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74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4610100" cy="3460750"/>
  <p:notesSz cx="4610100" cy="34607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148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72527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09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17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09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17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09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17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09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17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09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17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05694" y="3247833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42526" y="325418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06877" y="32605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17976" y="325418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94177" y="324783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69640" y="324783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793439" y="325418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69640" y="3285934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1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5090" y="324783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7831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181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47833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5" h="113664">
                <a:moveTo>
                  <a:pt x="1535976" y="0"/>
                </a:moveTo>
                <a:lnTo>
                  <a:pt x="0" y="0"/>
                </a:lnTo>
                <a:lnTo>
                  <a:pt x="0" y="113080"/>
                </a:lnTo>
                <a:lnTo>
                  <a:pt x="1535976" y="113080"/>
                </a:lnTo>
                <a:lnTo>
                  <a:pt x="1535976" y="0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535976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4" h="113664">
                <a:moveTo>
                  <a:pt x="1535976" y="0"/>
                </a:moveTo>
                <a:lnTo>
                  <a:pt x="0" y="0"/>
                </a:lnTo>
                <a:lnTo>
                  <a:pt x="0" y="113080"/>
                </a:lnTo>
                <a:lnTo>
                  <a:pt x="1535976" y="113080"/>
                </a:lnTo>
                <a:lnTo>
                  <a:pt x="1535976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071952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4" h="113664">
                <a:moveTo>
                  <a:pt x="1535976" y="0"/>
                </a:moveTo>
                <a:lnTo>
                  <a:pt x="0" y="0"/>
                </a:lnTo>
                <a:lnTo>
                  <a:pt x="0" y="113080"/>
                </a:lnTo>
                <a:lnTo>
                  <a:pt x="1535976" y="113080"/>
                </a:lnTo>
                <a:lnTo>
                  <a:pt x="1535976" y="0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72527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5557" y="865973"/>
            <a:ext cx="4178985" cy="1644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13874" y="3349288"/>
            <a:ext cx="777875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09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62483" y="3349288"/>
            <a:ext cx="611505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35702" y="3349288"/>
            <a:ext cx="315595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17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5631" y="3349288"/>
            <a:ext cx="77787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latin typeface="LM Sans 10"/>
                <a:cs typeface="LM Sans 10"/>
              </a:rPr>
              <a:t>09 de agosto de</a:t>
            </a:r>
            <a:r>
              <a:rPr sz="600" b="1" spc="-40" dirty="0">
                <a:latin typeface="LM Sans 10"/>
                <a:cs typeface="LM Sans 10"/>
              </a:rPr>
              <a:t> </a:t>
            </a:r>
            <a:r>
              <a:rPr sz="600" b="1" spc="-5" dirty="0">
                <a:latin typeface="LM Sans 10"/>
                <a:cs typeface="LM Sans 10"/>
              </a:rPr>
              <a:t>2017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7460" y="3349288"/>
            <a:ext cx="27368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z="600" b="1" spc="-5" dirty="0">
                <a:latin typeface="LM Sans 10"/>
                <a:cs typeface="LM Sans 10"/>
              </a:rPr>
              <a:t>1</a:t>
            </a:fld>
            <a:r>
              <a:rPr sz="600" b="1" spc="-5" dirty="0">
                <a:latin typeface="LM Sans 10"/>
                <a:cs typeface="LM Sans 10"/>
              </a:rPr>
              <a:t> /</a:t>
            </a:r>
            <a:r>
              <a:rPr sz="600" b="1" spc="-75" dirty="0">
                <a:latin typeface="LM Sans 10"/>
                <a:cs typeface="LM Sans 10"/>
              </a:rPr>
              <a:t> </a:t>
            </a:r>
            <a:r>
              <a:rPr sz="600" b="1" spc="-5" dirty="0">
                <a:latin typeface="LM Sans 10"/>
                <a:cs typeface="LM Sans 10"/>
              </a:rPr>
              <a:t>17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8D66A6C2-2D48-4066-8A7A-144CA4E9204E}"/>
              </a:ext>
            </a:extLst>
          </p:cNvPr>
          <p:cNvSpPr txBox="1"/>
          <p:nvPr/>
        </p:nvSpPr>
        <p:spPr>
          <a:xfrm>
            <a:off x="1254696" y="962086"/>
            <a:ext cx="2098675" cy="113300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lang="pt-BR" sz="1400" spc="15" dirty="0">
                <a:solidFill>
                  <a:srgbClr val="3333B2"/>
                </a:solidFill>
                <a:latin typeface="LM Sans 12"/>
                <a:cs typeface="LM Sans 12"/>
              </a:rPr>
              <a:t>Programação Orientada à Objetos I</a:t>
            </a:r>
          </a:p>
          <a:p>
            <a:pPr algn="ctr">
              <a:lnSpc>
                <a:spcPct val="100000"/>
              </a:lnSpc>
              <a:spcBef>
                <a:spcPts val="135"/>
              </a:spcBef>
            </a:pPr>
            <a:endParaRPr lang="pt-BR" sz="1400" spc="15" dirty="0">
              <a:solidFill>
                <a:srgbClr val="3333B2"/>
              </a:solidFill>
              <a:latin typeface="LM Sans 12"/>
              <a:cs typeface="LM Sans 10"/>
            </a:endParaRPr>
          </a:p>
          <a:p>
            <a:pPr algn="ctr">
              <a:lnSpc>
                <a:spcPct val="100000"/>
              </a:lnSpc>
              <a:spcBef>
                <a:spcPts val="135"/>
              </a:spcBef>
            </a:pPr>
            <a:endParaRPr lang="pt-BR" sz="1400" spc="15" dirty="0">
              <a:solidFill>
                <a:srgbClr val="3333B2"/>
              </a:solidFill>
              <a:latin typeface="LM Sans 12"/>
              <a:cs typeface="LM Sans 10"/>
            </a:endParaRPr>
          </a:p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lang="pt-BR" sz="1400" spc="15" dirty="0">
                <a:solidFill>
                  <a:srgbClr val="3333B2"/>
                </a:solidFill>
                <a:latin typeface="LM Sans 12"/>
                <a:cs typeface="LM Sans 10"/>
              </a:rPr>
              <a:t>Prof. Eric de Paula Ferreira</a:t>
            </a:r>
            <a:endParaRPr sz="1100" dirty="0">
              <a:latin typeface="LM Sans 10"/>
              <a:cs typeface="LM Sans 1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A1F7B33-1E8F-40EE-9C65-841FD0003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2953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Mensagem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102901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945577"/>
            <a:ext cx="4051935" cy="139044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2159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No </a:t>
            </a:r>
            <a:r>
              <a:rPr sz="1100" spc="-5" dirty="0">
                <a:latin typeface="LM Sans 10"/>
                <a:cs typeface="LM Sans 10"/>
              </a:rPr>
              <a:t>envio, especifica-se o </a:t>
            </a:r>
            <a:r>
              <a:rPr sz="1100" spc="-10" dirty="0">
                <a:latin typeface="LM Sans 10"/>
                <a:cs typeface="LM Sans 10"/>
              </a:rPr>
              <a:t>nome do </a:t>
            </a:r>
            <a:r>
              <a:rPr sz="1100" spc="-5" dirty="0">
                <a:latin typeface="LM Sans 10"/>
                <a:cs typeface="LM Sans 10"/>
              </a:rPr>
              <a:t>objeto </a:t>
            </a:r>
            <a:r>
              <a:rPr sz="1100" spc="-10" dirty="0">
                <a:latin typeface="LM Sans 10"/>
                <a:cs typeface="LM Sans 10"/>
              </a:rPr>
              <a:t>executor 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spc="-10" dirty="0">
                <a:latin typeface="LM Sans 10"/>
                <a:cs typeface="LM Sans 10"/>
              </a:rPr>
              <a:t>qual </a:t>
            </a:r>
            <a:r>
              <a:rPr sz="1100" spc="-5" dirty="0">
                <a:latin typeface="LM Sans 10"/>
                <a:cs typeface="LM Sans 10"/>
              </a:rPr>
              <a:t>o </a:t>
            </a:r>
            <a:r>
              <a:rPr sz="1100" spc="-80" dirty="0">
                <a:latin typeface="LM Sans 10"/>
                <a:cs typeface="LM Sans 10"/>
              </a:rPr>
              <a:t>m</a:t>
            </a:r>
            <a:r>
              <a:rPr lang="pt-BR" sz="1100" spc="-80" dirty="0">
                <a:latin typeface="LM Sans 10"/>
                <a:cs typeface="LM Sans 10"/>
              </a:rPr>
              <a:t>é</a:t>
            </a:r>
            <a:r>
              <a:rPr sz="1100" spc="-80" dirty="0" err="1">
                <a:latin typeface="LM Sans 10"/>
                <a:cs typeface="LM Sans 10"/>
              </a:rPr>
              <a:t>todo</a:t>
            </a:r>
            <a:r>
              <a:rPr sz="1100" spc="-8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a  </a:t>
            </a:r>
            <a:r>
              <a:rPr sz="1100" spc="-5" dirty="0">
                <a:latin typeface="LM Sans 10"/>
                <a:cs typeface="LM Sans 10"/>
              </a:rPr>
              <a:t>ser </a:t>
            </a:r>
            <a:r>
              <a:rPr sz="1100" spc="-10" dirty="0">
                <a:latin typeface="LM Sans 10"/>
                <a:cs typeface="LM Sans 10"/>
              </a:rPr>
              <a:t>executado </a:t>
            </a:r>
            <a:r>
              <a:rPr sz="1100" spc="-75" dirty="0">
                <a:latin typeface="LM Sans 10"/>
                <a:cs typeface="LM Sans 10"/>
              </a:rPr>
              <a:t>(</a:t>
            </a:r>
            <a:r>
              <a:rPr sz="1100" spc="-75" dirty="0" err="1">
                <a:latin typeface="LM Sans 10"/>
                <a:cs typeface="LM Sans 10"/>
              </a:rPr>
              <a:t>tamb</a:t>
            </a:r>
            <a:r>
              <a:rPr lang="pt-BR" sz="1100" spc="-75" dirty="0">
                <a:latin typeface="LM Sans 10"/>
                <a:cs typeface="LM Sans 10"/>
              </a:rPr>
              <a:t>é</a:t>
            </a:r>
            <a:r>
              <a:rPr sz="1100" spc="-75" dirty="0">
                <a:latin typeface="LM Sans 10"/>
                <a:cs typeface="LM Sans 10"/>
              </a:rPr>
              <a:t>m </a:t>
            </a:r>
            <a:r>
              <a:rPr sz="1100" spc="-10" dirty="0">
                <a:latin typeface="LM Sans 10"/>
                <a:cs typeface="LM Sans 10"/>
              </a:rPr>
              <a:t>denominado</a:t>
            </a:r>
            <a:r>
              <a:rPr sz="1100" spc="7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“seletor”)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274320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Na </a:t>
            </a:r>
            <a:r>
              <a:rPr sz="1100" spc="-75" dirty="0" err="1">
                <a:latin typeface="LM Sans 10"/>
                <a:cs typeface="LM Sans 10"/>
              </a:rPr>
              <a:t>especifica</a:t>
            </a:r>
            <a:r>
              <a:rPr lang="pt-BR" sz="1100" spc="-75" dirty="0" err="1">
                <a:latin typeface="LM Sans 10"/>
                <a:cs typeface="LM Sans 10"/>
              </a:rPr>
              <a:t>çã</a:t>
            </a:r>
            <a:r>
              <a:rPr sz="1100" spc="-75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do </a:t>
            </a:r>
            <a:r>
              <a:rPr sz="1100" spc="-75" dirty="0">
                <a:latin typeface="LM Sans 10"/>
                <a:cs typeface="LM Sans 10"/>
              </a:rPr>
              <a:t>m</a:t>
            </a:r>
            <a:r>
              <a:rPr lang="pt-BR" sz="1100" spc="-75" dirty="0">
                <a:latin typeface="LM Sans 10"/>
                <a:cs typeface="LM Sans 10"/>
              </a:rPr>
              <a:t>é</a:t>
            </a:r>
            <a:r>
              <a:rPr sz="1100" spc="-75" dirty="0" err="1">
                <a:latin typeface="LM Sans 10"/>
                <a:cs typeface="LM Sans 10"/>
              </a:rPr>
              <a:t>todo</a:t>
            </a:r>
            <a:r>
              <a:rPr sz="1100" spc="-75" dirty="0">
                <a:latin typeface="LM Sans 10"/>
                <a:cs typeface="LM Sans 10"/>
              </a:rPr>
              <a:t>, </a:t>
            </a:r>
            <a:r>
              <a:rPr sz="1100" spc="-10" dirty="0">
                <a:latin typeface="LM Sans 10"/>
                <a:cs typeface="LM Sans 10"/>
              </a:rPr>
              <a:t>devem </a:t>
            </a:r>
            <a:r>
              <a:rPr sz="1100" spc="-5" dirty="0">
                <a:latin typeface="LM Sans 10"/>
                <a:cs typeface="LM Sans 10"/>
              </a:rPr>
              <a:t>ser especificados os </a:t>
            </a:r>
            <a:r>
              <a:rPr sz="1100" spc="-5" dirty="0" err="1">
                <a:latin typeface="LM Sans 10"/>
                <a:cs typeface="LM Sans 10"/>
              </a:rPr>
              <a:t>recursos</a:t>
            </a:r>
            <a:r>
              <a:rPr sz="1100" spc="-5" dirty="0">
                <a:latin typeface="LM Sans 10"/>
                <a:cs typeface="LM Sans 10"/>
              </a:rPr>
              <a:t>  </a:t>
            </a:r>
            <a:r>
              <a:rPr sz="1100" spc="-50" dirty="0" err="1">
                <a:latin typeface="LM Sans 10"/>
                <a:cs typeface="LM Sans 10"/>
              </a:rPr>
              <a:t>necess</a:t>
            </a:r>
            <a:r>
              <a:rPr lang="pt-BR" sz="1100" spc="-50" dirty="0">
                <a:latin typeface="LM Sans 10"/>
                <a:cs typeface="LM Sans 10"/>
              </a:rPr>
              <a:t>á</a:t>
            </a:r>
            <a:r>
              <a:rPr sz="1100" spc="-50" dirty="0" err="1">
                <a:latin typeface="LM Sans 10"/>
                <a:cs typeface="LM Sans 10"/>
              </a:rPr>
              <a:t>rios</a:t>
            </a:r>
            <a:r>
              <a:rPr lang="pt-BR" sz="1100" spc="-50" dirty="0">
                <a:latin typeface="LM Sans 10"/>
                <a:cs typeface="LM Sans 10"/>
              </a:rPr>
              <a:t> à execução</a:t>
            </a:r>
          </a:p>
          <a:p>
            <a:pPr marL="12700" marR="274320">
              <a:lnSpc>
                <a:spcPct val="102600"/>
              </a:lnSpc>
            </a:pPr>
            <a:endParaRPr sz="1100" dirty="0">
              <a:latin typeface="LM Sans 10"/>
              <a:cs typeface="LM Sans 10"/>
            </a:endParaRPr>
          </a:p>
          <a:p>
            <a:pPr marL="12700" marR="5080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objeto </a:t>
            </a:r>
            <a:r>
              <a:rPr sz="1100" spc="-10" dirty="0">
                <a:latin typeface="LM Sans 10"/>
                <a:cs typeface="LM Sans 10"/>
              </a:rPr>
              <a:t>executor </a:t>
            </a:r>
            <a:r>
              <a:rPr sz="1100" spc="-5" dirty="0">
                <a:latin typeface="LM Sans 10"/>
                <a:cs typeface="LM Sans 10"/>
              </a:rPr>
              <a:t>eventualmente tem de devolver </a:t>
            </a:r>
            <a:r>
              <a:rPr sz="1100" spc="-10" dirty="0" err="1">
                <a:latin typeface="LM Sans 10"/>
                <a:cs typeface="LM Sans 10"/>
              </a:rPr>
              <a:t>alguma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95" dirty="0" err="1">
                <a:latin typeface="LM Sans 10"/>
                <a:cs typeface="LM Sans 10"/>
              </a:rPr>
              <a:t>informa</a:t>
            </a:r>
            <a:r>
              <a:rPr lang="pt-BR" sz="1100" spc="-95" dirty="0" err="1">
                <a:latin typeface="LM Sans 10"/>
                <a:cs typeface="LM Sans 10"/>
              </a:rPr>
              <a:t>çã</a:t>
            </a:r>
            <a:r>
              <a:rPr sz="1100" spc="-95" dirty="0">
                <a:latin typeface="LM Sans 10"/>
                <a:cs typeface="LM Sans 10"/>
              </a:rPr>
              <a:t>o  </a:t>
            </a:r>
            <a:r>
              <a:rPr sz="1100" spc="-5" dirty="0">
                <a:latin typeface="LM Sans 10"/>
                <a:cs typeface="LM Sans 10"/>
              </a:rPr>
              <a:t>resultante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50177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2035175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09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10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17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0362DEE-E509-4628-9B4A-1CD54D91AE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9786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Mensagem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69719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613738"/>
            <a:ext cx="224282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90" dirty="0" err="1">
                <a:latin typeface="LM Sans 10"/>
                <a:cs typeface="LM Sans 10"/>
              </a:rPr>
              <a:t>Comunica</a:t>
            </a:r>
            <a:r>
              <a:rPr lang="pt-BR" sz="1100" spc="-90" dirty="0" err="1">
                <a:latin typeface="LM Sans 10"/>
                <a:cs typeface="LM Sans 10"/>
              </a:rPr>
              <a:t>çã</a:t>
            </a:r>
            <a:r>
              <a:rPr sz="1100" spc="-90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por </a:t>
            </a:r>
            <a:r>
              <a:rPr sz="1100" spc="-5" dirty="0">
                <a:latin typeface="LM Sans 10"/>
                <a:cs typeface="LM Sans 10"/>
              </a:rPr>
              <a:t>envio de</a:t>
            </a:r>
            <a:r>
              <a:rPr sz="1100" spc="3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mensagem: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24991" y="1439324"/>
            <a:ext cx="338455" cy="260350"/>
          </a:xfrm>
          <a:custGeom>
            <a:avLst/>
            <a:gdLst/>
            <a:ahLst/>
            <a:cxnLst/>
            <a:rect l="l" t="t" r="r" b="b"/>
            <a:pathLst>
              <a:path w="338455" h="260350">
                <a:moveTo>
                  <a:pt x="0" y="0"/>
                </a:moveTo>
                <a:lnTo>
                  <a:pt x="337855" y="260014"/>
                </a:lnTo>
              </a:path>
            </a:pathLst>
          </a:custGeom>
          <a:ln w="506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691772" y="1438322"/>
            <a:ext cx="844550" cy="612140"/>
            <a:chOff x="2691772" y="1438322"/>
            <a:chExt cx="844550" cy="612140"/>
          </a:xfrm>
        </p:grpSpPr>
        <p:sp>
          <p:nvSpPr>
            <p:cNvPr id="7" name="object 7"/>
            <p:cNvSpPr/>
            <p:nvPr/>
          </p:nvSpPr>
          <p:spPr>
            <a:xfrm>
              <a:off x="3146412" y="1440862"/>
              <a:ext cx="87630" cy="349885"/>
            </a:xfrm>
            <a:custGeom>
              <a:avLst/>
              <a:gdLst/>
              <a:ahLst/>
              <a:cxnLst/>
              <a:rect l="l" t="t" r="r" b="b"/>
              <a:pathLst>
                <a:path w="87630" h="349885">
                  <a:moveTo>
                    <a:pt x="87388" y="0"/>
                  </a:moveTo>
                  <a:lnTo>
                    <a:pt x="0" y="349398"/>
                  </a:lnTo>
                </a:path>
              </a:pathLst>
            </a:custGeom>
            <a:ln w="506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94312" y="1792471"/>
              <a:ext cx="839469" cy="255270"/>
            </a:xfrm>
            <a:custGeom>
              <a:avLst/>
              <a:gdLst/>
              <a:ahLst/>
              <a:cxnLst/>
              <a:rect l="l" t="t" r="r" b="b"/>
              <a:pathLst>
                <a:path w="839470" h="255269">
                  <a:moveTo>
                    <a:pt x="419699" y="0"/>
                  </a:moveTo>
                  <a:lnTo>
                    <a:pt x="351621" y="1667"/>
                  </a:lnTo>
                  <a:lnTo>
                    <a:pt x="287040" y="6496"/>
                  </a:lnTo>
                  <a:lnTo>
                    <a:pt x="226822" y="14224"/>
                  </a:lnTo>
                  <a:lnTo>
                    <a:pt x="171829" y="24587"/>
                  </a:lnTo>
                  <a:lnTo>
                    <a:pt x="122925" y="37324"/>
                  </a:lnTo>
                  <a:lnTo>
                    <a:pt x="80976" y="52173"/>
                  </a:lnTo>
                  <a:lnTo>
                    <a:pt x="21396" y="87156"/>
                  </a:lnTo>
                  <a:lnTo>
                    <a:pt x="0" y="127435"/>
                  </a:lnTo>
                  <a:lnTo>
                    <a:pt x="5493" y="148106"/>
                  </a:lnTo>
                  <a:lnTo>
                    <a:pt x="46845" y="186000"/>
                  </a:lnTo>
                  <a:lnTo>
                    <a:pt x="122925" y="217546"/>
                  </a:lnTo>
                  <a:lnTo>
                    <a:pt x="171829" y="230283"/>
                  </a:lnTo>
                  <a:lnTo>
                    <a:pt x="226822" y="240647"/>
                  </a:lnTo>
                  <a:lnTo>
                    <a:pt x="287040" y="248374"/>
                  </a:lnTo>
                  <a:lnTo>
                    <a:pt x="351621" y="253203"/>
                  </a:lnTo>
                  <a:lnTo>
                    <a:pt x="419699" y="254871"/>
                  </a:lnTo>
                  <a:lnTo>
                    <a:pt x="487779" y="253203"/>
                  </a:lnTo>
                  <a:lnTo>
                    <a:pt x="552360" y="248374"/>
                  </a:lnTo>
                  <a:lnTo>
                    <a:pt x="612579" y="240647"/>
                  </a:lnTo>
                  <a:lnTo>
                    <a:pt x="667572" y="230283"/>
                  </a:lnTo>
                  <a:lnTo>
                    <a:pt x="716475" y="217546"/>
                  </a:lnTo>
                  <a:lnTo>
                    <a:pt x="758423" y="202698"/>
                  </a:lnTo>
                  <a:lnTo>
                    <a:pt x="818003" y="167715"/>
                  </a:lnTo>
                  <a:lnTo>
                    <a:pt x="839398" y="127435"/>
                  </a:lnTo>
                  <a:lnTo>
                    <a:pt x="833905" y="106764"/>
                  </a:lnTo>
                  <a:lnTo>
                    <a:pt x="792554" y="68871"/>
                  </a:lnTo>
                  <a:lnTo>
                    <a:pt x="716475" y="37324"/>
                  </a:lnTo>
                  <a:lnTo>
                    <a:pt x="667572" y="24587"/>
                  </a:lnTo>
                  <a:lnTo>
                    <a:pt x="612579" y="14224"/>
                  </a:lnTo>
                  <a:lnTo>
                    <a:pt x="552360" y="6496"/>
                  </a:lnTo>
                  <a:lnTo>
                    <a:pt x="487779" y="1667"/>
                  </a:lnTo>
                  <a:lnTo>
                    <a:pt x="419699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94312" y="1792471"/>
              <a:ext cx="839469" cy="255270"/>
            </a:xfrm>
            <a:custGeom>
              <a:avLst/>
              <a:gdLst/>
              <a:ahLst/>
              <a:cxnLst/>
              <a:rect l="l" t="t" r="r" b="b"/>
              <a:pathLst>
                <a:path w="839470" h="255269">
                  <a:moveTo>
                    <a:pt x="839398" y="127435"/>
                  </a:moveTo>
                  <a:lnTo>
                    <a:pt x="818003" y="87156"/>
                  </a:lnTo>
                  <a:lnTo>
                    <a:pt x="758423" y="52173"/>
                  </a:lnTo>
                  <a:lnTo>
                    <a:pt x="716475" y="37324"/>
                  </a:lnTo>
                  <a:lnTo>
                    <a:pt x="667572" y="24587"/>
                  </a:lnTo>
                  <a:lnTo>
                    <a:pt x="612579" y="14224"/>
                  </a:lnTo>
                  <a:lnTo>
                    <a:pt x="552360" y="6496"/>
                  </a:lnTo>
                  <a:lnTo>
                    <a:pt x="487779" y="1667"/>
                  </a:lnTo>
                  <a:lnTo>
                    <a:pt x="419699" y="0"/>
                  </a:lnTo>
                  <a:lnTo>
                    <a:pt x="351621" y="1667"/>
                  </a:lnTo>
                  <a:lnTo>
                    <a:pt x="287040" y="6496"/>
                  </a:lnTo>
                  <a:lnTo>
                    <a:pt x="226822" y="14224"/>
                  </a:lnTo>
                  <a:lnTo>
                    <a:pt x="171829" y="24587"/>
                  </a:lnTo>
                  <a:lnTo>
                    <a:pt x="122925" y="37324"/>
                  </a:lnTo>
                  <a:lnTo>
                    <a:pt x="80976" y="52173"/>
                  </a:lnTo>
                  <a:lnTo>
                    <a:pt x="21396" y="87156"/>
                  </a:lnTo>
                  <a:lnTo>
                    <a:pt x="0" y="127435"/>
                  </a:lnTo>
                  <a:lnTo>
                    <a:pt x="5493" y="148106"/>
                  </a:lnTo>
                  <a:lnTo>
                    <a:pt x="46845" y="186000"/>
                  </a:lnTo>
                  <a:lnTo>
                    <a:pt x="122925" y="217546"/>
                  </a:lnTo>
                  <a:lnTo>
                    <a:pt x="171829" y="230283"/>
                  </a:lnTo>
                  <a:lnTo>
                    <a:pt x="226822" y="240647"/>
                  </a:lnTo>
                  <a:lnTo>
                    <a:pt x="287040" y="248374"/>
                  </a:lnTo>
                  <a:lnTo>
                    <a:pt x="351621" y="253203"/>
                  </a:lnTo>
                  <a:lnTo>
                    <a:pt x="419699" y="254871"/>
                  </a:lnTo>
                  <a:lnTo>
                    <a:pt x="487779" y="253203"/>
                  </a:lnTo>
                  <a:lnTo>
                    <a:pt x="552360" y="248374"/>
                  </a:lnTo>
                  <a:lnTo>
                    <a:pt x="612579" y="240647"/>
                  </a:lnTo>
                  <a:lnTo>
                    <a:pt x="667572" y="230283"/>
                  </a:lnTo>
                  <a:lnTo>
                    <a:pt x="716475" y="217546"/>
                  </a:lnTo>
                  <a:lnTo>
                    <a:pt x="758423" y="202698"/>
                  </a:lnTo>
                  <a:lnTo>
                    <a:pt x="818003" y="167715"/>
                  </a:lnTo>
                  <a:lnTo>
                    <a:pt x="839398" y="127435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053291" y="1789931"/>
            <a:ext cx="962660" cy="552450"/>
            <a:chOff x="1053291" y="1789931"/>
            <a:chExt cx="962660" cy="552450"/>
          </a:xfrm>
        </p:grpSpPr>
        <p:sp>
          <p:nvSpPr>
            <p:cNvPr id="11" name="object 11"/>
            <p:cNvSpPr/>
            <p:nvPr/>
          </p:nvSpPr>
          <p:spPr>
            <a:xfrm>
              <a:off x="1480672" y="2019914"/>
              <a:ext cx="532765" cy="319405"/>
            </a:xfrm>
            <a:custGeom>
              <a:avLst/>
              <a:gdLst/>
              <a:ahLst/>
              <a:cxnLst/>
              <a:rect l="l" t="t" r="r" b="b"/>
              <a:pathLst>
                <a:path w="532764" h="319405">
                  <a:moveTo>
                    <a:pt x="532268" y="319338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55831" y="1792471"/>
              <a:ext cx="516890" cy="255270"/>
            </a:xfrm>
            <a:custGeom>
              <a:avLst/>
              <a:gdLst/>
              <a:ahLst/>
              <a:cxnLst/>
              <a:rect l="l" t="t" r="r" b="b"/>
              <a:pathLst>
                <a:path w="516890" h="255269">
                  <a:moveTo>
                    <a:pt x="258159" y="0"/>
                  </a:moveTo>
                  <a:lnTo>
                    <a:pt x="198965" y="3365"/>
                  </a:lnTo>
                  <a:lnTo>
                    <a:pt x="144626" y="12952"/>
                  </a:lnTo>
                  <a:lnTo>
                    <a:pt x="96693" y="27996"/>
                  </a:lnTo>
                  <a:lnTo>
                    <a:pt x="56714" y="47731"/>
                  </a:lnTo>
                  <a:lnTo>
                    <a:pt x="26239" y="71392"/>
                  </a:lnTo>
                  <a:lnTo>
                    <a:pt x="0" y="127435"/>
                  </a:lnTo>
                  <a:lnTo>
                    <a:pt x="6818" y="156655"/>
                  </a:lnTo>
                  <a:lnTo>
                    <a:pt x="56714" y="207140"/>
                  </a:lnTo>
                  <a:lnTo>
                    <a:pt x="96693" y="226875"/>
                  </a:lnTo>
                  <a:lnTo>
                    <a:pt x="144626" y="241918"/>
                  </a:lnTo>
                  <a:lnTo>
                    <a:pt x="198965" y="251505"/>
                  </a:lnTo>
                  <a:lnTo>
                    <a:pt x="258159" y="254871"/>
                  </a:lnTo>
                  <a:lnTo>
                    <a:pt x="317353" y="251505"/>
                  </a:lnTo>
                  <a:lnTo>
                    <a:pt x="371691" y="241918"/>
                  </a:lnTo>
                  <a:lnTo>
                    <a:pt x="419625" y="226875"/>
                  </a:lnTo>
                  <a:lnTo>
                    <a:pt x="459604" y="207140"/>
                  </a:lnTo>
                  <a:lnTo>
                    <a:pt x="490079" y="183479"/>
                  </a:lnTo>
                  <a:lnTo>
                    <a:pt x="516318" y="127435"/>
                  </a:lnTo>
                  <a:lnTo>
                    <a:pt x="509500" y="98215"/>
                  </a:lnTo>
                  <a:lnTo>
                    <a:pt x="459604" y="47731"/>
                  </a:lnTo>
                  <a:lnTo>
                    <a:pt x="419625" y="27996"/>
                  </a:lnTo>
                  <a:lnTo>
                    <a:pt x="371691" y="12952"/>
                  </a:lnTo>
                  <a:lnTo>
                    <a:pt x="317353" y="3365"/>
                  </a:lnTo>
                  <a:lnTo>
                    <a:pt x="258159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55831" y="1792471"/>
              <a:ext cx="516890" cy="255270"/>
            </a:xfrm>
            <a:custGeom>
              <a:avLst/>
              <a:gdLst/>
              <a:ahLst/>
              <a:cxnLst/>
              <a:rect l="l" t="t" r="r" b="b"/>
              <a:pathLst>
                <a:path w="516890" h="255269">
                  <a:moveTo>
                    <a:pt x="516318" y="127435"/>
                  </a:moveTo>
                  <a:lnTo>
                    <a:pt x="490079" y="71392"/>
                  </a:lnTo>
                  <a:lnTo>
                    <a:pt x="459604" y="47731"/>
                  </a:lnTo>
                  <a:lnTo>
                    <a:pt x="419625" y="27996"/>
                  </a:lnTo>
                  <a:lnTo>
                    <a:pt x="371691" y="12952"/>
                  </a:lnTo>
                  <a:lnTo>
                    <a:pt x="317353" y="3365"/>
                  </a:lnTo>
                  <a:lnTo>
                    <a:pt x="258159" y="0"/>
                  </a:lnTo>
                  <a:lnTo>
                    <a:pt x="198965" y="3365"/>
                  </a:lnTo>
                  <a:lnTo>
                    <a:pt x="144626" y="12952"/>
                  </a:lnTo>
                  <a:lnTo>
                    <a:pt x="96693" y="27996"/>
                  </a:lnTo>
                  <a:lnTo>
                    <a:pt x="56714" y="47731"/>
                  </a:lnTo>
                  <a:lnTo>
                    <a:pt x="26239" y="71392"/>
                  </a:lnTo>
                  <a:lnTo>
                    <a:pt x="0" y="127435"/>
                  </a:lnTo>
                  <a:lnTo>
                    <a:pt x="6818" y="156655"/>
                  </a:lnTo>
                  <a:lnTo>
                    <a:pt x="56714" y="207140"/>
                  </a:lnTo>
                  <a:lnTo>
                    <a:pt x="96693" y="226875"/>
                  </a:lnTo>
                  <a:lnTo>
                    <a:pt x="144626" y="241918"/>
                  </a:lnTo>
                  <a:lnTo>
                    <a:pt x="198965" y="251505"/>
                  </a:lnTo>
                  <a:lnTo>
                    <a:pt x="258159" y="254871"/>
                  </a:lnTo>
                  <a:lnTo>
                    <a:pt x="317353" y="251505"/>
                  </a:lnTo>
                  <a:lnTo>
                    <a:pt x="371691" y="241918"/>
                  </a:lnTo>
                  <a:lnTo>
                    <a:pt x="419625" y="226875"/>
                  </a:lnTo>
                  <a:lnTo>
                    <a:pt x="459604" y="207140"/>
                  </a:lnTo>
                  <a:lnTo>
                    <a:pt x="490079" y="183479"/>
                  </a:lnTo>
                  <a:lnTo>
                    <a:pt x="516318" y="127435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64932" y="1824614"/>
            <a:ext cx="2984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LM Sans 10"/>
                <a:cs typeface="LM Sans 10"/>
              </a:rPr>
              <a:t>chefe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50705" y="1824614"/>
            <a:ext cx="52705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latin typeface="LM Sans 10"/>
                <a:cs typeface="LM Sans 10"/>
              </a:rPr>
              <a:t>secret</a:t>
            </a:r>
            <a:r>
              <a:rPr lang="pt-BR" sz="1000" spc="-50" dirty="0">
                <a:latin typeface="LM Sans 10"/>
                <a:cs typeface="LM Sans 10"/>
              </a:rPr>
              <a:t>á</a:t>
            </a:r>
            <a:r>
              <a:rPr sz="1000" spc="-50" dirty="0">
                <a:latin typeface="LM Sans 10"/>
                <a:cs typeface="LM Sans 10"/>
              </a:rPr>
              <a:t>ria</a:t>
            </a:r>
            <a:endParaRPr sz="1000" dirty="0">
              <a:latin typeface="LM Sans 10"/>
              <a:cs typeface="LM Sans 10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663834" y="1873188"/>
            <a:ext cx="910590" cy="93980"/>
            <a:chOff x="1663834" y="1873188"/>
            <a:chExt cx="910590" cy="93980"/>
          </a:xfrm>
        </p:grpSpPr>
        <p:sp>
          <p:nvSpPr>
            <p:cNvPr id="17" name="object 17"/>
            <p:cNvSpPr/>
            <p:nvPr/>
          </p:nvSpPr>
          <p:spPr>
            <a:xfrm>
              <a:off x="1673994" y="1919907"/>
              <a:ext cx="885190" cy="0"/>
            </a:xfrm>
            <a:custGeom>
              <a:avLst/>
              <a:gdLst/>
              <a:ahLst/>
              <a:cxnLst/>
              <a:rect l="l" t="t" r="r" b="b"/>
              <a:pathLst>
                <a:path w="885189">
                  <a:moveTo>
                    <a:pt x="0" y="0"/>
                  </a:moveTo>
                  <a:lnTo>
                    <a:pt x="884701" y="0"/>
                  </a:lnTo>
                </a:path>
              </a:pathLst>
            </a:custGeom>
            <a:ln w="202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29847" y="1881443"/>
              <a:ext cx="36195" cy="77470"/>
            </a:xfrm>
            <a:custGeom>
              <a:avLst/>
              <a:gdLst/>
              <a:ahLst/>
              <a:cxnLst/>
              <a:rect l="l" t="t" r="r" b="b"/>
              <a:pathLst>
                <a:path w="36194" h="77469">
                  <a:moveTo>
                    <a:pt x="0" y="0"/>
                  </a:moveTo>
                  <a:lnTo>
                    <a:pt x="5634" y="11757"/>
                  </a:lnTo>
                  <a:lnTo>
                    <a:pt x="16226" y="23739"/>
                  </a:lnTo>
                  <a:lnTo>
                    <a:pt x="27720" y="33468"/>
                  </a:lnTo>
                  <a:lnTo>
                    <a:pt x="36059" y="38463"/>
                  </a:lnTo>
                  <a:lnTo>
                    <a:pt x="27720" y="43459"/>
                  </a:lnTo>
                  <a:lnTo>
                    <a:pt x="16226" y="53188"/>
                  </a:lnTo>
                  <a:lnTo>
                    <a:pt x="5634" y="65170"/>
                  </a:lnTo>
                  <a:lnTo>
                    <a:pt x="0" y="76927"/>
                  </a:lnTo>
                </a:path>
              </a:pathLst>
            </a:custGeom>
            <a:ln w="161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731441" y="1693010"/>
            <a:ext cx="74993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 err="1">
                <a:latin typeface="LM Sans 10"/>
                <a:cs typeface="LM Sans 10"/>
              </a:rPr>
              <a:t>fazer</a:t>
            </a:r>
            <a:r>
              <a:rPr sz="1100" spc="-75" dirty="0">
                <a:latin typeface="LM Sans 10"/>
                <a:cs typeface="LM Sans 10"/>
              </a:rPr>
              <a:t> </a:t>
            </a:r>
            <a:r>
              <a:rPr sz="1100" spc="-120" dirty="0" err="1">
                <a:latin typeface="LM Sans 10"/>
                <a:cs typeface="LM Sans 10"/>
              </a:rPr>
              <a:t>liga</a:t>
            </a:r>
            <a:r>
              <a:rPr lang="pt-BR" sz="1100" spc="-120" dirty="0" err="1">
                <a:latin typeface="LM Sans 10"/>
                <a:cs typeface="LM Sans 10"/>
              </a:rPr>
              <a:t>çã</a:t>
            </a:r>
            <a:r>
              <a:rPr sz="1100" spc="-120" dirty="0">
                <a:latin typeface="LM Sans 10"/>
                <a:cs typeface="LM Sans 10"/>
              </a:rPr>
              <a:t>o</a:t>
            </a:r>
            <a:endParaRPr sz="1100" dirty="0">
              <a:latin typeface="LM Sans 10"/>
              <a:cs typeface="LM Sans 10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09866" y="957933"/>
            <a:ext cx="1208405" cy="484505"/>
            <a:chOff x="709866" y="957933"/>
            <a:chExt cx="1208405" cy="484505"/>
          </a:xfrm>
        </p:grpSpPr>
        <p:sp>
          <p:nvSpPr>
            <p:cNvPr id="21" name="object 21"/>
            <p:cNvSpPr/>
            <p:nvPr/>
          </p:nvSpPr>
          <p:spPr>
            <a:xfrm>
              <a:off x="712406" y="960473"/>
              <a:ext cx="1203325" cy="479425"/>
            </a:xfrm>
            <a:custGeom>
              <a:avLst/>
              <a:gdLst/>
              <a:ahLst/>
              <a:cxnLst/>
              <a:rect l="l" t="t" r="r" b="b"/>
              <a:pathLst>
                <a:path w="1203325" h="479425">
                  <a:moveTo>
                    <a:pt x="1080014" y="0"/>
                  </a:moveTo>
                  <a:lnTo>
                    <a:pt x="0" y="0"/>
                  </a:lnTo>
                  <a:lnTo>
                    <a:pt x="0" y="478851"/>
                  </a:lnTo>
                  <a:lnTo>
                    <a:pt x="1203166" y="478851"/>
                  </a:lnTo>
                  <a:lnTo>
                    <a:pt x="1203166" y="123151"/>
                  </a:lnTo>
                  <a:lnTo>
                    <a:pt x="108001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12406" y="960473"/>
              <a:ext cx="1203325" cy="479425"/>
            </a:xfrm>
            <a:custGeom>
              <a:avLst/>
              <a:gdLst/>
              <a:ahLst/>
              <a:cxnLst/>
              <a:rect l="l" t="t" r="r" b="b"/>
              <a:pathLst>
                <a:path w="1203325" h="479425">
                  <a:moveTo>
                    <a:pt x="0" y="478851"/>
                  </a:moveTo>
                  <a:lnTo>
                    <a:pt x="1203166" y="478851"/>
                  </a:lnTo>
                  <a:lnTo>
                    <a:pt x="1203166" y="123151"/>
                  </a:lnTo>
                  <a:lnTo>
                    <a:pt x="1080014" y="0"/>
                  </a:lnTo>
                  <a:lnTo>
                    <a:pt x="0" y="0"/>
                  </a:lnTo>
                  <a:lnTo>
                    <a:pt x="0" y="47885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61301" y="1093843"/>
            <a:ext cx="93916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60" dirty="0" err="1">
                <a:latin typeface="LM Sans 10"/>
                <a:cs typeface="LM Sans 10"/>
              </a:rPr>
              <a:t>Servi</a:t>
            </a:r>
            <a:r>
              <a:rPr lang="pt-BR" sz="1000" spc="-60" dirty="0">
                <a:latin typeface="LM Sans 10"/>
                <a:cs typeface="LM Sans 10"/>
              </a:rPr>
              <a:t>ç</a:t>
            </a:r>
            <a:r>
              <a:rPr sz="1000" spc="-60" dirty="0">
                <a:latin typeface="LM Sans 10"/>
                <a:cs typeface="LM Sans 10"/>
              </a:rPr>
              <a:t>o</a:t>
            </a:r>
            <a:r>
              <a:rPr sz="1000" spc="-4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solicitado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792420" y="960473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90">
                <a:moveTo>
                  <a:pt x="123152" y="123151"/>
                </a:moveTo>
                <a:lnTo>
                  <a:pt x="0" y="123151"/>
                </a:ln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2689891" y="956395"/>
            <a:ext cx="1208405" cy="487045"/>
            <a:chOff x="2689891" y="956395"/>
            <a:chExt cx="1208405" cy="487045"/>
          </a:xfrm>
        </p:grpSpPr>
        <p:sp>
          <p:nvSpPr>
            <p:cNvPr id="26" name="object 26"/>
            <p:cNvSpPr/>
            <p:nvPr/>
          </p:nvSpPr>
          <p:spPr>
            <a:xfrm>
              <a:off x="2692431" y="958935"/>
              <a:ext cx="1203325" cy="481965"/>
            </a:xfrm>
            <a:custGeom>
              <a:avLst/>
              <a:gdLst/>
              <a:ahLst/>
              <a:cxnLst/>
              <a:rect l="l" t="t" r="r" b="b"/>
              <a:pathLst>
                <a:path w="1203325" h="481965">
                  <a:moveTo>
                    <a:pt x="1080014" y="0"/>
                  </a:moveTo>
                  <a:lnTo>
                    <a:pt x="0" y="0"/>
                  </a:lnTo>
                  <a:lnTo>
                    <a:pt x="0" y="481926"/>
                  </a:lnTo>
                  <a:lnTo>
                    <a:pt x="1203166" y="481926"/>
                  </a:lnTo>
                  <a:lnTo>
                    <a:pt x="1203166" y="123153"/>
                  </a:lnTo>
                  <a:lnTo>
                    <a:pt x="108001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92431" y="958935"/>
              <a:ext cx="1203325" cy="481965"/>
            </a:xfrm>
            <a:custGeom>
              <a:avLst/>
              <a:gdLst/>
              <a:ahLst/>
              <a:cxnLst/>
              <a:rect l="l" t="t" r="r" b="b"/>
              <a:pathLst>
                <a:path w="1203325" h="481965">
                  <a:moveTo>
                    <a:pt x="0" y="481926"/>
                  </a:moveTo>
                  <a:lnTo>
                    <a:pt x="1203166" y="481926"/>
                  </a:lnTo>
                  <a:lnTo>
                    <a:pt x="1203166" y="123153"/>
                  </a:lnTo>
                  <a:lnTo>
                    <a:pt x="1080014" y="0"/>
                  </a:lnTo>
                  <a:lnTo>
                    <a:pt x="0" y="0"/>
                  </a:lnTo>
                  <a:lnTo>
                    <a:pt x="0" y="481926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741295" y="1092306"/>
            <a:ext cx="4902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LM Sans 10"/>
                <a:cs typeface="LM Sans 10"/>
              </a:rPr>
              <a:t>Receptor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772446" y="958935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90">
                <a:moveTo>
                  <a:pt x="123151" y="123153"/>
                </a:moveTo>
                <a:lnTo>
                  <a:pt x="0" y="123153"/>
                </a:ln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1789880" y="2336713"/>
            <a:ext cx="1208405" cy="462915"/>
            <a:chOff x="1789880" y="2336713"/>
            <a:chExt cx="1208405" cy="462915"/>
          </a:xfrm>
        </p:grpSpPr>
        <p:sp>
          <p:nvSpPr>
            <p:cNvPr id="31" name="object 31"/>
            <p:cNvSpPr/>
            <p:nvPr/>
          </p:nvSpPr>
          <p:spPr>
            <a:xfrm>
              <a:off x="1792420" y="2339253"/>
              <a:ext cx="1203325" cy="457834"/>
            </a:xfrm>
            <a:custGeom>
              <a:avLst/>
              <a:gdLst/>
              <a:ahLst/>
              <a:cxnLst/>
              <a:rect l="l" t="t" r="r" b="b"/>
              <a:pathLst>
                <a:path w="1203325" h="457835">
                  <a:moveTo>
                    <a:pt x="1080013" y="0"/>
                  </a:moveTo>
                  <a:lnTo>
                    <a:pt x="0" y="0"/>
                  </a:lnTo>
                  <a:lnTo>
                    <a:pt x="0" y="457324"/>
                  </a:lnTo>
                  <a:lnTo>
                    <a:pt x="1203166" y="457324"/>
                  </a:lnTo>
                  <a:lnTo>
                    <a:pt x="1203166" y="123153"/>
                  </a:lnTo>
                  <a:lnTo>
                    <a:pt x="108001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2420" y="2339253"/>
              <a:ext cx="1203325" cy="457834"/>
            </a:xfrm>
            <a:custGeom>
              <a:avLst/>
              <a:gdLst/>
              <a:ahLst/>
              <a:cxnLst/>
              <a:rect l="l" t="t" r="r" b="b"/>
              <a:pathLst>
                <a:path w="1203325" h="457835">
                  <a:moveTo>
                    <a:pt x="0" y="457324"/>
                  </a:moveTo>
                  <a:lnTo>
                    <a:pt x="1203166" y="457324"/>
                  </a:lnTo>
                  <a:lnTo>
                    <a:pt x="1203166" y="123153"/>
                  </a:lnTo>
                  <a:lnTo>
                    <a:pt x="1080013" y="0"/>
                  </a:lnTo>
                  <a:lnTo>
                    <a:pt x="0" y="0"/>
                  </a:lnTo>
                  <a:lnTo>
                    <a:pt x="0" y="457324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841296" y="2472606"/>
            <a:ext cx="4318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LM Sans 10"/>
                <a:cs typeface="LM Sans 10"/>
              </a:rPr>
              <a:t>Emiss</a:t>
            </a:r>
            <a:r>
              <a:rPr sz="1000" spc="-35" dirty="0">
                <a:latin typeface="LM Sans 10"/>
                <a:cs typeface="LM Sans 10"/>
              </a:rPr>
              <a:t>o</a:t>
            </a:r>
            <a:r>
              <a:rPr sz="1000" spc="-5" dirty="0">
                <a:latin typeface="LM Sans 10"/>
                <a:cs typeface="LM Sans 10"/>
              </a:rPr>
              <a:t>r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872433" y="2339253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89">
                <a:moveTo>
                  <a:pt x="123153" y="123153"/>
                </a:moveTo>
                <a:lnTo>
                  <a:pt x="0" y="123153"/>
                </a:ln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09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11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17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4EFEE799-C414-4CF6-83D5-82FD20E38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7251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Exemplos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66615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089" y="87618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181246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2748762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5844" y="328889"/>
            <a:ext cx="4356735" cy="27006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b="1" spc="-10" dirty="0">
                <a:latin typeface="LM Sans 10"/>
                <a:cs typeface="LM Sans 10"/>
              </a:rPr>
              <a:t>Exemplo </a:t>
            </a:r>
            <a:r>
              <a:rPr sz="1100" b="1" spc="-5" dirty="0">
                <a:latin typeface="LM Sans 10"/>
                <a:cs typeface="LM Sans 10"/>
              </a:rPr>
              <a:t>1</a:t>
            </a:r>
            <a:endParaRPr sz="1100" dirty="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sz="1100" spc="-1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objeto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umProfessor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solicita ao objeto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umAluno</a:t>
            </a:r>
            <a:r>
              <a:rPr sz="1100" spc="-10" dirty="0">
                <a:latin typeface="LM Sans 10"/>
                <a:cs typeface="LM Sans 10"/>
              </a:rPr>
              <a:t> que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estude</a:t>
            </a:r>
            <a:endParaRPr sz="1100" dirty="0">
              <a:latin typeface="LM Sans 10"/>
              <a:cs typeface="LM Sans 10"/>
            </a:endParaRPr>
          </a:p>
          <a:p>
            <a:pPr marL="289560" marR="84455">
              <a:lnSpc>
                <a:spcPct val="102600"/>
              </a:lnSpc>
              <a:spcBef>
                <a:spcPts val="295"/>
              </a:spcBef>
            </a:pP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classe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Aluno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deve </a:t>
            </a:r>
            <a:r>
              <a:rPr sz="1100" spc="-10" dirty="0">
                <a:latin typeface="LM Sans 10"/>
                <a:cs typeface="LM Sans 10"/>
              </a:rPr>
              <a:t>instanciar um </a:t>
            </a:r>
            <a:r>
              <a:rPr sz="1100" spc="-5" dirty="0">
                <a:latin typeface="LM Sans 10"/>
                <a:cs typeface="LM Sans 10"/>
              </a:rPr>
              <a:t>objeto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umAluno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 este </a:t>
            </a:r>
            <a:r>
              <a:rPr sz="1100" spc="-10" dirty="0">
                <a:latin typeface="LM Sans 10"/>
                <a:cs typeface="LM Sans 10"/>
              </a:rPr>
              <a:t>executar </a:t>
            </a:r>
            <a:r>
              <a:rPr sz="1100" spc="-5" dirty="0">
                <a:latin typeface="LM Sans 10"/>
                <a:cs typeface="LM Sans 10"/>
              </a:rPr>
              <a:t>o  </a:t>
            </a:r>
            <a:r>
              <a:rPr sz="1100" spc="-65" dirty="0" err="1">
                <a:latin typeface="LM Sans 10"/>
                <a:cs typeface="LM Sans 10"/>
              </a:rPr>
              <a:t>servi</a:t>
            </a:r>
            <a:r>
              <a:rPr lang="pt-BR" sz="1100" spc="-65" dirty="0">
                <a:latin typeface="LM Sans 10"/>
                <a:cs typeface="LM Sans 10"/>
              </a:rPr>
              <a:t>ç</a:t>
            </a:r>
            <a:r>
              <a:rPr sz="1100" spc="-65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definido </a:t>
            </a:r>
            <a:r>
              <a:rPr sz="1100" dirty="0" err="1">
                <a:latin typeface="LM Sans 10"/>
                <a:cs typeface="LM Sans 10"/>
              </a:rPr>
              <a:t>pelo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80" dirty="0">
                <a:latin typeface="LM Sans 10"/>
                <a:cs typeface="LM Sans 10"/>
              </a:rPr>
              <a:t>m</a:t>
            </a:r>
            <a:r>
              <a:rPr lang="pt-BR" sz="1100" spc="-80" dirty="0">
                <a:latin typeface="LM Sans 10"/>
                <a:cs typeface="LM Sans 10"/>
              </a:rPr>
              <a:t>é</a:t>
            </a:r>
            <a:r>
              <a:rPr sz="1100" spc="-80" dirty="0" err="1">
                <a:latin typeface="LM Sans 10"/>
                <a:cs typeface="LM Sans 10"/>
              </a:rPr>
              <a:t>todo</a:t>
            </a:r>
            <a:r>
              <a:rPr sz="1100" spc="50" dirty="0">
                <a:latin typeface="LM Sans 10"/>
                <a:cs typeface="LM Sans 10"/>
              </a:rPr>
              <a:t>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estude()</a:t>
            </a:r>
            <a:r>
              <a:rPr sz="1100" spc="-5" dirty="0">
                <a:latin typeface="LM Sans 10"/>
                <a:cs typeface="LM Sans 10"/>
              </a:rPr>
              <a:t>:</a:t>
            </a:r>
            <a:endParaRPr sz="1100" dirty="0">
              <a:latin typeface="LM Sans 10"/>
              <a:cs typeface="LM Sans 10"/>
            </a:endParaRPr>
          </a:p>
          <a:p>
            <a:pPr marL="276860" algn="ctr">
              <a:lnSpc>
                <a:spcPct val="100000"/>
              </a:lnSpc>
              <a:spcBef>
                <a:spcPts val="35"/>
              </a:spcBef>
            </a:pPr>
            <a:r>
              <a:rPr sz="1100" spc="-5" dirty="0" err="1">
                <a:latin typeface="LM Mono 10"/>
                <a:cs typeface="LM Mono 10"/>
              </a:rPr>
              <a:t>umAluno</a:t>
            </a:r>
            <a:r>
              <a:rPr lang="pt-BR" sz="1100" spc="-5" dirty="0">
                <a:latin typeface="LM Mono 10"/>
                <a:cs typeface="LM Mono 10"/>
              </a:rPr>
              <a:t>-&gt;</a:t>
            </a:r>
            <a:r>
              <a:rPr sz="1100" spc="-5" dirty="0" err="1">
                <a:latin typeface="LM Mono 10"/>
                <a:cs typeface="LM Mono 10"/>
              </a:rPr>
              <a:t>estude</a:t>
            </a:r>
            <a:r>
              <a:rPr sz="1100" spc="-5" dirty="0">
                <a:latin typeface="LM Mono 10"/>
                <a:cs typeface="LM Mono 10"/>
              </a:rPr>
              <a:t>();</a:t>
            </a:r>
            <a:endParaRPr sz="1100" dirty="0">
              <a:latin typeface="LM Mono 10"/>
              <a:cs typeface="LM Mono 1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 dirty="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</a:pPr>
            <a:r>
              <a:rPr sz="1100" b="1" spc="-10" dirty="0">
                <a:latin typeface="LM Sans 10"/>
                <a:cs typeface="LM Sans 10"/>
              </a:rPr>
              <a:t>Exemplo </a:t>
            </a:r>
            <a:r>
              <a:rPr sz="1100" b="1" spc="-5" dirty="0">
                <a:latin typeface="LM Sans 10"/>
                <a:cs typeface="LM Sans 10"/>
              </a:rPr>
              <a:t>2</a:t>
            </a:r>
            <a:endParaRPr sz="1100" dirty="0">
              <a:latin typeface="LM Sans 10"/>
              <a:cs typeface="LM Sans 10"/>
            </a:endParaRPr>
          </a:p>
          <a:p>
            <a:pPr marL="289560" marR="5080">
              <a:lnSpc>
                <a:spcPct val="102699"/>
              </a:lnSpc>
              <a:spcBef>
                <a:spcPts val="300"/>
              </a:spcBef>
            </a:pPr>
            <a:r>
              <a:rPr sz="1100" spc="-1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objeto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umaPessoa</a:t>
            </a:r>
            <a:r>
              <a:rPr sz="1100" spc="-10" dirty="0">
                <a:latin typeface="LM Sans 10"/>
                <a:cs typeface="LM Sans 10"/>
              </a:rPr>
              <a:t> receba uma mensagem </a:t>
            </a:r>
            <a:r>
              <a:rPr sz="1100" spc="-5" dirty="0">
                <a:latin typeface="LM Sans 10"/>
                <a:cs typeface="LM Sans 10"/>
              </a:rPr>
              <a:t>solicitando </a:t>
            </a:r>
            <a:r>
              <a:rPr sz="1100" spc="-10" dirty="0">
                <a:latin typeface="LM Sans 10"/>
                <a:cs typeface="LM Sans 10"/>
              </a:rPr>
              <a:t>que</a:t>
            </a:r>
            <a:r>
              <a:rPr sz="1100" spc="-9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modifique  o </a:t>
            </a:r>
            <a:r>
              <a:rPr sz="1100" spc="-15" dirty="0">
                <a:latin typeface="LM Sans 10"/>
                <a:cs typeface="LM Sans 10"/>
              </a:rPr>
              <a:t>valor </a:t>
            </a:r>
            <a:r>
              <a:rPr sz="1100" spc="-5" dirty="0">
                <a:latin typeface="LM Sans 10"/>
                <a:cs typeface="LM Sans 10"/>
              </a:rPr>
              <a:t>de seu </a:t>
            </a:r>
            <a:r>
              <a:rPr sz="1100" spc="-10" dirty="0">
                <a:latin typeface="LM Sans 10"/>
                <a:cs typeface="LM Sans 10"/>
              </a:rPr>
              <a:t>atributo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idade</a:t>
            </a:r>
            <a:r>
              <a:rPr sz="1100" spc="-5" dirty="0">
                <a:latin typeface="LM Sans 10"/>
                <a:cs typeface="LM Sans 10"/>
              </a:rPr>
              <a:t>:</a:t>
            </a:r>
            <a:endParaRPr sz="1100" dirty="0">
              <a:latin typeface="LM Sans 10"/>
              <a:cs typeface="LM Sans 10"/>
            </a:endParaRPr>
          </a:p>
          <a:p>
            <a:pPr marL="276860" algn="ctr">
              <a:lnSpc>
                <a:spcPct val="100000"/>
              </a:lnSpc>
              <a:spcBef>
                <a:spcPts val="35"/>
              </a:spcBef>
            </a:pPr>
            <a:r>
              <a:rPr sz="1100" spc="-5" dirty="0" err="1">
                <a:latin typeface="LM Mono 10"/>
                <a:cs typeface="LM Mono 10"/>
              </a:rPr>
              <a:t>umaPessoa</a:t>
            </a:r>
            <a:r>
              <a:rPr lang="pt-BR" sz="1100" spc="-5" dirty="0">
                <a:latin typeface="LM Mono 10"/>
                <a:cs typeface="LM Mono 10"/>
              </a:rPr>
              <a:t>-&gt;</a:t>
            </a:r>
            <a:r>
              <a:rPr sz="1100" spc="-5" dirty="0" err="1">
                <a:latin typeface="LM Mono 10"/>
                <a:cs typeface="LM Mono 10"/>
              </a:rPr>
              <a:t>recebaValorIdade</a:t>
            </a:r>
            <a:r>
              <a:rPr sz="1100" spc="-5" dirty="0">
                <a:latin typeface="LM Mono 10"/>
                <a:cs typeface="LM Mono 10"/>
              </a:rPr>
              <a:t>(25);</a:t>
            </a:r>
            <a:endParaRPr sz="1100" dirty="0">
              <a:latin typeface="LM Mono 10"/>
              <a:cs typeface="LM Mono 1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 dirty="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b="1" spc="-10" dirty="0">
                <a:latin typeface="LM Sans 10"/>
                <a:cs typeface="LM Sans 10"/>
              </a:rPr>
              <a:t>Exemplo </a:t>
            </a:r>
            <a:r>
              <a:rPr sz="1100" b="1" spc="-5" dirty="0">
                <a:latin typeface="LM Sans 10"/>
                <a:cs typeface="LM Sans 10"/>
              </a:rPr>
              <a:t>3</a:t>
            </a:r>
            <a:endParaRPr sz="1100" dirty="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100" spc="-10" dirty="0">
                <a:latin typeface="LM Sans 10"/>
                <a:cs typeface="LM Sans 10"/>
              </a:rPr>
              <a:t>Um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hotel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umHotel</a:t>
            </a:r>
            <a:r>
              <a:rPr sz="1100" spc="-10" dirty="0">
                <a:latin typeface="LM Sans 10"/>
                <a:cs typeface="LM Sans 10"/>
              </a:rPr>
              <a:t>)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determinando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a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conta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um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cliente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umCliente</a:t>
            </a:r>
            <a:r>
              <a:rPr sz="1100" spc="-5" dirty="0">
                <a:latin typeface="LM Sans 10"/>
                <a:cs typeface="LM Sans 10"/>
              </a:rPr>
              <a:t>):</a:t>
            </a:r>
            <a:endParaRPr sz="1100" dirty="0">
              <a:latin typeface="LM Sans 10"/>
              <a:cs typeface="LM Sans 10"/>
            </a:endParaRPr>
          </a:p>
          <a:p>
            <a:pPr marL="276860" algn="ctr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Mono 10"/>
                <a:cs typeface="LM Mono 10"/>
              </a:rPr>
              <a:t>valorConta =</a:t>
            </a:r>
            <a:r>
              <a:rPr sz="1100" spc="-45" dirty="0">
                <a:latin typeface="LM Mono 10"/>
                <a:cs typeface="LM Mono 10"/>
              </a:rPr>
              <a:t> </a:t>
            </a:r>
            <a:r>
              <a:rPr sz="1100" spc="-5" dirty="0" err="1">
                <a:latin typeface="LM Mono 10"/>
                <a:cs typeface="LM Mono 10"/>
              </a:rPr>
              <a:t>umHotel</a:t>
            </a:r>
            <a:r>
              <a:rPr lang="pt-BR" sz="1100" spc="-5" dirty="0">
                <a:latin typeface="LM Mono 10"/>
                <a:cs typeface="LM Mono 10"/>
              </a:rPr>
              <a:t>-&gt;</a:t>
            </a:r>
            <a:r>
              <a:rPr sz="1100" spc="-5" dirty="0" err="1">
                <a:latin typeface="LM Mono 10"/>
                <a:cs typeface="LM Mono 10"/>
              </a:rPr>
              <a:t>fornecaValorConta</a:t>
            </a:r>
            <a:r>
              <a:rPr sz="1100" spc="-5" dirty="0">
                <a:latin typeface="LM Mono 10"/>
                <a:cs typeface="LM Mono 10"/>
              </a:rPr>
              <a:t>(umCliente);</a:t>
            </a:r>
            <a:endParaRPr sz="1100" dirty="0">
              <a:latin typeface="LM Mono 10"/>
              <a:cs typeface="LM Mono 1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09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12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17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76E4716-4AC2-478A-B4E1-66C5A2219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76212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 err="1"/>
              <a:t>Identificadores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281089" y="1152829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4832" y="1069376"/>
            <a:ext cx="4059554" cy="103874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Cada </a:t>
            </a:r>
            <a:r>
              <a:rPr sz="1100" spc="-5" dirty="0">
                <a:latin typeface="LM Sans 10"/>
                <a:cs typeface="LM Sans 10"/>
              </a:rPr>
              <a:t>objeto </a:t>
            </a:r>
            <a:r>
              <a:rPr sz="1100" spc="-10" dirty="0">
                <a:latin typeface="LM Sans 10"/>
                <a:cs typeface="LM Sans 10"/>
              </a:rPr>
              <a:t>ou </a:t>
            </a:r>
            <a:r>
              <a:rPr sz="1100" spc="-5" dirty="0">
                <a:latin typeface="LM Sans 10"/>
                <a:cs typeface="LM Sans 10"/>
              </a:rPr>
              <a:t>classe deve ter </a:t>
            </a:r>
            <a:r>
              <a:rPr sz="1100" spc="-10" dirty="0" err="1">
                <a:latin typeface="LM Sans 10"/>
                <a:cs typeface="LM Sans 10"/>
              </a:rPr>
              <a:t>uma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75" dirty="0" err="1">
                <a:latin typeface="LM Sans 10"/>
                <a:cs typeface="LM Sans 10"/>
              </a:rPr>
              <a:t>identifica</a:t>
            </a:r>
            <a:r>
              <a:rPr lang="pt-BR" sz="1100" spc="-75" dirty="0" err="1">
                <a:latin typeface="LM Sans 10"/>
                <a:cs typeface="LM Sans 10"/>
              </a:rPr>
              <a:t>çã</a:t>
            </a:r>
            <a:r>
              <a:rPr sz="1100" spc="-75" dirty="0">
                <a:latin typeface="LM Sans 10"/>
                <a:cs typeface="LM Sans 10"/>
              </a:rPr>
              <a:t>o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 dirty="0">
              <a:latin typeface="LM Sans 10"/>
              <a:cs typeface="LM Sans 10"/>
            </a:endParaRPr>
          </a:p>
          <a:p>
            <a:pPr marL="50165">
              <a:lnSpc>
                <a:spcPct val="100000"/>
              </a:lnSpc>
            </a:pPr>
            <a:r>
              <a:rPr sz="1100" spc="-10" dirty="0">
                <a:latin typeface="LM Sans 10"/>
                <a:cs typeface="LM Sans 10"/>
              </a:rPr>
              <a:t>Atributos 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spc="-70" dirty="0">
                <a:latin typeface="LM Sans 10"/>
                <a:cs typeface="LM Sans 10"/>
              </a:rPr>
              <a:t>m</a:t>
            </a:r>
            <a:r>
              <a:rPr lang="pt-BR" sz="1100" spc="-70" dirty="0">
                <a:latin typeface="LM Sans 10"/>
                <a:cs typeface="LM Sans 10"/>
              </a:rPr>
              <a:t>é</a:t>
            </a:r>
            <a:r>
              <a:rPr sz="1100" spc="-70" dirty="0" err="1">
                <a:latin typeface="LM Sans 10"/>
                <a:cs typeface="LM Sans 10"/>
              </a:rPr>
              <a:t>todos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85" dirty="0" err="1">
                <a:latin typeface="LM Sans 10"/>
                <a:cs typeface="LM Sans 10"/>
              </a:rPr>
              <a:t>tamb</a:t>
            </a:r>
            <a:r>
              <a:rPr lang="pt-BR" sz="1100" spc="-85" dirty="0">
                <a:latin typeface="LM Sans 10"/>
                <a:cs typeface="LM Sans 10"/>
              </a:rPr>
              <a:t>é</a:t>
            </a:r>
            <a:r>
              <a:rPr sz="1100" spc="-85" dirty="0">
                <a:latin typeface="LM Sans 10"/>
                <a:cs typeface="LM Sans 10"/>
              </a:rPr>
              <a:t>m </a:t>
            </a:r>
            <a:r>
              <a:rPr sz="1100" spc="-10" dirty="0">
                <a:latin typeface="LM Sans 10"/>
                <a:cs typeface="LM Sans 10"/>
              </a:rPr>
              <a:t>devem </a:t>
            </a:r>
            <a:r>
              <a:rPr sz="1100" spc="-5" dirty="0">
                <a:latin typeface="LM Sans 10"/>
                <a:cs typeface="LM Sans 10"/>
              </a:rPr>
              <a:t>ter </a:t>
            </a:r>
            <a:r>
              <a:rPr sz="1100" spc="-10" dirty="0" err="1">
                <a:latin typeface="LM Sans 10"/>
                <a:cs typeface="LM Sans 10"/>
              </a:rPr>
              <a:t>uma</a:t>
            </a:r>
            <a:r>
              <a:rPr sz="1100" spc="145" dirty="0">
                <a:latin typeface="LM Sans 10"/>
                <a:cs typeface="LM Sans 10"/>
              </a:rPr>
              <a:t> </a:t>
            </a:r>
            <a:r>
              <a:rPr sz="1100" spc="-75" dirty="0" err="1">
                <a:latin typeface="LM Sans 10"/>
                <a:cs typeface="LM Sans 10"/>
              </a:rPr>
              <a:t>identifica</a:t>
            </a:r>
            <a:r>
              <a:rPr lang="pt-BR" sz="1100" spc="-75" dirty="0" err="1">
                <a:latin typeface="LM Sans 10"/>
                <a:cs typeface="LM Sans 10"/>
              </a:rPr>
              <a:t>çã</a:t>
            </a:r>
            <a:r>
              <a:rPr sz="1100" spc="-75" dirty="0">
                <a:latin typeface="LM Sans 10"/>
                <a:cs typeface="LM Sans 10"/>
              </a:rPr>
              <a:t>o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50800" marR="43180">
              <a:lnSpc>
                <a:spcPct val="102600"/>
              </a:lnSpc>
            </a:pPr>
            <a:r>
              <a:rPr sz="1100" spc="-305" dirty="0">
                <a:latin typeface="LM Sans 10"/>
                <a:cs typeface="LM Sans 10"/>
              </a:rPr>
              <a:t>E</a:t>
            </a:r>
            <a:r>
              <a:rPr sz="1650" spc="-457" baseline="12626" dirty="0">
                <a:latin typeface="LM Sans 10"/>
                <a:cs typeface="LM Sans 10"/>
              </a:rPr>
              <a:t>´ </a:t>
            </a:r>
            <a:r>
              <a:rPr sz="1100" spc="-5" dirty="0">
                <a:latin typeface="LM Sans 10"/>
                <a:cs typeface="LM Sans 10"/>
              </a:rPr>
              <a:t>interessante </a:t>
            </a:r>
            <a:r>
              <a:rPr sz="1100" spc="-10" dirty="0">
                <a:latin typeface="LM Sans 10"/>
                <a:cs typeface="LM Sans 10"/>
              </a:rPr>
              <a:t>que identificadores </a:t>
            </a:r>
            <a:r>
              <a:rPr sz="1100" spc="-5" dirty="0">
                <a:latin typeface="LM Sans 10"/>
                <a:cs typeface="LM Sans 10"/>
              </a:rPr>
              <a:t>sejam significativos (</a:t>
            </a:r>
            <a:r>
              <a:rPr sz="1100" spc="-5" dirty="0" err="1">
                <a:latin typeface="LM Sans 10"/>
                <a:cs typeface="LM Sans 10"/>
              </a:rPr>
              <a:t>tenha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20" dirty="0" err="1">
                <a:latin typeface="LM Sans 10"/>
                <a:cs typeface="LM Sans 10"/>
              </a:rPr>
              <a:t>rela</a:t>
            </a:r>
            <a:r>
              <a:rPr lang="pt-BR" sz="1100" spc="-120" dirty="0" err="1">
                <a:latin typeface="LM Sans 10"/>
                <a:cs typeface="LM Sans 10"/>
              </a:rPr>
              <a:t>çã</a:t>
            </a:r>
            <a:r>
              <a:rPr sz="1100" spc="-120" dirty="0">
                <a:latin typeface="LM Sans 10"/>
                <a:cs typeface="LM Sans 10"/>
              </a:rPr>
              <a:t>o  </a:t>
            </a:r>
            <a:r>
              <a:rPr sz="1100" spc="-10" dirty="0">
                <a:latin typeface="LM Sans 10"/>
                <a:cs typeface="LM Sans 10"/>
              </a:rPr>
              <a:t>com </a:t>
            </a:r>
            <a:r>
              <a:rPr sz="1100" spc="-5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que </a:t>
            </a:r>
            <a:r>
              <a:rPr sz="1100" spc="-5" dirty="0">
                <a:latin typeface="LM Sans 10"/>
                <a:cs typeface="LM Sans 10"/>
              </a:rPr>
              <a:t>se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identifica)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53493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917039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09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13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17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21035BF-3090-4D7F-8476-85F7A88CDD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76212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 err="1"/>
              <a:t>Identificadores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281089" y="71018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1572" y="14865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9432" y="626731"/>
            <a:ext cx="4053840" cy="196387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76200" marR="68580">
              <a:lnSpc>
                <a:spcPct val="102600"/>
              </a:lnSpc>
              <a:spcBef>
                <a:spcPts val="55"/>
              </a:spcBef>
            </a:pPr>
            <a:r>
              <a:rPr sz="1100" spc="-10" dirty="0" err="1">
                <a:latin typeface="LM Sans 10"/>
                <a:cs typeface="LM Sans 10"/>
              </a:rPr>
              <a:t>Em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lang="pt-BR" sz="1100" spc="-5" dirty="0" err="1">
                <a:latin typeface="LM Sans 10"/>
                <a:cs typeface="LM Sans 10"/>
              </a:rPr>
              <a:t>c++</a:t>
            </a:r>
            <a:r>
              <a:rPr sz="1100" spc="-5" dirty="0">
                <a:latin typeface="LM Sans 10"/>
                <a:cs typeface="LM Sans 10"/>
              </a:rPr>
              <a:t>, as seguintes regras </a:t>
            </a:r>
            <a:r>
              <a:rPr sz="1100" spc="-10" dirty="0">
                <a:latin typeface="LM Sans 10"/>
                <a:cs typeface="LM Sans 10"/>
              </a:rPr>
              <a:t>devem </a:t>
            </a:r>
            <a:r>
              <a:rPr sz="1100" spc="-5" dirty="0">
                <a:latin typeface="LM Sans 10"/>
                <a:cs typeface="LM Sans 10"/>
              </a:rPr>
              <a:t>ser </a:t>
            </a:r>
            <a:r>
              <a:rPr sz="1100" spc="-10" dirty="0">
                <a:latin typeface="LM Sans 10"/>
                <a:cs typeface="LM Sans 10"/>
              </a:rPr>
              <a:t>observadas </a:t>
            </a:r>
            <a:r>
              <a:rPr sz="1100" spc="-10" dirty="0" err="1">
                <a:latin typeface="LM Sans 10"/>
                <a:cs typeface="LM Sans 10"/>
              </a:rPr>
              <a:t>na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14" dirty="0">
                <a:latin typeface="LM Sans 10"/>
                <a:cs typeface="LM Sans 10"/>
              </a:rPr>
              <a:t>forma</a:t>
            </a:r>
            <a:r>
              <a:rPr lang="pt-BR" sz="1100" spc="-114" dirty="0" err="1">
                <a:latin typeface="LM Sans 10"/>
                <a:cs typeface="LM Sans 10"/>
              </a:rPr>
              <a:t>çã</a:t>
            </a:r>
            <a:r>
              <a:rPr sz="1100" spc="-114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  </a:t>
            </a:r>
            <a:r>
              <a:rPr sz="1100" spc="-10" dirty="0">
                <a:latin typeface="LM Sans 10"/>
                <a:cs typeface="LM Sans 10"/>
              </a:rPr>
              <a:t>um identificador: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</a:pPr>
            <a:endParaRPr sz="1250" dirty="0">
              <a:latin typeface="LM Sans 10"/>
              <a:cs typeface="LM Sans 10"/>
            </a:endParaRPr>
          </a:p>
          <a:p>
            <a:pPr marL="353060" marR="310515" indent="-137160">
              <a:lnSpc>
                <a:spcPct val="1000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O identificador </a:t>
            </a:r>
            <a:r>
              <a:rPr sz="1000" spc="10" dirty="0">
                <a:latin typeface="LM Sans 10"/>
                <a:cs typeface="LM Sans 10"/>
              </a:rPr>
              <a:t>pode </a:t>
            </a:r>
            <a:r>
              <a:rPr sz="1000" spc="-5" dirty="0">
                <a:latin typeface="LM Sans 10"/>
                <a:cs typeface="LM Sans 10"/>
              </a:rPr>
              <a:t>ser </a:t>
            </a:r>
            <a:r>
              <a:rPr sz="1000" spc="-10" dirty="0">
                <a:latin typeface="LM Sans 10"/>
                <a:cs typeface="LM Sans 10"/>
              </a:rPr>
              <a:t>formado </a:t>
            </a:r>
            <a:r>
              <a:rPr sz="1000" spc="-5" dirty="0">
                <a:latin typeface="LM Sans 10"/>
                <a:cs typeface="LM Sans 10"/>
              </a:rPr>
              <a:t>por 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letras</a:t>
            </a:r>
            <a:r>
              <a:rPr sz="1000" spc="-5" dirty="0">
                <a:latin typeface="LM Sans 10"/>
                <a:cs typeface="LM Sans 10"/>
              </a:rPr>
              <a:t>, </a:t>
            </a:r>
            <a:r>
              <a:rPr sz="1000" u="sng" spc="-6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d</a:t>
            </a:r>
            <a:r>
              <a:rPr lang="pt-BR" sz="1000" u="sng" spc="-6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í</a:t>
            </a:r>
            <a:r>
              <a:rPr sz="1000" u="sng" spc="-60" dirty="0" err="1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gitos</a:t>
            </a:r>
            <a:r>
              <a:rPr sz="1000" spc="-60" dirty="0">
                <a:latin typeface="LM Sans 10"/>
                <a:cs typeface="LM Sans 10"/>
              </a:rPr>
              <a:t>, </a:t>
            </a:r>
            <a:r>
              <a:rPr sz="1000" u="sng" spc="-75" dirty="0" err="1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cifr</a:t>
            </a:r>
            <a:r>
              <a:rPr lang="pt-BR" sz="1000" u="sng" spc="-7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ã</a:t>
            </a:r>
            <a:r>
              <a:rPr sz="1000" u="sng" spc="-7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o</a:t>
            </a:r>
            <a:r>
              <a:rPr sz="1000" spc="-7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($) e  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sublinhado</a:t>
            </a:r>
            <a:r>
              <a:rPr sz="1000" spc="-5" dirty="0">
                <a:latin typeface="LM Sans 10"/>
                <a:cs typeface="LM Sans 10"/>
              </a:rPr>
              <a:t> (</a:t>
            </a:r>
            <a:r>
              <a:rPr sz="1000" spc="2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endParaRPr sz="10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 dirty="0">
              <a:latin typeface="LM Sans 10"/>
              <a:cs typeface="LM Sans 10"/>
            </a:endParaRPr>
          </a:p>
          <a:p>
            <a:pPr marL="215900">
              <a:lnSpc>
                <a:spcPct val="1000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O </a:t>
            </a:r>
            <a:r>
              <a:rPr sz="1000" spc="-10" dirty="0">
                <a:latin typeface="LM Sans 10"/>
                <a:cs typeface="LM Sans 10"/>
              </a:rPr>
              <a:t>primeiro </a:t>
            </a:r>
            <a:r>
              <a:rPr sz="1000" spc="-10" dirty="0" err="1">
                <a:latin typeface="LM Sans 10"/>
                <a:cs typeface="LM Sans 10"/>
              </a:rPr>
              <a:t>caracter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130" dirty="0">
                <a:latin typeface="LM Sans 10"/>
                <a:cs typeface="LM Sans 10"/>
              </a:rPr>
              <a:t>n</a:t>
            </a:r>
            <a:r>
              <a:rPr lang="pt-BR" sz="1000" spc="-130" dirty="0">
                <a:latin typeface="LM Sans 10"/>
                <a:cs typeface="LM Sans 10"/>
              </a:rPr>
              <a:t>ã</a:t>
            </a:r>
            <a:r>
              <a:rPr sz="1000" spc="-130" dirty="0">
                <a:latin typeface="LM Sans 10"/>
                <a:cs typeface="LM Sans 10"/>
              </a:rPr>
              <a:t>o </a:t>
            </a:r>
            <a:r>
              <a:rPr lang="pt-BR" sz="1000" spc="-130" dirty="0">
                <a:latin typeface="LM Sans 10"/>
                <a:cs typeface="LM Sans 10"/>
              </a:rPr>
              <a:t>  </a:t>
            </a:r>
            <a:r>
              <a:rPr sz="1000" spc="10" dirty="0" err="1">
                <a:latin typeface="LM Sans 10"/>
                <a:cs typeface="LM Sans 10"/>
              </a:rPr>
              <a:t>pode</a:t>
            </a:r>
            <a:r>
              <a:rPr sz="1000" spc="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ser um</a:t>
            </a:r>
            <a:r>
              <a:rPr sz="1000" spc="-30" dirty="0">
                <a:latin typeface="LM Sans 10"/>
                <a:cs typeface="LM Sans 10"/>
              </a:rPr>
              <a:t> </a:t>
            </a:r>
            <a:r>
              <a:rPr sz="1000" spc="-75" dirty="0">
                <a:latin typeface="LM Sans 10"/>
                <a:cs typeface="LM Sans 10"/>
              </a:rPr>
              <a:t>d</a:t>
            </a:r>
            <a:r>
              <a:rPr lang="pt-BR" sz="1000" spc="-75" dirty="0">
                <a:latin typeface="LM Sans 10"/>
                <a:cs typeface="LM Sans 10"/>
              </a:rPr>
              <a:t>í</a:t>
            </a:r>
            <a:r>
              <a:rPr sz="1000" spc="-75" dirty="0" err="1">
                <a:latin typeface="LM Sans 10"/>
                <a:cs typeface="LM Sans 10"/>
              </a:rPr>
              <a:t>gito</a:t>
            </a:r>
            <a:endParaRPr sz="10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00" dirty="0">
              <a:latin typeface="LM Sans 10"/>
              <a:cs typeface="LM Sans 10"/>
            </a:endParaRPr>
          </a:p>
          <a:p>
            <a:pPr marL="215900">
              <a:lnSpc>
                <a:spcPct val="1000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</a:t>
            </a:r>
            <a:r>
              <a:rPr sz="900" spc="562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i="1" spc="-10" dirty="0">
                <a:latin typeface="LM Sans 10"/>
                <a:cs typeface="LM Sans 10"/>
              </a:rPr>
              <a:t>Case-sensitive</a:t>
            </a:r>
            <a:endParaRPr sz="10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00" dirty="0">
              <a:latin typeface="LM Sans 10"/>
              <a:cs typeface="LM Sans 10"/>
            </a:endParaRPr>
          </a:p>
          <a:p>
            <a:pPr marL="215900">
              <a:lnSpc>
                <a:spcPct val="1000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130" dirty="0">
                <a:latin typeface="LM Sans 10"/>
                <a:cs typeface="LM Sans 10"/>
              </a:rPr>
              <a:t>N</a:t>
            </a:r>
            <a:r>
              <a:rPr lang="pt-BR" sz="1000" spc="-130" dirty="0">
                <a:latin typeface="LM Sans 10"/>
                <a:cs typeface="LM Sans 10"/>
              </a:rPr>
              <a:t>ã</a:t>
            </a:r>
            <a:r>
              <a:rPr sz="1000" spc="-130" dirty="0">
                <a:latin typeface="LM Sans 10"/>
                <a:cs typeface="LM Sans 10"/>
              </a:rPr>
              <a:t>o </a:t>
            </a:r>
            <a:r>
              <a:rPr lang="pt-BR" sz="1000" spc="-130" dirty="0">
                <a:latin typeface="LM Sans 10"/>
                <a:cs typeface="LM Sans 10"/>
              </a:rPr>
              <a:t>  </a:t>
            </a:r>
            <a:r>
              <a:rPr sz="1000" spc="-170" dirty="0">
                <a:latin typeface="LM Sans 10"/>
                <a:cs typeface="LM Sans 10"/>
              </a:rPr>
              <a:t>h</a:t>
            </a:r>
            <a:r>
              <a:rPr lang="pt-BR" sz="1000" spc="-170" dirty="0">
                <a:latin typeface="LM Sans 10"/>
                <a:cs typeface="LM Sans 10"/>
              </a:rPr>
              <a:t>á    </a:t>
            </a:r>
            <a:r>
              <a:rPr sz="1000" spc="-170" dirty="0">
                <a:latin typeface="LM Sans 10"/>
                <a:cs typeface="LM Sans 10"/>
              </a:rPr>
              <a:t> </a:t>
            </a:r>
            <a:r>
              <a:rPr sz="1000" spc="-90" dirty="0" err="1">
                <a:latin typeface="LM Sans 10"/>
                <a:cs typeface="LM Sans 10"/>
              </a:rPr>
              <a:t>limita</a:t>
            </a:r>
            <a:r>
              <a:rPr lang="pt-BR" sz="1000" spc="-90" dirty="0" err="1">
                <a:latin typeface="LM Sans 10"/>
                <a:cs typeface="LM Sans 10"/>
              </a:rPr>
              <a:t>çã</a:t>
            </a:r>
            <a:r>
              <a:rPr sz="1000" spc="-90" dirty="0">
                <a:latin typeface="LM Sans 10"/>
                <a:cs typeface="LM Sans 10"/>
              </a:rPr>
              <a:t>o </a:t>
            </a:r>
            <a:r>
              <a:rPr sz="1000" spc="-5" dirty="0">
                <a:latin typeface="LM Sans 10"/>
                <a:cs typeface="LM Sans 10"/>
              </a:rPr>
              <a:t>quanto ao </a:t>
            </a:r>
            <a:r>
              <a:rPr sz="1000" spc="-75" dirty="0">
                <a:latin typeface="LM Sans 10"/>
                <a:cs typeface="LM Sans 10"/>
              </a:rPr>
              <a:t>nu´mero </a:t>
            </a:r>
            <a:r>
              <a:rPr sz="1000" spc="-5" dirty="0">
                <a:latin typeface="LM Sans 10"/>
                <a:cs typeface="LM Sans 10"/>
              </a:rPr>
              <a:t>de</a:t>
            </a:r>
            <a:r>
              <a:rPr sz="1000" spc="-114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caracteres</a:t>
            </a:r>
            <a:endParaRPr sz="10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00" dirty="0">
              <a:latin typeface="LM Sans 10"/>
              <a:cs typeface="LM Sans 10"/>
            </a:endParaRPr>
          </a:p>
          <a:p>
            <a:pPr marL="215900">
              <a:lnSpc>
                <a:spcPct val="100000"/>
              </a:lnSpc>
              <a:spcBef>
                <a:spcPts val="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130" dirty="0">
                <a:latin typeface="LM Sans 10"/>
                <a:cs typeface="LM Sans 10"/>
              </a:rPr>
              <a:t>N</a:t>
            </a:r>
            <a:r>
              <a:rPr lang="pt-BR" sz="1000" spc="-130" dirty="0">
                <a:latin typeface="LM Sans 10"/>
                <a:cs typeface="LM Sans 10"/>
              </a:rPr>
              <a:t>ã</a:t>
            </a:r>
            <a:r>
              <a:rPr sz="1000" spc="-130" dirty="0">
                <a:latin typeface="LM Sans 10"/>
                <a:cs typeface="LM Sans 10"/>
              </a:rPr>
              <a:t>o </a:t>
            </a:r>
            <a:r>
              <a:rPr sz="1000" spc="10" dirty="0">
                <a:latin typeface="LM Sans 10"/>
                <a:cs typeface="LM Sans 10"/>
              </a:rPr>
              <a:t>pode </a:t>
            </a:r>
            <a:r>
              <a:rPr sz="1000" spc="-5" dirty="0">
                <a:latin typeface="LM Sans 10"/>
                <a:cs typeface="LM Sans 10"/>
              </a:rPr>
              <a:t>ser uma palavra-chave (</a:t>
            </a:r>
            <a:r>
              <a:rPr sz="1000" i="1" spc="-5" dirty="0">
                <a:latin typeface="LM Sans 10"/>
                <a:cs typeface="LM Sans 10"/>
              </a:rPr>
              <a:t>public, </a:t>
            </a:r>
            <a:r>
              <a:rPr sz="1000" i="1" spc="-10" dirty="0">
                <a:latin typeface="LM Sans 10"/>
                <a:cs typeface="LM Sans 10"/>
              </a:rPr>
              <a:t>protect, </a:t>
            </a:r>
            <a:r>
              <a:rPr sz="1000" i="1" spc="-5" dirty="0">
                <a:latin typeface="LM Sans 10"/>
                <a:cs typeface="LM Sans 10"/>
              </a:rPr>
              <a:t>return, int</a:t>
            </a:r>
            <a:r>
              <a:rPr sz="1000" spc="-5" dirty="0">
                <a:latin typeface="LM Sans 10"/>
                <a:cs typeface="LM Sans 10"/>
              </a:rPr>
              <a:t>,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etc)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09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14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17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ABC4FB3-7EE8-4730-AAAD-64C909BDA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12350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3333B2"/>
                </a:solidFill>
                <a:latin typeface="LM Sans 12"/>
                <a:cs typeface="LM Sans 12"/>
              </a:rPr>
              <a:t>Tipos </a:t>
            </a:r>
            <a:r>
              <a:rPr sz="1400" spc="15" dirty="0">
                <a:solidFill>
                  <a:srgbClr val="3333B2"/>
                </a:solidFill>
                <a:latin typeface="LM Sans 12"/>
                <a:cs typeface="LM Sans 12"/>
              </a:rPr>
              <a:t>de</a:t>
            </a:r>
            <a:r>
              <a:rPr sz="1400" spc="-65" dirty="0">
                <a:solidFill>
                  <a:srgbClr val="3333B2"/>
                </a:solidFill>
                <a:latin typeface="LM Sans 12"/>
                <a:cs typeface="LM Sans 12"/>
              </a:rPr>
              <a:t> </a:t>
            </a:r>
            <a:r>
              <a:rPr sz="1400" spc="5" dirty="0">
                <a:solidFill>
                  <a:srgbClr val="3333B2"/>
                </a:solidFill>
                <a:latin typeface="LM Sans 12"/>
                <a:cs typeface="LM Sans 12"/>
              </a:rPr>
              <a:t>valores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1089" y="123482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1151368"/>
            <a:ext cx="3927475" cy="86741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426084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Atributos de um </a:t>
            </a:r>
            <a:r>
              <a:rPr sz="1100" spc="-5" dirty="0">
                <a:latin typeface="LM Sans 10"/>
                <a:cs typeface="LM Sans 10"/>
              </a:rPr>
              <a:t>objeto </a:t>
            </a:r>
            <a:r>
              <a:rPr sz="1100" spc="5" dirty="0">
                <a:latin typeface="LM Sans 10"/>
                <a:cs typeface="LM Sans 10"/>
              </a:rPr>
              <a:t>podem </a:t>
            </a:r>
            <a:r>
              <a:rPr sz="1100" spc="-5" dirty="0">
                <a:latin typeface="LM Sans 10"/>
                <a:cs typeface="LM Sans 10"/>
              </a:rPr>
              <a:t>ser outros objetos </a:t>
            </a:r>
            <a:r>
              <a:rPr sz="1100" spc="-10" dirty="0">
                <a:latin typeface="LM Sans 10"/>
                <a:cs typeface="LM Sans 10"/>
              </a:rPr>
              <a:t>ou valores  </a:t>
            </a:r>
            <a:r>
              <a:rPr sz="1100" spc="-55" dirty="0">
                <a:latin typeface="LM Sans 10"/>
                <a:cs typeface="LM Sans 10"/>
              </a:rPr>
              <a:t>(</a:t>
            </a:r>
            <a:r>
              <a:rPr sz="1100" spc="-55" dirty="0" err="1">
                <a:latin typeface="LM Sans 10"/>
                <a:cs typeface="LM Sans 10"/>
              </a:rPr>
              <a:t>vari</a:t>
            </a:r>
            <a:r>
              <a:rPr lang="pt-BR" sz="1100" spc="-55" dirty="0">
                <a:latin typeface="LM Sans 10"/>
                <a:cs typeface="LM Sans 10"/>
              </a:rPr>
              <a:t>á</a:t>
            </a:r>
            <a:r>
              <a:rPr sz="1100" spc="-55" dirty="0" err="1">
                <a:latin typeface="LM Sans 10"/>
                <a:cs typeface="LM Sans 10"/>
              </a:rPr>
              <a:t>veis</a:t>
            </a:r>
            <a:r>
              <a:rPr sz="1100" spc="-55" dirty="0">
                <a:latin typeface="LM Sans 10"/>
                <a:cs typeface="LM Sans 10"/>
              </a:rPr>
              <a:t>)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5080">
              <a:lnSpc>
                <a:spcPct val="102699"/>
              </a:lnSpc>
            </a:pP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 err="1">
                <a:latin typeface="LM Sans 10"/>
                <a:cs typeface="LM Sans 10"/>
              </a:rPr>
              <a:t>classe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lang="pt-BR" sz="1100" u="sng" spc="-10" dirty="0" err="1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aviao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especificou o </a:t>
            </a:r>
            <a:r>
              <a:rPr sz="1100" spc="-5" dirty="0" err="1">
                <a:latin typeface="LM Sans 10"/>
                <a:cs typeface="LM Sans 10"/>
              </a:rPr>
              <a:t>atributo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lang="pt-BR" sz="1100" u="sng" spc="-5" dirty="0" err="1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vel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como um </a:t>
            </a:r>
            <a:r>
              <a:rPr sz="1100" spc="-15" dirty="0">
                <a:latin typeface="LM Sans 10"/>
                <a:cs typeface="LM Sans 10"/>
              </a:rPr>
              <a:t>valor </a:t>
            </a:r>
            <a:r>
              <a:rPr sz="1100" spc="-5" dirty="0">
                <a:latin typeface="LM Sans 10"/>
                <a:cs typeface="LM Sans 10"/>
              </a:rPr>
              <a:t>que, </a:t>
            </a:r>
            <a:r>
              <a:rPr sz="1100" spc="-10" dirty="0">
                <a:latin typeface="LM Sans 10"/>
                <a:cs typeface="LM Sans 10"/>
              </a:rPr>
              <a:t>por  </a:t>
            </a:r>
            <a:r>
              <a:rPr sz="1100" spc="-5" dirty="0">
                <a:latin typeface="LM Sans 10"/>
                <a:cs typeface="LM Sans 10"/>
              </a:rPr>
              <a:t>sua vez, foi </a:t>
            </a:r>
            <a:r>
              <a:rPr sz="1100" spc="-10" dirty="0">
                <a:latin typeface="LM Sans 10"/>
                <a:cs typeface="LM Sans 10"/>
              </a:rPr>
              <a:t>definido (declarado) como do </a:t>
            </a:r>
            <a:r>
              <a:rPr sz="1100" dirty="0" err="1">
                <a:latin typeface="LM Sans 10"/>
                <a:cs typeface="LM Sans 10"/>
              </a:rPr>
              <a:t>tipo</a:t>
            </a:r>
            <a:r>
              <a:rPr sz="1100" spc="15" dirty="0">
                <a:latin typeface="LM Sans 10"/>
                <a:cs typeface="LM Sans 10"/>
              </a:rPr>
              <a:t> </a:t>
            </a:r>
            <a:r>
              <a:rPr lang="pt-BR" sz="1100" u="sng" spc="-5" dirty="0" err="1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int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78899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09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15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17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EE2D111-8CD4-4E3B-9C26-89E3752B17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2350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Tipos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" dirty="0"/>
              <a:t>valores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63477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8632" y="551318"/>
            <a:ext cx="4265295" cy="23024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0" marR="45720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Em </a:t>
            </a:r>
            <a:r>
              <a:rPr sz="1100" spc="-5" dirty="0">
                <a:latin typeface="LM Sans 10"/>
                <a:cs typeface="LM Sans 10"/>
              </a:rPr>
              <a:t>Java, os </a:t>
            </a:r>
            <a:r>
              <a:rPr sz="1100" spc="-10" dirty="0">
                <a:latin typeface="LM Sans 10"/>
                <a:cs typeface="LM Sans 10"/>
              </a:rPr>
              <a:t>valores </a:t>
            </a:r>
            <a:r>
              <a:rPr sz="1100" spc="5" dirty="0">
                <a:latin typeface="LM Sans 10"/>
                <a:cs typeface="LM Sans 10"/>
              </a:rPr>
              <a:t>podem </a:t>
            </a:r>
            <a:r>
              <a:rPr sz="1100" spc="-5" dirty="0">
                <a:latin typeface="LM Sans 10"/>
                <a:cs typeface="LM Sans 10"/>
              </a:rPr>
              <a:t>ser classificados nos seguintes </a:t>
            </a:r>
            <a:r>
              <a:rPr sz="1100" dirty="0" err="1">
                <a:latin typeface="LM Sans 10"/>
                <a:cs typeface="LM Sans 10"/>
              </a:rPr>
              <a:t>tipos</a:t>
            </a:r>
            <a:r>
              <a:rPr sz="1100" dirty="0">
                <a:latin typeface="LM Sans 10"/>
                <a:cs typeface="LM Sans 10"/>
              </a:rPr>
              <a:t>  </a:t>
            </a:r>
            <a:r>
              <a:rPr sz="1100" spc="-70" dirty="0">
                <a:latin typeface="LM Sans 10"/>
                <a:cs typeface="LM Sans 10"/>
              </a:rPr>
              <a:t>b</a:t>
            </a:r>
            <a:r>
              <a:rPr lang="pt-BR" sz="1100" spc="-70" dirty="0">
                <a:latin typeface="LM Sans 10"/>
                <a:cs typeface="LM Sans 10"/>
              </a:rPr>
              <a:t>á</a:t>
            </a:r>
            <a:r>
              <a:rPr sz="1100" spc="-70" dirty="0" err="1">
                <a:latin typeface="LM Sans 10"/>
                <a:cs typeface="LM Sans 10"/>
              </a:rPr>
              <a:t>sicos</a:t>
            </a:r>
            <a:r>
              <a:rPr sz="1100" spc="-70" dirty="0">
                <a:latin typeface="LM Sans 10"/>
                <a:cs typeface="LM Sans 10"/>
              </a:rPr>
              <a:t>: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</a:pPr>
            <a:endParaRPr sz="1250" dirty="0">
              <a:latin typeface="LM Sans 10"/>
              <a:cs typeface="LM Sans 10"/>
            </a:endParaRPr>
          </a:p>
          <a:p>
            <a:pPr marL="266700">
              <a:lnSpc>
                <a:spcPct val="100000"/>
              </a:lnSpc>
              <a:tabLst>
                <a:tab pos="2863850" algn="l"/>
                <a:tab pos="3320415" algn="l"/>
                <a:tab pos="3629660" algn="l"/>
                <a:tab pos="4058920" algn="l"/>
              </a:tabLst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dirty="0">
                <a:latin typeface="LM Sans 10"/>
                <a:cs typeface="LM Sans 10"/>
              </a:rPr>
              <a:t>Tipo </a:t>
            </a:r>
            <a:r>
              <a:rPr sz="1000" spc="-5" dirty="0">
                <a:solidFill>
                  <a:srgbClr val="0000FF"/>
                </a:solidFill>
                <a:latin typeface="LM Mono 10"/>
                <a:cs typeface="LM Mono 10"/>
              </a:rPr>
              <a:t>int</a:t>
            </a:r>
            <a:r>
              <a:rPr sz="1000" spc="-5" dirty="0">
                <a:latin typeface="LM Sans 10"/>
                <a:cs typeface="LM Sans 10"/>
              </a:rPr>
              <a:t>:  </a:t>
            </a:r>
            <a:r>
              <a:rPr sz="1000" spc="-70" dirty="0">
                <a:latin typeface="LM Sans 10"/>
                <a:cs typeface="LM Sans 10"/>
              </a:rPr>
              <a:t>nu´meros </a:t>
            </a:r>
            <a:r>
              <a:rPr sz="1000" spc="-5" dirty="0">
                <a:latin typeface="LM Sans 10"/>
                <a:cs typeface="LM Sans 10"/>
              </a:rPr>
              <a:t>inteiros.</a:t>
            </a:r>
            <a:r>
              <a:rPr sz="1000" spc="9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Exemplos:</a:t>
            </a:r>
            <a:r>
              <a:rPr sz="1000" spc="13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12,	2007,	-9,	+17,	0</a:t>
            </a:r>
            <a:endParaRPr sz="10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00" dirty="0">
              <a:latin typeface="LM Sans 10"/>
              <a:cs typeface="LM Sans 10"/>
            </a:endParaRPr>
          </a:p>
          <a:p>
            <a:pPr marL="403860" marR="106680" indent="-137160">
              <a:lnSpc>
                <a:spcPct val="100000"/>
              </a:lnSpc>
              <a:tabLst>
                <a:tab pos="3539490" algn="l"/>
              </a:tabLst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dirty="0">
                <a:latin typeface="LM Sans 10"/>
                <a:cs typeface="LM Sans 10"/>
              </a:rPr>
              <a:t>Tipo </a:t>
            </a:r>
            <a:r>
              <a:rPr sz="1000" spc="-5" dirty="0">
                <a:solidFill>
                  <a:srgbClr val="0000FF"/>
                </a:solidFill>
                <a:latin typeface="LM Mono 10"/>
                <a:cs typeface="LM Mono 10"/>
              </a:rPr>
              <a:t>double</a:t>
            </a:r>
            <a:r>
              <a:rPr sz="1000" spc="-5" dirty="0">
                <a:latin typeface="LM Sans 10"/>
                <a:cs typeface="LM Sans 10"/>
              </a:rPr>
              <a:t>: </a:t>
            </a:r>
            <a:r>
              <a:rPr sz="1000" spc="-70" dirty="0">
                <a:latin typeface="LM Sans 10"/>
                <a:cs typeface="LM Sans 10"/>
              </a:rPr>
              <a:t>nu´meros </a:t>
            </a:r>
            <a:r>
              <a:rPr sz="1000" spc="-5" dirty="0">
                <a:latin typeface="LM Sans 10"/>
                <a:cs typeface="LM Sans 10"/>
              </a:rPr>
              <a:t>com uma </a:t>
            </a:r>
            <a:r>
              <a:rPr sz="1000" spc="-10" dirty="0">
                <a:latin typeface="LM Sans 10"/>
                <a:cs typeface="LM Sans 10"/>
              </a:rPr>
              <a:t>parte </a:t>
            </a:r>
            <a:r>
              <a:rPr sz="1000" spc="-5" dirty="0">
                <a:latin typeface="LM Sans 10"/>
                <a:cs typeface="LM Sans 10"/>
              </a:rPr>
              <a:t>inteira e uma </a:t>
            </a:r>
            <a:r>
              <a:rPr sz="1000" spc="-10" dirty="0" err="1">
                <a:latin typeface="LM Sans 10"/>
                <a:cs typeface="LM Sans 10"/>
              </a:rPr>
              <a:t>parte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45" dirty="0" err="1">
                <a:latin typeface="LM Sans 10"/>
                <a:cs typeface="LM Sans 10"/>
              </a:rPr>
              <a:t>fracion</a:t>
            </a:r>
            <a:r>
              <a:rPr lang="pt-BR" sz="1000" spc="-45" dirty="0">
                <a:latin typeface="LM Sans 10"/>
                <a:cs typeface="LM Sans 10"/>
              </a:rPr>
              <a:t>á</a:t>
            </a:r>
            <a:r>
              <a:rPr sz="1000" spc="-45" dirty="0">
                <a:latin typeface="LM Sans 10"/>
                <a:cs typeface="LM Sans 10"/>
              </a:rPr>
              <a:t>ria,  </a:t>
            </a:r>
            <a:r>
              <a:rPr sz="1000" spc="-5" dirty="0" err="1">
                <a:latin typeface="LM Sans 10"/>
                <a:cs typeface="LM Sans 10"/>
              </a:rPr>
              <a:t>incluindo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-110" dirty="0">
                <a:latin typeface="LM Sans 10"/>
                <a:cs typeface="LM Sans 10"/>
              </a:rPr>
              <a:t>nota</a:t>
            </a:r>
            <a:r>
              <a:rPr lang="pt-BR" sz="1000" spc="-110" dirty="0" err="1">
                <a:latin typeface="LM Sans 10"/>
                <a:cs typeface="LM Sans 10"/>
              </a:rPr>
              <a:t>çã</a:t>
            </a:r>
            <a:r>
              <a:rPr sz="1000" spc="-110" dirty="0">
                <a:latin typeface="LM Sans 10"/>
                <a:cs typeface="LM Sans 10"/>
              </a:rPr>
              <a:t>o  </a:t>
            </a:r>
            <a:r>
              <a:rPr sz="1000" spc="-5" dirty="0">
                <a:latin typeface="LM Sans 10"/>
                <a:cs typeface="LM Sans 10"/>
              </a:rPr>
              <a:t>de </a:t>
            </a:r>
            <a:r>
              <a:rPr sz="1000" spc="-50" dirty="0">
                <a:latin typeface="LM Sans 10"/>
                <a:cs typeface="LM Sans 10"/>
              </a:rPr>
              <a:t>pot</a:t>
            </a:r>
            <a:r>
              <a:rPr lang="pt-BR" sz="1000" spc="-50" dirty="0">
                <a:latin typeface="LM Sans 10"/>
                <a:cs typeface="LM Sans 10"/>
              </a:rPr>
              <a:t>ê</a:t>
            </a:r>
            <a:r>
              <a:rPr sz="1000" spc="-50" dirty="0" err="1">
                <a:latin typeface="LM Sans 10"/>
                <a:cs typeface="LM Sans 10"/>
              </a:rPr>
              <a:t>ncias</a:t>
            </a:r>
            <a:r>
              <a:rPr sz="1000" spc="-5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de 10.</a:t>
            </a:r>
            <a:r>
              <a:rPr sz="1000" spc="1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Exemplos:</a:t>
            </a:r>
            <a:r>
              <a:rPr sz="1000" spc="12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4.003,	-0.37,</a:t>
            </a:r>
            <a:endParaRPr sz="1000" dirty="0">
              <a:latin typeface="LM Sans 10"/>
              <a:cs typeface="LM Sans 10"/>
            </a:endParaRPr>
          </a:p>
          <a:p>
            <a:pPr marL="403860">
              <a:lnSpc>
                <a:spcPts val="1190"/>
              </a:lnSpc>
              <a:tabLst>
                <a:tab pos="768985" algn="l"/>
                <a:tab pos="1071245" algn="l"/>
                <a:tab pos="1605280" algn="l"/>
                <a:tab pos="2098040" algn="l"/>
                <a:tab pos="2562225" algn="l"/>
                <a:tab pos="2871470" algn="l"/>
                <a:tab pos="3362960" algn="l"/>
              </a:tabLst>
            </a:pPr>
            <a:r>
              <a:rPr sz="1000" spc="-5" dirty="0">
                <a:latin typeface="LM Sans 10"/>
                <a:cs typeface="LM Sans 10"/>
              </a:rPr>
              <a:t>0.0,	4.,	-429.7,	.0235,	+2.0,	-.5	5e-03,	,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-73.093E4.</a:t>
            </a:r>
            <a:endParaRPr sz="1000" dirty="0">
              <a:latin typeface="LM Sans 10"/>
              <a:cs typeface="LM Sans 10"/>
            </a:endParaRPr>
          </a:p>
          <a:p>
            <a:pPr marL="403860">
              <a:lnSpc>
                <a:spcPts val="1200"/>
              </a:lnSpc>
            </a:pPr>
            <a:r>
              <a:rPr sz="1000" spc="-90" dirty="0" err="1">
                <a:latin typeface="LM Sans 10"/>
                <a:cs typeface="LM Sans 10"/>
              </a:rPr>
              <a:t>Tamb</a:t>
            </a:r>
            <a:r>
              <a:rPr lang="pt-BR" sz="1000" spc="-90" dirty="0">
                <a:latin typeface="LM Sans 10"/>
                <a:cs typeface="LM Sans 10"/>
              </a:rPr>
              <a:t>é</a:t>
            </a:r>
            <a:r>
              <a:rPr sz="1000" spc="-90" dirty="0">
                <a:latin typeface="LM Sans 10"/>
                <a:cs typeface="LM Sans 10"/>
              </a:rPr>
              <a:t>m </a:t>
            </a:r>
            <a:r>
              <a:rPr sz="1000" spc="5" dirty="0">
                <a:latin typeface="LM Sans 10"/>
                <a:cs typeface="LM Sans 10"/>
              </a:rPr>
              <a:t>pode </a:t>
            </a:r>
            <a:r>
              <a:rPr sz="1000" spc="-5" dirty="0">
                <a:latin typeface="LM Sans 10"/>
                <a:cs typeface="LM Sans 10"/>
              </a:rPr>
              <a:t>ser </a:t>
            </a:r>
            <a:r>
              <a:rPr sz="1000" spc="-10" dirty="0">
                <a:latin typeface="LM Sans 10"/>
                <a:cs typeface="LM Sans 10"/>
              </a:rPr>
              <a:t>representado </a:t>
            </a:r>
            <a:r>
              <a:rPr sz="1000" spc="-5" dirty="0">
                <a:latin typeface="LM Sans 10"/>
                <a:cs typeface="LM Sans 10"/>
              </a:rPr>
              <a:t>com um sufixo </a:t>
            </a:r>
            <a:r>
              <a:rPr sz="1000" i="1" spc="-5" dirty="0">
                <a:latin typeface="LM Sans 10"/>
                <a:cs typeface="LM Sans 10"/>
              </a:rPr>
              <a:t>D </a:t>
            </a:r>
            <a:r>
              <a:rPr sz="1000" spc="-5" dirty="0">
                <a:latin typeface="LM Sans 10"/>
                <a:cs typeface="LM Sans 10"/>
              </a:rPr>
              <a:t>ou </a:t>
            </a:r>
            <a:r>
              <a:rPr sz="1000" i="1" spc="-5" dirty="0">
                <a:latin typeface="LM Sans 10"/>
                <a:cs typeface="LM Sans 10"/>
              </a:rPr>
              <a:t>d </a:t>
            </a:r>
            <a:r>
              <a:rPr sz="1000" spc="-5" dirty="0">
                <a:latin typeface="LM Sans 10"/>
                <a:cs typeface="LM Sans 10"/>
              </a:rPr>
              <a:t>: 0.34D,</a:t>
            </a:r>
            <a:r>
              <a:rPr sz="1000" spc="9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7.23d</a:t>
            </a:r>
            <a:endParaRPr sz="10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00" dirty="0">
              <a:latin typeface="LM Sans 10"/>
              <a:cs typeface="LM Sans 10"/>
            </a:endParaRPr>
          </a:p>
          <a:p>
            <a:pPr marL="403860" marR="468630" indent="-137160">
              <a:lnSpc>
                <a:spcPct val="1000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dirty="0">
                <a:latin typeface="LM Sans 10"/>
                <a:cs typeface="LM Sans 10"/>
              </a:rPr>
              <a:t>Tipo </a:t>
            </a:r>
            <a:r>
              <a:rPr sz="1000" spc="-5" dirty="0">
                <a:solidFill>
                  <a:srgbClr val="0000FF"/>
                </a:solidFill>
                <a:latin typeface="LM Mono 10"/>
                <a:cs typeface="LM Mono 10"/>
              </a:rPr>
              <a:t>char</a:t>
            </a:r>
            <a:r>
              <a:rPr sz="1000" spc="-5" dirty="0">
                <a:latin typeface="LM Sans 10"/>
                <a:cs typeface="LM Sans 10"/>
              </a:rPr>
              <a:t>: </a:t>
            </a:r>
            <a:r>
              <a:rPr sz="1000" spc="-10" dirty="0">
                <a:latin typeface="LM Sans 10"/>
                <a:cs typeface="LM Sans 10"/>
              </a:rPr>
              <a:t>expressam </a:t>
            </a:r>
            <a:r>
              <a:rPr sz="1000" spc="-5" dirty="0">
                <a:latin typeface="LM Sans 10"/>
                <a:cs typeface="LM Sans 10"/>
              </a:rPr>
              <a:t>um </a:t>
            </a:r>
            <a:r>
              <a:rPr sz="1000" spc="-90" dirty="0">
                <a:latin typeface="LM Sans 10"/>
                <a:cs typeface="LM Sans 10"/>
              </a:rPr>
              <a:t>u´nico </a:t>
            </a:r>
            <a:r>
              <a:rPr sz="1000" spc="-5" dirty="0">
                <a:latin typeface="LM Sans 10"/>
                <a:cs typeface="LM Sans 10"/>
              </a:rPr>
              <a:t>caractere. Representados entre  </a:t>
            </a:r>
            <a:r>
              <a:rPr sz="1000" spc="-45" dirty="0">
                <a:latin typeface="LM Sans 10"/>
                <a:cs typeface="LM Sans 10"/>
              </a:rPr>
              <a:t>ap</a:t>
            </a:r>
            <a:r>
              <a:rPr lang="pt-BR" sz="1000" spc="-45" dirty="0">
                <a:latin typeface="LM Sans 10"/>
                <a:cs typeface="LM Sans 10"/>
              </a:rPr>
              <a:t>ó</a:t>
            </a:r>
            <a:r>
              <a:rPr sz="1000" spc="-45" dirty="0" err="1">
                <a:latin typeface="LM Sans 10"/>
                <a:cs typeface="LM Sans 10"/>
              </a:rPr>
              <a:t>strofos</a:t>
            </a:r>
            <a:r>
              <a:rPr sz="1000" spc="-45" dirty="0">
                <a:latin typeface="LM Sans 10"/>
                <a:cs typeface="LM Sans 10"/>
              </a:rPr>
              <a:t>. </a:t>
            </a:r>
            <a:r>
              <a:rPr sz="1000" spc="-5" dirty="0">
                <a:latin typeface="LM Sans 10"/>
                <a:cs typeface="LM Sans 10"/>
              </a:rPr>
              <a:t>Exemplos: ’A’, ’s’, </a:t>
            </a:r>
            <a:r>
              <a:rPr sz="1000" spc="15" dirty="0">
                <a:latin typeface="LM Sans 10"/>
                <a:cs typeface="LM Sans 10"/>
              </a:rPr>
              <a:t>’</a:t>
            </a:r>
            <a:r>
              <a:rPr sz="1050" i="1" spc="22" baseline="27777" dirty="0">
                <a:latin typeface="DejaVu Sans"/>
                <a:cs typeface="DejaVu Sans"/>
              </a:rPr>
              <a:t>∧</a:t>
            </a:r>
            <a:r>
              <a:rPr sz="1000" spc="15" dirty="0">
                <a:latin typeface="LM Sans 10"/>
                <a:cs typeface="LM Sans 10"/>
              </a:rPr>
              <a:t>’, </a:t>
            </a:r>
            <a:r>
              <a:rPr sz="1000" spc="-5" dirty="0">
                <a:latin typeface="LM Sans 10"/>
                <a:cs typeface="LM Sans 10"/>
              </a:rPr>
              <a:t>’a’, ’*’, ’2’, ’</a:t>
            </a:r>
            <a:r>
              <a:rPr sz="1000" spc="-4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’</a:t>
            </a:r>
            <a:endParaRPr sz="10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 dirty="0">
              <a:latin typeface="LM Sans 10"/>
              <a:cs typeface="LM Sans 10"/>
            </a:endParaRPr>
          </a:p>
          <a:p>
            <a:pPr marL="403860" marR="141605" indent="-137160">
              <a:lnSpc>
                <a:spcPct val="1000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dirty="0">
                <a:latin typeface="LM Sans 10"/>
                <a:cs typeface="LM Sans 10"/>
              </a:rPr>
              <a:t>Tipo </a:t>
            </a:r>
            <a:r>
              <a:rPr lang="pt-BR" sz="1000" spc="-5" dirty="0" err="1">
                <a:solidFill>
                  <a:srgbClr val="0000FF"/>
                </a:solidFill>
                <a:latin typeface="LM Mono 10"/>
                <a:cs typeface="LM Mono 10"/>
              </a:rPr>
              <a:t>bool</a:t>
            </a:r>
            <a:r>
              <a:rPr sz="1000" spc="-5" dirty="0">
                <a:latin typeface="LM Sans 10"/>
                <a:cs typeface="LM Sans 10"/>
              </a:rPr>
              <a:t>: </a:t>
            </a:r>
            <a:r>
              <a:rPr sz="1000" spc="-10" dirty="0">
                <a:latin typeface="LM Sans 10"/>
                <a:cs typeface="LM Sans 10"/>
              </a:rPr>
              <a:t>expressam </a:t>
            </a:r>
            <a:r>
              <a:rPr sz="1000" dirty="0">
                <a:latin typeface="LM Sans 10"/>
                <a:cs typeface="LM Sans 10"/>
              </a:rPr>
              <a:t>apenas </a:t>
            </a:r>
            <a:r>
              <a:rPr sz="1000" spc="-5" dirty="0">
                <a:latin typeface="LM Sans 10"/>
                <a:cs typeface="LM Sans 10"/>
              </a:rPr>
              <a:t>dois </a:t>
            </a:r>
            <a:r>
              <a:rPr sz="1000" spc="-10" dirty="0">
                <a:latin typeface="LM Sans 10"/>
                <a:cs typeface="LM Sans 10"/>
              </a:rPr>
              <a:t>valores, 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true</a:t>
            </a:r>
            <a:r>
              <a:rPr sz="1000" spc="-5" dirty="0">
                <a:latin typeface="LM Sans 10"/>
                <a:cs typeface="LM Sans 10"/>
              </a:rPr>
              <a:t> e 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false</a:t>
            </a:r>
            <a:r>
              <a:rPr sz="1000" spc="-5" dirty="0">
                <a:latin typeface="LM Sans 10"/>
                <a:cs typeface="LM Sans 10"/>
              </a:rPr>
              <a:t>. Usado </a:t>
            </a:r>
            <a:r>
              <a:rPr sz="1000" spc="-5" dirty="0" err="1">
                <a:latin typeface="LM Sans 10"/>
                <a:cs typeface="LM Sans 10"/>
              </a:rPr>
              <a:t>em</a:t>
            </a:r>
            <a:r>
              <a:rPr sz="1000" spc="-5" dirty="0">
                <a:latin typeface="LM Sans 10"/>
                <a:cs typeface="LM Sans 10"/>
              </a:rPr>
              <a:t>  </a:t>
            </a:r>
            <a:r>
              <a:rPr sz="1000" spc="-90" dirty="0" err="1">
                <a:latin typeface="LM Sans 10"/>
                <a:cs typeface="LM Sans 10"/>
              </a:rPr>
              <a:t>condi</a:t>
            </a:r>
            <a:r>
              <a:rPr lang="pt-BR" sz="1000" spc="-90" dirty="0" err="1">
                <a:latin typeface="LM Sans 10"/>
                <a:cs typeface="LM Sans 10"/>
              </a:rPr>
              <a:t>çõ</a:t>
            </a:r>
            <a:r>
              <a:rPr sz="1000" spc="-90" dirty="0">
                <a:latin typeface="LM Sans 10"/>
                <a:cs typeface="LM Sans 10"/>
              </a:rPr>
              <a:t>es </a:t>
            </a:r>
            <a:r>
              <a:rPr sz="1000" spc="-5" dirty="0" err="1">
                <a:latin typeface="LM Sans 10"/>
                <a:cs typeface="LM Sans 10"/>
              </a:rPr>
              <a:t>ou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-50" dirty="0">
                <a:latin typeface="LM Sans 10"/>
                <a:cs typeface="LM Sans 10"/>
              </a:rPr>
              <a:t>express</a:t>
            </a:r>
            <a:r>
              <a:rPr lang="pt-BR" sz="1000" spc="-50" dirty="0">
                <a:latin typeface="LM Sans 10"/>
                <a:cs typeface="LM Sans 10"/>
              </a:rPr>
              <a:t>õ</a:t>
            </a:r>
            <a:r>
              <a:rPr sz="1000" spc="-50" dirty="0">
                <a:latin typeface="LM Sans 10"/>
                <a:cs typeface="LM Sans 10"/>
              </a:rPr>
              <a:t>es </a:t>
            </a:r>
            <a:r>
              <a:rPr sz="1000" spc="-60" dirty="0">
                <a:latin typeface="LM Sans 10"/>
                <a:cs typeface="LM Sans 10"/>
              </a:rPr>
              <a:t>l</a:t>
            </a:r>
            <a:r>
              <a:rPr lang="pt-BR" sz="1000" spc="-60" dirty="0">
                <a:latin typeface="LM Sans 10"/>
                <a:cs typeface="LM Sans 10"/>
              </a:rPr>
              <a:t>ó</a:t>
            </a:r>
            <a:r>
              <a:rPr sz="1000" spc="-60" dirty="0" err="1">
                <a:latin typeface="LM Sans 10"/>
                <a:cs typeface="LM Sans 10"/>
              </a:rPr>
              <a:t>gicas</a:t>
            </a:r>
            <a:r>
              <a:rPr sz="1000" spc="-60" dirty="0">
                <a:latin typeface="LM Sans 10"/>
                <a:cs typeface="LM Sans 10"/>
              </a:rPr>
              <a:t>. </a:t>
            </a:r>
            <a:r>
              <a:rPr sz="1000" spc="-5" dirty="0">
                <a:latin typeface="LM Sans 10"/>
                <a:cs typeface="LM Sans 10"/>
              </a:rPr>
              <a:t>Exemplo: 25 </a:t>
            </a:r>
            <a:r>
              <a:rPr sz="1000" i="1" spc="-5" dirty="0">
                <a:latin typeface="LM Roman 10"/>
                <a:cs typeface="LM Roman 10"/>
              </a:rPr>
              <a:t>&gt; </a:t>
            </a:r>
            <a:r>
              <a:rPr sz="1000" spc="-5" dirty="0">
                <a:latin typeface="LM Sans 10"/>
                <a:cs typeface="LM Sans 10"/>
              </a:rPr>
              <a:t>7 </a:t>
            </a:r>
            <a:r>
              <a:rPr sz="1000" spc="-10" dirty="0">
                <a:latin typeface="LM Sans 10"/>
                <a:cs typeface="LM Sans 10"/>
              </a:rPr>
              <a:t>representa</a:t>
            </a:r>
            <a:r>
              <a:rPr sz="1000" spc="25" dirty="0">
                <a:latin typeface="LM Sans 10"/>
                <a:cs typeface="LM Sans 10"/>
              </a:rPr>
              <a:t> 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true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09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16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17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C930228-6A09-46BD-A938-F6D5DA09C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4166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Objetos </a:t>
            </a:r>
            <a:r>
              <a:rPr spc="15" dirty="0"/>
              <a:t>e</a:t>
            </a:r>
            <a:r>
              <a:rPr spc="-20" dirty="0"/>
              <a:t> </a:t>
            </a:r>
            <a:r>
              <a:rPr spc="-65" dirty="0" err="1"/>
              <a:t>vari</a:t>
            </a:r>
            <a:r>
              <a:rPr lang="pt-BR" spc="-65" dirty="0"/>
              <a:t>á</a:t>
            </a:r>
            <a:r>
              <a:rPr spc="-65" dirty="0" err="1"/>
              <a:t>veis</a:t>
            </a:r>
            <a:endParaRPr spc="-65" dirty="0"/>
          </a:p>
        </p:txBody>
      </p:sp>
      <p:sp>
        <p:nvSpPr>
          <p:cNvPr id="3" name="object 3"/>
          <p:cNvSpPr/>
          <p:nvPr/>
        </p:nvSpPr>
        <p:spPr>
          <a:xfrm>
            <a:off x="281089" y="94941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865973"/>
            <a:ext cx="4014470" cy="155972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20320">
              <a:lnSpc>
                <a:spcPct val="102600"/>
              </a:lnSpc>
              <a:spcBef>
                <a:spcPts val="55"/>
              </a:spcBef>
            </a:pPr>
            <a:r>
              <a:rPr sz="1100" spc="-25" dirty="0">
                <a:latin typeface="LM Sans 10"/>
                <a:cs typeface="LM Sans 10"/>
              </a:rPr>
              <a:t>Para </a:t>
            </a:r>
            <a:r>
              <a:rPr sz="1100" spc="-10" dirty="0">
                <a:latin typeface="LM Sans 10"/>
                <a:cs typeface="LM Sans 10"/>
              </a:rPr>
              <a:t>que </a:t>
            </a:r>
            <a:r>
              <a:rPr sz="1100" spc="-5" dirty="0" err="1">
                <a:latin typeface="LM Sans 10"/>
                <a:cs typeface="LM Sans 10"/>
              </a:rPr>
              <a:t>seja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65" dirty="0" err="1">
                <a:latin typeface="LM Sans 10"/>
                <a:cs typeface="LM Sans 10"/>
              </a:rPr>
              <a:t>poss</a:t>
            </a:r>
            <a:r>
              <a:rPr lang="pt-BR" sz="1100" spc="-65" dirty="0">
                <a:latin typeface="LM Sans 10"/>
                <a:cs typeface="LM Sans 10"/>
              </a:rPr>
              <a:t>í</a:t>
            </a:r>
            <a:r>
              <a:rPr sz="1100" spc="-65" dirty="0">
                <a:latin typeface="LM Sans 10"/>
                <a:cs typeface="LM Sans 10"/>
              </a:rPr>
              <a:t>vel </a:t>
            </a:r>
            <a:r>
              <a:rPr sz="1100" spc="-5" dirty="0">
                <a:latin typeface="LM Sans 10"/>
                <a:cs typeface="LM Sans 10"/>
              </a:rPr>
              <a:t>o envio </a:t>
            </a:r>
            <a:r>
              <a:rPr sz="1100" spc="-10" dirty="0">
                <a:latin typeface="LM Sans 10"/>
                <a:cs typeface="LM Sans 10"/>
              </a:rPr>
              <a:t>da mensagem a </a:t>
            </a:r>
            <a:r>
              <a:rPr sz="1100" u="sng" spc="-5" dirty="0" err="1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umaCaneta</a:t>
            </a:r>
            <a:r>
              <a:rPr lang="pt-BR"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-&gt;</a:t>
            </a:r>
            <a:r>
              <a:rPr sz="1100" u="sng" spc="-5" dirty="0" err="1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escreva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()</a:t>
            </a:r>
            <a:r>
              <a:rPr sz="1100" spc="-5" dirty="0">
                <a:latin typeface="LM Sans 10"/>
                <a:cs typeface="LM Sans 10"/>
              </a:rPr>
              <a:t>,  </a:t>
            </a:r>
            <a:r>
              <a:rPr sz="1100" spc="-10" dirty="0">
                <a:latin typeface="LM Sans 10"/>
                <a:cs typeface="LM Sans 10"/>
              </a:rPr>
              <a:t>na </a:t>
            </a:r>
            <a:r>
              <a:rPr sz="1100" spc="-5" dirty="0">
                <a:latin typeface="LM Sans 10"/>
                <a:cs typeface="LM Sans 10"/>
              </a:rPr>
              <a:t>classe </a:t>
            </a:r>
            <a:r>
              <a:rPr sz="1100" spc="-10" dirty="0">
                <a:latin typeface="LM Sans 10"/>
                <a:cs typeface="LM Sans 10"/>
              </a:rPr>
              <a:t>a qual </a:t>
            </a:r>
            <a:r>
              <a:rPr sz="1100" spc="-5" dirty="0">
                <a:latin typeface="LM Sans 10"/>
                <a:cs typeface="LM Sans 10"/>
              </a:rPr>
              <a:t>pertence o objeto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umaCaneta</a:t>
            </a:r>
            <a:r>
              <a:rPr sz="1100" spc="-10" dirty="0">
                <a:latin typeface="LM Sans 10"/>
                <a:cs typeface="LM Sans 10"/>
              </a:rPr>
              <a:t>, </a:t>
            </a:r>
            <a:r>
              <a:rPr sz="1100" spc="-5" dirty="0">
                <a:latin typeface="LM Sans 10"/>
                <a:cs typeface="LM Sans 10"/>
              </a:rPr>
              <a:t>deve-se </a:t>
            </a:r>
            <a:r>
              <a:rPr sz="1100" spc="-10" dirty="0">
                <a:latin typeface="LM Sans 10"/>
                <a:cs typeface="LM Sans 10"/>
              </a:rPr>
              <a:t>definir </a:t>
            </a:r>
            <a:r>
              <a:rPr sz="1100" spc="-5" dirty="0">
                <a:latin typeface="LM Sans 10"/>
                <a:cs typeface="LM Sans 10"/>
              </a:rPr>
              <a:t>o  </a:t>
            </a:r>
            <a:r>
              <a:rPr sz="1100" spc="-80" dirty="0">
                <a:latin typeface="LM Sans 10"/>
                <a:cs typeface="LM Sans 10"/>
              </a:rPr>
              <a:t>m</a:t>
            </a:r>
            <a:r>
              <a:rPr lang="pt-BR" sz="1100" spc="-80" dirty="0">
                <a:latin typeface="LM Sans 10"/>
                <a:cs typeface="LM Sans 10"/>
              </a:rPr>
              <a:t>é</a:t>
            </a:r>
            <a:r>
              <a:rPr sz="1100" spc="-80" dirty="0" err="1">
                <a:latin typeface="LM Sans 10"/>
                <a:cs typeface="LM Sans 10"/>
              </a:rPr>
              <a:t>todo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escreva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69850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5" dirty="0" err="1">
                <a:latin typeface="LM Sans 10"/>
                <a:cs typeface="LM Sans 10"/>
              </a:rPr>
              <a:t>objeto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90" dirty="0">
                <a:latin typeface="LM Sans 10"/>
                <a:cs typeface="LM Sans 10"/>
              </a:rPr>
              <a:t>s</a:t>
            </a:r>
            <a:r>
              <a:rPr lang="pt-BR" sz="1100" spc="-190" dirty="0">
                <a:latin typeface="LM Sans 10"/>
                <a:cs typeface="LM Sans 10"/>
              </a:rPr>
              <a:t>ó</a:t>
            </a:r>
            <a:r>
              <a:rPr sz="1100" spc="-190" dirty="0">
                <a:latin typeface="LM Sans 10"/>
                <a:cs typeface="LM Sans 10"/>
              </a:rPr>
              <a:t> </a:t>
            </a:r>
            <a:r>
              <a:rPr lang="pt-BR" sz="1100" spc="-190" dirty="0">
                <a:latin typeface="LM Sans 10"/>
                <a:cs typeface="LM Sans 10"/>
              </a:rPr>
              <a:t>   </a:t>
            </a:r>
            <a:r>
              <a:rPr sz="1100" spc="10" dirty="0" err="1">
                <a:latin typeface="LM Sans 10"/>
                <a:cs typeface="LM Sans 10"/>
              </a:rPr>
              <a:t>pode</a:t>
            </a:r>
            <a:r>
              <a:rPr sz="1100" spc="1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executar um </a:t>
            </a:r>
            <a:r>
              <a:rPr sz="1100" spc="-65" dirty="0" err="1">
                <a:latin typeface="LM Sans 10"/>
                <a:cs typeface="LM Sans 10"/>
              </a:rPr>
              <a:t>servi</a:t>
            </a:r>
            <a:r>
              <a:rPr lang="pt-BR" sz="1100" spc="-65" dirty="0">
                <a:latin typeface="LM Sans 10"/>
                <a:cs typeface="LM Sans 10"/>
              </a:rPr>
              <a:t>ç</a:t>
            </a:r>
            <a:r>
              <a:rPr sz="1100" spc="-65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se o </a:t>
            </a:r>
            <a:r>
              <a:rPr sz="1100" spc="-5" dirty="0" err="1">
                <a:latin typeface="LM Sans 10"/>
                <a:cs typeface="LM Sans 10"/>
              </a:rPr>
              <a:t>referido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80" dirty="0">
                <a:latin typeface="LM Sans 10"/>
                <a:cs typeface="LM Sans 10"/>
              </a:rPr>
              <a:t>m</a:t>
            </a:r>
            <a:r>
              <a:rPr lang="pt-BR" sz="1100" spc="-80" dirty="0">
                <a:latin typeface="LM Sans 10"/>
                <a:cs typeface="LM Sans 10"/>
              </a:rPr>
              <a:t>é</a:t>
            </a:r>
            <a:r>
              <a:rPr sz="1100" spc="-80" dirty="0" err="1">
                <a:latin typeface="LM Sans 10"/>
                <a:cs typeface="LM Sans 10"/>
              </a:rPr>
              <a:t>todo</a:t>
            </a:r>
            <a:r>
              <a:rPr sz="1100" spc="-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existir  </a:t>
            </a:r>
            <a:r>
              <a:rPr sz="1100" spc="-10" dirty="0">
                <a:latin typeface="LM Sans 10"/>
                <a:cs typeface="LM Sans 10"/>
              </a:rPr>
              <a:t>em </a:t>
            </a:r>
            <a:r>
              <a:rPr sz="1100" spc="-5" dirty="0">
                <a:latin typeface="LM Sans 10"/>
                <a:cs typeface="LM Sans 10"/>
              </a:rPr>
              <a:t>sua classe e esse objeto existir (tiver </a:t>
            </a:r>
            <a:r>
              <a:rPr sz="1100" spc="-5" dirty="0" err="1">
                <a:latin typeface="LM Sans 10"/>
                <a:cs typeface="LM Sans 10"/>
              </a:rPr>
              <a:t>sido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55" dirty="0" err="1">
                <a:latin typeface="LM Sans 10"/>
                <a:cs typeface="LM Sans 10"/>
              </a:rPr>
              <a:t>constru</a:t>
            </a:r>
            <a:r>
              <a:rPr lang="pt-BR" sz="1100" spc="-55" dirty="0">
                <a:latin typeface="LM Sans 10"/>
                <a:cs typeface="LM Sans 10"/>
              </a:rPr>
              <a:t>í</a:t>
            </a:r>
            <a:r>
              <a:rPr sz="1100" spc="-55" dirty="0">
                <a:latin typeface="LM Sans 10"/>
                <a:cs typeface="LM Sans 10"/>
              </a:rPr>
              <a:t>do)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5080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5" dirty="0" err="1">
                <a:latin typeface="LM Sans 10"/>
                <a:cs typeface="LM Sans 10"/>
              </a:rPr>
              <a:t>objeto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90" dirty="0">
                <a:latin typeface="LM Sans 10"/>
                <a:cs typeface="LM Sans 10"/>
              </a:rPr>
              <a:t>s</a:t>
            </a:r>
            <a:r>
              <a:rPr lang="pt-BR" sz="1100" spc="-190" dirty="0">
                <a:latin typeface="LM Sans 10"/>
                <a:cs typeface="LM Sans 10"/>
              </a:rPr>
              <a:t>ó   </a:t>
            </a:r>
            <a:r>
              <a:rPr sz="1100" spc="-19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passa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existir se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 err="1">
                <a:latin typeface="LM Sans 10"/>
                <a:cs typeface="LM Sans 10"/>
              </a:rPr>
              <a:t>explicitamente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55" dirty="0" err="1">
                <a:latin typeface="LM Sans 10"/>
                <a:cs typeface="LM Sans 10"/>
              </a:rPr>
              <a:t>constru</a:t>
            </a:r>
            <a:r>
              <a:rPr lang="pt-BR" sz="1100" spc="-55" dirty="0">
                <a:latin typeface="LM Sans 10"/>
                <a:cs typeface="LM Sans 10"/>
              </a:rPr>
              <a:t>í</a:t>
            </a:r>
            <a:r>
              <a:rPr sz="1100" spc="-55" dirty="0">
                <a:latin typeface="LM Sans 10"/>
                <a:cs typeface="LM Sans 10"/>
              </a:rPr>
              <a:t>do. </a:t>
            </a:r>
            <a:r>
              <a:rPr sz="1100" spc="-10" dirty="0">
                <a:latin typeface="LM Sans 10"/>
                <a:cs typeface="LM Sans 10"/>
              </a:rPr>
              <a:t>Ao </a:t>
            </a:r>
            <a:r>
              <a:rPr sz="1100" spc="-5" dirty="0">
                <a:latin typeface="LM Sans 10"/>
                <a:cs typeface="LM Sans 10"/>
              </a:rPr>
              <a:t>ser  </a:t>
            </a:r>
            <a:r>
              <a:rPr sz="1100" spc="-55" dirty="0" err="1">
                <a:latin typeface="LM Sans 10"/>
                <a:cs typeface="LM Sans 10"/>
              </a:rPr>
              <a:t>constru</a:t>
            </a:r>
            <a:r>
              <a:rPr lang="pt-BR" sz="1100" spc="-55" dirty="0">
                <a:latin typeface="LM Sans 10"/>
                <a:cs typeface="LM Sans 10"/>
              </a:rPr>
              <a:t>í</a:t>
            </a:r>
            <a:r>
              <a:rPr sz="1100" spc="-55" dirty="0">
                <a:latin typeface="LM Sans 10"/>
                <a:cs typeface="LM Sans 10"/>
              </a:rPr>
              <a:t>do, </a:t>
            </a:r>
            <a:r>
              <a:rPr sz="1100" dirty="0" err="1">
                <a:latin typeface="LM Sans 10"/>
                <a:cs typeface="LM Sans 10"/>
              </a:rPr>
              <a:t>ocupa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75" dirty="0" err="1">
                <a:latin typeface="LM Sans 10"/>
                <a:cs typeface="LM Sans 10"/>
              </a:rPr>
              <a:t>espa</a:t>
            </a:r>
            <a:r>
              <a:rPr lang="pt-BR" sz="1100" spc="-75" dirty="0">
                <a:latin typeface="LM Sans 10"/>
                <a:cs typeface="LM Sans 10"/>
              </a:rPr>
              <a:t>ç</a:t>
            </a:r>
            <a:r>
              <a:rPr sz="1100" spc="-75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</a:t>
            </a:r>
            <a:r>
              <a:rPr sz="1100" spc="105" dirty="0">
                <a:latin typeface="LM Sans 10"/>
                <a:cs typeface="LM Sans 10"/>
              </a:rPr>
              <a:t> </a:t>
            </a:r>
            <a:r>
              <a:rPr sz="1100" spc="-75" dirty="0">
                <a:latin typeface="LM Sans 10"/>
                <a:cs typeface="LM Sans 10"/>
              </a:rPr>
              <a:t>mem</a:t>
            </a:r>
            <a:r>
              <a:rPr lang="pt-BR" sz="1100" spc="-75" dirty="0">
                <a:latin typeface="LM Sans 10"/>
                <a:cs typeface="LM Sans 10"/>
              </a:rPr>
              <a:t>ó</a:t>
            </a:r>
            <a:r>
              <a:rPr sz="1100" spc="-75" dirty="0">
                <a:latin typeface="LM Sans 10"/>
                <a:cs typeface="LM Sans 10"/>
              </a:rPr>
              <a:t>ria</a:t>
            </a:r>
            <a:r>
              <a:rPr lang="pt-BR" sz="1100" spc="-75" dirty="0">
                <a:latin typeface="LM Sans 10"/>
                <a:cs typeface="LM Sans 10"/>
              </a:rPr>
              <a:t>'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67567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2229853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09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17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17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4CECD44-52B2-490B-B541-BFD9917B88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4166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Objetos </a:t>
            </a:r>
            <a:r>
              <a:rPr spc="15" dirty="0"/>
              <a:t>e</a:t>
            </a:r>
            <a:r>
              <a:rPr spc="-20" dirty="0"/>
              <a:t> </a:t>
            </a:r>
            <a:r>
              <a:rPr spc="-65" dirty="0" err="1"/>
              <a:t>vari</a:t>
            </a:r>
            <a:r>
              <a:rPr lang="pt-BR" spc="-65" dirty="0"/>
              <a:t>á</a:t>
            </a:r>
            <a:r>
              <a:rPr spc="-65" dirty="0" err="1"/>
              <a:t>veis</a:t>
            </a:r>
            <a:endParaRPr spc="-65" dirty="0"/>
          </a:p>
        </p:txBody>
      </p:sp>
      <p:sp>
        <p:nvSpPr>
          <p:cNvPr id="3" name="object 3"/>
          <p:cNvSpPr/>
          <p:nvPr/>
        </p:nvSpPr>
        <p:spPr>
          <a:xfrm>
            <a:off x="281089" y="94941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15557" y="865973"/>
            <a:ext cx="4178985" cy="15686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00025" marR="5080">
              <a:lnSpc>
                <a:spcPct val="102600"/>
              </a:lnSpc>
              <a:spcBef>
                <a:spcPts val="55"/>
              </a:spcBef>
            </a:pPr>
            <a:r>
              <a:rPr spc="-5" dirty="0"/>
              <a:t>Diferentemente de objeto, </a:t>
            </a:r>
            <a:r>
              <a:rPr spc="-10" dirty="0" err="1"/>
              <a:t>uma</a:t>
            </a:r>
            <a:r>
              <a:rPr spc="-10" dirty="0"/>
              <a:t> </a:t>
            </a:r>
            <a:r>
              <a:rPr spc="-70" dirty="0" err="1"/>
              <a:t>vari</a:t>
            </a:r>
            <a:r>
              <a:rPr lang="pt-BR" spc="-70" dirty="0"/>
              <a:t>á</a:t>
            </a:r>
            <a:r>
              <a:rPr spc="-70" dirty="0"/>
              <a:t>vel </a:t>
            </a:r>
            <a:r>
              <a:rPr spc="-5" dirty="0"/>
              <a:t>constitui-se </a:t>
            </a:r>
            <a:r>
              <a:rPr spc="-10" dirty="0"/>
              <a:t>em </a:t>
            </a:r>
            <a:r>
              <a:rPr spc="-10" dirty="0" err="1"/>
              <a:t>uma</a:t>
            </a:r>
            <a:r>
              <a:rPr spc="-10" dirty="0"/>
              <a:t> </a:t>
            </a:r>
            <a:r>
              <a:rPr spc="-120" dirty="0" err="1"/>
              <a:t>posi</a:t>
            </a:r>
            <a:r>
              <a:rPr lang="pt-BR" spc="-120" dirty="0" err="1"/>
              <a:t>çã</a:t>
            </a:r>
            <a:r>
              <a:rPr spc="-120" dirty="0"/>
              <a:t>o  </a:t>
            </a:r>
            <a:r>
              <a:rPr spc="-5" dirty="0"/>
              <a:t>de </a:t>
            </a:r>
            <a:r>
              <a:rPr spc="-75" dirty="0"/>
              <a:t>mem</a:t>
            </a:r>
            <a:r>
              <a:rPr lang="pt-BR" spc="-75" dirty="0"/>
              <a:t>ó</a:t>
            </a:r>
            <a:r>
              <a:rPr spc="-75" dirty="0"/>
              <a:t>ria </a:t>
            </a:r>
            <a:r>
              <a:rPr spc="-10" dirty="0"/>
              <a:t>que armazena um </a:t>
            </a:r>
            <a:r>
              <a:rPr spc="-5" dirty="0"/>
              <a:t>determinado </a:t>
            </a:r>
            <a:r>
              <a:rPr spc="-15" dirty="0"/>
              <a:t>valor </a:t>
            </a:r>
            <a:r>
              <a:rPr spc="-5" dirty="0"/>
              <a:t>por vez </a:t>
            </a:r>
            <a:r>
              <a:rPr spc="5" dirty="0"/>
              <a:t>(pode </a:t>
            </a:r>
            <a:r>
              <a:rPr spc="-5" dirty="0"/>
              <a:t>ser  modificado durante </a:t>
            </a:r>
            <a:r>
              <a:rPr spc="-10" dirty="0"/>
              <a:t>a </a:t>
            </a:r>
            <a:r>
              <a:rPr spc="-110" dirty="0" err="1"/>
              <a:t>execu</a:t>
            </a:r>
            <a:r>
              <a:rPr lang="pt-BR" spc="-110" dirty="0" err="1"/>
              <a:t>çã</a:t>
            </a:r>
            <a:r>
              <a:rPr spc="-110" dirty="0"/>
              <a:t>o </a:t>
            </a:r>
            <a:r>
              <a:rPr spc="-10" dirty="0"/>
              <a:t>do</a:t>
            </a:r>
            <a:r>
              <a:rPr spc="-160" dirty="0"/>
              <a:t> </a:t>
            </a:r>
            <a:r>
              <a:rPr spc="-10" dirty="0"/>
              <a:t>programa)</a:t>
            </a:r>
          </a:p>
          <a:p>
            <a:pPr marL="187325">
              <a:lnSpc>
                <a:spcPct val="100000"/>
              </a:lnSpc>
              <a:spcBef>
                <a:spcPts val="45"/>
              </a:spcBef>
            </a:pPr>
            <a:endParaRPr spc="-10" dirty="0"/>
          </a:p>
          <a:p>
            <a:pPr marL="200025" marR="219075">
              <a:lnSpc>
                <a:spcPct val="102600"/>
              </a:lnSpc>
            </a:pPr>
            <a:r>
              <a:rPr spc="-10" dirty="0"/>
              <a:t>Uma </a:t>
            </a:r>
            <a:r>
              <a:rPr spc="-70" dirty="0" err="1"/>
              <a:t>vari</a:t>
            </a:r>
            <a:r>
              <a:rPr lang="pt-BR" spc="-70" dirty="0"/>
              <a:t>á</a:t>
            </a:r>
            <a:r>
              <a:rPr spc="-70" dirty="0"/>
              <a:t>vel </a:t>
            </a:r>
            <a:r>
              <a:rPr spc="5" dirty="0"/>
              <a:t>pode </a:t>
            </a:r>
            <a:r>
              <a:rPr spc="-5" dirty="0"/>
              <a:t>ser </a:t>
            </a:r>
            <a:r>
              <a:rPr spc="-10" dirty="0"/>
              <a:t>declarada </a:t>
            </a:r>
            <a:r>
              <a:rPr spc="-5" dirty="0"/>
              <a:t>e </a:t>
            </a:r>
            <a:r>
              <a:rPr spc="-10" dirty="0"/>
              <a:t>usada </a:t>
            </a:r>
            <a:r>
              <a:rPr spc="-5" dirty="0"/>
              <a:t>isoladamente,  constituindo-se </a:t>
            </a:r>
            <a:r>
              <a:rPr spc="-10" dirty="0"/>
              <a:t>em um </a:t>
            </a:r>
            <a:r>
              <a:rPr spc="-5" dirty="0" err="1"/>
              <a:t>elemento</a:t>
            </a:r>
            <a:r>
              <a:rPr spc="-5" dirty="0"/>
              <a:t> </a:t>
            </a:r>
            <a:r>
              <a:rPr spc="-60" dirty="0" err="1"/>
              <a:t>est</a:t>
            </a:r>
            <a:r>
              <a:rPr lang="pt-BR" spc="-60" dirty="0"/>
              <a:t>á</a:t>
            </a:r>
            <a:r>
              <a:rPr spc="-60" dirty="0" err="1"/>
              <a:t>tico</a:t>
            </a:r>
            <a:r>
              <a:rPr spc="-60" dirty="0"/>
              <a:t>, </a:t>
            </a:r>
            <a:r>
              <a:rPr spc="-5" dirty="0"/>
              <a:t>e </a:t>
            </a:r>
            <a:r>
              <a:rPr spc="-15" dirty="0"/>
              <a:t>sempre </a:t>
            </a:r>
            <a:r>
              <a:rPr spc="-10" dirty="0"/>
              <a:t>com um </a:t>
            </a:r>
            <a:r>
              <a:rPr dirty="0"/>
              <a:t>tipo  </a:t>
            </a:r>
            <a:r>
              <a:rPr spc="-5" dirty="0"/>
              <a:t>associado (</a:t>
            </a:r>
            <a:r>
              <a:rPr i="1" spc="-5" dirty="0">
                <a:latin typeface="LM Sans 10"/>
                <a:cs typeface="LM Sans 10"/>
              </a:rPr>
              <a:t>double, int,</a:t>
            </a:r>
            <a:r>
              <a:rPr i="1" spc="-10" dirty="0">
                <a:latin typeface="LM Sans 10"/>
                <a:cs typeface="LM Sans 10"/>
              </a:rPr>
              <a:t> </a:t>
            </a:r>
            <a:r>
              <a:rPr spc="-5" dirty="0"/>
              <a:t>etc)</a:t>
            </a:r>
          </a:p>
          <a:p>
            <a:pPr marL="187325">
              <a:lnSpc>
                <a:spcPct val="100000"/>
              </a:lnSpc>
              <a:spcBef>
                <a:spcPts val="5"/>
              </a:spcBef>
            </a:pPr>
            <a:endParaRPr sz="1150" dirty="0"/>
          </a:p>
          <a:p>
            <a:pPr marL="200025">
              <a:lnSpc>
                <a:spcPct val="100000"/>
              </a:lnSpc>
            </a:pPr>
            <a:r>
              <a:rPr spc="-10" dirty="0"/>
              <a:t>Um </a:t>
            </a:r>
            <a:r>
              <a:rPr spc="-5" dirty="0"/>
              <a:t>atributo </a:t>
            </a:r>
            <a:r>
              <a:rPr spc="-10" dirty="0"/>
              <a:t>representado por um </a:t>
            </a:r>
            <a:r>
              <a:rPr spc="-15" dirty="0"/>
              <a:t>valor </a:t>
            </a:r>
            <a:r>
              <a:rPr lang="pt-BR" spc="-180" dirty="0"/>
              <a:t>é</a:t>
            </a:r>
            <a:r>
              <a:rPr spc="-180" dirty="0"/>
              <a:t>, </a:t>
            </a:r>
            <a:r>
              <a:rPr spc="-5" dirty="0"/>
              <a:t>de fato, </a:t>
            </a:r>
            <a:r>
              <a:rPr spc="-10" dirty="0" err="1"/>
              <a:t>uma</a:t>
            </a:r>
            <a:r>
              <a:rPr spc="-10" dirty="0"/>
              <a:t> </a:t>
            </a:r>
            <a:r>
              <a:rPr spc="-70" dirty="0" err="1"/>
              <a:t>vari</a:t>
            </a:r>
            <a:r>
              <a:rPr lang="pt-BR" spc="-70" dirty="0"/>
              <a:t>á</a:t>
            </a:r>
            <a:r>
              <a:rPr spc="-70" dirty="0"/>
              <a:t>vel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167567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2339975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09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18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17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2D59B73-3AD5-4CF3-AAA2-2DBFD7AFC9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60706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pt-BR" spc="20" dirty="0"/>
              <a:t>Tópicos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281089" y="73977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682763"/>
            <a:ext cx="1380490" cy="2102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Algoritmo</a:t>
            </a:r>
            <a:endParaRPr sz="1100" dirty="0">
              <a:latin typeface="LM Sans 10"/>
              <a:cs typeface="LM Sans 10"/>
            </a:endParaRPr>
          </a:p>
          <a:p>
            <a:pPr marL="12700" marR="5080">
              <a:lnSpc>
                <a:spcPct val="227900"/>
              </a:lnSpc>
            </a:pPr>
            <a:r>
              <a:rPr sz="1100" spc="-10" dirty="0">
                <a:latin typeface="LM Sans 10"/>
                <a:cs typeface="LM Sans 10"/>
              </a:rPr>
              <a:t>Classe </a:t>
            </a:r>
            <a:r>
              <a:rPr sz="1100" spc="-5" dirty="0">
                <a:latin typeface="LM Sans 10"/>
                <a:cs typeface="LM Sans 10"/>
              </a:rPr>
              <a:t>e objeto  </a:t>
            </a:r>
            <a:r>
              <a:rPr sz="1100" spc="-10" dirty="0" err="1">
                <a:latin typeface="LM Sans 10"/>
                <a:cs typeface="LM Sans 10"/>
              </a:rPr>
              <a:t>Mensagem</a:t>
            </a:r>
            <a:r>
              <a:rPr sz="1100" spc="-10" dirty="0">
                <a:latin typeface="LM Sans 10"/>
                <a:cs typeface="LM Sans 10"/>
              </a:rPr>
              <a:t>  </a:t>
            </a:r>
            <a:r>
              <a:rPr sz="1100" spc="-10" dirty="0" err="1">
                <a:latin typeface="LM Sans 10"/>
                <a:cs typeface="LM Sans 10"/>
              </a:rPr>
              <a:t>Identificadores</a:t>
            </a:r>
            <a:endParaRPr lang="pt-BR" sz="1100" spc="-10">
              <a:latin typeface="LM Sans 10"/>
              <a:cs typeface="LM Sans 10"/>
            </a:endParaRPr>
          </a:p>
          <a:p>
            <a:pPr marL="12700" marR="5080">
              <a:lnSpc>
                <a:spcPct val="227900"/>
              </a:lnSpc>
            </a:pPr>
            <a:r>
              <a:rPr sz="1100">
                <a:latin typeface="LM Sans 10"/>
                <a:cs typeface="LM Sans 10"/>
              </a:rPr>
              <a:t>Tipos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spc="-10" dirty="0" err="1">
                <a:latin typeface="LM Sans 10"/>
                <a:cs typeface="LM Sans 10"/>
              </a:rPr>
              <a:t>valores</a:t>
            </a:r>
            <a:r>
              <a:rPr sz="1100" spc="-10" dirty="0">
                <a:latin typeface="LM Sans 10"/>
                <a:cs typeface="LM Sans 10"/>
              </a:rPr>
              <a:t>  </a:t>
            </a:r>
            <a:endParaRPr lang="pt-BR" sz="1100" spc="-10" dirty="0">
              <a:latin typeface="LM Sans 10"/>
              <a:cs typeface="LM Sans 10"/>
            </a:endParaRPr>
          </a:p>
          <a:p>
            <a:pPr marL="12700" marR="5080">
              <a:lnSpc>
                <a:spcPct val="227900"/>
              </a:lnSpc>
            </a:pPr>
            <a:r>
              <a:rPr sz="1100" spc="-5" dirty="0" err="1">
                <a:latin typeface="LM Sans 10"/>
                <a:cs typeface="LM Sans 10"/>
              </a:rPr>
              <a:t>Objetos</a:t>
            </a:r>
            <a:r>
              <a:rPr sz="1100" spc="-5" dirty="0">
                <a:latin typeface="LM Sans 10"/>
                <a:cs typeface="LM Sans 10"/>
              </a:rPr>
              <a:t> e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spc="-65" dirty="0">
                <a:latin typeface="LM Sans 10"/>
                <a:cs typeface="LM Sans 10"/>
              </a:rPr>
              <a:t>var</a:t>
            </a:r>
            <a:r>
              <a:rPr lang="pt-BR" sz="1100" spc="-65" dirty="0" err="1">
                <a:latin typeface="LM Sans 10"/>
                <a:cs typeface="LM Sans 10"/>
              </a:rPr>
              <a:t>iá</a:t>
            </a:r>
            <a:r>
              <a:rPr sz="1100" spc="-65" dirty="0" err="1">
                <a:latin typeface="LM Sans 10"/>
                <a:cs typeface="LM Sans 10"/>
              </a:rPr>
              <a:t>veis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05551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425575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180657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218757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089" y="256857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" action="ppaction://noaction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55631" y="3349288"/>
            <a:ext cx="77787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latin typeface="LM Sans 10"/>
                <a:cs typeface="LM Sans 10"/>
              </a:rPr>
              <a:t>09 de agosto de</a:t>
            </a:r>
            <a:r>
              <a:rPr sz="600" b="1" spc="-40" dirty="0">
                <a:latin typeface="LM Sans 10"/>
                <a:cs typeface="LM Sans 10"/>
              </a:rPr>
              <a:t> </a:t>
            </a:r>
            <a:r>
              <a:rPr sz="600" b="1" spc="-5" dirty="0">
                <a:latin typeface="LM Sans 10"/>
                <a:cs typeface="LM Sans 10"/>
              </a:rPr>
              <a:t>2017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77460" y="3349288"/>
            <a:ext cx="27368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z="600" b="1" spc="-5" dirty="0">
                <a:latin typeface="LM Sans 10"/>
                <a:cs typeface="LM Sans 10"/>
              </a:rPr>
              <a:t>2</a:t>
            </a:fld>
            <a:r>
              <a:rPr sz="600" b="1" spc="-5" dirty="0">
                <a:latin typeface="LM Sans 10"/>
                <a:cs typeface="LM Sans 10"/>
              </a:rPr>
              <a:t> /</a:t>
            </a:r>
            <a:r>
              <a:rPr sz="600" b="1" spc="-75" dirty="0">
                <a:latin typeface="LM Sans 10"/>
                <a:cs typeface="LM Sans 10"/>
              </a:rPr>
              <a:t> </a:t>
            </a:r>
            <a:r>
              <a:rPr sz="600" b="1" spc="-5" dirty="0">
                <a:latin typeface="LM Sans 10"/>
                <a:cs typeface="LM Sans 10"/>
              </a:rPr>
              <a:t>17</a:t>
            </a:r>
            <a:endParaRPr sz="600">
              <a:latin typeface="LM Sans 10"/>
              <a:cs typeface="LM Sans 1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276C784-127A-41FD-B0CD-36813B5805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4300855" cy="453394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spc="10" dirty="0" err="1"/>
              <a:t>Conceitos</a:t>
            </a:r>
            <a:r>
              <a:rPr spc="10" dirty="0"/>
              <a:t> </a:t>
            </a:r>
            <a:r>
              <a:rPr spc="-75" dirty="0"/>
              <a:t>b</a:t>
            </a:r>
            <a:r>
              <a:rPr lang="pt-BR" spc="-75" dirty="0"/>
              <a:t>á</a:t>
            </a:r>
            <a:r>
              <a:rPr spc="-75" dirty="0" err="1"/>
              <a:t>sicos</a:t>
            </a:r>
            <a:r>
              <a:rPr spc="-75" dirty="0"/>
              <a:t> </a:t>
            </a:r>
            <a:r>
              <a:rPr spc="15" dirty="0"/>
              <a:t>de </a:t>
            </a:r>
            <a:r>
              <a:rPr spc="-90" dirty="0" err="1"/>
              <a:t>programa</a:t>
            </a:r>
            <a:r>
              <a:rPr lang="pt-BR" spc="-90" dirty="0" err="1"/>
              <a:t>çã</a:t>
            </a:r>
            <a:r>
              <a:rPr spc="-90" dirty="0"/>
              <a:t>o </a:t>
            </a:r>
            <a:r>
              <a:rPr spc="15" dirty="0"/>
              <a:t>imperativa: </a:t>
            </a:r>
            <a:r>
              <a:rPr spc="5" dirty="0"/>
              <a:t>algoritmos  </a:t>
            </a:r>
            <a:r>
              <a:rPr spc="15" dirty="0"/>
              <a:t>e</a:t>
            </a:r>
            <a:r>
              <a:rPr spc="5" dirty="0"/>
              <a:t> </a:t>
            </a:r>
            <a:r>
              <a:rPr spc="10" dirty="0"/>
              <a:t>programas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938936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4832" y="830401"/>
            <a:ext cx="3996690" cy="2031364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85"/>
              </a:spcBef>
            </a:pPr>
            <a:r>
              <a:rPr sz="1100" b="1" spc="-10" dirty="0">
                <a:latin typeface="LM Sans 10"/>
                <a:cs typeface="LM Sans 10"/>
              </a:rPr>
              <a:t>Agoritmo:</a:t>
            </a:r>
            <a:endParaRPr sz="1100" dirty="0">
              <a:latin typeface="LM Sans 10"/>
              <a:cs typeface="LM Sans 10"/>
            </a:endParaRPr>
          </a:p>
          <a:p>
            <a:pPr marL="190500">
              <a:lnSpc>
                <a:spcPts val="1200"/>
              </a:lnSpc>
              <a:spcBef>
                <a:spcPts val="17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10" dirty="0">
                <a:latin typeface="LM Sans 10"/>
                <a:cs typeface="LM Sans 10"/>
              </a:rPr>
              <a:t>Conjunto </a:t>
            </a:r>
            <a:r>
              <a:rPr sz="1000" spc="-5" dirty="0">
                <a:latin typeface="LM Sans 10"/>
                <a:cs typeface="LM Sans 10"/>
              </a:rPr>
              <a:t>de passos discretos especificando como </a:t>
            </a:r>
            <a:r>
              <a:rPr sz="1000" spc="-10" dirty="0">
                <a:latin typeface="LM Sans 10"/>
                <a:cs typeface="LM Sans 10"/>
              </a:rPr>
              <a:t>realizar </a:t>
            </a:r>
            <a:r>
              <a:rPr sz="1000" spc="-5" dirty="0">
                <a:latin typeface="LM Sans 10"/>
                <a:cs typeface="LM Sans 10"/>
              </a:rPr>
              <a:t>uma</a:t>
            </a:r>
            <a:r>
              <a:rPr sz="1000" spc="15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tarefa</a:t>
            </a:r>
            <a:endParaRPr sz="1000" dirty="0">
              <a:latin typeface="LM Sans 10"/>
              <a:cs typeface="LM Sans 10"/>
            </a:endParaRPr>
          </a:p>
          <a:p>
            <a:pPr marL="190500">
              <a:lnSpc>
                <a:spcPts val="1195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Descrito de </a:t>
            </a:r>
            <a:r>
              <a:rPr sz="1000" spc="-10" dirty="0">
                <a:latin typeface="LM Sans 10"/>
                <a:cs typeface="LM Sans 10"/>
              </a:rPr>
              <a:t>forma </a:t>
            </a:r>
            <a:r>
              <a:rPr sz="1000" spc="-5" dirty="0">
                <a:latin typeface="LM Sans 10"/>
                <a:cs typeface="LM Sans 10"/>
              </a:rPr>
              <a:t>finita e</a:t>
            </a:r>
            <a:r>
              <a:rPr sz="1000" spc="45" dirty="0">
                <a:latin typeface="LM Sans 10"/>
                <a:cs typeface="LM Sans 10"/>
              </a:rPr>
              <a:t> </a:t>
            </a:r>
            <a:r>
              <a:rPr sz="1000" spc="-80" dirty="0">
                <a:latin typeface="LM Sans 10"/>
                <a:cs typeface="LM Sans 10"/>
              </a:rPr>
              <a:t>n</a:t>
            </a:r>
            <a:r>
              <a:rPr lang="pt-BR" sz="1000" spc="-80" dirty="0">
                <a:latin typeface="LM Sans 10"/>
                <a:cs typeface="LM Sans 10"/>
              </a:rPr>
              <a:t>ã</a:t>
            </a:r>
            <a:r>
              <a:rPr sz="1000" spc="-80" dirty="0">
                <a:latin typeface="LM Sans 10"/>
                <a:cs typeface="LM Sans 10"/>
              </a:rPr>
              <a:t>o-</a:t>
            </a:r>
            <a:r>
              <a:rPr sz="1000" spc="-80" dirty="0" err="1">
                <a:latin typeface="LM Sans 10"/>
                <a:cs typeface="LM Sans 10"/>
              </a:rPr>
              <a:t>amb</a:t>
            </a:r>
            <a:r>
              <a:rPr lang="pt-BR" sz="1000" spc="-80" dirty="0">
                <a:latin typeface="LM Sans 10"/>
                <a:cs typeface="LM Sans 10"/>
              </a:rPr>
              <a:t>í</a:t>
            </a:r>
            <a:r>
              <a:rPr sz="1000" spc="-80" dirty="0" err="1">
                <a:latin typeface="LM Sans 10"/>
                <a:cs typeface="LM Sans 10"/>
              </a:rPr>
              <a:t>gua</a:t>
            </a:r>
            <a:endParaRPr sz="1000" dirty="0">
              <a:latin typeface="LM Sans 10"/>
              <a:cs typeface="LM Sans 10"/>
            </a:endParaRPr>
          </a:p>
          <a:p>
            <a:pPr marL="190500">
              <a:lnSpc>
                <a:spcPts val="1195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0" dirty="0" err="1">
                <a:latin typeface="LM Sans 10"/>
                <a:cs typeface="LM Sans 10"/>
              </a:rPr>
              <a:t>Execut</a:t>
            </a:r>
            <a:r>
              <a:rPr lang="pt-BR" sz="1000" spc="-50" dirty="0">
                <a:latin typeface="LM Sans 10"/>
                <a:cs typeface="LM Sans 10"/>
              </a:rPr>
              <a:t>á</a:t>
            </a:r>
            <a:r>
              <a:rPr sz="1000" spc="-50" dirty="0">
                <a:latin typeface="LM Sans 10"/>
                <a:cs typeface="LM Sans 10"/>
              </a:rPr>
              <a:t>vel </a:t>
            </a:r>
            <a:r>
              <a:rPr sz="1000" spc="-5" dirty="0">
                <a:latin typeface="LM Sans 10"/>
                <a:cs typeface="LM Sans 10"/>
              </a:rPr>
              <a:t>em </a:t>
            </a:r>
            <a:r>
              <a:rPr sz="1000" dirty="0">
                <a:latin typeface="LM Sans 10"/>
                <a:cs typeface="LM Sans 10"/>
              </a:rPr>
              <a:t>tempo</a:t>
            </a:r>
            <a:r>
              <a:rPr sz="1000" spc="9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finito</a:t>
            </a:r>
            <a:endParaRPr sz="1000" dirty="0">
              <a:latin typeface="LM Sans 10"/>
              <a:cs typeface="LM Sans 10"/>
            </a:endParaRPr>
          </a:p>
          <a:p>
            <a:pPr marL="190500">
              <a:lnSpc>
                <a:spcPts val="12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Usa recursos </a:t>
            </a:r>
            <a:r>
              <a:rPr sz="1000" spc="-100" dirty="0">
                <a:latin typeface="LM Sans 10"/>
                <a:cs typeface="LM Sans 10"/>
              </a:rPr>
              <a:t>“t</a:t>
            </a:r>
            <a:r>
              <a:rPr lang="pt-BR" sz="1000" spc="-100" dirty="0">
                <a:latin typeface="LM Sans 10"/>
                <a:cs typeface="LM Sans 10"/>
              </a:rPr>
              <a:t>ã</a:t>
            </a:r>
            <a:r>
              <a:rPr sz="1000" spc="-100" dirty="0">
                <a:latin typeface="LM Sans 10"/>
                <a:cs typeface="LM Sans 10"/>
              </a:rPr>
              <a:t>o </a:t>
            </a:r>
            <a:r>
              <a:rPr sz="1000" spc="-5" dirty="0">
                <a:latin typeface="LM Sans 10"/>
                <a:cs typeface="LM Sans 10"/>
              </a:rPr>
              <a:t>grandes </a:t>
            </a:r>
            <a:r>
              <a:rPr sz="1000" spc="-5" dirty="0" err="1">
                <a:latin typeface="LM Sans 10"/>
                <a:cs typeface="LM Sans 10"/>
              </a:rPr>
              <a:t>quanto</a:t>
            </a:r>
            <a:r>
              <a:rPr sz="1000" spc="-85" dirty="0">
                <a:latin typeface="LM Sans 10"/>
                <a:cs typeface="LM Sans 10"/>
              </a:rPr>
              <a:t> </a:t>
            </a:r>
            <a:r>
              <a:rPr sz="1000" spc="-40" dirty="0" err="1">
                <a:latin typeface="LM Sans 10"/>
                <a:cs typeface="LM Sans 10"/>
              </a:rPr>
              <a:t>necess</a:t>
            </a:r>
            <a:r>
              <a:rPr lang="pt-BR" sz="1000" spc="-40" dirty="0">
                <a:latin typeface="LM Sans 10"/>
                <a:cs typeface="LM Sans 10"/>
              </a:rPr>
              <a:t>á</a:t>
            </a:r>
            <a:r>
              <a:rPr sz="1000" spc="-40" dirty="0" err="1">
                <a:latin typeface="LM Sans 10"/>
                <a:cs typeface="LM Sans 10"/>
              </a:rPr>
              <a:t>rios</a:t>
            </a:r>
            <a:r>
              <a:rPr sz="1000" spc="-40" dirty="0">
                <a:latin typeface="LM Sans 10"/>
                <a:cs typeface="LM Sans 10"/>
              </a:rPr>
              <a:t>”</a:t>
            </a:r>
            <a:endParaRPr sz="10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150" dirty="0">
              <a:latin typeface="LM Sans 10"/>
              <a:cs typeface="LM Sans 10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100" b="1" spc="-10" dirty="0">
                <a:latin typeface="LM Sans 10"/>
                <a:cs typeface="LM Sans 10"/>
              </a:rPr>
              <a:t>Programa:</a:t>
            </a:r>
            <a:endParaRPr sz="1100" dirty="0">
              <a:latin typeface="LM Sans 10"/>
              <a:cs typeface="LM Sans 10"/>
            </a:endParaRPr>
          </a:p>
          <a:p>
            <a:pPr marL="190500">
              <a:lnSpc>
                <a:spcPts val="1150"/>
              </a:lnSpc>
              <a:spcBef>
                <a:spcPts val="17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10" dirty="0">
                <a:latin typeface="LM Sans 10"/>
                <a:cs typeface="LM Sans 10"/>
              </a:rPr>
              <a:t>Conjunto </a:t>
            </a:r>
            <a:r>
              <a:rPr sz="1000" spc="-5" dirty="0">
                <a:latin typeface="LM Sans 10"/>
                <a:cs typeface="LM Sans 10"/>
              </a:rPr>
              <a:t>estruturado de</a:t>
            </a:r>
            <a:r>
              <a:rPr sz="1000" spc="55" dirty="0">
                <a:latin typeface="LM Sans 10"/>
                <a:cs typeface="LM Sans 10"/>
              </a:rPr>
              <a:t> </a:t>
            </a:r>
            <a:r>
              <a:rPr sz="1000" spc="-85" dirty="0" err="1">
                <a:latin typeface="LM Sans 10"/>
                <a:cs typeface="LM Sans 10"/>
              </a:rPr>
              <a:t>instru</a:t>
            </a:r>
            <a:r>
              <a:rPr lang="pt-BR" sz="1000" spc="-85" dirty="0" err="1">
                <a:latin typeface="LM Sans 10"/>
                <a:cs typeface="LM Sans 10"/>
              </a:rPr>
              <a:t>çõ</a:t>
            </a:r>
            <a:r>
              <a:rPr sz="1000" spc="-85" dirty="0">
                <a:latin typeface="LM Sans 10"/>
                <a:cs typeface="LM Sans 10"/>
              </a:rPr>
              <a:t>es</a:t>
            </a:r>
            <a:endParaRPr sz="1000" dirty="0">
              <a:latin typeface="LM Sans 10"/>
              <a:cs typeface="LM Sans 10"/>
            </a:endParaRPr>
          </a:p>
          <a:p>
            <a:pPr marL="190500">
              <a:lnSpc>
                <a:spcPts val="115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10" dirty="0">
                <a:latin typeface="LM Sans 10"/>
                <a:cs typeface="LM Sans 10"/>
              </a:rPr>
              <a:t>Capacitam </a:t>
            </a:r>
            <a:r>
              <a:rPr sz="1000" spc="-5" dirty="0" err="1">
                <a:latin typeface="LM Sans 10"/>
                <a:cs typeface="LM Sans 10"/>
              </a:rPr>
              <a:t>uma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-70" dirty="0">
                <a:latin typeface="LM Sans 10"/>
                <a:cs typeface="LM Sans 10"/>
              </a:rPr>
              <a:t>m</a:t>
            </a:r>
            <a:r>
              <a:rPr lang="pt-BR" sz="1000" spc="-70" dirty="0">
                <a:latin typeface="LM Sans 10"/>
                <a:cs typeface="LM Sans 10"/>
              </a:rPr>
              <a:t>á</a:t>
            </a:r>
            <a:r>
              <a:rPr sz="1000" spc="-70" dirty="0" err="1">
                <a:latin typeface="LM Sans 10"/>
                <a:cs typeface="LM Sans 10"/>
              </a:rPr>
              <a:t>quina</a:t>
            </a:r>
            <a:r>
              <a:rPr sz="1000" spc="-7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a </a:t>
            </a:r>
            <a:r>
              <a:rPr sz="1000" spc="-10" dirty="0">
                <a:latin typeface="LM Sans 10"/>
                <a:cs typeface="LM Sans 10"/>
              </a:rPr>
              <a:t>aplicar</a:t>
            </a:r>
            <a:r>
              <a:rPr sz="1000" spc="13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sucessivamente</a:t>
            </a:r>
            <a:endParaRPr sz="1000" dirty="0">
              <a:latin typeface="LM Sans 10"/>
              <a:cs typeface="LM Sans 10"/>
            </a:endParaRPr>
          </a:p>
          <a:p>
            <a:pPr marL="461009">
              <a:lnSpc>
                <a:spcPct val="100000"/>
              </a:lnSpc>
              <a:spcBef>
                <a:spcPts val="195"/>
              </a:spcBef>
            </a:pPr>
            <a:r>
              <a:rPr sz="900" spc="225" baseline="13888" dirty="0">
                <a:solidFill>
                  <a:srgbClr val="3333B2"/>
                </a:solidFill>
                <a:latin typeface="Arial"/>
                <a:cs typeface="Arial"/>
              </a:rPr>
              <a:t>Ç </a:t>
            </a:r>
            <a:r>
              <a:rPr sz="900" spc="-80" dirty="0">
                <a:latin typeface="LM Sans 9"/>
                <a:cs typeface="LM Sans 9"/>
              </a:rPr>
              <a:t>Opera</a:t>
            </a:r>
            <a:r>
              <a:rPr lang="pt-BR" sz="900" spc="-80" dirty="0" err="1">
                <a:latin typeface="LM Sans 9"/>
                <a:cs typeface="LM Sans 9"/>
              </a:rPr>
              <a:t>çõ</a:t>
            </a:r>
            <a:r>
              <a:rPr sz="900" spc="-80" dirty="0">
                <a:latin typeface="LM Sans 9"/>
                <a:cs typeface="LM Sans 9"/>
              </a:rPr>
              <a:t>es</a:t>
            </a:r>
            <a:r>
              <a:rPr sz="900" spc="-100" dirty="0">
                <a:latin typeface="LM Sans 9"/>
                <a:cs typeface="LM Sans 9"/>
              </a:rPr>
              <a:t> </a:t>
            </a:r>
            <a:r>
              <a:rPr lang="pt-BR" sz="900" spc="-100" dirty="0">
                <a:latin typeface="LM Sans 9"/>
                <a:cs typeface="LM Sans 9"/>
              </a:rPr>
              <a:t> </a:t>
            </a:r>
            <a:r>
              <a:rPr sz="900" spc="-65" dirty="0">
                <a:latin typeface="LM Sans 9"/>
                <a:cs typeface="LM Sans 9"/>
              </a:rPr>
              <a:t>b</a:t>
            </a:r>
            <a:r>
              <a:rPr lang="pt-BR" sz="900" spc="-65" dirty="0">
                <a:latin typeface="LM Sans 9"/>
                <a:cs typeface="LM Sans 9"/>
              </a:rPr>
              <a:t>á</a:t>
            </a:r>
            <a:r>
              <a:rPr sz="900" spc="-65" dirty="0" err="1">
                <a:latin typeface="LM Sans 9"/>
                <a:cs typeface="LM Sans 9"/>
              </a:rPr>
              <a:t>sicas</a:t>
            </a:r>
            <a:endParaRPr sz="900" dirty="0">
              <a:latin typeface="LM Sans 9"/>
              <a:cs typeface="LM Sans 9"/>
            </a:endParaRPr>
          </a:p>
          <a:p>
            <a:pPr marL="461009">
              <a:lnSpc>
                <a:spcPct val="100000"/>
              </a:lnSpc>
              <a:spcBef>
                <a:spcPts val="15"/>
              </a:spcBef>
            </a:pPr>
            <a:r>
              <a:rPr sz="900" spc="225" baseline="13888" dirty="0">
                <a:solidFill>
                  <a:srgbClr val="3333B2"/>
                </a:solidFill>
                <a:latin typeface="Arial"/>
                <a:cs typeface="Arial"/>
              </a:rPr>
              <a:t>Ç</a:t>
            </a:r>
            <a:r>
              <a:rPr sz="900" spc="562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spc="-20" dirty="0">
                <a:latin typeface="LM Sans 9"/>
                <a:cs typeface="LM Sans 9"/>
              </a:rPr>
              <a:t>Testes</a:t>
            </a:r>
            <a:endParaRPr sz="900" dirty="0">
              <a:latin typeface="LM Sans 9"/>
              <a:cs typeface="LM Sans 9"/>
            </a:endParaRPr>
          </a:p>
          <a:p>
            <a:pPr marL="190500">
              <a:lnSpc>
                <a:spcPct val="100000"/>
              </a:lnSpc>
              <a:spcBef>
                <a:spcPts val="21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10" dirty="0">
                <a:latin typeface="LM Sans 10"/>
                <a:cs typeface="LM Sans 10"/>
              </a:rPr>
              <a:t>Possuem </a:t>
            </a:r>
            <a:r>
              <a:rPr sz="1000" spc="-5" dirty="0">
                <a:latin typeface="LM Sans 10"/>
                <a:cs typeface="LM Sans 10"/>
              </a:rPr>
              <a:t>uma estrutura de</a:t>
            </a:r>
            <a:r>
              <a:rPr sz="1000" spc="5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controle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95873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09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3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17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AFFD797-1643-4F37-9CB2-6DA3B170AA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170053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3333B2"/>
                </a:solidFill>
                <a:latin typeface="LM Sans 12"/>
                <a:cs typeface="LM Sans 12"/>
              </a:rPr>
              <a:t>Classe </a:t>
            </a:r>
            <a:r>
              <a:rPr sz="1400" spc="15" dirty="0">
                <a:solidFill>
                  <a:srgbClr val="3333B2"/>
                </a:solidFill>
                <a:latin typeface="LM Sans 12"/>
                <a:cs typeface="LM Sans 12"/>
              </a:rPr>
              <a:t>–</a:t>
            </a:r>
            <a:r>
              <a:rPr sz="1400" spc="-40" dirty="0">
                <a:solidFill>
                  <a:srgbClr val="3333B2"/>
                </a:solidFill>
                <a:latin typeface="LM Sans 12"/>
                <a:cs typeface="LM Sans 12"/>
              </a:rPr>
              <a:t> </a:t>
            </a:r>
            <a:r>
              <a:rPr sz="1400" spc="-80" dirty="0" err="1">
                <a:solidFill>
                  <a:srgbClr val="3333B2"/>
                </a:solidFill>
                <a:latin typeface="LM Sans 12"/>
                <a:cs typeface="LM Sans 12"/>
              </a:rPr>
              <a:t>representa</a:t>
            </a:r>
            <a:r>
              <a:rPr lang="pt-BR" sz="1400" spc="-80" dirty="0" err="1">
                <a:solidFill>
                  <a:srgbClr val="3333B2"/>
                </a:solidFill>
                <a:latin typeface="LM Sans 12"/>
                <a:cs typeface="LM Sans 12"/>
              </a:rPr>
              <a:t>çã</a:t>
            </a:r>
            <a:r>
              <a:rPr sz="1400" spc="-80" dirty="0">
                <a:solidFill>
                  <a:srgbClr val="3333B2"/>
                </a:solidFill>
                <a:latin typeface="LM Sans 12"/>
                <a:cs typeface="LM Sans 12"/>
              </a:rPr>
              <a:t>o</a:t>
            </a:r>
            <a:endParaRPr sz="1400" dirty="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1089" y="953630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870177"/>
            <a:ext cx="150241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Exemplo: </a:t>
            </a:r>
            <a:r>
              <a:rPr sz="1100" spc="-5" dirty="0" err="1">
                <a:latin typeface="LM Sans 10"/>
                <a:cs typeface="LM Sans 10"/>
              </a:rPr>
              <a:t>classe</a:t>
            </a:r>
            <a:r>
              <a:rPr sz="1100" spc="40" dirty="0">
                <a:latin typeface="LM Sans 10"/>
                <a:cs typeface="LM Sans 10"/>
              </a:rPr>
              <a:t> </a:t>
            </a:r>
            <a:r>
              <a:rPr lang="pt-BR" sz="1100" spc="-5" dirty="0" err="1">
                <a:solidFill>
                  <a:srgbClr val="0000FF"/>
                </a:solidFill>
                <a:latin typeface="LM Mono 10"/>
                <a:cs typeface="LM Mono 10"/>
              </a:rPr>
              <a:t>Aviao</a:t>
            </a:r>
            <a:endParaRPr sz="1100" dirty="0">
              <a:latin typeface="LM Mono 10"/>
              <a:cs typeface="LM Mono 10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261112"/>
              </p:ext>
            </p:extLst>
          </p:nvPr>
        </p:nvGraphicFramePr>
        <p:xfrm>
          <a:off x="462648" y="1357967"/>
          <a:ext cx="2133600" cy="13381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9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pt-BR" sz="1000" b="1" spc="-10" dirty="0" err="1">
                          <a:latin typeface="LM Sans 10"/>
                          <a:cs typeface="LM Sans 10"/>
                        </a:rPr>
                        <a:t>Aviao</a:t>
                      </a:r>
                      <a:endParaRPr sz="1000" dirty="0">
                        <a:latin typeface="LM Sans 10"/>
                        <a:cs typeface="LM Sans 10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247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pt-BR" sz="1000" spc="-5" dirty="0" err="1">
                          <a:latin typeface="LM Sans 10"/>
                          <a:cs typeface="LM Sans 10"/>
                        </a:rPr>
                        <a:t>int</a:t>
                      </a:r>
                      <a:r>
                        <a:rPr lang="pt-BR" sz="1000" spc="-5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lang="pt-BR" sz="1000" spc="-5" dirty="0" err="1">
                          <a:latin typeface="LM Sans 10"/>
                          <a:cs typeface="LM Sans 10"/>
                        </a:rPr>
                        <a:t>vel</a:t>
                      </a:r>
                      <a:r>
                        <a:rPr lang="pt-BR" sz="1000" spc="-5" dirty="0">
                          <a:latin typeface="LM Sans 10"/>
                          <a:cs typeface="LM Sans 10"/>
                        </a:rPr>
                        <a:t>;</a:t>
                      </a:r>
                    </a:p>
                    <a:p>
                      <a:pPr marL="12192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pt-BR" sz="1000" spc="-5" dirty="0" err="1">
                          <a:latin typeface="LM Sans 10"/>
                          <a:cs typeface="LM Sans 10"/>
                        </a:rPr>
                        <a:t>int</a:t>
                      </a:r>
                      <a:r>
                        <a:rPr lang="pt-BR" sz="1000" spc="-5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lang="pt-BR" sz="1000" spc="-5" dirty="0" err="1">
                          <a:latin typeface="LM Sans 10"/>
                          <a:cs typeface="LM Sans 10"/>
                        </a:rPr>
                        <a:t>velMax</a:t>
                      </a:r>
                      <a:r>
                        <a:rPr lang="pt-BR" sz="1000" spc="-5" dirty="0">
                          <a:latin typeface="LM Sans 10"/>
                          <a:cs typeface="LM Sans 10"/>
                        </a:rPr>
                        <a:t>;</a:t>
                      </a:r>
                    </a:p>
                    <a:p>
                      <a:pPr marL="12192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pt-BR" sz="1000" dirty="0" err="1">
                          <a:latin typeface="LM Sans 10"/>
                          <a:cs typeface="LM Sans 10"/>
                        </a:rPr>
                        <a:t>string</a:t>
                      </a:r>
                      <a:r>
                        <a:rPr lang="pt-BR" sz="1000" dirty="0">
                          <a:latin typeface="LM Sans 10"/>
                          <a:cs typeface="LM Sans 10"/>
                        </a:rPr>
                        <a:t> tipo;</a:t>
                      </a:r>
                      <a:endParaRPr sz="1000" dirty="0">
                        <a:latin typeface="LM Sans 10"/>
                        <a:cs typeface="LM Sans 10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913">
                <a:tc>
                  <a:txBody>
                    <a:bodyPr/>
                    <a:lstStyle/>
                    <a:p>
                      <a:pPr marL="121920">
                        <a:lnSpc>
                          <a:spcPts val="1200"/>
                        </a:lnSpc>
                        <a:spcBef>
                          <a:spcPts val="220"/>
                        </a:spcBef>
                      </a:pPr>
                      <a:r>
                        <a:rPr lang="pt-BR" sz="1000" spc="-10" dirty="0" err="1">
                          <a:latin typeface="LM Sans 10"/>
                          <a:cs typeface="LM Sans 10"/>
                        </a:rPr>
                        <a:t>Aviao</a:t>
                      </a:r>
                      <a:r>
                        <a:rPr lang="pt-BR" sz="1000" spc="-10" dirty="0">
                          <a:latin typeface="LM Sans 10"/>
                          <a:cs typeface="LM Sans 10"/>
                        </a:rPr>
                        <a:t>();</a:t>
                      </a:r>
                    </a:p>
                    <a:p>
                      <a:pPr marL="121920">
                        <a:lnSpc>
                          <a:spcPts val="1200"/>
                        </a:lnSpc>
                        <a:spcBef>
                          <a:spcPts val="220"/>
                        </a:spcBef>
                      </a:pPr>
                      <a:r>
                        <a:rPr lang="pt-BR" sz="1000" spc="-10" dirty="0">
                          <a:latin typeface="LM Sans 10"/>
                          <a:cs typeface="LM Sans 10"/>
                        </a:rPr>
                        <a:t>~</a:t>
                      </a:r>
                      <a:r>
                        <a:rPr lang="pt-BR" sz="1000" spc="-10" dirty="0" err="1">
                          <a:latin typeface="LM Sans 10"/>
                          <a:cs typeface="LM Sans 10"/>
                        </a:rPr>
                        <a:t>Aviao</a:t>
                      </a:r>
                      <a:r>
                        <a:rPr lang="pt-BR" sz="1000" spc="-10" dirty="0">
                          <a:latin typeface="LM Sans 10"/>
                          <a:cs typeface="LM Sans 10"/>
                        </a:rPr>
                        <a:t>();</a:t>
                      </a:r>
                    </a:p>
                    <a:p>
                      <a:pPr marL="121920">
                        <a:lnSpc>
                          <a:spcPts val="1200"/>
                        </a:lnSpc>
                        <a:spcBef>
                          <a:spcPts val="220"/>
                        </a:spcBef>
                      </a:pPr>
                      <a:r>
                        <a:rPr lang="pt-BR" sz="1000" spc="-10" dirty="0" err="1">
                          <a:latin typeface="LM Sans 10"/>
                          <a:cs typeface="LM Sans 10"/>
                        </a:rPr>
                        <a:t>void</a:t>
                      </a:r>
                      <a:r>
                        <a:rPr lang="pt-BR" sz="1000" spc="-10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lang="pt-BR" sz="1000" spc="-10" dirty="0" err="1">
                          <a:latin typeface="LM Sans 10"/>
                          <a:cs typeface="LM Sans 10"/>
                        </a:rPr>
                        <a:t>mostrarDados</a:t>
                      </a:r>
                      <a:r>
                        <a:rPr lang="pt-BR" sz="1000" spc="-10" dirty="0">
                          <a:latin typeface="LM Sans 10"/>
                          <a:cs typeface="LM Sans 10"/>
                        </a:rPr>
                        <a:t>();</a:t>
                      </a:r>
                      <a:endParaRPr sz="1000" dirty="0">
                        <a:latin typeface="LM Sans 10"/>
                        <a:cs typeface="LM Sans 10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2683849" y="1443634"/>
            <a:ext cx="468630" cy="93345"/>
            <a:chOff x="2683849" y="1443634"/>
            <a:chExt cx="468630" cy="93345"/>
          </a:xfrm>
        </p:grpSpPr>
        <p:sp>
          <p:nvSpPr>
            <p:cNvPr id="7" name="object 7"/>
            <p:cNvSpPr/>
            <p:nvPr/>
          </p:nvSpPr>
          <p:spPr>
            <a:xfrm>
              <a:off x="2699159" y="1490196"/>
              <a:ext cx="452755" cy="0"/>
            </a:xfrm>
            <a:custGeom>
              <a:avLst/>
              <a:gdLst/>
              <a:ahLst/>
              <a:cxnLst/>
              <a:rect l="l" t="t" r="r" b="b"/>
              <a:pathLst>
                <a:path w="452755">
                  <a:moveTo>
                    <a:pt x="452701" y="0"/>
                  </a:moveTo>
                  <a:lnTo>
                    <a:pt x="0" y="0"/>
                  </a:lnTo>
                </a:path>
              </a:pathLst>
            </a:custGeom>
            <a:ln w="202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91947" y="1451732"/>
              <a:ext cx="36195" cy="77470"/>
            </a:xfrm>
            <a:custGeom>
              <a:avLst/>
              <a:gdLst/>
              <a:ahLst/>
              <a:cxnLst/>
              <a:rect l="l" t="t" r="r" b="b"/>
              <a:pathLst>
                <a:path w="36194" h="77469">
                  <a:moveTo>
                    <a:pt x="36059" y="76927"/>
                  </a:moveTo>
                  <a:lnTo>
                    <a:pt x="30425" y="65170"/>
                  </a:lnTo>
                  <a:lnTo>
                    <a:pt x="19832" y="53188"/>
                  </a:lnTo>
                  <a:lnTo>
                    <a:pt x="8338" y="43459"/>
                  </a:lnTo>
                  <a:lnTo>
                    <a:pt x="0" y="38463"/>
                  </a:lnTo>
                  <a:lnTo>
                    <a:pt x="8338" y="33468"/>
                  </a:lnTo>
                  <a:lnTo>
                    <a:pt x="19832" y="23739"/>
                  </a:lnTo>
                  <a:lnTo>
                    <a:pt x="30425" y="11757"/>
                  </a:lnTo>
                  <a:lnTo>
                    <a:pt x="36059" y="0"/>
                  </a:lnTo>
                </a:path>
              </a:pathLst>
            </a:custGeom>
            <a:ln w="161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187839" y="1387067"/>
            <a:ext cx="924560" cy="80150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Nome da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classe</a:t>
            </a:r>
            <a:endParaRPr sz="110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100" spc="-10" dirty="0">
                <a:latin typeface="LM Sans 10"/>
                <a:cs typeface="LM Sans 10"/>
              </a:rPr>
              <a:t>Atributos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</a:pPr>
            <a:r>
              <a:rPr sz="1100" spc="-70" dirty="0">
                <a:latin typeface="LM Sans 10"/>
                <a:cs typeface="LM Sans 10"/>
              </a:rPr>
              <a:t>M</a:t>
            </a:r>
            <a:r>
              <a:rPr lang="pt-BR" sz="1100" spc="-70" dirty="0">
                <a:latin typeface="LM Sans 10"/>
                <a:cs typeface="LM Sans 10"/>
              </a:rPr>
              <a:t>é</a:t>
            </a:r>
            <a:r>
              <a:rPr sz="1100" spc="-70" dirty="0" err="1">
                <a:latin typeface="LM Sans 10"/>
                <a:cs typeface="LM Sans 10"/>
              </a:rPr>
              <a:t>todos</a:t>
            </a:r>
            <a:endParaRPr sz="1100" dirty="0">
              <a:latin typeface="LM Sans 10"/>
              <a:cs typeface="LM Sans 1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683849" y="1731640"/>
            <a:ext cx="468630" cy="93345"/>
            <a:chOff x="2683849" y="1731640"/>
            <a:chExt cx="468630" cy="93345"/>
          </a:xfrm>
        </p:grpSpPr>
        <p:sp>
          <p:nvSpPr>
            <p:cNvPr id="11" name="object 11"/>
            <p:cNvSpPr/>
            <p:nvPr/>
          </p:nvSpPr>
          <p:spPr>
            <a:xfrm>
              <a:off x="2699159" y="1778201"/>
              <a:ext cx="452755" cy="0"/>
            </a:xfrm>
            <a:custGeom>
              <a:avLst/>
              <a:gdLst/>
              <a:ahLst/>
              <a:cxnLst/>
              <a:rect l="l" t="t" r="r" b="b"/>
              <a:pathLst>
                <a:path w="452755">
                  <a:moveTo>
                    <a:pt x="452701" y="0"/>
                  </a:moveTo>
                  <a:lnTo>
                    <a:pt x="0" y="0"/>
                  </a:lnTo>
                </a:path>
              </a:pathLst>
            </a:custGeom>
            <a:ln w="202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91947" y="1739737"/>
              <a:ext cx="36195" cy="77470"/>
            </a:xfrm>
            <a:custGeom>
              <a:avLst/>
              <a:gdLst/>
              <a:ahLst/>
              <a:cxnLst/>
              <a:rect l="l" t="t" r="r" b="b"/>
              <a:pathLst>
                <a:path w="36194" h="77469">
                  <a:moveTo>
                    <a:pt x="36059" y="76927"/>
                  </a:moveTo>
                  <a:lnTo>
                    <a:pt x="30425" y="65170"/>
                  </a:lnTo>
                  <a:lnTo>
                    <a:pt x="19832" y="53188"/>
                  </a:lnTo>
                  <a:lnTo>
                    <a:pt x="8338" y="43459"/>
                  </a:lnTo>
                  <a:lnTo>
                    <a:pt x="0" y="38463"/>
                  </a:lnTo>
                  <a:lnTo>
                    <a:pt x="8338" y="33468"/>
                  </a:lnTo>
                  <a:lnTo>
                    <a:pt x="19832" y="23739"/>
                  </a:lnTo>
                  <a:lnTo>
                    <a:pt x="30425" y="11757"/>
                  </a:lnTo>
                  <a:lnTo>
                    <a:pt x="36059" y="0"/>
                  </a:lnTo>
                </a:path>
              </a:pathLst>
            </a:custGeom>
            <a:ln w="161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683849" y="2091644"/>
            <a:ext cx="468630" cy="93345"/>
            <a:chOff x="2683849" y="2091644"/>
            <a:chExt cx="468630" cy="93345"/>
          </a:xfrm>
        </p:grpSpPr>
        <p:sp>
          <p:nvSpPr>
            <p:cNvPr id="14" name="object 14"/>
            <p:cNvSpPr/>
            <p:nvPr/>
          </p:nvSpPr>
          <p:spPr>
            <a:xfrm>
              <a:off x="2699159" y="2138206"/>
              <a:ext cx="452755" cy="0"/>
            </a:xfrm>
            <a:custGeom>
              <a:avLst/>
              <a:gdLst/>
              <a:ahLst/>
              <a:cxnLst/>
              <a:rect l="l" t="t" r="r" b="b"/>
              <a:pathLst>
                <a:path w="452755">
                  <a:moveTo>
                    <a:pt x="452701" y="0"/>
                  </a:moveTo>
                  <a:lnTo>
                    <a:pt x="0" y="0"/>
                  </a:lnTo>
                </a:path>
              </a:pathLst>
            </a:custGeom>
            <a:ln w="202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91947" y="2099742"/>
              <a:ext cx="36195" cy="77470"/>
            </a:xfrm>
            <a:custGeom>
              <a:avLst/>
              <a:gdLst/>
              <a:ahLst/>
              <a:cxnLst/>
              <a:rect l="l" t="t" r="r" b="b"/>
              <a:pathLst>
                <a:path w="36194" h="77469">
                  <a:moveTo>
                    <a:pt x="36059" y="76927"/>
                  </a:moveTo>
                  <a:lnTo>
                    <a:pt x="30425" y="65170"/>
                  </a:lnTo>
                  <a:lnTo>
                    <a:pt x="19832" y="53188"/>
                  </a:lnTo>
                  <a:lnTo>
                    <a:pt x="8338" y="43459"/>
                  </a:lnTo>
                  <a:lnTo>
                    <a:pt x="0" y="38463"/>
                  </a:lnTo>
                  <a:lnTo>
                    <a:pt x="8338" y="33468"/>
                  </a:lnTo>
                  <a:lnTo>
                    <a:pt x="19832" y="23739"/>
                  </a:lnTo>
                  <a:lnTo>
                    <a:pt x="30425" y="11757"/>
                  </a:lnTo>
                  <a:lnTo>
                    <a:pt x="36059" y="0"/>
                  </a:lnTo>
                </a:path>
              </a:pathLst>
            </a:custGeom>
            <a:ln w="161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09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4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17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04CAC99D-1DDD-418B-8BD1-F2B2C485D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60972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Classe </a:t>
            </a:r>
            <a:r>
              <a:rPr spc="15" dirty="0"/>
              <a:t>–</a:t>
            </a:r>
            <a:r>
              <a:rPr spc="-30" dirty="0"/>
              <a:t> </a:t>
            </a:r>
            <a:r>
              <a:rPr spc="-45" dirty="0"/>
              <a:t>c</a:t>
            </a:r>
            <a:r>
              <a:rPr lang="pt-BR" spc="-45" dirty="0"/>
              <a:t>ó</a:t>
            </a:r>
            <a:r>
              <a:rPr spc="-45" dirty="0" err="1"/>
              <a:t>digo-fonte</a:t>
            </a:r>
            <a:endParaRPr spc="-45" dirty="0"/>
          </a:p>
        </p:txBody>
      </p:sp>
      <p:grpSp>
        <p:nvGrpSpPr>
          <p:cNvPr id="3" name="object 3"/>
          <p:cNvGrpSpPr/>
          <p:nvPr/>
        </p:nvGrpSpPr>
        <p:grpSpPr>
          <a:xfrm>
            <a:off x="65163" y="528713"/>
            <a:ext cx="35560" cy="2505710"/>
            <a:chOff x="65163" y="528713"/>
            <a:chExt cx="35560" cy="2505710"/>
          </a:xfrm>
        </p:grpSpPr>
        <p:sp>
          <p:nvSpPr>
            <p:cNvPr id="4" name="object 4"/>
            <p:cNvSpPr/>
            <p:nvPr/>
          </p:nvSpPr>
          <p:spPr>
            <a:xfrm>
              <a:off x="67691" y="528713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8056" y="528713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691" y="667893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8056" y="667893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691" y="80707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8056" y="80707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691" y="946251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8056" y="946251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691" y="108543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8056" y="108543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691" y="122461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8056" y="122461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691" y="136378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8056" y="136378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691" y="150296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8056" y="150296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691" y="164214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8056" y="164214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691" y="178132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8056" y="178132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691" y="192049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8056" y="192049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7691" y="2059673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8056" y="2059673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7691" y="219885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8056" y="219885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7691" y="233803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8056" y="233803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7691" y="2477211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8056" y="2477211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7691" y="261639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8056" y="261639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7691" y="275556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8056" y="275556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7691" y="289474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8056" y="289474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29277" y="383019"/>
            <a:ext cx="4842768" cy="28948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04165" marR="1385570" indent="-287655">
              <a:lnSpc>
                <a:spcPct val="101499"/>
              </a:lnSpc>
              <a:spcBef>
                <a:spcPts val="80"/>
              </a:spcBef>
            </a:pPr>
            <a:r>
              <a:rPr lang="pt-BR" sz="900" spc="60" dirty="0">
                <a:latin typeface="LM Mono 10"/>
                <a:cs typeface="LM Mono 10"/>
              </a:rPr>
              <a:t>#</a:t>
            </a:r>
            <a:r>
              <a:rPr lang="pt-BR" sz="900" spc="60" dirty="0" err="1">
                <a:latin typeface="LM Mono 10"/>
                <a:cs typeface="LM Mono 10"/>
              </a:rPr>
              <a:t>ifndef</a:t>
            </a:r>
            <a:r>
              <a:rPr lang="pt-BR" sz="900" spc="60" dirty="0">
                <a:latin typeface="LM Mono 10"/>
                <a:cs typeface="LM Mono 10"/>
              </a:rPr>
              <a:t> AVIAO_H</a:t>
            </a:r>
          </a:p>
          <a:p>
            <a:pPr marL="304165" marR="1385570" indent="-287655">
              <a:lnSpc>
                <a:spcPct val="101499"/>
              </a:lnSpc>
              <a:spcBef>
                <a:spcPts val="80"/>
              </a:spcBef>
            </a:pPr>
            <a:r>
              <a:rPr lang="pt-BR" sz="900" spc="60" dirty="0">
                <a:latin typeface="LM Mono 10"/>
                <a:cs typeface="LM Mono 10"/>
              </a:rPr>
              <a:t>#define AVIAO_H</a:t>
            </a:r>
          </a:p>
          <a:p>
            <a:pPr marL="304165" marR="1385570" indent="-287655">
              <a:lnSpc>
                <a:spcPct val="101499"/>
              </a:lnSpc>
              <a:spcBef>
                <a:spcPts val="80"/>
              </a:spcBef>
            </a:pPr>
            <a:endParaRPr lang="pt-BR" sz="900" spc="60" dirty="0">
              <a:latin typeface="LM Mono 10"/>
              <a:cs typeface="LM Mono 10"/>
            </a:endParaRPr>
          </a:p>
          <a:p>
            <a:pPr marL="304165" marR="1385570" indent="-287655">
              <a:lnSpc>
                <a:spcPct val="101499"/>
              </a:lnSpc>
              <a:spcBef>
                <a:spcPts val="80"/>
              </a:spcBef>
            </a:pPr>
            <a:r>
              <a:rPr lang="pt-BR" sz="900" spc="60" dirty="0">
                <a:latin typeface="LM Mono 10"/>
                <a:cs typeface="LM Mono 10"/>
              </a:rPr>
              <a:t>#include &lt;</a:t>
            </a:r>
            <a:r>
              <a:rPr lang="pt-BR" sz="900" spc="60" dirty="0" err="1">
                <a:latin typeface="LM Mono 10"/>
                <a:cs typeface="LM Mono 10"/>
              </a:rPr>
              <a:t>iostream</a:t>
            </a:r>
            <a:r>
              <a:rPr lang="pt-BR" sz="900" spc="60" dirty="0">
                <a:latin typeface="LM Mono 10"/>
                <a:cs typeface="LM Mono 10"/>
              </a:rPr>
              <a:t>&gt;</a:t>
            </a:r>
          </a:p>
          <a:p>
            <a:pPr marL="304165" marR="1385570" indent="-287655">
              <a:lnSpc>
                <a:spcPct val="101499"/>
              </a:lnSpc>
              <a:spcBef>
                <a:spcPts val="80"/>
              </a:spcBef>
            </a:pPr>
            <a:r>
              <a:rPr lang="pt-BR" sz="900" spc="60" dirty="0" err="1">
                <a:latin typeface="LM Mono 10"/>
                <a:cs typeface="LM Mono 10"/>
              </a:rPr>
              <a:t>using</a:t>
            </a:r>
            <a:r>
              <a:rPr lang="pt-BR" sz="900" spc="60" dirty="0">
                <a:latin typeface="LM Mono 10"/>
                <a:cs typeface="LM Mono 10"/>
              </a:rPr>
              <a:t> </a:t>
            </a:r>
            <a:r>
              <a:rPr lang="pt-BR" sz="900" spc="60" dirty="0" err="1">
                <a:latin typeface="LM Mono 10"/>
                <a:cs typeface="LM Mono 10"/>
              </a:rPr>
              <a:t>namespace</a:t>
            </a:r>
            <a:r>
              <a:rPr lang="pt-BR" sz="900" spc="60" dirty="0">
                <a:latin typeface="LM Mono 10"/>
                <a:cs typeface="LM Mono 10"/>
              </a:rPr>
              <a:t> </a:t>
            </a:r>
            <a:r>
              <a:rPr lang="pt-BR" sz="900" spc="60" dirty="0" err="1">
                <a:latin typeface="LM Mono 10"/>
                <a:cs typeface="LM Mono 10"/>
              </a:rPr>
              <a:t>std</a:t>
            </a:r>
            <a:r>
              <a:rPr lang="pt-BR" sz="900" spc="60" dirty="0">
                <a:latin typeface="LM Mono 10"/>
                <a:cs typeface="LM Mono 10"/>
              </a:rPr>
              <a:t>;</a:t>
            </a:r>
          </a:p>
          <a:p>
            <a:pPr marL="304165" marR="1385570" indent="-287655">
              <a:lnSpc>
                <a:spcPct val="101499"/>
              </a:lnSpc>
              <a:spcBef>
                <a:spcPts val="80"/>
              </a:spcBef>
            </a:pPr>
            <a:endParaRPr lang="pt-BR" sz="900" spc="60" dirty="0">
              <a:latin typeface="LM Mono 10"/>
              <a:cs typeface="LM Mono 10"/>
            </a:endParaRPr>
          </a:p>
          <a:p>
            <a:pPr marL="304165" marR="1385570" indent="-287655">
              <a:lnSpc>
                <a:spcPct val="101499"/>
              </a:lnSpc>
              <a:spcBef>
                <a:spcPts val="80"/>
              </a:spcBef>
            </a:pPr>
            <a:r>
              <a:rPr lang="pt-BR" sz="900" spc="60" dirty="0" err="1">
                <a:latin typeface="LM Mono 10"/>
                <a:cs typeface="LM Mono 10"/>
              </a:rPr>
              <a:t>class</a:t>
            </a:r>
            <a:r>
              <a:rPr lang="pt-BR" sz="900" spc="60" dirty="0">
                <a:latin typeface="LM Mono 10"/>
                <a:cs typeface="LM Mono 10"/>
              </a:rPr>
              <a:t> </a:t>
            </a:r>
            <a:r>
              <a:rPr lang="pt-BR" sz="900" spc="60" dirty="0" err="1">
                <a:latin typeface="LM Mono 10"/>
                <a:cs typeface="LM Mono 10"/>
              </a:rPr>
              <a:t>Aviao</a:t>
            </a:r>
            <a:endParaRPr lang="pt-BR" sz="900" spc="60" dirty="0">
              <a:latin typeface="LM Mono 10"/>
              <a:cs typeface="LM Mono 10"/>
            </a:endParaRPr>
          </a:p>
          <a:p>
            <a:pPr marL="304165" marR="1385570" indent="-287655">
              <a:lnSpc>
                <a:spcPct val="101499"/>
              </a:lnSpc>
              <a:spcBef>
                <a:spcPts val="80"/>
              </a:spcBef>
            </a:pPr>
            <a:r>
              <a:rPr lang="pt-BR" sz="900" spc="60" dirty="0">
                <a:latin typeface="LM Mono 10"/>
                <a:cs typeface="LM Mono 10"/>
              </a:rPr>
              <a:t>{</a:t>
            </a:r>
          </a:p>
          <a:p>
            <a:pPr marL="304165" marR="1385570" indent="-287655">
              <a:lnSpc>
                <a:spcPct val="101499"/>
              </a:lnSpc>
              <a:spcBef>
                <a:spcPts val="80"/>
              </a:spcBef>
            </a:pPr>
            <a:r>
              <a:rPr lang="pt-BR" sz="900" spc="60" dirty="0">
                <a:latin typeface="LM Mono 10"/>
                <a:cs typeface="LM Mono 10"/>
              </a:rPr>
              <a:t>	</a:t>
            </a:r>
            <a:r>
              <a:rPr lang="pt-BR" sz="900" spc="60" dirty="0" err="1">
                <a:latin typeface="LM Mono 10"/>
                <a:cs typeface="LM Mono 10"/>
              </a:rPr>
              <a:t>private</a:t>
            </a:r>
            <a:r>
              <a:rPr lang="pt-BR" sz="900" spc="60" dirty="0">
                <a:latin typeface="LM Mono 10"/>
                <a:cs typeface="LM Mono 10"/>
              </a:rPr>
              <a:t>:</a:t>
            </a:r>
          </a:p>
          <a:p>
            <a:pPr marL="304165" marR="1385570" indent="-287655">
              <a:lnSpc>
                <a:spcPct val="101499"/>
              </a:lnSpc>
              <a:spcBef>
                <a:spcPts val="80"/>
              </a:spcBef>
            </a:pPr>
            <a:r>
              <a:rPr lang="pt-BR" sz="900" spc="60" dirty="0">
                <a:latin typeface="LM Mono 10"/>
                <a:cs typeface="LM Mono 10"/>
              </a:rPr>
              <a:t>		</a:t>
            </a:r>
            <a:r>
              <a:rPr lang="pt-BR" sz="900" spc="60" dirty="0" err="1">
                <a:latin typeface="LM Mono 10"/>
                <a:cs typeface="LM Mono 10"/>
              </a:rPr>
              <a:t>int</a:t>
            </a:r>
            <a:r>
              <a:rPr lang="pt-BR" sz="900" spc="60" dirty="0">
                <a:latin typeface="LM Mono 10"/>
                <a:cs typeface="LM Mono 10"/>
              </a:rPr>
              <a:t> </a:t>
            </a:r>
            <a:r>
              <a:rPr lang="pt-BR" sz="900" spc="60" dirty="0" err="1">
                <a:latin typeface="LM Mono 10"/>
                <a:cs typeface="LM Mono 10"/>
              </a:rPr>
              <a:t>vel</a:t>
            </a:r>
            <a:r>
              <a:rPr lang="pt-BR" sz="900" spc="60" dirty="0">
                <a:latin typeface="LM Mono 10"/>
                <a:cs typeface="LM Mono 10"/>
              </a:rPr>
              <a:t>;</a:t>
            </a:r>
          </a:p>
          <a:p>
            <a:pPr marL="304165" marR="1385570" indent="-287655">
              <a:lnSpc>
                <a:spcPct val="101499"/>
              </a:lnSpc>
              <a:spcBef>
                <a:spcPts val="80"/>
              </a:spcBef>
            </a:pPr>
            <a:r>
              <a:rPr lang="pt-BR" sz="900" spc="60" dirty="0">
                <a:latin typeface="LM Mono 10"/>
                <a:cs typeface="LM Mono 10"/>
              </a:rPr>
              <a:t>		</a:t>
            </a:r>
            <a:r>
              <a:rPr lang="pt-BR" sz="900" spc="60" dirty="0" err="1">
                <a:latin typeface="LM Mono 10"/>
                <a:cs typeface="LM Mono 10"/>
              </a:rPr>
              <a:t>int</a:t>
            </a:r>
            <a:r>
              <a:rPr lang="pt-BR" sz="900" spc="60" dirty="0">
                <a:latin typeface="LM Mono 10"/>
                <a:cs typeface="LM Mono 10"/>
              </a:rPr>
              <a:t> </a:t>
            </a:r>
            <a:r>
              <a:rPr lang="pt-BR" sz="900" spc="60" dirty="0" err="1">
                <a:latin typeface="LM Mono 10"/>
                <a:cs typeface="LM Mono 10"/>
              </a:rPr>
              <a:t>velMax</a:t>
            </a:r>
            <a:r>
              <a:rPr lang="pt-BR" sz="900" spc="60" dirty="0">
                <a:latin typeface="LM Mono 10"/>
                <a:cs typeface="LM Mono 10"/>
              </a:rPr>
              <a:t>;</a:t>
            </a:r>
          </a:p>
          <a:p>
            <a:pPr marL="304165" marR="1385570" indent="-287655">
              <a:lnSpc>
                <a:spcPct val="101499"/>
              </a:lnSpc>
              <a:spcBef>
                <a:spcPts val="80"/>
              </a:spcBef>
            </a:pPr>
            <a:r>
              <a:rPr lang="pt-BR" sz="900" spc="60" dirty="0">
                <a:latin typeface="LM Mono 10"/>
                <a:cs typeface="LM Mono 10"/>
              </a:rPr>
              <a:t>		</a:t>
            </a:r>
            <a:r>
              <a:rPr lang="pt-BR" sz="900" spc="60" dirty="0" err="1">
                <a:latin typeface="LM Mono 10"/>
                <a:cs typeface="LM Mono 10"/>
              </a:rPr>
              <a:t>string</a:t>
            </a:r>
            <a:r>
              <a:rPr lang="pt-BR" sz="900" spc="60" dirty="0">
                <a:latin typeface="LM Mono 10"/>
                <a:cs typeface="LM Mono 10"/>
              </a:rPr>
              <a:t> tipo;</a:t>
            </a:r>
          </a:p>
          <a:p>
            <a:pPr marL="304165" marR="1385570" indent="-287655">
              <a:lnSpc>
                <a:spcPct val="101499"/>
              </a:lnSpc>
              <a:spcBef>
                <a:spcPts val="80"/>
              </a:spcBef>
            </a:pPr>
            <a:r>
              <a:rPr lang="pt-BR" sz="900" spc="60" dirty="0">
                <a:latin typeface="LM Mono 10"/>
                <a:cs typeface="LM Mono 10"/>
              </a:rPr>
              <a:t>	</a:t>
            </a:r>
            <a:r>
              <a:rPr lang="pt-BR" sz="900" spc="60" dirty="0" err="1">
                <a:latin typeface="LM Mono 10"/>
                <a:cs typeface="LM Mono 10"/>
              </a:rPr>
              <a:t>public</a:t>
            </a:r>
            <a:r>
              <a:rPr lang="pt-BR" sz="900" spc="60" dirty="0">
                <a:latin typeface="LM Mono 10"/>
                <a:cs typeface="LM Mono 10"/>
              </a:rPr>
              <a:t>:</a:t>
            </a:r>
          </a:p>
          <a:p>
            <a:pPr marL="304165" marR="1385570" indent="-287655">
              <a:lnSpc>
                <a:spcPct val="101499"/>
              </a:lnSpc>
              <a:spcBef>
                <a:spcPts val="80"/>
              </a:spcBef>
            </a:pPr>
            <a:r>
              <a:rPr lang="pt-BR" sz="900" spc="60" dirty="0">
                <a:latin typeface="LM Mono 10"/>
                <a:cs typeface="LM Mono 10"/>
              </a:rPr>
              <a:t>		</a:t>
            </a:r>
            <a:r>
              <a:rPr lang="pt-BR" sz="900" spc="60" dirty="0" err="1">
                <a:latin typeface="LM Mono 10"/>
                <a:cs typeface="LM Mono 10"/>
              </a:rPr>
              <a:t>Aviao</a:t>
            </a:r>
            <a:r>
              <a:rPr lang="pt-BR" sz="900" spc="60" dirty="0">
                <a:latin typeface="LM Mono 10"/>
                <a:cs typeface="LM Mono 10"/>
              </a:rPr>
              <a:t>(</a:t>
            </a:r>
            <a:r>
              <a:rPr lang="pt-BR" sz="900" spc="60" dirty="0" err="1">
                <a:latin typeface="LM Mono 10"/>
                <a:cs typeface="LM Mono 10"/>
              </a:rPr>
              <a:t>int</a:t>
            </a:r>
            <a:r>
              <a:rPr lang="pt-BR" sz="900" spc="60" dirty="0">
                <a:latin typeface="LM Mono 10"/>
                <a:cs typeface="LM Mono 10"/>
              </a:rPr>
              <a:t> </a:t>
            </a:r>
            <a:r>
              <a:rPr lang="pt-BR" sz="900" spc="60" dirty="0" err="1">
                <a:latin typeface="LM Mono 10"/>
                <a:cs typeface="LM Mono 10"/>
              </a:rPr>
              <a:t>svel</a:t>
            </a:r>
            <a:r>
              <a:rPr lang="pt-BR" sz="900" spc="60" dirty="0">
                <a:latin typeface="LM Mono 10"/>
                <a:cs typeface="LM Mono 10"/>
              </a:rPr>
              <a:t>, </a:t>
            </a:r>
            <a:r>
              <a:rPr lang="pt-BR" sz="900" spc="60" dirty="0" err="1">
                <a:latin typeface="LM Mono 10"/>
                <a:cs typeface="LM Mono 10"/>
              </a:rPr>
              <a:t>int</a:t>
            </a:r>
            <a:r>
              <a:rPr lang="pt-BR" sz="900" spc="60" dirty="0">
                <a:latin typeface="LM Mono 10"/>
                <a:cs typeface="LM Mono 10"/>
              </a:rPr>
              <a:t> </a:t>
            </a:r>
            <a:r>
              <a:rPr lang="pt-BR" sz="900" spc="60" dirty="0" err="1">
                <a:latin typeface="LM Mono 10"/>
                <a:cs typeface="LM Mono 10"/>
              </a:rPr>
              <a:t>svelMax</a:t>
            </a:r>
            <a:r>
              <a:rPr lang="pt-BR" sz="900" spc="60" dirty="0">
                <a:latin typeface="LM Mono 10"/>
                <a:cs typeface="LM Mono 10"/>
              </a:rPr>
              <a:t>, </a:t>
            </a:r>
            <a:r>
              <a:rPr lang="pt-BR" sz="900" spc="60" dirty="0" err="1">
                <a:latin typeface="LM Mono 10"/>
                <a:cs typeface="LM Mono 10"/>
              </a:rPr>
              <a:t>string</a:t>
            </a:r>
            <a:r>
              <a:rPr lang="pt-BR" sz="900" spc="60" dirty="0">
                <a:latin typeface="LM Mono 10"/>
                <a:cs typeface="LM Mono 10"/>
              </a:rPr>
              <a:t> </a:t>
            </a:r>
            <a:r>
              <a:rPr lang="pt-BR" sz="900" spc="60" dirty="0" err="1">
                <a:latin typeface="LM Mono 10"/>
                <a:cs typeface="LM Mono 10"/>
              </a:rPr>
              <a:t>stipo</a:t>
            </a:r>
            <a:r>
              <a:rPr lang="pt-BR" sz="900" spc="60" dirty="0">
                <a:latin typeface="LM Mono 10"/>
                <a:cs typeface="LM Mono 10"/>
              </a:rPr>
              <a:t>);</a:t>
            </a:r>
          </a:p>
          <a:p>
            <a:pPr marL="304165" marR="1385570" indent="-287655">
              <a:lnSpc>
                <a:spcPct val="101499"/>
              </a:lnSpc>
              <a:spcBef>
                <a:spcPts val="80"/>
              </a:spcBef>
            </a:pPr>
            <a:r>
              <a:rPr lang="pt-BR" sz="900" spc="60" dirty="0">
                <a:latin typeface="LM Mono 10"/>
                <a:cs typeface="LM Mono 10"/>
              </a:rPr>
              <a:t>		~</a:t>
            </a:r>
            <a:r>
              <a:rPr lang="pt-BR" sz="900" spc="60" dirty="0" err="1">
                <a:latin typeface="LM Mono 10"/>
                <a:cs typeface="LM Mono 10"/>
              </a:rPr>
              <a:t>Aviao</a:t>
            </a:r>
            <a:r>
              <a:rPr lang="pt-BR" sz="900" spc="60" dirty="0">
                <a:latin typeface="LM Mono 10"/>
                <a:cs typeface="LM Mono 10"/>
              </a:rPr>
              <a:t>();</a:t>
            </a:r>
          </a:p>
          <a:p>
            <a:pPr marL="304165" marR="1385570" indent="-287655">
              <a:lnSpc>
                <a:spcPct val="101499"/>
              </a:lnSpc>
              <a:spcBef>
                <a:spcPts val="80"/>
              </a:spcBef>
            </a:pPr>
            <a:r>
              <a:rPr lang="pt-BR" sz="900" spc="60" dirty="0">
                <a:latin typeface="LM Mono 10"/>
                <a:cs typeface="LM Mono 10"/>
              </a:rPr>
              <a:t>		</a:t>
            </a:r>
            <a:r>
              <a:rPr lang="pt-BR" sz="900" spc="60" dirty="0" err="1">
                <a:latin typeface="LM Mono 10"/>
                <a:cs typeface="LM Mono 10"/>
              </a:rPr>
              <a:t>void</a:t>
            </a:r>
            <a:r>
              <a:rPr lang="pt-BR" sz="900" spc="60" dirty="0">
                <a:latin typeface="LM Mono 10"/>
                <a:cs typeface="LM Mono 10"/>
              </a:rPr>
              <a:t> mostrar();</a:t>
            </a:r>
          </a:p>
          <a:p>
            <a:pPr marL="304165" marR="1385570" indent="-287655">
              <a:lnSpc>
                <a:spcPct val="101499"/>
              </a:lnSpc>
              <a:spcBef>
                <a:spcPts val="80"/>
              </a:spcBef>
            </a:pPr>
            <a:r>
              <a:rPr lang="pt-BR" sz="900" spc="60" dirty="0">
                <a:latin typeface="LM Mono 10"/>
                <a:cs typeface="LM Mono 10"/>
              </a:rPr>
              <a:t>	</a:t>
            </a:r>
            <a:r>
              <a:rPr lang="pt-BR" sz="900" spc="60" dirty="0" err="1">
                <a:latin typeface="LM Mono 10"/>
                <a:cs typeface="LM Mono 10"/>
              </a:rPr>
              <a:t>protected</a:t>
            </a:r>
            <a:r>
              <a:rPr lang="pt-BR" sz="900" spc="60" dirty="0">
                <a:latin typeface="LM Mono 10"/>
                <a:cs typeface="LM Mono 10"/>
              </a:rPr>
              <a:t>:</a:t>
            </a:r>
          </a:p>
          <a:p>
            <a:pPr marL="304165" marR="1385570" indent="-287655">
              <a:lnSpc>
                <a:spcPct val="101499"/>
              </a:lnSpc>
              <a:spcBef>
                <a:spcPts val="80"/>
              </a:spcBef>
            </a:pPr>
            <a:r>
              <a:rPr lang="pt-BR" sz="900" spc="60" dirty="0">
                <a:latin typeface="LM Mono 10"/>
                <a:cs typeface="LM Mono 10"/>
              </a:rPr>
              <a:t>};</a:t>
            </a:r>
          </a:p>
          <a:p>
            <a:pPr marL="304165" marR="1385570" indent="-287655">
              <a:lnSpc>
                <a:spcPct val="101499"/>
              </a:lnSpc>
              <a:spcBef>
                <a:spcPts val="80"/>
              </a:spcBef>
            </a:pPr>
            <a:r>
              <a:rPr lang="pt-BR" sz="900" spc="60" dirty="0">
                <a:latin typeface="LM Mono 10"/>
                <a:cs typeface="LM Mono 10"/>
              </a:rPr>
              <a:t>#</a:t>
            </a:r>
            <a:r>
              <a:rPr lang="pt-BR" sz="900" spc="60" dirty="0" err="1">
                <a:latin typeface="LM Mono 10"/>
                <a:cs typeface="LM Mono 10"/>
              </a:rPr>
              <a:t>endif</a:t>
            </a:r>
            <a:endParaRPr lang="pt-BR" sz="900" spc="60" dirty="0">
              <a:latin typeface="LM Mono 10"/>
              <a:cs typeface="LM Mono 10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09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5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17</a:t>
            </a: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6CF498AB-B77B-43B1-9D7D-906B22C3D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60972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Classe </a:t>
            </a:r>
            <a:r>
              <a:rPr spc="15" dirty="0"/>
              <a:t>–</a:t>
            </a:r>
            <a:r>
              <a:rPr spc="-30" dirty="0"/>
              <a:t> </a:t>
            </a:r>
            <a:r>
              <a:rPr spc="-45" dirty="0"/>
              <a:t>c</a:t>
            </a:r>
            <a:r>
              <a:rPr lang="pt-BR" spc="-45" dirty="0"/>
              <a:t>ó</a:t>
            </a:r>
            <a:r>
              <a:rPr spc="-45" dirty="0" err="1"/>
              <a:t>digo-fonte</a:t>
            </a:r>
            <a:endParaRPr spc="-45" dirty="0"/>
          </a:p>
        </p:txBody>
      </p:sp>
      <p:grpSp>
        <p:nvGrpSpPr>
          <p:cNvPr id="3" name="object 3"/>
          <p:cNvGrpSpPr/>
          <p:nvPr/>
        </p:nvGrpSpPr>
        <p:grpSpPr>
          <a:xfrm>
            <a:off x="65163" y="528713"/>
            <a:ext cx="35560" cy="2505710"/>
            <a:chOff x="65163" y="528713"/>
            <a:chExt cx="35560" cy="2505710"/>
          </a:xfrm>
        </p:grpSpPr>
        <p:sp>
          <p:nvSpPr>
            <p:cNvPr id="4" name="object 4"/>
            <p:cNvSpPr/>
            <p:nvPr/>
          </p:nvSpPr>
          <p:spPr>
            <a:xfrm>
              <a:off x="67691" y="528713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8056" y="528713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691" y="667893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8056" y="667893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691" y="80707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8056" y="80707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691" y="946251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8056" y="946251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691" y="108543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8056" y="108543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691" y="122461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8056" y="122461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691" y="136378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8056" y="136378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691" y="150296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8056" y="150296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691" y="164214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8056" y="164214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691" y="178132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8056" y="178132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691" y="192049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8056" y="192049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7691" y="2059673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8056" y="2059673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7691" y="219885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8056" y="219885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7691" y="233803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8056" y="233803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7691" y="2477211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8056" y="2477211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7691" y="261639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8056" y="261639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7691" y="275556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8056" y="275556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7691" y="289474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8056" y="289474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31826" y="499574"/>
            <a:ext cx="4992622" cy="228395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04165" marR="1385570" indent="-287655">
              <a:lnSpc>
                <a:spcPct val="101499"/>
              </a:lnSpc>
              <a:spcBef>
                <a:spcPts val="80"/>
              </a:spcBef>
            </a:pPr>
            <a:r>
              <a:rPr lang="pt-BR" sz="900" spc="60" dirty="0">
                <a:latin typeface="LM Mono 10"/>
                <a:cs typeface="LM Mono 10"/>
              </a:rPr>
              <a:t>#include "</a:t>
            </a:r>
            <a:r>
              <a:rPr lang="pt-BR" sz="900" spc="60" dirty="0" err="1">
                <a:latin typeface="LM Mono 10"/>
                <a:cs typeface="LM Mono 10"/>
              </a:rPr>
              <a:t>Aviao.h</a:t>
            </a:r>
            <a:r>
              <a:rPr lang="pt-BR" sz="900" spc="60" dirty="0">
                <a:latin typeface="LM Mono 10"/>
                <a:cs typeface="LM Mono 10"/>
              </a:rPr>
              <a:t>"</a:t>
            </a:r>
          </a:p>
          <a:p>
            <a:pPr marL="304165" marR="1385570" indent="-287655">
              <a:lnSpc>
                <a:spcPct val="101499"/>
              </a:lnSpc>
              <a:spcBef>
                <a:spcPts val="80"/>
              </a:spcBef>
            </a:pPr>
            <a:endParaRPr lang="pt-BR" sz="900" spc="60" dirty="0">
              <a:latin typeface="LM Mono 10"/>
              <a:cs typeface="LM Mono 10"/>
            </a:endParaRPr>
          </a:p>
          <a:p>
            <a:pPr marL="304165" marR="1385570" indent="-287655">
              <a:lnSpc>
                <a:spcPct val="101499"/>
              </a:lnSpc>
              <a:spcBef>
                <a:spcPts val="80"/>
              </a:spcBef>
            </a:pPr>
            <a:r>
              <a:rPr lang="pt-BR" sz="900" spc="60" dirty="0" err="1">
                <a:latin typeface="LM Mono 10"/>
                <a:cs typeface="LM Mono 10"/>
              </a:rPr>
              <a:t>Aviao</a:t>
            </a:r>
            <a:r>
              <a:rPr lang="pt-BR" sz="900" spc="60" dirty="0">
                <a:latin typeface="LM Mono 10"/>
                <a:cs typeface="LM Mono 10"/>
              </a:rPr>
              <a:t>::</a:t>
            </a:r>
            <a:r>
              <a:rPr lang="pt-BR" sz="900" spc="60" dirty="0" err="1">
                <a:latin typeface="LM Mono 10"/>
                <a:cs typeface="LM Mono 10"/>
              </a:rPr>
              <a:t>Aviao</a:t>
            </a:r>
            <a:r>
              <a:rPr lang="pt-BR" sz="900" spc="60" dirty="0">
                <a:latin typeface="LM Mono 10"/>
                <a:cs typeface="LM Mono 10"/>
              </a:rPr>
              <a:t>(</a:t>
            </a:r>
            <a:r>
              <a:rPr lang="pt-BR" sz="900" spc="60" dirty="0" err="1">
                <a:latin typeface="LM Mono 10"/>
                <a:cs typeface="LM Mono 10"/>
              </a:rPr>
              <a:t>int</a:t>
            </a:r>
            <a:r>
              <a:rPr lang="pt-BR" sz="900" spc="60" dirty="0">
                <a:latin typeface="LM Mono 10"/>
                <a:cs typeface="LM Mono 10"/>
              </a:rPr>
              <a:t> </a:t>
            </a:r>
            <a:r>
              <a:rPr lang="pt-BR" sz="900" spc="60" dirty="0" err="1">
                <a:latin typeface="LM Mono 10"/>
                <a:cs typeface="LM Mono 10"/>
              </a:rPr>
              <a:t>svel</a:t>
            </a:r>
            <a:r>
              <a:rPr lang="pt-BR" sz="900" spc="60" dirty="0">
                <a:latin typeface="LM Mono 10"/>
                <a:cs typeface="LM Mono 10"/>
              </a:rPr>
              <a:t>, </a:t>
            </a:r>
            <a:r>
              <a:rPr lang="pt-BR" sz="900" spc="60" dirty="0" err="1">
                <a:latin typeface="LM Mono 10"/>
                <a:cs typeface="LM Mono 10"/>
              </a:rPr>
              <a:t>int</a:t>
            </a:r>
            <a:r>
              <a:rPr lang="pt-BR" sz="900" spc="60" dirty="0">
                <a:latin typeface="LM Mono 10"/>
                <a:cs typeface="LM Mono 10"/>
              </a:rPr>
              <a:t> </a:t>
            </a:r>
            <a:r>
              <a:rPr lang="pt-BR" sz="900" spc="60" dirty="0" err="1">
                <a:latin typeface="LM Mono 10"/>
                <a:cs typeface="LM Mono 10"/>
              </a:rPr>
              <a:t>svelMax</a:t>
            </a:r>
            <a:r>
              <a:rPr lang="pt-BR" sz="900" spc="60" dirty="0">
                <a:latin typeface="LM Mono 10"/>
                <a:cs typeface="LM Mono 10"/>
              </a:rPr>
              <a:t>, </a:t>
            </a:r>
            <a:r>
              <a:rPr lang="pt-BR" sz="900" spc="60" dirty="0" err="1">
                <a:latin typeface="LM Mono 10"/>
                <a:cs typeface="LM Mono 10"/>
              </a:rPr>
              <a:t>string</a:t>
            </a:r>
            <a:r>
              <a:rPr lang="pt-BR" sz="900" spc="60" dirty="0">
                <a:latin typeface="LM Mono 10"/>
                <a:cs typeface="LM Mono 10"/>
              </a:rPr>
              <a:t> </a:t>
            </a:r>
            <a:r>
              <a:rPr lang="pt-BR" sz="900" spc="60" dirty="0" err="1">
                <a:latin typeface="LM Mono 10"/>
                <a:cs typeface="LM Mono 10"/>
              </a:rPr>
              <a:t>stipo</a:t>
            </a:r>
            <a:r>
              <a:rPr lang="pt-BR" sz="900" spc="60" dirty="0">
                <a:latin typeface="LM Mono 10"/>
                <a:cs typeface="LM Mono 10"/>
              </a:rPr>
              <a:t>){	</a:t>
            </a:r>
          </a:p>
          <a:p>
            <a:pPr marL="304165" marR="1385570" indent="-287655">
              <a:lnSpc>
                <a:spcPct val="101499"/>
              </a:lnSpc>
              <a:spcBef>
                <a:spcPts val="80"/>
              </a:spcBef>
            </a:pPr>
            <a:r>
              <a:rPr lang="pt-BR" sz="900" spc="60" dirty="0">
                <a:latin typeface="LM Mono 10"/>
                <a:cs typeface="LM Mono 10"/>
              </a:rPr>
              <a:t>}</a:t>
            </a:r>
          </a:p>
          <a:p>
            <a:pPr marL="304165" marR="1385570" indent="-287655">
              <a:lnSpc>
                <a:spcPct val="101499"/>
              </a:lnSpc>
              <a:spcBef>
                <a:spcPts val="80"/>
              </a:spcBef>
            </a:pPr>
            <a:endParaRPr lang="pt-BR" sz="900" spc="60" dirty="0">
              <a:latin typeface="LM Mono 10"/>
              <a:cs typeface="LM Mono 10"/>
            </a:endParaRPr>
          </a:p>
          <a:p>
            <a:pPr marL="304165" marR="1385570" indent="-287655">
              <a:lnSpc>
                <a:spcPct val="101499"/>
              </a:lnSpc>
              <a:spcBef>
                <a:spcPts val="80"/>
              </a:spcBef>
            </a:pPr>
            <a:r>
              <a:rPr lang="pt-BR" sz="900" spc="60" dirty="0" err="1">
                <a:latin typeface="LM Mono 10"/>
                <a:cs typeface="LM Mono 10"/>
              </a:rPr>
              <a:t>Aviao</a:t>
            </a:r>
            <a:r>
              <a:rPr lang="pt-BR" sz="900" spc="60" dirty="0">
                <a:latin typeface="LM Mono 10"/>
                <a:cs typeface="LM Mono 10"/>
              </a:rPr>
              <a:t>::~</a:t>
            </a:r>
            <a:r>
              <a:rPr lang="pt-BR" sz="900" spc="60" dirty="0" err="1">
                <a:latin typeface="LM Mono 10"/>
                <a:cs typeface="LM Mono 10"/>
              </a:rPr>
              <a:t>Aviao</a:t>
            </a:r>
            <a:r>
              <a:rPr lang="pt-BR" sz="900" spc="60" dirty="0">
                <a:latin typeface="LM Mono 10"/>
                <a:cs typeface="LM Mono 10"/>
              </a:rPr>
              <a:t>(){</a:t>
            </a:r>
          </a:p>
          <a:p>
            <a:pPr marL="304165" marR="1385570" indent="-287655">
              <a:lnSpc>
                <a:spcPct val="101499"/>
              </a:lnSpc>
              <a:spcBef>
                <a:spcPts val="80"/>
              </a:spcBef>
            </a:pPr>
            <a:r>
              <a:rPr lang="pt-BR" sz="900" spc="60" dirty="0">
                <a:latin typeface="LM Mono 10"/>
                <a:cs typeface="LM Mono 10"/>
              </a:rPr>
              <a:t>}</a:t>
            </a:r>
          </a:p>
          <a:p>
            <a:pPr marL="304165" marR="1385570" indent="-287655">
              <a:lnSpc>
                <a:spcPct val="101499"/>
              </a:lnSpc>
              <a:spcBef>
                <a:spcPts val="80"/>
              </a:spcBef>
            </a:pPr>
            <a:endParaRPr lang="pt-BR" sz="900" spc="60" dirty="0">
              <a:latin typeface="LM Mono 10"/>
              <a:cs typeface="LM Mono 10"/>
            </a:endParaRPr>
          </a:p>
          <a:p>
            <a:pPr marL="304165" marR="1385570" indent="-287655">
              <a:lnSpc>
                <a:spcPct val="101499"/>
              </a:lnSpc>
              <a:spcBef>
                <a:spcPts val="80"/>
              </a:spcBef>
            </a:pPr>
            <a:r>
              <a:rPr lang="pt-BR" sz="900" spc="60" dirty="0" err="1">
                <a:latin typeface="LM Mono 10"/>
                <a:cs typeface="LM Mono 10"/>
              </a:rPr>
              <a:t>void</a:t>
            </a:r>
            <a:r>
              <a:rPr lang="pt-BR" sz="900" spc="60" dirty="0">
                <a:latin typeface="LM Mono 10"/>
                <a:cs typeface="LM Mono 10"/>
              </a:rPr>
              <a:t> </a:t>
            </a:r>
            <a:r>
              <a:rPr lang="pt-BR" sz="900" spc="60" dirty="0" err="1">
                <a:latin typeface="LM Mono 10"/>
                <a:cs typeface="LM Mono 10"/>
              </a:rPr>
              <a:t>Aviao</a:t>
            </a:r>
            <a:r>
              <a:rPr lang="pt-BR" sz="900" spc="60" dirty="0">
                <a:latin typeface="LM Mono 10"/>
                <a:cs typeface="LM Mono 10"/>
              </a:rPr>
              <a:t>::mostrar(){</a:t>
            </a:r>
          </a:p>
          <a:p>
            <a:pPr marL="304165" marR="1385570" indent="-287655">
              <a:lnSpc>
                <a:spcPct val="101499"/>
              </a:lnSpc>
              <a:spcBef>
                <a:spcPts val="80"/>
              </a:spcBef>
            </a:pPr>
            <a:r>
              <a:rPr lang="pt-BR" sz="900" spc="60" dirty="0">
                <a:latin typeface="LM Mono 10"/>
                <a:cs typeface="LM Mono 10"/>
              </a:rPr>
              <a:t>	</a:t>
            </a:r>
            <a:r>
              <a:rPr lang="pt-BR" sz="900" spc="60" dirty="0" err="1">
                <a:latin typeface="LM Mono 10"/>
                <a:cs typeface="LM Mono 10"/>
              </a:rPr>
              <a:t>cout</a:t>
            </a:r>
            <a:r>
              <a:rPr lang="pt-BR" sz="900" spc="60" dirty="0">
                <a:latin typeface="LM Mono 10"/>
                <a:cs typeface="LM Mono 10"/>
              </a:rPr>
              <a:t> &lt;&lt; "                   Informações do Avião\n\n" &lt;&lt; </a:t>
            </a:r>
            <a:r>
              <a:rPr lang="pt-BR" sz="900" spc="60" dirty="0" err="1">
                <a:latin typeface="LM Mono 10"/>
                <a:cs typeface="LM Mono 10"/>
              </a:rPr>
              <a:t>endl</a:t>
            </a:r>
            <a:r>
              <a:rPr lang="pt-BR" sz="900" spc="60" dirty="0">
                <a:latin typeface="LM Mono 10"/>
                <a:cs typeface="LM Mono 10"/>
              </a:rPr>
              <a:t>;</a:t>
            </a:r>
          </a:p>
          <a:p>
            <a:pPr marL="304165" marR="1385570" indent="-287655">
              <a:lnSpc>
                <a:spcPct val="101499"/>
              </a:lnSpc>
              <a:spcBef>
                <a:spcPts val="80"/>
              </a:spcBef>
            </a:pPr>
            <a:r>
              <a:rPr lang="pt-BR" sz="900" spc="60" dirty="0">
                <a:latin typeface="LM Mono 10"/>
                <a:cs typeface="LM Mono 10"/>
              </a:rPr>
              <a:t>	</a:t>
            </a:r>
            <a:r>
              <a:rPr lang="pt-BR" sz="900" spc="60" dirty="0" err="1">
                <a:latin typeface="LM Mono 10"/>
                <a:cs typeface="LM Mono 10"/>
              </a:rPr>
              <a:t>cout</a:t>
            </a:r>
            <a:r>
              <a:rPr lang="pt-BR" sz="900" spc="60" dirty="0">
                <a:latin typeface="LM Mono 10"/>
                <a:cs typeface="LM Mono 10"/>
              </a:rPr>
              <a:t> &lt;&lt; "Tipo do Avião: " &lt;&lt; tipo &lt;&lt; </a:t>
            </a:r>
            <a:r>
              <a:rPr lang="pt-BR" sz="900" spc="60" dirty="0" err="1">
                <a:latin typeface="LM Mono 10"/>
                <a:cs typeface="LM Mono 10"/>
              </a:rPr>
              <a:t>endl</a:t>
            </a:r>
            <a:r>
              <a:rPr lang="pt-BR" sz="900" spc="60" dirty="0">
                <a:latin typeface="LM Mono 10"/>
                <a:cs typeface="LM Mono 10"/>
              </a:rPr>
              <a:t>;</a:t>
            </a:r>
          </a:p>
          <a:p>
            <a:pPr marL="304165" marR="1385570" indent="-287655">
              <a:lnSpc>
                <a:spcPct val="101499"/>
              </a:lnSpc>
              <a:spcBef>
                <a:spcPts val="80"/>
              </a:spcBef>
            </a:pPr>
            <a:r>
              <a:rPr lang="pt-BR" sz="900" spc="60" dirty="0">
                <a:latin typeface="LM Mono 10"/>
                <a:cs typeface="LM Mono 10"/>
              </a:rPr>
              <a:t>	</a:t>
            </a:r>
            <a:r>
              <a:rPr lang="pt-BR" sz="900" spc="60" dirty="0" err="1">
                <a:latin typeface="LM Mono 10"/>
                <a:cs typeface="LM Mono 10"/>
              </a:rPr>
              <a:t>cout</a:t>
            </a:r>
            <a:r>
              <a:rPr lang="pt-BR" sz="900" spc="60" dirty="0">
                <a:latin typeface="LM Mono 10"/>
                <a:cs typeface="LM Mono 10"/>
              </a:rPr>
              <a:t> &lt;&lt; "Velocidade atual: " &lt;&lt; </a:t>
            </a:r>
            <a:r>
              <a:rPr lang="pt-BR" sz="900" spc="60" dirty="0" err="1">
                <a:latin typeface="LM Mono 10"/>
                <a:cs typeface="LM Mono 10"/>
              </a:rPr>
              <a:t>vel</a:t>
            </a:r>
            <a:r>
              <a:rPr lang="pt-BR" sz="900" spc="60" dirty="0">
                <a:latin typeface="LM Mono 10"/>
                <a:cs typeface="LM Mono 10"/>
              </a:rPr>
              <a:t> &lt;&lt; </a:t>
            </a:r>
            <a:r>
              <a:rPr lang="pt-BR" sz="900" spc="60" dirty="0" err="1">
                <a:latin typeface="LM Mono 10"/>
                <a:cs typeface="LM Mono 10"/>
              </a:rPr>
              <a:t>endl</a:t>
            </a:r>
            <a:r>
              <a:rPr lang="pt-BR" sz="900" spc="60" dirty="0">
                <a:latin typeface="LM Mono 10"/>
                <a:cs typeface="LM Mono 10"/>
              </a:rPr>
              <a:t>;</a:t>
            </a:r>
          </a:p>
          <a:p>
            <a:pPr marL="304165" marR="1385570" indent="-287655">
              <a:lnSpc>
                <a:spcPct val="101499"/>
              </a:lnSpc>
              <a:spcBef>
                <a:spcPts val="80"/>
              </a:spcBef>
            </a:pPr>
            <a:r>
              <a:rPr lang="pt-BR" sz="900" spc="60" dirty="0">
                <a:latin typeface="LM Mono 10"/>
                <a:cs typeface="LM Mono 10"/>
              </a:rPr>
              <a:t>	</a:t>
            </a:r>
            <a:r>
              <a:rPr lang="pt-BR" sz="900" spc="60" dirty="0" err="1">
                <a:latin typeface="LM Mono 10"/>
                <a:cs typeface="LM Mono 10"/>
              </a:rPr>
              <a:t>cout</a:t>
            </a:r>
            <a:r>
              <a:rPr lang="pt-BR" sz="900" spc="60" dirty="0">
                <a:latin typeface="LM Mono 10"/>
                <a:cs typeface="LM Mono 10"/>
              </a:rPr>
              <a:t> &lt;&lt; "Velocidade máxima: " &lt;&lt; </a:t>
            </a:r>
            <a:r>
              <a:rPr lang="pt-BR" sz="900" spc="60" dirty="0" err="1">
                <a:latin typeface="LM Mono 10"/>
                <a:cs typeface="LM Mono 10"/>
              </a:rPr>
              <a:t>velMax</a:t>
            </a:r>
            <a:r>
              <a:rPr lang="pt-BR" sz="900" spc="60" dirty="0">
                <a:latin typeface="LM Mono 10"/>
                <a:cs typeface="LM Mono 10"/>
              </a:rPr>
              <a:t> &lt;&lt; </a:t>
            </a:r>
            <a:r>
              <a:rPr lang="pt-BR" sz="900" spc="60" dirty="0" err="1">
                <a:latin typeface="LM Mono 10"/>
                <a:cs typeface="LM Mono 10"/>
              </a:rPr>
              <a:t>endl</a:t>
            </a:r>
            <a:r>
              <a:rPr lang="pt-BR" sz="900" spc="60" dirty="0">
                <a:latin typeface="LM Mono 10"/>
                <a:cs typeface="LM Mono 10"/>
              </a:rPr>
              <a:t>;</a:t>
            </a:r>
          </a:p>
          <a:p>
            <a:pPr marL="304165" marR="1385570" indent="-287655">
              <a:lnSpc>
                <a:spcPct val="101499"/>
              </a:lnSpc>
              <a:spcBef>
                <a:spcPts val="80"/>
              </a:spcBef>
            </a:pPr>
            <a:r>
              <a:rPr lang="pt-BR" sz="900" spc="60" dirty="0">
                <a:latin typeface="LM Mono 10"/>
                <a:cs typeface="LM Mono 10"/>
              </a:rPr>
              <a:t>	</a:t>
            </a:r>
            <a:r>
              <a:rPr lang="pt-BR" sz="900" spc="60" dirty="0" err="1">
                <a:latin typeface="LM Mono 10"/>
                <a:cs typeface="LM Mono 10"/>
              </a:rPr>
              <a:t>cout</a:t>
            </a:r>
            <a:r>
              <a:rPr lang="pt-BR" sz="900" spc="60" dirty="0">
                <a:latin typeface="LM Mono 10"/>
                <a:cs typeface="LM Mono 10"/>
              </a:rPr>
              <a:t> &lt;&lt; "\n\n";</a:t>
            </a:r>
          </a:p>
          <a:p>
            <a:pPr marL="304165" marR="1385570" indent="-287655">
              <a:lnSpc>
                <a:spcPct val="101499"/>
              </a:lnSpc>
              <a:spcBef>
                <a:spcPts val="80"/>
              </a:spcBef>
            </a:pPr>
            <a:r>
              <a:rPr lang="pt-BR" sz="900" spc="60" dirty="0">
                <a:latin typeface="LM Mono 10"/>
                <a:cs typeface="LM Mono 10"/>
              </a:rPr>
              <a:t>}</a:t>
            </a:r>
            <a:endParaRPr sz="900" dirty="0">
              <a:latin typeface="LM Mono 10"/>
              <a:cs typeface="LM Mono 10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09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6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17</a:t>
            </a: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6CF498AB-B77B-43B1-9D7D-906B22C3D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73926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5283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Objeto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45490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07617" y="688904"/>
            <a:ext cx="1793239" cy="548005"/>
            <a:chOff x="1407617" y="688904"/>
            <a:chExt cx="1793239" cy="548005"/>
          </a:xfrm>
        </p:grpSpPr>
        <p:sp>
          <p:nvSpPr>
            <p:cNvPr id="5" name="object 5"/>
            <p:cNvSpPr/>
            <p:nvPr/>
          </p:nvSpPr>
          <p:spPr>
            <a:xfrm>
              <a:off x="1410148" y="691435"/>
              <a:ext cx="708025" cy="255270"/>
            </a:xfrm>
            <a:custGeom>
              <a:avLst/>
              <a:gdLst/>
              <a:ahLst/>
              <a:cxnLst/>
              <a:rect l="l" t="t" r="r" b="b"/>
              <a:pathLst>
                <a:path w="708025" h="255269">
                  <a:moveTo>
                    <a:pt x="353841" y="0"/>
                  </a:moveTo>
                  <a:lnTo>
                    <a:pt x="290237" y="2053"/>
                  </a:lnTo>
                  <a:lnTo>
                    <a:pt x="230373" y="7972"/>
                  </a:lnTo>
                  <a:lnTo>
                    <a:pt x="175250" y="17398"/>
                  </a:lnTo>
                  <a:lnTo>
                    <a:pt x="125865" y="29971"/>
                  </a:lnTo>
                  <a:lnTo>
                    <a:pt x="83218" y="45330"/>
                  </a:lnTo>
                  <a:lnTo>
                    <a:pt x="48309" y="63116"/>
                  </a:lnTo>
                  <a:lnTo>
                    <a:pt x="5700" y="104528"/>
                  </a:lnTo>
                  <a:lnTo>
                    <a:pt x="0" y="127435"/>
                  </a:lnTo>
                  <a:lnTo>
                    <a:pt x="5700" y="150342"/>
                  </a:lnTo>
                  <a:lnTo>
                    <a:pt x="48309" y="191755"/>
                  </a:lnTo>
                  <a:lnTo>
                    <a:pt x="83218" y="209541"/>
                  </a:lnTo>
                  <a:lnTo>
                    <a:pt x="125865" y="224900"/>
                  </a:lnTo>
                  <a:lnTo>
                    <a:pt x="175250" y="237472"/>
                  </a:lnTo>
                  <a:lnTo>
                    <a:pt x="230373" y="246898"/>
                  </a:lnTo>
                  <a:lnTo>
                    <a:pt x="290237" y="252818"/>
                  </a:lnTo>
                  <a:lnTo>
                    <a:pt x="353841" y="254871"/>
                  </a:lnTo>
                  <a:lnTo>
                    <a:pt x="417445" y="252818"/>
                  </a:lnTo>
                  <a:lnTo>
                    <a:pt x="477308" y="246898"/>
                  </a:lnTo>
                  <a:lnTo>
                    <a:pt x="532432" y="237472"/>
                  </a:lnTo>
                  <a:lnTo>
                    <a:pt x="581817" y="224900"/>
                  </a:lnTo>
                  <a:lnTo>
                    <a:pt x="624464" y="209541"/>
                  </a:lnTo>
                  <a:lnTo>
                    <a:pt x="659373" y="191755"/>
                  </a:lnTo>
                  <a:lnTo>
                    <a:pt x="701981" y="150342"/>
                  </a:lnTo>
                  <a:lnTo>
                    <a:pt x="707682" y="127435"/>
                  </a:lnTo>
                  <a:lnTo>
                    <a:pt x="701981" y="104528"/>
                  </a:lnTo>
                  <a:lnTo>
                    <a:pt x="659373" y="63116"/>
                  </a:lnTo>
                  <a:lnTo>
                    <a:pt x="624464" y="45330"/>
                  </a:lnTo>
                  <a:lnTo>
                    <a:pt x="581817" y="29971"/>
                  </a:lnTo>
                  <a:lnTo>
                    <a:pt x="532432" y="17398"/>
                  </a:lnTo>
                  <a:lnTo>
                    <a:pt x="477308" y="7972"/>
                  </a:lnTo>
                  <a:lnTo>
                    <a:pt x="417445" y="2053"/>
                  </a:lnTo>
                  <a:lnTo>
                    <a:pt x="353841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0148" y="691435"/>
              <a:ext cx="708025" cy="255270"/>
            </a:xfrm>
            <a:custGeom>
              <a:avLst/>
              <a:gdLst/>
              <a:ahLst/>
              <a:cxnLst/>
              <a:rect l="l" t="t" r="r" b="b"/>
              <a:pathLst>
                <a:path w="708025" h="255269">
                  <a:moveTo>
                    <a:pt x="707682" y="127435"/>
                  </a:moveTo>
                  <a:lnTo>
                    <a:pt x="685545" y="82968"/>
                  </a:lnTo>
                  <a:lnTo>
                    <a:pt x="624464" y="45330"/>
                  </a:lnTo>
                  <a:lnTo>
                    <a:pt x="581817" y="29971"/>
                  </a:lnTo>
                  <a:lnTo>
                    <a:pt x="532432" y="17398"/>
                  </a:lnTo>
                  <a:lnTo>
                    <a:pt x="477308" y="7972"/>
                  </a:lnTo>
                  <a:lnTo>
                    <a:pt x="417445" y="2053"/>
                  </a:lnTo>
                  <a:lnTo>
                    <a:pt x="353841" y="0"/>
                  </a:lnTo>
                  <a:lnTo>
                    <a:pt x="290237" y="2053"/>
                  </a:lnTo>
                  <a:lnTo>
                    <a:pt x="230373" y="7972"/>
                  </a:lnTo>
                  <a:lnTo>
                    <a:pt x="175250" y="17398"/>
                  </a:lnTo>
                  <a:lnTo>
                    <a:pt x="125865" y="29971"/>
                  </a:lnTo>
                  <a:lnTo>
                    <a:pt x="83218" y="45330"/>
                  </a:lnTo>
                  <a:lnTo>
                    <a:pt x="48309" y="63116"/>
                  </a:lnTo>
                  <a:lnTo>
                    <a:pt x="5700" y="104528"/>
                  </a:lnTo>
                  <a:lnTo>
                    <a:pt x="0" y="127435"/>
                  </a:lnTo>
                  <a:lnTo>
                    <a:pt x="5700" y="150342"/>
                  </a:lnTo>
                  <a:lnTo>
                    <a:pt x="48309" y="191755"/>
                  </a:lnTo>
                  <a:lnTo>
                    <a:pt x="83218" y="209541"/>
                  </a:lnTo>
                  <a:lnTo>
                    <a:pt x="125865" y="224900"/>
                  </a:lnTo>
                  <a:lnTo>
                    <a:pt x="175250" y="237472"/>
                  </a:lnTo>
                  <a:lnTo>
                    <a:pt x="230373" y="246898"/>
                  </a:lnTo>
                  <a:lnTo>
                    <a:pt x="290237" y="252818"/>
                  </a:lnTo>
                  <a:lnTo>
                    <a:pt x="353841" y="254871"/>
                  </a:lnTo>
                  <a:lnTo>
                    <a:pt x="417445" y="252818"/>
                  </a:lnTo>
                  <a:lnTo>
                    <a:pt x="477308" y="246898"/>
                  </a:lnTo>
                  <a:lnTo>
                    <a:pt x="532432" y="237472"/>
                  </a:lnTo>
                  <a:lnTo>
                    <a:pt x="581817" y="224900"/>
                  </a:lnTo>
                  <a:lnTo>
                    <a:pt x="624464" y="209541"/>
                  </a:lnTo>
                  <a:lnTo>
                    <a:pt x="659373" y="191755"/>
                  </a:lnTo>
                  <a:lnTo>
                    <a:pt x="701981" y="150342"/>
                  </a:lnTo>
                  <a:lnTo>
                    <a:pt x="707682" y="127435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90161" y="691435"/>
              <a:ext cx="708025" cy="255270"/>
            </a:xfrm>
            <a:custGeom>
              <a:avLst/>
              <a:gdLst/>
              <a:ahLst/>
              <a:cxnLst/>
              <a:rect l="l" t="t" r="r" b="b"/>
              <a:pathLst>
                <a:path w="708025" h="255269">
                  <a:moveTo>
                    <a:pt x="353841" y="0"/>
                  </a:moveTo>
                  <a:lnTo>
                    <a:pt x="290236" y="2053"/>
                  </a:lnTo>
                  <a:lnTo>
                    <a:pt x="230373" y="7972"/>
                  </a:lnTo>
                  <a:lnTo>
                    <a:pt x="175249" y="17398"/>
                  </a:lnTo>
                  <a:lnTo>
                    <a:pt x="125864" y="29971"/>
                  </a:lnTo>
                  <a:lnTo>
                    <a:pt x="83218" y="45330"/>
                  </a:lnTo>
                  <a:lnTo>
                    <a:pt x="48309" y="63116"/>
                  </a:lnTo>
                  <a:lnTo>
                    <a:pt x="5700" y="104528"/>
                  </a:lnTo>
                  <a:lnTo>
                    <a:pt x="0" y="127435"/>
                  </a:lnTo>
                  <a:lnTo>
                    <a:pt x="5700" y="150342"/>
                  </a:lnTo>
                  <a:lnTo>
                    <a:pt x="48309" y="191755"/>
                  </a:lnTo>
                  <a:lnTo>
                    <a:pt x="83218" y="209541"/>
                  </a:lnTo>
                  <a:lnTo>
                    <a:pt x="125864" y="224900"/>
                  </a:lnTo>
                  <a:lnTo>
                    <a:pt x="175249" y="237472"/>
                  </a:lnTo>
                  <a:lnTo>
                    <a:pt x="230373" y="246898"/>
                  </a:lnTo>
                  <a:lnTo>
                    <a:pt x="290236" y="252818"/>
                  </a:lnTo>
                  <a:lnTo>
                    <a:pt x="353841" y="254871"/>
                  </a:lnTo>
                  <a:lnTo>
                    <a:pt x="417444" y="252818"/>
                  </a:lnTo>
                  <a:lnTo>
                    <a:pt x="477308" y="246898"/>
                  </a:lnTo>
                  <a:lnTo>
                    <a:pt x="532432" y="237472"/>
                  </a:lnTo>
                  <a:lnTo>
                    <a:pt x="581816" y="224900"/>
                  </a:lnTo>
                  <a:lnTo>
                    <a:pt x="624463" y="209541"/>
                  </a:lnTo>
                  <a:lnTo>
                    <a:pt x="659372" y="191755"/>
                  </a:lnTo>
                  <a:lnTo>
                    <a:pt x="701981" y="150342"/>
                  </a:lnTo>
                  <a:lnTo>
                    <a:pt x="707682" y="127435"/>
                  </a:lnTo>
                  <a:lnTo>
                    <a:pt x="701981" y="104528"/>
                  </a:lnTo>
                  <a:lnTo>
                    <a:pt x="659372" y="63116"/>
                  </a:lnTo>
                  <a:lnTo>
                    <a:pt x="624463" y="45330"/>
                  </a:lnTo>
                  <a:lnTo>
                    <a:pt x="581816" y="29971"/>
                  </a:lnTo>
                  <a:lnTo>
                    <a:pt x="532432" y="17398"/>
                  </a:lnTo>
                  <a:lnTo>
                    <a:pt x="477308" y="7972"/>
                  </a:lnTo>
                  <a:lnTo>
                    <a:pt x="417444" y="2053"/>
                  </a:lnTo>
                  <a:lnTo>
                    <a:pt x="353841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90161" y="691435"/>
              <a:ext cx="708025" cy="255270"/>
            </a:xfrm>
            <a:custGeom>
              <a:avLst/>
              <a:gdLst/>
              <a:ahLst/>
              <a:cxnLst/>
              <a:rect l="l" t="t" r="r" b="b"/>
              <a:pathLst>
                <a:path w="708025" h="255269">
                  <a:moveTo>
                    <a:pt x="707682" y="127435"/>
                  </a:moveTo>
                  <a:lnTo>
                    <a:pt x="685545" y="82968"/>
                  </a:lnTo>
                  <a:lnTo>
                    <a:pt x="624463" y="45330"/>
                  </a:lnTo>
                  <a:lnTo>
                    <a:pt x="581816" y="29971"/>
                  </a:lnTo>
                  <a:lnTo>
                    <a:pt x="532432" y="17398"/>
                  </a:lnTo>
                  <a:lnTo>
                    <a:pt x="477308" y="7972"/>
                  </a:lnTo>
                  <a:lnTo>
                    <a:pt x="417444" y="2053"/>
                  </a:lnTo>
                  <a:lnTo>
                    <a:pt x="353841" y="0"/>
                  </a:lnTo>
                  <a:lnTo>
                    <a:pt x="290236" y="2053"/>
                  </a:lnTo>
                  <a:lnTo>
                    <a:pt x="230373" y="7972"/>
                  </a:lnTo>
                  <a:lnTo>
                    <a:pt x="175249" y="17398"/>
                  </a:lnTo>
                  <a:lnTo>
                    <a:pt x="125864" y="29971"/>
                  </a:lnTo>
                  <a:lnTo>
                    <a:pt x="83218" y="45330"/>
                  </a:lnTo>
                  <a:lnTo>
                    <a:pt x="48309" y="63116"/>
                  </a:lnTo>
                  <a:lnTo>
                    <a:pt x="5700" y="104528"/>
                  </a:lnTo>
                  <a:lnTo>
                    <a:pt x="0" y="127435"/>
                  </a:lnTo>
                  <a:lnTo>
                    <a:pt x="5700" y="150342"/>
                  </a:lnTo>
                  <a:lnTo>
                    <a:pt x="48309" y="191755"/>
                  </a:lnTo>
                  <a:lnTo>
                    <a:pt x="83218" y="209541"/>
                  </a:lnTo>
                  <a:lnTo>
                    <a:pt x="125864" y="224900"/>
                  </a:lnTo>
                  <a:lnTo>
                    <a:pt x="175249" y="237472"/>
                  </a:lnTo>
                  <a:lnTo>
                    <a:pt x="230373" y="246898"/>
                  </a:lnTo>
                  <a:lnTo>
                    <a:pt x="290236" y="252818"/>
                  </a:lnTo>
                  <a:lnTo>
                    <a:pt x="353841" y="254871"/>
                  </a:lnTo>
                  <a:lnTo>
                    <a:pt x="417444" y="252818"/>
                  </a:lnTo>
                  <a:lnTo>
                    <a:pt x="477308" y="246898"/>
                  </a:lnTo>
                  <a:lnTo>
                    <a:pt x="532432" y="237472"/>
                  </a:lnTo>
                  <a:lnTo>
                    <a:pt x="581816" y="224900"/>
                  </a:lnTo>
                  <a:lnTo>
                    <a:pt x="624463" y="209541"/>
                  </a:lnTo>
                  <a:lnTo>
                    <a:pt x="659372" y="191755"/>
                  </a:lnTo>
                  <a:lnTo>
                    <a:pt x="701981" y="150342"/>
                  </a:lnTo>
                  <a:lnTo>
                    <a:pt x="707682" y="127435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50154" y="979439"/>
              <a:ext cx="708025" cy="255270"/>
            </a:xfrm>
            <a:custGeom>
              <a:avLst/>
              <a:gdLst/>
              <a:ahLst/>
              <a:cxnLst/>
              <a:rect l="l" t="t" r="r" b="b"/>
              <a:pathLst>
                <a:path w="708025" h="255269">
                  <a:moveTo>
                    <a:pt x="353841" y="0"/>
                  </a:moveTo>
                  <a:lnTo>
                    <a:pt x="290236" y="2053"/>
                  </a:lnTo>
                  <a:lnTo>
                    <a:pt x="230373" y="7972"/>
                  </a:lnTo>
                  <a:lnTo>
                    <a:pt x="175249" y="17398"/>
                  </a:lnTo>
                  <a:lnTo>
                    <a:pt x="125864" y="29971"/>
                  </a:lnTo>
                  <a:lnTo>
                    <a:pt x="83218" y="45330"/>
                  </a:lnTo>
                  <a:lnTo>
                    <a:pt x="48309" y="63116"/>
                  </a:lnTo>
                  <a:lnTo>
                    <a:pt x="5700" y="104528"/>
                  </a:lnTo>
                  <a:lnTo>
                    <a:pt x="0" y="127435"/>
                  </a:lnTo>
                  <a:lnTo>
                    <a:pt x="5700" y="150342"/>
                  </a:lnTo>
                  <a:lnTo>
                    <a:pt x="48309" y="191755"/>
                  </a:lnTo>
                  <a:lnTo>
                    <a:pt x="83218" y="209541"/>
                  </a:lnTo>
                  <a:lnTo>
                    <a:pt x="125864" y="224900"/>
                  </a:lnTo>
                  <a:lnTo>
                    <a:pt x="175249" y="237472"/>
                  </a:lnTo>
                  <a:lnTo>
                    <a:pt x="230373" y="246898"/>
                  </a:lnTo>
                  <a:lnTo>
                    <a:pt x="290236" y="252818"/>
                  </a:lnTo>
                  <a:lnTo>
                    <a:pt x="353841" y="254871"/>
                  </a:lnTo>
                  <a:lnTo>
                    <a:pt x="417445" y="252818"/>
                  </a:lnTo>
                  <a:lnTo>
                    <a:pt x="477308" y="246898"/>
                  </a:lnTo>
                  <a:lnTo>
                    <a:pt x="532432" y="237472"/>
                  </a:lnTo>
                  <a:lnTo>
                    <a:pt x="581817" y="224900"/>
                  </a:lnTo>
                  <a:lnTo>
                    <a:pt x="624464" y="209541"/>
                  </a:lnTo>
                  <a:lnTo>
                    <a:pt x="659373" y="191755"/>
                  </a:lnTo>
                  <a:lnTo>
                    <a:pt x="701981" y="150342"/>
                  </a:lnTo>
                  <a:lnTo>
                    <a:pt x="707682" y="127435"/>
                  </a:lnTo>
                  <a:lnTo>
                    <a:pt x="701981" y="104528"/>
                  </a:lnTo>
                  <a:lnTo>
                    <a:pt x="659373" y="63116"/>
                  </a:lnTo>
                  <a:lnTo>
                    <a:pt x="624464" y="45330"/>
                  </a:lnTo>
                  <a:lnTo>
                    <a:pt x="581817" y="29971"/>
                  </a:lnTo>
                  <a:lnTo>
                    <a:pt x="532432" y="17398"/>
                  </a:lnTo>
                  <a:lnTo>
                    <a:pt x="477308" y="7972"/>
                  </a:lnTo>
                  <a:lnTo>
                    <a:pt x="417445" y="2053"/>
                  </a:lnTo>
                  <a:lnTo>
                    <a:pt x="353841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50154" y="979439"/>
              <a:ext cx="708025" cy="255270"/>
            </a:xfrm>
            <a:custGeom>
              <a:avLst/>
              <a:gdLst/>
              <a:ahLst/>
              <a:cxnLst/>
              <a:rect l="l" t="t" r="r" b="b"/>
              <a:pathLst>
                <a:path w="708025" h="255269">
                  <a:moveTo>
                    <a:pt x="707682" y="127435"/>
                  </a:moveTo>
                  <a:lnTo>
                    <a:pt x="685545" y="82969"/>
                  </a:lnTo>
                  <a:lnTo>
                    <a:pt x="624464" y="45330"/>
                  </a:lnTo>
                  <a:lnTo>
                    <a:pt x="581817" y="29971"/>
                  </a:lnTo>
                  <a:lnTo>
                    <a:pt x="532432" y="17398"/>
                  </a:lnTo>
                  <a:lnTo>
                    <a:pt x="477308" y="7972"/>
                  </a:lnTo>
                  <a:lnTo>
                    <a:pt x="417445" y="2053"/>
                  </a:lnTo>
                  <a:lnTo>
                    <a:pt x="353841" y="0"/>
                  </a:lnTo>
                  <a:lnTo>
                    <a:pt x="290236" y="2053"/>
                  </a:lnTo>
                  <a:lnTo>
                    <a:pt x="230373" y="7972"/>
                  </a:lnTo>
                  <a:lnTo>
                    <a:pt x="175249" y="17398"/>
                  </a:lnTo>
                  <a:lnTo>
                    <a:pt x="125864" y="29971"/>
                  </a:lnTo>
                  <a:lnTo>
                    <a:pt x="83218" y="45330"/>
                  </a:lnTo>
                  <a:lnTo>
                    <a:pt x="48309" y="63116"/>
                  </a:lnTo>
                  <a:lnTo>
                    <a:pt x="5700" y="104528"/>
                  </a:lnTo>
                  <a:lnTo>
                    <a:pt x="0" y="127435"/>
                  </a:lnTo>
                  <a:lnTo>
                    <a:pt x="5700" y="150342"/>
                  </a:lnTo>
                  <a:lnTo>
                    <a:pt x="48309" y="191755"/>
                  </a:lnTo>
                  <a:lnTo>
                    <a:pt x="83218" y="209541"/>
                  </a:lnTo>
                  <a:lnTo>
                    <a:pt x="125864" y="224900"/>
                  </a:lnTo>
                  <a:lnTo>
                    <a:pt x="175249" y="237472"/>
                  </a:lnTo>
                  <a:lnTo>
                    <a:pt x="230373" y="246898"/>
                  </a:lnTo>
                  <a:lnTo>
                    <a:pt x="290236" y="252818"/>
                  </a:lnTo>
                  <a:lnTo>
                    <a:pt x="353841" y="254871"/>
                  </a:lnTo>
                  <a:lnTo>
                    <a:pt x="417445" y="252818"/>
                  </a:lnTo>
                  <a:lnTo>
                    <a:pt x="477308" y="246898"/>
                  </a:lnTo>
                  <a:lnTo>
                    <a:pt x="532432" y="237472"/>
                  </a:lnTo>
                  <a:lnTo>
                    <a:pt x="581817" y="224900"/>
                  </a:lnTo>
                  <a:lnTo>
                    <a:pt x="624464" y="209541"/>
                  </a:lnTo>
                  <a:lnTo>
                    <a:pt x="659373" y="191755"/>
                  </a:lnTo>
                  <a:lnTo>
                    <a:pt x="701981" y="150342"/>
                  </a:lnTo>
                  <a:lnTo>
                    <a:pt x="707682" y="127435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02932" y="371448"/>
            <a:ext cx="3964304" cy="96770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Exemplo: </a:t>
            </a:r>
            <a:r>
              <a:rPr sz="1100" spc="-80" dirty="0" err="1">
                <a:latin typeface="LM Sans 10"/>
                <a:cs typeface="LM Sans 10"/>
              </a:rPr>
              <a:t>representa</a:t>
            </a:r>
            <a:r>
              <a:rPr lang="pt-BR" sz="1100" spc="-80" dirty="0" err="1">
                <a:latin typeface="LM Sans 10"/>
                <a:cs typeface="LM Sans 10"/>
              </a:rPr>
              <a:t>çã</a:t>
            </a:r>
            <a:r>
              <a:rPr sz="1100" spc="-8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 objetos </a:t>
            </a:r>
            <a:r>
              <a:rPr sz="1100" spc="-10" dirty="0">
                <a:latin typeface="LM Sans 10"/>
                <a:cs typeface="LM Sans 10"/>
              </a:rPr>
              <a:t>do </a:t>
            </a:r>
            <a:r>
              <a:rPr sz="1100" dirty="0" err="1">
                <a:latin typeface="LM Sans 10"/>
                <a:cs typeface="LM Sans 10"/>
              </a:rPr>
              <a:t>tipo</a:t>
            </a:r>
            <a:r>
              <a:rPr sz="1100" spc="190" dirty="0">
                <a:latin typeface="LM Sans 10"/>
                <a:cs typeface="LM Sans 10"/>
              </a:rPr>
              <a:t> </a:t>
            </a:r>
            <a:r>
              <a:rPr lang="pt-BR" sz="1100" spc="-5" dirty="0" err="1">
                <a:solidFill>
                  <a:srgbClr val="0000FF"/>
                </a:solidFill>
                <a:latin typeface="LM Mono 10"/>
                <a:cs typeface="LM Mono 10"/>
              </a:rPr>
              <a:t>Aviao</a:t>
            </a:r>
            <a:endParaRPr sz="1100" dirty="0">
              <a:latin typeface="LM Mono 10"/>
              <a:cs typeface="LM Mono 10"/>
            </a:endParaRPr>
          </a:p>
          <a:p>
            <a:pPr marL="1696720" marR="1311275" indent="-540385">
              <a:lnSpc>
                <a:spcPct val="189000"/>
              </a:lnSpc>
              <a:spcBef>
                <a:spcPts val="390"/>
              </a:spcBef>
              <a:tabLst>
                <a:tab pos="2236470" algn="l"/>
              </a:tabLst>
            </a:pPr>
            <a:r>
              <a:rPr lang="pt-BR" sz="1000" spc="-5" dirty="0">
                <a:latin typeface="LM Sans 10"/>
                <a:cs typeface="LM Sans 10"/>
              </a:rPr>
              <a:t>aviao1</a:t>
            </a:r>
            <a:r>
              <a:rPr sz="1000" spc="-5" dirty="0">
                <a:latin typeface="LM Sans 10"/>
                <a:cs typeface="LM Sans 10"/>
              </a:rPr>
              <a:t>		</a:t>
            </a:r>
            <a:r>
              <a:rPr lang="pt-BR" sz="1000" spc="-5" dirty="0">
                <a:latin typeface="LM Sans 10"/>
                <a:cs typeface="LM Sans 10"/>
              </a:rPr>
              <a:t>aviao3</a:t>
            </a:r>
            <a:r>
              <a:rPr sz="1000" spc="-5" dirty="0">
                <a:latin typeface="LM Sans 10"/>
                <a:cs typeface="LM Sans 10"/>
              </a:rPr>
              <a:t>  </a:t>
            </a:r>
            <a:r>
              <a:rPr lang="pt-BR" sz="1000" spc="-5" dirty="0">
                <a:latin typeface="LM Sans 10"/>
                <a:cs typeface="LM Sans 10"/>
              </a:rPr>
              <a:t>aviao2</a:t>
            </a:r>
            <a:endParaRPr sz="10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</a:pPr>
            <a:endParaRPr sz="1000" dirty="0">
              <a:latin typeface="LM Sans 10"/>
              <a:cs typeface="LM Sans 10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09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7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17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7543D49E-527B-4DD7-B9AB-89F2CCB2B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5283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Objeto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45490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1401" y="404190"/>
            <a:ext cx="399725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lang="pt-BR" sz="1100" spc="-5" dirty="0">
                <a:latin typeface="LM Sans 10"/>
                <a:cs typeface="LM Sans 10"/>
              </a:rPr>
              <a:t>Exemplo: </a:t>
            </a:r>
            <a:r>
              <a:rPr lang="pt-BR" sz="1100" spc="-50" dirty="0">
                <a:latin typeface="LM Sans 10"/>
                <a:cs typeface="LM Sans 10"/>
              </a:rPr>
              <a:t>código-fonte </a:t>
            </a:r>
            <a:r>
              <a:rPr lang="pt-BR" sz="1100" spc="-15" dirty="0">
                <a:latin typeface="LM Sans 10"/>
                <a:cs typeface="LM Sans 10"/>
              </a:rPr>
              <a:t>para </a:t>
            </a:r>
            <a:r>
              <a:rPr lang="pt-BR" sz="1100" spc="-120" dirty="0">
                <a:latin typeface="LM Sans 10"/>
                <a:cs typeface="LM Sans 10"/>
              </a:rPr>
              <a:t>criação </a:t>
            </a:r>
            <a:r>
              <a:rPr lang="pt-BR" sz="1100" spc="-75" dirty="0">
                <a:latin typeface="LM Sans 10"/>
                <a:cs typeface="LM Sans 10"/>
              </a:rPr>
              <a:t>(</a:t>
            </a:r>
            <a:r>
              <a:rPr lang="pt-BR" sz="1100" spc="-75" dirty="0" err="1">
                <a:latin typeface="LM Sans 10"/>
                <a:cs typeface="LM Sans 10"/>
              </a:rPr>
              <a:t>instaciação</a:t>
            </a:r>
            <a:r>
              <a:rPr lang="pt-BR" sz="1100" spc="-75" dirty="0">
                <a:latin typeface="LM Sans 10"/>
                <a:cs typeface="LM Sans 10"/>
              </a:rPr>
              <a:t>) </a:t>
            </a:r>
            <a:r>
              <a:rPr lang="pt-BR" sz="1100" spc="-5" dirty="0">
                <a:latin typeface="LM Sans 10"/>
                <a:cs typeface="LM Sans 10"/>
              </a:rPr>
              <a:t>de objetos </a:t>
            </a:r>
            <a:r>
              <a:rPr lang="pt-BR" sz="1100" spc="-10" dirty="0">
                <a:latin typeface="LM Sans 10"/>
                <a:cs typeface="LM Sans 10"/>
              </a:rPr>
              <a:t>do</a:t>
            </a:r>
            <a:r>
              <a:rPr lang="pt-BR" sz="1100" spc="120" dirty="0">
                <a:latin typeface="LM Sans 10"/>
                <a:cs typeface="LM Sans 10"/>
              </a:rPr>
              <a:t> </a:t>
            </a:r>
            <a:r>
              <a:rPr lang="pt-BR" sz="1100" dirty="0">
                <a:latin typeface="LM Sans 10"/>
                <a:cs typeface="LM Sans 10"/>
              </a:rPr>
              <a:t>tipo </a:t>
            </a:r>
            <a:r>
              <a:rPr lang="pt-BR" sz="1100" spc="-5" dirty="0" err="1">
                <a:solidFill>
                  <a:srgbClr val="0000FF"/>
                </a:solidFill>
                <a:latin typeface="LM Mono 10"/>
                <a:cs typeface="LM Mono 10"/>
              </a:rPr>
              <a:t>Aviao</a:t>
            </a:r>
            <a:endParaRPr lang="pt-BR" sz="1100" dirty="0">
              <a:latin typeface="LM Mono 10"/>
              <a:cs typeface="LM Mono 1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09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8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17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7543D49E-527B-4DD7-B9AB-89F2CCB2B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  <p:sp>
        <p:nvSpPr>
          <p:cNvPr id="35" name="object 11">
            <a:extLst>
              <a:ext uri="{FF2B5EF4-FFF2-40B4-BE49-F238E27FC236}">
                <a16:creationId xmlns:a16="http://schemas.microsoft.com/office/drawing/2014/main" id="{98A05094-ED12-43C9-8769-1FD2DA72EE89}"/>
              </a:ext>
            </a:extLst>
          </p:cNvPr>
          <p:cNvSpPr txBox="1"/>
          <p:nvPr/>
        </p:nvSpPr>
        <p:spPr>
          <a:xfrm>
            <a:off x="171450" y="672197"/>
            <a:ext cx="4853052" cy="2853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800" spc="-5" dirty="0">
                <a:latin typeface="LM Sans 10"/>
                <a:cs typeface="Times New Roman" panose="02020603050405020304" pitchFamily="18" charset="0"/>
              </a:rPr>
              <a:t>#include &lt;</a:t>
            </a:r>
            <a:r>
              <a:rPr lang="pt-BR" sz="800" spc="-5" dirty="0" err="1">
                <a:latin typeface="LM Sans 10"/>
                <a:cs typeface="Times New Roman" panose="02020603050405020304" pitchFamily="18" charset="0"/>
              </a:rPr>
              <a:t>iostream</a:t>
            </a:r>
            <a:r>
              <a:rPr lang="pt-BR" sz="800" spc="-5" dirty="0">
                <a:latin typeface="LM Sans 10"/>
                <a:cs typeface="Times New Roman" panose="02020603050405020304" pitchFamily="18" charset="0"/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800" spc="-5" dirty="0">
                <a:latin typeface="LM Sans 10"/>
                <a:cs typeface="Times New Roman" panose="02020603050405020304" pitchFamily="18" charset="0"/>
              </a:rPr>
              <a:t>#include "</a:t>
            </a:r>
            <a:r>
              <a:rPr lang="pt-BR" sz="800" spc="-5" dirty="0" err="1">
                <a:latin typeface="LM Sans 10"/>
                <a:cs typeface="Times New Roman" panose="02020603050405020304" pitchFamily="18" charset="0"/>
              </a:rPr>
              <a:t>Aviao.h</a:t>
            </a:r>
            <a:r>
              <a:rPr lang="pt-BR" sz="800" spc="-5" dirty="0">
                <a:latin typeface="LM Sans 10"/>
                <a:cs typeface="Times New Roman" panose="02020603050405020304" pitchFamily="18" charset="0"/>
              </a:rPr>
              <a:t>"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pt-BR" sz="800" spc="-5" dirty="0">
              <a:latin typeface="LM Sans 1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800" spc="-5" dirty="0" err="1">
                <a:latin typeface="LM Sans 10"/>
                <a:cs typeface="Times New Roman" panose="02020603050405020304" pitchFamily="18" charset="0"/>
              </a:rPr>
              <a:t>int</a:t>
            </a:r>
            <a:r>
              <a:rPr lang="pt-BR" sz="800" spc="-5" dirty="0">
                <a:latin typeface="LM Sans 10"/>
                <a:cs typeface="Times New Roman" panose="02020603050405020304" pitchFamily="18" charset="0"/>
              </a:rPr>
              <a:t> </a:t>
            </a:r>
            <a:r>
              <a:rPr lang="pt-BR" sz="800" spc="-5" dirty="0" err="1">
                <a:latin typeface="LM Sans 10"/>
                <a:cs typeface="Times New Roman" panose="02020603050405020304" pitchFamily="18" charset="0"/>
              </a:rPr>
              <a:t>main</a:t>
            </a:r>
            <a:r>
              <a:rPr lang="pt-BR" sz="800" spc="-5" dirty="0">
                <a:latin typeface="LM Sans 10"/>
                <a:cs typeface="Times New Roman" panose="02020603050405020304" pitchFamily="18" charset="0"/>
              </a:rPr>
              <a:t>(</a:t>
            </a:r>
            <a:r>
              <a:rPr lang="pt-BR" sz="800" spc="-5" dirty="0" err="1">
                <a:latin typeface="LM Sans 10"/>
                <a:cs typeface="Times New Roman" panose="02020603050405020304" pitchFamily="18" charset="0"/>
              </a:rPr>
              <a:t>int</a:t>
            </a:r>
            <a:r>
              <a:rPr lang="pt-BR" sz="800" spc="-5" dirty="0">
                <a:latin typeface="LM Sans 10"/>
                <a:cs typeface="Times New Roman" panose="02020603050405020304" pitchFamily="18" charset="0"/>
              </a:rPr>
              <a:t> </a:t>
            </a:r>
            <a:r>
              <a:rPr lang="pt-BR" sz="800" spc="-5" dirty="0" err="1">
                <a:latin typeface="LM Sans 10"/>
                <a:cs typeface="Times New Roman" panose="02020603050405020304" pitchFamily="18" charset="0"/>
              </a:rPr>
              <a:t>argc</a:t>
            </a:r>
            <a:r>
              <a:rPr lang="pt-BR" sz="800" spc="-5" dirty="0">
                <a:latin typeface="LM Sans 10"/>
                <a:cs typeface="Times New Roman" panose="02020603050405020304" pitchFamily="18" charset="0"/>
              </a:rPr>
              <a:t>, char** </a:t>
            </a:r>
            <a:r>
              <a:rPr lang="pt-BR" sz="800" spc="-5" dirty="0" err="1">
                <a:latin typeface="LM Sans 10"/>
                <a:cs typeface="Times New Roman" panose="02020603050405020304" pitchFamily="18" charset="0"/>
              </a:rPr>
              <a:t>argv</a:t>
            </a:r>
            <a:r>
              <a:rPr lang="pt-BR" sz="800" spc="-5" dirty="0">
                <a:latin typeface="LM Sans 10"/>
                <a:cs typeface="Times New Roman" panose="02020603050405020304" pitchFamily="18" charset="0"/>
              </a:rPr>
              <a:t>) {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800" spc="-5" dirty="0">
                <a:latin typeface="LM Sans 10"/>
                <a:cs typeface="Times New Roman" panose="02020603050405020304" pitchFamily="18" charset="0"/>
              </a:rPr>
              <a:t>	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800" spc="-5" dirty="0">
                <a:latin typeface="LM Sans 10"/>
                <a:cs typeface="Times New Roman" panose="02020603050405020304" pitchFamily="18" charset="0"/>
              </a:rPr>
              <a:t>         </a:t>
            </a:r>
            <a:r>
              <a:rPr lang="pt-BR" sz="800" spc="-5" dirty="0" err="1">
                <a:latin typeface="LM Sans 10"/>
                <a:cs typeface="Times New Roman" panose="02020603050405020304" pitchFamily="18" charset="0"/>
              </a:rPr>
              <a:t>Aviao</a:t>
            </a:r>
            <a:r>
              <a:rPr lang="pt-BR" sz="800" spc="-5" dirty="0">
                <a:latin typeface="LM Sans 10"/>
                <a:cs typeface="Times New Roman" panose="02020603050405020304" pitchFamily="18" charset="0"/>
              </a:rPr>
              <a:t> *aviao1 = new </a:t>
            </a:r>
            <a:r>
              <a:rPr lang="pt-BR" sz="800" spc="-5" dirty="0" err="1">
                <a:latin typeface="LM Sans 10"/>
                <a:cs typeface="Times New Roman" panose="02020603050405020304" pitchFamily="18" charset="0"/>
              </a:rPr>
              <a:t>Aviao</a:t>
            </a:r>
            <a:r>
              <a:rPr lang="pt-BR" sz="800" spc="-5" dirty="0">
                <a:latin typeface="LM Sans 10"/>
                <a:cs typeface="Times New Roman" panose="02020603050405020304" pitchFamily="18" charset="0"/>
              </a:rPr>
              <a:t>(100, 500, "</a:t>
            </a:r>
            <a:r>
              <a:rPr lang="pt-BR" sz="800" spc="-5" dirty="0" err="1">
                <a:latin typeface="LM Sans 10"/>
                <a:cs typeface="Times New Roman" panose="02020603050405020304" pitchFamily="18" charset="0"/>
              </a:rPr>
              <a:t>Boing</a:t>
            </a:r>
            <a:r>
              <a:rPr lang="pt-BR" sz="800" spc="-5" dirty="0">
                <a:latin typeface="LM Sans 10"/>
                <a:cs typeface="Times New Roman" panose="02020603050405020304" pitchFamily="18" charset="0"/>
              </a:rPr>
              <a:t>");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800" spc="-5" dirty="0">
                <a:latin typeface="LM Sans 10"/>
                <a:cs typeface="Times New Roman" panose="02020603050405020304" pitchFamily="18" charset="0"/>
              </a:rPr>
              <a:t>         </a:t>
            </a:r>
            <a:r>
              <a:rPr lang="pt-BR" sz="800" spc="-5" dirty="0" err="1">
                <a:latin typeface="LM Sans 10"/>
                <a:cs typeface="Times New Roman" panose="02020603050405020304" pitchFamily="18" charset="0"/>
              </a:rPr>
              <a:t>Aviao</a:t>
            </a:r>
            <a:r>
              <a:rPr lang="pt-BR" sz="800" spc="-5" dirty="0">
                <a:latin typeface="LM Sans 10"/>
                <a:cs typeface="Times New Roman" panose="02020603050405020304" pitchFamily="18" charset="0"/>
              </a:rPr>
              <a:t> *aviao2 = new </a:t>
            </a:r>
            <a:r>
              <a:rPr lang="pt-BR" sz="800" spc="-5" dirty="0" err="1">
                <a:latin typeface="LM Sans 10"/>
                <a:cs typeface="Times New Roman" panose="02020603050405020304" pitchFamily="18" charset="0"/>
              </a:rPr>
              <a:t>Aviao</a:t>
            </a:r>
            <a:r>
              <a:rPr lang="pt-BR" sz="800" spc="-5" dirty="0">
                <a:latin typeface="LM Sans 10"/>
                <a:cs typeface="Times New Roman" panose="02020603050405020304" pitchFamily="18" charset="0"/>
              </a:rPr>
              <a:t>(200, 500, "</a:t>
            </a:r>
            <a:r>
              <a:rPr lang="pt-BR" sz="800" spc="-5" dirty="0" err="1">
                <a:latin typeface="LM Sans 10"/>
                <a:cs typeface="Times New Roman" panose="02020603050405020304" pitchFamily="18" charset="0"/>
              </a:rPr>
              <a:t>LeaderJet</a:t>
            </a:r>
            <a:r>
              <a:rPr lang="pt-BR" sz="800" spc="-5" dirty="0">
                <a:latin typeface="LM Sans 10"/>
                <a:cs typeface="Times New Roman" panose="02020603050405020304" pitchFamily="18" charset="0"/>
              </a:rPr>
              <a:t>");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800" spc="-5" dirty="0">
                <a:latin typeface="LM Sans 10"/>
                <a:cs typeface="Times New Roman" panose="02020603050405020304" pitchFamily="18" charset="0"/>
              </a:rPr>
              <a:t>         </a:t>
            </a:r>
            <a:r>
              <a:rPr lang="pt-BR" sz="800" spc="-5" dirty="0" err="1">
                <a:latin typeface="LM Sans 10"/>
                <a:cs typeface="Times New Roman" panose="02020603050405020304" pitchFamily="18" charset="0"/>
              </a:rPr>
              <a:t>Aviao</a:t>
            </a:r>
            <a:r>
              <a:rPr lang="pt-BR" sz="800" spc="-5" dirty="0">
                <a:latin typeface="LM Sans 10"/>
                <a:cs typeface="Times New Roman" panose="02020603050405020304" pitchFamily="18" charset="0"/>
              </a:rPr>
              <a:t> *aviao3 = new </a:t>
            </a:r>
            <a:r>
              <a:rPr lang="pt-BR" sz="800" spc="-5" dirty="0" err="1">
                <a:latin typeface="LM Sans 10"/>
                <a:cs typeface="Times New Roman" panose="02020603050405020304" pitchFamily="18" charset="0"/>
              </a:rPr>
              <a:t>Aviao</a:t>
            </a:r>
            <a:r>
              <a:rPr lang="pt-BR" sz="800" spc="-5" dirty="0">
                <a:latin typeface="LM Sans 10"/>
                <a:cs typeface="Times New Roman" panose="02020603050405020304" pitchFamily="18" charset="0"/>
              </a:rPr>
              <a:t>(200, 400, "</a:t>
            </a:r>
            <a:r>
              <a:rPr lang="pt-BR" sz="800" spc="-5" dirty="0" err="1">
                <a:latin typeface="LM Sans 10"/>
                <a:cs typeface="Times New Roman" panose="02020603050405020304" pitchFamily="18" charset="0"/>
              </a:rPr>
              <a:t>SuperJet</a:t>
            </a:r>
            <a:r>
              <a:rPr lang="pt-BR" sz="800" spc="-5" dirty="0">
                <a:latin typeface="LM Sans 10"/>
                <a:cs typeface="Times New Roman" panose="02020603050405020304" pitchFamily="18" charset="0"/>
              </a:rPr>
              <a:t>");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800" spc="-5" dirty="0">
                <a:latin typeface="LM Sans 10"/>
                <a:cs typeface="Times New Roman" panose="02020603050405020304" pitchFamily="18" charset="0"/>
              </a:rPr>
              <a:t>         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800" spc="-5" dirty="0">
                <a:latin typeface="LM Sans 10"/>
                <a:cs typeface="Times New Roman" panose="02020603050405020304" pitchFamily="18" charset="0"/>
              </a:rPr>
              <a:t>         </a:t>
            </a:r>
            <a:r>
              <a:rPr lang="pt-BR" sz="800" spc="-5" dirty="0" err="1">
                <a:latin typeface="LM Sans 10"/>
                <a:cs typeface="Times New Roman" panose="02020603050405020304" pitchFamily="18" charset="0"/>
              </a:rPr>
              <a:t>cout</a:t>
            </a:r>
            <a:r>
              <a:rPr lang="pt-BR" sz="800" spc="-5" dirty="0">
                <a:latin typeface="LM Sans 10"/>
                <a:cs typeface="Times New Roman" panose="02020603050405020304" pitchFamily="18" charset="0"/>
              </a:rPr>
              <a:t> &lt;&lt; "</a:t>
            </a:r>
            <a:r>
              <a:rPr lang="pt-BR" sz="800" spc="-5" dirty="0" err="1">
                <a:latin typeface="LM Sans 10"/>
                <a:cs typeface="Times New Roman" panose="02020603050405020304" pitchFamily="18" charset="0"/>
              </a:rPr>
              <a:t>Monstrando</a:t>
            </a:r>
            <a:r>
              <a:rPr lang="pt-BR" sz="800" spc="-5" dirty="0">
                <a:latin typeface="LM Sans 10"/>
                <a:cs typeface="Times New Roman" panose="02020603050405020304" pitchFamily="18" charset="0"/>
              </a:rPr>
              <a:t> dados completos: \n\n\n";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800" spc="-5" dirty="0">
                <a:latin typeface="LM Sans 10"/>
                <a:cs typeface="Times New Roman" panose="02020603050405020304" pitchFamily="18" charset="0"/>
              </a:rPr>
              <a:t>	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800" spc="-5" dirty="0">
                <a:latin typeface="LM Sans 10"/>
                <a:cs typeface="Times New Roman" panose="02020603050405020304" pitchFamily="18" charset="0"/>
              </a:rPr>
              <a:t>         aviao1-&gt;mostrar();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800" spc="-5" dirty="0">
                <a:latin typeface="LM Sans 10"/>
                <a:cs typeface="Times New Roman" panose="02020603050405020304" pitchFamily="18" charset="0"/>
              </a:rPr>
              <a:t>         aviao2-&gt;mostrar();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800" spc="-5" dirty="0">
                <a:latin typeface="LM Sans 10"/>
                <a:cs typeface="Times New Roman" panose="02020603050405020304" pitchFamily="18" charset="0"/>
              </a:rPr>
              <a:t>         aviao3-&gt;mostrar();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pt-BR" sz="800" spc="-5" dirty="0">
              <a:latin typeface="LM Sans 1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800" dirty="0">
                <a:latin typeface="LM Sans 10"/>
                <a:cs typeface="Times New Roman" panose="02020603050405020304" pitchFamily="18" charset="0"/>
              </a:rPr>
              <a:t>         delete (aviao1);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800" dirty="0">
                <a:latin typeface="LM Sans 10"/>
                <a:cs typeface="Times New Roman" panose="02020603050405020304" pitchFamily="18" charset="0"/>
              </a:rPr>
              <a:t>         delete (aviao2);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800" dirty="0">
                <a:latin typeface="LM Sans 10"/>
                <a:cs typeface="Times New Roman" panose="02020603050405020304" pitchFamily="18" charset="0"/>
              </a:rPr>
              <a:t>         delete (aviao3);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800" dirty="0">
                <a:latin typeface="LM Sans 10"/>
                <a:cs typeface="Times New Roman" panose="02020603050405020304" pitchFamily="18" charset="0"/>
              </a:rPr>
              <a:t>	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800" dirty="0">
                <a:latin typeface="LM Sans 10"/>
                <a:cs typeface="Times New Roman" panose="02020603050405020304" pitchFamily="18" charset="0"/>
              </a:rPr>
              <a:t>          </a:t>
            </a:r>
            <a:r>
              <a:rPr lang="pt-BR" sz="800" dirty="0" err="1">
                <a:latin typeface="LM Sans 10"/>
                <a:cs typeface="Times New Roman" panose="02020603050405020304" pitchFamily="18" charset="0"/>
              </a:rPr>
              <a:t>return</a:t>
            </a:r>
            <a:r>
              <a:rPr lang="pt-BR" sz="800" dirty="0">
                <a:latin typeface="LM Sans 10"/>
                <a:cs typeface="Times New Roman" panose="02020603050405020304" pitchFamily="18" charset="0"/>
              </a:rPr>
              <a:t> 0;	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800" dirty="0">
                <a:latin typeface="LM Sans 10"/>
                <a:cs typeface="Times New Roman" panose="02020603050405020304" pitchFamily="18" charset="0"/>
              </a:rPr>
              <a:t>}</a:t>
            </a:r>
            <a:endParaRPr sz="800" dirty="0">
              <a:latin typeface="LM Sans 1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709480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9786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Mensagem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687400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4832" y="603960"/>
            <a:ext cx="4156075" cy="21965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5" dirty="0" err="1">
                <a:latin typeface="LM Sans 10"/>
                <a:cs typeface="LM Sans 10"/>
              </a:rPr>
              <a:t>objeto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90" dirty="0">
                <a:latin typeface="LM Sans 10"/>
                <a:cs typeface="LM Sans 10"/>
              </a:rPr>
              <a:t>s</a:t>
            </a:r>
            <a:r>
              <a:rPr lang="pt-BR" sz="1100" spc="-190" dirty="0">
                <a:latin typeface="LM Sans 10"/>
                <a:cs typeface="LM Sans 10"/>
              </a:rPr>
              <a:t>ó    </a:t>
            </a:r>
            <a:r>
              <a:rPr sz="1100" spc="-190" dirty="0">
                <a:latin typeface="LM Sans 10"/>
                <a:cs typeface="LM Sans 10"/>
              </a:rPr>
              <a:t> </a:t>
            </a:r>
            <a:r>
              <a:rPr sz="1100" spc="-65" dirty="0" err="1">
                <a:latin typeface="LM Sans 10"/>
                <a:cs typeface="LM Sans 10"/>
              </a:rPr>
              <a:t>executar</a:t>
            </a:r>
            <a:r>
              <a:rPr lang="pt-BR" sz="1100" spc="-65" dirty="0">
                <a:latin typeface="LM Sans 10"/>
                <a:cs typeface="LM Sans 10"/>
              </a:rPr>
              <a:t>á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65" dirty="0" err="1">
                <a:latin typeface="LM Sans 10"/>
                <a:cs typeface="LM Sans 10"/>
              </a:rPr>
              <a:t>servi</a:t>
            </a:r>
            <a:r>
              <a:rPr lang="pt-BR" sz="1100" spc="-65" dirty="0">
                <a:latin typeface="LM Sans 10"/>
                <a:cs typeface="LM Sans 10"/>
              </a:rPr>
              <a:t>ç</a:t>
            </a:r>
            <a:r>
              <a:rPr sz="1100" spc="-65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se receber </a:t>
            </a:r>
            <a:r>
              <a:rPr sz="1100" spc="-10" dirty="0" err="1">
                <a:latin typeface="LM Sans 10"/>
                <a:cs typeface="LM Sans 10"/>
              </a:rPr>
              <a:t>uma</a:t>
            </a:r>
            <a:r>
              <a:rPr sz="1100" spc="135" dirty="0">
                <a:latin typeface="LM Sans 10"/>
                <a:cs typeface="LM Sans 10"/>
              </a:rPr>
              <a:t> </a:t>
            </a:r>
            <a:r>
              <a:rPr sz="1100" spc="-85" dirty="0" err="1">
                <a:latin typeface="LM Sans 10"/>
                <a:cs typeface="LM Sans 10"/>
              </a:rPr>
              <a:t>solicita</a:t>
            </a:r>
            <a:r>
              <a:rPr lang="pt-BR" sz="1100" spc="-85" dirty="0" err="1">
                <a:latin typeface="LM Sans 10"/>
                <a:cs typeface="LM Sans 10"/>
              </a:rPr>
              <a:t>çã</a:t>
            </a:r>
            <a:r>
              <a:rPr sz="1100" spc="-85" dirty="0">
                <a:latin typeface="LM Sans 10"/>
                <a:cs typeface="LM Sans 10"/>
              </a:rPr>
              <a:t>o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 dirty="0">
              <a:latin typeface="LM Sans 10"/>
              <a:cs typeface="LM Sans 10"/>
            </a:endParaRPr>
          </a:p>
          <a:p>
            <a:pPr marL="50800">
              <a:lnSpc>
                <a:spcPct val="100000"/>
              </a:lnSpc>
            </a:pPr>
            <a:r>
              <a:rPr sz="1100" spc="-5" dirty="0">
                <a:latin typeface="LM Sans 10"/>
                <a:cs typeface="LM Sans 10"/>
              </a:rPr>
              <a:t>Essa </a:t>
            </a:r>
            <a:r>
              <a:rPr sz="1100" spc="-85" dirty="0" err="1">
                <a:latin typeface="LM Sans 10"/>
                <a:cs typeface="LM Sans 10"/>
              </a:rPr>
              <a:t>solicita</a:t>
            </a:r>
            <a:r>
              <a:rPr lang="pt-BR" sz="1100" spc="-85" dirty="0" err="1">
                <a:latin typeface="LM Sans 10"/>
                <a:cs typeface="LM Sans 10"/>
              </a:rPr>
              <a:t>çã</a:t>
            </a:r>
            <a:r>
              <a:rPr sz="1100" spc="-85" dirty="0">
                <a:latin typeface="LM Sans 10"/>
                <a:cs typeface="LM Sans 10"/>
              </a:rPr>
              <a:t>o </a:t>
            </a:r>
            <a:r>
              <a:rPr lang="pt-BR" sz="1100" spc="-180" dirty="0">
                <a:latin typeface="LM Sans 10"/>
                <a:cs typeface="LM Sans 10"/>
              </a:rPr>
              <a:t>é     </a:t>
            </a:r>
            <a:r>
              <a:rPr sz="1100" spc="-5" dirty="0" err="1">
                <a:latin typeface="LM Sans 10"/>
                <a:cs typeface="LM Sans 10"/>
              </a:rPr>
              <a:t>muitas</a:t>
            </a:r>
            <a:r>
              <a:rPr sz="1100" spc="-5" dirty="0">
                <a:latin typeface="LM Sans 10"/>
                <a:cs typeface="LM Sans 10"/>
              </a:rPr>
              <a:t> vezes, </a:t>
            </a:r>
            <a:r>
              <a:rPr sz="1100" spc="-10" dirty="0">
                <a:latin typeface="LM Sans 10"/>
                <a:cs typeface="LM Sans 10"/>
              </a:rPr>
              <a:t>encaminhada </a:t>
            </a:r>
            <a:r>
              <a:rPr sz="1100" spc="-5" dirty="0">
                <a:latin typeface="LM Sans 10"/>
                <a:cs typeface="LM Sans 10"/>
              </a:rPr>
              <a:t>por outro</a:t>
            </a:r>
            <a:r>
              <a:rPr sz="1100" spc="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objeto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50800" marR="247650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Quando algum objeto necessitar que um </a:t>
            </a:r>
            <a:r>
              <a:rPr sz="1100" spc="-5" dirty="0">
                <a:latin typeface="LM Sans 10"/>
                <a:cs typeface="LM Sans 10"/>
              </a:rPr>
              <a:t>outro </a:t>
            </a:r>
            <a:r>
              <a:rPr sz="1100" spc="-5" dirty="0" err="1">
                <a:latin typeface="LM Sans 10"/>
                <a:cs typeface="LM Sans 10"/>
              </a:rPr>
              <a:t>objeto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05" dirty="0">
                <a:latin typeface="LM Sans 10"/>
                <a:cs typeface="LM Sans 10"/>
              </a:rPr>
              <a:t>fa</a:t>
            </a:r>
            <a:r>
              <a:rPr lang="pt-BR" sz="1100" spc="-105" dirty="0">
                <a:latin typeface="LM Sans 10"/>
                <a:cs typeface="LM Sans 10"/>
              </a:rPr>
              <a:t>ç</a:t>
            </a:r>
            <a:r>
              <a:rPr sz="1100" spc="-105" dirty="0">
                <a:latin typeface="LM Sans 10"/>
                <a:cs typeface="LM Sans 10"/>
              </a:rPr>
              <a:t>a </a:t>
            </a:r>
            <a:r>
              <a:rPr lang="pt-BR" sz="1100" spc="-105" dirty="0">
                <a:latin typeface="LM Sans 10"/>
                <a:cs typeface="LM Sans 10"/>
              </a:rPr>
              <a:t>  </a:t>
            </a:r>
            <a:r>
              <a:rPr sz="1100" spc="-10" dirty="0" err="1">
                <a:latin typeface="LM Sans 10"/>
                <a:cs typeface="LM Sans 10"/>
              </a:rPr>
              <a:t>algum</a:t>
            </a:r>
            <a:r>
              <a:rPr sz="1100" spc="-10" dirty="0">
                <a:latin typeface="LM Sans 10"/>
                <a:cs typeface="LM Sans 10"/>
              </a:rPr>
              <a:t>  </a:t>
            </a:r>
            <a:r>
              <a:rPr sz="1100" spc="-60" dirty="0" err="1">
                <a:latin typeface="LM Sans 10"/>
                <a:cs typeface="LM Sans 10"/>
              </a:rPr>
              <a:t>servi</a:t>
            </a:r>
            <a:r>
              <a:rPr lang="pt-BR" sz="1100" spc="-60" dirty="0">
                <a:latin typeface="LM Sans 10"/>
                <a:cs typeface="LM Sans 10"/>
              </a:rPr>
              <a:t>ç</a:t>
            </a:r>
            <a:r>
              <a:rPr sz="1100" spc="-60" dirty="0">
                <a:latin typeface="LM Sans 10"/>
                <a:cs typeface="LM Sans 10"/>
              </a:rPr>
              <a:t>o, </a:t>
            </a:r>
            <a:r>
              <a:rPr sz="1100" spc="-5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primeiro </a:t>
            </a:r>
            <a:r>
              <a:rPr sz="1100" spc="-5" dirty="0">
                <a:latin typeface="LM Sans 10"/>
                <a:cs typeface="LM Sans 10"/>
              </a:rPr>
              <a:t>deve se </a:t>
            </a:r>
            <a:r>
              <a:rPr sz="1100" spc="-10" dirty="0">
                <a:latin typeface="LM Sans 10"/>
                <a:cs typeface="LM Sans 10"/>
              </a:rPr>
              <a:t>comunicar com </a:t>
            </a:r>
            <a:r>
              <a:rPr sz="1100" spc="-5" dirty="0">
                <a:latin typeface="LM Sans 10"/>
                <a:cs typeface="LM Sans 10"/>
              </a:rPr>
              <a:t>o segundo, </a:t>
            </a:r>
            <a:r>
              <a:rPr sz="1100" spc="-10" dirty="0">
                <a:latin typeface="LM Sans 10"/>
                <a:cs typeface="LM Sans 10"/>
              </a:rPr>
              <a:t>por </a:t>
            </a:r>
            <a:r>
              <a:rPr sz="1100" spc="-5" dirty="0">
                <a:latin typeface="LM Sans 10"/>
                <a:cs typeface="LM Sans 10"/>
              </a:rPr>
              <a:t>meio de  </a:t>
            </a:r>
            <a:r>
              <a:rPr sz="1100" spc="-10" dirty="0">
                <a:latin typeface="LM Sans 10"/>
                <a:cs typeface="LM Sans 10"/>
              </a:rPr>
              <a:t>uma mensagem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00" dirty="0">
              <a:latin typeface="LM Sans 10"/>
              <a:cs typeface="LM Sans 10"/>
            </a:endParaRPr>
          </a:p>
          <a:p>
            <a:pPr marL="50800" marR="137160">
              <a:lnSpc>
                <a:spcPts val="1200"/>
              </a:lnSpc>
            </a:pPr>
            <a:r>
              <a:rPr sz="1100" spc="-5" dirty="0">
                <a:latin typeface="LM Sans 10"/>
                <a:cs typeface="LM Sans 10"/>
              </a:rPr>
              <a:t>Objetos comunicam-se </a:t>
            </a:r>
            <a:r>
              <a:rPr sz="1100" spc="-10" dirty="0">
                <a:latin typeface="LM Sans 10"/>
                <a:cs typeface="LM Sans 10"/>
              </a:rPr>
              <a:t>por </a:t>
            </a:r>
            <a:r>
              <a:rPr sz="1100" spc="-5" dirty="0">
                <a:latin typeface="LM Sans 10"/>
                <a:cs typeface="LM Sans 10"/>
              </a:rPr>
              <a:t>meio </a:t>
            </a:r>
            <a:r>
              <a:rPr sz="1100" spc="-10" dirty="0">
                <a:latin typeface="LM Sans 10"/>
                <a:cs typeface="LM Sans 10"/>
              </a:rPr>
              <a:t>do </a:t>
            </a:r>
            <a:r>
              <a:rPr sz="1100" spc="-5" dirty="0">
                <a:latin typeface="LM Sans 10"/>
                <a:cs typeface="LM Sans 10"/>
              </a:rPr>
              <a:t>envio de mensagens,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spc="-5" dirty="0" err="1">
                <a:latin typeface="LM Sans 10"/>
                <a:cs typeface="LM Sans 10"/>
              </a:rPr>
              <a:t>envolvendo</a:t>
            </a:r>
            <a:r>
              <a:rPr sz="1100" spc="-5" dirty="0">
                <a:latin typeface="LM Sans 10"/>
                <a:cs typeface="LM Sans 10"/>
              </a:rPr>
              <a:t>  </a:t>
            </a:r>
            <a:r>
              <a:rPr sz="1100" spc="-114" dirty="0">
                <a:latin typeface="LM Sans 10"/>
                <a:cs typeface="LM Sans 10"/>
              </a:rPr>
              <a:t>tr</a:t>
            </a:r>
            <a:r>
              <a:rPr lang="pt-BR" sz="1100" spc="-114" dirty="0">
                <a:latin typeface="LM Sans 10"/>
                <a:cs typeface="LM Sans 10"/>
              </a:rPr>
              <a:t>ê</a:t>
            </a:r>
            <a:r>
              <a:rPr sz="1100" spc="-114" dirty="0">
                <a:latin typeface="LM Sans 10"/>
                <a:cs typeface="LM Sans 10"/>
              </a:rPr>
              <a:t>s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elementos:</a:t>
            </a:r>
            <a:endParaRPr sz="1100" dirty="0">
              <a:latin typeface="LM Sans 10"/>
              <a:cs typeface="LM Sans 10"/>
            </a:endParaRPr>
          </a:p>
          <a:p>
            <a:pPr marL="190500">
              <a:lnSpc>
                <a:spcPts val="1200"/>
              </a:lnSpc>
              <a:spcBef>
                <a:spcPts val="150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Objeto </a:t>
            </a:r>
            <a:r>
              <a:rPr sz="1000" spc="-10" dirty="0">
                <a:latin typeface="LM Sans 10"/>
                <a:cs typeface="LM Sans 10"/>
              </a:rPr>
              <a:t>emissor </a:t>
            </a:r>
            <a:r>
              <a:rPr sz="1000" spc="-5" dirty="0">
                <a:latin typeface="LM Sans 10"/>
                <a:cs typeface="LM Sans 10"/>
              </a:rPr>
              <a:t>– encaminha a mensagem (</a:t>
            </a:r>
            <a:r>
              <a:rPr sz="1000" spc="-5" dirty="0" err="1">
                <a:latin typeface="LM Sans 10"/>
                <a:cs typeface="LM Sans 10"/>
              </a:rPr>
              <a:t>sua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-5" dirty="0" err="1">
                <a:latin typeface="LM Sans 10"/>
                <a:cs typeface="LM Sans 10"/>
              </a:rPr>
              <a:t>classe</a:t>
            </a:r>
            <a:r>
              <a:rPr lang="pt-BR" sz="1000" spc="-5" dirty="0">
                <a:latin typeface="LM Sans 10"/>
                <a:cs typeface="LM Sans 10"/>
              </a:rPr>
              <a:t> é cliente)</a:t>
            </a:r>
            <a:endParaRPr sz="1000" dirty="0">
              <a:latin typeface="LM Sans 10"/>
              <a:cs typeface="LM Sans 10"/>
            </a:endParaRPr>
          </a:p>
          <a:p>
            <a:pPr marL="327660" marR="43180" indent="-137160">
              <a:lnSpc>
                <a:spcPts val="1200"/>
              </a:lnSpc>
              <a:spcBef>
                <a:spcPts val="40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Objeto </a:t>
            </a:r>
            <a:r>
              <a:rPr sz="1000" spc="-10" dirty="0">
                <a:latin typeface="LM Sans 10"/>
                <a:cs typeface="LM Sans 10"/>
              </a:rPr>
              <a:t>receptor </a:t>
            </a:r>
            <a:r>
              <a:rPr sz="1000" spc="-5" dirty="0">
                <a:latin typeface="LM Sans 10"/>
                <a:cs typeface="LM Sans 10"/>
              </a:rPr>
              <a:t>– </a:t>
            </a:r>
            <a:r>
              <a:rPr sz="1000" dirty="0">
                <a:latin typeface="LM Sans 10"/>
                <a:cs typeface="LM Sans 10"/>
              </a:rPr>
              <a:t>recebe </a:t>
            </a:r>
            <a:r>
              <a:rPr sz="1000" spc="-5" dirty="0">
                <a:latin typeface="LM Sans 10"/>
                <a:cs typeface="LM Sans 10"/>
              </a:rPr>
              <a:t>a mensagem e a </a:t>
            </a:r>
            <a:r>
              <a:rPr sz="1000" spc="-65" dirty="0" err="1">
                <a:latin typeface="LM Sans 10"/>
                <a:cs typeface="LM Sans 10"/>
              </a:rPr>
              <a:t>especifica</a:t>
            </a:r>
            <a:r>
              <a:rPr lang="pt-BR" sz="1000" spc="-65" dirty="0" err="1">
                <a:latin typeface="LM Sans 10"/>
                <a:cs typeface="LM Sans 10"/>
              </a:rPr>
              <a:t>çã</a:t>
            </a:r>
            <a:r>
              <a:rPr sz="1000" spc="-65" dirty="0">
                <a:latin typeface="LM Sans 10"/>
                <a:cs typeface="LM Sans 10"/>
              </a:rPr>
              <a:t>o </a:t>
            </a:r>
            <a:r>
              <a:rPr sz="1000" spc="-5" dirty="0">
                <a:latin typeface="LM Sans 10"/>
                <a:cs typeface="LM Sans 10"/>
              </a:rPr>
              <a:t>do </a:t>
            </a:r>
            <a:r>
              <a:rPr sz="1000" spc="-60" dirty="0" err="1">
                <a:latin typeface="LM Sans 10"/>
                <a:cs typeface="LM Sans 10"/>
              </a:rPr>
              <a:t>servi</a:t>
            </a:r>
            <a:r>
              <a:rPr lang="pt-BR" sz="1000" spc="-60" dirty="0">
                <a:latin typeface="LM Sans 10"/>
                <a:cs typeface="LM Sans 10"/>
              </a:rPr>
              <a:t>ç</a:t>
            </a:r>
            <a:r>
              <a:rPr sz="1000" spc="-60" dirty="0">
                <a:latin typeface="LM Sans 10"/>
                <a:cs typeface="LM Sans 10"/>
              </a:rPr>
              <a:t>o </a:t>
            </a:r>
            <a:r>
              <a:rPr sz="1000" spc="-5" dirty="0">
                <a:latin typeface="LM Sans 10"/>
                <a:cs typeface="LM Sans 10"/>
              </a:rPr>
              <a:t>a ser  executado (objeto </a:t>
            </a:r>
            <a:r>
              <a:rPr sz="1000" spc="-10" dirty="0">
                <a:latin typeface="LM Sans 10"/>
                <a:cs typeface="LM Sans 10"/>
              </a:rPr>
              <a:t>executor)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06951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451622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215762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09 de agosto de</a:t>
            </a:r>
            <a:r>
              <a:rPr spc="-40" dirty="0"/>
              <a:t> </a:t>
            </a:r>
            <a:r>
              <a:rPr spc="-5" dirty="0"/>
              <a:t>2017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9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17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0B4C029-388A-40ED-B193-07C5CC417D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</TotalTime>
  <Words>1702</Words>
  <Application>Microsoft Office PowerPoint</Application>
  <PresentationFormat>Personalizar</PresentationFormat>
  <Paragraphs>251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7" baseType="lpstr">
      <vt:lpstr>Arial</vt:lpstr>
      <vt:lpstr>Calibri</vt:lpstr>
      <vt:lpstr>DejaVu Sans</vt:lpstr>
      <vt:lpstr>LM Mono 10</vt:lpstr>
      <vt:lpstr>LM Roman 10</vt:lpstr>
      <vt:lpstr>LM Sans 10</vt:lpstr>
      <vt:lpstr>LM Sans 12</vt:lpstr>
      <vt:lpstr>LM Sans 9</vt:lpstr>
      <vt:lpstr>Office Theme</vt:lpstr>
      <vt:lpstr>Apresentação do PowerPoint</vt:lpstr>
      <vt:lpstr>Tópicos</vt:lpstr>
      <vt:lpstr>Conceitos básicos de programação imperativa: algoritmos  e programas</vt:lpstr>
      <vt:lpstr>Apresentação do PowerPoint</vt:lpstr>
      <vt:lpstr>Classe – código-fonte</vt:lpstr>
      <vt:lpstr>Classe – código-fonte</vt:lpstr>
      <vt:lpstr>Objeto</vt:lpstr>
      <vt:lpstr>Objeto</vt:lpstr>
      <vt:lpstr>Mensagem</vt:lpstr>
      <vt:lpstr>Mensagem</vt:lpstr>
      <vt:lpstr>Mensagem</vt:lpstr>
      <vt:lpstr>Exemplos</vt:lpstr>
      <vt:lpstr>Identificadores</vt:lpstr>
      <vt:lpstr>Identificadores</vt:lpstr>
      <vt:lpstr>Apresentação do PowerPoint</vt:lpstr>
      <vt:lpstr>Tipos de valores</vt:lpstr>
      <vt:lpstr>Objetos e variáveis</vt:lpstr>
      <vt:lpstr>Objetos e variáveis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INE5603 Introdução à POO</dc:title>
  <dc:creator>Prof. A. G. Silva</dc:creator>
  <cp:lastModifiedBy>ERIC DE PAULA FERREIRA</cp:lastModifiedBy>
  <cp:revision>11</cp:revision>
  <dcterms:created xsi:type="dcterms:W3CDTF">2020-03-27T21:24:50Z</dcterms:created>
  <dcterms:modified xsi:type="dcterms:W3CDTF">2020-11-16T14:18:49Z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2017-08-08T00:00:00Z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2020-03-27T00:00:00Z</vt:filetime>
  </property>
</Properties>
</file>