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34709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670824"/>
            <a:ext cx="4017645" cy="229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3874" y="3349288"/>
            <a:ext cx="7778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02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1.png"/><Relationship Id="rId4" Type="http://schemas.openxmlformats.org/officeDocument/2006/relationships/image" Target="../media/image31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B5C2444-FC80-47B7-A725-C23F8650F13B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312F22-B699-40F2-9188-858D805D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385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 err="1"/>
              <a:t>Atribui</a:t>
            </a:r>
            <a:r>
              <a:rPr lang="pt-BR" spc="-105" dirty="0" err="1"/>
              <a:t>çã</a:t>
            </a:r>
            <a:r>
              <a:rPr spc="-105" dirty="0"/>
              <a:t>o</a:t>
            </a:r>
            <a:r>
              <a:rPr spc="-25" dirty="0"/>
              <a:t> </a:t>
            </a:r>
            <a:r>
              <a:rPr spc="25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095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26109"/>
            <a:ext cx="2677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veis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declaradas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inicializadas: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795020"/>
            <a:ext cx="35560" cy="556895"/>
            <a:chOff x="342252" y="795020"/>
            <a:chExt cx="35560" cy="556895"/>
          </a:xfrm>
        </p:grpSpPr>
        <p:sp>
          <p:nvSpPr>
            <p:cNvPr id="6" name="object 6"/>
            <p:cNvSpPr/>
            <p:nvPr/>
          </p:nvSpPr>
          <p:spPr>
            <a:xfrm>
              <a:off x="344779" y="795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795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934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934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73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73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12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12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1898" y="765881"/>
            <a:ext cx="1577287" cy="5782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70">
              <a:lnSpc>
                <a:spcPct val="101499"/>
              </a:lnSpc>
              <a:spcBef>
                <a:spcPts val="80"/>
              </a:spcBef>
            </a:pPr>
            <a:r>
              <a:rPr lang="pt-BR" sz="900" spc="75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900" spc="75" dirty="0" err="1">
                <a:solidFill>
                  <a:srgbClr val="006600"/>
                </a:solidFill>
                <a:latin typeface="LM Mono 10"/>
                <a:cs typeface="LM Mono 10"/>
              </a:rPr>
              <a:t>oubl</a:t>
            </a:r>
            <a:r>
              <a:rPr sz="900" spc="-5" dirty="0" err="1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va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l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cust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12700" marR="5080" indent="1270">
              <a:lnSpc>
                <a:spcPct val="101499"/>
              </a:lnSpc>
              <a:spcBef>
                <a:spcPts val="80"/>
              </a:spcBef>
            </a:pPr>
            <a:r>
              <a:rPr sz="900" spc="2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25" dirty="0" err="1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lang="pt-BR" sz="900" spc="2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=</a:t>
            </a:r>
            <a:r>
              <a:rPr sz="900" spc="18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0;</a:t>
            </a:r>
            <a:endParaRPr sz="900" dirty="0">
              <a:latin typeface="LM Mono 10"/>
              <a:cs typeface="LM Mono 10"/>
            </a:endParaRPr>
          </a:p>
          <a:p>
            <a:pPr marL="12700" marR="154940">
              <a:lnSpc>
                <a:spcPct val="101499"/>
              </a:lnSpc>
            </a:pPr>
            <a:r>
              <a:rPr lang="pt-BR" sz="900" spc="30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al</a:t>
            </a:r>
            <a:r>
              <a:rPr lang="pt-BR" sz="900" spc="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0" dirty="0">
                <a:latin typeface="LM Mono 10"/>
                <a:cs typeface="LM Mono 10"/>
              </a:rPr>
              <a:t>= </a:t>
            </a:r>
            <a:r>
              <a:rPr sz="900" spc="35" dirty="0">
                <a:latin typeface="LM Mono 10"/>
                <a:cs typeface="LM Mono 10"/>
              </a:rPr>
              <a:t>3. </a:t>
            </a:r>
            <a:r>
              <a:rPr sz="900" spc="45" dirty="0">
                <a:latin typeface="LM Mono 10"/>
                <a:cs typeface="LM Mono 10"/>
              </a:rPr>
              <a:t>45;  </a:t>
            </a:r>
            <a:endParaRPr lang="pt-BR" sz="900" spc="45" dirty="0">
              <a:latin typeface="LM Mono 10"/>
              <a:cs typeface="LM Mono 10"/>
            </a:endParaRPr>
          </a:p>
          <a:p>
            <a:pPr marL="12700" marR="154940">
              <a:lnSpc>
                <a:spcPct val="101499"/>
              </a:lnSpc>
            </a:pPr>
            <a:r>
              <a:rPr lang="pt-BR" sz="900" spc="65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l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va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l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+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cust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9188" y="765881"/>
            <a:ext cx="2069464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//declaracao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//declaracaoeinicializacao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//inicializacao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//ERRO:variavelnaoinicializada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1089" y="16721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932" y="1588679"/>
            <a:ext cx="2910935" cy="12514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 err="1">
                <a:latin typeface="LM Sans 10"/>
                <a:cs typeface="LM Sans 10"/>
              </a:rPr>
              <a:t>Atribui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permitidas: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9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latin typeface="LM Sans 10"/>
                <a:cs typeface="LM Sans 10"/>
              </a:rPr>
              <a:t>double </a:t>
            </a:r>
            <a:r>
              <a:rPr sz="1100" i="1" spc="165" dirty="0">
                <a:latin typeface="DejaVu Sans"/>
                <a:cs typeface="DejaVu Sans"/>
              </a:rPr>
              <a:t>← </a:t>
            </a:r>
            <a:r>
              <a:rPr sz="1100" i="1" spc="-10" dirty="0">
                <a:latin typeface="LM Sans 10"/>
                <a:cs typeface="LM Sans 10"/>
              </a:rPr>
              <a:t>float </a:t>
            </a:r>
            <a:r>
              <a:rPr sz="1100" i="1" spc="165" dirty="0">
                <a:latin typeface="DejaVu Sans"/>
                <a:cs typeface="DejaVu Sans"/>
              </a:rPr>
              <a:t>← </a:t>
            </a:r>
            <a:r>
              <a:rPr sz="1100" i="1" spc="-5" dirty="0">
                <a:latin typeface="LM Sans 10"/>
                <a:cs typeface="LM Sans 10"/>
              </a:rPr>
              <a:t>long </a:t>
            </a:r>
            <a:r>
              <a:rPr sz="1100" i="1" spc="165" dirty="0">
                <a:latin typeface="DejaVu Sans"/>
                <a:cs typeface="DejaVu Sans"/>
              </a:rPr>
              <a:t>← </a:t>
            </a:r>
            <a:r>
              <a:rPr sz="1100" i="1" spc="-5" dirty="0">
                <a:latin typeface="LM Sans 10"/>
                <a:cs typeface="LM Sans 10"/>
              </a:rPr>
              <a:t>int </a:t>
            </a:r>
            <a:r>
              <a:rPr sz="1100" i="1" spc="165" dirty="0">
                <a:latin typeface="DejaVu Sans"/>
                <a:cs typeface="DejaVu Sans"/>
              </a:rPr>
              <a:t>← </a:t>
            </a:r>
            <a:r>
              <a:rPr sz="1100" i="1" spc="-15" dirty="0">
                <a:latin typeface="LM Sans 10"/>
                <a:cs typeface="LM Sans 10"/>
              </a:rPr>
              <a:t>short </a:t>
            </a:r>
            <a:r>
              <a:rPr sz="1100" i="1" spc="165" dirty="0">
                <a:latin typeface="DejaVu Sans"/>
                <a:cs typeface="DejaVu Sans"/>
              </a:rPr>
              <a:t>←</a:t>
            </a:r>
            <a:r>
              <a:rPr sz="1100" i="1" spc="-185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byte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M Sans 10"/>
              <a:cs typeface="LM Sans 10"/>
            </a:endParaRPr>
          </a:p>
          <a:p>
            <a:pPr marL="21590" marR="1770380" indent="635">
              <a:lnSpc>
                <a:spcPct val="101499"/>
              </a:lnSpc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f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loat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vX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= </a:t>
            </a:r>
            <a:r>
              <a:rPr sz="900" spc="35" dirty="0">
                <a:latin typeface="LM Mono 10"/>
                <a:cs typeface="LM Mono 10"/>
              </a:rPr>
              <a:t>12.9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35" dirty="0">
                <a:latin typeface="LM Mono 10"/>
                <a:cs typeface="LM Mono 10"/>
              </a:rPr>
              <a:t>;  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vY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vX</a:t>
            </a:r>
            <a:r>
              <a:rPr sz="900" spc="40" dirty="0">
                <a:latin typeface="LM Mono 10"/>
                <a:cs typeface="LM Mono 10"/>
              </a:rPr>
              <a:t>;  </a:t>
            </a:r>
            <a:endParaRPr lang="pt-BR" sz="900" spc="40" dirty="0">
              <a:latin typeface="LM Mono 10"/>
              <a:cs typeface="LM Mono 10"/>
            </a:endParaRPr>
          </a:p>
          <a:p>
            <a:pPr marL="21590" marR="1770380" indent="635">
              <a:lnSpc>
                <a:spcPct val="101499"/>
              </a:lnSpc>
            </a:pP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short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5;  </a:t>
            </a:r>
            <a:endParaRPr lang="pt-BR" sz="900" spc="25" dirty="0">
              <a:latin typeface="LM Mono 10"/>
              <a:cs typeface="LM Mono 10"/>
            </a:endParaRPr>
          </a:p>
          <a:p>
            <a:pPr marL="21590" marR="1770380" indent="635">
              <a:lnSpc>
                <a:spcPct val="101499"/>
              </a:lnSpc>
            </a:pPr>
            <a:r>
              <a:rPr sz="900" spc="1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1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j</a:t>
            </a:r>
            <a:r>
              <a:rPr lang="pt-BR" sz="900" spc="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15" dirty="0">
                <a:latin typeface="LM Mono 10"/>
                <a:cs typeface="LM Mono 10"/>
              </a:rPr>
              <a:t>=</a:t>
            </a:r>
            <a:r>
              <a:rPr lang="pt-BR" sz="900" spc="15" dirty="0">
                <a:latin typeface="LM Mono 10"/>
                <a:cs typeface="LM Mono 10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52" y="2373820"/>
            <a:ext cx="35560" cy="556895"/>
            <a:chOff x="342252" y="2373820"/>
            <a:chExt cx="35560" cy="556895"/>
          </a:xfrm>
        </p:grpSpPr>
        <p:sp>
          <p:nvSpPr>
            <p:cNvPr id="19" name="object 19"/>
            <p:cNvSpPr/>
            <p:nvPr/>
          </p:nvSpPr>
          <p:spPr>
            <a:xfrm>
              <a:off x="344779" y="23738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23738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25129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5129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26521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6521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27913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7913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2E56EF1-CE86-4107-8DFE-648CD4BA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385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 err="1"/>
              <a:t>Atribui</a:t>
            </a:r>
            <a:r>
              <a:rPr lang="pt-BR" spc="-105" dirty="0" err="1"/>
              <a:t>çã</a:t>
            </a:r>
            <a:r>
              <a:rPr spc="-105" dirty="0"/>
              <a:t>o</a:t>
            </a:r>
            <a:r>
              <a:rPr spc="-25" dirty="0"/>
              <a:t> </a:t>
            </a:r>
            <a:r>
              <a:rPr spc="25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070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1" y="734175"/>
            <a:ext cx="3426117" cy="156363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65" dirty="0">
                <a:latin typeface="LM Sans 10"/>
                <a:cs typeface="LM Sans 10"/>
              </a:rPr>
              <a:t>Convers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60" dirty="0" err="1">
                <a:latin typeface="LM Sans 10"/>
                <a:cs typeface="LM Sans 10"/>
              </a:rPr>
              <a:t>expl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 err="1">
                <a:latin typeface="LM Sans 10"/>
                <a:cs typeface="LM Sans 10"/>
              </a:rPr>
              <a:t>cita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(retipagem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i="1" spc="-5" dirty="0">
                <a:latin typeface="LM Sans 10"/>
                <a:cs typeface="LM Sans 10"/>
              </a:rPr>
              <a:t>casting</a:t>
            </a:r>
            <a:r>
              <a:rPr sz="1100" i="1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22225">
              <a:lnSpc>
                <a:spcPct val="100000"/>
              </a:lnSpc>
              <a:spcBef>
                <a:spcPts val="570"/>
              </a:spcBef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f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loat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40" dirty="0">
                <a:latin typeface="LM Mono 10"/>
                <a:cs typeface="LM Mono 10"/>
              </a:rPr>
              <a:t>= (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float</a:t>
            </a:r>
            <a:r>
              <a:rPr sz="900" spc="40" dirty="0">
                <a:latin typeface="LM Mono 10"/>
                <a:cs typeface="LM Mono 10"/>
              </a:rPr>
              <a:t>)</a:t>
            </a:r>
            <a:r>
              <a:rPr sz="900" spc="-90" dirty="0">
                <a:latin typeface="LM Mono 10"/>
                <a:cs typeface="LM Mono 10"/>
              </a:rPr>
              <a:t> </a:t>
            </a:r>
            <a:r>
              <a:rPr sz="900" spc="45" dirty="0">
                <a:latin typeface="LM Mono 10"/>
                <a:cs typeface="LM Mono 10"/>
              </a:rPr>
              <a:t>12. </a:t>
            </a:r>
            <a:r>
              <a:rPr sz="900" spc="35" dirty="0">
                <a:latin typeface="LM Mono 10"/>
                <a:cs typeface="LM Mono 10"/>
              </a:rPr>
              <a:t>9;</a:t>
            </a:r>
            <a:endParaRPr sz="900" dirty="0">
              <a:latin typeface="LM Mono 10"/>
              <a:cs typeface="LM Mono 10"/>
            </a:endParaRPr>
          </a:p>
          <a:p>
            <a:pPr marL="275590" marR="5080" indent="-255904">
              <a:lnSpc>
                <a:spcPct val="101499"/>
              </a:lnSpc>
            </a:pP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//12.9</a:t>
            </a:r>
            <a:r>
              <a:rPr lang="pt-BR" sz="900" i="1" spc="60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60" dirty="0" err="1">
                <a:solidFill>
                  <a:srgbClr val="4C0019"/>
                </a:solidFill>
                <a:latin typeface="LM Mono 10"/>
                <a:cs typeface="LM Mono 10"/>
              </a:rPr>
              <a:t>e’convertidoexplicitamente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(retipagemou  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casting)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Mono 10"/>
              <a:cs typeface="LM Mono 10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2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lang="pt-BR" sz="900" spc="2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= (</a:t>
            </a:r>
            <a:r>
              <a:rPr sz="900" spc="2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sz="900" spc="25" dirty="0">
                <a:latin typeface="LM Mono 10"/>
                <a:cs typeface="LM Mono 10"/>
              </a:rPr>
              <a:t>)</a:t>
            </a:r>
            <a:r>
              <a:rPr sz="900" spc="360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3.6;</a:t>
            </a:r>
            <a:endParaRPr sz="900" dirty="0">
              <a:latin typeface="LM Mono 10"/>
              <a:cs typeface="LM Mono 10"/>
            </a:endParaRPr>
          </a:p>
          <a:p>
            <a:pPr marL="2032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solidFill>
                  <a:srgbClr val="4C0019"/>
                </a:solidFill>
                <a:latin typeface="LM Mono 10"/>
                <a:cs typeface="LM Mono 10"/>
              </a:rPr>
              <a:t>//k=3</a:t>
            </a:r>
            <a:r>
              <a:rPr sz="900" i="1" spc="-365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,perdaportruncamento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b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yte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= (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byte</a:t>
            </a:r>
            <a:r>
              <a:rPr sz="900" spc="35" dirty="0">
                <a:latin typeface="LM Mono 10"/>
                <a:cs typeface="LM Mono 10"/>
              </a:rPr>
              <a:t>)</a:t>
            </a:r>
            <a:r>
              <a:rPr sz="900" spc="355" dirty="0"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2000;</a:t>
            </a:r>
            <a:endParaRPr sz="900" dirty="0">
              <a:latin typeface="LM Mono 10"/>
              <a:cs typeface="LM Mono 10"/>
            </a:endParaRPr>
          </a:p>
          <a:p>
            <a:pPr marL="276225" marR="48895" indent="-256540">
              <a:lnSpc>
                <a:spcPct val="101499"/>
              </a:lnSpc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cei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t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a,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m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n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adequad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a(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valo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r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armazenad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ser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a’  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totalmentediferente)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1092517"/>
            <a:ext cx="35560" cy="1391920"/>
            <a:chOff x="342252" y="1092517"/>
            <a:chExt cx="35560" cy="1391920"/>
          </a:xfrm>
        </p:grpSpPr>
        <p:sp>
          <p:nvSpPr>
            <p:cNvPr id="6" name="object 6"/>
            <p:cNvSpPr/>
            <p:nvPr/>
          </p:nvSpPr>
          <p:spPr>
            <a:xfrm>
              <a:off x="344779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5D32CA54-2216-4F3E-A73D-368D3A97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87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Aspectos de funcionamento de</a:t>
            </a:r>
            <a:r>
              <a:rPr spc="-30" dirty="0"/>
              <a:t> </a:t>
            </a: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1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31326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6953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495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432" y="847711"/>
            <a:ext cx="4145279" cy="15567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0"/>
              </a:spcBef>
            </a:pPr>
            <a:r>
              <a:rPr sz="1100" spc="-95" dirty="0" err="1">
                <a:latin typeface="LM Sans 10"/>
                <a:cs typeface="LM Sans 10"/>
              </a:rPr>
              <a:t>Constru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70" dirty="0">
                <a:latin typeface="LM Sans 10"/>
                <a:cs typeface="LM Sans 10"/>
              </a:rPr>
              <a:t>(</a:t>
            </a:r>
            <a:r>
              <a:rPr sz="1100" spc="-70" dirty="0" err="1">
                <a:latin typeface="LM Sans 10"/>
                <a:cs typeface="LM Sans 10"/>
              </a:rPr>
              <a:t>instancia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o)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10" dirty="0" err="1">
                <a:latin typeface="LM Sans 10"/>
                <a:cs typeface="LM Sans 10"/>
              </a:rPr>
              <a:t>aloca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</a:pPr>
            <a:r>
              <a:rPr sz="1100" spc="-305" dirty="0">
                <a:latin typeface="LM Sans 10"/>
                <a:cs typeface="LM Sans 10"/>
              </a:rPr>
              <a:t>E</a:t>
            </a:r>
            <a:r>
              <a:rPr sz="1650" spc="-457" baseline="12626" dirty="0">
                <a:latin typeface="LM Sans 10"/>
                <a:cs typeface="LM Sans 10"/>
              </a:rPr>
              <a:t>´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dirty="0">
                <a:latin typeface="LM Sans 10"/>
                <a:cs typeface="LM Sans 10"/>
              </a:rPr>
              <a:t>boa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á</a:t>
            </a:r>
            <a:r>
              <a:rPr sz="1100" spc="-80" dirty="0" err="1">
                <a:latin typeface="LM Sans 10"/>
                <a:cs typeface="LM Sans 10"/>
              </a:rPr>
              <a:t>tica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inicializar </a:t>
            </a:r>
            <a:r>
              <a:rPr sz="1100" spc="-5" dirty="0">
                <a:latin typeface="LM Sans 10"/>
                <a:cs typeface="LM Sans 10"/>
              </a:rPr>
              <a:t>os atributos, </a:t>
            </a: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poss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>
                <a:latin typeface="LM Sans 10"/>
                <a:cs typeface="LM Sans 10"/>
              </a:rPr>
              <a:t>vel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5565" marR="304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Se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explicitamente inicializado, Java </a:t>
            </a:r>
            <a:r>
              <a:rPr sz="1100" spc="-10" dirty="0">
                <a:latin typeface="LM Sans 10"/>
                <a:cs typeface="LM Sans 10"/>
              </a:rPr>
              <a:t>automaticamente </a:t>
            </a:r>
            <a:r>
              <a:rPr sz="1100" spc="-5" dirty="0">
                <a:latin typeface="LM Sans 10"/>
                <a:cs typeface="LM Sans 10"/>
              </a:rPr>
              <a:t>assume </a:t>
            </a:r>
            <a:r>
              <a:rPr sz="1100" spc="-10" dirty="0">
                <a:latin typeface="LM Sans 10"/>
                <a:cs typeface="LM Sans 10"/>
              </a:rPr>
              <a:t>um  </a:t>
            </a:r>
            <a:r>
              <a:rPr sz="1100" spc="-5" dirty="0">
                <a:latin typeface="LM Sans 10"/>
                <a:cs typeface="LM Sans 10"/>
              </a:rPr>
              <a:t>determinado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45" dirty="0">
                <a:latin typeface="LM Sans 10"/>
                <a:cs typeface="LM Sans 10"/>
              </a:rPr>
              <a:t>(s</a:t>
            </a:r>
            <a:r>
              <a:rPr lang="pt-BR" sz="1100" spc="-145" dirty="0">
                <a:latin typeface="LM Sans 10"/>
                <a:cs typeface="LM Sans 10"/>
              </a:rPr>
              <a:t>ó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atributos)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5565" marR="10604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 err="1">
                <a:latin typeface="LM Sans 10"/>
                <a:cs typeface="LM Sans 10"/>
              </a:rPr>
              <a:t>ter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 err="1">
                <a:latin typeface="LM Sans 10"/>
                <a:cs typeface="LM Sans 10"/>
              </a:rPr>
              <a:t>rios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construtores (um </a:t>
            </a:r>
            <a:r>
              <a:rPr sz="1100" spc="-10" dirty="0" err="1">
                <a:latin typeface="LM Sans 10"/>
                <a:cs typeface="LM Sans 10"/>
              </a:rPr>
              <a:t>construtor</a:t>
            </a:r>
            <a:r>
              <a:rPr lang="pt-BR" sz="1100" spc="-10" dirty="0">
                <a:latin typeface="LM Sans 10"/>
                <a:cs typeface="LM Sans 10"/>
              </a:rPr>
              <a:t> é executado </a:t>
            </a:r>
            <a:r>
              <a:rPr sz="1100" spc="-10" dirty="0" err="1">
                <a:latin typeface="LM Sans 10"/>
                <a:cs typeface="LM Sans 10"/>
              </a:rPr>
              <a:t>conforme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sua assinatura)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E8C350D-4110-4052-8828-9657F4580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87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Aspectos de funcionamento de</a:t>
            </a:r>
            <a:r>
              <a:rPr spc="-30" dirty="0"/>
              <a:t> </a:t>
            </a:r>
            <a:r>
              <a:rPr spc="10" dirty="0"/>
              <a:t>objetos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937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10310"/>
            <a:ext cx="3184525" cy="12117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Pode-se </a:t>
            </a:r>
            <a:r>
              <a:rPr sz="1100" spc="-5" dirty="0" err="1">
                <a:latin typeface="LM Sans 10"/>
                <a:cs typeface="LM Sans 10"/>
              </a:rPr>
              <a:t>ter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inst</a:t>
            </a:r>
            <a:r>
              <a:rPr lang="pt-BR" sz="1100" spc="-50" dirty="0">
                <a:latin typeface="LM Sans 10"/>
                <a:cs typeface="LM Sans 10"/>
              </a:rPr>
              <a:t>â</a:t>
            </a:r>
            <a:r>
              <a:rPr sz="1100" spc="-50" dirty="0" err="1">
                <a:latin typeface="LM Sans 10"/>
                <a:cs typeface="LM Sans 10"/>
              </a:rPr>
              <a:t>ncias</a:t>
            </a:r>
            <a:r>
              <a:rPr sz="1100" spc="-5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M Sans 10"/>
              <a:cs typeface="LM Sans 10"/>
            </a:endParaRPr>
          </a:p>
          <a:p>
            <a:pPr marL="12700" marR="1054100">
              <a:lnSpc>
                <a:spcPct val="102600"/>
              </a:lnSpc>
              <a:spcBef>
                <a:spcPts val="5"/>
              </a:spcBef>
            </a:pPr>
            <a:r>
              <a:rPr lang="pt-BR" sz="1100" spc="-5" dirty="0">
                <a:latin typeface="LM Mono 10"/>
                <a:cs typeface="LM Mono 10"/>
              </a:rPr>
              <a:t>*</a:t>
            </a:r>
            <a:r>
              <a:rPr sz="1100" spc="-5" dirty="0">
                <a:latin typeface="LM Mono 10"/>
                <a:cs typeface="LM Mono 10"/>
              </a:rPr>
              <a:t>um</a:t>
            </a:r>
            <a:r>
              <a:rPr lang="pt-BR" sz="1100" spc="-5" dirty="0" err="1">
                <a:latin typeface="LM Mono 10"/>
                <a:cs typeface="LM Mono 10"/>
              </a:rPr>
              <a:t>Aviao</a:t>
            </a:r>
            <a:r>
              <a:rPr sz="1100" spc="-5" dirty="0">
                <a:latin typeface="LM Mono 10"/>
                <a:cs typeface="LM Mono 10"/>
              </a:rPr>
              <a:t> = new </a:t>
            </a:r>
            <a:r>
              <a:rPr lang="pt-BR" sz="1100" spc="-5" dirty="0" err="1">
                <a:latin typeface="LM Mono 10"/>
                <a:cs typeface="LM Mono 10"/>
              </a:rPr>
              <a:t>Aviao</a:t>
            </a:r>
            <a:r>
              <a:rPr sz="1100" spc="-5" dirty="0">
                <a:latin typeface="LM Mono 10"/>
                <a:cs typeface="LM Mono 10"/>
              </a:rPr>
              <a:t>();  </a:t>
            </a:r>
            <a:endParaRPr lang="pt-BR" sz="1100" spc="-5" dirty="0">
              <a:latin typeface="LM Mono 10"/>
              <a:cs typeface="LM Mono 10"/>
            </a:endParaRPr>
          </a:p>
          <a:p>
            <a:pPr marL="12700" marR="1054100">
              <a:lnSpc>
                <a:spcPct val="102600"/>
              </a:lnSpc>
              <a:spcBef>
                <a:spcPts val="5"/>
              </a:spcBef>
            </a:pPr>
            <a:r>
              <a:rPr lang="pt-BR" sz="1100" spc="-5" dirty="0">
                <a:latin typeface="LM Mono 10"/>
                <a:cs typeface="LM Mono 10"/>
              </a:rPr>
              <a:t>*</a:t>
            </a:r>
            <a:r>
              <a:rPr sz="1100" spc="-5" dirty="0">
                <a:latin typeface="LM Mono 10"/>
                <a:cs typeface="LM Mono 10"/>
              </a:rPr>
              <a:t>outro</a:t>
            </a:r>
            <a:r>
              <a:rPr lang="pt-BR" sz="1100" spc="-5" dirty="0" err="1">
                <a:latin typeface="LM Mono 10"/>
                <a:cs typeface="LM Mono 10"/>
              </a:rPr>
              <a:t>Aviao</a:t>
            </a:r>
            <a:r>
              <a:rPr sz="1100" spc="-5" dirty="0">
                <a:latin typeface="LM Mono 10"/>
                <a:cs typeface="LM Mono 10"/>
              </a:rPr>
              <a:t> = new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lang="pt-BR" sz="1100" spc="-5" dirty="0" err="1">
                <a:latin typeface="LM Mono 10"/>
                <a:cs typeface="LM Mono 10"/>
              </a:rPr>
              <a:t>Aviao</a:t>
            </a:r>
            <a:r>
              <a:rPr sz="1100" spc="-5" dirty="0">
                <a:latin typeface="LM Mono 10"/>
                <a:cs typeface="LM Mono 10"/>
              </a:rPr>
              <a:t>();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 err="1">
                <a:latin typeface="LM Sans 10"/>
                <a:cs typeface="LM Sans 10"/>
              </a:rPr>
              <a:t>todo</a:t>
            </a:r>
            <a:r>
              <a:rPr sz="1100" spc="-7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415925">
              <a:lnSpc>
                <a:spcPct val="100000"/>
              </a:lnSpc>
              <a:spcBef>
                <a:spcPts val="350"/>
              </a:spcBef>
            </a:pPr>
            <a:r>
              <a:rPr lang="pt-BR" sz="850" b="1" spc="-10" dirty="0" err="1">
                <a:solidFill>
                  <a:srgbClr val="008000"/>
                </a:solidFill>
                <a:latin typeface="Courier New"/>
                <a:cs typeface="Courier New"/>
              </a:rPr>
              <a:t>void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pt-BR" sz="850" b="1" spc="-10" dirty="0" err="1">
                <a:solidFill>
                  <a:srgbClr val="008000"/>
                </a:solidFill>
                <a:latin typeface="Courier New"/>
                <a:cs typeface="Courier New"/>
              </a:rPr>
              <a:t>Aviao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pt-BR" sz="850" b="1" spc="-10" dirty="0" err="1">
                <a:solidFill>
                  <a:srgbClr val="008000"/>
                </a:solidFill>
                <a:latin typeface="Courier New"/>
                <a:cs typeface="Courier New"/>
              </a:rPr>
              <a:t>setVel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pt-BR" sz="850" b="1" spc="-10" dirty="0" err="1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pt-BR" sz="850" b="1" spc="-10" dirty="0" err="1">
                <a:solidFill>
                  <a:srgbClr val="008000"/>
                </a:solidFill>
                <a:latin typeface="Courier New"/>
                <a:cs typeface="Courier New"/>
              </a:rPr>
              <a:t>svel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){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9208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6638" y="2017188"/>
            <a:ext cx="2139950" cy="391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DejaVu Sans"/>
                <a:cs typeface="DejaVu Sans"/>
              </a:rPr>
              <a:t>Argumento</a:t>
            </a:r>
            <a:endParaRPr sz="9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pt-BR" sz="850" spc="-10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pt-BR" sz="850" spc="-10" dirty="0" err="1">
                <a:solidFill>
                  <a:srgbClr val="0000FF"/>
                </a:solidFill>
                <a:latin typeface="Courier New"/>
                <a:cs typeface="Courier New"/>
              </a:rPr>
              <a:t>umAviao</a:t>
            </a:r>
            <a:r>
              <a:rPr lang="pt-BR" sz="850" spc="-10" dirty="0">
                <a:solidFill>
                  <a:srgbClr val="0000FF"/>
                </a:solidFill>
                <a:latin typeface="Courier New"/>
                <a:cs typeface="Courier New"/>
              </a:rPr>
              <a:t>-&gt;</a:t>
            </a:r>
            <a:r>
              <a:rPr lang="pt-BR" sz="850" spc="-10" dirty="0" err="1">
                <a:solidFill>
                  <a:srgbClr val="0000FF"/>
                </a:solidFill>
                <a:latin typeface="Courier New"/>
                <a:cs typeface="Courier New"/>
              </a:rPr>
              <a:t>setVel</a:t>
            </a:r>
            <a:r>
              <a:rPr sz="850" spc="-10" dirty="0">
                <a:latin typeface="Courier New"/>
                <a:cs typeface="Courier New"/>
              </a:rPr>
              <a:t>( </a:t>
            </a:r>
            <a:r>
              <a:rPr lang="pt-BR" sz="850" spc="-10" dirty="0">
                <a:latin typeface="Courier New"/>
                <a:cs typeface="Courier New"/>
              </a:rPr>
              <a:t>100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-15" dirty="0">
                <a:latin typeface="Courier New"/>
                <a:cs typeface="Courier New"/>
              </a:rPr>
              <a:t>);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3575" y="1947085"/>
            <a:ext cx="6400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DejaVu Sans"/>
                <a:cs typeface="DejaVu Sans"/>
              </a:rPr>
              <a:t>Parâmetro</a:t>
            </a:r>
            <a:endParaRPr sz="900" dirty="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8915" y="2103702"/>
            <a:ext cx="188735" cy="181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1211" y="1870696"/>
            <a:ext cx="188672" cy="181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77773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2694278"/>
            <a:ext cx="33242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Outros detalhes (como escopo) </a:t>
            </a:r>
            <a:r>
              <a:rPr sz="1100" spc="-100" dirty="0">
                <a:latin typeface="LM Sans 10"/>
                <a:cs typeface="LM Sans 10"/>
              </a:rPr>
              <a:t>ser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vistos mais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adiante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9764D0A-765A-49D6-8A2B-56797BBBE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058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/>
              <a:t>m</a:t>
            </a:r>
            <a:r>
              <a:rPr lang="pt-BR" spc="-70" dirty="0"/>
              <a:t>é</a:t>
            </a:r>
            <a:r>
              <a:rPr spc="-70" dirty="0" err="1"/>
              <a:t>todos</a:t>
            </a:r>
            <a:r>
              <a:rPr spc="-70" dirty="0"/>
              <a:t> </a:t>
            </a:r>
            <a:r>
              <a:rPr spc="15" dirty="0"/>
              <a:t>–</a:t>
            </a:r>
            <a:r>
              <a:rPr spc="140" dirty="0"/>
              <a:t> </a:t>
            </a:r>
            <a:r>
              <a:rPr spc="-95" dirty="0" err="1"/>
              <a:t>introdu</a:t>
            </a:r>
            <a:r>
              <a:rPr lang="pt-BR" spc="-95" dirty="0" err="1"/>
              <a:t>çã</a:t>
            </a:r>
            <a:r>
              <a:rPr spc="-9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490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21866"/>
            <a:ext cx="3785235" cy="627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consiste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servico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8200"/>
              </a:lnSpc>
              <a:spcBef>
                <a:spcPts val="225"/>
              </a:spcBef>
            </a:pPr>
            <a:r>
              <a:rPr sz="1100" spc="-60" dirty="0" err="1">
                <a:latin typeface="LM Sans 10"/>
                <a:cs typeface="LM Sans 10"/>
              </a:rPr>
              <a:t>Sequ</a:t>
            </a:r>
            <a:r>
              <a:rPr lang="pt-BR" sz="1100" spc="-60" dirty="0">
                <a:latin typeface="LM Sans 10"/>
                <a:cs typeface="LM Sans 10"/>
              </a:rPr>
              <a:t>ê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executadas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</a:t>
            </a:r>
            <a:r>
              <a:rPr lang="pt-BR" sz="1100" spc="-180" dirty="0">
                <a:latin typeface="LM Sans 10"/>
                <a:cs typeface="LM Sans 10"/>
              </a:rPr>
              <a:t>   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(em </a:t>
            </a:r>
            <a:r>
              <a:rPr sz="1100" spc="-5" dirty="0">
                <a:latin typeface="LM Sans 10"/>
                <a:cs typeface="LM Sans 10"/>
              </a:rPr>
              <a:t>vermelho) 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pessoa: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7591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94058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44576"/>
              </p:ext>
            </p:extLst>
          </p:nvPr>
        </p:nvGraphicFramePr>
        <p:xfrm>
          <a:off x="751405" y="1093611"/>
          <a:ext cx="3376929" cy="2092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6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7">
                <a:tc>
                  <a:txBody>
                    <a:bodyPr/>
                    <a:lstStyle/>
                    <a:p>
                      <a:pPr marL="102235" marR="25857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String</a:t>
                      </a:r>
                      <a:r>
                        <a:rPr sz="1000" spc="-7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nome;  int idade; 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char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sexo;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491">
                <a:tc>
                  <a:txBody>
                    <a:bodyPr/>
                    <a:lstStyle/>
                    <a:p>
                      <a:pPr marL="102235">
                        <a:lnSpc>
                          <a:spcPts val="1200"/>
                        </a:lnSpc>
                        <a:spcBef>
                          <a:spcPts val="6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Pessoa();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</a:t>
                      </a:r>
                      <a:r>
                        <a:rPr sz="1000" spc="-5" dirty="0" err="1">
                          <a:latin typeface="LM Sans 10"/>
                          <a:cs typeface="LM Sans 10"/>
                        </a:rPr>
                        <a:t>construtor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  <a:p>
                      <a:pPr marL="102235" marR="138430">
                        <a:lnSpc>
                          <a:spcPts val="120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Pessoa(String vNome, 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char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vSexo, int vIdade);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</a:t>
                      </a:r>
                      <a:r>
                        <a:rPr sz="1000" spc="-5" dirty="0" err="1">
                          <a:latin typeface="LM Sans 10"/>
                          <a:cs typeface="LM Sans 10"/>
                        </a:rPr>
                        <a:t>construtor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  </a:t>
                      </a:r>
                      <a:endParaRPr lang="pt-BR" sz="1000" spc="-5" dirty="0">
                        <a:latin typeface="LM Sans 10"/>
                        <a:cs typeface="LM Sans 10"/>
                      </a:endParaRPr>
                    </a:p>
                    <a:p>
                      <a:pPr marL="102235" marR="138430" lvl="0" indent="0" defTabSz="914400" eaLnBrk="1" fontAlgn="auto" latinLnBrk="0" hangingPunct="1">
                        <a:lnSpc>
                          <a:spcPts val="12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~Pessoa();</a:t>
                      </a:r>
                      <a:r>
                        <a:rPr lang="pt-BR" sz="1000" spc="-5" dirty="0">
                          <a:latin typeface="LM Sans 10"/>
                          <a:cs typeface="LM Sans 10"/>
                        </a:rPr>
                        <a:t>//destrutor</a:t>
                      </a:r>
                      <a:endParaRPr lang="pt-BR" sz="1000" spc="-5" dirty="0">
                        <a:solidFill>
                          <a:srgbClr val="FF0000"/>
                        </a:solidFill>
                        <a:latin typeface="LM Sans 10"/>
                        <a:cs typeface="LM Sans 10"/>
                      </a:endParaRPr>
                    </a:p>
                    <a:p>
                      <a:pPr marL="102235" marR="138430">
                        <a:lnSpc>
                          <a:spcPts val="1200"/>
                        </a:lnSpc>
                        <a:spcBef>
                          <a:spcPts val="40"/>
                        </a:spcBef>
                      </a:pPr>
                      <a:r>
                        <a:rPr sz="1000" spc="-1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recebaValorNome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(String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vNome);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 (modificador) 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informeNome();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  <a:p>
                      <a:pPr marL="102235">
                        <a:lnSpc>
                          <a:spcPts val="1145"/>
                        </a:lnSpc>
                      </a:pPr>
                      <a:r>
                        <a:rPr sz="10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recebaValorIdade(int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vIdade);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</a:t>
                      </a:r>
                      <a:r>
                        <a:rPr sz="1000" spc="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(modificador)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  <a:p>
                      <a:pPr marL="102235">
                        <a:lnSpc>
                          <a:spcPts val="1195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informeIdade();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  <a:p>
                      <a:pPr marL="102235" marR="483870">
                        <a:lnSpc>
                          <a:spcPts val="12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recebaValorSexo(char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vSexo);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 (modificador) 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informeSexo();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//acesso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ACB1640-771A-4BA5-ADE1-A79C20AB6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417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/>
              <a:t>m</a:t>
            </a:r>
            <a:r>
              <a:rPr lang="pt-BR" spc="-70" dirty="0"/>
              <a:t>é</a:t>
            </a:r>
            <a:r>
              <a:rPr spc="-70" dirty="0" err="1"/>
              <a:t>todos</a:t>
            </a:r>
            <a:r>
              <a:rPr spc="-70" dirty="0"/>
              <a:t> </a:t>
            </a:r>
            <a:r>
              <a:rPr spc="15" dirty="0"/>
              <a:t>– </a:t>
            </a:r>
            <a:r>
              <a:rPr spc="10" dirty="0"/>
              <a:t>construtores</a:t>
            </a:r>
            <a:r>
              <a:rPr spc="120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414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252" y="646506"/>
            <a:ext cx="35560" cy="278765"/>
            <a:chOff x="342252" y="646506"/>
            <a:chExt cx="35560" cy="278765"/>
          </a:xfrm>
        </p:grpSpPr>
        <p:sp>
          <p:nvSpPr>
            <p:cNvPr id="5" name="object 5"/>
            <p:cNvSpPr/>
            <p:nvPr/>
          </p:nvSpPr>
          <p:spPr>
            <a:xfrm>
              <a:off x="344779" y="64650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145" y="64650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779" y="7856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7856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2252" y="1070457"/>
            <a:ext cx="35560" cy="139700"/>
            <a:chOff x="342252" y="1070457"/>
            <a:chExt cx="35560" cy="139700"/>
          </a:xfrm>
        </p:grpSpPr>
        <p:sp>
          <p:nvSpPr>
            <p:cNvPr id="10" name="object 10"/>
            <p:cNvSpPr/>
            <p:nvPr/>
          </p:nvSpPr>
          <p:spPr>
            <a:xfrm>
              <a:off x="344779" y="10704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704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59985" y="2136759"/>
            <a:ext cx="2165350" cy="1085215"/>
            <a:chOff x="1359985" y="2136759"/>
            <a:chExt cx="2165350" cy="1085215"/>
          </a:xfrm>
        </p:grpSpPr>
        <p:sp>
          <p:nvSpPr>
            <p:cNvPr id="13" name="object 13"/>
            <p:cNvSpPr/>
            <p:nvPr/>
          </p:nvSpPr>
          <p:spPr>
            <a:xfrm>
              <a:off x="1362525" y="2139299"/>
              <a:ext cx="2160270" cy="1080135"/>
            </a:xfrm>
            <a:custGeom>
              <a:avLst/>
              <a:gdLst/>
              <a:ahLst/>
              <a:cxnLst/>
              <a:rect l="l" t="t" r="r" b="b"/>
              <a:pathLst>
                <a:path w="2160270" h="1080135">
                  <a:moveTo>
                    <a:pt x="1080014" y="0"/>
                  </a:moveTo>
                  <a:lnTo>
                    <a:pt x="1016554" y="916"/>
                  </a:lnTo>
                  <a:lnTo>
                    <a:pt x="954060" y="3632"/>
                  </a:lnTo>
                  <a:lnTo>
                    <a:pt x="892633" y="8098"/>
                  </a:lnTo>
                  <a:lnTo>
                    <a:pt x="832374" y="14261"/>
                  </a:lnTo>
                  <a:lnTo>
                    <a:pt x="773385" y="22073"/>
                  </a:lnTo>
                  <a:lnTo>
                    <a:pt x="715766" y="31481"/>
                  </a:lnTo>
                  <a:lnTo>
                    <a:pt x="659620" y="42435"/>
                  </a:lnTo>
                  <a:lnTo>
                    <a:pt x="605047" y="54886"/>
                  </a:lnTo>
                  <a:lnTo>
                    <a:pt x="552149" y="68781"/>
                  </a:lnTo>
                  <a:lnTo>
                    <a:pt x="501027" y="84071"/>
                  </a:lnTo>
                  <a:lnTo>
                    <a:pt x="451783" y="100705"/>
                  </a:lnTo>
                  <a:lnTo>
                    <a:pt x="404517" y="118632"/>
                  </a:lnTo>
                  <a:lnTo>
                    <a:pt x="359330" y="137801"/>
                  </a:lnTo>
                  <a:lnTo>
                    <a:pt x="316325" y="158163"/>
                  </a:lnTo>
                  <a:lnTo>
                    <a:pt x="275603" y="179665"/>
                  </a:lnTo>
                  <a:lnTo>
                    <a:pt x="237264" y="202258"/>
                  </a:lnTo>
                  <a:lnTo>
                    <a:pt x="201410" y="225891"/>
                  </a:lnTo>
                  <a:lnTo>
                    <a:pt x="168143" y="250514"/>
                  </a:lnTo>
                  <a:lnTo>
                    <a:pt x="137563" y="276075"/>
                  </a:lnTo>
                  <a:lnTo>
                    <a:pt x="109772" y="302523"/>
                  </a:lnTo>
                  <a:lnTo>
                    <a:pt x="62962" y="357883"/>
                  </a:lnTo>
                  <a:lnTo>
                    <a:pt x="28523" y="416187"/>
                  </a:lnTo>
                  <a:lnTo>
                    <a:pt x="7265" y="477029"/>
                  </a:lnTo>
                  <a:lnTo>
                    <a:pt x="0" y="540006"/>
                  </a:lnTo>
                  <a:lnTo>
                    <a:pt x="1833" y="571736"/>
                  </a:lnTo>
                  <a:lnTo>
                    <a:pt x="16196" y="633696"/>
                  </a:lnTo>
                  <a:lnTo>
                    <a:pt x="44145" y="693320"/>
                  </a:lnTo>
                  <a:lnTo>
                    <a:pt x="84871" y="750202"/>
                  </a:lnTo>
                  <a:lnTo>
                    <a:pt x="137563" y="803938"/>
                  </a:lnTo>
                  <a:lnTo>
                    <a:pt x="168143" y="829499"/>
                  </a:lnTo>
                  <a:lnTo>
                    <a:pt x="201410" y="854121"/>
                  </a:lnTo>
                  <a:lnTo>
                    <a:pt x="237264" y="877754"/>
                  </a:lnTo>
                  <a:lnTo>
                    <a:pt x="275603" y="900347"/>
                  </a:lnTo>
                  <a:lnTo>
                    <a:pt x="316325" y="921849"/>
                  </a:lnTo>
                  <a:lnTo>
                    <a:pt x="359330" y="942211"/>
                  </a:lnTo>
                  <a:lnTo>
                    <a:pt x="404517" y="961380"/>
                  </a:lnTo>
                  <a:lnTo>
                    <a:pt x="451783" y="979307"/>
                  </a:lnTo>
                  <a:lnTo>
                    <a:pt x="501027" y="995941"/>
                  </a:lnTo>
                  <a:lnTo>
                    <a:pt x="552149" y="1011231"/>
                  </a:lnTo>
                  <a:lnTo>
                    <a:pt x="605047" y="1025126"/>
                  </a:lnTo>
                  <a:lnTo>
                    <a:pt x="659620" y="1037577"/>
                  </a:lnTo>
                  <a:lnTo>
                    <a:pt x="715766" y="1048531"/>
                  </a:lnTo>
                  <a:lnTo>
                    <a:pt x="773385" y="1057940"/>
                  </a:lnTo>
                  <a:lnTo>
                    <a:pt x="832374" y="1065751"/>
                  </a:lnTo>
                  <a:lnTo>
                    <a:pt x="892633" y="1071914"/>
                  </a:lnTo>
                  <a:lnTo>
                    <a:pt x="954060" y="1076380"/>
                  </a:lnTo>
                  <a:lnTo>
                    <a:pt x="1016554" y="1079096"/>
                  </a:lnTo>
                  <a:lnTo>
                    <a:pt x="1080014" y="1080013"/>
                  </a:lnTo>
                  <a:lnTo>
                    <a:pt x="1143474" y="1079096"/>
                  </a:lnTo>
                  <a:lnTo>
                    <a:pt x="1205968" y="1076380"/>
                  </a:lnTo>
                  <a:lnTo>
                    <a:pt x="1267395" y="1071914"/>
                  </a:lnTo>
                  <a:lnTo>
                    <a:pt x="1327654" y="1065751"/>
                  </a:lnTo>
                  <a:lnTo>
                    <a:pt x="1386643" y="1057940"/>
                  </a:lnTo>
                  <a:lnTo>
                    <a:pt x="1444261" y="1048531"/>
                  </a:lnTo>
                  <a:lnTo>
                    <a:pt x="1500408" y="1037577"/>
                  </a:lnTo>
                  <a:lnTo>
                    <a:pt x="1554980" y="1025126"/>
                  </a:lnTo>
                  <a:lnTo>
                    <a:pt x="1607878" y="1011231"/>
                  </a:lnTo>
                  <a:lnTo>
                    <a:pt x="1659000" y="995941"/>
                  </a:lnTo>
                  <a:lnTo>
                    <a:pt x="1708245" y="979307"/>
                  </a:lnTo>
                  <a:lnTo>
                    <a:pt x="1755511" y="961380"/>
                  </a:lnTo>
                  <a:lnTo>
                    <a:pt x="1800697" y="942211"/>
                  </a:lnTo>
                  <a:lnTo>
                    <a:pt x="1843702" y="921849"/>
                  </a:lnTo>
                  <a:lnTo>
                    <a:pt x="1884425" y="900347"/>
                  </a:lnTo>
                  <a:lnTo>
                    <a:pt x="1922764" y="877754"/>
                  </a:lnTo>
                  <a:lnTo>
                    <a:pt x="1958617" y="854121"/>
                  </a:lnTo>
                  <a:lnTo>
                    <a:pt x="1991885" y="829499"/>
                  </a:lnTo>
                  <a:lnTo>
                    <a:pt x="2022465" y="803938"/>
                  </a:lnTo>
                  <a:lnTo>
                    <a:pt x="2050256" y="777489"/>
                  </a:lnTo>
                  <a:lnTo>
                    <a:pt x="2097066" y="722129"/>
                  </a:lnTo>
                  <a:lnTo>
                    <a:pt x="2131505" y="663826"/>
                  </a:lnTo>
                  <a:lnTo>
                    <a:pt x="2152762" y="602983"/>
                  </a:lnTo>
                  <a:lnTo>
                    <a:pt x="2160028" y="540006"/>
                  </a:lnTo>
                  <a:lnTo>
                    <a:pt x="2158195" y="508276"/>
                  </a:lnTo>
                  <a:lnTo>
                    <a:pt x="2143832" y="446316"/>
                  </a:lnTo>
                  <a:lnTo>
                    <a:pt x="2115882" y="386692"/>
                  </a:lnTo>
                  <a:lnTo>
                    <a:pt x="2075156" y="329810"/>
                  </a:lnTo>
                  <a:lnTo>
                    <a:pt x="2022465" y="276075"/>
                  </a:lnTo>
                  <a:lnTo>
                    <a:pt x="1991885" y="250514"/>
                  </a:lnTo>
                  <a:lnTo>
                    <a:pt x="1958617" y="225891"/>
                  </a:lnTo>
                  <a:lnTo>
                    <a:pt x="1922764" y="202258"/>
                  </a:lnTo>
                  <a:lnTo>
                    <a:pt x="1884425" y="179665"/>
                  </a:lnTo>
                  <a:lnTo>
                    <a:pt x="1843702" y="158163"/>
                  </a:lnTo>
                  <a:lnTo>
                    <a:pt x="1800697" y="137801"/>
                  </a:lnTo>
                  <a:lnTo>
                    <a:pt x="1755511" y="118632"/>
                  </a:lnTo>
                  <a:lnTo>
                    <a:pt x="1708245" y="100705"/>
                  </a:lnTo>
                  <a:lnTo>
                    <a:pt x="1659000" y="84071"/>
                  </a:lnTo>
                  <a:lnTo>
                    <a:pt x="1607878" y="68781"/>
                  </a:lnTo>
                  <a:lnTo>
                    <a:pt x="1554980" y="54886"/>
                  </a:lnTo>
                  <a:lnTo>
                    <a:pt x="1500408" y="42435"/>
                  </a:lnTo>
                  <a:lnTo>
                    <a:pt x="1444261" y="31481"/>
                  </a:lnTo>
                  <a:lnTo>
                    <a:pt x="1386643" y="22073"/>
                  </a:lnTo>
                  <a:lnTo>
                    <a:pt x="1327654" y="14261"/>
                  </a:lnTo>
                  <a:lnTo>
                    <a:pt x="1267395" y="8098"/>
                  </a:lnTo>
                  <a:lnTo>
                    <a:pt x="1205968" y="3632"/>
                  </a:lnTo>
                  <a:lnTo>
                    <a:pt x="1143474" y="916"/>
                  </a:lnTo>
                  <a:lnTo>
                    <a:pt x="1080014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2525" y="2139299"/>
              <a:ext cx="2160270" cy="1080135"/>
            </a:xfrm>
            <a:custGeom>
              <a:avLst/>
              <a:gdLst/>
              <a:ahLst/>
              <a:cxnLst/>
              <a:rect l="l" t="t" r="r" b="b"/>
              <a:pathLst>
                <a:path w="2160270" h="1080135">
                  <a:moveTo>
                    <a:pt x="2160028" y="540006"/>
                  </a:moveTo>
                  <a:lnTo>
                    <a:pt x="2152762" y="477029"/>
                  </a:lnTo>
                  <a:lnTo>
                    <a:pt x="2131505" y="416187"/>
                  </a:lnTo>
                  <a:lnTo>
                    <a:pt x="2097066" y="357883"/>
                  </a:lnTo>
                  <a:lnTo>
                    <a:pt x="2050256" y="302523"/>
                  </a:lnTo>
                  <a:lnTo>
                    <a:pt x="2022465" y="276075"/>
                  </a:lnTo>
                  <a:lnTo>
                    <a:pt x="1991885" y="250514"/>
                  </a:lnTo>
                  <a:lnTo>
                    <a:pt x="1958617" y="225891"/>
                  </a:lnTo>
                  <a:lnTo>
                    <a:pt x="1922764" y="202258"/>
                  </a:lnTo>
                  <a:lnTo>
                    <a:pt x="1884425" y="179665"/>
                  </a:lnTo>
                  <a:lnTo>
                    <a:pt x="1843702" y="158163"/>
                  </a:lnTo>
                  <a:lnTo>
                    <a:pt x="1800697" y="137801"/>
                  </a:lnTo>
                  <a:lnTo>
                    <a:pt x="1755511" y="118632"/>
                  </a:lnTo>
                  <a:lnTo>
                    <a:pt x="1708245" y="100705"/>
                  </a:lnTo>
                  <a:lnTo>
                    <a:pt x="1659000" y="84071"/>
                  </a:lnTo>
                  <a:lnTo>
                    <a:pt x="1607878" y="68781"/>
                  </a:lnTo>
                  <a:lnTo>
                    <a:pt x="1554980" y="54886"/>
                  </a:lnTo>
                  <a:lnTo>
                    <a:pt x="1500408" y="42435"/>
                  </a:lnTo>
                  <a:lnTo>
                    <a:pt x="1444261" y="31481"/>
                  </a:lnTo>
                  <a:lnTo>
                    <a:pt x="1386643" y="22073"/>
                  </a:lnTo>
                  <a:lnTo>
                    <a:pt x="1327654" y="14261"/>
                  </a:lnTo>
                  <a:lnTo>
                    <a:pt x="1267395" y="8098"/>
                  </a:lnTo>
                  <a:lnTo>
                    <a:pt x="1205968" y="3632"/>
                  </a:lnTo>
                  <a:lnTo>
                    <a:pt x="1143474" y="916"/>
                  </a:lnTo>
                  <a:lnTo>
                    <a:pt x="1080014" y="0"/>
                  </a:lnTo>
                  <a:lnTo>
                    <a:pt x="1016554" y="916"/>
                  </a:lnTo>
                  <a:lnTo>
                    <a:pt x="954060" y="3632"/>
                  </a:lnTo>
                  <a:lnTo>
                    <a:pt x="892633" y="8098"/>
                  </a:lnTo>
                  <a:lnTo>
                    <a:pt x="832374" y="14261"/>
                  </a:lnTo>
                  <a:lnTo>
                    <a:pt x="773385" y="22073"/>
                  </a:lnTo>
                  <a:lnTo>
                    <a:pt x="715766" y="31481"/>
                  </a:lnTo>
                  <a:lnTo>
                    <a:pt x="659620" y="42435"/>
                  </a:lnTo>
                  <a:lnTo>
                    <a:pt x="605047" y="54886"/>
                  </a:lnTo>
                  <a:lnTo>
                    <a:pt x="552149" y="68781"/>
                  </a:lnTo>
                  <a:lnTo>
                    <a:pt x="501027" y="84071"/>
                  </a:lnTo>
                  <a:lnTo>
                    <a:pt x="451783" y="100705"/>
                  </a:lnTo>
                  <a:lnTo>
                    <a:pt x="404517" y="118632"/>
                  </a:lnTo>
                  <a:lnTo>
                    <a:pt x="359330" y="137801"/>
                  </a:lnTo>
                  <a:lnTo>
                    <a:pt x="316325" y="158163"/>
                  </a:lnTo>
                  <a:lnTo>
                    <a:pt x="275603" y="179665"/>
                  </a:lnTo>
                  <a:lnTo>
                    <a:pt x="237264" y="202258"/>
                  </a:lnTo>
                  <a:lnTo>
                    <a:pt x="201410" y="225891"/>
                  </a:lnTo>
                  <a:lnTo>
                    <a:pt x="168143" y="250514"/>
                  </a:lnTo>
                  <a:lnTo>
                    <a:pt x="137563" y="276075"/>
                  </a:lnTo>
                  <a:lnTo>
                    <a:pt x="109772" y="302523"/>
                  </a:lnTo>
                  <a:lnTo>
                    <a:pt x="62962" y="357883"/>
                  </a:lnTo>
                  <a:lnTo>
                    <a:pt x="28523" y="416187"/>
                  </a:lnTo>
                  <a:lnTo>
                    <a:pt x="7265" y="477029"/>
                  </a:lnTo>
                  <a:lnTo>
                    <a:pt x="0" y="540006"/>
                  </a:lnTo>
                  <a:lnTo>
                    <a:pt x="1833" y="571736"/>
                  </a:lnTo>
                  <a:lnTo>
                    <a:pt x="16196" y="633696"/>
                  </a:lnTo>
                  <a:lnTo>
                    <a:pt x="44145" y="693320"/>
                  </a:lnTo>
                  <a:lnTo>
                    <a:pt x="84871" y="750202"/>
                  </a:lnTo>
                  <a:lnTo>
                    <a:pt x="137563" y="803938"/>
                  </a:lnTo>
                  <a:lnTo>
                    <a:pt x="168143" y="829499"/>
                  </a:lnTo>
                  <a:lnTo>
                    <a:pt x="201410" y="854121"/>
                  </a:lnTo>
                  <a:lnTo>
                    <a:pt x="237264" y="877754"/>
                  </a:lnTo>
                  <a:lnTo>
                    <a:pt x="275603" y="900347"/>
                  </a:lnTo>
                  <a:lnTo>
                    <a:pt x="316325" y="921849"/>
                  </a:lnTo>
                  <a:lnTo>
                    <a:pt x="359330" y="942211"/>
                  </a:lnTo>
                  <a:lnTo>
                    <a:pt x="404517" y="961380"/>
                  </a:lnTo>
                  <a:lnTo>
                    <a:pt x="451783" y="979307"/>
                  </a:lnTo>
                  <a:lnTo>
                    <a:pt x="501027" y="995941"/>
                  </a:lnTo>
                  <a:lnTo>
                    <a:pt x="552149" y="1011231"/>
                  </a:lnTo>
                  <a:lnTo>
                    <a:pt x="605047" y="1025126"/>
                  </a:lnTo>
                  <a:lnTo>
                    <a:pt x="659620" y="1037577"/>
                  </a:lnTo>
                  <a:lnTo>
                    <a:pt x="715766" y="1048531"/>
                  </a:lnTo>
                  <a:lnTo>
                    <a:pt x="773385" y="1057940"/>
                  </a:lnTo>
                  <a:lnTo>
                    <a:pt x="832374" y="1065751"/>
                  </a:lnTo>
                  <a:lnTo>
                    <a:pt x="892633" y="1071914"/>
                  </a:lnTo>
                  <a:lnTo>
                    <a:pt x="954060" y="1076380"/>
                  </a:lnTo>
                  <a:lnTo>
                    <a:pt x="1016554" y="1079096"/>
                  </a:lnTo>
                  <a:lnTo>
                    <a:pt x="1080014" y="1080013"/>
                  </a:lnTo>
                  <a:lnTo>
                    <a:pt x="1143474" y="1079096"/>
                  </a:lnTo>
                  <a:lnTo>
                    <a:pt x="1205968" y="1076380"/>
                  </a:lnTo>
                  <a:lnTo>
                    <a:pt x="1267395" y="1071914"/>
                  </a:lnTo>
                  <a:lnTo>
                    <a:pt x="1327654" y="1065751"/>
                  </a:lnTo>
                  <a:lnTo>
                    <a:pt x="1386643" y="1057940"/>
                  </a:lnTo>
                  <a:lnTo>
                    <a:pt x="1444261" y="1048531"/>
                  </a:lnTo>
                  <a:lnTo>
                    <a:pt x="1500408" y="1037577"/>
                  </a:lnTo>
                  <a:lnTo>
                    <a:pt x="1554980" y="1025126"/>
                  </a:lnTo>
                  <a:lnTo>
                    <a:pt x="1607878" y="1011231"/>
                  </a:lnTo>
                  <a:lnTo>
                    <a:pt x="1659000" y="995941"/>
                  </a:lnTo>
                  <a:lnTo>
                    <a:pt x="1708245" y="979307"/>
                  </a:lnTo>
                  <a:lnTo>
                    <a:pt x="1755511" y="961380"/>
                  </a:lnTo>
                  <a:lnTo>
                    <a:pt x="1800697" y="942211"/>
                  </a:lnTo>
                  <a:lnTo>
                    <a:pt x="1843702" y="921849"/>
                  </a:lnTo>
                  <a:lnTo>
                    <a:pt x="1884425" y="900347"/>
                  </a:lnTo>
                  <a:lnTo>
                    <a:pt x="1922764" y="877754"/>
                  </a:lnTo>
                  <a:lnTo>
                    <a:pt x="1958617" y="854121"/>
                  </a:lnTo>
                  <a:lnTo>
                    <a:pt x="1991885" y="829499"/>
                  </a:lnTo>
                  <a:lnTo>
                    <a:pt x="2022465" y="803938"/>
                  </a:lnTo>
                  <a:lnTo>
                    <a:pt x="2050256" y="777489"/>
                  </a:lnTo>
                  <a:lnTo>
                    <a:pt x="2097066" y="722129"/>
                  </a:lnTo>
                  <a:lnTo>
                    <a:pt x="2131505" y="663826"/>
                  </a:lnTo>
                  <a:lnTo>
                    <a:pt x="2152762" y="602983"/>
                  </a:lnTo>
                  <a:lnTo>
                    <a:pt x="2160028" y="54000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732" y="295061"/>
            <a:ext cx="4146550" cy="2113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65"/>
              </a:spcBef>
            </a:pPr>
            <a:r>
              <a:rPr sz="1100" spc="-5" dirty="0">
                <a:latin typeface="LM Sans 10"/>
                <a:cs typeface="LM Sans 10"/>
              </a:rPr>
              <a:t>Primeiro</a:t>
            </a:r>
            <a:r>
              <a:rPr sz="1100" spc="-10" dirty="0">
                <a:latin typeface="LM Sans 10"/>
                <a:cs typeface="LM Sans 10"/>
              </a:rPr>
              <a:t> construtor:</a:t>
            </a:r>
            <a:endParaRPr sz="1100" dirty="0">
              <a:latin typeface="LM Sans 10"/>
              <a:cs typeface="LM Sans 10"/>
            </a:endParaRPr>
          </a:p>
          <a:p>
            <a:pPr marL="99060">
              <a:lnSpc>
                <a:spcPct val="100000"/>
              </a:lnSpc>
              <a:spcBef>
                <a:spcPts val="550"/>
              </a:spcBef>
            </a:pP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Pessoa::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55" dirty="0">
                <a:latin typeface="LM Mono 10"/>
                <a:cs typeface="LM Mono 10"/>
              </a:rPr>
              <a:t>()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LM Mono 10"/>
              <a:cs typeface="LM Mono 10"/>
            </a:endParaRPr>
          </a:p>
          <a:p>
            <a:pPr marL="99060">
              <a:lnSpc>
                <a:spcPct val="100000"/>
              </a:lnSpc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lang="pt-BR" sz="900" spc="55" dirty="0"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55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  <a:p>
            <a:pPr marL="88900">
              <a:lnSpc>
                <a:spcPct val="100000"/>
              </a:lnSpc>
              <a:spcBef>
                <a:spcPts val="489"/>
              </a:spcBef>
            </a:pPr>
            <a:r>
              <a:rPr sz="1100" spc="-70" dirty="0" err="1">
                <a:latin typeface="LM Sans 10"/>
                <a:cs typeface="LM Sans 10"/>
              </a:rPr>
              <a:t>Inicializa</a:t>
            </a:r>
            <a:r>
              <a:rPr lang="pt-BR" sz="1100" spc="-70" dirty="0" err="1">
                <a:latin typeface="LM Sans 10"/>
                <a:cs typeface="LM Sans 10"/>
              </a:rPr>
              <a:t>çõ</a:t>
            </a:r>
            <a:r>
              <a:rPr sz="1100" spc="-70" dirty="0">
                <a:latin typeface="LM Sans 10"/>
                <a:cs typeface="LM Sans 10"/>
              </a:rPr>
              <a:t>es </a:t>
            </a:r>
            <a:r>
              <a:rPr sz="1100" spc="-55" dirty="0" err="1">
                <a:latin typeface="LM Sans 10"/>
                <a:cs typeface="LM Sans 10"/>
              </a:rPr>
              <a:t>autom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ticas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</a:t>
            </a:r>
            <a:r>
              <a:rPr lang="pt-BR" sz="1100" spc="-10" dirty="0">
                <a:latin typeface="LM Sans 10"/>
                <a:cs typeface="LM Sans 10"/>
              </a:rPr>
              <a:t>m </a:t>
            </a:r>
            <a:r>
              <a:rPr lang="pt-BR" sz="1100" spc="-10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28600">
              <a:lnSpc>
                <a:spcPts val="12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 err="1">
                <a:latin typeface="LM Sans 10"/>
                <a:cs typeface="LM Sans 10"/>
              </a:rPr>
              <a:t>Atributos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5" dirty="0">
                <a:latin typeface="LM Sans 10"/>
                <a:cs typeface="LM Sans 10"/>
              </a:rPr>
              <a:t>num</a:t>
            </a:r>
            <a:r>
              <a:rPr lang="pt-BR" sz="1000" spc="-55" dirty="0">
                <a:latin typeface="LM Sans 10"/>
                <a:cs typeface="LM Sans 10"/>
              </a:rPr>
              <a:t>é</a:t>
            </a:r>
            <a:r>
              <a:rPr sz="1000" spc="-55" dirty="0" err="1">
                <a:latin typeface="LM Sans 10"/>
                <a:cs typeface="LM Sans 10"/>
              </a:rPr>
              <a:t>ricos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 </a:t>
            </a:r>
            <a:r>
              <a:rPr sz="1000" spc="-10" dirty="0">
                <a:latin typeface="LM Sans 10"/>
                <a:cs typeface="LM Sans 10"/>
              </a:rPr>
              <a:t>valor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zero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Atributos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i="1" spc="-10" dirty="0">
                <a:latin typeface="LM Sans 10"/>
                <a:cs typeface="LM Sans 10"/>
              </a:rPr>
              <a:t>char </a:t>
            </a:r>
            <a:r>
              <a:rPr sz="1000" spc="-5" dirty="0">
                <a:latin typeface="LM Sans 10"/>
                <a:cs typeface="LM Sans 10"/>
              </a:rPr>
              <a:t>com </a:t>
            </a:r>
            <a:r>
              <a:rPr sz="1000" spc="-10" dirty="0">
                <a:latin typeface="LM Sans 10"/>
                <a:cs typeface="LM Sans 10"/>
              </a:rPr>
              <a:t>caracter </a:t>
            </a:r>
            <a:r>
              <a:rPr sz="1000" spc="-5" dirty="0">
                <a:latin typeface="LM Sans 10"/>
                <a:cs typeface="LM Sans 10"/>
              </a:rPr>
              <a:t>nulo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(’</a:t>
            </a:r>
            <a:r>
              <a:rPr sz="1000" i="1" spc="10" dirty="0">
                <a:latin typeface="DejaVu Sans"/>
                <a:cs typeface="DejaVu Sans"/>
              </a:rPr>
              <a:t>\</a:t>
            </a:r>
            <a:r>
              <a:rPr sz="1000" spc="10" dirty="0">
                <a:latin typeface="LM Sans 10"/>
                <a:cs typeface="LM Sans 10"/>
              </a:rPr>
              <a:t>u0000’)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Atributos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i="1" dirty="0">
                <a:latin typeface="LM Sans 10"/>
                <a:cs typeface="LM Sans 10"/>
              </a:rPr>
              <a:t>boolean </a:t>
            </a:r>
            <a:r>
              <a:rPr sz="1000" spc="-5" dirty="0">
                <a:latin typeface="LM Sans 10"/>
                <a:cs typeface="LM Sans 10"/>
              </a:rPr>
              <a:t>com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false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Atributos </a:t>
            </a:r>
            <a:r>
              <a:rPr sz="1000" spc="-5" dirty="0">
                <a:latin typeface="LM Sans 10"/>
                <a:cs typeface="LM Sans 10"/>
              </a:rPr>
              <a:t>que representam objetos com </a:t>
            </a:r>
            <a:r>
              <a:rPr sz="1000" i="1" spc="-5" dirty="0">
                <a:latin typeface="LM Sans 10"/>
                <a:cs typeface="LM Sans 10"/>
              </a:rPr>
              <a:t>null </a:t>
            </a:r>
            <a:r>
              <a:rPr sz="1000" spc="-5" dirty="0">
                <a:latin typeface="LM Sans 10"/>
                <a:cs typeface="LM Sans 10"/>
              </a:rPr>
              <a:t>(indica a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constru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LM Sans 10"/>
              <a:cs typeface="LM Sans 10"/>
            </a:endParaRPr>
          </a:p>
          <a:p>
            <a:pPr marL="99060" algn="ctr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LM Sans 10"/>
                <a:cs typeface="LM Sans 10"/>
              </a:rPr>
              <a:t>umaPessoa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6560" y="2486849"/>
            <a:ext cx="338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nome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0531" y="2679306"/>
            <a:ext cx="432434" cy="25209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09"/>
              </a:spcBef>
            </a:pPr>
            <a:r>
              <a:rPr sz="1100" i="1" spc="-5" dirty="0">
                <a:latin typeface="LM Sans 10"/>
                <a:cs typeface="LM Sans 10"/>
              </a:rPr>
              <a:t>null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2555" y="2504172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idade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6535" y="2679306"/>
            <a:ext cx="432434" cy="25209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90"/>
              </a:spcBef>
            </a:pP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02544" y="2679306"/>
            <a:ext cx="432434" cy="252095"/>
          </a:xfrm>
          <a:custGeom>
            <a:avLst/>
            <a:gdLst/>
            <a:ahLst/>
            <a:cxnLst/>
            <a:rect l="l" t="t" r="r" b="b"/>
            <a:pathLst>
              <a:path w="432435" h="252094">
                <a:moveTo>
                  <a:pt x="0" y="0"/>
                </a:moveTo>
                <a:lnTo>
                  <a:pt x="0" y="252002"/>
                </a:lnTo>
                <a:lnTo>
                  <a:pt x="432004" y="252002"/>
                </a:lnTo>
                <a:lnTo>
                  <a:pt x="432004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38551" y="2486849"/>
            <a:ext cx="273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sexo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AFAEF6D-7776-4731-97FA-9B2BF2781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470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/>
              <a:t>m</a:t>
            </a:r>
            <a:r>
              <a:rPr lang="pt-BR" spc="-70" dirty="0"/>
              <a:t>é</a:t>
            </a:r>
            <a:r>
              <a:rPr spc="-70" dirty="0" err="1"/>
              <a:t>todos</a:t>
            </a:r>
            <a:r>
              <a:rPr spc="-70" dirty="0"/>
              <a:t> </a:t>
            </a:r>
            <a:r>
              <a:rPr spc="15" dirty="0"/>
              <a:t>– </a:t>
            </a:r>
            <a:r>
              <a:rPr spc="10" dirty="0"/>
              <a:t>construtores</a:t>
            </a:r>
            <a:r>
              <a:rPr spc="120" dirty="0"/>
              <a:t> </a:t>
            </a:r>
            <a:r>
              <a:rPr spc="20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3182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252" y="595706"/>
            <a:ext cx="35560" cy="417830"/>
            <a:chOff x="342252" y="595706"/>
            <a:chExt cx="35560" cy="417830"/>
          </a:xfrm>
        </p:grpSpPr>
        <p:sp>
          <p:nvSpPr>
            <p:cNvPr id="5" name="object 5"/>
            <p:cNvSpPr/>
            <p:nvPr/>
          </p:nvSpPr>
          <p:spPr>
            <a:xfrm>
              <a:off x="344779" y="59570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145" y="59570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779" y="7348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73488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87406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87406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2252" y="1121905"/>
            <a:ext cx="35560" cy="139700"/>
            <a:chOff x="342252" y="1121905"/>
            <a:chExt cx="35560" cy="139700"/>
          </a:xfrm>
        </p:grpSpPr>
        <p:sp>
          <p:nvSpPr>
            <p:cNvPr id="12" name="object 12"/>
            <p:cNvSpPr/>
            <p:nvPr/>
          </p:nvSpPr>
          <p:spPr>
            <a:xfrm>
              <a:off x="344779" y="11219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1219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59995" y="1366207"/>
            <a:ext cx="2165350" cy="1301115"/>
            <a:chOff x="1359995" y="1366207"/>
            <a:chExt cx="2165350" cy="1301115"/>
          </a:xfrm>
        </p:grpSpPr>
        <p:sp>
          <p:nvSpPr>
            <p:cNvPr id="15" name="object 15"/>
            <p:cNvSpPr/>
            <p:nvPr/>
          </p:nvSpPr>
          <p:spPr>
            <a:xfrm>
              <a:off x="1362525" y="1368737"/>
              <a:ext cx="2160270" cy="1296035"/>
            </a:xfrm>
            <a:custGeom>
              <a:avLst/>
              <a:gdLst/>
              <a:ahLst/>
              <a:cxnLst/>
              <a:rect l="l" t="t" r="r" b="b"/>
              <a:pathLst>
                <a:path w="2160270" h="1296035">
                  <a:moveTo>
                    <a:pt x="1080014" y="0"/>
                  </a:moveTo>
                  <a:lnTo>
                    <a:pt x="1020756" y="958"/>
                  </a:lnTo>
                  <a:lnTo>
                    <a:pt x="962333" y="3802"/>
                  </a:lnTo>
                  <a:lnTo>
                    <a:pt x="904828" y="8481"/>
                  </a:lnTo>
                  <a:lnTo>
                    <a:pt x="848323" y="14946"/>
                  </a:lnTo>
                  <a:lnTo>
                    <a:pt x="792900" y="23147"/>
                  </a:lnTo>
                  <a:lnTo>
                    <a:pt x="738643" y="33035"/>
                  </a:lnTo>
                  <a:lnTo>
                    <a:pt x="685632" y="44561"/>
                  </a:lnTo>
                  <a:lnTo>
                    <a:pt x="633951" y="57675"/>
                  </a:lnTo>
                  <a:lnTo>
                    <a:pt x="583682" y="72328"/>
                  </a:lnTo>
                  <a:lnTo>
                    <a:pt x="534906" y="88471"/>
                  </a:lnTo>
                  <a:lnTo>
                    <a:pt x="487708" y="106054"/>
                  </a:lnTo>
                  <a:lnTo>
                    <a:pt x="442168" y="125027"/>
                  </a:lnTo>
                  <a:lnTo>
                    <a:pt x="398369" y="145341"/>
                  </a:lnTo>
                  <a:lnTo>
                    <a:pt x="356394" y="166947"/>
                  </a:lnTo>
                  <a:lnTo>
                    <a:pt x="316325" y="189796"/>
                  </a:lnTo>
                  <a:lnTo>
                    <a:pt x="278245" y="213837"/>
                  </a:lnTo>
                  <a:lnTo>
                    <a:pt x="242234" y="239022"/>
                  </a:lnTo>
                  <a:lnTo>
                    <a:pt x="208377" y="265302"/>
                  </a:lnTo>
                  <a:lnTo>
                    <a:pt x="176755" y="292625"/>
                  </a:lnTo>
                  <a:lnTo>
                    <a:pt x="147451" y="320945"/>
                  </a:lnTo>
                  <a:lnTo>
                    <a:pt x="120547" y="350210"/>
                  </a:lnTo>
                  <a:lnTo>
                    <a:pt x="96125" y="380371"/>
                  </a:lnTo>
                  <a:lnTo>
                    <a:pt x="55059" y="443187"/>
                  </a:lnTo>
                  <a:lnTo>
                    <a:pt x="24909" y="508995"/>
                  </a:lnTo>
                  <a:lnTo>
                    <a:pt x="6337" y="577401"/>
                  </a:lnTo>
                  <a:lnTo>
                    <a:pt x="0" y="648009"/>
                  </a:lnTo>
                  <a:lnTo>
                    <a:pt x="1598" y="683564"/>
                  </a:lnTo>
                  <a:lnTo>
                    <a:pt x="14135" y="753121"/>
                  </a:lnTo>
                  <a:lnTo>
                    <a:pt x="38578" y="820277"/>
                  </a:lnTo>
                  <a:lnTo>
                    <a:pt x="74268" y="884639"/>
                  </a:lnTo>
                  <a:lnTo>
                    <a:pt x="120547" y="945809"/>
                  </a:lnTo>
                  <a:lnTo>
                    <a:pt x="147451" y="975074"/>
                  </a:lnTo>
                  <a:lnTo>
                    <a:pt x="176755" y="1003393"/>
                  </a:lnTo>
                  <a:lnTo>
                    <a:pt x="208377" y="1030717"/>
                  </a:lnTo>
                  <a:lnTo>
                    <a:pt x="242234" y="1056996"/>
                  </a:lnTo>
                  <a:lnTo>
                    <a:pt x="278245" y="1082182"/>
                  </a:lnTo>
                  <a:lnTo>
                    <a:pt x="316325" y="1106223"/>
                  </a:lnTo>
                  <a:lnTo>
                    <a:pt x="356394" y="1129072"/>
                  </a:lnTo>
                  <a:lnTo>
                    <a:pt x="398369" y="1150678"/>
                  </a:lnTo>
                  <a:lnTo>
                    <a:pt x="442168" y="1170992"/>
                  </a:lnTo>
                  <a:lnTo>
                    <a:pt x="487708" y="1189965"/>
                  </a:lnTo>
                  <a:lnTo>
                    <a:pt x="534906" y="1207548"/>
                  </a:lnTo>
                  <a:lnTo>
                    <a:pt x="583682" y="1223690"/>
                  </a:lnTo>
                  <a:lnTo>
                    <a:pt x="633951" y="1238343"/>
                  </a:lnTo>
                  <a:lnTo>
                    <a:pt x="685632" y="1251458"/>
                  </a:lnTo>
                  <a:lnTo>
                    <a:pt x="738643" y="1262984"/>
                  </a:lnTo>
                  <a:lnTo>
                    <a:pt x="792900" y="1272872"/>
                  </a:lnTo>
                  <a:lnTo>
                    <a:pt x="848323" y="1281073"/>
                  </a:lnTo>
                  <a:lnTo>
                    <a:pt x="904828" y="1287538"/>
                  </a:lnTo>
                  <a:lnTo>
                    <a:pt x="962333" y="1292217"/>
                  </a:lnTo>
                  <a:lnTo>
                    <a:pt x="1020756" y="1295060"/>
                  </a:lnTo>
                  <a:lnTo>
                    <a:pt x="1080014" y="1296019"/>
                  </a:lnTo>
                  <a:lnTo>
                    <a:pt x="1139272" y="1295060"/>
                  </a:lnTo>
                  <a:lnTo>
                    <a:pt x="1197695" y="1292217"/>
                  </a:lnTo>
                  <a:lnTo>
                    <a:pt x="1255200" y="1287538"/>
                  </a:lnTo>
                  <a:lnTo>
                    <a:pt x="1311705" y="1281073"/>
                  </a:lnTo>
                  <a:lnTo>
                    <a:pt x="1367127" y="1272872"/>
                  </a:lnTo>
                  <a:lnTo>
                    <a:pt x="1421385" y="1262984"/>
                  </a:lnTo>
                  <a:lnTo>
                    <a:pt x="1474396" y="1251458"/>
                  </a:lnTo>
                  <a:lnTo>
                    <a:pt x="1526077" y="1238343"/>
                  </a:lnTo>
                  <a:lnTo>
                    <a:pt x="1576346" y="1223690"/>
                  </a:lnTo>
                  <a:lnTo>
                    <a:pt x="1625121" y="1207548"/>
                  </a:lnTo>
                  <a:lnTo>
                    <a:pt x="1672320" y="1189965"/>
                  </a:lnTo>
                  <a:lnTo>
                    <a:pt x="1717860" y="1170992"/>
                  </a:lnTo>
                  <a:lnTo>
                    <a:pt x="1761658" y="1150678"/>
                  </a:lnTo>
                  <a:lnTo>
                    <a:pt x="1803633" y="1129072"/>
                  </a:lnTo>
                  <a:lnTo>
                    <a:pt x="1843702" y="1106223"/>
                  </a:lnTo>
                  <a:lnTo>
                    <a:pt x="1881783" y="1082182"/>
                  </a:lnTo>
                  <a:lnTo>
                    <a:pt x="1917793" y="1056996"/>
                  </a:lnTo>
                  <a:lnTo>
                    <a:pt x="1951650" y="1030717"/>
                  </a:lnTo>
                  <a:lnTo>
                    <a:pt x="1983272" y="1003393"/>
                  </a:lnTo>
                  <a:lnTo>
                    <a:pt x="2012576" y="975074"/>
                  </a:lnTo>
                  <a:lnTo>
                    <a:pt x="2039480" y="945809"/>
                  </a:lnTo>
                  <a:lnTo>
                    <a:pt x="2063902" y="915647"/>
                  </a:lnTo>
                  <a:lnTo>
                    <a:pt x="2104969" y="852832"/>
                  </a:lnTo>
                  <a:lnTo>
                    <a:pt x="2135118" y="787024"/>
                  </a:lnTo>
                  <a:lnTo>
                    <a:pt x="2153691" y="718618"/>
                  </a:lnTo>
                  <a:lnTo>
                    <a:pt x="2160028" y="648009"/>
                  </a:lnTo>
                  <a:lnTo>
                    <a:pt x="2158430" y="612455"/>
                  </a:lnTo>
                  <a:lnTo>
                    <a:pt x="2145893" y="542898"/>
                  </a:lnTo>
                  <a:lnTo>
                    <a:pt x="2121450" y="475741"/>
                  </a:lnTo>
                  <a:lnTo>
                    <a:pt x="2085759" y="411380"/>
                  </a:lnTo>
                  <a:lnTo>
                    <a:pt x="2039480" y="350210"/>
                  </a:lnTo>
                  <a:lnTo>
                    <a:pt x="2012576" y="320945"/>
                  </a:lnTo>
                  <a:lnTo>
                    <a:pt x="1983272" y="292625"/>
                  </a:lnTo>
                  <a:lnTo>
                    <a:pt x="1951650" y="265302"/>
                  </a:lnTo>
                  <a:lnTo>
                    <a:pt x="1917793" y="239022"/>
                  </a:lnTo>
                  <a:lnTo>
                    <a:pt x="1881783" y="213837"/>
                  </a:lnTo>
                  <a:lnTo>
                    <a:pt x="1843702" y="189796"/>
                  </a:lnTo>
                  <a:lnTo>
                    <a:pt x="1803633" y="166947"/>
                  </a:lnTo>
                  <a:lnTo>
                    <a:pt x="1761658" y="145341"/>
                  </a:lnTo>
                  <a:lnTo>
                    <a:pt x="1717860" y="125027"/>
                  </a:lnTo>
                  <a:lnTo>
                    <a:pt x="1672320" y="106054"/>
                  </a:lnTo>
                  <a:lnTo>
                    <a:pt x="1625121" y="88471"/>
                  </a:lnTo>
                  <a:lnTo>
                    <a:pt x="1576346" y="72328"/>
                  </a:lnTo>
                  <a:lnTo>
                    <a:pt x="1526077" y="57675"/>
                  </a:lnTo>
                  <a:lnTo>
                    <a:pt x="1474396" y="44561"/>
                  </a:lnTo>
                  <a:lnTo>
                    <a:pt x="1421385" y="33035"/>
                  </a:lnTo>
                  <a:lnTo>
                    <a:pt x="1367127" y="23147"/>
                  </a:lnTo>
                  <a:lnTo>
                    <a:pt x="1311705" y="14946"/>
                  </a:lnTo>
                  <a:lnTo>
                    <a:pt x="1255200" y="8481"/>
                  </a:lnTo>
                  <a:lnTo>
                    <a:pt x="1197695" y="3802"/>
                  </a:lnTo>
                  <a:lnTo>
                    <a:pt x="1139272" y="958"/>
                  </a:lnTo>
                  <a:lnTo>
                    <a:pt x="1080014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2525" y="1368737"/>
              <a:ext cx="2160270" cy="1296035"/>
            </a:xfrm>
            <a:custGeom>
              <a:avLst/>
              <a:gdLst/>
              <a:ahLst/>
              <a:cxnLst/>
              <a:rect l="l" t="t" r="r" b="b"/>
              <a:pathLst>
                <a:path w="2160270" h="1296035">
                  <a:moveTo>
                    <a:pt x="2160028" y="648009"/>
                  </a:moveTo>
                  <a:lnTo>
                    <a:pt x="2153691" y="577401"/>
                  </a:lnTo>
                  <a:lnTo>
                    <a:pt x="2135118" y="508995"/>
                  </a:lnTo>
                  <a:lnTo>
                    <a:pt x="2104969" y="443187"/>
                  </a:lnTo>
                  <a:lnTo>
                    <a:pt x="2063902" y="380371"/>
                  </a:lnTo>
                  <a:lnTo>
                    <a:pt x="2039480" y="350210"/>
                  </a:lnTo>
                  <a:lnTo>
                    <a:pt x="2012576" y="320945"/>
                  </a:lnTo>
                  <a:lnTo>
                    <a:pt x="1983272" y="292625"/>
                  </a:lnTo>
                  <a:lnTo>
                    <a:pt x="1951650" y="265302"/>
                  </a:lnTo>
                  <a:lnTo>
                    <a:pt x="1917793" y="239022"/>
                  </a:lnTo>
                  <a:lnTo>
                    <a:pt x="1881783" y="213837"/>
                  </a:lnTo>
                  <a:lnTo>
                    <a:pt x="1843702" y="189796"/>
                  </a:lnTo>
                  <a:lnTo>
                    <a:pt x="1803633" y="166947"/>
                  </a:lnTo>
                  <a:lnTo>
                    <a:pt x="1761658" y="145341"/>
                  </a:lnTo>
                  <a:lnTo>
                    <a:pt x="1717860" y="125027"/>
                  </a:lnTo>
                  <a:lnTo>
                    <a:pt x="1672320" y="106054"/>
                  </a:lnTo>
                  <a:lnTo>
                    <a:pt x="1625121" y="88471"/>
                  </a:lnTo>
                  <a:lnTo>
                    <a:pt x="1576346" y="72328"/>
                  </a:lnTo>
                  <a:lnTo>
                    <a:pt x="1526077" y="57675"/>
                  </a:lnTo>
                  <a:lnTo>
                    <a:pt x="1474396" y="44561"/>
                  </a:lnTo>
                  <a:lnTo>
                    <a:pt x="1421385" y="33035"/>
                  </a:lnTo>
                  <a:lnTo>
                    <a:pt x="1367127" y="23147"/>
                  </a:lnTo>
                  <a:lnTo>
                    <a:pt x="1311705" y="14946"/>
                  </a:lnTo>
                  <a:lnTo>
                    <a:pt x="1255200" y="8481"/>
                  </a:lnTo>
                  <a:lnTo>
                    <a:pt x="1197695" y="3802"/>
                  </a:lnTo>
                  <a:lnTo>
                    <a:pt x="1139272" y="958"/>
                  </a:lnTo>
                  <a:lnTo>
                    <a:pt x="1080014" y="0"/>
                  </a:lnTo>
                  <a:lnTo>
                    <a:pt x="1020756" y="958"/>
                  </a:lnTo>
                  <a:lnTo>
                    <a:pt x="962333" y="3802"/>
                  </a:lnTo>
                  <a:lnTo>
                    <a:pt x="904828" y="8481"/>
                  </a:lnTo>
                  <a:lnTo>
                    <a:pt x="848323" y="14946"/>
                  </a:lnTo>
                  <a:lnTo>
                    <a:pt x="792900" y="23147"/>
                  </a:lnTo>
                  <a:lnTo>
                    <a:pt x="738643" y="33035"/>
                  </a:lnTo>
                  <a:lnTo>
                    <a:pt x="685632" y="44561"/>
                  </a:lnTo>
                  <a:lnTo>
                    <a:pt x="633951" y="57675"/>
                  </a:lnTo>
                  <a:lnTo>
                    <a:pt x="583682" y="72328"/>
                  </a:lnTo>
                  <a:lnTo>
                    <a:pt x="534906" y="88471"/>
                  </a:lnTo>
                  <a:lnTo>
                    <a:pt x="487708" y="106054"/>
                  </a:lnTo>
                  <a:lnTo>
                    <a:pt x="442168" y="125027"/>
                  </a:lnTo>
                  <a:lnTo>
                    <a:pt x="398369" y="145341"/>
                  </a:lnTo>
                  <a:lnTo>
                    <a:pt x="356394" y="166947"/>
                  </a:lnTo>
                  <a:lnTo>
                    <a:pt x="316325" y="189796"/>
                  </a:lnTo>
                  <a:lnTo>
                    <a:pt x="278245" y="213837"/>
                  </a:lnTo>
                  <a:lnTo>
                    <a:pt x="242234" y="239022"/>
                  </a:lnTo>
                  <a:lnTo>
                    <a:pt x="208377" y="265302"/>
                  </a:lnTo>
                  <a:lnTo>
                    <a:pt x="176755" y="292625"/>
                  </a:lnTo>
                  <a:lnTo>
                    <a:pt x="147451" y="320945"/>
                  </a:lnTo>
                  <a:lnTo>
                    <a:pt x="120547" y="350210"/>
                  </a:lnTo>
                  <a:lnTo>
                    <a:pt x="96125" y="380371"/>
                  </a:lnTo>
                  <a:lnTo>
                    <a:pt x="55059" y="443187"/>
                  </a:lnTo>
                  <a:lnTo>
                    <a:pt x="24909" y="508995"/>
                  </a:lnTo>
                  <a:lnTo>
                    <a:pt x="6337" y="577401"/>
                  </a:lnTo>
                  <a:lnTo>
                    <a:pt x="0" y="648009"/>
                  </a:lnTo>
                  <a:lnTo>
                    <a:pt x="1598" y="683564"/>
                  </a:lnTo>
                  <a:lnTo>
                    <a:pt x="14135" y="753121"/>
                  </a:lnTo>
                  <a:lnTo>
                    <a:pt x="38578" y="820277"/>
                  </a:lnTo>
                  <a:lnTo>
                    <a:pt x="74268" y="884639"/>
                  </a:lnTo>
                  <a:lnTo>
                    <a:pt x="120547" y="945809"/>
                  </a:lnTo>
                  <a:lnTo>
                    <a:pt x="147451" y="975074"/>
                  </a:lnTo>
                  <a:lnTo>
                    <a:pt x="176755" y="1003393"/>
                  </a:lnTo>
                  <a:lnTo>
                    <a:pt x="208377" y="1030717"/>
                  </a:lnTo>
                  <a:lnTo>
                    <a:pt x="242234" y="1056996"/>
                  </a:lnTo>
                  <a:lnTo>
                    <a:pt x="278245" y="1082182"/>
                  </a:lnTo>
                  <a:lnTo>
                    <a:pt x="316325" y="1106223"/>
                  </a:lnTo>
                  <a:lnTo>
                    <a:pt x="356394" y="1129072"/>
                  </a:lnTo>
                  <a:lnTo>
                    <a:pt x="398369" y="1150678"/>
                  </a:lnTo>
                  <a:lnTo>
                    <a:pt x="442168" y="1170992"/>
                  </a:lnTo>
                  <a:lnTo>
                    <a:pt x="487708" y="1189965"/>
                  </a:lnTo>
                  <a:lnTo>
                    <a:pt x="534906" y="1207548"/>
                  </a:lnTo>
                  <a:lnTo>
                    <a:pt x="583682" y="1223690"/>
                  </a:lnTo>
                  <a:lnTo>
                    <a:pt x="633951" y="1238343"/>
                  </a:lnTo>
                  <a:lnTo>
                    <a:pt x="685632" y="1251458"/>
                  </a:lnTo>
                  <a:lnTo>
                    <a:pt x="738643" y="1262984"/>
                  </a:lnTo>
                  <a:lnTo>
                    <a:pt x="792900" y="1272872"/>
                  </a:lnTo>
                  <a:lnTo>
                    <a:pt x="848323" y="1281073"/>
                  </a:lnTo>
                  <a:lnTo>
                    <a:pt x="904828" y="1287538"/>
                  </a:lnTo>
                  <a:lnTo>
                    <a:pt x="962333" y="1292217"/>
                  </a:lnTo>
                  <a:lnTo>
                    <a:pt x="1020756" y="1295060"/>
                  </a:lnTo>
                  <a:lnTo>
                    <a:pt x="1080014" y="1296019"/>
                  </a:lnTo>
                  <a:lnTo>
                    <a:pt x="1139272" y="1295060"/>
                  </a:lnTo>
                  <a:lnTo>
                    <a:pt x="1197695" y="1292217"/>
                  </a:lnTo>
                  <a:lnTo>
                    <a:pt x="1255200" y="1287538"/>
                  </a:lnTo>
                  <a:lnTo>
                    <a:pt x="1311705" y="1281073"/>
                  </a:lnTo>
                  <a:lnTo>
                    <a:pt x="1367127" y="1272872"/>
                  </a:lnTo>
                  <a:lnTo>
                    <a:pt x="1421385" y="1262984"/>
                  </a:lnTo>
                  <a:lnTo>
                    <a:pt x="1474396" y="1251458"/>
                  </a:lnTo>
                  <a:lnTo>
                    <a:pt x="1526077" y="1238343"/>
                  </a:lnTo>
                  <a:lnTo>
                    <a:pt x="1576346" y="1223690"/>
                  </a:lnTo>
                  <a:lnTo>
                    <a:pt x="1625121" y="1207548"/>
                  </a:lnTo>
                  <a:lnTo>
                    <a:pt x="1672320" y="1189965"/>
                  </a:lnTo>
                  <a:lnTo>
                    <a:pt x="1717860" y="1170992"/>
                  </a:lnTo>
                  <a:lnTo>
                    <a:pt x="1761658" y="1150678"/>
                  </a:lnTo>
                  <a:lnTo>
                    <a:pt x="1803633" y="1129072"/>
                  </a:lnTo>
                  <a:lnTo>
                    <a:pt x="1843702" y="1106223"/>
                  </a:lnTo>
                  <a:lnTo>
                    <a:pt x="1881783" y="1082182"/>
                  </a:lnTo>
                  <a:lnTo>
                    <a:pt x="1917793" y="1056996"/>
                  </a:lnTo>
                  <a:lnTo>
                    <a:pt x="1951650" y="1030717"/>
                  </a:lnTo>
                  <a:lnTo>
                    <a:pt x="1983272" y="1003393"/>
                  </a:lnTo>
                  <a:lnTo>
                    <a:pt x="2012576" y="975074"/>
                  </a:lnTo>
                  <a:lnTo>
                    <a:pt x="2039480" y="945809"/>
                  </a:lnTo>
                  <a:lnTo>
                    <a:pt x="2063902" y="915647"/>
                  </a:lnTo>
                  <a:lnTo>
                    <a:pt x="2104969" y="852832"/>
                  </a:lnTo>
                  <a:lnTo>
                    <a:pt x="2135118" y="787024"/>
                  </a:lnTo>
                  <a:lnTo>
                    <a:pt x="2153691" y="718618"/>
                  </a:lnTo>
                  <a:lnTo>
                    <a:pt x="2160028" y="64800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932" y="285206"/>
            <a:ext cx="3189605" cy="1443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100" spc="-10" dirty="0">
                <a:latin typeface="LM Sans 10"/>
                <a:cs typeface="LM Sans 10"/>
              </a:rPr>
              <a:t>Segundo construtor:</a:t>
            </a:r>
            <a:endParaRPr sz="1100" dirty="0">
              <a:latin typeface="LM Sans 10"/>
              <a:cs typeface="LM Sans 10"/>
            </a:endParaRPr>
          </a:p>
          <a:p>
            <a:pPr marL="165735" marR="5080" indent="-142875">
              <a:lnSpc>
                <a:spcPct val="101499"/>
              </a:lnSpc>
              <a:spcBef>
                <a:spcPts val="390"/>
              </a:spcBef>
            </a:pP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Pessoa::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50" dirty="0">
                <a:latin typeface="LM Mono 10"/>
                <a:cs typeface="LM Mono 10"/>
              </a:rPr>
              <a:t>(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String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vNome</a:t>
            </a:r>
            <a:r>
              <a:rPr sz="900" spc="50" dirty="0" err="1">
                <a:latin typeface="LM Mono 10"/>
                <a:cs typeface="LM Mono 10"/>
              </a:rPr>
              <a:t>,</a:t>
            </a:r>
            <a:r>
              <a:rPr sz="900" spc="50" dirty="0" err="1">
                <a:solidFill>
                  <a:srgbClr val="006600"/>
                </a:solidFill>
                <a:latin typeface="LM Mono 10"/>
                <a:cs typeface="LM Mono 10"/>
              </a:rPr>
              <a:t>char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vSexo</a:t>
            </a:r>
            <a:r>
              <a:rPr sz="900" spc="50" dirty="0" err="1">
                <a:latin typeface="LM Mono 10"/>
                <a:cs typeface="LM Mono 10"/>
              </a:rPr>
              <a:t>,</a:t>
            </a:r>
            <a:r>
              <a:rPr sz="900" spc="50" dirty="0" err="1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-2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50" dirty="0">
                <a:latin typeface="LM Mono 10"/>
                <a:cs typeface="LM Mono 10"/>
              </a:rPr>
              <a:t>) </a:t>
            </a:r>
            <a:r>
              <a:rPr sz="900" spc="-5" dirty="0">
                <a:latin typeface="LM Mono 10"/>
                <a:cs typeface="LM Mono 10"/>
              </a:rPr>
              <a:t>{ 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35" dirty="0">
                <a:latin typeface="LM Mono 10"/>
                <a:cs typeface="LM Mono 10"/>
              </a:rPr>
              <a:t>;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sexo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Sexo</a:t>
            </a:r>
            <a:r>
              <a:rPr sz="900" spc="40" dirty="0">
                <a:latin typeface="LM Mono 10"/>
                <a:cs typeface="LM Mono 10"/>
              </a:rPr>
              <a:t>;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 dirty="0">
              <a:latin typeface="LM Mono 10"/>
              <a:cs typeface="LM Mono 10"/>
            </a:endParaRPr>
          </a:p>
          <a:p>
            <a:pPr marL="22860">
              <a:lnSpc>
                <a:spcPct val="100000"/>
              </a:lnSpc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"FernandaSilva"</a:t>
            </a:r>
            <a:r>
              <a:rPr sz="900" spc="45" dirty="0">
                <a:latin typeface="LM Mono 10"/>
                <a:cs typeface="LM Mono 10"/>
              </a:rPr>
              <a:t>,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’F’</a:t>
            </a:r>
            <a:r>
              <a:rPr sz="900" spc="45" dirty="0">
                <a:latin typeface="LM Mono 10"/>
                <a:cs typeface="LM Mono 10"/>
              </a:rPr>
              <a:t>, </a:t>
            </a:r>
            <a:r>
              <a:rPr sz="900" spc="40" dirty="0">
                <a:latin typeface="LM Mono 10"/>
                <a:cs typeface="LM Mono 10"/>
              </a:rPr>
              <a:t>25)</a:t>
            </a:r>
            <a:r>
              <a:rPr sz="900" spc="-229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LM Mono 10"/>
              <a:cs typeface="LM Mono 10"/>
            </a:endParaRPr>
          </a:p>
          <a:p>
            <a:pPr marL="986790" algn="ctr">
              <a:lnSpc>
                <a:spcPts val="1280"/>
              </a:lnSpc>
            </a:pPr>
            <a:r>
              <a:rPr sz="1100" spc="-10" dirty="0">
                <a:latin typeface="LM Sans 10"/>
                <a:cs typeface="LM Sans 10"/>
              </a:rPr>
              <a:t>p</a:t>
            </a:r>
            <a:endParaRPr sz="1100" dirty="0">
              <a:latin typeface="LM Sans 10"/>
              <a:cs typeface="LM Sans 10"/>
            </a:endParaRPr>
          </a:p>
          <a:p>
            <a:pPr marR="276225" algn="ctr">
              <a:lnSpc>
                <a:spcPts val="1280"/>
              </a:lnSpc>
            </a:pPr>
            <a:r>
              <a:rPr sz="1100" spc="-10" dirty="0">
                <a:latin typeface="LM Sans 10"/>
                <a:cs typeface="LM Sans 10"/>
              </a:rPr>
              <a:t>nome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0531" y="1728743"/>
            <a:ext cx="1512570" cy="25209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09"/>
              </a:spcBef>
            </a:pPr>
            <a:r>
              <a:rPr sz="1100" spc="-10" dirty="0">
                <a:latin typeface="LM Sans 10"/>
                <a:cs typeface="LM Sans 10"/>
              </a:rPr>
              <a:t>Fernanda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Silva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4557" y="2021610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idade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8535" y="2196749"/>
            <a:ext cx="432434" cy="25209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90"/>
              </a:spcBef>
            </a:pPr>
            <a:r>
              <a:rPr sz="1100" spc="-5" dirty="0">
                <a:latin typeface="LM Sans 10"/>
                <a:cs typeface="LM Sans 10"/>
              </a:rPr>
              <a:t>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0553" y="2004287"/>
            <a:ext cx="273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sexo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4539" y="2196749"/>
            <a:ext cx="432434" cy="25209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09"/>
              </a:spcBef>
            </a:pPr>
            <a:r>
              <a:rPr sz="1100" spc="-10" dirty="0">
                <a:latin typeface="LM Sans 10"/>
                <a:cs typeface="LM Sans 10"/>
              </a:rPr>
              <a:t>F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089" y="28096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2932" y="2726244"/>
            <a:ext cx="3681095" cy="5416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feita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base </a:t>
            </a:r>
            <a:r>
              <a:rPr sz="1100" spc="-10" dirty="0">
                <a:latin typeface="LM Sans 10"/>
                <a:cs typeface="LM Sans 10"/>
              </a:rPr>
              <a:t>na quantidade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5" dirty="0">
                <a:latin typeface="LM Sans 10"/>
                <a:cs typeface="LM Sans 10"/>
              </a:rPr>
              <a:t>dos  </a:t>
            </a:r>
            <a:r>
              <a:rPr sz="1100" spc="-10" dirty="0">
                <a:latin typeface="LM Sans 10"/>
                <a:cs typeface="LM Sans 10"/>
              </a:rPr>
              <a:t>argumentos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apresenta nenhum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retorno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089" y="31594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1BE186-9B7B-412D-B219-7F5C1EA22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0810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/>
              <a:t>m</a:t>
            </a:r>
            <a:r>
              <a:rPr lang="pt-BR" spc="-70" dirty="0"/>
              <a:t>é</a:t>
            </a:r>
            <a:r>
              <a:rPr spc="-70" dirty="0" err="1"/>
              <a:t>todos</a:t>
            </a:r>
            <a:r>
              <a:rPr spc="-70" dirty="0"/>
              <a:t> </a:t>
            </a:r>
            <a:r>
              <a:rPr spc="15" dirty="0"/>
              <a:t>–</a:t>
            </a:r>
            <a:r>
              <a:rPr spc="155" dirty="0"/>
              <a:t> </a:t>
            </a:r>
            <a:r>
              <a:rPr spc="10" dirty="0"/>
              <a:t>assinaturas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82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252" y="693712"/>
            <a:ext cx="35560" cy="417830"/>
            <a:chOff x="342252" y="693712"/>
            <a:chExt cx="35560" cy="417830"/>
          </a:xfrm>
        </p:grpSpPr>
        <p:sp>
          <p:nvSpPr>
            <p:cNvPr id="5" name="object 5"/>
            <p:cNvSpPr/>
            <p:nvPr/>
          </p:nvSpPr>
          <p:spPr>
            <a:xfrm>
              <a:off x="344779" y="6937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145" y="69371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779" y="8328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8328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9720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9720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81089" y="12876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16697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2252" y="1855216"/>
            <a:ext cx="35560" cy="417830"/>
            <a:chOff x="342252" y="1855216"/>
            <a:chExt cx="35560" cy="417830"/>
          </a:xfrm>
        </p:grpSpPr>
        <p:sp>
          <p:nvSpPr>
            <p:cNvPr id="14" name="object 14"/>
            <p:cNvSpPr/>
            <p:nvPr/>
          </p:nvSpPr>
          <p:spPr>
            <a:xfrm>
              <a:off x="344779" y="18552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8552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9943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9943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21335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21335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19353" y="2943326"/>
            <a:ext cx="35560" cy="139700"/>
            <a:chOff x="619353" y="2943326"/>
            <a:chExt cx="35560" cy="139700"/>
          </a:xfrm>
        </p:grpSpPr>
        <p:sp>
          <p:nvSpPr>
            <p:cNvPr id="21" name="object 21"/>
            <p:cNvSpPr/>
            <p:nvPr/>
          </p:nvSpPr>
          <p:spPr>
            <a:xfrm>
              <a:off x="621880" y="29433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2246" y="29433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0232" y="335370"/>
            <a:ext cx="4075429" cy="27412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</a:t>
            </a:r>
            <a:r>
              <a:rPr sz="1100" spc="-7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318135" marR="842010" indent="-283210">
              <a:lnSpc>
                <a:spcPct val="101499"/>
              </a:lnSpc>
              <a:spcBef>
                <a:spcPts val="555"/>
              </a:spcBef>
            </a:pPr>
            <a:r>
              <a:rPr lang="pt-BR" sz="900" spc="65" dirty="0">
                <a:solidFill>
                  <a:srgbClr val="006600"/>
                </a:solidFill>
                <a:latin typeface="LM Mono 10"/>
                <a:cs typeface="LM Mono 10"/>
              </a:rPr>
              <a:t>Classe::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tipo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retornonome_</a:t>
            </a:r>
            <a:r>
              <a:rPr sz="900" spc="-38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do_</a:t>
            </a:r>
            <a:r>
              <a:rPr sz="900" spc="-38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metodo</a:t>
            </a:r>
            <a:r>
              <a:rPr sz="900" spc="60" dirty="0">
                <a:latin typeface="LM Mono 10"/>
                <a:cs typeface="LM Mono 10"/>
              </a:rPr>
              <a:t>(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parametros</a:t>
            </a:r>
            <a:r>
              <a:rPr sz="900" spc="60" dirty="0">
                <a:latin typeface="LM Mono 10"/>
                <a:cs typeface="LM Mono 10"/>
              </a:rPr>
              <a:t>)</a:t>
            </a:r>
            <a:r>
              <a:rPr sz="900" spc="22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  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"corpodometodo"</a:t>
            </a:r>
            <a:endParaRPr sz="900" dirty="0">
              <a:latin typeface="LM Mono 10"/>
              <a:cs typeface="LM Mono 10"/>
            </a:endParaRPr>
          </a:p>
          <a:p>
            <a:pPr marL="311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LM Mono 10"/>
              <a:cs typeface="LM Mono 10"/>
            </a:endParaRPr>
          </a:p>
          <a:p>
            <a:pPr marL="254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Assinatura: nome, </a:t>
            </a:r>
            <a:r>
              <a:rPr sz="1100" spc="-60" dirty="0">
                <a:latin typeface="LM Sans 10"/>
                <a:cs typeface="LM Sans 10"/>
              </a:rPr>
              <a:t>par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>
                <a:latin typeface="LM Sans 10"/>
                <a:cs typeface="LM Sans 10"/>
              </a:rPr>
              <a:t>metros </a:t>
            </a:r>
            <a:r>
              <a:rPr sz="1100" spc="-5" dirty="0">
                <a:latin typeface="LM Sans 10"/>
                <a:cs typeface="LM Sans 10"/>
              </a:rPr>
              <a:t>e seus </a:t>
            </a:r>
            <a:r>
              <a:rPr sz="1100" dirty="0">
                <a:latin typeface="LM Sans 10"/>
                <a:cs typeface="LM Sans 10"/>
              </a:rPr>
              <a:t>tipos,</a:t>
            </a:r>
            <a:r>
              <a:rPr sz="1100" spc="1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ordenados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Retorno:</a:t>
            </a:r>
            <a:endParaRPr sz="1100" dirty="0">
              <a:latin typeface="LM Sans 10"/>
              <a:cs typeface="LM Sans 10"/>
            </a:endParaRPr>
          </a:p>
          <a:p>
            <a:pPr marL="322580" marR="2171065" indent="-287020">
              <a:lnSpc>
                <a:spcPct val="101499"/>
              </a:lnSpc>
              <a:spcBef>
                <a:spcPts val="560"/>
              </a:spcBef>
            </a:pPr>
            <a:r>
              <a:rPr lang="pt-BR" sz="900" spc="65" dirty="0">
                <a:solidFill>
                  <a:srgbClr val="006600"/>
                </a:solidFill>
                <a:latin typeface="LM Mono 10"/>
                <a:cs typeface="LM Mono 10"/>
              </a:rPr>
              <a:t>Classe::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Stringinforme</a:t>
            </a:r>
            <a:r>
              <a:rPr sz="900" spc="-2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50" dirty="0">
                <a:latin typeface="LM Mono 10"/>
                <a:cs typeface="LM Mono 10"/>
              </a:rPr>
              <a:t>() </a:t>
            </a:r>
            <a:r>
              <a:rPr sz="900" spc="-5" dirty="0">
                <a:latin typeface="LM Mono 10"/>
                <a:cs typeface="LM Mono 10"/>
              </a:rPr>
              <a:t>{ 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return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5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11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Mono 10"/>
              <a:cs typeface="LM Mono 10"/>
            </a:endParaRPr>
          </a:p>
          <a:p>
            <a:pPr marL="302260" marR="431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 err="1">
                <a:latin typeface="LM Sans 10"/>
                <a:cs typeface="LM Sans 10"/>
              </a:rPr>
              <a:t>Todo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m</a:t>
            </a:r>
            <a:r>
              <a:rPr lang="pt-BR" sz="1000" spc="-75" dirty="0">
                <a:latin typeface="LM Sans 10"/>
                <a:cs typeface="LM Sans 10"/>
              </a:rPr>
              <a:t>é</a:t>
            </a:r>
            <a:r>
              <a:rPr sz="1000" spc="-75" dirty="0" err="1">
                <a:latin typeface="LM Sans 10"/>
                <a:cs typeface="LM Sans 10"/>
              </a:rPr>
              <a:t>todo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10" dirty="0">
                <a:latin typeface="LM Sans 10"/>
                <a:cs typeface="LM Sans 10"/>
              </a:rPr>
              <a:t>retorno </a:t>
            </a:r>
            <a:r>
              <a:rPr sz="1000" spc="-5" dirty="0">
                <a:latin typeface="LM Sans 10"/>
                <a:cs typeface="LM Sans 10"/>
              </a:rPr>
              <a:t>diferente de </a:t>
            </a:r>
            <a:r>
              <a:rPr sz="1000" i="1" spc="-5" dirty="0">
                <a:latin typeface="LM Sans 10"/>
                <a:cs typeface="LM Sans 10"/>
              </a:rPr>
              <a:t>void </a:t>
            </a:r>
            <a:r>
              <a:rPr sz="1000" spc="-5" dirty="0">
                <a:latin typeface="LM Sans 10"/>
                <a:cs typeface="LM Sans 10"/>
              </a:rPr>
              <a:t>deve </a:t>
            </a:r>
            <a:r>
              <a:rPr sz="1000" spc="-5" dirty="0" err="1">
                <a:latin typeface="LM Sans 10"/>
                <a:cs typeface="LM Sans 10"/>
              </a:rPr>
              <a:t>ter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0" dirty="0" err="1">
                <a:latin typeface="LM Sans 10"/>
                <a:cs typeface="LM Sans 10"/>
              </a:rPr>
              <a:t>execu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  </a:t>
            </a:r>
            <a:r>
              <a:rPr sz="1000" spc="-5" dirty="0">
                <a:latin typeface="LM Sans 10"/>
                <a:cs typeface="LM Sans 10"/>
              </a:rPr>
              <a:t>finalizada por um </a:t>
            </a:r>
            <a:r>
              <a:rPr sz="1000" i="1" spc="-5" dirty="0">
                <a:latin typeface="LM Sans 10"/>
                <a:cs typeface="LM Sans 10"/>
              </a:rPr>
              <a:t>return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 err="1">
                <a:latin typeface="LM Sans 10"/>
                <a:cs typeface="LM Sans 10"/>
              </a:rPr>
              <a:t>caso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contr</a:t>
            </a:r>
            <a:r>
              <a:rPr lang="pt-BR" sz="1000" spc="-50" dirty="0">
                <a:latin typeface="LM Sans 10"/>
                <a:cs typeface="LM Sans 10"/>
              </a:rPr>
              <a:t>á</a:t>
            </a:r>
            <a:r>
              <a:rPr sz="1000" spc="-50" dirty="0" err="1">
                <a:latin typeface="LM Sans 10"/>
                <a:cs typeface="LM Sans 10"/>
              </a:rPr>
              <a:t>rio</a:t>
            </a:r>
            <a:r>
              <a:rPr sz="1000" spc="-50" dirty="0">
                <a:latin typeface="LM Sans 10"/>
                <a:cs typeface="LM Sans 10"/>
              </a:rPr>
              <a:t>,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erro)</a:t>
            </a:r>
            <a:endParaRPr sz="1000" dirty="0">
              <a:latin typeface="LM Sans 10"/>
              <a:cs typeface="LM Sans 10"/>
            </a:endParaRPr>
          </a:p>
          <a:p>
            <a:pPr marL="165100">
              <a:lnSpc>
                <a:spcPts val="119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Se houver </a:t>
            </a:r>
            <a:r>
              <a:rPr sz="1000" spc="-10" dirty="0">
                <a:latin typeface="LM Sans 10"/>
                <a:cs typeface="LM Sans 10"/>
              </a:rPr>
              <a:t>retorno,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5" dirty="0">
                <a:latin typeface="LM Sans 10"/>
                <a:cs typeface="LM Sans 10"/>
              </a:rPr>
              <a:t>ser </a:t>
            </a:r>
            <a:r>
              <a:rPr sz="1000" spc="-55" dirty="0" err="1">
                <a:latin typeface="LM Sans 10"/>
                <a:cs typeface="LM Sans 10"/>
              </a:rPr>
              <a:t>atribu</a:t>
            </a:r>
            <a:r>
              <a:rPr lang="pt-BR" sz="1000" spc="-55" dirty="0">
                <a:latin typeface="LM Sans 10"/>
                <a:cs typeface="LM Sans 10"/>
              </a:rPr>
              <a:t>í</a:t>
            </a:r>
            <a:r>
              <a:rPr sz="1000" spc="-55" dirty="0">
                <a:latin typeface="LM Sans 10"/>
                <a:cs typeface="LM Sans 10"/>
              </a:rPr>
              <a:t>do </a:t>
            </a:r>
            <a:r>
              <a:rPr sz="1000" spc="-5" dirty="0">
                <a:latin typeface="LM Sans 10"/>
                <a:cs typeface="LM Sans 10"/>
              </a:rPr>
              <a:t>ou usado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express</a:t>
            </a:r>
            <a:r>
              <a:rPr lang="pt-BR" sz="1000" spc="-50" dirty="0">
                <a:latin typeface="LM Sans 10"/>
                <a:cs typeface="LM Sans 10"/>
              </a:rPr>
              <a:t>õ</a:t>
            </a:r>
            <a:r>
              <a:rPr sz="1000" spc="-50" dirty="0">
                <a:latin typeface="LM Sans 10"/>
                <a:cs typeface="LM Sans 10"/>
              </a:rPr>
              <a:t>es:</a:t>
            </a:r>
            <a:endParaRPr sz="1000" dirty="0">
              <a:latin typeface="LM Sans 10"/>
              <a:cs typeface="LM Sans 10"/>
            </a:endParaRPr>
          </a:p>
          <a:p>
            <a:pPr marL="311150">
              <a:lnSpc>
                <a:spcPct val="100000"/>
              </a:lnSpc>
              <a:spcBef>
                <a:spcPts val="595"/>
              </a:spcBef>
            </a:pP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60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Aumentada</a:t>
            </a:r>
            <a:r>
              <a:rPr sz="900" spc="60" dirty="0">
                <a:latin typeface="LM Mono 10"/>
                <a:cs typeface="LM Mono 10"/>
              </a:rPr>
              <a:t>=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informe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55" dirty="0">
                <a:latin typeface="LM Mono 10"/>
                <a:cs typeface="LM Mono 10"/>
              </a:rPr>
              <a:t>()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+</a:t>
            </a:r>
            <a:r>
              <a:rPr sz="900" spc="200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10;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B334796-67B1-4A1A-8C75-28CF9053E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14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Aspectos de</a:t>
            </a:r>
            <a:r>
              <a:rPr spc="-25" dirty="0"/>
              <a:t> </a:t>
            </a:r>
            <a:r>
              <a:rPr spc="1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848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601420"/>
            <a:ext cx="4123054" cy="2332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90" dirty="0" err="1">
                <a:latin typeface="LM Sans 10"/>
                <a:cs typeface="LM Sans 10"/>
              </a:rPr>
              <a:t>Comunica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programa com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mundo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exterior</a:t>
            </a:r>
            <a:endParaRPr sz="1100" dirty="0">
              <a:latin typeface="LM Sans 10"/>
              <a:cs typeface="LM Sans 10"/>
            </a:endParaRPr>
          </a:p>
          <a:p>
            <a:pPr marL="63500" marR="179705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interface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5" dirty="0">
                <a:latin typeface="LM Sans 10"/>
                <a:cs typeface="LM Sans 10"/>
              </a:rPr>
              <a:t>forma </a:t>
            </a:r>
            <a:r>
              <a:rPr sz="1100" spc="-10" dirty="0">
                <a:latin typeface="LM Sans 10"/>
                <a:cs typeface="LM Sans 10"/>
              </a:rPr>
              <a:t>com 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10" dirty="0">
                <a:latin typeface="LM Sans 10"/>
                <a:cs typeface="LM Sans 10"/>
              </a:rPr>
              <a:t>apresenta </a:t>
            </a:r>
            <a:r>
              <a:rPr sz="1100" spc="-5" dirty="0" err="1">
                <a:latin typeface="LM Sans 10"/>
                <a:cs typeface="LM Sans 10"/>
              </a:rPr>
              <a:t>ao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usu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rio</a:t>
            </a:r>
            <a:r>
              <a:rPr sz="1100" spc="-7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Deve ser colocada </a:t>
            </a:r>
            <a:r>
              <a:rPr sz="1100" spc="-10" dirty="0">
                <a:latin typeface="LM Sans 10"/>
                <a:cs typeface="LM Sans 10"/>
              </a:rPr>
              <a:t>da maneira </a:t>
            </a:r>
            <a:r>
              <a:rPr sz="1100" spc="-10" dirty="0" err="1">
                <a:latin typeface="LM Sans 10"/>
                <a:cs typeface="LM Sans 10"/>
              </a:rPr>
              <a:t>mais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amig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10" dirty="0">
                <a:latin typeface="LM Sans 10"/>
                <a:cs typeface="LM Sans 10"/>
              </a:rPr>
              <a:t>(clara)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poss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>
                <a:latin typeface="LM Sans 10"/>
                <a:cs typeface="LM Sans 10"/>
              </a:rPr>
              <a:t>vel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5" dirty="0" err="1">
                <a:latin typeface="LM Sans 10"/>
                <a:cs typeface="LM Sans 10"/>
              </a:rPr>
              <a:t>separa</a:t>
            </a:r>
            <a:r>
              <a:rPr lang="pt-BR" sz="1100" spc="-105" dirty="0" err="1">
                <a:latin typeface="LM Sans 10"/>
                <a:cs typeface="LM Sans 10"/>
              </a:rPr>
              <a:t>çã</a:t>
            </a:r>
            <a:r>
              <a:rPr sz="1100" spc="-105" dirty="0">
                <a:latin typeface="LM Sans 10"/>
                <a:cs typeface="LM Sans 10"/>
              </a:rPr>
              <a:t>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aspectos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interface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demais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5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desej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>
                <a:latin typeface="LM Sans 10"/>
                <a:cs typeface="LM Sans 10"/>
              </a:rPr>
              <a:t>vel: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 err="1">
                <a:latin typeface="LM Sans 10"/>
                <a:cs typeface="LM Sans 10"/>
              </a:rPr>
              <a:t>Maior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organiza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sz="1000" spc="-10" dirty="0">
                <a:latin typeface="LM Sans 10"/>
                <a:cs typeface="LM Sans 10"/>
              </a:rPr>
              <a:t>clareza </a:t>
            </a:r>
            <a:r>
              <a:rPr sz="1000" spc="-5" dirty="0">
                <a:latin typeface="LM Sans 10"/>
                <a:cs typeface="LM Sans 10"/>
              </a:rPr>
              <a:t>do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modelo</a:t>
            </a:r>
          </a:p>
          <a:p>
            <a:pPr marL="2032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Maior </a:t>
            </a:r>
            <a:r>
              <a:rPr sz="1000" spc="-5" dirty="0">
                <a:latin typeface="LM Sans 10"/>
                <a:cs typeface="LM Sans 10"/>
              </a:rPr>
              <a:t>facilidade </a:t>
            </a:r>
            <a:r>
              <a:rPr sz="1000" spc="-5" dirty="0" err="1">
                <a:latin typeface="LM Sans 10"/>
                <a:cs typeface="LM Sans 10"/>
              </a:rPr>
              <a:t>na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85" dirty="0" err="1">
                <a:latin typeface="LM Sans 10"/>
                <a:cs typeface="LM Sans 10"/>
              </a:rPr>
              <a:t>manuten</a:t>
            </a:r>
            <a:r>
              <a:rPr lang="pt-BR" sz="1000" spc="-85" dirty="0" err="1">
                <a:latin typeface="LM Sans 10"/>
                <a:cs typeface="LM Sans 10"/>
              </a:rPr>
              <a:t>çã</a:t>
            </a:r>
            <a:r>
              <a:rPr sz="1000" spc="-8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Maior </a:t>
            </a:r>
            <a:r>
              <a:rPr sz="1000" spc="-5" dirty="0">
                <a:latin typeface="LM Sans 10"/>
                <a:cs typeface="LM Sans 10"/>
              </a:rPr>
              <a:t>reusabilidade das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classes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marR="876935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Nosso </a:t>
            </a:r>
            <a:r>
              <a:rPr sz="1100" dirty="0">
                <a:latin typeface="LM Sans 10"/>
                <a:cs typeface="LM Sans 10"/>
              </a:rPr>
              <a:t>foco, </a:t>
            </a:r>
            <a:r>
              <a:rPr sz="1100" spc="-5" dirty="0">
                <a:latin typeface="LM Sans 10"/>
                <a:cs typeface="LM Sans 10"/>
              </a:rPr>
              <a:t>por enquanto,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aprofundamento do  </a:t>
            </a:r>
            <a:r>
              <a:rPr sz="1100" spc="-5" dirty="0">
                <a:latin typeface="LM Sans 10"/>
                <a:cs typeface="LM Sans 10"/>
              </a:rPr>
              <a:t>desenvolvimento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interfaces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6697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490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109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6536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13B9F3-EFDA-481D-AF46-00E52104E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Esco</a:t>
            </a:r>
            <a:r>
              <a:rPr spc="50" dirty="0"/>
              <a:t>p</a:t>
            </a:r>
            <a:r>
              <a:rPr spc="1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908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07440"/>
            <a:ext cx="4080510" cy="2595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escopo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elemento (objeto,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>
                <a:latin typeface="LM Sans 10"/>
                <a:cs typeface="LM Sans 10"/>
              </a:rPr>
              <a:t>vel, </a:t>
            </a:r>
            <a:r>
              <a:rPr sz="1100" spc="-5" dirty="0" err="1">
                <a:latin typeface="LM Sans 10"/>
                <a:cs typeface="LM Sans 10"/>
              </a:rPr>
              <a:t>etc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lang="pt-BR" sz="1100" spc="-5" dirty="0">
                <a:latin typeface="LM Sans 10"/>
                <a:cs typeface="LM Sans 10"/>
              </a:rPr>
              <a:t> é </a:t>
            </a:r>
            <a:r>
              <a:rPr sz="1100" dirty="0">
                <a:latin typeface="LM Sans 10"/>
                <a:cs typeface="LM Sans 10"/>
              </a:rPr>
              <a:t>local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5" dirty="0">
                <a:latin typeface="LM Sans 10"/>
                <a:cs typeface="LM Sans 10"/>
              </a:rPr>
              <a:t>se</a:t>
            </a:r>
            <a:r>
              <a:rPr lang="pt-BR" sz="1100" spc="-155" dirty="0" err="1">
                <a:latin typeface="LM Sans 10"/>
                <a:cs typeface="LM Sans 10"/>
              </a:rPr>
              <a:t>çã</a:t>
            </a:r>
            <a:r>
              <a:rPr sz="1100" spc="-155" dirty="0">
                <a:latin typeface="LM Sans 10"/>
                <a:cs typeface="LM Sans 10"/>
              </a:rPr>
              <a:t>o</a:t>
            </a:r>
            <a:r>
              <a:rPr lang="pt-BR" sz="1100" spc="-155" dirty="0">
                <a:latin typeface="LM Sans 10"/>
                <a:cs typeface="LM Sans 10"/>
              </a:rPr>
              <a:t> 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lang="pt-BR" sz="1100" spc="-1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onde o </a:t>
            </a:r>
            <a:r>
              <a:rPr sz="1100" spc="-10" dirty="0">
                <a:latin typeface="LM Sans 10"/>
                <a:cs typeface="LM Sans 10"/>
              </a:rPr>
              <a:t>mesmo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5" dirty="0" err="1">
                <a:latin typeface="LM Sans 10"/>
                <a:cs typeface="LM Sans 10"/>
              </a:rPr>
              <a:t>encontra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vis</a:t>
            </a:r>
            <a:r>
              <a:rPr lang="pt-BR" sz="1100" spc="-75" dirty="0">
                <a:latin typeface="LM Sans 10"/>
                <a:cs typeface="LM Sans 10"/>
              </a:rPr>
              <a:t>í</a:t>
            </a:r>
            <a:r>
              <a:rPr sz="1100" spc="-75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14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utiliz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>
                <a:latin typeface="LM Sans 10"/>
                <a:cs typeface="LM Sans 10"/>
              </a:rPr>
              <a:t>vel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Ao definir uma </a:t>
            </a:r>
            <a:r>
              <a:rPr sz="1100" spc="-5" dirty="0">
                <a:latin typeface="LM Sans 10"/>
                <a:cs typeface="LM Sans 10"/>
              </a:rPr>
              <a:t>classe, os atributos </a:t>
            </a:r>
            <a:r>
              <a:rPr sz="1100" spc="-10" dirty="0">
                <a:latin typeface="LM Sans 10"/>
                <a:cs typeface="LM Sans 10"/>
              </a:rPr>
              <a:t>ali </a:t>
            </a:r>
            <a:r>
              <a:rPr sz="1100" spc="-10" dirty="0" err="1">
                <a:latin typeface="LM Sans 10"/>
                <a:cs typeface="LM Sans 10"/>
              </a:rPr>
              <a:t>declarados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est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5" dirty="0" err="1">
                <a:latin typeface="LM Sans 10"/>
                <a:cs typeface="LM Sans 10"/>
              </a:rPr>
              <a:t>acess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 err="1">
                <a:latin typeface="LM Sans 10"/>
                <a:cs typeface="LM Sans 10"/>
              </a:rPr>
              <a:t>veis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 </a:t>
            </a:r>
            <a:r>
              <a:rPr sz="1100" spc="-5" dirty="0">
                <a:latin typeface="LM Sans 10"/>
                <a:cs typeface="LM Sans 10"/>
              </a:rPr>
              <a:t>qualquer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" dirty="0" err="1">
                <a:latin typeface="LM Sans 10"/>
                <a:cs typeface="LM Sans 10"/>
              </a:rPr>
              <a:t>seus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lang="pt-BR" sz="1100" spc="-80" dirty="0">
                <a:latin typeface="LM Sans 10"/>
                <a:cs typeface="LM Sans 10"/>
              </a:rPr>
              <a:t> é acessível  </a:t>
            </a:r>
            <a:r>
              <a:rPr sz="1100" spc="-5" dirty="0" err="1">
                <a:latin typeface="LM Sans 10"/>
                <a:cs typeface="LM Sans 10"/>
              </a:rPr>
              <a:t>aos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demais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mesma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 err="1">
                <a:latin typeface="LM Sans 10"/>
                <a:cs typeface="LM Sans 10"/>
              </a:rPr>
              <a:t>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par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>
                <a:latin typeface="LM Sans 10"/>
                <a:cs typeface="LM Sans 10"/>
              </a:rPr>
              <a:t>metros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vis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apenas </a:t>
            </a:r>
            <a:r>
              <a:rPr sz="1100" spc="-5" dirty="0" err="1">
                <a:latin typeface="LM Sans 10"/>
                <a:cs typeface="LM Sans 10"/>
              </a:rPr>
              <a:t>ao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prio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4414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Elementos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 err="1">
                <a:latin typeface="LM Sans 10"/>
                <a:cs typeface="LM Sans 10"/>
              </a:rPr>
              <a:t>vari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veis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objetos) </a:t>
            </a:r>
            <a:r>
              <a:rPr sz="1100" spc="-10" dirty="0">
                <a:latin typeface="LM Sans 10"/>
                <a:cs typeface="LM Sans 10"/>
              </a:rPr>
              <a:t>declarados </a:t>
            </a:r>
            <a:r>
              <a:rPr sz="1100" spc="-5" dirty="0">
                <a:latin typeface="LM Sans 10"/>
                <a:cs typeface="LM Sans 10"/>
              </a:rPr>
              <a:t>dentro 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 </a:t>
            </a:r>
            <a:r>
              <a:rPr sz="1100" spc="-65" dirty="0">
                <a:latin typeface="LM Sans 10"/>
                <a:cs typeface="LM Sans 10"/>
              </a:rPr>
              <a:t>vis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somente dentro deste </a:t>
            </a:r>
            <a:r>
              <a:rPr sz="1100" spc="-10" dirty="0">
                <a:latin typeface="LM Sans 10"/>
                <a:cs typeface="LM Sans 10"/>
              </a:rPr>
              <a:t>a partir do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declara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67005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Elementos </a:t>
            </a:r>
            <a:r>
              <a:rPr sz="1100" spc="-10" dirty="0">
                <a:latin typeface="LM Sans 10"/>
                <a:cs typeface="LM Sans 10"/>
              </a:rPr>
              <a:t>declarados </a:t>
            </a:r>
            <a:r>
              <a:rPr sz="1100" spc="-5" dirty="0">
                <a:latin typeface="LM Sans 10"/>
                <a:cs typeface="LM Sans 10"/>
              </a:rPr>
              <a:t>dentro 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comandos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65" dirty="0">
                <a:latin typeface="LM Sans 10"/>
                <a:cs typeface="LM Sans 10"/>
              </a:rPr>
              <a:t>vis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 </a:t>
            </a:r>
            <a:r>
              <a:rPr sz="1100" dirty="0">
                <a:latin typeface="LM Sans 10"/>
                <a:cs typeface="LM Sans 10"/>
              </a:rPr>
              <a:t>apenas </a:t>
            </a:r>
            <a:r>
              <a:rPr sz="1100" spc="-5" dirty="0" err="1">
                <a:latin typeface="LM Sans 10"/>
                <a:cs typeface="LM Sans 10"/>
              </a:rPr>
              <a:t>ao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prio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dirty="0">
                <a:latin typeface="LM Sans 10"/>
                <a:cs typeface="LM Sans 10"/>
              </a:rPr>
              <a:t>blocos </a:t>
            </a:r>
            <a:r>
              <a:rPr sz="1100" spc="-5" dirty="0">
                <a:latin typeface="LM Sans 10"/>
                <a:cs typeface="LM Sans 10"/>
              </a:rPr>
              <a:t>mais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internos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450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5017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827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637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7971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474C134-7CD2-4292-AA83-68CB342E7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070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</a:t>
            </a:r>
            <a:r>
              <a:rPr lang="pt-BR" spc="-690" dirty="0"/>
              <a:t>ó</a:t>
            </a:r>
            <a:r>
              <a:rPr spc="10" dirty="0" err="1"/>
              <a:t>picos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81089" y="6902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63064"/>
            <a:ext cx="2183130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9135">
              <a:lnSpc>
                <a:spcPct val="125299"/>
              </a:lnSpc>
              <a:spcBef>
                <a:spcPts val="100"/>
              </a:spcBef>
            </a:pPr>
            <a:r>
              <a:rPr sz="1100" spc="-80" dirty="0" err="1">
                <a:latin typeface="LM Sans 10"/>
                <a:cs typeface="LM Sans 10"/>
              </a:rPr>
              <a:t>Documenta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veis</a:t>
            </a:r>
            <a:endParaRPr sz="1100" dirty="0">
              <a:latin typeface="LM Sans 10"/>
              <a:cs typeface="LM Sans 10"/>
            </a:endParaRPr>
          </a:p>
          <a:p>
            <a:pPr marL="12700" marR="1292225">
              <a:lnSpc>
                <a:spcPct val="125299"/>
              </a:lnSpc>
            </a:pP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valores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95" dirty="0" err="1">
                <a:latin typeface="LM Sans 10"/>
                <a:cs typeface="LM Sans 10"/>
              </a:rPr>
              <a:t>Atribui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Aspectos de </a:t>
            </a:r>
            <a:r>
              <a:rPr sz="1100" spc="-10" dirty="0">
                <a:latin typeface="LM Sans 10"/>
                <a:cs typeface="LM Sans 10"/>
              </a:rPr>
              <a:t>funcionamento/interface  </a:t>
            </a:r>
            <a:r>
              <a:rPr sz="1100" dirty="0">
                <a:latin typeface="LM Sans 10"/>
                <a:cs typeface="LM Sans 10"/>
              </a:rPr>
              <a:t>Escopo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65" dirty="0">
                <a:latin typeface="LM Sans 10"/>
                <a:cs typeface="LM Sans 10"/>
              </a:rPr>
              <a:t>Par</a:t>
            </a:r>
            <a:r>
              <a:rPr lang="pt-BR" sz="1100" spc="-65" dirty="0">
                <a:latin typeface="LM Sans 10"/>
                <a:cs typeface="LM Sans 10"/>
              </a:rPr>
              <a:t>â</a:t>
            </a:r>
            <a:r>
              <a:rPr sz="1100" spc="-65" dirty="0">
                <a:latin typeface="LM Sans 10"/>
                <a:cs typeface="LM Sans 10"/>
              </a:rPr>
              <a:t>metros</a:t>
            </a:r>
            <a:endParaRPr sz="1100" dirty="0">
              <a:latin typeface="LM Sans 10"/>
              <a:cs typeface="LM Sans 10"/>
            </a:endParaRPr>
          </a:p>
          <a:p>
            <a:pPr marL="12700" marR="652780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Passagem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argumentos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" dirty="0" err="1">
                <a:latin typeface="LM Sans 10"/>
                <a:cs typeface="LM Sans 10"/>
              </a:rPr>
              <a:t>objetos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60" dirty="0">
                <a:latin typeface="LM Sans 10"/>
                <a:cs typeface="LM Sans 10"/>
              </a:rPr>
              <a:t>Express</a:t>
            </a:r>
            <a:r>
              <a:rPr lang="pt-BR" sz="1100" spc="-60" dirty="0">
                <a:latin typeface="LM Sans 10"/>
                <a:cs typeface="LM Sans 10"/>
              </a:rPr>
              <a:t>õ</a:t>
            </a:r>
            <a:r>
              <a:rPr sz="1100" spc="-60" dirty="0">
                <a:latin typeface="LM Sans 10"/>
                <a:cs typeface="LM Sans 10"/>
              </a:rPr>
              <a:t>es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ticas</a:t>
            </a:r>
            <a:r>
              <a:rPr sz="1100" spc="-55" dirty="0">
                <a:latin typeface="LM Sans 10"/>
                <a:cs typeface="LM Sans 10"/>
              </a:rPr>
              <a:t>  </a:t>
            </a:r>
            <a:r>
              <a:rPr sz="1100" spc="-60" dirty="0">
                <a:latin typeface="LM Sans 10"/>
                <a:cs typeface="LM Sans 10"/>
              </a:rPr>
              <a:t>Express</a:t>
            </a:r>
            <a:r>
              <a:rPr lang="pt-BR" sz="1100" spc="-60" dirty="0">
                <a:latin typeface="LM Sans 10"/>
                <a:cs typeface="LM Sans 10"/>
              </a:rPr>
              <a:t>õ</a:t>
            </a:r>
            <a:r>
              <a:rPr sz="1100" spc="-60" dirty="0">
                <a:latin typeface="LM Sans 10"/>
                <a:cs typeface="LM Sans 10"/>
              </a:rPr>
              <a:t>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gicas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003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1036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32039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5304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74045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19504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16052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23705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089" y="25805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27906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2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C626F35-2B67-49CE-A3D2-ABDE40CC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10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Par</a:t>
            </a:r>
            <a:r>
              <a:rPr lang="pt-BR" spc="-60" dirty="0"/>
              <a:t>â</a:t>
            </a:r>
            <a:r>
              <a:rPr spc="-60" dirty="0"/>
              <a:t>metros</a:t>
            </a:r>
            <a:r>
              <a:rPr spc="-3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555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72146"/>
            <a:ext cx="3968115" cy="65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Recursos (objetos </a:t>
            </a:r>
            <a:r>
              <a:rPr sz="1100" spc="-10" dirty="0">
                <a:latin typeface="LM Sans 10"/>
                <a:cs typeface="LM Sans 10"/>
              </a:rPr>
              <a:t>ou valores) </a:t>
            </a:r>
            <a:r>
              <a:rPr sz="1100" spc="-50" dirty="0" err="1">
                <a:latin typeface="LM Sans 10"/>
                <a:cs typeface="LM Sans 10"/>
              </a:rPr>
              <a:t>necess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 err="1">
                <a:latin typeface="LM Sans 10"/>
                <a:cs typeface="LM Sans 10"/>
              </a:rPr>
              <a:t>rios</a:t>
            </a:r>
            <a:r>
              <a:rPr lang="pt-BR" sz="1100" spc="-50" dirty="0">
                <a:latin typeface="LM Sans 10"/>
                <a:cs typeface="LM Sans 10"/>
              </a:rPr>
              <a:t> à execução 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0" dirty="0" err="1">
                <a:latin typeface="LM Sans 10"/>
                <a:cs typeface="LM Sans 10"/>
              </a:rPr>
              <a:t>dispon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 err="1">
                <a:latin typeface="LM Sans 10"/>
                <a:cs typeface="LM Sans 10"/>
              </a:rPr>
              <a:t>veis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internamente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5" dirty="0">
                <a:latin typeface="LM Sans 10"/>
                <a:cs typeface="LM Sans 10"/>
              </a:rPr>
              <a:t>seu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LM Sans 10"/>
              <a:cs typeface="LM Sans 10"/>
            </a:endParaRPr>
          </a:p>
          <a:p>
            <a:pPr marL="415925">
              <a:lnSpc>
                <a:spcPct val="100000"/>
              </a:lnSpc>
            </a:pPr>
            <a:r>
              <a:rPr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void </a:t>
            </a:r>
            <a:r>
              <a:rPr lang="pt-BR"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Circulo::</a:t>
            </a:r>
            <a:r>
              <a:rPr sz="850" spc="-10" dirty="0" err="1">
                <a:solidFill>
                  <a:srgbClr val="0000FF"/>
                </a:solidFill>
                <a:latin typeface="Courier New"/>
                <a:cs typeface="Courier New"/>
              </a:rPr>
              <a:t>recebaValorRaio</a:t>
            </a:r>
            <a:r>
              <a:rPr sz="850" spc="-10" dirty="0">
                <a:latin typeface="Courier New"/>
                <a:cs typeface="Courier New"/>
              </a:rPr>
              <a:t>( </a:t>
            </a:r>
            <a:r>
              <a:rPr sz="850" b="1" spc="-10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850" spc="-10" dirty="0">
                <a:solidFill>
                  <a:srgbClr val="0000FF"/>
                </a:solidFill>
                <a:latin typeface="Courier New"/>
                <a:cs typeface="Courier New"/>
              </a:rPr>
              <a:t>vRaio</a:t>
            </a:r>
            <a:r>
              <a:rPr sz="85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)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638" y="1301276"/>
            <a:ext cx="2260412" cy="376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DejaVu Sans"/>
                <a:cs typeface="DejaVu Sans"/>
              </a:rPr>
              <a:t>Argumento</a:t>
            </a:r>
            <a:endParaRPr sz="9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850" spc="-10" dirty="0" err="1">
                <a:solidFill>
                  <a:srgbClr val="0000FF"/>
                </a:solidFill>
                <a:latin typeface="Courier New"/>
                <a:cs typeface="Courier New"/>
              </a:rPr>
              <a:t>umCirculo</a:t>
            </a:r>
            <a:r>
              <a:rPr lang="pt-BR" sz="850" spc="-10" dirty="0">
                <a:solidFill>
                  <a:srgbClr val="0000FF"/>
                </a:solidFill>
                <a:latin typeface="Courier New"/>
                <a:cs typeface="Courier New"/>
              </a:rPr>
              <a:t>-&gt;</a:t>
            </a:r>
            <a:r>
              <a:rPr sz="850" spc="-10" dirty="0" err="1">
                <a:solidFill>
                  <a:srgbClr val="0000FF"/>
                </a:solidFill>
                <a:latin typeface="Courier New"/>
                <a:cs typeface="Courier New"/>
              </a:rPr>
              <a:t>recebaValorRaio</a:t>
            </a:r>
            <a:r>
              <a:rPr sz="850" spc="-10" dirty="0">
                <a:latin typeface="Courier New"/>
                <a:cs typeface="Courier New"/>
              </a:rPr>
              <a:t>( 7.5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-15" dirty="0">
                <a:latin typeface="Courier New"/>
                <a:cs typeface="Courier New"/>
              </a:rPr>
              <a:t>);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218" y="1245642"/>
            <a:ext cx="6400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DejaVu Sans"/>
                <a:cs typeface="DejaVu Sans"/>
              </a:rPr>
              <a:t>Parâmetro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8915" y="1387791"/>
            <a:ext cx="188735" cy="181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2854" y="1169254"/>
            <a:ext cx="188672" cy="181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7303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1577975"/>
            <a:ext cx="2423229" cy="90332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dirty="0">
                <a:latin typeface="LM Sans 10"/>
                <a:cs typeface="LM Sans 10"/>
              </a:rPr>
              <a:t>ponto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75" dirty="0" err="1">
                <a:latin typeface="LM Sans 10"/>
                <a:cs typeface="LM Sans 10"/>
              </a:rPr>
              <a:t>espa</a:t>
            </a:r>
            <a:r>
              <a:rPr lang="pt-BR" sz="1100" spc="-75" dirty="0">
                <a:latin typeface="LM Sans 10"/>
                <a:cs typeface="LM Sans 10"/>
              </a:rPr>
              <a:t>ç</a:t>
            </a:r>
            <a:r>
              <a:rPr sz="1100" spc="-75" dirty="0">
                <a:latin typeface="LM Sans 10"/>
                <a:cs typeface="LM Sans 10"/>
              </a:rPr>
              <a:t>o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bidimensional:</a:t>
            </a:r>
            <a:endParaRPr sz="1100" dirty="0">
              <a:latin typeface="LM Sans 10"/>
              <a:cs typeface="LM Sans 10"/>
            </a:endParaRPr>
          </a:p>
          <a:p>
            <a:pPr marL="20320" marR="1309370" indent="1905">
              <a:lnSpc>
                <a:spcPct val="101499"/>
              </a:lnSpc>
              <a:spcBef>
                <a:spcPts val="555"/>
              </a:spcBef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Ponto 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sz="900" spc="10" dirty="0">
                <a:latin typeface="LM Mono 10"/>
                <a:cs typeface="LM Mono 10"/>
              </a:rPr>
              <a:t>,</a:t>
            </a:r>
            <a:r>
              <a:rPr lang="pt-BR" sz="900" spc="10" dirty="0">
                <a:latin typeface="LM Mono 10"/>
                <a:cs typeface="LM Mono 10"/>
              </a:rPr>
              <a:t> 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sz="900" spc="10" dirty="0">
                <a:latin typeface="LM Mono 10"/>
                <a:cs typeface="LM Mono 10"/>
              </a:rPr>
              <a:t>;</a:t>
            </a:r>
            <a:r>
              <a:rPr lang="pt-BR" sz="900" spc="10" dirty="0"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distancia</a:t>
            </a:r>
            <a:r>
              <a:rPr sz="900" spc="60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2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D</a:t>
            </a:r>
            <a:r>
              <a:rPr sz="900" spc="35" dirty="0">
                <a:latin typeface="LM Mono 10"/>
                <a:cs typeface="LM Mono 10"/>
              </a:rPr>
              <a:t>();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2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D</a:t>
            </a:r>
            <a:r>
              <a:rPr sz="900" spc="35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252" y="2037245"/>
            <a:ext cx="35560" cy="974725"/>
            <a:chOff x="342252" y="2037245"/>
            <a:chExt cx="35560" cy="974725"/>
          </a:xfrm>
        </p:grpSpPr>
        <p:sp>
          <p:nvSpPr>
            <p:cNvPr id="12" name="object 12"/>
            <p:cNvSpPr/>
            <p:nvPr/>
          </p:nvSpPr>
          <p:spPr>
            <a:xfrm>
              <a:off x="344779" y="20372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20372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217642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217642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231560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231560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24547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24547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25939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25939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27331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7331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87230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87230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21800" y="2187575"/>
            <a:ext cx="114363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//p1:x=0.0</a:t>
            </a:r>
            <a:r>
              <a:rPr sz="900" i="1" spc="-390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35" dirty="0">
                <a:solidFill>
                  <a:srgbClr val="4C0019"/>
                </a:solidFill>
                <a:latin typeface="LM Mono 10"/>
                <a:cs typeface="LM Mono 10"/>
              </a:rPr>
              <a:t>,y=0.0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//p2:x=0.0</a:t>
            </a:r>
            <a:r>
              <a:rPr sz="900" i="1" spc="-390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35" dirty="0">
                <a:solidFill>
                  <a:srgbClr val="4C0019"/>
                </a:solidFill>
                <a:latin typeface="LM Mono 10"/>
                <a:cs typeface="LM Mono 10"/>
              </a:rPr>
              <a:t>,y=0.0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//p1:x=5.0</a:t>
            </a:r>
            <a:r>
              <a:rPr sz="900" i="1" spc="-355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,y=</a:t>
            </a:r>
            <a:r>
              <a:rPr sz="900" i="1" spc="-350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45" dirty="0">
                <a:solidFill>
                  <a:srgbClr val="4C0019"/>
                </a:solidFill>
                <a:latin typeface="LM Mono 10"/>
                <a:cs typeface="LM Mono 10"/>
              </a:rPr>
              <a:t>-2.0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//p2:x=1.0</a:t>
            </a:r>
            <a:r>
              <a:rPr sz="900" i="1" spc="-350" dirty="0">
                <a:solidFill>
                  <a:srgbClr val="4C0019"/>
                </a:solidFill>
                <a:latin typeface="LM Mono 10"/>
                <a:cs typeface="LM Mono 10"/>
              </a:rPr>
              <a:t> </a:t>
            </a:r>
            <a:r>
              <a:rPr sz="900" i="1" spc="35" dirty="0">
                <a:solidFill>
                  <a:srgbClr val="4C0019"/>
                </a:solidFill>
                <a:latin typeface="LM Mono 10"/>
                <a:cs typeface="LM Mono 10"/>
              </a:rPr>
              <a:t>,y=2.0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0908" y="2498760"/>
            <a:ext cx="1823085" cy="298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atualiza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Coordenada</a:t>
            </a:r>
            <a:r>
              <a:rPr sz="900" spc="65" dirty="0">
                <a:latin typeface="LM Mono 10"/>
                <a:cs typeface="LM Mono 10"/>
              </a:rPr>
              <a:t>(5.0</a:t>
            </a:r>
            <a:r>
              <a:rPr sz="900" spc="-35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lang="pt-BR" sz="900" spc="-5" dirty="0">
                <a:latin typeface="LM Mono 10"/>
                <a:cs typeface="LM Mono 10"/>
              </a:rPr>
              <a:t> -2.0)</a:t>
            </a:r>
            <a:r>
              <a:rPr sz="900" spc="-5" dirty="0">
                <a:latin typeface="LM Mono 10"/>
                <a:cs typeface="LM Mono 10"/>
              </a:rPr>
              <a:t>  </a:t>
            </a:r>
            <a:endParaRPr lang="pt-BR" sz="900" spc="-5" dirty="0">
              <a:latin typeface="LM Mono 10"/>
              <a:cs typeface="LM Mono 10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atualiza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Coordenada</a:t>
            </a:r>
            <a:r>
              <a:rPr sz="900" spc="65" dirty="0">
                <a:latin typeface="LM Mono 10"/>
                <a:cs typeface="LM Mono 10"/>
              </a:rPr>
              <a:t>(1.0</a:t>
            </a:r>
            <a:r>
              <a:rPr sz="900" spc="-35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lang="pt-BR" sz="900" spc="-5" dirty="0">
                <a:latin typeface="LM Mono 10"/>
                <a:cs typeface="LM Mono 10"/>
              </a:rPr>
              <a:t> 2.0)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702" y="2797175"/>
            <a:ext cx="2197735" cy="45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distancia</a:t>
            </a:r>
            <a:r>
              <a:rPr sz="900" spc="60" dirty="0">
                <a:latin typeface="LM Mono 10"/>
                <a:cs typeface="LM Mono 10"/>
              </a:rPr>
              <a:t>=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distancia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sz="900" spc="45" dirty="0">
                <a:latin typeface="LM Mono 10"/>
                <a:cs typeface="LM Mono 10"/>
              </a:rPr>
              <a:t>);</a:t>
            </a:r>
            <a:endParaRPr lang="pt-BR" sz="900" spc="45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900" spc="45" dirty="0">
                <a:latin typeface="LM Mono 10"/>
                <a:cs typeface="LM Mono 10"/>
              </a:rPr>
              <a:t>delete(</a:t>
            </a:r>
            <a:r>
              <a:rPr lang="pt-BR" sz="900" spc="10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lang="pt-BR" sz="900" spc="45" dirty="0">
                <a:latin typeface="LM Mono 10"/>
                <a:cs typeface="LM Mono 10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900" spc="45" dirty="0">
                <a:latin typeface="LM Mono 10"/>
                <a:cs typeface="LM Mono 10"/>
              </a:rPr>
              <a:t>delete(</a:t>
            </a:r>
            <a:r>
              <a:rPr lang="pt-BR" sz="900" spc="10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lang="pt-BR" sz="900" spc="4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0EB193A5-5AC1-40B9-871C-66351383B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54375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639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Par</a:t>
            </a:r>
            <a:r>
              <a:rPr lang="pt-BR" spc="-60" dirty="0"/>
              <a:t>â</a:t>
            </a:r>
            <a:r>
              <a:rPr spc="-60" dirty="0"/>
              <a:t>metros</a:t>
            </a:r>
            <a:r>
              <a:rPr spc="-35" dirty="0"/>
              <a:t> </a:t>
            </a:r>
            <a:r>
              <a:rPr spc="20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09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78064"/>
            <a:ext cx="3286760" cy="237116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5" dirty="0">
                <a:latin typeface="LM Sans 10"/>
                <a:cs typeface="LM Sans 10"/>
              </a:rPr>
              <a:t>Clonagem</a:t>
            </a:r>
            <a:endParaRPr sz="1100" dirty="0">
              <a:latin typeface="LM Sans 10"/>
              <a:cs typeface="LM Sans 10"/>
            </a:endParaRPr>
          </a:p>
          <a:p>
            <a:pPr marL="22860" algn="just">
              <a:lnSpc>
                <a:spcPct val="100000"/>
              </a:lnSpc>
              <a:spcBef>
                <a:spcPts val="570"/>
              </a:spcBef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Ponto::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retorna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Clone</a:t>
            </a:r>
            <a:r>
              <a:rPr sz="900" spc="55" dirty="0">
                <a:latin typeface="LM Mono 10"/>
                <a:cs typeface="LM Mono 10"/>
              </a:rPr>
              <a:t>()</a:t>
            </a:r>
            <a:r>
              <a:rPr sz="900" spc="20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523240" marR="5080" indent="-216535" algn="just">
              <a:lnSpc>
                <a:spcPct val="101499"/>
              </a:lnSpc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/*Essemetodo,quandoexecutadoporumainstancia,  retornacomoutrainstanciadaclassePonto2D,  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quee’identicaasuainstanciaexecutora,isto,</a:t>
            </a:r>
            <a:endParaRPr sz="900" dirty="0">
              <a:latin typeface="LM Mono 10"/>
              <a:cs typeface="LM Mono 10"/>
            </a:endParaRPr>
          </a:p>
          <a:p>
            <a:pPr marL="592455">
              <a:lnSpc>
                <a:spcPct val="100000"/>
              </a:lnSpc>
              <a:spcBef>
                <a:spcPts val="20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e’,temosmesmosvaloresemseusatributos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*/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</a:pP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r</a:t>
            </a:r>
            <a:r>
              <a:rPr sz="900" spc="55" dirty="0" err="1">
                <a:solidFill>
                  <a:srgbClr val="006600"/>
                </a:solidFill>
                <a:latin typeface="LM Mono 10"/>
                <a:cs typeface="LM Mono 10"/>
              </a:rPr>
              <a:t>eturn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lang="pt-BR"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15" dirty="0">
                <a:latin typeface="LM Mono 10"/>
                <a:cs typeface="LM Mono 10"/>
              </a:rPr>
              <a:t>(</a:t>
            </a:r>
            <a:r>
              <a:rPr sz="900" spc="15" dirty="0" err="1">
                <a:solidFill>
                  <a:srgbClr val="0000FF"/>
                </a:solidFill>
                <a:latin typeface="LM Mono 10"/>
                <a:cs typeface="LM Mono 10"/>
              </a:rPr>
              <a:t>xP</a:t>
            </a:r>
            <a:r>
              <a:rPr sz="900" spc="15" dirty="0">
                <a:latin typeface="LM Mono 10"/>
                <a:cs typeface="LM Mono 10"/>
              </a:rPr>
              <a:t>,</a:t>
            </a:r>
            <a:r>
              <a:rPr lang="pt-BR" sz="900" spc="15" dirty="0">
                <a:latin typeface="LM Mono 10"/>
                <a:cs typeface="LM Mono 10"/>
              </a:rPr>
              <a:t> </a:t>
            </a:r>
            <a:r>
              <a:rPr sz="900" spc="15" dirty="0" err="1">
                <a:solidFill>
                  <a:srgbClr val="0000FF"/>
                </a:solidFill>
                <a:latin typeface="LM Mono 10"/>
                <a:cs typeface="LM Mono 10"/>
              </a:rPr>
              <a:t>yP</a:t>
            </a:r>
            <a:r>
              <a:rPr sz="900" spc="1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100" dirty="0" err="1">
                <a:latin typeface="LM Sans 10"/>
                <a:cs typeface="LM Sans 10"/>
              </a:rPr>
              <a:t>Transla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307340" marR="199390" indent="-285115">
              <a:lnSpc>
                <a:spcPct val="101499"/>
              </a:lnSpc>
              <a:spcBef>
                <a:spcPts val="555"/>
              </a:spcBef>
            </a:pPr>
            <a:r>
              <a:rPr lang="pt-BR" sz="900" spc="65" dirty="0">
                <a:solidFill>
                  <a:srgbClr val="006600"/>
                </a:solidFill>
                <a:latin typeface="LM Mono 10"/>
                <a:cs typeface="LM Mono 10"/>
              </a:rPr>
              <a:t>v</a:t>
            </a:r>
            <a:r>
              <a:rPr sz="900" spc="65" dirty="0" err="1">
                <a:solidFill>
                  <a:srgbClr val="006600"/>
                </a:solidFill>
                <a:latin typeface="LM Mono 10"/>
                <a:cs typeface="LM Mono 10"/>
              </a:rPr>
              <a:t>oid</a:t>
            </a:r>
            <a:r>
              <a:rPr lang="pt-BR" sz="900" spc="6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Ponto:: 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translada</a:t>
            </a:r>
            <a:r>
              <a:rPr sz="900" spc="-3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50" dirty="0">
                <a:latin typeface="LM Mono 10"/>
                <a:cs typeface="LM Mono 10"/>
              </a:rPr>
              <a:t>(</a:t>
            </a: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dx</a:t>
            </a:r>
            <a:r>
              <a:rPr sz="900" spc="50" dirty="0">
                <a:latin typeface="LM Mono 10"/>
                <a:cs typeface="LM Mono 10"/>
              </a:rPr>
              <a:t>,</a:t>
            </a:r>
            <a:r>
              <a:rPr lang="pt-BR" sz="900" spc="50" dirty="0"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dy</a:t>
            </a:r>
            <a:r>
              <a:rPr sz="900" spc="50" dirty="0">
                <a:latin typeface="LM Mono 10"/>
                <a:cs typeface="LM Mono 10"/>
              </a:rPr>
              <a:t>) </a:t>
            </a:r>
            <a:r>
              <a:rPr sz="900" spc="-5" dirty="0">
                <a:latin typeface="LM Mono 10"/>
                <a:cs typeface="LM Mono 10"/>
              </a:rPr>
              <a:t>{  </a:t>
            </a:r>
            <a:r>
              <a:rPr sz="900" spc="15" dirty="0" err="1">
                <a:solidFill>
                  <a:srgbClr val="0000FF"/>
                </a:solidFill>
                <a:latin typeface="LM Mono 10"/>
                <a:cs typeface="LM Mono 10"/>
              </a:rPr>
              <a:t>xP</a:t>
            </a:r>
            <a:r>
              <a:rPr sz="900" spc="15" dirty="0">
                <a:latin typeface="LM Mono 10"/>
                <a:cs typeface="LM Mono 10"/>
              </a:rPr>
              <a:t>=</a:t>
            </a:r>
            <a:r>
              <a:rPr sz="900" spc="15" dirty="0" err="1">
                <a:solidFill>
                  <a:srgbClr val="0000FF"/>
                </a:solidFill>
                <a:latin typeface="LM Mono 10"/>
                <a:cs typeface="LM Mono 10"/>
              </a:rPr>
              <a:t>xP</a:t>
            </a:r>
            <a:r>
              <a:rPr sz="900" spc="15" dirty="0" err="1">
                <a:latin typeface="LM Mono 10"/>
                <a:cs typeface="LM Mono 10"/>
              </a:rPr>
              <a:t>+</a:t>
            </a:r>
            <a:r>
              <a:rPr sz="900" spc="15" dirty="0" err="1">
                <a:solidFill>
                  <a:srgbClr val="0000FF"/>
                </a:solidFill>
                <a:latin typeface="LM Mono 10"/>
                <a:cs typeface="LM Mono 10"/>
              </a:rPr>
              <a:t>dx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yP</a:t>
            </a:r>
            <a:r>
              <a:rPr sz="900" spc="15" dirty="0">
                <a:latin typeface="LM Mono 10"/>
                <a:cs typeface="LM Mono 10"/>
              </a:rPr>
              <a:t>=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yP</a:t>
            </a:r>
            <a:r>
              <a:rPr sz="900" spc="15" dirty="0">
                <a:latin typeface="LM Mono 10"/>
                <a:cs typeface="LM Mono 10"/>
              </a:rPr>
              <a:t>+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dy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836434"/>
            <a:ext cx="35560" cy="1113790"/>
            <a:chOff x="342252" y="836434"/>
            <a:chExt cx="35560" cy="1113790"/>
          </a:xfrm>
        </p:grpSpPr>
        <p:sp>
          <p:nvSpPr>
            <p:cNvPr id="6" name="object 6"/>
            <p:cNvSpPr/>
            <p:nvPr/>
          </p:nvSpPr>
          <p:spPr>
            <a:xfrm>
              <a:off x="344779" y="8364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8364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9756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9756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1147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1147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539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539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931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931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5323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5323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6714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6714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8106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8106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81089" y="21262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42252" y="2311717"/>
            <a:ext cx="35560" cy="556895"/>
            <a:chOff x="342252" y="2311717"/>
            <a:chExt cx="35560" cy="556895"/>
          </a:xfrm>
        </p:grpSpPr>
        <p:sp>
          <p:nvSpPr>
            <p:cNvPr id="24" name="object 24"/>
            <p:cNvSpPr/>
            <p:nvPr/>
          </p:nvSpPr>
          <p:spPr>
            <a:xfrm>
              <a:off x="344779" y="23117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3117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4508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4508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5900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5900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7292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7292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EE223AA-1789-4901-8FF2-3682D1E77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97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Passagem </a:t>
            </a:r>
            <a:r>
              <a:rPr spc="15" dirty="0"/>
              <a:t>de</a:t>
            </a:r>
            <a:r>
              <a:rPr spc="-55" dirty="0"/>
              <a:t> </a:t>
            </a:r>
            <a:r>
              <a:rPr spc="10" dirty="0"/>
              <a:t>argumentos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618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96380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432" y="478445"/>
            <a:ext cx="4181475" cy="22664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280670">
              <a:lnSpc>
                <a:spcPct val="102600"/>
              </a:lnSpc>
              <a:spcBef>
                <a:spcPts val="55"/>
              </a:spcBef>
            </a:pP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passagem de </a:t>
            </a:r>
            <a:r>
              <a:rPr sz="1100" spc="-10" dirty="0" err="1">
                <a:latin typeface="LM Sans 10"/>
                <a:cs typeface="LM Sans 10"/>
              </a:rPr>
              <a:t>argumentos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80" dirty="0">
                <a:latin typeface="LM Sans 10"/>
                <a:cs typeface="LM Sans 10"/>
              </a:rPr>
              <a:t>é</a:t>
            </a:r>
            <a:r>
              <a:rPr sz="1100" spc="-180" dirty="0">
                <a:latin typeface="LM Sans 10"/>
                <a:cs typeface="LM Sans 10"/>
              </a:rPr>
              <a:t>, </a:t>
            </a:r>
            <a:r>
              <a:rPr lang="pt-BR" sz="1100" spc="-180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geral, </a:t>
            </a:r>
            <a:r>
              <a:rPr sz="1100" b="1" spc="-10" dirty="0">
                <a:latin typeface="LM Sans 10"/>
                <a:cs typeface="LM Sans 10"/>
              </a:rPr>
              <a:t>por </a:t>
            </a:r>
            <a:r>
              <a:rPr sz="1100" b="1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(com 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>
                <a:latin typeface="LM Sans 10"/>
                <a:cs typeface="LM Sans 10"/>
              </a:rPr>
              <a:t>pia)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 </a:t>
            </a:r>
            <a:r>
              <a:rPr sz="1000" spc="-90" dirty="0">
                <a:latin typeface="LM Sans 10"/>
                <a:cs typeface="LM Sans 10"/>
              </a:rPr>
              <a:t>c</a:t>
            </a:r>
            <a:r>
              <a:rPr lang="pt-BR" sz="1000" spc="-90" dirty="0">
                <a:latin typeface="LM Sans 10"/>
                <a:cs typeface="LM Sans 10"/>
              </a:rPr>
              <a:t>ó</a:t>
            </a:r>
            <a:r>
              <a:rPr sz="1000" spc="-90" dirty="0">
                <a:latin typeface="LM Sans 10"/>
                <a:cs typeface="LM Sans 10"/>
              </a:rPr>
              <a:t>pia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spc="-10" dirty="0" err="1">
                <a:latin typeface="LM Sans 10"/>
                <a:cs typeface="LM Sans 10"/>
              </a:rPr>
              <a:t>argumento</a:t>
            </a:r>
            <a:r>
              <a:rPr lang="pt-BR" sz="1000" spc="-10" dirty="0">
                <a:latin typeface="LM Sans 10"/>
                <a:cs typeface="LM Sans 10"/>
              </a:rPr>
              <a:t> é passada </a:t>
            </a:r>
            <a:r>
              <a:rPr sz="1000" spc="-5" dirty="0" err="1">
                <a:latin typeface="LM Sans 10"/>
                <a:cs typeface="LM Sans 10"/>
              </a:rPr>
              <a:t>ao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dirty="0" err="1">
                <a:latin typeface="LM Sans 10"/>
                <a:cs typeface="LM Sans 10"/>
              </a:rPr>
              <a:t>respectivo</a:t>
            </a:r>
            <a:r>
              <a:rPr sz="1000" spc="-145" dirty="0">
                <a:latin typeface="LM Sans 10"/>
                <a:cs typeface="LM Sans 10"/>
              </a:rPr>
              <a:t> </a:t>
            </a:r>
            <a:r>
              <a:rPr sz="1000" spc="-60" dirty="0">
                <a:latin typeface="LM Sans 10"/>
                <a:cs typeface="LM Sans 10"/>
              </a:rPr>
              <a:t>par</a:t>
            </a:r>
            <a:r>
              <a:rPr lang="pt-BR" sz="1000" spc="-60" dirty="0">
                <a:latin typeface="LM Sans 10"/>
                <a:cs typeface="LM Sans 10"/>
              </a:rPr>
              <a:t>â</a:t>
            </a:r>
            <a:r>
              <a:rPr sz="1000" spc="-60" dirty="0">
                <a:latin typeface="LM Sans 10"/>
                <a:cs typeface="LM Sans 10"/>
              </a:rPr>
              <a:t>metro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53060" marR="8255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 </a:t>
            </a:r>
            <a:r>
              <a:rPr sz="1000" spc="-90" dirty="0">
                <a:latin typeface="LM Sans 10"/>
                <a:cs typeface="LM Sans 10"/>
              </a:rPr>
              <a:t>altera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 err="1">
                <a:latin typeface="LM Sans 10"/>
                <a:cs typeface="LM Sans 10"/>
              </a:rPr>
              <a:t>na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vari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>
                <a:latin typeface="LM Sans 10"/>
                <a:cs typeface="LM Sans 10"/>
              </a:rPr>
              <a:t>vel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60" dirty="0">
                <a:latin typeface="LM Sans 10"/>
                <a:cs typeface="LM Sans 10"/>
              </a:rPr>
              <a:t>par</a:t>
            </a:r>
            <a:r>
              <a:rPr lang="pt-BR" sz="1000" spc="-60" dirty="0">
                <a:latin typeface="LM Sans 10"/>
                <a:cs typeface="LM Sans 10"/>
              </a:rPr>
              <a:t>â</a:t>
            </a:r>
            <a:r>
              <a:rPr sz="1000" spc="-60" dirty="0">
                <a:latin typeface="LM Sans 10"/>
                <a:cs typeface="LM Sans 10"/>
              </a:rPr>
              <a:t>metro </a:t>
            </a:r>
            <a:r>
              <a:rPr sz="1000" spc="-5" dirty="0">
                <a:latin typeface="LM Sans 10"/>
                <a:cs typeface="LM Sans 10"/>
              </a:rPr>
              <a:t>feita </a:t>
            </a:r>
            <a:r>
              <a:rPr sz="1000" dirty="0" err="1">
                <a:latin typeface="LM Sans 10"/>
                <a:cs typeface="LM Sans 10"/>
              </a:rPr>
              <a:t>pelo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m</a:t>
            </a:r>
            <a:r>
              <a:rPr lang="pt-BR" sz="1000" spc="-75" dirty="0">
                <a:latin typeface="LM Sans 10"/>
                <a:cs typeface="LM Sans 10"/>
              </a:rPr>
              <a:t>é</a:t>
            </a:r>
            <a:r>
              <a:rPr sz="1000" spc="-75" dirty="0" err="1">
                <a:latin typeface="LM Sans 10"/>
                <a:cs typeface="LM Sans 10"/>
              </a:rPr>
              <a:t>todo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lang="pt-BR" sz="1000" spc="-130" dirty="0">
                <a:latin typeface="LM Sans 10"/>
                <a:cs typeface="LM Sans 10"/>
              </a:rPr>
              <a:t>   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implica 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90" dirty="0">
                <a:latin typeface="LM Sans 10"/>
                <a:cs typeface="LM Sans 10"/>
              </a:rPr>
              <a:t>altera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no </a:t>
            </a:r>
            <a:r>
              <a:rPr sz="1000" spc="-10" dirty="0">
                <a:latin typeface="LM Sans 10"/>
                <a:cs typeface="LM Sans 10"/>
              </a:rPr>
              <a:t>argumento </a:t>
            </a:r>
            <a:r>
              <a:rPr sz="1000" spc="-75" dirty="0">
                <a:latin typeface="LM Sans 10"/>
                <a:cs typeface="LM Sans 10"/>
              </a:rPr>
              <a:t>(</a:t>
            </a:r>
            <a:r>
              <a:rPr sz="1000" spc="-75" dirty="0" err="1">
                <a:latin typeface="LM Sans 10"/>
                <a:cs typeface="LM Sans 10"/>
              </a:rPr>
              <a:t>est</a:t>
            </a:r>
            <a:r>
              <a:rPr lang="pt-BR" sz="1000" spc="-75" dirty="0">
                <a:latin typeface="LM Sans 10"/>
                <a:cs typeface="LM Sans 10"/>
              </a:rPr>
              <a:t>ã</a:t>
            </a:r>
            <a:r>
              <a:rPr sz="1000" spc="-75" dirty="0">
                <a:latin typeface="LM Sans 10"/>
                <a:cs typeface="LM Sans 10"/>
              </a:rPr>
              <a:t>o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95" dirty="0" err="1">
                <a:latin typeface="LM Sans 10"/>
                <a:cs typeface="LM Sans 10"/>
              </a:rPr>
              <a:t>posi</a:t>
            </a:r>
            <a:r>
              <a:rPr lang="pt-BR" sz="1000" spc="-95" dirty="0" err="1">
                <a:latin typeface="LM Sans 10"/>
                <a:cs typeface="LM Sans 10"/>
              </a:rPr>
              <a:t>çõ</a:t>
            </a:r>
            <a:r>
              <a:rPr sz="1000" spc="-95" dirty="0">
                <a:latin typeface="LM Sans 10"/>
                <a:cs typeface="LM Sans 10"/>
              </a:rPr>
              <a:t>es </a:t>
            </a:r>
            <a:r>
              <a:rPr sz="1000" spc="-5" dirty="0">
                <a:latin typeface="LM Sans 10"/>
                <a:cs typeface="LM Sans 10"/>
              </a:rPr>
              <a:t>distintas de</a:t>
            </a:r>
            <a:r>
              <a:rPr sz="1000" spc="-190" dirty="0">
                <a:latin typeface="LM Sans 10"/>
                <a:cs typeface="LM Sans 10"/>
              </a:rPr>
              <a:t> </a:t>
            </a:r>
            <a:r>
              <a:rPr sz="1000" spc="-60" dirty="0">
                <a:latin typeface="LM Sans 10"/>
                <a:cs typeface="LM Sans 10"/>
              </a:rPr>
              <a:t>mem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>
                <a:latin typeface="LM Sans 10"/>
                <a:cs typeface="LM Sans 10"/>
              </a:rPr>
              <a:t>ria)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LM Sans 10"/>
              <a:cs typeface="LM Sans 10"/>
            </a:endParaRPr>
          </a:p>
          <a:p>
            <a:pPr marL="76200" marR="436880">
              <a:lnSpc>
                <a:spcPct val="102600"/>
              </a:lnSpc>
              <a:spcBef>
                <a:spcPts val="5"/>
              </a:spcBef>
            </a:pPr>
            <a:r>
              <a:rPr sz="1100" spc="-95" dirty="0">
                <a:latin typeface="LM Sans 10"/>
                <a:cs typeface="LM Sans 10"/>
              </a:rPr>
              <a:t>Por</a:t>
            </a:r>
            <a:r>
              <a:rPr lang="pt-BR" sz="1100" spc="-95" dirty="0">
                <a:latin typeface="LM Sans 10"/>
                <a:cs typeface="LM Sans 10"/>
              </a:rPr>
              <a:t>é</a:t>
            </a:r>
            <a:r>
              <a:rPr sz="1100" spc="-95" dirty="0">
                <a:latin typeface="LM Sans 10"/>
                <a:cs typeface="LM Sans 10"/>
              </a:rPr>
              <a:t>m, </a:t>
            </a:r>
            <a:r>
              <a:rPr sz="1100" spc="-10" dirty="0">
                <a:latin typeface="LM Sans 10"/>
                <a:cs typeface="LM Sans 10"/>
              </a:rPr>
              <a:t>quando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argumento</a:t>
            </a:r>
            <a:r>
              <a:rPr lang="pt-BR" sz="1100" spc="-10" dirty="0">
                <a:latin typeface="LM Sans 10"/>
                <a:cs typeface="LM Sans 10"/>
              </a:rPr>
              <a:t> é um ponteiro de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 err="1">
                <a:latin typeface="LM Sans 10"/>
                <a:cs typeface="LM Sans 10"/>
              </a:rPr>
              <a:t>passagem</a:t>
            </a:r>
            <a:r>
              <a:rPr lang="pt-BR" sz="1100" spc="-5" dirty="0">
                <a:latin typeface="LM Sans 10"/>
                <a:cs typeface="LM Sans 10"/>
              </a:rPr>
              <a:t> é de </a:t>
            </a:r>
            <a:r>
              <a:rPr sz="1100" spc="-5" dirty="0" err="1">
                <a:latin typeface="LM Sans 10"/>
                <a:cs typeface="LM Sans 10"/>
              </a:rPr>
              <a:t>seu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60" dirty="0" err="1">
                <a:latin typeface="LM Sans 10"/>
                <a:cs typeface="LM Sans 10"/>
              </a:rPr>
              <a:t>endere</a:t>
            </a:r>
            <a:r>
              <a:rPr lang="pt-BR" sz="1100" spc="-60" dirty="0">
                <a:latin typeface="LM Sans 10"/>
                <a:cs typeface="LM Sans 10"/>
              </a:rPr>
              <a:t>ç</a:t>
            </a:r>
            <a:r>
              <a:rPr sz="1100" spc="-6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lang="pt-BR" sz="1100" spc="-5" dirty="0">
                <a:latin typeface="LM Sans 10"/>
                <a:cs typeface="LM Sans 10"/>
              </a:rPr>
              <a:t> é dita </a:t>
            </a:r>
            <a:r>
              <a:rPr sz="1100" b="1" spc="-10" dirty="0">
                <a:latin typeface="LM Sans 10"/>
                <a:cs typeface="LM Sans 10"/>
              </a:rPr>
              <a:t>por </a:t>
            </a:r>
            <a:r>
              <a:rPr sz="1100" b="1" spc="-60" dirty="0">
                <a:latin typeface="LM Sans 10"/>
                <a:cs typeface="LM Sans 10"/>
              </a:rPr>
              <a:t>refer</a:t>
            </a:r>
            <a:r>
              <a:rPr lang="pt-BR" sz="1100" b="1" spc="-60" dirty="0">
                <a:latin typeface="LM Sans 10"/>
                <a:cs typeface="LM Sans 10"/>
              </a:rPr>
              <a:t>ê</a:t>
            </a:r>
            <a:r>
              <a:rPr sz="1100" b="1" spc="-60" dirty="0" err="1">
                <a:latin typeface="LM Sans 10"/>
                <a:cs typeface="LM Sans 10"/>
              </a:rPr>
              <a:t>ncia</a:t>
            </a:r>
            <a:r>
              <a:rPr sz="1100" b="1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 err="1">
                <a:latin typeface="LM Sans 10"/>
                <a:cs typeface="LM Sans 10"/>
              </a:rPr>
              <a:t>sem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>
                <a:latin typeface="LM Sans 10"/>
                <a:cs typeface="LM Sans 10"/>
              </a:rPr>
              <a:t>pia)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Argumento e </a:t>
            </a:r>
            <a:r>
              <a:rPr sz="1000" spc="-60" dirty="0">
                <a:latin typeface="LM Sans 10"/>
                <a:cs typeface="LM Sans 10"/>
              </a:rPr>
              <a:t>par</a:t>
            </a:r>
            <a:r>
              <a:rPr lang="pt-BR" sz="1000" spc="-60" dirty="0">
                <a:latin typeface="LM Sans 10"/>
                <a:cs typeface="LM Sans 10"/>
              </a:rPr>
              <a:t>â</a:t>
            </a:r>
            <a:r>
              <a:rPr sz="1000" spc="-60" dirty="0">
                <a:latin typeface="LM Sans 10"/>
                <a:cs typeface="LM Sans 10"/>
              </a:rPr>
              <a:t>metro </a:t>
            </a:r>
            <a:r>
              <a:rPr sz="1000" spc="-5" dirty="0">
                <a:latin typeface="LM Sans 10"/>
                <a:cs typeface="LM Sans 10"/>
              </a:rPr>
              <a:t>representam o mesmo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53060" marR="431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Uma </a:t>
            </a:r>
            <a:r>
              <a:rPr sz="1000" spc="-90" dirty="0">
                <a:latin typeface="LM Sans 10"/>
                <a:cs typeface="LM Sans 10"/>
              </a:rPr>
              <a:t>altera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no objeto feita </a:t>
            </a:r>
            <a:r>
              <a:rPr sz="1000" dirty="0" err="1">
                <a:latin typeface="LM Sans 10"/>
                <a:cs typeface="LM Sans 10"/>
              </a:rPr>
              <a:t>pelo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m</a:t>
            </a:r>
            <a:r>
              <a:rPr lang="pt-BR" sz="1000" spc="-75" dirty="0">
                <a:latin typeface="LM Sans 10"/>
                <a:cs typeface="LM Sans 10"/>
              </a:rPr>
              <a:t>é</a:t>
            </a:r>
            <a:r>
              <a:rPr sz="1000" spc="-75" dirty="0" err="1">
                <a:latin typeface="LM Sans 10"/>
                <a:cs typeface="LM Sans 10"/>
              </a:rPr>
              <a:t>todo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implica na </a:t>
            </a:r>
            <a:r>
              <a:rPr sz="1000" spc="-5" dirty="0" err="1">
                <a:latin typeface="LM Sans 10"/>
                <a:cs typeface="LM Sans 10"/>
              </a:rPr>
              <a:t>mesma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90" dirty="0">
                <a:latin typeface="LM Sans 10"/>
                <a:cs typeface="LM Sans 10"/>
              </a:rPr>
              <a:t>altera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 </a:t>
            </a:r>
            <a:r>
              <a:rPr sz="1000" spc="-5" dirty="0">
                <a:latin typeface="LM Sans 10"/>
                <a:cs typeface="LM Sans 10"/>
              </a:rPr>
              <a:t>no objeto como </a:t>
            </a:r>
            <a:r>
              <a:rPr sz="1000" spc="-10" dirty="0">
                <a:latin typeface="LM Sans 10"/>
                <a:cs typeface="LM Sans 10"/>
              </a:rPr>
              <a:t>argumento </a:t>
            </a:r>
            <a:r>
              <a:rPr sz="1000" spc="-75" dirty="0">
                <a:latin typeface="LM Sans 10"/>
                <a:cs typeface="LM Sans 10"/>
              </a:rPr>
              <a:t>(</a:t>
            </a:r>
            <a:r>
              <a:rPr sz="1000" spc="-75" dirty="0" err="1">
                <a:latin typeface="LM Sans 10"/>
                <a:cs typeface="LM Sans 10"/>
              </a:rPr>
              <a:t>est</a:t>
            </a:r>
            <a:r>
              <a:rPr lang="pt-BR" sz="1000" spc="-75" dirty="0">
                <a:latin typeface="LM Sans 10"/>
                <a:cs typeface="LM Sans 10"/>
              </a:rPr>
              <a:t>ã</a:t>
            </a:r>
            <a:r>
              <a:rPr sz="1000" spc="-7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na </a:t>
            </a:r>
            <a:r>
              <a:rPr sz="1000" spc="-5" dirty="0" err="1">
                <a:latin typeface="LM Sans 10"/>
                <a:cs typeface="LM Sans 10"/>
              </a:rPr>
              <a:t>mesma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5" dirty="0" err="1">
                <a:latin typeface="LM Sans 10"/>
                <a:cs typeface="LM Sans 10"/>
              </a:rPr>
              <a:t>posi</a:t>
            </a:r>
            <a:r>
              <a:rPr lang="pt-BR" sz="1000" spc="-105" dirty="0" err="1">
                <a:latin typeface="LM Sans 10"/>
                <a:cs typeface="LM Sans 10"/>
              </a:rPr>
              <a:t>çã</a:t>
            </a:r>
            <a:r>
              <a:rPr sz="1000" spc="-10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60" dirty="0">
                <a:latin typeface="LM Sans 10"/>
                <a:cs typeface="LM Sans 10"/>
              </a:rPr>
              <a:t>mem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>
                <a:latin typeface="LM Sans 10"/>
                <a:cs typeface="LM Sans 10"/>
              </a:rPr>
              <a:t>ria)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2EE84B-FC1E-49A6-8F09-DE8EB11D9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19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0" dirty="0" err="1"/>
              <a:t>Cria</a:t>
            </a:r>
            <a:r>
              <a:rPr lang="pt-BR" spc="-140" dirty="0" err="1"/>
              <a:t>çã</a:t>
            </a:r>
            <a:r>
              <a:rPr spc="-140" dirty="0"/>
              <a:t>o </a:t>
            </a:r>
            <a:r>
              <a:rPr spc="15" dirty="0"/>
              <a:t>de </a:t>
            </a:r>
            <a:r>
              <a:rPr spc="10" dirty="0"/>
              <a:t>objetos </a:t>
            </a:r>
            <a:r>
              <a:rPr spc="15" dirty="0"/>
              <a:t>e</a:t>
            </a:r>
            <a:r>
              <a:rPr spc="-170" dirty="0"/>
              <a:t> </a:t>
            </a:r>
            <a:r>
              <a:rPr spc="-65" dirty="0" err="1"/>
              <a:t>vari</a:t>
            </a:r>
            <a:r>
              <a:rPr lang="pt-BR" spc="-65" dirty="0"/>
              <a:t>á</a:t>
            </a:r>
            <a:r>
              <a:rPr spc="-65" dirty="0" err="1"/>
              <a:t>veis</a:t>
            </a:r>
            <a:endParaRPr spc="-65" dirty="0"/>
          </a:p>
        </p:txBody>
      </p:sp>
      <p:sp>
        <p:nvSpPr>
          <p:cNvPr id="3" name="object 3"/>
          <p:cNvSpPr/>
          <p:nvPr/>
        </p:nvSpPr>
        <p:spPr>
          <a:xfrm>
            <a:off x="281089" y="7459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73101"/>
            <a:ext cx="1898650" cy="10483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20" dirty="0" err="1">
                <a:latin typeface="LM Sans 10"/>
                <a:cs typeface="LM Sans 10"/>
              </a:rPr>
              <a:t>cria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vari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 err="1">
                <a:latin typeface="LM Sans 10"/>
                <a:cs typeface="LM Sans 10"/>
              </a:rPr>
              <a:t>veis</a:t>
            </a:r>
            <a:r>
              <a:rPr sz="1100" spc="-6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2860" marR="1113790" indent="-1905">
              <a:lnSpc>
                <a:spcPct val="101499"/>
              </a:lnSpc>
              <a:spcBef>
                <a:spcPts val="555"/>
              </a:spcBef>
            </a:pP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5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; 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-4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14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10;</a:t>
            </a:r>
            <a:endParaRPr sz="900" dirty="0">
              <a:latin typeface="LM Mono 10"/>
              <a:cs typeface="LM Mono 10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18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2</a:t>
            </a:r>
            <a:r>
              <a:rPr sz="900" spc="180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*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Mono 10"/>
              <a:cs typeface="LM Mono 10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900" spc="60" dirty="0" err="1">
                <a:solidFill>
                  <a:srgbClr val="006600"/>
                </a:solidFill>
                <a:latin typeface="LM Mono 10"/>
                <a:cs typeface="LM Mono 10"/>
              </a:rPr>
              <a:t>ouble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900" spc="60" dirty="0">
                <a:latin typeface="LM Mono 10"/>
                <a:cs typeface="LM Mono 10"/>
              </a:rPr>
              <a:t>=</a:t>
            </a:r>
            <a:r>
              <a:rPr sz="900" spc="204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570</a:t>
            </a:r>
            <a:r>
              <a:rPr sz="900" spc="-39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-395" dirty="0"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30</a:t>
            </a:r>
            <a:r>
              <a:rPr sz="900" spc="-39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931443"/>
            <a:ext cx="35560" cy="695960"/>
            <a:chOff x="342252" y="931443"/>
            <a:chExt cx="35560" cy="695960"/>
          </a:xfrm>
        </p:grpSpPr>
        <p:sp>
          <p:nvSpPr>
            <p:cNvPr id="6" name="object 6"/>
            <p:cNvSpPr/>
            <p:nvPr/>
          </p:nvSpPr>
          <p:spPr>
            <a:xfrm>
              <a:off x="344779" y="93144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93144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07062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07062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2098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2098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3489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3489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48816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48816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81089" y="19837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932" y="1810856"/>
            <a:ext cx="1824989" cy="70044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20" dirty="0" err="1">
                <a:latin typeface="LM Sans 10"/>
                <a:cs typeface="LM Sans 10"/>
              </a:rPr>
              <a:t>cria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objetos:</a:t>
            </a:r>
            <a:endParaRPr sz="1100" dirty="0">
              <a:latin typeface="LM Sans 10"/>
              <a:cs typeface="LM Sans 10"/>
            </a:endParaRPr>
          </a:p>
          <a:p>
            <a:pPr marL="22860" marR="300355" indent="-635">
              <a:lnSpc>
                <a:spcPct val="101499"/>
              </a:lnSpc>
              <a:spcBef>
                <a:spcPts val="555"/>
              </a:spcBef>
            </a:pP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Caneta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Caneta</a:t>
            </a:r>
            <a:r>
              <a:rPr sz="900" spc="55" dirty="0">
                <a:latin typeface="LM Mono 10"/>
                <a:cs typeface="LM Mono 10"/>
              </a:rPr>
              <a:t>;  </a:t>
            </a:r>
            <a:endParaRPr lang="pt-BR" sz="900" spc="55" dirty="0">
              <a:latin typeface="LM Mono 10"/>
              <a:cs typeface="LM Mono 10"/>
            </a:endParaRPr>
          </a:p>
          <a:p>
            <a:pPr marL="22860" marR="300355" indent="-635">
              <a:lnSpc>
                <a:spcPct val="101499"/>
              </a:lnSpc>
              <a:spcBef>
                <a:spcPts val="555"/>
              </a:spcBef>
            </a:pP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42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Caneta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lang="pt-BR" sz="900" spc="55" dirty="0"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Caneta</a:t>
            </a:r>
            <a:r>
              <a:rPr sz="900" spc="55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52" y="2169198"/>
            <a:ext cx="35560" cy="556895"/>
            <a:chOff x="342252" y="2169198"/>
            <a:chExt cx="35560" cy="556895"/>
          </a:xfrm>
        </p:grpSpPr>
        <p:sp>
          <p:nvSpPr>
            <p:cNvPr id="19" name="object 19"/>
            <p:cNvSpPr/>
            <p:nvPr/>
          </p:nvSpPr>
          <p:spPr>
            <a:xfrm>
              <a:off x="344779" y="21691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21691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23083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3083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2447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447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25867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5867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19616" y="2279225"/>
            <a:ext cx="1739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//executametodoconstrutor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3397" y="2557584"/>
            <a:ext cx="20707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Circulo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um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Circulo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lang="pt-BR" sz="900" spc="55" dirty="0"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Circulo</a:t>
            </a:r>
            <a:r>
              <a:rPr sz="900" spc="55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71B7227-6D67-4302-9CFD-8BFCE0B5B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1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 err="1"/>
              <a:t>Sequ</a:t>
            </a:r>
            <a:r>
              <a:rPr lang="pt-BR" spc="-60" dirty="0"/>
              <a:t>ê</a:t>
            </a:r>
            <a:r>
              <a:rPr spc="-60" dirty="0" err="1"/>
              <a:t>ncia</a:t>
            </a:r>
            <a:r>
              <a:rPr spc="-60" dirty="0"/>
              <a:t> </a:t>
            </a:r>
            <a:r>
              <a:rPr spc="15" dirty="0"/>
              <a:t>de</a:t>
            </a:r>
            <a:r>
              <a:rPr spc="75" dirty="0"/>
              <a:t> </a:t>
            </a:r>
            <a:r>
              <a:rPr spc="5" dirty="0"/>
              <a:t>caracteres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686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95768"/>
            <a:ext cx="3082290" cy="1406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 err="1">
                <a:latin typeface="LM Sans 10"/>
                <a:cs typeface="LM Sans 10"/>
              </a:rPr>
              <a:t>Exemplo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1590" marR="1158240" indent="1270">
              <a:lnSpc>
                <a:spcPct val="101499"/>
              </a:lnSpc>
              <a:spcBef>
                <a:spcPts val="555"/>
              </a:spcBef>
            </a:pP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tring</a:t>
            </a: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45" dirty="0" err="1">
                <a:latin typeface="LM Mono 10"/>
                <a:cs typeface="LM Mono 10"/>
              </a:rPr>
              <a:t>,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aux</a:t>
            </a:r>
            <a:r>
              <a:rPr sz="900" spc="45" dirty="0">
                <a:latin typeface="LM Mono 10"/>
                <a:cs typeface="LM Mono 10"/>
              </a:rPr>
              <a:t>;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sz="900" spc="55" dirty="0">
                <a:solidFill>
                  <a:srgbClr val="FF7F00"/>
                </a:solidFill>
                <a:latin typeface="LM Mono 10"/>
                <a:cs typeface="LM Mono 10"/>
              </a:rPr>
              <a:t>"UniversidadeFederal"</a:t>
            </a:r>
            <a:r>
              <a:rPr sz="900" spc="55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aux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"deSantaCatarina"</a:t>
            </a:r>
            <a:r>
              <a:rPr sz="900" spc="45" dirty="0">
                <a:latin typeface="LM Mono 10"/>
                <a:cs typeface="LM Mono 10"/>
              </a:rPr>
              <a:t>;  </a:t>
            </a:r>
            <a:endParaRPr lang="pt-BR" sz="900" spc="45" dirty="0">
              <a:latin typeface="LM Mono 10"/>
              <a:cs typeface="LM Mono 10"/>
            </a:endParaRPr>
          </a:p>
          <a:p>
            <a:pPr marL="21590" marR="1158240" indent="1270">
              <a:lnSpc>
                <a:spcPct val="101499"/>
              </a:lnSpc>
              <a:spcBef>
                <a:spcPts val="555"/>
              </a:spcBef>
            </a:pP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tring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sz="900" spc="-4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Completo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=</a:t>
            </a:r>
            <a:r>
              <a:rPr lang="pt-BR" sz="900" spc="50" dirty="0"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nome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+</a:t>
            </a:r>
            <a:r>
              <a:rPr lang="pt-BR" sz="900" spc="50" dirty="0"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aux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1154125"/>
            <a:ext cx="35560" cy="556895"/>
            <a:chOff x="342252" y="1154125"/>
            <a:chExt cx="35560" cy="556895"/>
          </a:xfrm>
        </p:grpSpPr>
        <p:sp>
          <p:nvSpPr>
            <p:cNvPr id="6" name="object 6"/>
            <p:cNvSpPr/>
            <p:nvPr/>
          </p:nvSpPr>
          <p:spPr>
            <a:xfrm>
              <a:off x="344779" y="1154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1154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2933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2933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4324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4324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57166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57166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2252" y="2252700"/>
            <a:ext cx="35560" cy="139700"/>
            <a:chOff x="342252" y="2252700"/>
            <a:chExt cx="35560" cy="139700"/>
          </a:xfrm>
        </p:grpSpPr>
        <p:sp>
          <p:nvSpPr>
            <p:cNvPr id="16" name="object 16"/>
            <p:cNvSpPr/>
            <p:nvPr/>
          </p:nvSpPr>
          <p:spPr>
            <a:xfrm>
              <a:off x="344779" y="22527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22527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559B3DB-87A9-46C9-B9B1-FCD6D44C0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091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10" dirty="0"/>
              <a:t>objetos</a:t>
            </a:r>
            <a:r>
              <a:rPr spc="50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128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77849"/>
            <a:ext cx="4052570" cy="5670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5" dirty="0" err="1">
                <a:latin typeface="LM Sans 10"/>
                <a:cs typeface="LM Sans 10"/>
              </a:rPr>
              <a:t>identifica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posi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60" dirty="0">
                <a:latin typeface="LM Sans 10"/>
                <a:cs typeface="LM Sans 10"/>
              </a:rPr>
              <a:t>(</a:t>
            </a:r>
            <a:r>
              <a:rPr sz="1100" spc="-60" dirty="0" err="1">
                <a:latin typeface="LM Sans 10"/>
                <a:cs typeface="LM Sans 10"/>
              </a:rPr>
              <a:t>vari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>
                <a:latin typeface="LM Sans 10"/>
                <a:cs typeface="LM Sans 10"/>
              </a:rPr>
              <a:t>vel) 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5" dirty="0">
                <a:latin typeface="LM Sans 10"/>
                <a:cs typeface="LM Sans 10"/>
              </a:rPr>
              <a:t>armazena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60" dirty="0" err="1">
                <a:latin typeface="LM Sans 10"/>
                <a:cs typeface="LM Sans 10"/>
              </a:rPr>
              <a:t>endere</a:t>
            </a:r>
            <a:r>
              <a:rPr lang="pt-BR" sz="1100" spc="-60" dirty="0">
                <a:latin typeface="LM Sans 10"/>
                <a:cs typeface="LM Sans 10"/>
              </a:rPr>
              <a:t>ç</a:t>
            </a:r>
            <a:r>
              <a:rPr sz="1100" spc="-6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75" dirty="0" err="1">
                <a:latin typeface="LM Sans 10"/>
                <a:cs typeface="LM Sans 10"/>
              </a:rPr>
              <a:t>espa</a:t>
            </a:r>
            <a:r>
              <a:rPr lang="pt-BR" sz="1100" spc="-75" dirty="0">
                <a:latin typeface="LM Sans 10"/>
                <a:cs typeface="LM Sans 10"/>
              </a:rPr>
              <a:t>ç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5" dirty="0">
                <a:latin typeface="LM Sans 10"/>
                <a:cs typeface="LM Sans 10"/>
              </a:rPr>
              <a:t>ocupado </a:t>
            </a:r>
            <a:r>
              <a:rPr sz="1100" dirty="0">
                <a:latin typeface="LM Sans 10"/>
                <a:cs typeface="LM Sans 10"/>
              </a:rPr>
              <a:t>pelo</a:t>
            </a:r>
            <a:r>
              <a:rPr sz="1100" spc="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362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1016990"/>
            <a:ext cx="35560" cy="695960"/>
            <a:chOff x="342252" y="1016990"/>
            <a:chExt cx="35560" cy="695960"/>
          </a:xfrm>
        </p:grpSpPr>
        <p:sp>
          <p:nvSpPr>
            <p:cNvPr id="7" name="object 7"/>
            <p:cNvSpPr/>
            <p:nvPr/>
          </p:nvSpPr>
          <p:spPr>
            <a:xfrm>
              <a:off x="344779" y="1016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10169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11561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11561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12953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12953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14345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14345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157370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157370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27304" y="2312427"/>
            <a:ext cx="869315" cy="466090"/>
            <a:chOff x="427304" y="2312427"/>
            <a:chExt cx="869315" cy="466090"/>
          </a:xfrm>
        </p:grpSpPr>
        <p:sp>
          <p:nvSpPr>
            <p:cNvPr id="19" name="object 19"/>
            <p:cNvSpPr/>
            <p:nvPr/>
          </p:nvSpPr>
          <p:spPr>
            <a:xfrm>
              <a:off x="429844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44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9866" y="2280918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848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9453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7313" y="2024432"/>
            <a:ext cx="299085" cy="291465"/>
            <a:chOff x="427313" y="2024432"/>
            <a:chExt cx="299085" cy="291465"/>
          </a:xfrm>
        </p:grpSpPr>
        <p:sp>
          <p:nvSpPr>
            <p:cNvPr id="25" name="object 25"/>
            <p:cNvSpPr/>
            <p:nvPr/>
          </p:nvSpPr>
          <p:spPr>
            <a:xfrm>
              <a:off x="429844" y="2026963"/>
              <a:ext cx="288290" cy="144145"/>
            </a:xfrm>
            <a:custGeom>
              <a:avLst/>
              <a:gdLst/>
              <a:ahLst/>
              <a:cxnLst/>
              <a:rect l="l" t="t" r="r" b="b"/>
              <a:pathLst>
                <a:path w="288290" h="144144">
                  <a:moveTo>
                    <a:pt x="0" y="0"/>
                  </a:moveTo>
                  <a:lnTo>
                    <a:pt x="0" y="144002"/>
                  </a:lnTo>
                  <a:lnTo>
                    <a:pt x="288006" y="144002"/>
                  </a:lnTo>
                  <a:lnTo>
                    <a:pt x="288006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317" y="2082032"/>
              <a:ext cx="154609" cy="233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342542" y="2312427"/>
            <a:ext cx="869315" cy="466090"/>
            <a:chOff x="1342542" y="2312427"/>
            <a:chExt cx="869315" cy="466090"/>
          </a:xfrm>
        </p:grpSpPr>
        <p:sp>
          <p:nvSpPr>
            <p:cNvPr id="28" name="object 28"/>
            <p:cNvSpPr/>
            <p:nvPr/>
          </p:nvSpPr>
          <p:spPr>
            <a:xfrm>
              <a:off x="1345082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5082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25117" y="2280918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9086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2.0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471" y="2267444"/>
            <a:ext cx="10045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735" algn="l"/>
              </a:tabLst>
            </a:pPr>
            <a:r>
              <a:rPr sz="1100" spc="-5" dirty="0">
                <a:latin typeface="LM Sans 10"/>
                <a:cs typeface="LM Sans 10"/>
              </a:rPr>
              <a:t>y	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4691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3.0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45082" y="2026963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89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0908" y="987851"/>
            <a:ext cx="1823085" cy="10765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">
              <a:lnSpc>
                <a:spcPct val="101499"/>
              </a:lnSpc>
              <a:spcBef>
                <a:spcPts val="80"/>
              </a:spcBef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Ponto 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sz="900" spc="10" dirty="0">
                <a:latin typeface="LM Mono 10"/>
                <a:cs typeface="LM Mono 10"/>
              </a:rPr>
              <a:t>,</a:t>
            </a:r>
            <a:r>
              <a:rPr lang="pt-BR" sz="900" spc="10" dirty="0">
                <a:latin typeface="LM Mono 10"/>
                <a:cs typeface="LM Mono 10"/>
              </a:rPr>
              <a:t> 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sz="900" spc="10" dirty="0">
                <a:latin typeface="LM Mono 10"/>
                <a:cs typeface="LM Mono 10"/>
              </a:rPr>
              <a:t>;  </a:t>
            </a:r>
            <a:endParaRPr lang="pt-BR" sz="900" spc="10" dirty="0">
              <a:latin typeface="LM Mono 10"/>
              <a:cs typeface="LM Mono 10"/>
            </a:endParaRPr>
          </a:p>
          <a:p>
            <a:pPr marL="12700" marR="5080" indent="1905">
              <a:lnSpc>
                <a:spcPct val="101499"/>
              </a:lnSpc>
              <a:spcBef>
                <a:spcPts val="80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35" dirty="0">
                <a:latin typeface="LM Mono 10"/>
                <a:cs typeface="LM Mono 10"/>
              </a:rPr>
              <a:t>();  </a:t>
            </a:r>
            <a:endParaRPr lang="pt-BR" sz="900" spc="35" dirty="0">
              <a:latin typeface="LM Mono 10"/>
              <a:cs typeface="LM Mono 10"/>
            </a:endParaRPr>
          </a:p>
          <a:p>
            <a:pPr marL="12700" marR="5080" indent="1905">
              <a:lnSpc>
                <a:spcPct val="101499"/>
              </a:lnSpc>
              <a:spcBef>
                <a:spcPts val="80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35" dirty="0">
                <a:latin typeface="LM Mono 10"/>
                <a:cs typeface="LM Mono 10"/>
              </a:rPr>
              <a:t>();  </a:t>
            </a:r>
            <a:endParaRPr lang="pt-BR" sz="900" spc="35" dirty="0">
              <a:latin typeface="LM Mono 10"/>
              <a:cs typeface="LM Mono 10"/>
            </a:endParaRPr>
          </a:p>
          <a:p>
            <a:pPr marL="12700" marR="5080" indent="1905">
              <a:lnSpc>
                <a:spcPct val="101499"/>
              </a:lnSpc>
              <a:spcBef>
                <a:spcPts val="80"/>
              </a:spcBef>
            </a:pP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2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atualiza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Coordenada</a:t>
            </a:r>
            <a:r>
              <a:rPr sz="900" spc="65" dirty="0">
                <a:latin typeface="LM Mono 10"/>
                <a:cs typeface="LM Mono 10"/>
              </a:rPr>
              <a:t>(2.0</a:t>
            </a:r>
            <a:r>
              <a:rPr sz="900" spc="-35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, </a:t>
            </a:r>
            <a:r>
              <a:rPr lang="pt-BR" sz="900" spc="-5" dirty="0">
                <a:latin typeface="LM Mono 10"/>
                <a:cs typeface="LM Mono 10"/>
              </a:rPr>
              <a:t> 3.0)</a:t>
            </a:r>
            <a:r>
              <a:rPr sz="900" spc="-5" dirty="0">
                <a:latin typeface="LM Mono 10"/>
                <a:cs typeface="LM Mono 10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p2</a:t>
            </a:r>
            <a:r>
              <a:rPr lang="pt-BR" sz="900" spc="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15" dirty="0">
                <a:latin typeface="LM Mono 10"/>
                <a:cs typeface="LM Mono 10"/>
              </a:rPr>
              <a:t>=</a:t>
            </a:r>
            <a:r>
              <a:rPr lang="pt-BR" sz="900" spc="15" dirty="0">
                <a:latin typeface="LM Mono 10"/>
                <a:cs typeface="LM Mono 10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p1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LM Mono 10"/>
              <a:cs typeface="LM Mono 10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  <a:tabLst>
                <a:tab pos="982344" algn="l"/>
              </a:tabLst>
            </a:pPr>
            <a:r>
              <a:rPr sz="1100" spc="-10" dirty="0">
                <a:latin typeface="LM Sans 10"/>
                <a:cs typeface="LM Sans 10"/>
              </a:rPr>
              <a:t>p1	p2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86555" y="2082032"/>
            <a:ext cx="154609" cy="233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673426" y="2312427"/>
            <a:ext cx="869315" cy="466090"/>
            <a:chOff x="2673426" y="2312427"/>
            <a:chExt cx="869315" cy="466090"/>
          </a:xfrm>
        </p:grpSpPr>
        <p:sp>
          <p:nvSpPr>
            <p:cNvPr id="38" name="object 38"/>
            <p:cNvSpPr/>
            <p:nvPr/>
          </p:nvSpPr>
          <p:spPr>
            <a:xfrm>
              <a:off x="2675966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75966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55988" y="2280918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9970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01593" y="2267444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5575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75966" y="2026963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89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11996" y="1850071"/>
            <a:ext cx="166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p1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17439" y="2024423"/>
            <a:ext cx="581660" cy="291465"/>
            <a:chOff x="2817439" y="2024423"/>
            <a:chExt cx="581660" cy="291465"/>
          </a:xfrm>
        </p:grpSpPr>
        <p:sp>
          <p:nvSpPr>
            <p:cNvPr id="47" name="object 47"/>
            <p:cNvSpPr/>
            <p:nvPr/>
          </p:nvSpPr>
          <p:spPr>
            <a:xfrm>
              <a:off x="2817439" y="2082032"/>
              <a:ext cx="154609" cy="233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07974" y="2026963"/>
              <a:ext cx="288290" cy="144145"/>
            </a:xfrm>
            <a:custGeom>
              <a:avLst/>
              <a:gdLst/>
              <a:ahLst/>
              <a:cxnLst/>
              <a:rect l="l" t="t" r="r" b="b"/>
              <a:pathLst>
                <a:path w="288289" h="144144">
                  <a:moveTo>
                    <a:pt x="0" y="0"/>
                  </a:moveTo>
                  <a:lnTo>
                    <a:pt x="0" y="144002"/>
                  </a:lnTo>
                  <a:lnTo>
                    <a:pt x="288004" y="144002"/>
                  </a:lnTo>
                  <a:lnTo>
                    <a:pt x="288004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143999" y="1850071"/>
            <a:ext cx="166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99897" y="2082032"/>
            <a:ext cx="154609" cy="233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3588677" y="2312427"/>
            <a:ext cx="869315" cy="466090"/>
            <a:chOff x="3588677" y="2312427"/>
            <a:chExt cx="869315" cy="466090"/>
          </a:xfrm>
        </p:grpSpPr>
        <p:sp>
          <p:nvSpPr>
            <p:cNvPr id="52" name="object 52"/>
            <p:cNvSpPr/>
            <p:nvPr/>
          </p:nvSpPr>
          <p:spPr>
            <a:xfrm>
              <a:off x="3591217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91217" y="2314967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71239" y="2280918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35221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2.0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16844" y="2267444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80826" y="2458970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3.0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56038" y="189504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2690" y="2082032"/>
            <a:ext cx="154609" cy="2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089" y="295019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02932" y="2866744"/>
            <a:ext cx="406717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5" dirty="0" err="1">
                <a:latin typeface="LM Sans 10"/>
                <a:cs typeface="LM Sans 10"/>
              </a:rPr>
              <a:t>sem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refer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tem</a:t>
            </a:r>
            <a:r>
              <a:rPr lang="pt-BR" sz="1100" spc="-5" dirty="0">
                <a:latin typeface="LM Sans 10"/>
                <a:cs typeface="LM Sans 10"/>
              </a:rPr>
              <a:t> área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5" dirty="0">
                <a:latin typeface="LM Sans 10"/>
                <a:cs typeface="LM Sans 10"/>
              </a:rPr>
              <a:t>bloqueada, </a:t>
            </a:r>
            <a:r>
              <a:rPr sz="1100" spc="-10" dirty="0">
                <a:latin typeface="LM Sans 10"/>
                <a:cs typeface="LM Sans 10"/>
              </a:rPr>
              <a:t>marcada </a:t>
            </a:r>
            <a:r>
              <a:rPr sz="1100" spc="-15" dirty="0">
                <a:latin typeface="LM Sans 10"/>
                <a:cs typeface="LM Sans 10"/>
              </a:rPr>
              <a:t>para 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b="1" spc="-5" dirty="0">
                <a:latin typeface="LM Sans 10"/>
                <a:cs typeface="LM Sans 10"/>
              </a:rPr>
              <a:t>coleta de lixo </a:t>
            </a:r>
            <a:r>
              <a:rPr sz="1100" spc="-5" dirty="0">
                <a:latin typeface="LM Sans 10"/>
                <a:cs typeface="LM Sans 10"/>
              </a:rPr>
              <a:t>(efetuada de tempos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tempos)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F1FD66FE-86B1-44C8-AF69-8718DC6DA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625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10" dirty="0"/>
              <a:t>objetos</a:t>
            </a:r>
            <a:r>
              <a:rPr spc="50" dirty="0"/>
              <a:t> </a:t>
            </a:r>
            <a:r>
              <a:rPr spc="20" dirty="0"/>
              <a:t>(II)</a:t>
            </a:r>
          </a:p>
        </p:txBody>
      </p:sp>
      <p:sp>
        <p:nvSpPr>
          <p:cNvPr id="22" name="object 22"/>
          <p:cNvSpPr/>
          <p:nvPr/>
        </p:nvSpPr>
        <p:spPr>
          <a:xfrm>
            <a:off x="281089" y="4584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932" y="375042"/>
            <a:ext cx="882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Novo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2252" y="637616"/>
            <a:ext cx="35560" cy="835660"/>
            <a:chOff x="342252" y="637616"/>
            <a:chExt cx="35560" cy="835660"/>
          </a:xfrm>
        </p:grpSpPr>
        <p:sp>
          <p:nvSpPr>
            <p:cNvPr id="25" name="object 25"/>
            <p:cNvSpPr/>
            <p:nvPr/>
          </p:nvSpPr>
          <p:spPr>
            <a:xfrm>
              <a:off x="344779" y="6376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6376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79" y="7767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45" y="7767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779" y="9159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145" y="9159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79" y="10551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145" y="10551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779" y="11943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5145" y="11943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779" y="13335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145" y="13335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0908" y="608464"/>
            <a:ext cx="1970339" cy="858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35330" indent="1905">
              <a:lnSpc>
                <a:spcPct val="101499"/>
              </a:lnSpc>
              <a:spcBef>
                <a:spcPts val="80"/>
              </a:spcBef>
            </a:pP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900" spc="10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pa</a:t>
            </a:r>
            <a:r>
              <a:rPr sz="900" spc="10" dirty="0">
                <a:latin typeface="LM Mono 10"/>
                <a:cs typeface="LM Mono 10"/>
              </a:rPr>
              <a:t>,</a:t>
            </a:r>
            <a:r>
              <a:rPr lang="pt-BR" sz="900" spc="10" dirty="0">
                <a:latin typeface="LM Mono 10"/>
                <a:cs typeface="LM Mono 10"/>
              </a:rPr>
              <a:t> 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pb</a:t>
            </a:r>
            <a:r>
              <a:rPr sz="900" spc="10" dirty="0">
                <a:latin typeface="LM Mono 10"/>
                <a:cs typeface="LM Mono 10"/>
              </a:rPr>
              <a:t>,</a:t>
            </a:r>
            <a:r>
              <a:rPr lang="pt-BR" sz="900" spc="10" dirty="0">
                <a:latin typeface="LM Mono 10"/>
                <a:cs typeface="LM Mono 10"/>
              </a:rPr>
              <a:t> 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pc</a:t>
            </a:r>
            <a:r>
              <a:rPr sz="900" spc="10" dirty="0">
                <a:latin typeface="LM Mono 10"/>
                <a:cs typeface="LM Mono 10"/>
              </a:rPr>
              <a:t>; 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pa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null 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       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endParaRPr lang="pt-BR" sz="900" spc="35" dirty="0">
              <a:solidFill>
                <a:srgbClr val="006600"/>
              </a:solidFill>
              <a:latin typeface="LM Mono 10"/>
              <a:cs typeface="LM Mono 10"/>
            </a:endParaRPr>
          </a:p>
          <a:p>
            <a:pPr marL="12700" marR="735330" indent="1905">
              <a:lnSpc>
                <a:spcPct val="101499"/>
              </a:lnSpc>
              <a:spcBef>
                <a:spcPts val="80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pb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Ponto</a:t>
            </a:r>
            <a:r>
              <a:rPr sz="900" spc="-42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();  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pc</a:t>
            </a:r>
            <a:r>
              <a:rPr sz="900" spc="15" dirty="0">
                <a:latin typeface="LM Mono 10"/>
                <a:cs typeface="LM Mono 10"/>
              </a:rPr>
              <a:t>=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pb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2700" marR="5080">
              <a:lnSpc>
                <a:spcPct val="101499"/>
              </a:lnSpc>
            </a:pP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lang="pt-BR" sz="900" spc="5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atualiza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Coordenada</a:t>
            </a:r>
            <a:r>
              <a:rPr sz="900" spc="65" dirty="0">
                <a:latin typeface="LM Mono 10"/>
                <a:cs typeface="LM Mono 10"/>
              </a:rPr>
              <a:t>(4.0</a:t>
            </a:r>
            <a:r>
              <a:rPr lang="pt-BR" sz="900" spc="65" dirty="0">
                <a:latin typeface="LM Mono 10"/>
                <a:cs typeface="LM Mono 10"/>
              </a:rPr>
              <a:t>, 9.0</a:t>
            </a:r>
            <a:r>
              <a:rPr sz="900" spc="-355" dirty="0">
                <a:latin typeface="LM Mono 10"/>
                <a:cs typeface="LM Mono 10"/>
              </a:rPr>
              <a:t> </a:t>
            </a:r>
            <a:r>
              <a:rPr lang="pt-BR" sz="900" spc="-5" dirty="0">
                <a:latin typeface="LM Mono 10"/>
                <a:cs typeface="LM Mono 10"/>
              </a:rPr>
              <a:t>);</a:t>
            </a:r>
            <a:r>
              <a:rPr sz="900" spc="-5" dirty="0">
                <a:latin typeface="LM Mono 10"/>
                <a:cs typeface="LM Mono 10"/>
              </a:rPr>
              <a:t>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pa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pc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retorna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Clone</a:t>
            </a:r>
            <a:r>
              <a:rPr sz="900" spc="60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6605" y="2073064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90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2635" y="1881541"/>
            <a:ext cx="163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0609" y="2130663"/>
            <a:ext cx="403225" cy="288290"/>
          </a:xfrm>
          <a:custGeom>
            <a:avLst/>
            <a:gdLst/>
            <a:ahLst/>
            <a:cxnLst/>
            <a:rect l="l" t="t" r="r" b="b"/>
            <a:pathLst>
              <a:path w="403225" h="288289">
                <a:moveTo>
                  <a:pt x="0" y="0"/>
                </a:moveTo>
                <a:lnTo>
                  <a:pt x="288004" y="0"/>
                </a:lnTo>
                <a:lnTo>
                  <a:pt x="288004" y="288005"/>
                </a:lnTo>
              </a:path>
              <a:path w="403225" h="288289">
                <a:moveTo>
                  <a:pt x="144002" y="288005"/>
                </a:moveTo>
                <a:lnTo>
                  <a:pt x="403204" y="28800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2212" y="24762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9811" y="2533873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80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114869" y="2070530"/>
            <a:ext cx="869315" cy="466090"/>
            <a:chOff x="1114869" y="2070530"/>
            <a:chExt cx="869315" cy="466090"/>
          </a:xfrm>
        </p:grpSpPr>
        <p:sp>
          <p:nvSpPr>
            <p:cNvPr id="45" name="object 45"/>
            <p:cNvSpPr/>
            <p:nvPr/>
          </p:nvSpPr>
          <p:spPr>
            <a:xfrm>
              <a:off x="1117409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7409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97432" y="2039009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61413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43037" y="2025547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07018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0.0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17409" y="1785066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90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53439" y="1610866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pb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258883" y="1782526"/>
            <a:ext cx="725170" cy="291465"/>
            <a:chOff x="1258883" y="1782526"/>
            <a:chExt cx="725170" cy="291465"/>
          </a:xfrm>
        </p:grpSpPr>
        <p:sp>
          <p:nvSpPr>
            <p:cNvPr id="54" name="object 54"/>
            <p:cNvSpPr/>
            <p:nvPr/>
          </p:nvSpPr>
          <p:spPr>
            <a:xfrm>
              <a:off x="1258883" y="1840135"/>
              <a:ext cx="154609" cy="233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93420" y="1785066"/>
              <a:ext cx="288290" cy="144145"/>
            </a:xfrm>
            <a:custGeom>
              <a:avLst/>
              <a:gdLst/>
              <a:ahLst/>
              <a:cxnLst/>
              <a:rect l="l" t="t" r="r" b="b"/>
              <a:pathLst>
                <a:path w="288289" h="144144">
                  <a:moveTo>
                    <a:pt x="0" y="0"/>
                  </a:moveTo>
                  <a:lnTo>
                    <a:pt x="0" y="144002"/>
                  </a:lnTo>
                  <a:lnTo>
                    <a:pt x="288004" y="144002"/>
                  </a:lnTo>
                  <a:lnTo>
                    <a:pt x="288004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729435" y="1593544"/>
            <a:ext cx="16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M Sans 10"/>
                <a:cs typeface="LM Sans 10"/>
              </a:rPr>
              <a:t>p</a:t>
            </a:r>
            <a:r>
              <a:rPr sz="1100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85342" y="1840135"/>
            <a:ext cx="154609" cy="233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2584297" y="2070530"/>
            <a:ext cx="869315" cy="466090"/>
            <a:chOff x="2584297" y="2070530"/>
            <a:chExt cx="869315" cy="466090"/>
          </a:xfrm>
        </p:grpSpPr>
        <p:sp>
          <p:nvSpPr>
            <p:cNvPr id="59" name="object 59"/>
            <p:cNvSpPr/>
            <p:nvPr/>
          </p:nvSpPr>
          <p:spPr>
            <a:xfrm>
              <a:off x="2586837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86837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766860" y="2039009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30841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4.0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12465" y="2025547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76446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9.0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86837" y="1785066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89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622867" y="1610866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pb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728311" y="1782526"/>
            <a:ext cx="725170" cy="291465"/>
            <a:chOff x="2728311" y="1782526"/>
            <a:chExt cx="725170" cy="291465"/>
          </a:xfrm>
        </p:grpSpPr>
        <p:sp>
          <p:nvSpPr>
            <p:cNvPr id="68" name="object 68"/>
            <p:cNvSpPr/>
            <p:nvPr/>
          </p:nvSpPr>
          <p:spPr>
            <a:xfrm>
              <a:off x="2728311" y="1840135"/>
              <a:ext cx="154609" cy="233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62848" y="1785066"/>
              <a:ext cx="288290" cy="144145"/>
            </a:xfrm>
            <a:custGeom>
              <a:avLst/>
              <a:gdLst/>
              <a:ahLst/>
              <a:cxnLst/>
              <a:rect l="l" t="t" r="r" b="b"/>
              <a:pathLst>
                <a:path w="288289" h="144144">
                  <a:moveTo>
                    <a:pt x="0" y="0"/>
                  </a:moveTo>
                  <a:lnTo>
                    <a:pt x="0" y="144002"/>
                  </a:lnTo>
                  <a:lnTo>
                    <a:pt x="288004" y="144002"/>
                  </a:lnTo>
                  <a:lnTo>
                    <a:pt x="288004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198863" y="1593544"/>
            <a:ext cx="16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LM Sans 10"/>
                <a:cs typeface="LM Sans 10"/>
              </a:rPr>
              <a:t>p</a:t>
            </a:r>
            <a:r>
              <a:rPr sz="1100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54770" y="1840135"/>
            <a:ext cx="154609" cy="233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3591902" y="2070530"/>
            <a:ext cx="869315" cy="466090"/>
            <a:chOff x="3591902" y="2070530"/>
            <a:chExt cx="869315" cy="466090"/>
          </a:xfrm>
        </p:grpSpPr>
        <p:sp>
          <p:nvSpPr>
            <p:cNvPr id="73" name="object 73"/>
            <p:cNvSpPr/>
            <p:nvPr/>
          </p:nvSpPr>
          <p:spPr>
            <a:xfrm>
              <a:off x="3594442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432008" y="0"/>
                  </a:move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lnTo>
                    <a:pt x="860071" y="199139"/>
                  </a:lnTo>
                  <a:lnTo>
                    <a:pt x="830066" y="140720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94442" y="2073070"/>
              <a:ext cx="864235" cy="461009"/>
            </a:xfrm>
            <a:custGeom>
              <a:avLst/>
              <a:gdLst/>
              <a:ahLst/>
              <a:cxnLst/>
              <a:rect l="l" t="t" r="r" b="b"/>
              <a:pathLst>
                <a:path w="864235" h="461010">
                  <a:moveTo>
                    <a:pt x="864015" y="230404"/>
                  </a:moveTo>
                  <a:lnTo>
                    <a:pt x="848583" y="169153"/>
                  </a:lnTo>
                  <a:lnTo>
                    <a:pt x="805034" y="114114"/>
                  </a:lnTo>
                  <a:lnTo>
                    <a:pt x="774002" y="89610"/>
                  </a:lnTo>
                  <a:lnTo>
                    <a:pt x="737484" y="67483"/>
                  </a:lnTo>
                  <a:lnTo>
                    <a:pt x="695996" y="48007"/>
                  </a:lnTo>
                  <a:lnTo>
                    <a:pt x="650051" y="31456"/>
                  </a:lnTo>
                  <a:lnTo>
                    <a:pt x="600166" y="18106"/>
                  </a:lnTo>
                  <a:lnTo>
                    <a:pt x="546853" y="8230"/>
                  </a:lnTo>
                  <a:lnTo>
                    <a:pt x="490629" y="2103"/>
                  </a:lnTo>
                  <a:lnTo>
                    <a:pt x="432008" y="0"/>
                  </a:lnTo>
                  <a:lnTo>
                    <a:pt x="373386" y="2103"/>
                  </a:lnTo>
                  <a:lnTo>
                    <a:pt x="317162" y="8230"/>
                  </a:lnTo>
                  <a:lnTo>
                    <a:pt x="263850" y="18106"/>
                  </a:lnTo>
                  <a:lnTo>
                    <a:pt x="213964" y="31456"/>
                  </a:lnTo>
                  <a:lnTo>
                    <a:pt x="168020" y="48007"/>
                  </a:lnTo>
                  <a:lnTo>
                    <a:pt x="126531" y="67483"/>
                  </a:lnTo>
                  <a:lnTo>
                    <a:pt x="90013" y="89610"/>
                  </a:lnTo>
                  <a:lnTo>
                    <a:pt x="58981" y="114114"/>
                  </a:lnTo>
                  <a:lnTo>
                    <a:pt x="15431" y="169153"/>
                  </a:lnTo>
                  <a:lnTo>
                    <a:pt x="0" y="230404"/>
                  </a:lnTo>
                  <a:lnTo>
                    <a:pt x="3943" y="261669"/>
                  </a:lnTo>
                  <a:lnTo>
                    <a:pt x="33949" y="320089"/>
                  </a:lnTo>
                  <a:lnTo>
                    <a:pt x="90013" y="371198"/>
                  </a:lnTo>
                  <a:lnTo>
                    <a:pt x="126531" y="393325"/>
                  </a:lnTo>
                  <a:lnTo>
                    <a:pt x="168020" y="412801"/>
                  </a:lnTo>
                  <a:lnTo>
                    <a:pt x="213964" y="429352"/>
                  </a:lnTo>
                  <a:lnTo>
                    <a:pt x="263850" y="442703"/>
                  </a:lnTo>
                  <a:lnTo>
                    <a:pt x="317162" y="452579"/>
                  </a:lnTo>
                  <a:lnTo>
                    <a:pt x="373386" y="458706"/>
                  </a:lnTo>
                  <a:lnTo>
                    <a:pt x="432008" y="460809"/>
                  </a:lnTo>
                  <a:lnTo>
                    <a:pt x="490629" y="458706"/>
                  </a:lnTo>
                  <a:lnTo>
                    <a:pt x="546853" y="452579"/>
                  </a:lnTo>
                  <a:lnTo>
                    <a:pt x="600166" y="442703"/>
                  </a:lnTo>
                  <a:lnTo>
                    <a:pt x="650051" y="429352"/>
                  </a:lnTo>
                  <a:lnTo>
                    <a:pt x="695996" y="412801"/>
                  </a:lnTo>
                  <a:lnTo>
                    <a:pt x="737484" y="393325"/>
                  </a:lnTo>
                  <a:lnTo>
                    <a:pt x="774002" y="371198"/>
                  </a:lnTo>
                  <a:lnTo>
                    <a:pt x="805034" y="346694"/>
                  </a:lnTo>
                  <a:lnTo>
                    <a:pt x="848583" y="291655"/>
                  </a:lnTo>
                  <a:lnTo>
                    <a:pt x="864015" y="2304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774478" y="2039009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38447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4.0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20070" y="2025547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84051" y="2217073"/>
            <a:ext cx="288290" cy="2019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latin typeface="LM Sans 10"/>
                <a:cs typeface="LM Sans 10"/>
              </a:rPr>
              <a:t>9.0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594443" y="1785066"/>
            <a:ext cx="288290" cy="144145"/>
          </a:xfrm>
          <a:custGeom>
            <a:avLst/>
            <a:gdLst/>
            <a:ahLst/>
            <a:cxnLst/>
            <a:rect l="l" t="t" r="r" b="b"/>
            <a:pathLst>
              <a:path w="288289" h="144144">
                <a:moveTo>
                  <a:pt x="0" y="0"/>
                </a:moveTo>
                <a:lnTo>
                  <a:pt x="0" y="144002"/>
                </a:lnTo>
                <a:lnTo>
                  <a:pt x="288006" y="144002"/>
                </a:lnTo>
                <a:lnTo>
                  <a:pt x="288006" y="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630472" y="1593544"/>
            <a:ext cx="163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735916" y="1840135"/>
            <a:ext cx="154609" cy="2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089" y="268525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7532" y="2583668"/>
            <a:ext cx="4106545" cy="6819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Sejam </a:t>
            </a:r>
            <a:r>
              <a:rPr sz="1100" i="1" spc="-10" dirty="0">
                <a:latin typeface="LM Sans 10"/>
                <a:cs typeface="LM Sans 10"/>
              </a:rPr>
              <a:t>pa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i="1" spc="-10" dirty="0">
                <a:latin typeface="LM Sans 10"/>
                <a:cs typeface="LM Sans 10"/>
              </a:rPr>
              <a:t>pb </a:t>
            </a:r>
            <a:r>
              <a:rPr sz="1100" spc="-5" dirty="0">
                <a:latin typeface="LM Sans 10"/>
                <a:cs typeface="LM Sans 10"/>
              </a:rPr>
              <a:t>dois </a:t>
            </a:r>
            <a:r>
              <a:rPr sz="1100" spc="-10" dirty="0">
                <a:latin typeface="LM Sans 10"/>
                <a:cs typeface="LM Sans 10"/>
              </a:rPr>
              <a:t>identificadores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objetos: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  <a:spcBef>
                <a:spcPts val="12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i="1" spc="-5" dirty="0">
                <a:latin typeface="LM Sans 10"/>
                <a:cs typeface="LM Sans 10"/>
              </a:rPr>
              <a:t>pa </a:t>
            </a:r>
            <a:r>
              <a:rPr lang="pt-BR" sz="1000" spc="-240" dirty="0">
                <a:latin typeface="LM Sans 10"/>
                <a:cs typeface="LM Sans 10"/>
              </a:rPr>
              <a:t>é</a:t>
            </a:r>
            <a:r>
              <a:rPr sz="1000" spc="-240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i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gual</a:t>
            </a:r>
            <a:r>
              <a:rPr sz="1000" spc="-5" dirty="0">
                <a:latin typeface="LM Sans 10"/>
                <a:cs typeface="LM Sans 10"/>
              </a:rPr>
              <a:t> a </a:t>
            </a:r>
            <a:r>
              <a:rPr sz="1000" i="1" spc="-5" dirty="0">
                <a:latin typeface="LM Sans 10"/>
                <a:cs typeface="LM Sans 10"/>
              </a:rPr>
              <a:t>pb </a:t>
            </a:r>
            <a:r>
              <a:rPr sz="1000" spc="-5" dirty="0">
                <a:latin typeface="LM Sans 10"/>
                <a:cs typeface="LM Sans 10"/>
              </a:rPr>
              <a:t>se </a:t>
            </a:r>
            <a:r>
              <a:rPr sz="1000" dirty="0">
                <a:latin typeface="LM Sans 10"/>
                <a:cs typeface="LM Sans 10"/>
              </a:rPr>
              <a:t>ambos </a:t>
            </a:r>
            <a:r>
              <a:rPr sz="1000" spc="-5" dirty="0">
                <a:latin typeface="LM Sans 10"/>
                <a:cs typeface="LM Sans 10"/>
              </a:rPr>
              <a:t>referenciam o mesmo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</a:t>
            </a:r>
            <a:endParaRPr sz="1000" dirty="0">
              <a:latin typeface="LM Sans 10"/>
              <a:cs typeface="LM Sans 10"/>
            </a:endParaRPr>
          </a:p>
          <a:p>
            <a:pPr marL="314960" marR="3048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i="1" spc="-5" dirty="0">
                <a:latin typeface="LM Sans 10"/>
                <a:cs typeface="LM Sans 10"/>
              </a:rPr>
              <a:t>pa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sz="1000" i="1" spc="-5" dirty="0">
                <a:latin typeface="LM Sans 10"/>
                <a:cs typeface="LM Sans 10"/>
              </a:rPr>
              <a:t>pb </a:t>
            </a:r>
            <a:r>
              <a:rPr sz="1000" spc="-5" dirty="0" err="1">
                <a:latin typeface="LM Sans 10"/>
                <a:cs typeface="LM Sans 10"/>
              </a:rPr>
              <a:t>referenciam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inst</a:t>
            </a:r>
            <a:r>
              <a:rPr lang="pt-BR" sz="1000" spc="-50" dirty="0">
                <a:latin typeface="LM Sans 10"/>
                <a:cs typeface="LM Sans 10"/>
              </a:rPr>
              <a:t>â</a:t>
            </a:r>
            <a:r>
              <a:rPr sz="1000" spc="-50" dirty="0" err="1">
                <a:latin typeface="LM Sans 10"/>
                <a:cs typeface="LM Sans 10"/>
              </a:rPr>
              <a:t>ncias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distintas de objetos, mas </a:t>
            </a:r>
            <a:r>
              <a:rPr sz="1000" spc="-10" dirty="0">
                <a:latin typeface="LM Sans 10"/>
                <a:cs typeface="LM Sans 10"/>
              </a:rPr>
              <a:t>apresentam </a:t>
            </a:r>
            <a:r>
              <a:rPr sz="1000" spc="-5" dirty="0">
                <a:latin typeface="LM Sans 10"/>
                <a:cs typeface="LM Sans 10"/>
              </a:rPr>
              <a:t>os  mesmos </a:t>
            </a:r>
            <a:r>
              <a:rPr sz="1000" spc="-10" dirty="0">
                <a:latin typeface="LM Sans 10"/>
                <a:cs typeface="LM Sans 10"/>
              </a:rPr>
              <a:t>valores </a:t>
            </a:r>
            <a:r>
              <a:rPr sz="1000" spc="-5" dirty="0">
                <a:latin typeface="LM Sans 10"/>
                <a:cs typeface="LM Sans 10"/>
              </a:rPr>
              <a:t>em seus atributos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5" name="object 85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92" name="Imagem 91">
            <a:extLst>
              <a:ext uri="{FF2B5EF4-FFF2-40B4-BE49-F238E27FC236}">
                <a16:creationId xmlns:a16="http://schemas.microsoft.com/office/drawing/2014/main" id="{241DBC9C-A689-4691-BCCB-47E514203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278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ticas</a:t>
            </a:r>
            <a:r>
              <a:rPr spc="2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05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87081"/>
            <a:ext cx="4064000" cy="8712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4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Conjunto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valores,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 err="1">
                <a:latin typeface="LM Sans 10"/>
                <a:cs typeface="LM Sans 10"/>
              </a:rPr>
              <a:t>operadores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expressar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70" dirty="0">
                <a:latin typeface="LM Sans 10"/>
                <a:cs typeface="LM Sans 10"/>
              </a:rPr>
              <a:t>c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lculo</a:t>
            </a:r>
            <a:r>
              <a:rPr sz="1100" spc="-7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cujo </a:t>
            </a:r>
            <a:r>
              <a:rPr sz="1100" spc="-5" dirty="0" err="1">
                <a:latin typeface="LM Sans 10"/>
                <a:cs typeface="LM Sans 10"/>
              </a:rPr>
              <a:t>resultado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ser</a:t>
            </a:r>
            <a:r>
              <a:rPr lang="pt-BR" sz="1100" spc="-114" dirty="0">
                <a:latin typeface="LM Sans 10"/>
                <a:cs typeface="LM Sans 10"/>
              </a:rPr>
              <a:t>á 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valor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(a+b+c)/3 </a:t>
            </a:r>
            <a:r>
              <a:rPr sz="1100" spc="-5" dirty="0">
                <a:latin typeface="LM Sans 10"/>
                <a:cs typeface="LM Sans 10"/>
              </a:rPr>
              <a:t>especifica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os </a:t>
            </a:r>
            <a:r>
              <a:rPr sz="1100" spc="-60" dirty="0">
                <a:latin typeface="LM Sans 10"/>
                <a:cs typeface="LM Sans 10"/>
              </a:rPr>
              <a:t>conteu´dos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b</a:t>
            </a:r>
            <a:r>
              <a:rPr sz="1100" i="1" spc="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ser somados e o resultado, dividido </a:t>
            </a:r>
            <a:r>
              <a:rPr sz="1100" spc="-10" dirty="0">
                <a:latin typeface="LM Sans 10"/>
                <a:cs typeface="LM Sans 10"/>
              </a:rPr>
              <a:t>por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2471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78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903" y="2496616"/>
            <a:ext cx="63500" cy="111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1595448"/>
            <a:ext cx="1920875" cy="1040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sz="1100" spc="-10" dirty="0" err="1">
                <a:latin typeface="LM Sans 10"/>
                <a:cs typeface="LM Sans 10"/>
              </a:rPr>
              <a:t>Operadores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Java:</a:t>
            </a:r>
            <a:endParaRPr sz="1100" dirty="0">
              <a:latin typeface="LM Sans 10"/>
              <a:cs typeface="LM Sans 10"/>
            </a:endParaRPr>
          </a:p>
          <a:p>
            <a:pPr marL="88265">
              <a:lnSpc>
                <a:spcPts val="1290"/>
              </a:lnSpc>
              <a:tabLst>
                <a:tab pos="358775" algn="l"/>
                <a:tab pos="78803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+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135" dirty="0" err="1">
                <a:latin typeface="LM Sans 10"/>
                <a:cs typeface="LM Sans 10"/>
              </a:rPr>
              <a:t>adi</a:t>
            </a:r>
            <a:r>
              <a:rPr lang="pt-BR" sz="1100" spc="-135" dirty="0" err="1">
                <a:latin typeface="LM Sans 10"/>
                <a:cs typeface="LM Sans 10"/>
              </a:rPr>
              <a:t>çã</a:t>
            </a:r>
            <a:r>
              <a:rPr sz="1100" spc="-13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R="1414780" algn="r">
              <a:lnSpc>
                <a:spcPct val="100000"/>
              </a:lnSpc>
              <a:spcBef>
                <a:spcPts val="35"/>
              </a:spcBef>
              <a:tabLst>
                <a:tab pos="270510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-	</a:t>
            </a:r>
            <a:r>
              <a:rPr sz="1100" i="1" spc="165" dirty="0">
                <a:latin typeface="DejaVu Sans"/>
                <a:cs typeface="DejaVu Sans"/>
              </a:rPr>
              <a:t>⇒</a:t>
            </a:r>
            <a:endParaRPr sz="1100" dirty="0">
              <a:latin typeface="DejaVu Sans"/>
              <a:cs typeface="DejaVu Sans"/>
            </a:endParaRPr>
          </a:p>
          <a:p>
            <a:pPr marR="1414780" algn="r">
              <a:lnSpc>
                <a:spcPct val="100000"/>
              </a:lnSpc>
              <a:spcBef>
                <a:spcPts val="35"/>
              </a:spcBef>
              <a:tabLst>
                <a:tab pos="270510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*	</a:t>
            </a:r>
            <a:r>
              <a:rPr sz="1100" i="1" spc="165" dirty="0">
                <a:latin typeface="DejaVu Sans"/>
                <a:cs typeface="DejaVu Sans"/>
              </a:rPr>
              <a:t>⇒</a:t>
            </a:r>
            <a:endParaRPr sz="1100" dirty="0">
              <a:latin typeface="DejaVu Sans"/>
              <a:cs typeface="DejaVu Sans"/>
            </a:endParaRPr>
          </a:p>
          <a:p>
            <a:pPr marR="1414780" algn="r">
              <a:lnSpc>
                <a:spcPct val="100000"/>
              </a:lnSpc>
              <a:spcBef>
                <a:spcPts val="35"/>
              </a:spcBef>
              <a:tabLst>
                <a:tab pos="270510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/	</a:t>
            </a:r>
            <a:r>
              <a:rPr sz="1100" i="1" spc="165" dirty="0">
                <a:latin typeface="DejaVu Sans"/>
                <a:cs typeface="DejaVu Sans"/>
              </a:rPr>
              <a:t>⇒</a:t>
            </a:r>
            <a:endParaRPr sz="1100" dirty="0">
              <a:latin typeface="DejaVu Sans"/>
              <a:cs typeface="DejaVu Sans"/>
            </a:endParaRPr>
          </a:p>
          <a:p>
            <a:pPr marR="1414780" algn="r">
              <a:lnSpc>
                <a:spcPct val="100000"/>
              </a:lnSpc>
              <a:spcBef>
                <a:spcPts val="35"/>
              </a:spcBef>
            </a:pPr>
            <a:r>
              <a:rPr sz="1100" i="1" spc="165" dirty="0">
                <a:latin typeface="DejaVu Sans"/>
                <a:cs typeface="DejaVu Sans"/>
              </a:rPr>
              <a:t>⇒</a:t>
            </a:r>
            <a:endParaRPr sz="1100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521" y="1927566"/>
            <a:ext cx="133858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56260">
              <a:lnSpc>
                <a:spcPct val="102600"/>
              </a:lnSpc>
              <a:spcBef>
                <a:spcPts val="55"/>
              </a:spcBef>
            </a:pPr>
            <a:r>
              <a:rPr sz="1100" spc="-100" dirty="0" err="1">
                <a:latin typeface="LM Sans 10"/>
                <a:cs typeface="LM Sans 10"/>
              </a:rPr>
              <a:t>subtra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5" dirty="0" err="1">
                <a:latin typeface="LM Sans 10"/>
                <a:cs typeface="LM Sans 10"/>
              </a:rPr>
              <a:t>multiplica</a:t>
            </a:r>
            <a:r>
              <a:rPr lang="pt-BR" sz="1100" spc="-490" dirty="0" err="1">
                <a:latin typeface="LM Sans 10"/>
                <a:cs typeface="LM Sans 10"/>
              </a:rPr>
              <a:t>ç</a:t>
            </a:r>
            <a:r>
              <a:rPr lang="pt-BR" sz="1100" spc="-540" dirty="0" err="1">
                <a:latin typeface="LM Sans 10"/>
                <a:cs typeface="LM Sans 10"/>
              </a:rPr>
              <a:t>ã</a:t>
            </a:r>
            <a:r>
              <a:rPr sz="1100" spc="-5" dirty="0">
                <a:latin typeface="LM Sans 10"/>
                <a:cs typeface="LM Sans 10"/>
              </a:rPr>
              <a:t>o  </a:t>
            </a:r>
            <a:r>
              <a:rPr sz="1100" spc="-75" dirty="0" err="1">
                <a:latin typeface="LM Sans 10"/>
                <a:cs typeface="LM Sans 10"/>
              </a:rPr>
              <a:t>divis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resto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75" dirty="0" err="1">
                <a:latin typeface="LM Sans 10"/>
                <a:cs typeface="LM Sans 10"/>
              </a:rPr>
              <a:t>divis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inteira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280154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2718103"/>
            <a:ext cx="270637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0" dirty="0" err="1">
                <a:latin typeface="LM Sans 10"/>
                <a:cs typeface="LM Sans 10"/>
              </a:rPr>
              <a:t>Tamb</a:t>
            </a:r>
            <a:r>
              <a:rPr lang="pt-BR" sz="1100" spc="-100" dirty="0">
                <a:latin typeface="LM Sans 10"/>
                <a:cs typeface="LM Sans 10"/>
              </a:rPr>
              <a:t>é</a:t>
            </a:r>
            <a:r>
              <a:rPr sz="1100" spc="-100" dirty="0">
                <a:latin typeface="LM Sans 10"/>
                <a:cs typeface="LM Sans 10"/>
              </a:rPr>
              <a:t>m </a:t>
            </a:r>
            <a:r>
              <a:rPr sz="1100" spc="-190" dirty="0">
                <a:latin typeface="LM Sans 10"/>
                <a:cs typeface="LM Sans 10"/>
              </a:rPr>
              <a:t>h</a:t>
            </a:r>
            <a:r>
              <a:rPr lang="pt-BR" sz="1100" spc="-190" dirty="0">
                <a:latin typeface="LM Sans 10"/>
                <a:cs typeface="LM Sans 10"/>
              </a:rPr>
              <a:t>á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operadores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especiais: 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85" dirty="0" err="1">
                <a:latin typeface="LM Sans 10"/>
                <a:cs typeface="LM Sans 10"/>
              </a:rPr>
              <a:t>atribui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de incremento e de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decremento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9B6071F-CE65-40AD-A87C-88AC0F03F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81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ticas</a:t>
            </a:r>
            <a:r>
              <a:rPr spc="40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608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77430"/>
            <a:ext cx="3494404" cy="1581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Operandos inteiros, resulta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i="1" spc="-5" dirty="0">
                <a:latin typeface="LM Sans 10"/>
                <a:cs typeface="LM Sans 10"/>
              </a:rPr>
              <a:t>int </a:t>
            </a:r>
            <a:r>
              <a:rPr sz="1100" spc="-10" dirty="0">
                <a:latin typeface="LM Sans 10"/>
                <a:cs typeface="LM Sans 10"/>
              </a:rPr>
              <a:t>ou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long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Se um </a:t>
            </a:r>
            <a:r>
              <a:rPr sz="1100" spc="-5" dirty="0">
                <a:latin typeface="LM Sans 10"/>
                <a:cs typeface="LM Sans 10"/>
              </a:rPr>
              <a:t>dos operandos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long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resultado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ser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long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Se um </a:t>
            </a:r>
            <a:r>
              <a:rPr sz="1100" spc="-5" dirty="0">
                <a:latin typeface="LM Sans 10"/>
                <a:cs typeface="LM Sans 10"/>
              </a:rPr>
              <a:t>dos operandos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double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resultado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ser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double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z="1100" spc="-2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70" dirty="0">
                <a:latin typeface="LM Sans 10"/>
                <a:cs typeface="LM Sans 10"/>
              </a:rPr>
              <a:t>un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rios</a:t>
            </a:r>
            <a:r>
              <a:rPr sz="1100" spc="-7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-dist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/ </a:t>
            </a:r>
            <a:r>
              <a:rPr sz="1100" spc="-5" dirty="0">
                <a:latin typeface="LM Sans 10"/>
                <a:cs typeface="LM Sans 10"/>
              </a:rPr>
              <a:t>entre inteiros, resulta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divis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inteira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92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731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779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589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2252" y="2446845"/>
            <a:ext cx="35560" cy="556895"/>
            <a:chOff x="342252" y="2446845"/>
            <a:chExt cx="35560" cy="556895"/>
          </a:xfrm>
        </p:grpSpPr>
        <p:sp>
          <p:nvSpPr>
            <p:cNvPr id="10" name="object 10"/>
            <p:cNvSpPr/>
            <p:nvPr/>
          </p:nvSpPr>
          <p:spPr>
            <a:xfrm>
              <a:off x="344779" y="24468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24468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258602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258602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27252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272520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28643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286438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15262" y="2696052"/>
            <a:ext cx="34036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/b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=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5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/c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=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3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4140" y="2882430"/>
            <a:ext cx="53975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914" y="2417694"/>
            <a:ext cx="723379" cy="5797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540">
              <a:lnSpc>
                <a:spcPct val="101499"/>
              </a:lnSpc>
              <a:spcBef>
                <a:spcPts val="80"/>
              </a:spcBef>
            </a:pPr>
            <a:r>
              <a:rPr lang="pt-BR" sz="900" spc="6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65" dirty="0" err="1">
                <a:solidFill>
                  <a:srgbClr val="006600"/>
                </a:solidFill>
                <a:latin typeface="LM Mono 10"/>
                <a:cs typeface="LM Mono 10"/>
              </a:rPr>
              <a:t>n</a:t>
            </a:r>
            <a:r>
              <a:rPr sz="900" spc="-5" dirty="0" err="1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 err="1">
                <a:latin typeface="LM Mono 10"/>
                <a:cs typeface="LM Mono 10"/>
              </a:rPr>
              <a:t>,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 err="1">
                <a:latin typeface="LM Mono 10"/>
                <a:cs typeface="LM Mono 10"/>
              </a:rPr>
              <a:t>,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12700" marR="5080" indent="254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17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23;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/</a:t>
            </a:r>
            <a:r>
              <a:rPr sz="900" spc="114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4;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37185" algn="l"/>
              </a:tabLst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900" spc="25" dirty="0">
                <a:latin typeface="LM Mono 10"/>
                <a:cs typeface="LM Mono 10"/>
              </a:rPr>
              <a:t>4;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96E7985-6A1F-4D65-9C72-044C03091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345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ticas</a:t>
            </a:r>
            <a:r>
              <a:rPr spc="25" dirty="0"/>
              <a:t> 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883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04950"/>
            <a:ext cx="21431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Hierarquia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ticas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108" y="739670"/>
            <a:ext cx="114300" cy="418465"/>
            <a:chOff x="510108" y="739670"/>
            <a:chExt cx="114300" cy="418465"/>
          </a:xfrm>
        </p:grpSpPr>
        <p:sp>
          <p:nvSpPr>
            <p:cNvPr id="6" name="object 6"/>
            <p:cNvSpPr/>
            <p:nvPr/>
          </p:nvSpPr>
          <p:spPr>
            <a:xfrm>
              <a:off x="510108" y="739670"/>
              <a:ext cx="114214" cy="1142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108" y="891498"/>
              <a:ext cx="114214" cy="1142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108" y="1043339"/>
              <a:ext cx="114214" cy="1142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641" y="728197"/>
            <a:ext cx="6731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4721" y="896264"/>
            <a:ext cx="6032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034" y="694098"/>
            <a:ext cx="16224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 que estiver entre </a:t>
            </a:r>
            <a:r>
              <a:rPr sz="1000" spc="-55" dirty="0">
                <a:latin typeface="LM Sans 10"/>
                <a:cs typeface="LM Sans 10"/>
              </a:rPr>
              <a:t>par</a:t>
            </a:r>
            <a:r>
              <a:rPr lang="pt-BR" sz="1000" spc="-55" dirty="0">
                <a:latin typeface="LM Sans 10"/>
                <a:cs typeface="LM Sans 10"/>
              </a:rPr>
              <a:t>ê</a:t>
            </a:r>
            <a:r>
              <a:rPr sz="1000" spc="-55" dirty="0" err="1">
                <a:latin typeface="LM Sans 10"/>
                <a:cs typeface="LM Sans 10"/>
              </a:rPr>
              <a:t>nteses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* </a:t>
            </a:r>
            <a:r>
              <a:rPr sz="1000" spc="-5" dirty="0">
                <a:latin typeface="LM Sans 10"/>
                <a:cs typeface="LM Sans 10"/>
              </a:rPr>
              <a:t>ou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/</a:t>
            </a:r>
            <a:r>
              <a:rPr sz="10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+ </a:t>
            </a:r>
            <a:r>
              <a:rPr sz="1000" spc="-5" dirty="0">
                <a:latin typeface="LM Sans 10"/>
                <a:cs typeface="LM Sans 10"/>
              </a:rPr>
              <a:t>ou</a:t>
            </a:r>
            <a:r>
              <a:rPr sz="1000" spc="-204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575" y="1310162"/>
            <a:ext cx="697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Exemplo: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8200" y="1537048"/>
            <a:ext cx="42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LM Sans 10"/>
                <a:cs typeface="LM Sans 10"/>
              </a:rPr>
              <a:t>valor</a:t>
            </a:r>
            <a:r>
              <a:rPr sz="1000" i="1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2748" y="1451449"/>
            <a:ext cx="534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27777" dirty="0">
                <a:latin typeface="LM Roman 8"/>
                <a:cs typeface="LM Roman 8"/>
              </a:rPr>
              <a:t>2 </a:t>
            </a:r>
            <a:r>
              <a:rPr sz="1000" i="1" spc="-65" dirty="0">
                <a:latin typeface="DejaVu Sans"/>
                <a:cs typeface="DejaVu Sans"/>
              </a:rPr>
              <a:t>−</a:t>
            </a:r>
            <a:r>
              <a:rPr sz="1000" i="1" spc="-145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</a:t>
            </a:r>
            <a:r>
              <a:rPr sz="1000" i="1" spc="-5" dirty="0">
                <a:latin typeface="LM Sans 10"/>
                <a:cs typeface="LM Sans 10"/>
              </a:rPr>
              <a:t>ac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0848" y="164463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10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9547" y="1623839"/>
            <a:ext cx="149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2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9552" y="1537048"/>
            <a:ext cx="280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DejaVu Sans"/>
                <a:cs typeface="DejaVu Sans"/>
              </a:rPr>
              <a:t>−</a:t>
            </a:r>
            <a:r>
              <a:rPr sz="1000" i="1" spc="-165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</a:t>
            </a:r>
            <a:r>
              <a:rPr sz="1000" i="1" spc="-5" dirty="0">
                <a:latin typeface="LM Sans 10"/>
                <a:cs typeface="LM Sans 10"/>
              </a:rPr>
              <a:t>b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9340" y="1927542"/>
            <a:ext cx="35560" cy="139700"/>
            <a:chOff x="619340" y="1927542"/>
            <a:chExt cx="35560" cy="139700"/>
          </a:xfrm>
        </p:grpSpPr>
        <p:sp>
          <p:nvSpPr>
            <p:cNvPr id="19" name="object 19"/>
            <p:cNvSpPr/>
            <p:nvPr/>
          </p:nvSpPr>
          <p:spPr>
            <a:xfrm>
              <a:off x="621868" y="19275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233" y="19275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9991" y="1898403"/>
            <a:ext cx="21361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45" dirty="0">
                <a:latin typeface="LM Mono 10"/>
                <a:cs typeface="LM Mono 10"/>
              </a:rPr>
              <a:t>= 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*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- </a:t>
            </a:r>
            <a:r>
              <a:rPr sz="900" spc="5" dirty="0">
                <a:latin typeface="LM Mono 10"/>
                <a:cs typeface="LM Mono 10"/>
              </a:rPr>
              <a:t>4*</a:t>
            </a:r>
            <a:r>
              <a:rPr sz="900" spc="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5" dirty="0">
                <a:latin typeface="LM Mono 10"/>
                <a:cs typeface="LM Mono 10"/>
              </a:rPr>
              <a:t>*</a:t>
            </a:r>
            <a:r>
              <a:rPr sz="900" spc="5" dirty="0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900" spc="5" dirty="0">
                <a:latin typeface="LM Mono 10"/>
                <a:cs typeface="LM Mono 10"/>
              </a:rPr>
              <a:t>) </a:t>
            </a:r>
            <a:r>
              <a:rPr sz="900" spc="35" dirty="0">
                <a:latin typeface="LM Mono 10"/>
                <a:cs typeface="LM Mono 10"/>
              </a:rPr>
              <a:t>/(2*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35" dirty="0">
                <a:latin typeface="LM Mono 10"/>
                <a:cs typeface="LM Mono 10"/>
              </a:rPr>
              <a:t>) </a:t>
            </a:r>
            <a:r>
              <a:rPr sz="900" spc="-5" dirty="0">
                <a:latin typeface="LM Mono 10"/>
                <a:cs typeface="LM Mono 10"/>
              </a:rPr>
              <a:t>-</a:t>
            </a:r>
            <a:r>
              <a:rPr sz="900" spc="-175" dirty="0">
                <a:latin typeface="LM Mono 10"/>
                <a:cs typeface="LM Mono 10"/>
              </a:rPr>
              <a:t> </a:t>
            </a:r>
            <a:r>
              <a:rPr sz="900" spc="10" dirty="0">
                <a:latin typeface="LM Mono 10"/>
                <a:cs typeface="LM Mono 10"/>
              </a:rPr>
              <a:t>3*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10" dirty="0">
                <a:latin typeface="LM Mono 10"/>
                <a:cs typeface="LM Mono 10"/>
              </a:rPr>
              <a:t>;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C6C15152-ECD6-44AB-AE80-F369B752B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0436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 err="1"/>
              <a:t>Documenta</a:t>
            </a:r>
            <a:r>
              <a:rPr lang="pt-BR" spc="-80" dirty="0" err="1"/>
              <a:t>çã</a:t>
            </a:r>
            <a:r>
              <a:rPr spc="-80" dirty="0"/>
              <a:t>o </a:t>
            </a:r>
            <a:r>
              <a:rPr spc="15" dirty="0"/>
              <a:t>de</a:t>
            </a:r>
            <a:r>
              <a:rPr spc="80" dirty="0"/>
              <a:t> </a:t>
            </a:r>
            <a:r>
              <a:rPr spc="-90" dirty="0"/>
              <a:t>co´digo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350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968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1913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57350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432" y="751584"/>
            <a:ext cx="4046854" cy="193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Uso </a:t>
            </a:r>
            <a:r>
              <a:rPr sz="1100" spc="-5" dirty="0">
                <a:latin typeface="LM Sans 10"/>
                <a:cs typeface="LM Sans 10"/>
              </a:rPr>
              <a:t>de nomes significativos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os elementos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utilizados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76200" marR="68580">
              <a:lnSpc>
                <a:spcPts val="1200"/>
              </a:lnSpc>
            </a:pPr>
            <a:r>
              <a:rPr sz="1100" spc="-80" dirty="0" err="1">
                <a:latin typeface="LM Sans 10"/>
                <a:cs typeface="LM Sans 10"/>
              </a:rPr>
              <a:t>Documenta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interna mais </a:t>
            </a:r>
            <a:r>
              <a:rPr sz="1100" spc="-5" dirty="0" err="1">
                <a:latin typeface="LM Sans 10"/>
                <a:cs typeface="LM Sans 10"/>
              </a:rPr>
              <a:t>detalhada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poss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>
                <a:latin typeface="LM Sans 10"/>
                <a:cs typeface="LM Sans 10"/>
              </a:rPr>
              <a:t>vel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esclarecimento  do </a:t>
            </a:r>
            <a:r>
              <a:rPr sz="1100" spc="-75" dirty="0">
                <a:latin typeface="LM Sans 10"/>
                <a:cs typeface="LM Sans 10"/>
              </a:rPr>
              <a:t>c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digo</a:t>
            </a:r>
            <a:r>
              <a:rPr sz="1100" spc="-7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15900">
              <a:lnSpc>
                <a:spcPts val="12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LM Sans 10"/>
                <a:cs typeface="LM Sans 10"/>
              </a:rPr>
              <a:t>Tudo </a:t>
            </a:r>
            <a:r>
              <a:rPr sz="1000" spc="-5" dirty="0">
                <a:latin typeface="LM Sans 10"/>
                <a:cs typeface="LM Sans 10"/>
              </a:rPr>
              <a:t>que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dirty="0">
                <a:latin typeface="LM Sans 10"/>
                <a:cs typeface="LM Sans 10"/>
              </a:rPr>
              <a:t>colocado </a:t>
            </a:r>
            <a:r>
              <a:rPr sz="1000" spc="-5" dirty="0">
                <a:latin typeface="LM Sans 10"/>
                <a:cs typeface="LM Sans 10"/>
              </a:rPr>
              <a:t>entre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/* </a:t>
            </a:r>
            <a:r>
              <a:rPr sz="1000" spc="-5" dirty="0">
                <a:latin typeface="LM Sans 10"/>
                <a:cs typeface="LM Sans 10"/>
              </a:rPr>
              <a:t>e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*/</a:t>
            </a:r>
            <a:endParaRPr sz="1000" dirty="0">
              <a:latin typeface="LM Mono 10"/>
              <a:cs typeface="LM Mono 10"/>
            </a:endParaRPr>
          </a:p>
          <a:p>
            <a:pPr marL="2159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90" dirty="0" err="1">
                <a:latin typeface="LM Sans 10"/>
                <a:cs typeface="LM Sans 10"/>
              </a:rPr>
              <a:t>U</a:t>
            </a:r>
            <a:r>
              <a:rPr sz="1500" spc="-135" baseline="13888" dirty="0" err="1">
                <a:latin typeface="LM Sans 10"/>
                <a:cs typeface="LM Sans 10"/>
              </a:rPr>
              <a:t>´</a:t>
            </a:r>
            <a:r>
              <a:rPr sz="1000" spc="-90" dirty="0" err="1">
                <a:latin typeface="LM Sans 10"/>
                <a:cs typeface="LM Sans 10"/>
              </a:rPr>
              <a:t>nica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lang="pt-BR" sz="1000" spc="-90" dirty="0">
                <a:latin typeface="LM Sans 10"/>
                <a:cs typeface="LM Sans 10"/>
              </a:rPr>
              <a:t>  </a:t>
            </a:r>
            <a:r>
              <a:rPr sz="1000" spc="-5" dirty="0" err="1">
                <a:latin typeface="LM Sans 10"/>
                <a:cs typeface="LM Sans 10"/>
              </a:rPr>
              <a:t>linha</a:t>
            </a:r>
            <a:r>
              <a:rPr sz="1000" spc="-5" dirty="0">
                <a:latin typeface="LM Sans 10"/>
                <a:cs typeface="LM Sans 10"/>
              </a:rPr>
              <a:t> por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//</a:t>
            </a:r>
            <a:endParaRPr sz="1000" dirty="0">
              <a:latin typeface="LM Mono 10"/>
              <a:cs typeface="LM Mono 10"/>
            </a:endParaRPr>
          </a:p>
          <a:p>
            <a:pPr marL="2159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latin typeface="LM Sans 10"/>
                <a:cs typeface="LM Sans 10"/>
              </a:rPr>
              <a:t>Os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coment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 err="1">
                <a:latin typeface="LM Sans 10"/>
                <a:cs typeface="LM Sans 10"/>
              </a:rPr>
              <a:t>rios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s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sz="1000" spc="-10" dirty="0">
                <a:latin typeface="LM Sans 10"/>
                <a:cs typeface="LM Sans 10"/>
              </a:rPr>
              <a:t>ignorados </a:t>
            </a:r>
            <a:r>
              <a:rPr sz="1000" dirty="0">
                <a:latin typeface="LM Sans 10"/>
                <a:cs typeface="LM Sans 10"/>
              </a:rPr>
              <a:t>pelo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compilador</a:t>
            </a:r>
            <a:endParaRPr sz="1000" dirty="0">
              <a:latin typeface="LM Sans 10"/>
              <a:cs typeface="LM Sans 10"/>
            </a:endParaRPr>
          </a:p>
          <a:p>
            <a:pPr marL="76200" marR="1266825">
              <a:lnSpc>
                <a:spcPts val="3010"/>
              </a:lnSpc>
              <a:spcBef>
                <a:spcPts val="240"/>
              </a:spcBef>
            </a:pPr>
            <a:r>
              <a:rPr sz="1100" spc="-5" dirty="0">
                <a:latin typeface="LM Sans 10"/>
                <a:cs typeface="LM Sans 10"/>
              </a:rPr>
              <a:t>Outras </a:t>
            </a:r>
            <a:r>
              <a:rPr sz="1100" spc="-10" dirty="0">
                <a:latin typeface="LM Sans 10"/>
                <a:cs typeface="LM Sans 10"/>
              </a:rPr>
              <a:t>formas: </a:t>
            </a:r>
            <a:r>
              <a:rPr sz="1100" spc="-5" dirty="0">
                <a:latin typeface="LM Sans 10"/>
                <a:cs typeface="LM Sans 10"/>
              </a:rPr>
              <a:t>diagramas, textos, </a:t>
            </a:r>
            <a:r>
              <a:rPr sz="1100" spc="-10" dirty="0">
                <a:latin typeface="LM Sans 10"/>
                <a:cs typeface="LM Sans 10"/>
              </a:rPr>
              <a:t>manuais, </a:t>
            </a:r>
            <a:r>
              <a:rPr sz="1100" spc="-5" dirty="0">
                <a:latin typeface="LM Sans 10"/>
                <a:cs typeface="LM Sans 10"/>
              </a:rPr>
              <a:t>...  </a:t>
            </a:r>
            <a:r>
              <a:rPr sz="1100" spc="-90" dirty="0" err="1">
                <a:latin typeface="LM Sans 10"/>
                <a:cs typeface="LM Sans 10"/>
              </a:rPr>
              <a:t>Facilita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processo de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manuten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3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7904B90-A3C1-4010-83EC-77C1B008E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45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ticas</a:t>
            </a:r>
            <a:r>
              <a:rPr spc="35" dirty="0"/>
              <a:t> </a:t>
            </a:r>
            <a:r>
              <a:rPr spc="10" dirty="0"/>
              <a:t>(IV)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4663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63193"/>
            <a:ext cx="399161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0" dirty="0" err="1">
                <a:latin typeface="LM Sans 10"/>
                <a:cs typeface="LM Sans 10"/>
              </a:rPr>
              <a:t>operador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aritm</a:t>
            </a:r>
            <a:r>
              <a:rPr lang="pt-BR" sz="1100" spc="-60" dirty="0">
                <a:latin typeface="LM Sans 10"/>
                <a:cs typeface="LM Sans 10"/>
              </a:rPr>
              <a:t>é</a:t>
            </a:r>
            <a:r>
              <a:rPr sz="1100" spc="-60" dirty="0" err="1">
                <a:latin typeface="LM Sans 10"/>
                <a:cs typeface="LM Sans 10"/>
              </a:rPr>
              <a:t>tico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5" dirty="0" err="1">
                <a:latin typeface="LM Sans 10"/>
                <a:cs typeface="LM Sans 10"/>
              </a:rPr>
              <a:t>atribui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representa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composta </a:t>
            </a:r>
            <a:r>
              <a:rPr sz="1100" spc="-10" dirty="0">
                <a:latin typeface="LM Sans 10"/>
                <a:cs typeface="LM Sans 10"/>
              </a:rPr>
              <a:t>por um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60" dirty="0" err="1">
                <a:latin typeface="LM Sans 10"/>
                <a:cs typeface="LM Sans 10"/>
              </a:rPr>
              <a:t>aritm</a:t>
            </a:r>
            <a:r>
              <a:rPr lang="pt-BR" sz="1100" spc="-60" dirty="0">
                <a:latin typeface="LM Sans 10"/>
                <a:cs typeface="LM Sans 10"/>
              </a:rPr>
              <a:t>é</a:t>
            </a:r>
            <a:r>
              <a:rPr sz="1100" spc="-60" dirty="0" err="1">
                <a:latin typeface="LM Sans 10"/>
                <a:cs typeface="LM Sans 10"/>
              </a:rPr>
              <a:t>tica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atribui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4079" y="979409"/>
            <a:ext cx="14801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216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operador	express</a:t>
            </a:r>
            <a:r>
              <a:rPr lang="pt-BR" sz="1100" spc="-580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endParaRPr sz="1100" dirty="0">
              <a:latin typeface="LM Mono 10"/>
              <a:cs typeface="LM Mono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261" y="1315377"/>
            <a:ext cx="35560" cy="417830"/>
            <a:chOff x="695261" y="1315377"/>
            <a:chExt cx="35560" cy="417830"/>
          </a:xfrm>
        </p:grpSpPr>
        <p:sp>
          <p:nvSpPr>
            <p:cNvPr id="7" name="object 7"/>
            <p:cNvSpPr/>
            <p:nvPr/>
          </p:nvSpPr>
          <p:spPr>
            <a:xfrm>
              <a:off x="697788" y="13153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8154" y="13153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7788" y="1454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154" y="1454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788" y="15937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8154" y="15937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932" y="979409"/>
            <a:ext cx="1698625" cy="747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2165" algn="l"/>
                <a:tab pos="1103630" algn="l"/>
              </a:tabLst>
            </a:pPr>
            <a:r>
              <a:rPr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vari</a:t>
            </a:r>
            <a:r>
              <a:rPr lang="pt-BR" sz="1100" spc="-580" dirty="0" err="1">
                <a:solidFill>
                  <a:srgbClr val="0000FF"/>
                </a:solidFill>
                <a:latin typeface="LM Mono 10"/>
                <a:cs typeface="LM Mono 10"/>
              </a:rPr>
              <a:t>á</a:t>
            </a:r>
            <a:r>
              <a:rPr lang="pt-BR"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el</a:t>
            </a:r>
            <a:r>
              <a:rPr sz="1100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100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vari</a:t>
            </a:r>
            <a:r>
              <a:rPr lang="pt-BR" sz="1100" spc="-580" dirty="0">
                <a:solidFill>
                  <a:srgbClr val="0000FF"/>
                </a:solidFill>
                <a:latin typeface="LM Mono 10"/>
                <a:cs typeface="LM Mono 10"/>
              </a:rPr>
              <a:t>á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vel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 dirty="0">
              <a:latin typeface="LM Mono 10"/>
              <a:cs typeface="LM Mono 10"/>
            </a:endParaRPr>
          </a:p>
          <a:p>
            <a:pPr marL="374650">
              <a:lnSpc>
                <a:spcPct val="100000"/>
              </a:lnSpc>
            </a:pP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19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0;</a:t>
            </a:r>
            <a:endParaRPr sz="900" dirty="0">
              <a:latin typeface="LM Mono 10"/>
              <a:cs typeface="LM Mono 10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//..........</a:t>
            </a:r>
            <a:endParaRPr sz="900" dirty="0">
              <a:latin typeface="LM Mono 10"/>
              <a:cs typeface="LM Mono 10"/>
            </a:endParaRPr>
          </a:p>
          <a:p>
            <a:pPr marL="374650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0" dirty="0">
                <a:latin typeface="LM Mono 10"/>
                <a:cs typeface="LM Mono 10"/>
              </a:rPr>
              <a:t>+</a:t>
            </a:r>
            <a:r>
              <a:rPr sz="900" spc="190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10;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7351" y="1407539"/>
            <a:ext cx="166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ou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36443" y="1454556"/>
            <a:ext cx="35560" cy="139700"/>
            <a:chOff x="2636443" y="1454556"/>
            <a:chExt cx="35560" cy="139700"/>
          </a:xfrm>
        </p:grpSpPr>
        <p:sp>
          <p:nvSpPr>
            <p:cNvPr id="16" name="object 16"/>
            <p:cNvSpPr/>
            <p:nvPr/>
          </p:nvSpPr>
          <p:spPr>
            <a:xfrm>
              <a:off x="2638971" y="1454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9336" y="14545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06700" y="1425417"/>
            <a:ext cx="7067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5" dirty="0">
                <a:latin typeface="LM Mono 10"/>
                <a:cs typeface="LM Mono 10"/>
              </a:rPr>
              <a:t>+=</a:t>
            </a:r>
            <a:r>
              <a:rPr sz="900" spc="150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10;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932" y="1872486"/>
            <a:ext cx="608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294" y="2950794"/>
            <a:ext cx="63500" cy="111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81089" y="1988572"/>
          <a:ext cx="3514089" cy="1095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358"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i="1" spc="-10" dirty="0">
                          <a:latin typeface="LM Sans 10"/>
                          <a:cs typeface="LM Sans 10"/>
                        </a:rPr>
                        <a:t>Operador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55244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i="1" spc="-5" dirty="0">
                          <a:latin typeface="LM Sans 10"/>
                          <a:cs typeface="LM Sans 10"/>
                        </a:rPr>
                        <a:t>Exemplo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55244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i="1" spc="-100" dirty="0" err="1">
                          <a:latin typeface="LM Sans 10"/>
                          <a:cs typeface="LM Sans 10"/>
                        </a:rPr>
                        <a:t>Instru</a:t>
                      </a:r>
                      <a:r>
                        <a:rPr lang="pt-BR" sz="1100" i="1" spc="-100" dirty="0" err="1">
                          <a:latin typeface="LM Sans 10"/>
                          <a:cs typeface="LM Sans 10"/>
                        </a:rPr>
                        <a:t>çã</a:t>
                      </a:r>
                      <a:r>
                        <a:rPr sz="1100" i="1" spc="-100" dirty="0">
                          <a:latin typeface="LM Sans 10"/>
                          <a:cs typeface="LM Sans 10"/>
                        </a:rPr>
                        <a:t>o</a:t>
                      </a:r>
                      <a:r>
                        <a:rPr sz="1100" i="1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i="1" spc="-5" dirty="0">
                          <a:latin typeface="LM Sans 10"/>
                          <a:cs typeface="LM Sans 10"/>
                        </a:rPr>
                        <a:t>equivalente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55244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1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+=</a:t>
                      </a:r>
                      <a:endParaRPr sz="1100">
                        <a:latin typeface="LM Mono 10"/>
                        <a:cs typeface="LM Mono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soma +=</a:t>
                      </a:r>
                      <a:r>
                        <a:rPr sz="1100" spc="-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valor;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soma = soma +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valor;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-=</a:t>
                      </a:r>
                      <a:endParaRPr sz="11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k -=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2;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k = k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- 2;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*=</a:t>
                      </a:r>
                      <a:endParaRPr sz="11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total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*=</a:t>
                      </a:r>
                      <a:r>
                        <a:rPr sz="11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3;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total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total *</a:t>
                      </a:r>
                      <a:r>
                        <a:rPr sz="11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3;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/=</a:t>
                      </a:r>
                      <a:endParaRPr sz="11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numero /=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10;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numero = numero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/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10;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ts val="113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=</a:t>
                      </a:r>
                      <a:endParaRPr sz="11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13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numero %=</a:t>
                      </a:r>
                      <a:r>
                        <a:rPr sz="1100" spc="-4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10;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numero = numero %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10;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56988A8-31AC-4AB0-9ACE-26CF62C15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97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ticas</a:t>
            </a:r>
            <a:r>
              <a:rPr spc="25" dirty="0"/>
              <a:t> </a:t>
            </a:r>
            <a:r>
              <a:rPr spc="15" dirty="0"/>
              <a:t>(V)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618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9015"/>
            <a:ext cx="1541780" cy="4914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Operadores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incremento</a:t>
            </a:r>
            <a:endParaRPr sz="1100">
              <a:latin typeface="LM Sans 10"/>
              <a:cs typeface="LM Sans 10"/>
            </a:endParaRPr>
          </a:p>
          <a:p>
            <a:pPr marL="22225">
              <a:lnSpc>
                <a:spcPct val="100000"/>
              </a:lnSpc>
              <a:spcBef>
                <a:spcPts val="570"/>
              </a:spcBef>
            </a:pP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+</a:t>
            </a:r>
            <a:r>
              <a:rPr sz="900" spc="19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1;</a:t>
            </a:r>
            <a:endParaRPr sz="90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747356"/>
            <a:ext cx="35560" cy="417830"/>
            <a:chOff x="342252" y="747356"/>
            <a:chExt cx="35560" cy="417830"/>
          </a:xfrm>
        </p:grpSpPr>
        <p:sp>
          <p:nvSpPr>
            <p:cNvPr id="6" name="object 6"/>
            <p:cNvSpPr/>
            <p:nvPr/>
          </p:nvSpPr>
          <p:spPr>
            <a:xfrm>
              <a:off x="344779" y="7473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7473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8865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8865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257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257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908" y="857384"/>
            <a:ext cx="49212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5" dirty="0">
                <a:latin typeface="LM Mono 10"/>
                <a:cs typeface="LM Mono 10"/>
              </a:rPr>
              <a:t>++;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LM Mono 10"/>
                <a:cs typeface="LM Mono 10"/>
              </a:rPr>
              <a:t>++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048" y="857384"/>
            <a:ext cx="81661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po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s-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fixad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pr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e-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fixad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89" y="13412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932" y="1168414"/>
            <a:ext cx="1569720" cy="4914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Operadores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decremento</a:t>
            </a:r>
            <a:endParaRPr sz="1100">
              <a:latin typeface="LM Sans 10"/>
              <a:cs typeface="LM Sans 10"/>
            </a:endParaRPr>
          </a:p>
          <a:p>
            <a:pPr marL="18415">
              <a:lnSpc>
                <a:spcPct val="100000"/>
              </a:lnSpc>
              <a:spcBef>
                <a:spcPts val="570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-5" dirty="0">
                <a:latin typeface="LM Mono 10"/>
                <a:cs typeface="LM Mono 10"/>
              </a:rPr>
              <a:t>-</a:t>
            </a:r>
            <a:r>
              <a:rPr sz="900" spc="17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1;</a:t>
            </a:r>
            <a:endParaRPr sz="900">
              <a:latin typeface="LM Mono 10"/>
              <a:cs typeface="LM Mono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2252" y="1526756"/>
            <a:ext cx="35560" cy="417830"/>
            <a:chOff x="342252" y="1526756"/>
            <a:chExt cx="35560" cy="417830"/>
          </a:xfrm>
        </p:grpSpPr>
        <p:sp>
          <p:nvSpPr>
            <p:cNvPr id="17" name="object 17"/>
            <p:cNvSpPr/>
            <p:nvPr/>
          </p:nvSpPr>
          <p:spPr>
            <a:xfrm>
              <a:off x="344779" y="15267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15267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779" y="16659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16659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180511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180511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6920" y="1636783"/>
            <a:ext cx="2863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900" spc="15" dirty="0">
                <a:latin typeface="LM Mono 10"/>
                <a:cs typeface="LM Mono 10"/>
              </a:rPr>
              <a:t>--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-5" dirty="0">
                <a:latin typeface="LM Mono 10"/>
                <a:cs typeface="LM Mono 10"/>
              </a:rPr>
              <a:t>-</a:t>
            </a:r>
            <a:r>
              <a:rPr sz="900" spc="-360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-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0048" y="1636783"/>
            <a:ext cx="81661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pr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e-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fixad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po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s-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fixad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089" y="21206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2932" y="1947784"/>
            <a:ext cx="989330" cy="11204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LM Sans 10"/>
                <a:cs typeface="LM Sans 10"/>
              </a:rPr>
              <a:t>Outros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exemplos</a:t>
            </a:r>
            <a:endParaRPr sz="1100" dirty="0">
              <a:latin typeface="LM Sans 10"/>
              <a:cs typeface="LM Sans 10"/>
            </a:endParaRPr>
          </a:p>
          <a:p>
            <a:pPr marL="18415" marR="200025" indent="2540">
              <a:lnSpc>
                <a:spcPct val="101499"/>
              </a:lnSpc>
              <a:spcBef>
                <a:spcPts val="555"/>
              </a:spcBef>
            </a:pPr>
            <a:r>
              <a:rPr sz="900" spc="65" dirty="0">
                <a:solidFill>
                  <a:srgbClr val="006600"/>
                </a:solidFill>
                <a:latin typeface="LM Mono 10"/>
                <a:cs typeface="LM Mono 10"/>
              </a:rPr>
              <a:t>in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con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18415" marR="200025" indent="2540">
              <a:lnSpc>
                <a:spcPct val="101499"/>
              </a:lnSpc>
              <a:spcBef>
                <a:spcPts val="555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18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10;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25;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20"/>
              </a:spcBef>
            </a:pP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30" dirty="0">
                <a:latin typeface="LM Mono 10"/>
                <a:cs typeface="LM Mono 10"/>
              </a:rPr>
              <a:t>=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30" dirty="0">
                <a:latin typeface="LM Mono 10"/>
                <a:cs typeface="LM Mono 10"/>
              </a:rPr>
              <a:t>++ </a:t>
            </a:r>
            <a:r>
              <a:rPr sz="900" spc="-5" dirty="0">
                <a:latin typeface="LM Mono 10"/>
                <a:cs typeface="LM Mono 10"/>
              </a:rPr>
              <a:t>*</a:t>
            </a:r>
            <a:r>
              <a:rPr sz="900" spc="32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2;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-5" dirty="0">
                <a:latin typeface="LM Mono 10"/>
                <a:cs typeface="LM Mono 10"/>
              </a:rPr>
              <a:t>= </a:t>
            </a:r>
            <a:r>
              <a:rPr sz="900" spc="15" dirty="0">
                <a:latin typeface="LM Mono 10"/>
                <a:cs typeface="LM Mono 10"/>
              </a:rPr>
              <a:t>--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15" dirty="0">
                <a:latin typeface="LM Mono 10"/>
                <a:cs typeface="LM Mono 10"/>
              </a:rPr>
              <a:t>+</a:t>
            </a:r>
            <a:r>
              <a:rPr sz="900" spc="-8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4;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2252" y="2306154"/>
            <a:ext cx="35560" cy="695960"/>
            <a:chOff x="342252" y="2306154"/>
            <a:chExt cx="35560" cy="695960"/>
          </a:xfrm>
        </p:grpSpPr>
        <p:sp>
          <p:nvSpPr>
            <p:cNvPr id="28" name="object 28"/>
            <p:cNvSpPr/>
            <p:nvPr/>
          </p:nvSpPr>
          <p:spPr>
            <a:xfrm>
              <a:off x="344779" y="23061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3061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453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453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5845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5845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236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236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8628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8628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30489" y="2694541"/>
            <a:ext cx="201739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45" dirty="0">
                <a:solidFill>
                  <a:srgbClr val="4C0019"/>
                </a:solidFill>
                <a:latin typeface="LM Mono 10"/>
                <a:cs typeface="LM Mono 10"/>
              </a:rPr>
              <a:t>//n=50;cont=26(aposaconclusao)</a:t>
            </a:r>
            <a:endParaRPr sz="9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40" dirty="0">
                <a:solidFill>
                  <a:srgbClr val="4C0019"/>
                </a:solidFill>
                <a:latin typeface="LM Mono 10"/>
                <a:cs typeface="LM Mono 10"/>
              </a:rPr>
              <a:t>//k=9(antesdeiniciar);n=13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5AE417B4-BBEE-4F44-BD4B-A95223FE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16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Express</a:t>
            </a:r>
            <a:r>
              <a:rPr lang="pt-BR" spc="-55" dirty="0"/>
              <a:t>õ</a:t>
            </a:r>
            <a:r>
              <a:rPr spc="-55" dirty="0"/>
              <a:t>es </a:t>
            </a:r>
            <a:r>
              <a:rPr spc="-80" dirty="0"/>
              <a:t>l</a:t>
            </a:r>
            <a:r>
              <a:rPr lang="pt-BR" spc="-80" dirty="0"/>
              <a:t>ó</a:t>
            </a:r>
            <a:r>
              <a:rPr spc="-80" dirty="0" err="1"/>
              <a:t>gicas</a:t>
            </a:r>
            <a:r>
              <a:rPr spc="40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10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487628"/>
            <a:ext cx="3863340" cy="2552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 err="1">
                <a:latin typeface="LM Sans 10"/>
                <a:cs typeface="LM Sans 10"/>
              </a:rPr>
              <a:t>ão</a:t>
            </a:r>
            <a:r>
              <a:rPr lang="pt-BR" sz="1100" spc="-65" dirty="0">
                <a:latin typeface="LM Sans 10"/>
                <a:cs typeface="LM Sans 10"/>
              </a:rPr>
              <a:t> é lógica </a:t>
            </a:r>
            <a:r>
              <a:rPr sz="1100" spc="-5" dirty="0">
                <a:latin typeface="LM Sans 10"/>
                <a:cs typeface="LM Sans 10"/>
              </a:rPr>
              <a:t>se resulta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boolean</a:t>
            </a:r>
            <a:r>
              <a:rPr sz="1100" dirty="0">
                <a:latin typeface="LM Sans 10"/>
                <a:cs typeface="LM Sans 10"/>
              </a:rPr>
              <a:t>).</a:t>
            </a:r>
            <a:r>
              <a:rPr sz="1100" spc="3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aprovado = nota &gt;=</a:t>
            </a:r>
            <a:r>
              <a:rPr sz="1100" spc="-10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6.0;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LM Mono 10"/>
              <a:cs typeface="LM Mono 10"/>
            </a:endParaRPr>
          </a:p>
          <a:p>
            <a:pPr marL="25400">
              <a:lnSpc>
                <a:spcPts val="1290"/>
              </a:lnSpc>
              <a:spcBef>
                <a:spcPts val="5"/>
              </a:spcBef>
            </a:pPr>
            <a:r>
              <a:rPr sz="1100" spc="-10" dirty="0" err="1">
                <a:latin typeface="LM Sans 10"/>
                <a:cs typeface="LM Sans 10"/>
              </a:rPr>
              <a:t>Operadores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gicos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Java: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ts val="1290"/>
              </a:lnSpc>
              <a:tabLst>
                <a:tab pos="479425" algn="l"/>
                <a:tab pos="908685" algn="l"/>
              </a:tabLst>
            </a:pP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&gt;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15" dirty="0">
                <a:latin typeface="LM Sans 10"/>
                <a:cs typeface="LM Sans 10"/>
              </a:rPr>
              <a:t>maior</a:t>
            </a:r>
            <a:r>
              <a:rPr sz="1100" spc="-10" dirty="0">
                <a:latin typeface="LM Sans 10"/>
                <a:cs typeface="LM Sans 10"/>
              </a:rPr>
              <a:t> que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479425" algn="l"/>
                <a:tab pos="908685" algn="l"/>
              </a:tabLst>
            </a:pP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&gt;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=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igual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479425" algn="l"/>
                <a:tab pos="908685" algn="l"/>
              </a:tabLst>
            </a:pP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&lt;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15" dirty="0">
                <a:latin typeface="LM Sans 10"/>
                <a:cs typeface="LM Sans 10"/>
              </a:rPr>
              <a:t>menor</a:t>
            </a:r>
            <a:r>
              <a:rPr sz="1100" spc="-10" dirty="0">
                <a:latin typeface="LM Sans 10"/>
                <a:cs typeface="LM Sans 10"/>
              </a:rPr>
              <a:t> que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479425" algn="l"/>
                <a:tab pos="908685" algn="l"/>
              </a:tabLst>
            </a:pP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&lt;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=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15" dirty="0">
                <a:latin typeface="LM Sans 10"/>
                <a:cs typeface="LM Sans 10"/>
              </a:rPr>
              <a:t>menor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igual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479425" algn="l"/>
                <a:tab pos="90868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==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5" dirty="0">
                <a:latin typeface="LM Sans 10"/>
                <a:cs typeface="LM Sans 10"/>
              </a:rPr>
              <a:t>igual</a:t>
            </a:r>
            <a:r>
              <a:rPr sz="1100" spc="-10" dirty="0">
                <a:latin typeface="LM Sans 10"/>
                <a:cs typeface="LM Sans 10"/>
              </a:rPr>
              <a:t> a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479425" algn="l"/>
                <a:tab pos="90868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!=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5" dirty="0">
                <a:latin typeface="LM Sans 10"/>
                <a:cs typeface="LM Sans 10"/>
              </a:rPr>
              <a:t>diferente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ts val="1290"/>
              </a:lnSpc>
              <a:spcBef>
                <a:spcPts val="840"/>
              </a:spcBef>
            </a:pPr>
            <a:r>
              <a:rPr sz="1100" spc="-15" dirty="0">
                <a:latin typeface="LM Sans 10"/>
                <a:cs typeface="LM Sans 10"/>
              </a:rPr>
              <a:t>Conectores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20" dirty="0" err="1">
                <a:latin typeface="LM Sans 10"/>
                <a:cs typeface="LM Sans 10"/>
              </a:rPr>
              <a:t>nega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gicas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Java: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ts val="1290"/>
              </a:lnSpc>
              <a:tabLst>
                <a:tab pos="444500" algn="l"/>
                <a:tab pos="87312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&amp;&amp;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15" dirty="0">
                <a:latin typeface="LM Sans 10"/>
                <a:cs typeface="LM Sans 10"/>
              </a:rPr>
              <a:t>“E”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gico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  <a:tabLst>
                <a:tab pos="873125" algn="l"/>
              </a:tabLst>
            </a:pPr>
            <a:r>
              <a:rPr sz="1100" i="1" spc="10" dirty="0">
                <a:solidFill>
                  <a:srgbClr val="0000FF"/>
                </a:solidFill>
                <a:latin typeface="DejaVu Sans"/>
                <a:cs typeface="DejaVu Sans"/>
              </a:rPr>
              <a:t>||</a:t>
            </a:r>
            <a:r>
              <a:rPr sz="1100" i="1" spc="10" dirty="0">
                <a:latin typeface="DejaVu Sans"/>
                <a:cs typeface="DejaVu Sans"/>
              </a:rPr>
              <a:t>⇒	</a:t>
            </a:r>
            <a:r>
              <a:rPr sz="1100" spc="5" dirty="0">
                <a:latin typeface="LM Sans 10"/>
                <a:cs typeface="LM Sans 10"/>
              </a:rPr>
              <a:t>“OU”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gico</a:t>
            </a:r>
            <a:endParaRPr sz="1100" dirty="0">
              <a:latin typeface="LM Sans 10"/>
              <a:cs typeface="LM Sans 10"/>
            </a:endParaRPr>
          </a:p>
          <a:p>
            <a:pPr marL="100965">
              <a:lnSpc>
                <a:spcPct val="100000"/>
              </a:lnSpc>
              <a:spcBef>
                <a:spcPts val="95"/>
              </a:spcBef>
              <a:tabLst>
                <a:tab pos="444500" algn="l"/>
                <a:tab pos="873125" algn="l"/>
              </a:tabLst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!	</a:t>
            </a:r>
            <a:r>
              <a:rPr sz="1100" i="1" spc="165" dirty="0">
                <a:latin typeface="DejaVu Sans"/>
                <a:cs typeface="DejaVu Sans"/>
              </a:rPr>
              <a:t>⇒	</a:t>
            </a:r>
            <a:r>
              <a:rPr sz="1100" spc="-90" dirty="0">
                <a:latin typeface="LM Sans 10"/>
                <a:cs typeface="LM Sans 10"/>
              </a:rPr>
              <a:t>“NA</a:t>
            </a:r>
            <a:r>
              <a:rPr lang="pt-BR" sz="1650" spc="-135" baseline="12626" dirty="0">
                <a:latin typeface="LM Sans 10"/>
                <a:cs typeface="LM Sans 10"/>
              </a:rPr>
              <a:t>õ</a:t>
            </a:r>
            <a:r>
              <a:rPr sz="1100" spc="-90" dirty="0">
                <a:latin typeface="LM Sans 10"/>
                <a:cs typeface="LM Sans 10"/>
              </a:rPr>
              <a:t>”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252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4199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EE8968-D171-44FE-BBF3-D75B261CF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89" y="5266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46045" y="443190"/>
            <a:ext cx="497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&gt;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100" spc="-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75)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90873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72527"/>
            <a:ext cx="2997200" cy="944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latin typeface="LM Sans 12"/>
                <a:cs typeface="LM Sans 12"/>
              </a:rPr>
              <a:t>Express</a:t>
            </a:r>
            <a:r>
              <a:rPr lang="pt-BR" sz="1400" spc="-55" dirty="0">
                <a:solidFill>
                  <a:srgbClr val="3333B2"/>
                </a:solidFill>
                <a:latin typeface="LM Sans 12"/>
                <a:cs typeface="LM Sans 12"/>
              </a:rPr>
              <a:t>õ</a:t>
            </a:r>
            <a:r>
              <a:rPr sz="1400" spc="-55" dirty="0">
                <a:solidFill>
                  <a:srgbClr val="3333B2"/>
                </a:solidFill>
                <a:latin typeface="LM Sans 12"/>
                <a:cs typeface="LM Sans 12"/>
              </a:rPr>
              <a:t>es </a:t>
            </a:r>
            <a:r>
              <a:rPr sz="1400" spc="-80" dirty="0">
                <a:solidFill>
                  <a:srgbClr val="3333B2"/>
                </a:solidFill>
                <a:latin typeface="LM Sans 12"/>
                <a:cs typeface="LM Sans 12"/>
              </a:rPr>
              <a:t>l</a:t>
            </a:r>
            <a:r>
              <a:rPr lang="pt-BR" sz="1400" spc="-80" dirty="0">
                <a:solidFill>
                  <a:srgbClr val="3333B2"/>
                </a:solidFill>
                <a:latin typeface="LM Sans 12"/>
                <a:cs typeface="LM Sans 12"/>
              </a:rPr>
              <a:t>ó</a:t>
            </a:r>
            <a:r>
              <a:rPr sz="1400" spc="-80" dirty="0" err="1">
                <a:solidFill>
                  <a:srgbClr val="3333B2"/>
                </a:solidFill>
                <a:latin typeface="LM Sans 12"/>
                <a:cs typeface="LM Sans 12"/>
              </a:rPr>
              <a:t>gicas</a:t>
            </a:r>
            <a:r>
              <a:rPr sz="1400" spc="7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(II)</a:t>
            </a:r>
            <a:endParaRPr sz="1400" dirty="0">
              <a:latin typeface="LM Sans 12"/>
              <a:cs typeface="LM Sans 12"/>
            </a:endParaRPr>
          </a:p>
          <a:p>
            <a:pPr marL="320040">
              <a:lnSpc>
                <a:spcPct val="100000"/>
              </a:lnSpc>
              <a:spcBef>
                <a:spcPts val="1195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(nota </a:t>
            </a:r>
            <a:r>
              <a:rPr sz="1100" i="1" spc="-10" dirty="0">
                <a:solidFill>
                  <a:srgbClr val="0000FF"/>
                </a:solidFill>
                <a:latin typeface="LM Roman 10"/>
                <a:cs typeface="LM Roman 10"/>
              </a:rPr>
              <a:t>&gt;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=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6.0) &amp;&amp;</a:t>
            </a:r>
            <a:r>
              <a:rPr sz="11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(frequencia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LM Mono 10"/>
              <a:cs typeface="LM Mono 10"/>
            </a:endParaRPr>
          </a:p>
          <a:p>
            <a:pPr marL="32004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Operador 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&amp;&amp;</a:t>
            </a:r>
            <a:r>
              <a:rPr sz="1100" spc="-1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3105" y="1016127"/>
          <a:ext cx="1455420" cy="910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95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B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A &amp;&amp;</a:t>
                      </a:r>
                      <a:r>
                        <a:rPr sz="1100" spc="-5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B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8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1089" y="20870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2003614"/>
            <a:ext cx="724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Operador</a:t>
            </a:r>
            <a:r>
              <a:rPr sz="1100" spc="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3105" y="2202154"/>
          <a:ext cx="1322069" cy="910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82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70"/>
                        </a:lnSpc>
                      </a:pPr>
                      <a:r>
                        <a:rPr sz="1100" i="1" spc="-70" dirty="0">
                          <a:solidFill>
                            <a:srgbClr val="0000FF"/>
                          </a:solidFill>
                          <a:latin typeface="DejaVu Sans"/>
                          <a:cs typeface="DejaVu Sans"/>
                        </a:rPr>
                        <a:t>||</a:t>
                      </a:r>
                      <a:endParaRPr sz="1100">
                        <a:latin typeface="DejaVu Sans"/>
                        <a:cs typeface="DejaVu Sans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B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A </a:t>
                      </a:r>
                      <a:r>
                        <a:rPr sz="1100" i="1" spc="-70" dirty="0">
                          <a:latin typeface="DejaVu Sans"/>
                          <a:cs typeface="DejaVu Sans"/>
                        </a:rPr>
                        <a:t>||</a:t>
                      </a:r>
                      <a:r>
                        <a:rPr sz="1100" i="1" spc="-3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B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8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2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true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false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208D57EF-C3A8-4886-B058-4385DA5D0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66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Regras de</a:t>
            </a:r>
            <a:r>
              <a:rPr spc="-60" dirty="0"/>
              <a:t> </a:t>
            </a:r>
            <a:r>
              <a:rPr spc="-50" dirty="0" err="1"/>
              <a:t>preced</a:t>
            </a:r>
            <a:r>
              <a:rPr lang="pt-BR" spc="-50" dirty="0"/>
              <a:t>ê</a:t>
            </a:r>
            <a:r>
              <a:rPr spc="-50" dirty="0" err="1"/>
              <a:t>ncia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5844" y="504569"/>
            <a:ext cx="1562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Hierarquia </a:t>
            </a:r>
            <a:r>
              <a:rPr sz="1100" spc="-5" dirty="0">
                <a:latin typeface="LM Sans 10"/>
                <a:cs typeface="LM Sans 10"/>
              </a:rPr>
              <a:t>dos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operadores: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76871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206" y="75724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978747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206" y="96727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136086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206" y="13493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672" y="1570898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206" y="155941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4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7782" y="1569593"/>
            <a:ext cx="63500" cy="111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72" y="1780930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206" y="176944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5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99096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206" y="197947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220099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206" y="218951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2411028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206" y="239954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8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672" y="262106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206" y="260957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9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672" y="2831093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0327" y="2819608"/>
            <a:ext cx="1092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10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00400" y="2829788"/>
            <a:ext cx="63500" cy="111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Entre</a:t>
            </a:r>
            <a:r>
              <a:rPr spc="-10" dirty="0"/>
              <a:t> </a:t>
            </a:r>
            <a:r>
              <a:rPr spc="-60" dirty="0"/>
              <a:t>par</a:t>
            </a:r>
            <a:r>
              <a:rPr lang="pt-BR" spc="-60" dirty="0"/>
              <a:t>ê</a:t>
            </a:r>
            <a:r>
              <a:rPr spc="-60" dirty="0" err="1"/>
              <a:t>nteses</a:t>
            </a:r>
            <a:endParaRPr spc="-60" dirty="0"/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75" dirty="0"/>
              <a:t>Un</a:t>
            </a:r>
            <a:r>
              <a:rPr lang="pt-BR" spc="-75" dirty="0"/>
              <a:t>á</a:t>
            </a:r>
            <a:r>
              <a:rPr spc="-75" dirty="0" err="1"/>
              <a:t>rios</a:t>
            </a:r>
            <a:r>
              <a:rPr spc="-75" dirty="0"/>
              <a:t>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++</a:t>
            </a:r>
            <a:r>
              <a:rPr spc="-10" dirty="0"/>
              <a:t>, 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--</a:t>
            </a:r>
            <a:r>
              <a:rPr spc="-10" dirty="0"/>
              <a:t>) </a:t>
            </a:r>
            <a:r>
              <a:rPr spc="-55" dirty="0"/>
              <a:t>p</a:t>
            </a:r>
            <a:r>
              <a:rPr lang="pt-BR" spc="-55" dirty="0"/>
              <a:t>ó</a:t>
            </a:r>
            <a:r>
              <a:rPr spc="-55" dirty="0"/>
              <a:t>s-</a:t>
            </a:r>
            <a:r>
              <a:rPr spc="-55" dirty="0" err="1"/>
              <a:t>fixados</a:t>
            </a:r>
            <a:r>
              <a:rPr spc="-55" dirty="0"/>
              <a:t> </a:t>
            </a:r>
            <a:r>
              <a:rPr spc="-90" dirty="0"/>
              <a:t>(opera</a:t>
            </a:r>
            <a:r>
              <a:rPr lang="pt-BR" spc="-90" dirty="0" err="1"/>
              <a:t>çõ</a:t>
            </a:r>
            <a:r>
              <a:rPr spc="-90" dirty="0"/>
              <a:t>es </a:t>
            </a:r>
            <a:r>
              <a:rPr spc="-5" dirty="0"/>
              <a:t>executadas </a:t>
            </a:r>
            <a:r>
              <a:rPr spc="-10" dirty="0"/>
              <a:t>da </a:t>
            </a:r>
            <a:r>
              <a:rPr spc="-5" dirty="0"/>
              <a:t>direita </a:t>
            </a:r>
            <a:r>
              <a:rPr spc="-15" dirty="0"/>
              <a:t>para </a:t>
            </a:r>
            <a:r>
              <a:rPr spc="-10" dirty="0"/>
              <a:t>a  </a:t>
            </a:r>
            <a:r>
              <a:rPr spc="-5" dirty="0"/>
              <a:t>esquerda)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20" dirty="0" err="1"/>
              <a:t>Nega</a:t>
            </a:r>
            <a:r>
              <a:rPr lang="pt-BR" spc="-120" dirty="0" err="1"/>
              <a:t>çã</a:t>
            </a:r>
            <a:r>
              <a:rPr spc="-120" dirty="0"/>
              <a:t>o </a:t>
            </a:r>
            <a:r>
              <a:rPr spc="-5" dirty="0"/>
              <a:t>(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!</a:t>
            </a:r>
            <a:r>
              <a:rPr spc="-5" dirty="0"/>
              <a:t>), </a:t>
            </a:r>
            <a:r>
              <a:rPr spc="-75" dirty="0"/>
              <a:t>un</a:t>
            </a:r>
            <a:r>
              <a:rPr lang="pt-BR" spc="-75" dirty="0"/>
              <a:t>á</a:t>
            </a:r>
            <a:r>
              <a:rPr spc="-75" dirty="0" err="1"/>
              <a:t>rios</a:t>
            </a:r>
            <a:r>
              <a:rPr spc="-75" dirty="0"/>
              <a:t> </a:t>
            </a:r>
            <a:r>
              <a:rPr spc="-55" dirty="0" err="1"/>
              <a:t>pr</a:t>
            </a:r>
            <a:r>
              <a:rPr lang="pt-BR" spc="-55" dirty="0"/>
              <a:t>é</a:t>
            </a:r>
            <a:r>
              <a:rPr spc="-55" dirty="0"/>
              <a:t>-</a:t>
            </a:r>
            <a:r>
              <a:rPr spc="-55" dirty="0" err="1"/>
              <a:t>fixados</a:t>
            </a:r>
            <a:r>
              <a:rPr spc="-55" dirty="0"/>
              <a:t>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++</a:t>
            </a:r>
            <a:r>
              <a:rPr spc="-10" dirty="0"/>
              <a:t>,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--</a:t>
            </a:r>
            <a:r>
              <a:rPr spc="-5" dirty="0"/>
              <a:t>), e </a:t>
            </a:r>
            <a:r>
              <a:rPr spc="-5" dirty="0" err="1"/>
              <a:t>aditivos</a:t>
            </a:r>
            <a:r>
              <a:rPr spc="-5" dirty="0"/>
              <a:t> </a:t>
            </a:r>
            <a:r>
              <a:rPr spc="-75" dirty="0"/>
              <a:t>un</a:t>
            </a:r>
            <a:r>
              <a:rPr lang="pt-BR" spc="-75" dirty="0"/>
              <a:t>á</a:t>
            </a:r>
            <a:r>
              <a:rPr spc="-75" dirty="0" err="1"/>
              <a:t>rios</a:t>
            </a:r>
            <a:r>
              <a:rPr spc="-75" dirty="0"/>
              <a:t>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+ </a:t>
            </a:r>
            <a:r>
              <a:rPr spc="-5" dirty="0"/>
              <a:t>e</a:t>
            </a:r>
            <a:r>
              <a:rPr spc="-165" dirty="0"/>
              <a:t>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</a:p>
          <a:p>
            <a:pPr marL="12700" marR="1914525">
              <a:lnSpc>
                <a:spcPct val="125299"/>
              </a:lnSpc>
            </a:pP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ticos</a:t>
            </a:r>
            <a:r>
              <a:rPr spc="-50" dirty="0"/>
              <a:t> </a:t>
            </a:r>
            <a:r>
              <a:rPr spc="-5" dirty="0"/>
              <a:t>multiplicativos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*</a:t>
            </a:r>
            <a:r>
              <a:rPr spc="-10" dirty="0"/>
              <a:t>,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/</a:t>
            </a:r>
            <a:r>
              <a:rPr spc="-5" dirty="0"/>
              <a:t>, )  </a:t>
            </a: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ticos</a:t>
            </a:r>
            <a:r>
              <a:rPr spc="-50" dirty="0"/>
              <a:t> </a:t>
            </a:r>
            <a:r>
              <a:rPr spc="-5" dirty="0"/>
              <a:t>aditivos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+</a:t>
            </a:r>
            <a:r>
              <a:rPr spc="-10" dirty="0"/>
              <a:t>,</a:t>
            </a:r>
            <a:r>
              <a:rPr spc="20" dirty="0"/>
              <a:t>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pc="-5" dirty="0"/>
              <a:t>)</a:t>
            </a:r>
          </a:p>
          <a:p>
            <a:pPr marL="12700" marR="981710">
              <a:lnSpc>
                <a:spcPct val="125299"/>
              </a:lnSpc>
            </a:pPr>
            <a:r>
              <a:rPr spc="-5" dirty="0"/>
              <a:t>Relacionais, exceto os de </a:t>
            </a:r>
            <a:r>
              <a:rPr spc="-10" dirty="0"/>
              <a:t>igualdade (</a:t>
            </a:r>
            <a:r>
              <a:rPr i="1" spc="-10" dirty="0">
                <a:solidFill>
                  <a:srgbClr val="0000FF"/>
                </a:solidFill>
                <a:latin typeface="LM Roman 10"/>
                <a:cs typeface="LM Roman 10"/>
              </a:rPr>
              <a:t>&lt;</a:t>
            </a:r>
            <a:r>
              <a:rPr spc="-10" dirty="0"/>
              <a:t>, </a:t>
            </a:r>
            <a:r>
              <a:rPr i="1" spc="-10" dirty="0">
                <a:solidFill>
                  <a:srgbClr val="0000FF"/>
                </a:solidFill>
                <a:latin typeface="LM Roman 10"/>
                <a:cs typeface="LM Roman 10"/>
              </a:rPr>
              <a:t>&lt;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pc="-10" dirty="0"/>
              <a:t>, </a:t>
            </a:r>
            <a:r>
              <a:rPr i="1" spc="-10" dirty="0">
                <a:solidFill>
                  <a:srgbClr val="0000FF"/>
                </a:solidFill>
                <a:latin typeface="LM Roman 10"/>
                <a:cs typeface="LM Roman 10"/>
              </a:rPr>
              <a:t>&gt;</a:t>
            </a:r>
            <a:r>
              <a:rPr spc="-10" dirty="0"/>
              <a:t>, </a:t>
            </a:r>
            <a:r>
              <a:rPr i="1" spc="-10" dirty="0">
                <a:solidFill>
                  <a:srgbClr val="0000FF"/>
                </a:solidFill>
                <a:latin typeface="LM Roman 10"/>
                <a:cs typeface="LM Roman 10"/>
              </a:rPr>
              <a:t>&gt;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pc="-10" dirty="0"/>
              <a:t>)  </a:t>
            </a:r>
            <a:r>
              <a:rPr spc="-5" dirty="0"/>
              <a:t>Igualdade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==</a:t>
            </a:r>
            <a:r>
              <a:rPr spc="-10" dirty="0"/>
              <a:t>,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!=</a:t>
            </a:r>
            <a:r>
              <a:rPr spc="-5" dirty="0"/>
              <a:t>)</a:t>
            </a:r>
          </a:p>
          <a:p>
            <a:pPr marL="12700" marR="3006090">
              <a:lnSpc>
                <a:spcPct val="125299"/>
              </a:lnSpc>
            </a:pPr>
            <a:r>
              <a:rPr spc="-85" dirty="0"/>
              <a:t>L</a:t>
            </a:r>
            <a:r>
              <a:rPr lang="pt-BR" spc="-85" dirty="0"/>
              <a:t>ó</a:t>
            </a:r>
            <a:r>
              <a:rPr spc="-85" dirty="0" err="1"/>
              <a:t>gico</a:t>
            </a:r>
            <a:r>
              <a:rPr spc="-85" dirty="0"/>
              <a:t> </a:t>
            </a:r>
            <a:r>
              <a:rPr spc="15" dirty="0"/>
              <a:t>“E”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&amp;&amp;</a:t>
            </a:r>
            <a:r>
              <a:rPr spc="-10" dirty="0"/>
              <a:t>)  </a:t>
            </a:r>
            <a:r>
              <a:rPr spc="-85" dirty="0"/>
              <a:t>L</a:t>
            </a:r>
            <a:r>
              <a:rPr lang="pt-BR" spc="-85" dirty="0"/>
              <a:t>ó</a:t>
            </a:r>
            <a:r>
              <a:rPr spc="-85" dirty="0" err="1"/>
              <a:t>gico</a:t>
            </a:r>
            <a:r>
              <a:rPr spc="-85" dirty="0"/>
              <a:t> </a:t>
            </a:r>
            <a:r>
              <a:rPr spc="5" dirty="0"/>
              <a:t>“OU”</a:t>
            </a:r>
            <a:r>
              <a:rPr spc="25" dirty="0"/>
              <a:t> </a:t>
            </a:r>
            <a:r>
              <a:rPr spc="-40" dirty="0"/>
              <a:t>(</a:t>
            </a:r>
            <a:r>
              <a:rPr i="1" spc="-40" dirty="0">
                <a:solidFill>
                  <a:srgbClr val="0000FF"/>
                </a:solidFill>
                <a:latin typeface="DejaVu Sans"/>
                <a:cs typeface="DejaVu Sans"/>
              </a:rPr>
              <a:t>||</a:t>
            </a:r>
            <a:r>
              <a:rPr spc="-40" dirty="0"/>
              <a:t>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50" dirty="0" err="1"/>
              <a:t>Aritm</a:t>
            </a:r>
            <a:r>
              <a:rPr lang="pt-BR" spc="-50" dirty="0"/>
              <a:t>é</a:t>
            </a:r>
            <a:r>
              <a:rPr spc="-50" dirty="0" err="1"/>
              <a:t>ticos</a:t>
            </a:r>
            <a:r>
              <a:rPr spc="-50" dirty="0"/>
              <a:t> </a:t>
            </a:r>
            <a:r>
              <a:rPr spc="-5" dirty="0"/>
              <a:t>de </a:t>
            </a:r>
            <a:r>
              <a:rPr spc="-95" dirty="0" err="1"/>
              <a:t>atribui</a:t>
            </a:r>
            <a:r>
              <a:rPr lang="pt-BR" spc="-95" dirty="0" err="1"/>
              <a:t>çã</a:t>
            </a:r>
            <a:r>
              <a:rPr spc="-95" dirty="0"/>
              <a:t>o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+=</a:t>
            </a:r>
            <a:r>
              <a:rPr spc="-10" dirty="0"/>
              <a:t>, 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-=</a:t>
            </a:r>
            <a:r>
              <a:rPr spc="-10" dirty="0"/>
              <a:t>, </a:t>
            </a:r>
            <a:r>
              <a:rPr spc="-10" dirty="0">
                <a:solidFill>
                  <a:srgbClr val="0000FF"/>
                </a:solidFill>
                <a:latin typeface="LM Mono 10"/>
                <a:cs typeface="LM Mono 10"/>
              </a:rPr>
              <a:t>*=</a:t>
            </a:r>
            <a:r>
              <a:rPr spc="-10" dirty="0"/>
              <a:t>,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/=</a:t>
            </a:r>
            <a:r>
              <a:rPr spc="-5" dirty="0"/>
              <a:t>,</a:t>
            </a:r>
            <a:r>
              <a:rPr spc="350" dirty="0"/>
              <a:t> </a:t>
            </a:r>
            <a:r>
              <a:rPr spc="-5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pc="-5" dirty="0"/>
              <a:t>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14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36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F0D3D93-844E-42E6-AEC7-DDBA3E7EF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1064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 err="1"/>
              <a:t>V</a:t>
            </a:r>
            <a:r>
              <a:rPr spc="-30" dirty="0" err="1"/>
              <a:t>a</a:t>
            </a:r>
            <a:r>
              <a:rPr spc="10" dirty="0" err="1"/>
              <a:t>r</a:t>
            </a:r>
            <a:r>
              <a:rPr spc="-10" dirty="0" err="1"/>
              <a:t>i</a:t>
            </a:r>
            <a:r>
              <a:rPr lang="pt-BR" spc="-10" dirty="0" err="1"/>
              <a:t>áveis</a:t>
            </a:r>
            <a:endParaRPr spc="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79907" y="903593"/>
            <a:ext cx="461009" cy="92710"/>
            <a:chOff x="679907" y="903593"/>
            <a:chExt cx="461009" cy="92710"/>
          </a:xfrm>
        </p:grpSpPr>
        <p:sp>
          <p:nvSpPr>
            <p:cNvPr id="4" name="object 4"/>
            <p:cNvSpPr/>
            <p:nvPr/>
          </p:nvSpPr>
          <p:spPr>
            <a:xfrm>
              <a:off x="679907" y="903593"/>
              <a:ext cx="426036" cy="922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7821" y="929763"/>
              <a:ext cx="12700" cy="63500"/>
            </a:xfrm>
            <a:custGeom>
              <a:avLst/>
              <a:gdLst/>
              <a:ahLst/>
              <a:cxnLst/>
              <a:rect l="l" t="t" r="r" b="b"/>
              <a:pathLst>
                <a:path w="12700" h="63500">
                  <a:moveTo>
                    <a:pt x="12636" y="50760"/>
                  </a:moveTo>
                  <a:lnTo>
                    <a:pt x="0" y="50760"/>
                  </a:lnTo>
                  <a:lnTo>
                    <a:pt x="0" y="63343"/>
                  </a:lnTo>
                  <a:lnTo>
                    <a:pt x="12636" y="63343"/>
                  </a:lnTo>
                  <a:lnTo>
                    <a:pt x="12636" y="50760"/>
                  </a:lnTo>
                  <a:close/>
                </a:path>
                <a:path w="12700" h="63500">
                  <a:moveTo>
                    <a:pt x="12636" y="0"/>
                  </a:moveTo>
                  <a:lnTo>
                    <a:pt x="0" y="0"/>
                  </a:lnTo>
                  <a:lnTo>
                    <a:pt x="0" y="12559"/>
                  </a:lnTo>
                  <a:lnTo>
                    <a:pt x="12636" y="12559"/>
                  </a:lnTo>
                  <a:lnTo>
                    <a:pt x="12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2420" y="765272"/>
            <a:ext cx="308847" cy="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6874" y="1152090"/>
            <a:ext cx="277708" cy="90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55" y="763906"/>
            <a:ext cx="366422" cy="115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3953" y="1150759"/>
            <a:ext cx="562610" cy="115570"/>
          </a:xfrm>
          <a:custGeom>
            <a:avLst/>
            <a:gdLst/>
            <a:ahLst/>
            <a:cxnLst/>
            <a:rect l="l" t="t" r="r" b="b"/>
            <a:pathLst>
              <a:path w="562610" h="115569">
                <a:moveTo>
                  <a:pt x="26428" y="1333"/>
                </a:moveTo>
                <a:lnTo>
                  <a:pt x="19672" y="1333"/>
                </a:lnTo>
                <a:lnTo>
                  <a:pt x="11493" y="14236"/>
                </a:lnTo>
                <a:lnTo>
                  <a:pt x="5295" y="28587"/>
                </a:lnTo>
                <a:lnTo>
                  <a:pt x="1358" y="43611"/>
                </a:lnTo>
                <a:lnTo>
                  <a:pt x="0" y="58204"/>
                </a:lnTo>
                <a:lnTo>
                  <a:pt x="1371" y="72910"/>
                </a:lnTo>
                <a:lnTo>
                  <a:pt x="5295" y="87884"/>
                </a:lnTo>
                <a:lnTo>
                  <a:pt x="11493" y="102247"/>
                </a:lnTo>
                <a:lnTo>
                  <a:pt x="19672" y="115138"/>
                </a:lnTo>
                <a:lnTo>
                  <a:pt x="26428" y="115138"/>
                </a:lnTo>
                <a:lnTo>
                  <a:pt x="19354" y="101663"/>
                </a:lnTo>
                <a:lnTo>
                  <a:pt x="14173" y="87439"/>
                </a:lnTo>
                <a:lnTo>
                  <a:pt x="10960" y="72834"/>
                </a:lnTo>
                <a:lnTo>
                  <a:pt x="9867" y="58204"/>
                </a:lnTo>
                <a:lnTo>
                  <a:pt x="10985" y="43535"/>
                </a:lnTo>
                <a:lnTo>
                  <a:pt x="14173" y="28981"/>
                </a:lnTo>
                <a:lnTo>
                  <a:pt x="19354" y="14757"/>
                </a:lnTo>
                <a:lnTo>
                  <a:pt x="26428" y="1333"/>
                </a:lnTo>
                <a:close/>
              </a:path>
              <a:path w="562610" h="115569">
                <a:moveTo>
                  <a:pt x="89369" y="67741"/>
                </a:moveTo>
                <a:lnTo>
                  <a:pt x="79095" y="67741"/>
                </a:lnTo>
                <a:lnTo>
                  <a:pt x="77419" y="77889"/>
                </a:lnTo>
                <a:lnTo>
                  <a:pt x="72339" y="82956"/>
                </a:lnTo>
                <a:lnTo>
                  <a:pt x="63754" y="82956"/>
                </a:lnTo>
                <a:lnTo>
                  <a:pt x="56311" y="81305"/>
                </a:lnTo>
                <a:lnTo>
                  <a:pt x="50749" y="76555"/>
                </a:lnTo>
                <a:lnTo>
                  <a:pt x="47256" y="68986"/>
                </a:lnTo>
                <a:lnTo>
                  <a:pt x="46050" y="58889"/>
                </a:lnTo>
                <a:lnTo>
                  <a:pt x="47231" y="48260"/>
                </a:lnTo>
                <a:lnTo>
                  <a:pt x="50673" y="40309"/>
                </a:lnTo>
                <a:lnTo>
                  <a:pt x="56172" y="35318"/>
                </a:lnTo>
                <a:lnTo>
                  <a:pt x="63550" y="33591"/>
                </a:lnTo>
                <a:lnTo>
                  <a:pt x="72009" y="33591"/>
                </a:lnTo>
                <a:lnTo>
                  <a:pt x="77203" y="38595"/>
                </a:lnTo>
                <a:lnTo>
                  <a:pt x="78359" y="47383"/>
                </a:lnTo>
                <a:lnTo>
                  <a:pt x="88633" y="47383"/>
                </a:lnTo>
                <a:lnTo>
                  <a:pt x="72478" y="24320"/>
                </a:lnTo>
                <a:lnTo>
                  <a:pt x="63677" y="24320"/>
                </a:lnTo>
                <a:lnTo>
                  <a:pt x="52082" y="26771"/>
                </a:lnTo>
                <a:lnTo>
                  <a:pt x="43167" y="33731"/>
                </a:lnTo>
                <a:lnTo>
                  <a:pt x="37452" y="44615"/>
                </a:lnTo>
                <a:lnTo>
                  <a:pt x="35433" y="58889"/>
                </a:lnTo>
                <a:lnTo>
                  <a:pt x="37414" y="72745"/>
                </a:lnTo>
                <a:lnTo>
                  <a:pt x="43053" y="83261"/>
                </a:lnTo>
                <a:lnTo>
                  <a:pt x="51904" y="89941"/>
                </a:lnTo>
                <a:lnTo>
                  <a:pt x="63550" y="92278"/>
                </a:lnTo>
                <a:lnTo>
                  <a:pt x="73774" y="90627"/>
                </a:lnTo>
                <a:lnTo>
                  <a:pt x="81661" y="85813"/>
                </a:lnTo>
                <a:lnTo>
                  <a:pt x="83629" y="82956"/>
                </a:lnTo>
                <a:lnTo>
                  <a:pt x="86944" y="78105"/>
                </a:lnTo>
                <a:lnTo>
                  <a:pt x="89369" y="67741"/>
                </a:lnTo>
                <a:close/>
              </a:path>
              <a:path w="562610" h="115569">
                <a:moveTo>
                  <a:pt x="154114" y="58813"/>
                </a:moveTo>
                <a:lnTo>
                  <a:pt x="152184" y="44183"/>
                </a:lnTo>
                <a:lnTo>
                  <a:pt x="146697" y="33591"/>
                </a:lnTo>
                <a:lnTo>
                  <a:pt x="146570" y="33350"/>
                </a:lnTo>
                <a:lnTo>
                  <a:pt x="143484" y="31064"/>
                </a:lnTo>
                <a:lnTo>
                  <a:pt x="143484" y="58813"/>
                </a:lnTo>
                <a:lnTo>
                  <a:pt x="142252" y="68745"/>
                </a:lnTo>
                <a:lnTo>
                  <a:pt x="138671" y="76390"/>
                </a:lnTo>
                <a:lnTo>
                  <a:pt x="132994" y="81254"/>
                </a:lnTo>
                <a:lnTo>
                  <a:pt x="125514" y="82956"/>
                </a:lnTo>
                <a:lnTo>
                  <a:pt x="117906" y="81254"/>
                </a:lnTo>
                <a:lnTo>
                  <a:pt x="112229" y="76390"/>
                </a:lnTo>
                <a:lnTo>
                  <a:pt x="108648" y="68630"/>
                </a:lnTo>
                <a:lnTo>
                  <a:pt x="107403" y="58267"/>
                </a:lnTo>
                <a:lnTo>
                  <a:pt x="108648" y="47993"/>
                </a:lnTo>
                <a:lnTo>
                  <a:pt x="112229" y="40220"/>
                </a:lnTo>
                <a:lnTo>
                  <a:pt x="117919" y="35306"/>
                </a:lnTo>
                <a:lnTo>
                  <a:pt x="125514" y="33591"/>
                </a:lnTo>
                <a:lnTo>
                  <a:pt x="133096" y="35306"/>
                </a:lnTo>
                <a:lnTo>
                  <a:pt x="138747" y="40233"/>
                </a:lnTo>
                <a:lnTo>
                  <a:pt x="142278" y="48120"/>
                </a:lnTo>
                <a:lnTo>
                  <a:pt x="143459" y="58267"/>
                </a:lnTo>
                <a:lnTo>
                  <a:pt x="143484" y="58813"/>
                </a:lnTo>
                <a:lnTo>
                  <a:pt x="143484" y="31064"/>
                </a:lnTo>
                <a:lnTo>
                  <a:pt x="137541" y="26631"/>
                </a:lnTo>
                <a:lnTo>
                  <a:pt x="125374" y="24320"/>
                </a:lnTo>
                <a:lnTo>
                  <a:pt x="113411" y="26644"/>
                </a:lnTo>
                <a:lnTo>
                  <a:pt x="104406" y="33350"/>
                </a:lnTo>
                <a:lnTo>
                  <a:pt x="98755" y="44005"/>
                </a:lnTo>
                <a:lnTo>
                  <a:pt x="96786" y="58267"/>
                </a:lnTo>
                <a:lnTo>
                  <a:pt x="98742" y="72567"/>
                </a:lnTo>
                <a:lnTo>
                  <a:pt x="104381" y="83261"/>
                </a:lnTo>
                <a:lnTo>
                  <a:pt x="113411" y="89966"/>
                </a:lnTo>
                <a:lnTo>
                  <a:pt x="125514" y="92278"/>
                </a:lnTo>
                <a:lnTo>
                  <a:pt x="137464" y="89966"/>
                </a:lnTo>
                <a:lnTo>
                  <a:pt x="146456" y="83337"/>
                </a:lnTo>
                <a:lnTo>
                  <a:pt x="146659" y="82956"/>
                </a:lnTo>
                <a:lnTo>
                  <a:pt x="152146" y="72796"/>
                </a:lnTo>
                <a:lnTo>
                  <a:pt x="154114" y="58813"/>
                </a:lnTo>
                <a:close/>
              </a:path>
              <a:path w="562610" h="115569">
                <a:moveTo>
                  <a:pt x="218846" y="41630"/>
                </a:moveTo>
                <a:lnTo>
                  <a:pt x="198767" y="24320"/>
                </a:lnTo>
                <a:lnTo>
                  <a:pt x="189357" y="24320"/>
                </a:lnTo>
                <a:lnTo>
                  <a:pt x="183222" y="27914"/>
                </a:lnTo>
                <a:lnTo>
                  <a:pt x="177812" y="36550"/>
                </a:lnTo>
                <a:lnTo>
                  <a:pt x="177812" y="26162"/>
                </a:lnTo>
                <a:lnTo>
                  <a:pt x="168351" y="26162"/>
                </a:lnTo>
                <a:lnTo>
                  <a:pt x="168351" y="89509"/>
                </a:lnTo>
                <a:lnTo>
                  <a:pt x="178625" y="89509"/>
                </a:lnTo>
                <a:lnTo>
                  <a:pt x="178625" y="54559"/>
                </a:lnTo>
                <a:lnTo>
                  <a:pt x="179832" y="45758"/>
                </a:lnTo>
                <a:lnTo>
                  <a:pt x="183299" y="38989"/>
                </a:lnTo>
                <a:lnTo>
                  <a:pt x="186067" y="36766"/>
                </a:lnTo>
                <a:lnTo>
                  <a:pt x="188709" y="34658"/>
                </a:lnTo>
                <a:lnTo>
                  <a:pt x="195795" y="33121"/>
                </a:lnTo>
                <a:lnTo>
                  <a:pt x="203758" y="33121"/>
                </a:lnTo>
                <a:lnTo>
                  <a:pt x="208699" y="37985"/>
                </a:lnTo>
                <a:lnTo>
                  <a:pt x="208699" y="89509"/>
                </a:lnTo>
                <a:lnTo>
                  <a:pt x="218846" y="89509"/>
                </a:lnTo>
                <a:lnTo>
                  <a:pt x="218846" y="41630"/>
                </a:lnTo>
                <a:close/>
              </a:path>
              <a:path w="562610" h="115569">
                <a:moveTo>
                  <a:pt x="258216" y="26162"/>
                </a:moveTo>
                <a:lnTo>
                  <a:pt x="247815" y="26162"/>
                </a:lnTo>
                <a:lnTo>
                  <a:pt x="247815" y="8712"/>
                </a:lnTo>
                <a:lnTo>
                  <a:pt x="237667" y="8712"/>
                </a:lnTo>
                <a:lnTo>
                  <a:pt x="237667" y="26162"/>
                </a:lnTo>
                <a:lnTo>
                  <a:pt x="229082" y="26162"/>
                </a:lnTo>
                <a:lnTo>
                  <a:pt x="229082" y="34328"/>
                </a:lnTo>
                <a:lnTo>
                  <a:pt x="237667" y="34328"/>
                </a:lnTo>
                <a:lnTo>
                  <a:pt x="237667" y="88633"/>
                </a:lnTo>
                <a:lnTo>
                  <a:pt x="242138" y="92278"/>
                </a:lnTo>
                <a:lnTo>
                  <a:pt x="252412" y="92278"/>
                </a:lnTo>
                <a:lnTo>
                  <a:pt x="254850" y="92075"/>
                </a:lnTo>
                <a:lnTo>
                  <a:pt x="258216" y="91465"/>
                </a:lnTo>
                <a:lnTo>
                  <a:pt x="258216" y="83489"/>
                </a:lnTo>
                <a:lnTo>
                  <a:pt x="258216" y="82956"/>
                </a:lnTo>
                <a:lnTo>
                  <a:pt x="256870" y="83350"/>
                </a:lnTo>
                <a:lnTo>
                  <a:pt x="255320" y="83489"/>
                </a:lnTo>
                <a:lnTo>
                  <a:pt x="249021" y="83489"/>
                </a:lnTo>
                <a:lnTo>
                  <a:pt x="247815" y="82283"/>
                </a:lnTo>
                <a:lnTo>
                  <a:pt x="247815" y="34328"/>
                </a:lnTo>
                <a:lnTo>
                  <a:pt x="258216" y="34328"/>
                </a:lnTo>
                <a:lnTo>
                  <a:pt x="258216" y="26162"/>
                </a:lnTo>
                <a:close/>
              </a:path>
              <a:path w="562610" h="115569">
                <a:moveTo>
                  <a:pt x="323202" y="51511"/>
                </a:moveTo>
                <a:lnTo>
                  <a:pt x="312242" y="30099"/>
                </a:lnTo>
                <a:lnTo>
                  <a:pt x="312242" y="53009"/>
                </a:lnTo>
                <a:lnTo>
                  <a:pt x="276834" y="53009"/>
                </a:lnTo>
                <a:lnTo>
                  <a:pt x="278599" y="45008"/>
                </a:lnTo>
                <a:lnTo>
                  <a:pt x="282409" y="38887"/>
                </a:lnTo>
                <a:lnTo>
                  <a:pt x="287959" y="34975"/>
                </a:lnTo>
                <a:lnTo>
                  <a:pt x="294957" y="33591"/>
                </a:lnTo>
                <a:lnTo>
                  <a:pt x="301866" y="35052"/>
                </a:lnTo>
                <a:lnTo>
                  <a:pt x="307365" y="39014"/>
                </a:lnTo>
                <a:lnTo>
                  <a:pt x="311010" y="44945"/>
                </a:lnTo>
                <a:lnTo>
                  <a:pt x="312191" y="51511"/>
                </a:lnTo>
                <a:lnTo>
                  <a:pt x="312242" y="53009"/>
                </a:lnTo>
                <a:lnTo>
                  <a:pt x="312242" y="30099"/>
                </a:lnTo>
                <a:lnTo>
                  <a:pt x="310781" y="28778"/>
                </a:lnTo>
                <a:lnTo>
                  <a:pt x="303504" y="25476"/>
                </a:lnTo>
                <a:lnTo>
                  <a:pt x="295084" y="24320"/>
                </a:lnTo>
                <a:lnTo>
                  <a:pt x="283095" y="26758"/>
                </a:lnTo>
                <a:lnTo>
                  <a:pt x="273926" y="33693"/>
                </a:lnTo>
                <a:lnTo>
                  <a:pt x="268071" y="44526"/>
                </a:lnTo>
                <a:lnTo>
                  <a:pt x="266014" y="58686"/>
                </a:lnTo>
                <a:lnTo>
                  <a:pt x="268020" y="72720"/>
                </a:lnTo>
                <a:lnTo>
                  <a:pt x="273773" y="83286"/>
                </a:lnTo>
                <a:lnTo>
                  <a:pt x="282867" y="89966"/>
                </a:lnTo>
                <a:lnTo>
                  <a:pt x="294881" y="92278"/>
                </a:lnTo>
                <a:lnTo>
                  <a:pt x="304850" y="90779"/>
                </a:lnTo>
                <a:lnTo>
                  <a:pt x="312864" y="86448"/>
                </a:lnTo>
                <a:lnTo>
                  <a:pt x="315785" y="82956"/>
                </a:lnTo>
                <a:lnTo>
                  <a:pt x="318655" y="79527"/>
                </a:lnTo>
                <a:lnTo>
                  <a:pt x="321919" y="70294"/>
                </a:lnTo>
                <a:lnTo>
                  <a:pt x="311645" y="70294"/>
                </a:lnTo>
                <a:lnTo>
                  <a:pt x="308876" y="78625"/>
                </a:lnTo>
                <a:lnTo>
                  <a:pt x="303339" y="82956"/>
                </a:lnTo>
                <a:lnTo>
                  <a:pt x="288785" y="82956"/>
                </a:lnTo>
                <a:lnTo>
                  <a:pt x="283375" y="80048"/>
                </a:lnTo>
                <a:lnTo>
                  <a:pt x="280009" y="74764"/>
                </a:lnTo>
                <a:lnTo>
                  <a:pt x="277571" y="71107"/>
                </a:lnTo>
                <a:lnTo>
                  <a:pt x="276758" y="67462"/>
                </a:lnTo>
                <a:lnTo>
                  <a:pt x="276618" y="61175"/>
                </a:lnTo>
                <a:lnTo>
                  <a:pt x="323202" y="61175"/>
                </a:lnTo>
                <a:lnTo>
                  <a:pt x="323202" y="53009"/>
                </a:lnTo>
                <a:lnTo>
                  <a:pt x="323202" y="51511"/>
                </a:lnTo>
                <a:close/>
              </a:path>
              <a:path w="562610" h="115569">
                <a:moveTo>
                  <a:pt x="378129" y="0"/>
                </a:moveTo>
                <a:lnTo>
                  <a:pt x="364413" y="0"/>
                </a:lnTo>
                <a:lnTo>
                  <a:pt x="352780" y="17907"/>
                </a:lnTo>
                <a:lnTo>
                  <a:pt x="360159" y="17907"/>
                </a:lnTo>
                <a:lnTo>
                  <a:pt x="378129" y="0"/>
                </a:lnTo>
                <a:close/>
              </a:path>
              <a:path w="562610" h="115569">
                <a:moveTo>
                  <a:pt x="386981" y="26162"/>
                </a:moveTo>
                <a:lnTo>
                  <a:pt x="376847" y="26162"/>
                </a:lnTo>
                <a:lnTo>
                  <a:pt x="376847" y="62052"/>
                </a:lnTo>
                <a:lnTo>
                  <a:pt x="375640" y="70853"/>
                </a:lnTo>
                <a:lnTo>
                  <a:pt x="372211" y="77609"/>
                </a:lnTo>
                <a:lnTo>
                  <a:pt x="366814" y="81953"/>
                </a:lnTo>
                <a:lnTo>
                  <a:pt x="359676" y="83489"/>
                </a:lnTo>
                <a:lnTo>
                  <a:pt x="351701" y="83489"/>
                </a:lnTo>
                <a:lnTo>
                  <a:pt x="346633" y="78625"/>
                </a:lnTo>
                <a:lnTo>
                  <a:pt x="346633" y="26162"/>
                </a:lnTo>
                <a:lnTo>
                  <a:pt x="336486" y="26162"/>
                </a:lnTo>
                <a:lnTo>
                  <a:pt x="336486" y="74968"/>
                </a:lnTo>
                <a:lnTo>
                  <a:pt x="337921" y="82130"/>
                </a:lnTo>
                <a:lnTo>
                  <a:pt x="342011" y="87579"/>
                </a:lnTo>
                <a:lnTo>
                  <a:pt x="348411" y="91059"/>
                </a:lnTo>
                <a:lnTo>
                  <a:pt x="356768" y="92278"/>
                </a:lnTo>
                <a:lnTo>
                  <a:pt x="366102" y="92278"/>
                </a:lnTo>
                <a:lnTo>
                  <a:pt x="371983" y="89027"/>
                </a:lnTo>
                <a:lnTo>
                  <a:pt x="375920" y="83489"/>
                </a:lnTo>
                <a:lnTo>
                  <a:pt x="377786" y="80860"/>
                </a:lnTo>
                <a:lnTo>
                  <a:pt x="377786" y="89509"/>
                </a:lnTo>
                <a:lnTo>
                  <a:pt x="386981" y="89509"/>
                </a:lnTo>
                <a:lnTo>
                  <a:pt x="386981" y="80645"/>
                </a:lnTo>
                <a:lnTo>
                  <a:pt x="386981" y="26162"/>
                </a:lnTo>
                <a:close/>
              </a:path>
              <a:path w="562610" h="115569">
                <a:moveTo>
                  <a:pt x="456044" y="1333"/>
                </a:moveTo>
                <a:lnTo>
                  <a:pt x="445897" y="1333"/>
                </a:lnTo>
                <a:lnTo>
                  <a:pt x="445897" y="33934"/>
                </a:lnTo>
                <a:lnTo>
                  <a:pt x="445897" y="58547"/>
                </a:lnTo>
                <a:lnTo>
                  <a:pt x="444652" y="68516"/>
                </a:lnTo>
                <a:lnTo>
                  <a:pt x="441134" y="76200"/>
                </a:lnTo>
                <a:lnTo>
                  <a:pt x="435610" y="81140"/>
                </a:lnTo>
                <a:lnTo>
                  <a:pt x="428396" y="82880"/>
                </a:lnTo>
                <a:lnTo>
                  <a:pt x="420839" y="81114"/>
                </a:lnTo>
                <a:lnTo>
                  <a:pt x="415010" y="76123"/>
                </a:lnTo>
                <a:lnTo>
                  <a:pt x="411264" y="68364"/>
                </a:lnTo>
                <a:lnTo>
                  <a:pt x="409968" y="58547"/>
                </a:lnTo>
                <a:lnTo>
                  <a:pt x="410006" y="57658"/>
                </a:lnTo>
                <a:lnTo>
                  <a:pt x="411251" y="48221"/>
                </a:lnTo>
                <a:lnTo>
                  <a:pt x="415010" y="40449"/>
                </a:lnTo>
                <a:lnTo>
                  <a:pt x="420776" y="35483"/>
                </a:lnTo>
                <a:lnTo>
                  <a:pt x="428269" y="33731"/>
                </a:lnTo>
                <a:lnTo>
                  <a:pt x="435635" y="35483"/>
                </a:lnTo>
                <a:lnTo>
                  <a:pt x="441172" y="40474"/>
                </a:lnTo>
                <a:lnTo>
                  <a:pt x="444677" y="48272"/>
                </a:lnTo>
                <a:lnTo>
                  <a:pt x="445897" y="58547"/>
                </a:lnTo>
                <a:lnTo>
                  <a:pt x="445897" y="33934"/>
                </a:lnTo>
                <a:lnTo>
                  <a:pt x="445757" y="33731"/>
                </a:lnTo>
                <a:lnTo>
                  <a:pt x="441782" y="27711"/>
                </a:lnTo>
                <a:lnTo>
                  <a:pt x="435025" y="24320"/>
                </a:lnTo>
                <a:lnTo>
                  <a:pt x="426567" y="24320"/>
                </a:lnTo>
                <a:lnTo>
                  <a:pt x="415378" y="26695"/>
                </a:lnTo>
                <a:lnTo>
                  <a:pt x="406781" y="33439"/>
                </a:lnTo>
                <a:lnTo>
                  <a:pt x="401269" y="43954"/>
                </a:lnTo>
                <a:lnTo>
                  <a:pt x="399326" y="57658"/>
                </a:lnTo>
                <a:lnTo>
                  <a:pt x="401243" y="72110"/>
                </a:lnTo>
                <a:lnTo>
                  <a:pt x="406755" y="83007"/>
                </a:lnTo>
                <a:lnTo>
                  <a:pt x="415467" y="89890"/>
                </a:lnTo>
                <a:lnTo>
                  <a:pt x="426986" y="92278"/>
                </a:lnTo>
                <a:lnTo>
                  <a:pt x="435622" y="92278"/>
                </a:lnTo>
                <a:lnTo>
                  <a:pt x="441718" y="89027"/>
                </a:lnTo>
                <a:lnTo>
                  <a:pt x="445960" y="82880"/>
                </a:lnTo>
                <a:lnTo>
                  <a:pt x="447001" y="81381"/>
                </a:lnTo>
                <a:lnTo>
                  <a:pt x="447001" y="89509"/>
                </a:lnTo>
                <a:lnTo>
                  <a:pt x="456044" y="89509"/>
                </a:lnTo>
                <a:lnTo>
                  <a:pt x="456044" y="81203"/>
                </a:lnTo>
                <a:lnTo>
                  <a:pt x="456044" y="34137"/>
                </a:lnTo>
                <a:lnTo>
                  <a:pt x="456044" y="1333"/>
                </a:lnTo>
                <a:close/>
              </a:path>
              <a:path w="562610" h="115569">
                <a:moveTo>
                  <a:pt x="525386" y="58813"/>
                </a:moveTo>
                <a:lnTo>
                  <a:pt x="523455" y="44183"/>
                </a:lnTo>
                <a:lnTo>
                  <a:pt x="517956" y="33591"/>
                </a:lnTo>
                <a:lnTo>
                  <a:pt x="517829" y="33350"/>
                </a:lnTo>
                <a:lnTo>
                  <a:pt x="514756" y="31064"/>
                </a:lnTo>
                <a:lnTo>
                  <a:pt x="514756" y="58813"/>
                </a:lnTo>
                <a:lnTo>
                  <a:pt x="513511" y="68745"/>
                </a:lnTo>
                <a:lnTo>
                  <a:pt x="509930" y="76390"/>
                </a:lnTo>
                <a:lnTo>
                  <a:pt x="504266" y="81254"/>
                </a:lnTo>
                <a:lnTo>
                  <a:pt x="496773" y="82956"/>
                </a:lnTo>
                <a:lnTo>
                  <a:pt x="489165" y="81254"/>
                </a:lnTo>
                <a:lnTo>
                  <a:pt x="483476" y="76390"/>
                </a:lnTo>
                <a:lnTo>
                  <a:pt x="479894" y="68630"/>
                </a:lnTo>
                <a:lnTo>
                  <a:pt x="478650" y="58267"/>
                </a:lnTo>
                <a:lnTo>
                  <a:pt x="479894" y="47993"/>
                </a:lnTo>
                <a:lnTo>
                  <a:pt x="483476" y="40220"/>
                </a:lnTo>
                <a:lnTo>
                  <a:pt x="489178" y="35306"/>
                </a:lnTo>
                <a:lnTo>
                  <a:pt x="496773" y="33591"/>
                </a:lnTo>
                <a:lnTo>
                  <a:pt x="504367" y="35306"/>
                </a:lnTo>
                <a:lnTo>
                  <a:pt x="510006" y="40233"/>
                </a:lnTo>
                <a:lnTo>
                  <a:pt x="513549" y="48120"/>
                </a:lnTo>
                <a:lnTo>
                  <a:pt x="514718" y="58267"/>
                </a:lnTo>
                <a:lnTo>
                  <a:pt x="514756" y="58813"/>
                </a:lnTo>
                <a:lnTo>
                  <a:pt x="514756" y="31064"/>
                </a:lnTo>
                <a:lnTo>
                  <a:pt x="508812" y="26631"/>
                </a:lnTo>
                <a:lnTo>
                  <a:pt x="496646" y="24320"/>
                </a:lnTo>
                <a:lnTo>
                  <a:pt x="484670" y="26644"/>
                </a:lnTo>
                <a:lnTo>
                  <a:pt x="475665" y="33350"/>
                </a:lnTo>
                <a:lnTo>
                  <a:pt x="470014" y="44005"/>
                </a:lnTo>
                <a:lnTo>
                  <a:pt x="468045" y="58267"/>
                </a:lnTo>
                <a:lnTo>
                  <a:pt x="469988" y="72567"/>
                </a:lnTo>
                <a:lnTo>
                  <a:pt x="475640" y="83261"/>
                </a:lnTo>
                <a:lnTo>
                  <a:pt x="484670" y="89966"/>
                </a:lnTo>
                <a:lnTo>
                  <a:pt x="496773" y="92278"/>
                </a:lnTo>
                <a:lnTo>
                  <a:pt x="508723" y="89966"/>
                </a:lnTo>
                <a:lnTo>
                  <a:pt x="517715" y="83337"/>
                </a:lnTo>
                <a:lnTo>
                  <a:pt x="517918" y="82956"/>
                </a:lnTo>
                <a:lnTo>
                  <a:pt x="523405" y="72796"/>
                </a:lnTo>
                <a:lnTo>
                  <a:pt x="525386" y="58813"/>
                </a:lnTo>
                <a:close/>
              </a:path>
              <a:path w="562610" h="115569">
                <a:moveTo>
                  <a:pt x="562178" y="58267"/>
                </a:moveTo>
                <a:lnTo>
                  <a:pt x="560806" y="43561"/>
                </a:lnTo>
                <a:lnTo>
                  <a:pt x="556882" y="28600"/>
                </a:lnTo>
                <a:lnTo>
                  <a:pt x="550697" y="14236"/>
                </a:lnTo>
                <a:lnTo>
                  <a:pt x="542505" y="1333"/>
                </a:lnTo>
                <a:lnTo>
                  <a:pt x="535749" y="1333"/>
                </a:lnTo>
                <a:lnTo>
                  <a:pt x="542810" y="14820"/>
                </a:lnTo>
                <a:lnTo>
                  <a:pt x="548005" y="29044"/>
                </a:lnTo>
                <a:lnTo>
                  <a:pt x="551218" y="43649"/>
                </a:lnTo>
                <a:lnTo>
                  <a:pt x="552310" y="58267"/>
                </a:lnTo>
                <a:lnTo>
                  <a:pt x="551192" y="72936"/>
                </a:lnTo>
                <a:lnTo>
                  <a:pt x="548005" y="87490"/>
                </a:lnTo>
                <a:lnTo>
                  <a:pt x="542810" y="101714"/>
                </a:lnTo>
                <a:lnTo>
                  <a:pt x="535749" y="115138"/>
                </a:lnTo>
                <a:lnTo>
                  <a:pt x="542505" y="115138"/>
                </a:lnTo>
                <a:lnTo>
                  <a:pt x="550697" y="102247"/>
                </a:lnTo>
                <a:lnTo>
                  <a:pt x="556882" y="87884"/>
                </a:lnTo>
                <a:lnTo>
                  <a:pt x="560819" y="72872"/>
                </a:lnTo>
                <a:lnTo>
                  <a:pt x="562178" y="58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4055" y="719462"/>
            <a:ext cx="60325" cy="798195"/>
          </a:xfrm>
          <a:custGeom>
            <a:avLst/>
            <a:gdLst/>
            <a:ahLst/>
            <a:cxnLst/>
            <a:rect l="l" t="t" r="r" b="b"/>
            <a:pathLst>
              <a:path w="60325" h="798194">
                <a:moveTo>
                  <a:pt x="60243" y="0"/>
                </a:moveTo>
                <a:lnTo>
                  <a:pt x="48528" y="5199"/>
                </a:lnTo>
                <a:lnTo>
                  <a:pt x="38952" y="19404"/>
                </a:lnTo>
                <a:lnTo>
                  <a:pt x="32492" y="40523"/>
                </a:lnTo>
                <a:lnTo>
                  <a:pt x="30121" y="66467"/>
                </a:lnTo>
                <a:lnTo>
                  <a:pt x="30121" y="167179"/>
                </a:lnTo>
                <a:lnTo>
                  <a:pt x="27751" y="193131"/>
                </a:lnTo>
                <a:lnTo>
                  <a:pt x="21290" y="214255"/>
                </a:lnTo>
                <a:lnTo>
                  <a:pt x="11715" y="228461"/>
                </a:lnTo>
                <a:lnTo>
                  <a:pt x="0" y="233661"/>
                </a:lnTo>
                <a:lnTo>
                  <a:pt x="11715" y="238941"/>
                </a:lnTo>
                <a:lnTo>
                  <a:pt x="21290" y="253321"/>
                </a:lnTo>
                <a:lnTo>
                  <a:pt x="27751" y="274616"/>
                </a:lnTo>
                <a:lnTo>
                  <a:pt x="30121" y="300637"/>
                </a:lnTo>
                <a:lnTo>
                  <a:pt x="30121" y="731619"/>
                </a:lnTo>
                <a:lnTo>
                  <a:pt x="32492" y="757327"/>
                </a:lnTo>
                <a:lnTo>
                  <a:pt x="38952" y="778466"/>
                </a:lnTo>
                <a:lnTo>
                  <a:pt x="48528" y="792793"/>
                </a:lnTo>
                <a:lnTo>
                  <a:pt x="60243" y="798067"/>
                </a:lnTo>
              </a:path>
            </a:pathLst>
          </a:custGeom>
          <a:ln w="4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5794" y="955831"/>
            <a:ext cx="227384" cy="114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955" y="954470"/>
            <a:ext cx="494683" cy="115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4100" y="1348365"/>
            <a:ext cx="1265298" cy="114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914627" y="662570"/>
            <a:ext cx="1014094" cy="911860"/>
            <a:chOff x="2914627" y="662570"/>
            <a:chExt cx="1014094" cy="911860"/>
          </a:xfrm>
        </p:grpSpPr>
        <p:sp>
          <p:nvSpPr>
            <p:cNvPr id="15" name="object 15"/>
            <p:cNvSpPr/>
            <p:nvPr/>
          </p:nvSpPr>
          <p:spPr>
            <a:xfrm>
              <a:off x="2914627" y="772402"/>
              <a:ext cx="1013469" cy="765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1854" y="1500030"/>
              <a:ext cx="412774" cy="743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3620" y="662570"/>
              <a:ext cx="349470" cy="743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1089" y="1906447"/>
            <a:ext cx="65265" cy="652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932" y="1779229"/>
            <a:ext cx="4003040" cy="1134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0" dirty="0" err="1">
                <a:latin typeface="LM Sans 10"/>
                <a:cs typeface="LM Sans 10"/>
              </a:rPr>
              <a:t>Declara</a:t>
            </a:r>
            <a:r>
              <a:rPr lang="pt-BR" sz="1100" b="1" spc="-100" dirty="0" err="1">
                <a:latin typeface="LM Sans 10"/>
                <a:cs typeface="LM Sans 10"/>
              </a:rPr>
              <a:t>çã</a:t>
            </a:r>
            <a:r>
              <a:rPr sz="1100" b="1" spc="-100" dirty="0">
                <a:latin typeface="LM Sans 10"/>
                <a:cs typeface="LM Sans 10"/>
              </a:rPr>
              <a:t>o: </a:t>
            </a:r>
            <a:r>
              <a:rPr sz="1100" spc="-10" dirty="0">
                <a:latin typeface="LM Sans 10"/>
                <a:cs typeface="LM Sans 10"/>
              </a:rPr>
              <a:t>reservar espaco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mem</a:t>
            </a:r>
            <a:r>
              <a:rPr lang="pt-BR" sz="1100" spc="-70" dirty="0">
                <a:latin typeface="LM Sans 10"/>
                <a:cs typeface="LM Sans 10"/>
              </a:rPr>
              <a:t>ó</a:t>
            </a:r>
            <a:r>
              <a:rPr sz="1100" spc="-70" dirty="0">
                <a:latin typeface="LM Sans 10"/>
                <a:cs typeface="LM Sans 10"/>
              </a:rPr>
              <a:t>ria; </a:t>
            </a:r>
            <a:r>
              <a:rPr sz="1100" spc="-5" dirty="0">
                <a:latin typeface="LM Sans 10"/>
                <a:cs typeface="LM Sans 10"/>
              </a:rPr>
              <a:t>associar </a:t>
            </a:r>
            <a:r>
              <a:rPr sz="1100" spc="-10" dirty="0">
                <a:latin typeface="LM Sans 10"/>
                <a:cs typeface="LM Sans 10"/>
              </a:rPr>
              <a:t>com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identificador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b="1" spc="-5" dirty="0">
                <a:latin typeface="LM Sans 10"/>
                <a:cs typeface="LM Sans 10"/>
              </a:rPr>
              <a:t>Sintaxes: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tipo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nome;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tipo nome =</a:t>
            </a:r>
            <a:r>
              <a:rPr sz="1100" spc="-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valor;</a:t>
            </a:r>
            <a:endParaRPr sz="1100" dirty="0">
              <a:latin typeface="LM Mono 10"/>
              <a:cs typeface="LM Mono 10"/>
            </a:endParaRPr>
          </a:p>
          <a:p>
            <a:pPr marL="12700" marR="2091055">
              <a:lnSpc>
                <a:spcPct val="102600"/>
              </a:lnSpc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tipo nome1, nome2, nome3;  tipo nome1 = valor,</a:t>
            </a:r>
            <a:r>
              <a:rPr sz="1100" spc="-1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nome2;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089" y="2116480"/>
            <a:ext cx="65265" cy="652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4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66CEC82-C2B8-46E9-AD70-439235C756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90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Tipos </a:t>
            </a:r>
            <a:r>
              <a:rPr spc="15" dirty="0"/>
              <a:t>e </a:t>
            </a:r>
            <a:r>
              <a:rPr spc="5" dirty="0"/>
              <a:t>valores</a:t>
            </a:r>
            <a:r>
              <a:rPr spc="-7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06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8828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369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9885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19353" y="2161451"/>
            <a:ext cx="35560" cy="278765"/>
            <a:chOff x="619353" y="2161451"/>
            <a:chExt cx="35560" cy="278765"/>
          </a:xfrm>
        </p:grpSpPr>
        <p:sp>
          <p:nvSpPr>
            <p:cNvPr id="8" name="object 8"/>
            <p:cNvSpPr/>
            <p:nvPr/>
          </p:nvSpPr>
          <p:spPr>
            <a:xfrm>
              <a:off x="621880" y="21614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246" y="21614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1880" y="23006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246" y="23006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9353" y="2815475"/>
            <a:ext cx="35560" cy="278765"/>
            <a:chOff x="619353" y="2815475"/>
            <a:chExt cx="35560" cy="278765"/>
          </a:xfrm>
        </p:grpSpPr>
        <p:sp>
          <p:nvSpPr>
            <p:cNvPr id="13" name="object 13"/>
            <p:cNvSpPr/>
            <p:nvPr/>
          </p:nvSpPr>
          <p:spPr>
            <a:xfrm>
              <a:off x="621880" y="28154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246" y="28154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880" y="29546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246" y="295464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6732" y="417257"/>
            <a:ext cx="4138295" cy="27186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Os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i="1" spc="-10" dirty="0">
                <a:latin typeface="LM Sans 10"/>
                <a:cs typeface="LM Sans 10"/>
              </a:rPr>
              <a:t>int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double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5" dirty="0">
                <a:latin typeface="LM Sans 10"/>
                <a:cs typeface="LM Sans 10"/>
              </a:rPr>
              <a:t>char</a:t>
            </a:r>
            <a:r>
              <a:rPr sz="1100" spc="-15" dirty="0">
                <a:latin typeface="LM Sans 10"/>
                <a:cs typeface="LM Sans 10"/>
              </a:rPr>
              <a:t>, </a:t>
            </a:r>
            <a:r>
              <a:rPr sz="1100" i="1" dirty="0">
                <a:latin typeface="LM Sans 10"/>
                <a:cs typeface="LM Sans 10"/>
              </a:rPr>
              <a:t>boolean</a:t>
            </a:r>
            <a:r>
              <a:rPr sz="110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entre outros,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primitivos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88900" marR="558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Importante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definir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tamanho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5" dirty="0">
                <a:latin typeface="LM Sans 10"/>
                <a:cs typeface="LM Sans 10"/>
              </a:rPr>
              <a:t>(quantidade de </a:t>
            </a:r>
            <a:r>
              <a:rPr sz="1100" spc="-15" dirty="0">
                <a:latin typeface="LM Sans 10"/>
                <a:cs typeface="LM Sans 10"/>
              </a:rPr>
              <a:t>bytes  </a:t>
            </a:r>
            <a:r>
              <a:rPr sz="1100" spc="-5" dirty="0">
                <a:latin typeface="LM Sans 10"/>
                <a:cs typeface="LM Sans 10"/>
              </a:rPr>
              <a:t>alocados) 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0" dirty="0" err="1">
                <a:latin typeface="LM Sans 10"/>
                <a:cs typeface="LM Sans 10"/>
              </a:rPr>
              <a:t>interpreta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correta </a:t>
            </a:r>
            <a:r>
              <a:rPr sz="1100" spc="-5" dirty="0">
                <a:latin typeface="LM Sans 10"/>
                <a:cs typeface="LM Sans 10"/>
              </a:rPr>
              <a:t>dos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bits</a:t>
            </a:r>
            <a:endParaRPr sz="1100" dirty="0">
              <a:latin typeface="LM Sans 10"/>
              <a:cs typeface="LM Sans 10"/>
            </a:endParaRPr>
          </a:p>
          <a:p>
            <a:pPr marL="88900" marR="318770">
              <a:lnSpc>
                <a:spcPct val="215899"/>
              </a:lnSpc>
              <a:spcBef>
                <a:spcPts val="160"/>
              </a:spcBef>
            </a:pPr>
            <a:r>
              <a:rPr sz="1100" spc="-10" dirty="0">
                <a:latin typeface="LM Sans 10"/>
                <a:cs typeface="LM Sans 10"/>
              </a:rPr>
              <a:t>Quanto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quantidade de </a:t>
            </a:r>
            <a:r>
              <a:rPr sz="1100" spc="-10" dirty="0">
                <a:latin typeface="LM Sans 10"/>
                <a:cs typeface="LM Sans 10"/>
              </a:rPr>
              <a:t>bytes,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10" dirty="0">
                <a:latin typeface="LM Sans 10"/>
                <a:cs typeface="LM Sans 10"/>
              </a:rPr>
              <a:t>a representatividade  </a:t>
            </a:r>
            <a:r>
              <a:rPr sz="1100" dirty="0">
                <a:latin typeface="LM Sans 10"/>
                <a:cs typeface="LM Sans 10"/>
              </a:rPr>
              <a:t>Tipos:</a:t>
            </a:r>
          </a:p>
          <a:p>
            <a:pPr marL="2286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10" dirty="0">
                <a:latin typeface="LM Sans 10"/>
                <a:cs typeface="LM Sans 10"/>
              </a:rPr>
              <a:t>char: </a:t>
            </a:r>
            <a:r>
              <a:rPr sz="1000" spc="-5" dirty="0">
                <a:latin typeface="LM Sans 10"/>
                <a:cs typeface="LM Sans 10"/>
              </a:rPr>
              <a:t>2 </a:t>
            </a:r>
            <a:r>
              <a:rPr sz="1000" spc="-10" dirty="0">
                <a:latin typeface="LM Sans 10"/>
                <a:cs typeface="LM Sans 10"/>
              </a:rPr>
              <a:t>bytes </a:t>
            </a:r>
            <a:r>
              <a:rPr sz="1000" spc="-5" dirty="0">
                <a:latin typeface="LM Sans 10"/>
                <a:cs typeface="LM Sans 10"/>
              </a:rPr>
              <a:t>(UNICODE), de 0 a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65535</a:t>
            </a:r>
            <a:endParaRPr sz="1000" dirty="0">
              <a:latin typeface="LM Sans 10"/>
              <a:cs typeface="LM Sans 10"/>
            </a:endParaRPr>
          </a:p>
          <a:p>
            <a:pPr marL="375285" marR="3060065">
              <a:lnSpc>
                <a:spcPct val="101499"/>
              </a:lnSpc>
              <a:spcBef>
                <a:spcPts val="575"/>
              </a:spcBef>
            </a:pPr>
            <a:r>
              <a:rPr lang="pt-BR" sz="900" spc="20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20" dirty="0">
                <a:solidFill>
                  <a:srgbClr val="006600"/>
                </a:solidFill>
                <a:latin typeface="LM Mono 10"/>
                <a:cs typeface="LM Mono 10"/>
              </a:rPr>
              <a:t>har</a:t>
            </a:r>
            <a:r>
              <a:rPr lang="pt-BR" sz="900" spc="2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20" dirty="0">
                <a:latin typeface="LM Mono 10"/>
                <a:cs typeface="LM Mono 10"/>
              </a:rPr>
              <a:t>=</a:t>
            </a:r>
            <a:r>
              <a:rPr sz="900" spc="20" dirty="0">
                <a:solidFill>
                  <a:srgbClr val="FF7F00"/>
                </a:solidFill>
                <a:latin typeface="LM Mono 10"/>
                <a:cs typeface="LM Mono 10"/>
              </a:rPr>
              <a:t>’A’</a:t>
            </a:r>
            <a:r>
              <a:rPr sz="900" spc="20" dirty="0">
                <a:latin typeface="LM Mono 10"/>
                <a:cs typeface="LM Mono 10"/>
              </a:rPr>
              <a:t>;  </a:t>
            </a:r>
            <a:r>
              <a:rPr sz="900" spc="70" dirty="0">
                <a:solidFill>
                  <a:srgbClr val="006600"/>
                </a:solidFill>
                <a:latin typeface="LM Mono 10"/>
                <a:cs typeface="LM Mono 10"/>
              </a:rPr>
              <a:t>cha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r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’+’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LM Mono 10"/>
              <a:cs typeface="LM Mono 10"/>
            </a:endParaRPr>
          </a:p>
          <a:p>
            <a:pPr marL="2286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dirty="0">
                <a:latin typeface="LM Sans 10"/>
                <a:cs typeface="LM Sans 10"/>
              </a:rPr>
              <a:t>boolean: </a:t>
            </a:r>
            <a:r>
              <a:rPr sz="1000" spc="-5" dirty="0">
                <a:latin typeface="LM Sans 10"/>
                <a:cs typeface="LM Sans 10"/>
              </a:rPr>
              <a:t>1 bit, 0 ou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 dirty="0">
              <a:latin typeface="LM Sans 10"/>
              <a:cs typeface="LM Sans 10"/>
            </a:endParaRPr>
          </a:p>
          <a:p>
            <a:pPr marL="375920" marR="2753995">
              <a:lnSpc>
                <a:spcPct val="101499"/>
              </a:lnSpc>
              <a:spcBef>
                <a:spcPts val="575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b</a:t>
            </a:r>
            <a:r>
              <a:rPr sz="900" spc="45" dirty="0" err="1">
                <a:solidFill>
                  <a:srgbClr val="006600"/>
                </a:solidFill>
                <a:latin typeface="LM Mono 10"/>
                <a:cs typeface="LM Mono 10"/>
              </a:rPr>
              <a:t>ool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true</a:t>
            </a:r>
            <a:r>
              <a:rPr sz="900" spc="45" dirty="0">
                <a:latin typeface="LM Mono 10"/>
                <a:cs typeface="LM Mono 10"/>
              </a:rPr>
              <a:t>;  </a:t>
            </a:r>
            <a:endParaRPr lang="pt-BR" sz="900" spc="45" dirty="0">
              <a:latin typeface="LM Mono 10"/>
              <a:cs typeface="LM Mono 10"/>
            </a:endParaRPr>
          </a:p>
          <a:p>
            <a:pPr marL="375920" marR="2753995">
              <a:lnSpc>
                <a:spcPct val="101499"/>
              </a:lnSpc>
              <a:spcBef>
                <a:spcPts val="575"/>
              </a:spcBef>
            </a:pPr>
            <a:r>
              <a:rPr sz="900" spc="75" dirty="0">
                <a:solidFill>
                  <a:srgbClr val="006600"/>
                </a:solidFill>
                <a:latin typeface="LM Mono 10"/>
                <a:cs typeface="LM Mono 10"/>
              </a:rPr>
              <a:t>bool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y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70" dirty="0">
                <a:solidFill>
                  <a:srgbClr val="006600"/>
                </a:solidFill>
                <a:latin typeface="LM Mono 10"/>
                <a:cs typeface="LM Mono 10"/>
              </a:rPr>
              <a:t>fals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5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1937020-89B9-49D2-8B00-9E74A8A09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43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Tipos </a:t>
            </a:r>
            <a:r>
              <a:rPr spc="15" dirty="0"/>
              <a:t>e </a:t>
            </a:r>
            <a:r>
              <a:rPr spc="5" dirty="0"/>
              <a:t>valores</a:t>
            </a:r>
            <a:r>
              <a:rPr spc="-60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253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9353" y="762609"/>
            <a:ext cx="35560" cy="417830"/>
            <a:chOff x="619353" y="762609"/>
            <a:chExt cx="35560" cy="417830"/>
          </a:xfrm>
        </p:grpSpPr>
        <p:sp>
          <p:nvSpPr>
            <p:cNvPr id="5" name="object 5"/>
            <p:cNvSpPr/>
            <p:nvPr/>
          </p:nvSpPr>
          <p:spPr>
            <a:xfrm>
              <a:off x="621880" y="7626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246" y="7626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880" y="9017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246" y="9017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880" y="1040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246" y="1040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9353" y="1433195"/>
            <a:ext cx="35560" cy="417830"/>
            <a:chOff x="619353" y="1433195"/>
            <a:chExt cx="35560" cy="417830"/>
          </a:xfrm>
        </p:grpSpPr>
        <p:sp>
          <p:nvSpPr>
            <p:cNvPr id="12" name="object 12"/>
            <p:cNvSpPr/>
            <p:nvPr/>
          </p:nvSpPr>
          <p:spPr>
            <a:xfrm>
              <a:off x="621880" y="1433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246" y="1433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880" y="15723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246" y="15723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880" y="17115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246" y="17115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19353" y="2103780"/>
            <a:ext cx="35560" cy="278765"/>
            <a:chOff x="619353" y="2103780"/>
            <a:chExt cx="35560" cy="278765"/>
          </a:xfrm>
        </p:grpSpPr>
        <p:sp>
          <p:nvSpPr>
            <p:cNvPr id="19" name="object 19"/>
            <p:cNvSpPr/>
            <p:nvPr/>
          </p:nvSpPr>
          <p:spPr>
            <a:xfrm>
              <a:off x="621880" y="21037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246" y="21037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880" y="22429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2246" y="22429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19353" y="3010852"/>
            <a:ext cx="35560" cy="278765"/>
            <a:chOff x="619353" y="3010852"/>
            <a:chExt cx="35560" cy="278765"/>
          </a:xfrm>
        </p:grpSpPr>
        <p:sp>
          <p:nvSpPr>
            <p:cNvPr id="24" name="object 24"/>
            <p:cNvSpPr/>
            <p:nvPr/>
          </p:nvSpPr>
          <p:spPr>
            <a:xfrm>
              <a:off x="621880" y="3010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246" y="3010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880" y="315003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2246" y="315003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1332" y="271764"/>
            <a:ext cx="3141980" cy="298261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Representatividade </a:t>
            </a:r>
            <a:r>
              <a:rPr sz="1100" spc="-5" dirty="0">
                <a:latin typeface="LM Sans 10"/>
                <a:cs typeface="LM Sans 10"/>
              </a:rPr>
              <a:t>de inteiros:</a:t>
            </a:r>
            <a:endParaRPr sz="1100" dirty="0">
              <a:latin typeface="LM Sans 10"/>
              <a:cs typeface="LM Sans 10"/>
            </a:endParaRPr>
          </a:p>
          <a:p>
            <a:pPr marL="2540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5" dirty="0">
                <a:latin typeface="LM Sans 10"/>
                <a:cs typeface="LM Sans 10"/>
              </a:rPr>
              <a:t>int: </a:t>
            </a:r>
            <a:r>
              <a:rPr sz="1000" spc="-5" dirty="0">
                <a:latin typeface="LM Sans 10"/>
                <a:cs typeface="LM Sans 10"/>
              </a:rPr>
              <a:t>4 </a:t>
            </a:r>
            <a:r>
              <a:rPr sz="1000" spc="-10" dirty="0">
                <a:latin typeface="LM Sans 10"/>
                <a:cs typeface="LM Sans 10"/>
              </a:rPr>
              <a:t>bytes, </a:t>
            </a:r>
            <a:r>
              <a:rPr sz="1000" spc="-5" dirty="0">
                <a:latin typeface="LM Sans 10"/>
                <a:cs typeface="LM Sans 10"/>
              </a:rPr>
              <a:t>de -2147483648 a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2147483647</a:t>
            </a:r>
            <a:endParaRPr sz="1000" dirty="0">
              <a:latin typeface="LM Sans 10"/>
              <a:cs typeface="LM Sans 10"/>
            </a:endParaRPr>
          </a:p>
          <a:p>
            <a:pPr marL="400050" marR="2059939">
              <a:lnSpc>
                <a:spcPct val="101499"/>
              </a:lnSpc>
              <a:spcBef>
                <a:spcPts val="380"/>
              </a:spcBef>
            </a:pP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2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25" dirty="0">
                <a:latin typeface="LM Mono 10"/>
                <a:cs typeface="LM Mono 10"/>
              </a:rPr>
              <a:t>= </a:t>
            </a:r>
            <a:r>
              <a:rPr sz="900" spc="40" dirty="0">
                <a:latin typeface="LM Mono 10"/>
                <a:cs typeface="LM Mono 10"/>
              </a:rPr>
              <a:t>-34;  </a:t>
            </a:r>
            <a:r>
              <a:rPr sz="900" spc="2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2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2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9687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210" dirty="0"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3492;</a:t>
            </a:r>
            <a:endParaRPr sz="900" dirty="0">
              <a:latin typeface="LM Mono 10"/>
              <a:cs typeface="LM Mono 10"/>
            </a:endParaRPr>
          </a:p>
          <a:p>
            <a:pPr marL="254000">
              <a:lnSpc>
                <a:spcPct val="100000"/>
              </a:lnSpc>
              <a:spcBef>
                <a:spcPts val="4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10" dirty="0">
                <a:latin typeface="LM Sans 10"/>
                <a:cs typeface="LM Sans 10"/>
              </a:rPr>
              <a:t>short: </a:t>
            </a:r>
            <a:r>
              <a:rPr sz="1000" spc="-5" dirty="0">
                <a:latin typeface="LM Sans 10"/>
                <a:cs typeface="LM Sans 10"/>
              </a:rPr>
              <a:t>2 </a:t>
            </a:r>
            <a:r>
              <a:rPr sz="1000" spc="-10" dirty="0">
                <a:latin typeface="LM Sans 10"/>
                <a:cs typeface="LM Sans 10"/>
              </a:rPr>
              <a:t>bytes, </a:t>
            </a:r>
            <a:r>
              <a:rPr sz="1000" spc="-5" dirty="0">
                <a:latin typeface="LM Sans 10"/>
                <a:cs typeface="LM Sans 10"/>
              </a:rPr>
              <a:t>de -32768 a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32767</a:t>
            </a:r>
            <a:endParaRPr sz="1000" dirty="0">
              <a:latin typeface="LM Sans 10"/>
              <a:cs typeface="LM Sans 10"/>
            </a:endParaRPr>
          </a:p>
          <a:p>
            <a:pPr marL="401320" marR="1995170">
              <a:lnSpc>
                <a:spcPct val="101499"/>
              </a:lnSpc>
              <a:spcBef>
                <a:spcPts val="380"/>
              </a:spcBef>
            </a:pPr>
            <a:r>
              <a:rPr lang="pt-BR" sz="900" spc="70" dirty="0">
                <a:solidFill>
                  <a:srgbClr val="006600"/>
                </a:solidFill>
                <a:latin typeface="LM Mono 10"/>
                <a:cs typeface="LM Mono 10"/>
              </a:rPr>
              <a:t>s</a:t>
            </a:r>
            <a:r>
              <a:rPr sz="900" spc="70" dirty="0" err="1">
                <a:solidFill>
                  <a:srgbClr val="006600"/>
                </a:solidFill>
                <a:latin typeface="LM Mono 10"/>
                <a:cs typeface="LM Mono 10"/>
              </a:rPr>
              <a:t>hor</a:t>
            </a:r>
            <a:r>
              <a:rPr sz="900" spc="-5" dirty="0" err="1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idad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16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82;</a:t>
            </a:r>
            <a:endParaRPr sz="900" dirty="0">
              <a:latin typeface="LM Mono 10"/>
              <a:cs typeface="LM Mono 10"/>
            </a:endParaRPr>
          </a:p>
          <a:p>
            <a:pPr marL="401320">
              <a:lnSpc>
                <a:spcPct val="100000"/>
              </a:lnSpc>
              <a:spcBef>
                <a:spcPts val="15"/>
              </a:spcBef>
            </a:pP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s</a:t>
            </a:r>
            <a:r>
              <a:rPr sz="900" spc="55" dirty="0" err="1">
                <a:solidFill>
                  <a:srgbClr val="006600"/>
                </a:solidFill>
                <a:latin typeface="LM Mono 10"/>
                <a:cs typeface="LM Mono 10"/>
              </a:rPr>
              <a:t>hort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valor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-254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5;</a:t>
            </a:r>
            <a:endParaRPr sz="900" dirty="0">
              <a:latin typeface="LM Mono 10"/>
              <a:cs typeface="LM Mono 10"/>
            </a:endParaRPr>
          </a:p>
          <a:p>
            <a:pPr marL="254000">
              <a:lnSpc>
                <a:spcPct val="100000"/>
              </a:lnSpc>
              <a:spcBef>
                <a:spcPts val="414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10" dirty="0">
                <a:latin typeface="LM Sans 10"/>
                <a:cs typeface="LM Sans 10"/>
              </a:rPr>
              <a:t>byte: </a:t>
            </a:r>
            <a:r>
              <a:rPr sz="1000" spc="-5" dirty="0">
                <a:latin typeface="LM Sans 10"/>
                <a:cs typeface="LM Sans 10"/>
              </a:rPr>
              <a:t>1 </a:t>
            </a:r>
            <a:r>
              <a:rPr sz="1000" spc="-10" dirty="0">
                <a:latin typeface="LM Sans 10"/>
                <a:cs typeface="LM Sans 10"/>
              </a:rPr>
              <a:t>byte, </a:t>
            </a:r>
            <a:r>
              <a:rPr sz="1000" spc="-5" dirty="0">
                <a:latin typeface="LM Sans 10"/>
                <a:cs typeface="LM Sans 10"/>
              </a:rPr>
              <a:t>de -128 a</a:t>
            </a:r>
            <a:r>
              <a:rPr sz="1000" spc="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127</a:t>
            </a:r>
            <a:endParaRPr sz="1000" dirty="0">
              <a:latin typeface="LM Sans 10"/>
              <a:cs typeface="LM Sans 10"/>
            </a:endParaRPr>
          </a:p>
          <a:p>
            <a:pPr marL="401320" marR="2066289" indent="-635">
              <a:lnSpc>
                <a:spcPct val="101499"/>
              </a:lnSpc>
              <a:spcBef>
                <a:spcPts val="375"/>
              </a:spcBef>
            </a:pPr>
            <a:r>
              <a:rPr lang="pt-BR" sz="900" spc="70" dirty="0">
                <a:solidFill>
                  <a:srgbClr val="006600"/>
                </a:solidFill>
                <a:latin typeface="LM Mono 10"/>
                <a:cs typeface="LM Mono 10"/>
              </a:rPr>
              <a:t>b</a:t>
            </a:r>
            <a:r>
              <a:rPr sz="900" spc="70" dirty="0" err="1">
                <a:solidFill>
                  <a:srgbClr val="006600"/>
                </a:solidFill>
                <a:latin typeface="LM Mono 10"/>
                <a:cs typeface="LM Mono 10"/>
              </a:rPr>
              <a:t>yt</a:t>
            </a:r>
            <a:r>
              <a:rPr sz="900" spc="-5" dirty="0" err="1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lang="pt-BR" sz="900" spc="-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quan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quant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15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82</a:t>
            </a:r>
            <a:endParaRPr sz="900" dirty="0">
              <a:latin typeface="LM Mono 10"/>
              <a:cs typeface="LM Mono 10"/>
            </a:endParaRPr>
          </a:p>
          <a:p>
            <a:pPr marL="391160">
              <a:lnSpc>
                <a:spcPct val="100000"/>
              </a:lnSpc>
              <a:spcBef>
                <a:spcPts val="415"/>
              </a:spcBef>
            </a:pPr>
            <a:r>
              <a:rPr sz="1000" spc="-5" dirty="0">
                <a:solidFill>
                  <a:srgbClr val="FF0000"/>
                </a:solidFill>
                <a:latin typeface="LM Mono 10"/>
                <a:cs typeface="LM Mono 10"/>
              </a:rPr>
              <a:t>byte nd = 473; </a:t>
            </a:r>
            <a:r>
              <a:rPr sz="1000" spc="-5" dirty="0">
                <a:latin typeface="LM Sans 10"/>
                <a:cs typeface="LM Sans 10"/>
              </a:rPr>
              <a:t>//gera um erro de</a:t>
            </a:r>
            <a:r>
              <a:rPr sz="1000" spc="-175" dirty="0">
                <a:latin typeface="LM Sans 10"/>
                <a:cs typeface="LM Sans 10"/>
              </a:rPr>
              <a:t> </a:t>
            </a:r>
            <a:r>
              <a:rPr sz="1000" spc="-85" dirty="0" err="1">
                <a:latin typeface="LM Sans 10"/>
                <a:cs typeface="LM Sans 10"/>
              </a:rPr>
              <a:t>compila</a:t>
            </a:r>
            <a:r>
              <a:rPr lang="pt-BR" sz="1000" spc="-85" dirty="0" err="1">
                <a:latin typeface="LM Sans 10"/>
                <a:cs typeface="LM Sans 10"/>
              </a:rPr>
              <a:t>çã</a:t>
            </a:r>
            <a:r>
              <a:rPr sz="1000" spc="-8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391160" marR="55880" indent="-137160">
              <a:lnSpc>
                <a:spcPct val="100000"/>
              </a:lnSpc>
              <a:spcBef>
                <a:spcPts val="56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5" dirty="0">
                <a:latin typeface="LM Sans 10"/>
                <a:cs typeface="LM Sans 10"/>
              </a:rPr>
              <a:t>long: </a:t>
            </a:r>
            <a:r>
              <a:rPr sz="1000" spc="-5" dirty="0">
                <a:latin typeface="LM Sans 10"/>
                <a:cs typeface="LM Sans 10"/>
              </a:rPr>
              <a:t>8 </a:t>
            </a:r>
            <a:r>
              <a:rPr sz="1000" spc="-10" dirty="0">
                <a:latin typeface="LM Sans 10"/>
                <a:cs typeface="LM Sans 10"/>
              </a:rPr>
              <a:t>bytes, </a:t>
            </a:r>
            <a:r>
              <a:rPr sz="1000" spc="-5" dirty="0">
                <a:latin typeface="LM Sans 10"/>
                <a:cs typeface="LM Sans 10"/>
              </a:rPr>
              <a:t>de -9223372036854775808L a  9223372036854775807L</a:t>
            </a:r>
            <a:endParaRPr sz="1000" dirty="0">
              <a:latin typeface="LM Sans 10"/>
              <a:cs typeface="LM Sans 10"/>
            </a:endParaRPr>
          </a:p>
          <a:p>
            <a:pPr marL="400685" marR="1661160">
              <a:lnSpc>
                <a:spcPct val="101499"/>
              </a:lnSpc>
              <a:spcBef>
                <a:spcPts val="375"/>
              </a:spcBef>
            </a:pP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l</a:t>
            </a:r>
            <a:r>
              <a:rPr sz="900" spc="50" dirty="0" err="1">
                <a:solidFill>
                  <a:srgbClr val="006600"/>
                </a:solidFill>
                <a:latin typeface="LM Mono 10"/>
                <a:cs typeface="LM Mono 10"/>
              </a:rPr>
              <a:t>ong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50" dirty="0">
                <a:latin typeface="LM Mono 10"/>
                <a:cs typeface="LM Mono 10"/>
              </a:rPr>
              <a:t>= </a:t>
            </a:r>
            <a:r>
              <a:rPr sz="900" spc="20" dirty="0">
                <a:latin typeface="LM Mono 10"/>
                <a:cs typeface="LM Mono 10"/>
              </a:rPr>
              <a:t>-73</a:t>
            </a:r>
            <a:r>
              <a:rPr sz="900" spc="20" dirty="0">
                <a:solidFill>
                  <a:srgbClr val="0000FF"/>
                </a:solidFill>
                <a:latin typeface="LM Mono 10"/>
                <a:cs typeface="LM Mono 10"/>
              </a:rPr>
              <a:t>L</a:t>
            </a:r>
            <a:r>
              <a:rPr sz="900" spc="20" dirty="0">
                <a:latin typeface="LM Mono 10"/>
                <a:cs typeface="LM Mono 10"/>
              </a:rPr>
              <a:t>;  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long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lang="pt-BR" sz="900" spc="35" dirty="0">
                <a:latin typeface="LM Mono 10"/>
                <a:cs typeface="LM Mono 10"/>
              </a:rPr>
              <a:t>=</a:t>
            </a:r>
            <a:r>
              <a:rPr lang="pt-BR" sz="900" spc="190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34;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6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AF22032-6DF1-4511-AB1C-A310053A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97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Tipos </a:t>
            </a:r>
            <a:r>
              <a:rPr spc="15" dirty="0"/>
              <a:t>e </a:t>
            </a:r>
            <a:r>
              <a:rPr spc="5" dirty="0"/>
              <a:t>valores</a:t>
            </a:r>
            <a:r>
              <a:rPr spc="-75" dirty="0"/>
              <a:t> </a:t>
            </a:r>
            <a:r>
              <a:rPr spc="25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49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9353" y="1389468"/>
            <a:ext cx="35560" cy="556895"/>
            <a:chOff x="619353" y="1389468"/>
            <a:chExt cx="35560" cy="556895"/>
          </a:xfrm>
        </p:grpSpPr>
        <p:sp>
          <p:nvSpPr>
            <p:cNvPr id="5" name="object 5"/>
            <p:cNvSpPr/>
            <p:nvPr/>
          </p:nvSpPr>
          <p:spPr>
            <a:xfrm>
              <a:off x="621880" y="13894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246" y="13894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880" y="15286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246" y="15286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880" y="16678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246" y="16678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880" y="18069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246" y="18069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9353" y="2429840"/>
            <a:ext cx="35560" cy="417830"/>
            <a:chOff x="619353" y="2429840"/>
            <a:chExt cx="35560" cy="417830"/>
          </a:xfrm>
        </p:grpSpPr>
        <p:sp>
          <p:nvSpPr>
            <p:cNvPr id="14" name="object 14"/>
            <p:cNvSpPr/>
            <p:nvPr/>
          </p:nvSpPr>
          <p:spPr>
            <a:xfrm>
              <a:off x="621880" y="2429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246" y="2429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880" y="256901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246" y="256901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880" y="27081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2246" y="27081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2132" y="581557"/>
            <a:ext cx="3935095" cy="225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Representatividade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nu´meros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15" dirty="0" err="1">
                <a:latin typeface="LM Sans 10"/>
                <a:cs typeface="LM Sans 10"/>
              </a:rPr>
              <a:t>parte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fracion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>
                <a:latin typeface="LM Sans 10"/>
                <a:cs typeface="LM Sans 10"/>
              </a:rPr>
              <a:t>ria: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5" dirty="0">
                <a:latin typeface="LM Sans 10"/>
                <a:cs typeface="LM Sans 10"/>
              </a:rPr>
              <a:t>double: </a:t>
            </a:r>
            <a:r>
              <a:rPr sz="1000" spc="-5" dirty="0">
                <a:latin typeface="LM Sans 10"/>
                <a:cs typeface="LM Sans 10"/>
              </a:rPr>
              <a:t>8 </a:t>
            </a:r>
            <a:r>
              <a:rPr sz="1000" spc="-10" dirty="0">
                <a:latin typeface="LM Sans 10"/>
                <a:cs typeface="LM Sans 10"/>
              </a:rPr>
              <a:t>bytes, </a:t>
            </a:r>
            <a:r>
              <a:rPr sz="1000" spc="-5" dirty="0">
                <a:latin typeface="LM Sans 10"/>
                <a:cs typeface="LM Sans 10"/>
              </a:rPr>
              <a:t>de -1.79769313486231570E+308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endParaRPr sz="1000" dirty="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+1.79769313486231570E+308</a:t>
            </a:r>
            <a:endParaRPr sz="1000" dirty="0">
              <a:latin typeface="LM Sans 10"/>
              <a:cs typeface="LM Sans 10"/>
            </a:endParaRPr>
          </a:p>
          <a:p>
            <a:pPr marL="350520" marR="1697989">
              <a:lnSpc>
                <a:spcPct val="101499"/>
              </a:lnSpc>
              <a:spcBef>
                <a:spcPts val="57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50" dirty="0">
                <a:latin typeface="LM Mono 10"/>
                <a:cs typeface="LM Mono 10"/>
              </a:rPr>
              <a:t>,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900" spc="50" dirty="0">
                <a:latin typeface="LM Mono 10"/>
                <a:cs typeface="LM Mono 10"/>
              </a:rPr>
              <a:t>,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imposto</a:t>
            </a:r>
            <a:r>
              <a:rPr sz="900" spc="50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sz="900" spc="26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-2.45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40" dirty="0">
                <a:latin typeface="LM Mono 10"/>
                <a:cs typeface="LM Mono 10"/>
              </a:rPr>
              <a:t>-4;</a:t>
            </a:r>
            <a:endParaRPr sz="900" dirty="0">
              <a:latin typeface="LM Mono 10"/>
              <a:cs typeface="LM Mono 10"/>
            </a:endParaRPr>
          </a:p>
          <a:p>
            <a:pPr marL="350520" marR="2345690">
              <a:lnSpc>
                <a:spcPct val="101499"/>
              </a:lnSpc>
            </a:pP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imposto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sz="900" spc="185" dirty="0"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2340</a:t>
            </a:r>
            <a:r>
              <a:rPr sz="900" spc="-39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-400" dirty="0">
                <a:latin typeface="LM Mono 10"/>
                <a:cs typeface="LM Mono 10"/>
              </a:rPr>
              <a:t> </a:t>
            </a:r>
            <a:r>
              <a:rPr sz="900" spc="15" dirty="0">
                <a:latin typeface="LM Mono 10"/>
                <a:cs typeface="LM Mono 10"/>
              </a:rPr>
              <a:t>12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d</a:t>
            </a:r>
            <a:r>
              <a:rPr sz="900" spc="15" dirty="0">
                <a:latin typeface="LM Mono 10"/>
                <a:cs typeface="LM Mono 10"/>
              </a:rPr>
              <a:t>;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2300</a:t>
            </a:r>
            <a:r>
              <a:rPr sz="900" spc="-39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-395" dirty="0"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45</a:t>
            </a:r>
            <a:r>
              <a:rPr sz="900" spc="-39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 dirty="0">
              <a:latin typeface="LM Mono 10"/>
              <a:cs typeface="LM Mono 10"/>
            </a:endParaRPr>
          </a:p>
          <a:p>
            <a:pPr marL="2032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5" dirty="0">
                <a:latin typeface="LM Sans 10"/>
                <a:cs typeface="LM Sans 10"/>
              </a:rPr>
              <a:t>Tipo </a:t>
            </a:r>
            <a:r>
              <a:rPr sz="1000" b="1" spc="-5" dirty="0">
                <a:latin typeface="LM Sans 10"/>
                <a:cs typeface="LM Sans 10"/>
              </a:rPr>
              <a:t>float: </a:t>
            </a:r>
            <a:r>
              <a:rPr sz="1000" spc="-5" dirty="0">
                <a:latin typeface="LM Sans 10"/>
                <a:cs typeface="LM Sans 10"/>
              </a:rPr>
              <a:t>4 </a:t>
            </a:r>
            <a:r>
              <a:rPr sz="1000" spc="-10" dirty="0">
                <a:latin typeface="LM Sans 10"/>
                <a:cs typeface="LM Sans 10"/>
              </a:rPr>
              <a:t>bytes, </a:t>
            </a:r>
            <a:r>
              <a:rPr sz="1000" spc="-5" dirty="0">
                <a:latin typeface="LM Sans 10"/>
                <a:cs typeface="LM Sans 10"/>
              </a:rPr>
              <a:t>de -3.40282347E+38F a</a:t>
            </a:r>
            <a:r>
              <a:rPr sz="1000" spc="1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+3.40282347E+38F</a:t>
            </a:r>
            <a:endParaRPr sz="1000" dirty="0">
              <a:latin typeface="LM Sans 10"/>
              <a:cs typeface="LM Sans 10"/>
            </a:endParaRPr>
          </a:p>
          <a:p>
            <a:pPr marL="350520" marR="2303780">
              <a:lnSpc>
                <a:spcPct val="101499"/>
              </a:lnSpc>
              <a:spcBef>
                <a:spcPts val="575"/>
              </a:spcBef>
            </a:pPr>
            <a:r>
              <a:rPr sz="900" spc="70" dirty="0">
                <a:solidFill>
                  <a:srgbClr val="006600"/>
                </a:solidFill>
                <a:latin typeface="LM Mono 10"/>
                <a:cs typeface="LM Mono 10"/>
              </a:rPr>
              <a:t>floa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t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valo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r</a:t>
            </a:r>
            <a:r>
              <a:rPr sz="900" spc="-5" dirty="0">
                <a:latin typeface="LM Mono 10"/>
                <a:cs typeface="LM Mono 10"/>
              </a:rPr>
              <a:t>,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salari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; 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45" dirty="0">
                <a:latin typeface="LM Mono 10"/>
                <a:cs typeface="LM Mono 10"/>
              </a:rPr>
              <a:t>= </a:t>
            </a:r>
            <a:r>
              <a:rPr sz="900" spc="35" dirty="0">
                <a:latin typeface="LM Mono 10"/>
                <a:cs typeface="LM Mono 10"/>
              </a:rPr>
              <a:t>7. </a:t>
            </a:r>
            <a:r>
              <a:rPr sz="900" spc="20" dirty="0">
                <a:latin typeface="LM Mono 10"/>
                <a:cs typeface="LM Mono 10"/>
              </a:rPr>
              <a:t>265</a:t>
            </a:r>
            <a:r>
              <a:rPr sz="900" spc="20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20" dirty="0">
                <a:latin typeface="LM Mono 10"/>
                <a:cs typeface="LM Mono 10"/>
              </a:rPr>
              <a:t>-4</a:t>
            </a:r>
            <a:r>
              <a:rPr sz="900" spc="20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20" dirty="0">
                <a:latin typeface="LM Mono 10"/>
                <a:cs typeface="LM Mono 10"/>
              </a:rPr>
              <a:t>;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sz="900" spc="190" dirty="0">
                <a:latin typeface="LM Mono 10"/>
                <a:cs typeface="LM Mono 10"/>
              </a:rPr>
              <a:t> </a:t>
            </a:r>
            <a:r>
              <a:rPr sz="900" spc="55" dirty="0">
                <a:latin typeface="LM Mono 10"/>
                <a:cs typeface="LM Mono 10"/>
              </a:rPr>
              <a:t>2500</a:t>
            </a:r>
            <a:r>
              <a:rPr sz="900" spc="-39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-400" dirty="0">
                <a:latin typeface="LM Mono 10"/>
                <a:cs typeface="LM Mono 10"/>
              </a:rPr>
              <a:t> </a:t>
            </a:r>
            <a:r>
              <a:rPr sz="900" spc="15" dirty="0">
                <a:latin typeface="LM Mono 10"/>
                <a:cs typeface="LM Mono 10"/>
              </a:rPr>
              <a:t>00</a:t>
            </a:r>
            <a:r>
              <a:rPr sz="900" spc="15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1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7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DBF3F37-2F78-485D-8332-C8F256F1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31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 err="1"/>
              <a:t>Atribui</a:t>
            </a:r>
            <a:r>
              <a:rPr lang="pt-BR" spc="-105" dirty="0" err="1"/>
              <a:t>çã</a:t>
            </a:r>
            <a:r>
              <a:rPr spc="-105" dirty="0"/>
              <a:t>o</a:t>
            </a:r>
            <a:r>
              <a:rPr spc="-2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396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556157"/>
            <a:ext cx="4162425" cy="23121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armazenado em </a:t>
            </a:r>
            <a:r>
              <a:rPr sz="1100" spc="-5" dirty="0" err="1">
                <a:latin typeface="LM Sans 10"/>
                <a:cs typeface="LM Sans 10"/>
              </a:rPr>
              <a:t>determinada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posi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70" dirty="0">
                <a:latin typeface="LM Sans 10"/>
                <a:cs typeface="LM Sans 10"/>
              </a:rPr>
              <a:t>mem</a:t>
            </a:r>
            <a:r>
              <a:rPr lang="pt-BR" sz="1100" spc="-70" dirty="0">
                <a:latin typeface="LM Sans 10"/>
                <a:cs typeface="LM Sans 10"/>
              </a:rPr>
              <a:t>ó</a:t>
            </a:r>
            <a:r>
              <a:rPr sz="1100" spc="-70" dirty="0">
                <a:latin typeface="LM Sans 10"/>
                <a:cs typeface="LM Sans 10"/>
              </a:rPr>
              <a:t>ria. </a:t>
            </a:r>
            <a:r>
              <a:rPr sz="1100" spc="-20" dirty="0">
                <a:latin typeface="LM Sans 10"/>
                <a:cs typeface="LM Sans 10"/>
              </a:rPr>
              <a:t>Forma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geral:</a:t>
            </a:r>
            <a:endParaRPr sz="11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Elemento =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LM Mono 10"/>
                <a:cs typeface="LM Mono 10"/>
              </a:rPr>
              <a:t>Express</a:t>
            </a:r>
            <a:r>
              <a:rPr lang="pt-BR" sz="1100" spc="-60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100" spc="-60" dirty="0">
                <a:solidFill>
                  <a:srgbClr val="0000FF"/>
                </a:solidFill>
                <a:latin typeface="LM Mono 10"/>
                <a:cs typeface="LM Mono 10"/>
              </a:rPr>
              <a:t>o;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LM Mono 10"/>
              <a:cs typeface="LM Mono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solidFill>
                  <a:srgbClr val="0000FF"/>
                </a:solidFill>
                <a:latin typeface="LM Mono 10"/>
                <a:cs typeface="LM Mono 10"/>
              </a:rPr>
              <a:t>Elemento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-240" dirty="0">
                <a:latin typeface="LM Sans 10"/>
                <a:cs typeface="LM Sans 10"/>
              </a:rPr>
              <a:t>é</a:t>
            </a:r>
            <a:r>
              <a:rPr sz="1000" spc="-240" dirty="0">
                <a:latin typeface="LM Sans 10"/>
                <a:cs typeface="LM Sans 10"/>
              </a:rPr>
              <a:t> </a:t>
            </a:r>
            <a:r>
              <a:rPr lang="pt-BR" sz="1000" spc="-240" dirty="0">
                <a:latin typeface="LM Sans 10"/>
                <a:cs typeface="LM Sans 10"/>
              </a:rPr>
              <a:t>                                       </a:t>
            </a:r>
            <a:r>
              <a:rPr lang="pt-BR" sz="1000" spc="-5" dirty="0">
                <a:latin typeface="LM Sans 10"/>
                <a:cs typeface="LM Sans 10"/>
              </a:rPr>
              <a:t>  u</a:t>
            </a:r>
            <a:r>
              <a:rPr sz="1000" spc="-5" dirty="0">
                <a:latin typeface="LM Sans 10"/>
                <a:cs typeface="LM Sans 10"/>
              </a:rPr>
              <a:t>ma </a:t>
            </a:r>
            <a:r>
              <a:rPr sz="1000" spc="-65" dirty="0" err="1">
                <a:latin typeface="LM Sans 10"/>
                <a:cs typeface="LM Sans 10"/>
              </a:rPr>
              <a:t>vari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>
                <a:latin typeface="LM Sans 10"/>
                <a:cs typeface="LM Sans 10"/>
              </a:rPr>
              <a:t>vel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 err="1">
                <a:latin typeface="LM Sans 10"/>
                <a:cs typeface="LM Sans 10"/>
              </a:rPr>
              <a:t>incluindo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0" dirty="0" err="1">
                <a:latin typeface="LM Sans 10"/>
                <a:cs typeface="LM Sans 10"/>
              </a:rPr>
              <a:t>identifica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do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objeto),</a:t>
            </a:r>
            <a:endParaRPr sz="1000" dirty="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</a:pP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Express</a:t>
            </a:r>
            <a:r>
              <a:rPr lang="pt-BR" sz="1000" spc="-55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o </a:t>
            </a:r>
            <a:r>
              <a:rPr lang="pt-BR" sz="1000" spc="-240" dirty="0">
                <a:latin typeface="LM Sans 10"/>
                <a:cs typeface="LM Sans 10"/>
              </a:rPr>
              <a:t>é                                                           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lang="pt-BR" sz="1000" spc="-5" dirty="0">
                <a:latin typeface="LM Sans 10"/>
                <a:cs typeface="LM Sans 10"/>
              </a:rPr>
              <a:t> o </a:t>
            </a:r>
            <a:r>
              <a:rPr sz="1000" spc="-10" dirty="0">
                <a:latin typeface="LM Sans 10"/>
                <a:cs typeface="LM Sans 10"/>
              </a:rPr>
              <a:t>valor </a:t>
            </a:r>
            <a:r>
              <a:rPr sz="1000" spc="-5" dirty="0">
                <a:latin typeface="LM Sans 10"/>
                <a:cs typeface="LM Sans 10"/>
              </a:rPr>
              <a:t>a ser</a:t>
            </a:r>
            <a:r>
              <a:rPr sz="1000" spc="-215" dirty="0">
                <a:latin typeface="LM Sans 10"/>
                <a:cs typeface="LM Sans 10"/>
              </a:rPr>
              <a:t> </a:t>
            </a:r>
            <a:r>
              <a:rPr lang="pt-BR" sz="1000" spc="-215" dirty="0">
                <a:latin typeface="LM Sans 10"/>
                <a:cs typeface="LM Sans 10"/>
              </a:rPr>
              <a:t>          </a:t>
            </a:r>
            <a:r>
              <a:rPr sz="1000" spc="-10" dirty="0" err="1">
                <a:latin typeface="LM Sans 10"/>
                <a:cs typeface="LM Sans 10"/>
              </a:rPr>
              <a:t>armazenado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40360" marR="50927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Elemento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Express</a:t>
            </a:r>
            <a:r>
              <a:rPr lang="pt-BR" sz="1000" spc="-55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1000" spc="-3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devem ser do mesmo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latin typeface="LM Sans 10"/>
                <a:cs typeface="LM Sans 10"/>
              </a:rPr>
              <a:t>ou de </a:t>
            </a:r>
            <a:r>
              <a:rPr sz="1000" dirty="0" err="1">
                <a:latin typeface="LM Sans 10"/>
                <a:cs typeface="LM Sans 10"/>
              </a:rPr>
              <a:t>tipos</a:t>
            </a:r>
            <a:r>
              <a:rPr sz="1000" dirty="0">
                <a:latin typeface="LM Sans 10"/>
                <a:cs typeface="LM Sans 10"/>
              </a:rPr>
              <a:t>  </a:t>
            </a:r>
            <a:r>
              <a:rPr sz="1000" spc="-45" dirty="0" err="1">
                <a:latin typeface="LM Sans 10"/>
                <a:cs typeface="LM Sans 10"/>
              </a:rPr>
              <a:t>compat</a:t>
            </a:r>
            <a:r>
              <a:rPr lang="pt-BR" sz="1000" spc="-45" dirty="0">
                <a:latin typeface="LM Sans 10"/>
                <a:cs typeface="LM Sans 10"/>
              </a:rPr>
              <a:t>í</a:t>
            </a:r>
            <a:r>
              <a:rPr sz="1000" spc="-45" dirty="0" err="1">
                <a:latin typeface="LM Sans 10"/>
                <a:cs typeface="LM Sans 10"/>
              </a:rPr>
              <a:t>veis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spc="-5" dirty="0" err="1">
                <a:latin typeface="LM Sans 10"/>
                <a:cs typeface="LM Sans 10"/>
              </a:rPr>
              <a:t>compatibilidade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5" dirty="0">
                <a:latin typeface="LM Sans 10"/>
                <a:cs typeface="LM Sans 10"/>
              </a:rPr>
              <a:t>ser</a:t>
            </a:r>
            <a:r>
              <a:rPr lang="pt-BR" sz="1000" spc="-105" dirty="0">
                <a:latin typeface="LM Sans 10"/>
                <a:cs typeface="LM Sans 10"/>
              </a:rPr>
              <a:t>á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lang="pt-BR" sz="1000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vista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adiante)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340360" marR="113664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Se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Elemento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70" dirty="0" err="1">
                <a:latin typeface="LM Sans 10"/>
                <a:cs typeface="LM Sans 10"/>
              </a:rPr>
              <a:t>identifica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um objeto de uma classe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X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90" dirty="0" err="1">
                <a:latin typeface="LM Sans 10"/>
                <a:cs typeface="LM Sans 10"/>
              </a:rPr>
              <a:t>ent</a:t>
            </a:r>
            <a:r>
              <a:rPr lang="pt-BR" sz="1000" spc="-90" dirty="0">
                <a:latin typeface="LM Sans 10"/>
                <a:cs typeface="LM Sans 10"/>
              </a:rPr>
              <a:t>ã</a:t>
            </a:r>
            <a:r>
              <a:rPr sz="1000" spc="-90" dirty="0">
                <a:latin typeface="LM Sans 10"/>
                <a:cs typeface="LM Sans 10"/>
              </a:rPr>
              <a:t>o  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Express</a:t>
            </a:r>
            <a:r>
              <a:rPr lang="pt-BR" sz="1000" spc="-55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deve ser o </a:t>
            </a:r>
            <a:r>
              <a:rPr sz="1000" spc="-55" dirty="0" err="1">
                <a:latin typeface="LM Sans 10"/>
                <a:cs typeface="LM Sans 10"/>
              </a:rPr>
              <a:t>endere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5" dirty="0" err="1">
                <a:latin typeface="LM Sans 10"/>
                <a:cs typeface="LM Sans 10"/>
              </a:rPr>
              <a:t>inst</a:t>
            </a:r>
            <a:r>
              <a:rPr lang="pt-BR" sz="1000" spc="-55" dirty="0">
                <a:latin typeface="LM Sans 10"/>
                <a:cs typeface="LM Sans 10"/>
              </a:rPr>
              <a:t>â</a:t>
            </a:r>
            <a:r>
              <a:rPr sz="1000" spc="-55" dirty="0" err="1">
                <a:latin typeface="LM Sans 10"/>
                <a:cs typeface="LM Sans 10"/>
              </a:rPr>
              <a:t>ncia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X</a:t>
            </a:r>
            <a:r>
              <a:rPr sz="1000" spc="-5" dirty="0">
                <a:latin typeface="LM Sans 10"/>
                <a:cs typeface="LM Sans 10"/>
              </a:rPr>
              <a:t> ou de </a:t>
            </a:r>
            <a:r>
              <a:rPr sz="1000" spc="-5" dirty="0" err="1">
                <a:latin typeface="LM Sans 10"/>
                <a:cs typeface="LM Sans 10"/>
              </a:rPr>
              <a:t>classe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derivada</a:t>
            </a:r>
            <a:r>
              <a:rPr sz="1000" spc="-5" dirty="0">
                <a:latin typeface="LM Sans 10"/>
                <a:cs typeface="LM Sans 10"/>
              </a:rPr>
              <a:t> (especializada) de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X</a:t>
            </a:r>
            <a:r>
              <a:rPr sz="1000" spc="-5" dirty="0">
                <a:latin typeface="LM Sans 10"/>
                <a:cs typeface="LM Sans 10"/>
              </a:rPr>
              <a:t> (veremos os detalhes mais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250" dirty="0">
                <a:latin typeface="LM Sans 10"/>
                <a:cs typeface="LM Sans 10"/>
              </a:rPr>
              <a:t>`a </a:t>
            </a:r>
            <a:r>
              <a:rPr sz="1000" spc="-5" dirty="0">
                <a:latin typeface="LM Sans 10"/>
                <a:cs typeface="LM Sans 10"/>
              </a:rPr>
              <a:t>frente)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LM Sans 10"/>
              <a:cs typeface="LM Sans 10"/>
            </a:endParaRPr>
          </a:p>
          <a:p>
            <a:pPr marL="340360" marR="222885" indent="-13716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Express</a:t>
            </a:r>
            <a:r>
              <a:rPr lang="pt-BR" sz="1000" spc="-55" dirty="0">
                <a:solidFill>
                  <a:srgbClr val="0000FF"/>
                </a:solidFill>
                <a:latin typeface="LM Mono 10"/>
                <a:cs typeface="LM Mono 10"/>
              </a:rPr>
              <a:t>ã</a:t>
            </a:r>
            <a:r>
              <a:rPr sz="1000" spc="-55" dirty="0">
                <a:solidFill>
                  <a:srgbClr val="0000FF"/>
                </a:solidFill>
                <a:latin typeface="LM Mono 10"/>
                <a:cs typeface="LM Mono 10"/>
              </a:rPr>
              <a:t>o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5" dirty="0">
                <a:latin typeface="LM Sans 10"/>
                <a:cs typeface="LM Sans 10"/>
              </a:rPr>
              <a:t>ser escrita como: </a:t>
            </a:r>
            <a:r>
              <a:rPr sz="1000" spc="-10" dirty="0">
                <a:latin typeface="LM Sans 10"/>
                <a:cs typeface="LM Sans 10"/>
              </a:rPr>
              <a:t>valor, </a:t>
            </a:r>
            <a:r>
              <a:rPr sz="1000" spc="-60" dirty="0" err="1">
                <a:latin typeface="LM Sans 10"/>
                <a:cs typeface="LM Sans 10"/>
              </a:rPr>
              <a:t>vari</a:t>
            </a:r>
            <a:r>
              <a:rPr lang="pt-BR" sz="1000" spc="-60" dirty="0">
                <a:latin typeface="LM Sans 10"/>
                <a:cs typeface="LM Sans 10"/>
              </a:rPr>
              <a:t>á</a:t>
            </a:r>
            <a:r>
              <a:rPr sz="1000" spc="-60" dirty="0">
                <a:latin typeface="LM Sans 10"/>
                <a:cs typeface="LM Sans 10"/>
              </a:rPr>
              <a:t>vel, </a:t>
            </a:r>
            <a:r>
              <a:rPr sz="1000" spc="-5" dirty="0">
                <a:latin typeface="LM Sans 10"/>
                <a:cs typeface="LM Sans 10"/>
              </a:rPr>
              <a:t>objeto, </a:t>
            </a:r>
            <a:r>
              <a:rPr sz="1000" spc="-55" dirty="0">
                <a:latin typeface="LM Sans 10"/>
                <a:cs typeface="LM Sans 10"/>
              </a:rPr>
              <a:t>express</a:t>
            </a:r>
            <a:r>
              <a:rPr lang="pt-BR" sz="1000" spc="-55" dirty="0">
                <a:latin typeface="LM Sans 10"/>
                <a:cs typeface="LM Sans 10"/>
              </a:rPr>
              <a:t>ã</a:t>
            </a:r>
            <a:r>
              <a:rPr sz="1000" spc="-55" dirty="0">
                <a:latin typeface="LM Sans 10"/>
                <a:cs typeface="LM Sans 10"/>
              </a:rPr>
              <a:t>o  </a:t>
            </a:r>
            <a:r>
              <a:rPr sz="1000" spc="-50" dirty="0" err="1">
                <a:latin typeface="LM Sans 10"/>
                <a:cs typeface="LM Sans 10"/>
              </a:rPr>
              <a:t>aritm</a:t>
            </a:r>
            <a:r>
              <a:rPr lang="pt-BR" sz="1000" spc="-50" dirty="0">
                <a:latin typeface="LM Sans 10"/>
                <a:cs typeface="LM Sans 10"/>
              </a:rPr>
              <a:t>é</a:t>
            </a:r>
            <a:r>
              <a:rPr sz="1000" spc="-50" dirty="0" err="1">
                <a:latin typeface="LM Sans 10"/>
                <a:cs typeface="LM Sans 10"/>
              </a:rPr>
              <a:t>tica</a:t>
            </a:r>
            <a:r>
              <a:rPr sz="1000" spc="-50" dirty="0">
                <a:latin typeface="LM Sans 10"/>
                <a:cs typeface="LM Sans 10"/>
              </a:rPr>
              <a:t>, </a:t>
            </a:r>
            <a:r>
              <a:rPr sz="1000" spc="-55" dirty="0">
                <a:latin typeface="LM Sans 10"/>
                <a:cs typeface="LM Sans 10"/>
              </a:rPr>
              <a:t>express</a:t>
            </a:r>
            <a:r>
              <a:rPr lang="pt-BR" sz="1000" spc="-55" dirty="0">
                <a:latin typeface="LM Sans 10"/>
                <a:cs typeface="LM Sans 10"/>
              </a:rPr>
              <a:t>ã</a:t>
            </a:r>
            <a:r>
              <a:rPr sz="1000" spc="-55" dirty="0">
                <a:latin typeface="LM Sans 10"/>
                <a:cs typeface="LM Sans 10"/>
              </a:rPr>
              <a:t>o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l</a:t>
            </a:r>
            <a:r>
              <a:rPr lang="pt-BR" sz="1000" spc="-75" dirty="0">
                <a:latin typeface="LM Sans 10"/>
                <a:cs typeface="LM Sans 10"/>
              </a:rPr>
              <a:t>ó</a:t>
            </a:r>
            <a:r>
              <a:rPr sz="1000" spc="-75" dirty="0" err="1">
                <a:latin typeface="LM Sans 10"/>
                <a:cs typeface="LM Sans 10"/>
              </a:rPr>
              <a:t>gica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8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771AF7-9595-4101-907C-FB46FCCD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852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 err="1"/>
              <a:t>Atribui</a:t>
            </a:r>
            <a:r>
              <a:rPr lang="pt-BR" spc="-105" dirty="0" err="1"/>
              <a:t>çã</a:t>
            </a:r>
            <a:r>
              <a:rPr spc="-105" dirty="0"/>
              <a:t>o</a:t>
            </a:r>
            <a:r>
              <a:rPr spc="-25" dirty="0"/>
              <a:t> </a:t>
            </a:r>
            <a:r>
              <a:rPr spc="20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302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1" y="400125"/>
            <a:ext cx="3766749" cy="4835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5" dirty="0">
                <a:latin typeface="LM Sans 10"/>
                <a:cs typeface="LM Sans 10"/>
              </a:rPr>
              <a:t>Exemplos:</a:t>
            </a:r>
            <a:endParaRPr sz="1100" dirty="0">
              <a:latin typeface="LM Sans 10"/>
              <a:cs typeface="LM Sans 10"/>
            </a:endParaRPr>
          </a:p>
          <a:p>
            <a:pPr marL="21590" marR="5080" indent="1270">
              <a:lnSpc>
                <a:spcPct val="101499"/>
              </a:lnSpc>
              <a:spcBef>
                <a:spcPts val="555"/>
              </a:spcBef>
            </a:pPr>
            <a:r>
              <a:rPr lang="pt-BR" sz="900" spc="30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900" spc="30" dirty="0" err="1">
                <a:solidFill>
                  <a:srgbClr val="006600"/>
                </a:solidFill>
                <a:latin typeface="LM Mono 10"/>
                <a:cs typeface="LM Mono 10"/>
              </a:rPr>
              <a:t>ouble</a:t>
            </a:r>
            <a:r>
              <a:rPr lang="pt-BR" sz="900" spc="3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0" dirty="0" err="1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30" dirty="0" err="1">
                <a:latin typeface="LM Mono 10"/>
                <a:cs typeface="LM Mono 10"/>
              </a:rPr>
              <a:t>,</a:t>
            </a:r>
            <a:r>
              <a:rPr sz="900" spc="30" dirty="0" err="1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30" dirty="0" err="1">
                <a:latin typeface="LM Mono 10"/>
                <a:cs typeface="LM Mono 10"/>
              </a:rPr>
              <a:t>,</a:t>
            </a:r>
            <a:r>
              <a:rPr sz="900" spc="30" dirty="0" err="1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900" spc="30" dirty="0">
                <a:latin typeface="LM Mono 10"/>
                <a:cs typeface="LM Mono 10"/>
              </a:rPr>
              <a:t>; </a:t>
            </a:r>
            <a:r>
              <a:rPr lang="pt-BR" sz="900" spc="30" dirty="0"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float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nota</a:t>
            </a:r>
            <a:r>
              <a:rPr sz="900" spc="50" dirty="0">
                <a:latin typeface="LM Mono 10"/>
                <a:cs typeface="LM Mono 10"/>
              </a:rPr>
              <a:t>;  </a:t>
            </a:r>
            <a:r>
              <a:rPr sz="900" spc="75" dirty="0">
                <a:solidFill>
                  <a:srgbClr val="006600"/>
                </a:solidFill>
                <a:latin typeface="LM Mono 10"/>
                <a:cs typeface="LM Mono 10"/>
              </a:rPr>
              <a:t>boo</a:t>
            </a:r>
            <a:r>
              <a:rPr lang="pt-BR" sz="900" spc="75" dirty="0">
                <a:solidFill>
                  <a:srgbClr val="006600"/>
                </a:solidFill>
                <a:latin typeface="LM Mono 10"/>
                <a:cs typeface="LM Mono 10"/>
              </a:rPr>
              <a:t>l </a:t>
            </a:r>
            <a:r>
              <a:rPr sz="900" spc="75" dirty="0" err="1">
                <a:solidFill>
                  <a:srgbClr val="0000FF"/>
                </a:solidFill>
                <a:latin typeface="LM Mono 10"/>
                <a:cs typeface="LM Mono 10"/>
              </a:rPr>
              <a:t>aprovad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-5" dirty="0">
                <a:latin typeface="LM Mono 10"/>
                <a:cs typeface="LM Mono 10"/>
              </a:rPr>
              <a:t>;  </a:t>
            </a: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char</a:t>
            </a:r>
            <a:r>
              <a:rPr lang="pt-BR" sz="9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letra</a:t>
            </a:r>
            <a:r>
              <a:rPr sz="900" spc="50" dirty="0">
                <a:latin typeface="LM Mono 10"/>
                <a:cs typeface="LM Mono 10"/>
              </a:rPr>
              <a:t>;  </a:t>
            </a: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contador</a:t>
            </a:r>
            <a:r>
              <a:rPr sz="900" spc="55" dirty="0">
                <a:latin typeface="LM Mono 10"/>
                <a:cs typeface="LM Mono 10"/>
              </a:rPr>
              <a:t>=</a:t>
            </a:r>
            <a:r>
              <a:rPr sz="900" spc="16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0;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758494"/>
            <a:ext cx="35560" cy="2226945"/>
            <a:chOff x="342252" y="758494"/>
            <a:chExt cx="35560" cy="2226945"/>
          </a:xfrm>
        </p:grpSpPr>
        <p:sp>
          <p:nvSpPr>
            <p:cNvPr id="6" name="object 6"/>
            <p:cNvSpPr/>
            <p:nvPr/>
          </p:nvSpPr>
          <p:spPr>
            <a:xfrm>
              <a:off x="344779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758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8976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368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17602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151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4543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5935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73273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8719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0110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1502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2894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2862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56780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0697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84615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7907" y="1251264"/>
            <a:ext cx="1604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//declaracaoeatribuicao</a:t>
            </a:r>
            <a:endParaRPr sz="900">
              <a:latin typeface="LM Mono 10"/>
              <a:cs typeface="LM Mono 10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14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9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36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913" y="1564406"/>
            <a:ext cx="1119463" cy="8694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7790" indent="3810">
              <a:lnSpc>
                <a:spcPct val="101499"/>
              </a:lnSpc>
              <a:spcBef>
                <a:spcPts val="80"/>
              </a:spcBef>
            </a:pPr>
            <a:r>
              <a:rPr lang="pt-BR" sz="900" spc="70" dirty="0">
                <a:solidFill>
                  <a:srgbClr val="0000FF"/>
                </a:solidFill>
                <a:latin typeface="LM Mono 10"/>
                <a:cs typeface="LM Mono 10"/>
              </a:rPr>
              <a:t>l</a:t>
            </a:r>
            <a:r>
              <a:rPr sz="900" spc="70" dirty="0" err="1">
                <a:solidFill>
                  <a:srgbClr val="0000FF"/>
                </a:solidFill>
                <a:latin typeface="LM Mono 10"/>
                <a:cs typeface="LM Mono 10"/>
              </a:rPr>
              <a:t>etr</a:t>
            </a:r>
            <a:r>
              <a:rPr sz="900" spc="-5" dirty="0" err="1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’A’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12700" marR="97790" indent="3810">
              <a:lnSpc>
                <a:spcPct val="101499"/>
              </a:lnSpc>
              <a:spcBef>
                <a:spcPts val="80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a </a:t>
            </a:r>
            <a:r>
              <a:rPr sz="900" spc="-5" dirty="0">
                <a:latin typeface="LM Mono 10"/>
                <a:cs typeface="LM Mono 10"/>
              </a:rPr>
              <a:t>= </a:t>
            </a:r>
            <a:r>
              <a:rPr sz="900" spc="35" dirty="0">
                <a:latin typeface="LM Mono 10"/>
                <a:cs typeface="LM Mono 10"/>
              </a:rPr>
              <a:t>1. </a:t>
            </a:r>
            <a:r>
              <a:rPr sz="900" spc="45" dirty="0">
                <a:latin typeface="LM Mono 10"/>
                <a:cs typeface="LM Mono 10"/>
              </a:rPr>
              <a:t>05;  </a:t>
            </a:r>
            <a:endParaRPr lang="pt-BR" sz="900" spc="45" dirty="0">
              <a:latin typeface="LM Mono 10"/>
              <a:cs typeface="LM Mono 10"/>
            </a:endParaRPr>
          </a:p>
          <a:p>
            <a:pPr marL="12700" marR="97790" indent="3810">
              <a:lnSpc>
                <a:spcPct val="101499"/>
              </a:lnSpc>
              <a:spcBef>
                <a:spcPts val="80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b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21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-4.0</a:t>
            </a:r>
            <a:r>
              <a:rPr sz="900" spc="25" dirty="0">
                <a:solidFill>
                  <a:srgbClr val="0000FF"/>
                </a:solidFill>
                <a:latin typeface="LM Mono 10"/>
                <a:cs typeface="LM Mono 10"/>
              </a:rPr>
              <a:t>D</a:t>
            </a:r>
            <a:r>
              <a:rPr sz="900" spc="2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c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170" dirty="0"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3.0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35" dirty="0">
                <a:latin typeface="LM Mono 10"/>
                <a:cs typeface="LM Mono 10"/>
              </a:rPr>
              <a:t>-2;</a:t>
            </a:r>
            <a:endParaRPr sz="900" dirty="0">
              <a:latin typeface="LM Mono 10"/>
              <a:cs typeface="LM Mono 10"/>
            </a:endParaRPr>
          </a:p>
          <a:p>
            <a:pPr marL="15875" marR="5080" indent="-3810">
              <a:lnSpc>
                <a:spcPct val="101499"/>
              </a:lnSpc>
            </a:pP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c 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lang="pt-BR" sz="9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+</a:t>
            </a:r>
            <a:r>
              <a:rPr lang="pt-BR" sz="900" spc="-5" dirty="0"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15875" marR="5080" indent="-3810">
              <a:lnSpc>
                <a:spcPct val="101499"/>
              </a:lnSpc>
            </a:pP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ota</a:t>
            </a:r>
            <a:r>
              <a:rPr lang="pt-BR" sz="9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=</a:t>
            </a:r>
            <a:r>
              <a:rPr sz="900" spc="130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9.5</a:t>
            </a:r>
            <a:r>
              <a:rPr sz="900" spc="25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2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58747" y="1564406"/>
            <a:ext cx="848994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atribuica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o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908" y="2538661"/>
            <a:ext cx="3111500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//atribuicoesdeexpressoesaritmeticaselogicas:</a:t>
            </a:r>
            <a:endParaRPr sz="900" dirty="0">
              <a:latin typeface="LM Mono 10"/>
              <a:cs typeface="LM Mono 10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ontador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latin typeface="LM Mono 10"/>
                <a:cs typeface="LM Mono 10"/>
              </a:rPr>
              <a:t>=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contador</a:t>
            </a:r>
            <a:r>
              <a:rPr sz="900" spc="60" dirty="0">
                <a:latin typeface="LM Mono 10"/>
                <a:cs typeface="LM Mono 10"/>
              </a:rPr>
              <a:t>+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1;</a:t>
            </a:r>
            <a:endParaRPr sz="900" dirty="0">
              <a:latin typeface="LM Mono 10"/>
              <a:cs typeface="LM Mono 10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provado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=</a:t>
            </a:r>
            <a:r>
              <a:rPr lang="pt-BR" sz="900" spc="50" dirty="0"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nota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&gt;</a:t>
            </a:r>
            <a:r>
              <a:rPr sz="900" spc="190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6.0;</a:t>
            </a:r>
            <a:endParaRPr sz="900" dirty="0">
              <a:latin typeface="LM Mono 10"/>
              <a:cs typeface="LM Mono 1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EA483263-EE87-456A-B294-15564483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4003</Words>
  <Application>Microsoft Office PowerPoint</Application>
  <PresentationFormat>Personalizar</PresentationFormat>
  <Paragraphs>632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DejaVu Sans</vt:lpstr>
      <vt:lpstr>LM Mono 10</vt:lpstr>
      <vt:lpstr>LM Roman 10</vt:lpstr>
      <vt:lpstr>LM Roman 8</vt:lpstr>
      <vt:lpstr>LM Sans 10</vt:lpstr>
      <vt:lpstr>LM Sans 12</vt:lpstr>
      <vt:lpstr>Times New Roman</vt:lpstr>
      <vt:lpstr>Office Theme</vt:lpstr>
      <vt:lpstr>Apresentação do PowerPoint</vt:lpstr>
      <vt:lpstr>Tópicos</vt:lpstr>
      <vt:lpstr>Documentação de co´digo</vt:lpstr>
      <vt:lpstr>Variáveis</vt:lpstr>
      <vt:lpstr>Tipos e valores (I)</vt:lpstr>
      <vt:lpstr>Tipos e valores (II)</vt:lpstr>
      <vt:lpstr>Tipos e valores (III)</vt:lpstr>
      <vt:lpstr>Atribuição (I)</vt:lpstr>
      <vt:lpstr>Atribuição (II)</vt:lpstr>
      <vt:lpstr>Atribuição (III)</vt:lpstr>
      <vt:lpstr>Atribuição (III)</vt:lpstr>
      <vt:lpstr>Aspectos de funcionamento de objetos</vt:lpstr>
      <vt:lpstr>Aspectos de funcionamento de objetos</vt:lpstr>
      <vt:lpstr>Implementação de métodos – introdução</vt:lpstr>
      <vt:lpstr>Implementação de métodos – construtores (I)</vt:lpstr>
      <vt:lpstr>Implementação de métodos – construtores (II)</vt:lpstr>
      <vt:lpstr>Implementação de métodos – assinaturas</vt:lpstr>
      <vt:lpstr>Aspectos de interface</vt:lpstr>
      <vt:lpstr>Escopo</vt:lpstr>
      <vt:lpstr>Parâmetros (I)</vt:lpstr>
      <vt:lpstr>Parâmetros (II)</vt:lpstr>
      <vt:lpstr>Passagem de argumentos</vt:lpstr>
      <vt:lpstr>Criação de objetos e variáveis</vt:lpstr>
      <vt:lpstr>Sequência de caracteres</vt:lpstr>
      <vt:lpstr>Implementação de objetos (I)</vt:lpstr>
      <vt:lpstr>Implementação de objetos (II)</vt:lpstr>
      <vt:lpstr>Expressões aritméticas (I)</vt:lpstr>
      <vt:lpstr>Expressões aritméticas (II)</vt:lpstr>
      <vt:lpstr>Expressões aritméticas (III)</vt:lpstr>
      <vt:lpstr>Expressões aritméticas (IV)</vt:lpstr>
      <vt:lpstr>Expressões aritméticas (V)</vt:lpstr>
      <vt:lpstr>Expressões lógicas (I)</vt:lpstr>
      <vt:lpstr>Apresentação do PowerPoint</vt:lpstr>
      <vt:lpstr>Regras de precedência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18</cp:revision>
  <dcterms:created xsi:type="dcterms:W3CDTF">2020-03-27T21:25:23Z</dcterms:created>
  <dcterms:modified xsi:type="dcterms:W3CDTF">2020-10-20T19:31:10Z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