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4610100" cy="3460750"/>
  <p:notesSz cx="4610100" cy="34607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48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28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28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28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28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28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05694" y="324783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42526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06877" y="32605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17976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94177" y="324783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69640" y="324783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793439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69640" y="328593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7831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181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4783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5" h="113664">
                <a:moveTo>
                  <a:pt x="1535976" y="0"/>
                </a:moveTo>
                <a:lnTo>
                  <a:pt x="0" y="0"/>
                </a:lnTo>
                <a:lnTo>
                  <a:pt x="0" y="113080"/>
                </a:lnTo>
                <a:lnTo>
                  <a:pt x="1535976" y="113080"/>
                </a:lnTo>
                <a:lnTo>
                  <a:pt x="1535976" y="0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535976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1535976" y="0"/>
                </a:moveTo>
                <a:lnTo>
                  <a:pt x="0" y="0"/>
                </a:lnTo>
                <a:lnTo>
                  <a:pt x="0" y="113080"/>
                </a:lnTo>
                <a:lnTo>
                  <a:pt x="1535976" y="113080"/>
                </a:lnTo>
                <a:lnTo>
                  <a:pt x="1535976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071952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1535976" y="0"/>
                </a:moveTo>
                <a:lnTo>
                  <a:pt x="0" y="0"/>
                </a:lnTo>
                <a:lnTo>
                  <a:pt x="0" y="113080"/>
                </a:lnTo>
                <a:lnTo>
                  <a:pt x="1535976" y="113080"/>
                </a:lnTo>
                <a:lnTo>
                  <a:pt x="1535976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27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927" y="570368"/>
            <a:ext cx="4354245" cy="2370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55631" y="3349288"/>
            <a:ext cx="77787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28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62483" y="3349288"/>
            <a:ext cx="61150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7460" y="3349288"/>
            <a:ext cx="27368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buffalo.edu/~rapaport/111F04/greatidea3.html" TargetMode="External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1.png"/><Relationship Id="rId7" Type="http://schemas.openxmlformats.org/officeDocument/2006/relationships/slide" Target="slide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7389" y="3349288"/>
            <a:ext cx="77787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LM Sans 10"/>
                <a:cs typeface="LM Sans 10"/>
              </a:rPr>
              <a:t>28 de agosto de</a:t>
            </a:r>
            <a:r>
              <a:rPr sz="600" b="1" spc="-40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2017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9218" y="3349288"/>
            <a:ext cx="2324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LM Sans 10"/>
                <a:cs typeface="LM Sans 10"/>
              </a:rPr>
              <a:t>1</a:t>
            </a:fld>
            <a:r>
              <a:rPr sz="600" b="1" spc="-5" dirty="0">
                <a:latin typeface="LM Sans 10"/>
                <a:cs typeface="LM Sans 10"/>
              </a:rPr>
              <a:t> /</a:t>
            </a:r>
            <a:r>
              <a:rPr sz="600" b="1" spc="-80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1</a:t>
            </a:r>
            <a:endParaRPr sz="600">
              <a:latin typeface="LM Sans 10"/>
              <a:cs typeface="LM Sans 1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0EEB719-4667-4819-B1DB-F4D1A302E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097336D7-5B20-4100-B8A6-35EA2BF6CFF4}"/>
              </a:ext>
            </a:extLst>
          </p:cNvPr>
          <p:cNvSpPr txBox="1"/>
          <p:nvPr/>
        </p:nvSpPr>
        <p:spPr>
          <a:xfrm>
            <a:off x="1254696" y="962086"/>
            <a:ext cx="2098675" cy="113300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pt-BR" sz="1400" spc="15" dirty="0">
                <a:solidFill>
                  <a:srgbClr val="3333B2"/>
                </a:solidFill>
                <a:latin typeface="LM Sans 12"/>
                <a:cs typeface="LM Sans 12"/>
              </a:rPr>
              <a:t>Programação Orientada à Objetos I</a:t>
            </a: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endParaRPr lang="pt-BR" sz="1400" spc="15" dirty="0">
              <a:solidFill>
                <a:srgbClr val="3333B2"/>
              </a:solidFill>
              <a:latin typeface="LM Sans 12"/>
              <a:cs typeface="LM Sans 10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endParaRPr lang="pt-BR" sz="1400" spc="15" dirty="0">
              <a:solidFill>
                <a:srgbClr val="3333B2"/>
              </a:solidFill>
              <a:latin typeface="LM Sans 12"/>
              <a:cs typeface="LM Sans 10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pt-BR" sz="1400" spc="15" dirty="0">
                <a:solidFill>
                  <a:srgbClr val="3333B2"/>
                </a:solidFill>
                <a:latin typeface="LM Sans 12"/>
                <a:cs typeface="LM Sans 10"/>
              </a:rPr>
              <a:t>Prof. Eric de Paula Ferreira</a:t>
            </a:r>
            <a:endParaRPr sz="1100" dirty="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9291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Operador </a:t>
            </a:r>
            <a:r>
              <a:rPr spc="10" dirty="0"/>
              <a:t>condicional</a:t>
            </a:r>
            <a:r>
              <a:rPr spc="-40" dirty="0"/>
              <a:t> </a:t>
            </a:r>
            <a:r>
              <a:rPr spc="10" dirty="0"/>
              <a:t>(?:)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2531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441857"/>
            <a:ext cx="4079875" cy="260725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LM Sans 10"/>
                <a:cs typeface="LM Sans 10"/>
              </a:rPr>
              <a:t>Trata-se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10" dirty="0" err="1">
                <a:latin typeface="LM Sans 10"/>
                <a:cs typeface="LM Sans 10"/>
              </a:rPr>
              <a:t>operador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70" dirty="0">
                <a:latin typeface="LM Sans 10"/>
                <a:cs typeface="LM Sans 10"/>
              </a:rPr>
              <a:t>tern</a:t>
            </a:r>
            <a:r>
              <a:rPr lang="pt-BR" sz="1100" spc="-70" dirty="0">
                <a:latin typeface="LM Sans 10"/>
                <a:cs typeface="LM Sans 10"/>
              </a:rPr>
              <a:t>á</a:t>
            </a:r>
            <a:r>
              <a:rPr sz="1100" spc="-70" dirty="0" err="1">
                <a:latin typeface="LM Sans 10"/>
                <a:cs typeface="LM Sans 10"/>
              </a:rPr>
              <a:t>rio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spc="-5" dirty="0" err="1">
                <a:latin typeface="LM Sans 10"/>
                <a:cs typeface="LM Sans 10"/>
              </a:rPr>
              <a:t>aceita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14" dirty="0">
                <a:latin typeface="LM Sans 10"/>
                <a:cs typeface="LM Sans 10"/>
              </a:rPr>
              <a:t>tr</a:t>
            </a:r>
            <a:r>
              <a:rPr lang="pt-BR" sz="1100" spc="-114" dirty="0">
                <a:latin typeface="LM Sans 10"/>
                <a:cs typeface="LM Sans 10"/>
              </a:rPr>
              <a:t>ê</a:t>
            </a:r>
            <a:r>
              <a:rPr sz="1100" spc="-114" dirty="0">
                <a:latin typeface="LM Sans 10"/>
                <a:cs typeface="LM Sans 10"/>
              </a:rPr>
              <a:t>s </a:t>
            </a:r>
            <a:r>
              <a:rPr lang="pt-BR" sz="1100" spc="-114" dirty="0">
                <a:latin typeface="LM Sans 10"/>
                <a:cs typeface="LM Sans 10"/>
              </a:rPr>
              <a:t> </a:t>
            </a:r>
            <a:r>
              <a:rPr sz="1100" spc="-5" dirty="0" err="1">
                <a:latin typeface="LM Sans 10"/>
                <a:cs typeface="LM Sans 10"/>
              </a:rPr>
              <a:t>operandos</a:t>
            </a:r>
            <a:r>
              <a:rPr sz="1100" spc="-5" dirty="0">
                <a:latin typeface="LM Sans 10"/>
                <a:cs typeface="LM Sans 10"/>
              </a:rPr>
              <a:t>) funcionando  </a:t>
            </a:r>
            <a:r>
              <a:rPr sz="1100" spc="-10" dirty="0">
                <a:latin typeface="LM Sans 10"/>
                <a:cs typeface="LM Sans 10"/>
              </a:rPr>
              <a:t>como abreviatura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if...else</a:t>
            </a:r>
            <a:endParaRPr sz="11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LM Sans 10"/>
                <a:cs typeface="LM Sans 10"/>
              </a:rPr>
              <a:t>Operandos e 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?: </a:t>
            </a:r>
            <a:r>
              <a:rPr sz="1100" spc="-75" dirty="0" err="1">
                <a:latin typeface="LM Sans 10"/>
                <a:cs typeface="LM Sans 10"/>
              </a:rPr>
              <a:t>lan</a:t>
            </a:r>
            <a:r>
              <a:rPr lang="pt-BR" sz="1100" spc="-75" dirty="0">
                <a:latin typeface="LM Sans 10"/>
                <a:cs typeface="LM Sans 10"/>
              </a:rPr>
              <a:t>ç</a:t>
            </a:r>
            <a:r>
              <a:rPr sz="1100" spc="-75" dirty="0">
                <a:latin typeface="LM Sans 10"/>
                <a:cs typeface="LM Sans 10"/>
              </a:rPr>
              <a:t>am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65" dirty="0">
                <a:latin typeface="LM Sans 10"/>
                <a:cs typeface="LM Sans 10"/>
              </a:rPr>
              <a:t>express</a:t>
            </a:r>
            <a:r>
              <a:rPr lang="pt-BR" sz="1100" spc="-65" dirty="0">
                <a:latin typeface="LM Sans 10"/>
                <a:cs typeface="LM Sans 10"/>
              </a:rPr>
              <a:t>ã</a:t>
            </a:r>
            <a:r>
              <a:rPr sz="1100" spc="-65" dirty="0">
                <a:latin typeface="LM Sans 10"/>
                <a:cs typeface="LM Sans 10"/>
              </a:rPr>
              <a:t>o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condicional</a:t>
            </a:r>
            <a:endParaRPr sz="1100" dirty="0">
              <a:latin typeface="LM Sans 10"/>
              <a:cs typeface="LM Sans 10"/>
            </a:endParaRPr>
          </a:p>
          <a:p>
            <a:pPr marL="12700" marR="36322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operando</a:t>
            </a:r>
            <a:r>
              <a:rPr lang="pt-BR" sz="1100" spc="-5" dirty="0">
                <a:latin typeface="LM Sans 10"/>
                <a:cs typeface="LM Sans 10"/>
              </a:rPr>
              <a:t> à esquerda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lang="pt-BR" sz="1100" spc="-5" dirty="0">
                <a:solidFill>
                  <a:srgbClr val="0000FF"/>
                </a:solidFill>
                <a:latin typeface="LM Mono 10"/>
                <a:cs typeface="LM Mono 10"/>
              </a:rPr>
              <a:t>?  é </a:t>
            </a:r>
            <a:r>
              <a:rPr sz="1100" spc="-65" dirty="0">
                <a:latin typeface="LM Sans 10"/>
                <a:cs typeface="LM Sans 10"/>
              </a:rPr>
              <a:t>express</a:t>
            </a:r>
            <a:r>
              <a:rPr lang="pt-BR" sz="1100" spc="-65" dirty="0">
                <a:latin typeface="LM Sans 10"/>
                <a:cs typeface="LM Sans 10"/>
              </a:rPr>
              <a:t>ã</a:t>
            </a:r>
            <a:r>
              <a:rPr sz="1100" spc="-65" dirty="0">
                <a:latin typeface="LM Sans 10"/>
                <a:cs typeface="LM Sans 10"/>
              </a:rPr>
              <a:t>o </a:t>
            </a:r>
            <a:r>
              <a:rPr sz="1100" dirty="0">
                <a:latin typeface="LM Sans 10"/>
                <a:cs typeface="LM Sans 10"/>
              </a:rPr>
              <a:t>booleana </a:t>
            </a:r>
            <a:r>
              <a:rPr sz="1100" spc="-5" dirty="0">
                <a:latin typeface="LM Sans 10"/>
                <a:cs typeface="LM Sans 10"/>
              </a:rPr>
              <a:t>– </a:t>
            </a:r>
            <a:r>
              <a:rPr sz="1100" spc="-10" dirty="0">
                <a:latin typeface="LM Sans 10"/>
                <a:cs typeface="LM Sans 10"/>
              </a:rPr>
              <a:t>que</a:t>
            </a:r>
            <a:r>
              <a:rPr lang="pt-BR" sz="1100" spc="-10" dirty="0">
                <a:latin typeface="LM Sans 10"/>
                <a:cs typeface="LM Sans 10"/>
              </a:rPr>
              <a:t> é avaliada </a:t>
            </a:r>
            <a:r>
              <a:rPr sz="1100" spc="-10" dirty="0" err="1">
                <a:latin typeface="LM Sans 10"/>
                <a:cs typeface="LM Sans 10"/>
              </a:rPr>
              <a:t>como</a:t>
            </a:r>
            <a:r>
              <a:rPr sz="1100" spc="-10" dirty="0">
                <a:latin typeface="LM Sans 10"/>
                <a:cs typeface="LM Sans 10"/>
              </a:rPr>
              <a:t> um </a:t>
            </a:r>
            <a:r>
              <a:rPr sz="1100" spc="-15" dirty="0">
                <a:latin typeface="LM Sans 10"/>
                <a:cs typeface="LM Sans 10"/>
              </a:rPr>
              <a:t>valor </a:t>
            </a:r>
            <a:r>
              <a:rPr sz="1100" dirty="0">
                <a:latin typeface="LM Sans 10"/>
                <a:cs typeface="LM Sans 10"/>
              </a:rPr>
              <a:t>boolean </a:t>
            </a:r>
            <a:r>
              <a:rPr sz="1100" spc="-5" dirty="0">
                <a:latin typeface="LM Sans 10"/>
                <a:cs typeface="LM Sans 10"/>
              </a:rPr>
              <a:t>(true </a:t>
            </a:r>
            <a:r>
              <a:rPr sz="1100" spc="-10" dirty="0">
                <a:latin typeface="LM Sans 10"/>
                <a:cs typeface="LM Sans 10"/>
              </a:rPr>
              <a:t>ou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false)</a:t>
            </a:r>
            <a:endParaRPr sz="1100" dirty="0">
              <a:latin typeface="LM Sans 10"/>
              <a:cs typeface="LM Sans 10"/>
            </a:endParaRPr>
          </a:p>
          <a:p>
            <a:pPr marL="12700" marR="516255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segundo operando (entre o 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?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:</a:t>
            </a:r>
            <a:r>
              <a:rPr sz="1100" spc="-5" dirty="0">
                <a:latin typeface="LM Sans 10"/>
                <a:cs typeface="LM Sans 10"/>
              </a:rPr>
              <a:t>) </a:t>
            </a:r>
            <a:r>
              <a:rPr lang="pt-BR" sz="1100" spc="-265" dirty="0">
                <a:latin typeface="LM Sans 10"/>
                <a:cs typeface="LM Sans 10"/>
              </a:rPr>
              <a:t>é</a:t>
            </a:r>
            <a:r>
              <a:rPr sz="1100" spc="-2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15" dirty="0">
                <a:latin typeface="LM Sans 10"/>
                <a:cs typeface="LM Sans 10"/>
              </a:rPr>
              <a:t>valor </a:t>
            </a:r>
            <a:r>
              <a:rPr sz="1100" spc="-5" dirty="0">
                <a:latin typeface="LM Sans 10"/>
                <a:cs typeface="LM Sans 10"/>
              </a:rPr>
              <a:t>se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65" dirty="0">
                <a:latin typeface="LM Sans 10"/>
                <a:cs typeface="LM Sans 10"/>
              </a:rPr>
              <a:t>express</a:t>
            </a:r>
            <a:r>
              <a:rPr lang="pt-BR" sz="1100" spc="-65" dirty="0">
                <a:latin typeface="LM Sans 10"/>
                <a:cs typeface="LM Sans 10"/>
              </a:rPr>
              <a:t>ã</a:t>
            </a:r>
            <a:r>
              <a:rPr sz="1100" spc="-65" dirty="0">
                <a:latin typeface="LM Sans 10"/>
                <a:cs typeface="LM Sans 10"/>
              </a:rPr>
              <a:t>o  </a:t>
            </a:r>
            <a:r>
              <a:rPr sz="1100" dirty="0">
                <a:latin typeface="LM Sans 10"/>
                <a:cs typeface="LM Sans 10"/>
              </a:rPr>
              <a:t>booleana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verdadeira</a:t>
            </a:r>
            <a:endParaRPr sz="1100" dirty="0">
              <a:latin typeface="LM Sans 10"/>
              <a:cs typeface="LM Sans 10"/>
            </a:endParaRPr>
          </a:p>
          <a:p>
            <a:pPr marL="12700" marR="433705">
              <a:lnSpc>
                <a:spcPct val="102699"/>
              </a:lnSpc>
              <a:spcBef>
                <a:spcPts val="295"/>
              </a:spcBef>
            </a:pPr>
            <a:r>
              <a:rPr sz="1100" spc="-1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terceiro operando </a:t>
            </a:r>
            <a:r>
              <a:rPr sz="1100" spc="-190" dirty="0">
                <a:latin typeface="LM Sans 10"/>
                <a:cs typeface="LM Sans 10"/>
              </a:rPr>
              <a:t>(`a </a:t>
            </a:r>
            <a:r>
              <a:rPr sz="1100" spc="-5" dirty="0">
                <a:latin typeface="LM Sans 10"/>
                <a:cs typeface="LM Sans 10"/>
              </a:rPr>
              <a:t>direita de 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:</a:t>
            </a:r>
            <a:r>
              <a:rPr sz="1100" spc="-5" dirty="0">
                <a:latin typeface="LM Sans 10"/>
                <a:cs typeface="LM Sans 10"/>
              </a:rPr>
              <a:t>) </a:t>
            </a:r>
            <a:r>
              <a:rPr lang="pt-BR" sz="1100" spc="-265" dirty="0">
                <a:latin typeface="LM Sans 10"/>
                <a:cs typeface="LM Sans 10"/>
              </a:rPr>
              <a:t>é</a:t>
            </a:r>
            <a:r>
              <a:rPr sz="1100" spc="-2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15" dirty="0">
                <a:latin typeface="LM Sans 10"/>
                <a:cs typeface="LM Sans 10"/>
              </a:rPr>
              <a:t>valor </a:t>
            </a:r>
            <a:r>
              <a:rPr sz="1100" spc="-5" dirty="0">
                <a:latin typeface="LM Sans 10"/>
                <a:cs typeface="LM Sans 10"/>
              </a:rPr>
              <a:t>se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0" dirty="0" err="1">
                <a:latin typeface="LM Sans 10"/>
                <a:cs typeface="LM Sans 10"/>
              </a:rPr>
              <a:t>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65" dirty="0">
                <a:latin typeface="LM Sans 10"/>
                <a:cs typeface="LM Sans 10"/>
              </a:rPr>
              <a:t>express</a:t>
            </a:r>
            <a:r>
              <a:rPr lang="pt-BR" sz="1100" spc="-65" dirty="0">
                <a:latin typeface="LM Sans 10"/>
                <a:cs typeface="LM Sans 10"/>
              </a:rPr>
              <a:t>ã</a:t>
            </a:r>
            <a:r>
              <a:rPr sz="1100" spc="-65" dirty="0">
                <a:latin typeface="LM Sans 10"/>
                <a:cs typeface="LM Sans 10"/>
              </a:rPr>
              <a:t>o  </a:t>
            </a:r>
            <a:r>
              <a:rPr sz="1100" dirty="0">
                <a:latin typeface="LM Sans 10"/>
                <a:cs typeface="LM Sans 10"/>
              </a:rPr>
              <a:t>booleana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falsa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LM Sans 10"/>
                <a:cs typeface="LM Sans 10"/>
              </a:rPr>
              <a:t>Exemplo:</a:t>
            </a:r>
            <a:endParaRPr sz="1100" dirty="0">
              <a:latin typeface="LM Sans 10"/>
              <a:cs typeface="LM Sans 10"/>
            </a:endParaRPr>
          </a:p>
          <a:p>
            <a:pPr marL="22860">
              <a:lnSpc>
                <a:spcPct val="100000"/>
              </a:lnSpc>
              <a:spcBef>
                <a:spcPts val="575"/>
              </a:spcBef>
            </a:pPr>
            <a:r>
              <a:rPr lang="pt-BR" sz="900" spc="50" dirty="0" err="1">
                <a:solidFill>
                  <a:srgbClr val="0000FF"/>
                </a:solidFill>
                <a:latin typeface="LM Mono 10"/>
                <a:cs typeface="LM Mono 10"/>
              </a:rPr>
              <a:t>cout</a:t>
            </a:r>
            <a:r>
              <a:rPr lang="pt-BR" sz="900" spc="50" dirty="0">
                <a:solidFill>
                  <a:srgbClr val="0000FF"/>
                </a:solidFill>
                <a:latin typeface="LM Mono 10"/>
                <a:cs typeface="LM Mono 10"/>
              </a:rPr>
              <a:t> &lt;&lt; </a:t>
            </a:r>
            <a:r>
              <a:rPr lang="pt-BR" sz="900" spc="-190" dirty="0">
                <a:latin typeface="LM Sans 10"/>
                <a:cs typeface="LM Sans 10"/>
              </a:rPr>
              <a:t>(` 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grade</a:t>
            </a:r>
            <a:r>
              <a:rPr sz="900" spc="45" dirty="0">
                <a:latin typeface="LM Mono 10"/>
                <a:cs typeface="LM Mono 10"/>
              </a:rPr>
              <a:t>&gt;= </a:t>
            </a:r>
            <a:r>
              <a:rPr sz="900" spc="25" dirty="0">
                <a:latin typeface="LM Mono 10"/>
                <a:cs typeface="LM Mono 10"/>
              </a:rPr>
              <a:t>60</a:t>
            </a:r>
            <a:r>
              <a:rPr sz="900" spc="345" dirty="0">
                <a:latin typeface="LM Mono 10"/>
                <a:cs typeface="LM Mono 10"/>
              </a:rPr>
              <a:t> </a:t>
            </a:r>
            <a:r>
              <a:rPr sz="900" spc="50" dirty="0">
                <a:latin typeface="LM Mono 10"/>
                <a:cs typeface="LM Mono 10"/>
              </a:rPr>
              <a:t>?</a:t>
            </a:r>
            <a:r>
              <a:rPr lang="pt-BR" sz="900" spc="50" dirty="0">
                <a:latin typeface="LM Mono 10"/>
                <a:cs typeface="LM Mono 10"/>
              </a:rPr>
              <a:t> </a:t>
            </a:r>
            <a:r>
              <a:rPr sz="900" spc="50" dirty="0">
                <a:solidFill>
                  <a:srgbClr val="FF7F00"/>
                </a:solidFill>
                <a:latin typeface="LM Mono 10"/>
                <a:cs typeface="LM Mono 10"/>
              </a:rPr>
              <a:t>"</a:t>
            </a:r>
            <a:r>
              <a:rPr sz="900" spc="50" dirty="0" err="1">
                <a:solidFill>
                  <a:srgbClr val="FF7F00"/>
                </a:solidFill>
                <a:latin typeface="LM Mono 10"/>
                <a:cs typeface="LM Mono 10"/>
              </a:rPr>
              <a:t>Aprovado</a:t>
            </a:r>
            <a:r>
              <a:rPr sz="900" spc="50" dirty="0">
                <a:solidFill>
                  <a:srgbClr val="FF7F00"/>
                </a:solidFill>
                <a:latin typeface="LM Mono 10"/>
                <a:cs typeface="LM Mono 10"/>
              </a:rPr>
              <a:t>"</a:t>
            </a:r>
            <a:r>
              <a:rPr sz="900" spc="50" dirty="0">
                <a:latin typeface="LM Mono 10"/>
                <a:cs typeface="LM Mono 10"/>
              </a:rPr>
              <a:t>:</a:t>
            </a:r>
            <a:r>
              <a:rPr sz="900" spc="50" dirty="0">
                <a:solidFill>
                  <a:srgbClr val="FF7F00"/>
                </a:solidFill>
                <a:latin typeface="LM Mono 10"/>
                <a:cs typeface="LM Mono 10"/>
              </a:rPr>
              <a:t>"</a:t>
            </a:r>
            <a:r>
              <a:rPr sz="900" spc="50" dirty="0" err="1">
                <a:solidFill>
                  <a:srgbClr val="FF7F00"/>
                </a:solidFill>
                <a:latin typeface="LM Mono 10"/>
                <a:cs typeface="LM Mono 10"/>
              </a:rPr>
              <a:t>Reprovado</a:t>
            </a:r>
            <a:r>
              <a:rPr sz="900" spc="50" dirty="0">
                <a:solidFill>
                  <a:srgbClr val="FF7F00"/>
                </a:solidFill>
                <a:latin typeface="LM Mono 10"/>
                <a:cs typeface="LM Mono 10"/>
              </a:rPr>
              <a:t>"</a:t>
            </a:r>
            <a:r>
              <a:rPr lang="pt-BR" sz="900" spc="50" dirty="0">
                <a:latin typeface="LM Mono 10"/>
                <a:cs typeface="LM Mono 10"/>
              </a:rPr>
              <a:t>);</a:t>
            </a:r>
            <a:endParaRPr sz="9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100" spc="-5" dirty="0" err="1">
                <a:latin typeface="LM Sans 10"/>
                <a:cs typeface="LM Sans 10"/>
              </a:rPr>
              <a:t>Resulta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 err="1">
                <a:latin typeface="LM Sans 10"/>
                <a:cs typeface="LM Sans 10"/>
              </a:rPr>
              <a:t>na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string “</a:t>
            </a:r>
            <a:r>
              <a:rPr sz="1100" spc="-5" dirty="0" err="1">
                <a:latin typeface="LM Sans 10"/>
                <a:cs typeface="LM Sans 10"/>
              </a:rPr>
              <a:t>Aprovado</a:t>
            </a:r>
            <a:r>
              <a:rPr sz="1100" spc="-5" dirty="0">
                <a:latin typeface="LM Sans 10"/>
                <a:cs typeface="LM Sans 10"/>
              </a:rPr>
              <a:t>” se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65" dirty="0">
                <a:latin typeface="LM Sans 10"/>
                <a:cs typeface="LM Sans 10"/>
              </a:rPr>
              <a:t>express</a:t>
            </a:r>
            <a:r>
              <a:rPr lang="pt-BR" sz="1100" spc="-65" dirty="0">
                <a:latin typeface="LM Sans 10"/>
                <a:cs typeface="LM Sans 10"/>
              </a:rPr>
              <a:t>ã</a:t>
            </a:r>
            <a:r>
              <a:rPr sz="1100" spc="-65" dirty="0">
                <a:latin typeface="LM Sans 10"/>
                <a:cs typeface="LM Sans 10"/>
              </a:rPr>
              <a:t>o </a:t>
            </a:r>
            <a:r>
              <a:rPr sz="1100" dirty="0" err="1">
                <a:latin typeface="LM Sans 10"/>
                <a:cs typeface="LM Sans 10"/>
              </a:rPr>
              <a:t>booleana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grade </a:t>
            </a:r>
            <a:r>
              <a:rPr sz="1100" i="1" spc="-10" dirty="0">
                <a:latin typeface="LM Roman 10"/>
                <a:cs typeface="LM Roman 10"/>
              </a:rPr>
              <a:t>&gt;</a:t>
            </a:r>
            <a:r>
              <a:rPr sz="1100" spc="-10" dirty="0">
                <a:latin typeface="LM Mono 10"/>
                <a:cs typeface="LM Mono 10"/>
              </a:rPr>
              <a:t>=</a:t>
            </a:r>
            <a:r>
              <a:rPr sz="1100" spc="6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60</a:t>
            </a:r>
            <a:endParaRPr sz="11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10" dirty="0">
                <a:latin typeface="LM Sans 10"/>
                <a:cs typeface="LM Sans 10"/>
              </a:rPr>
              <a:t>verdadeira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10" dirty="0">
                <a:latin typeface="LM Sans 10"/>
                <a:cs typeface="LM Sans 10"/>
              </a:rPr>
              <a:t>na </a:t>
            </a:r>
            <a:r>
              <a:rPr sz="1100" spc="-5" dirty="0">
                <a:latin typeface="LM Sans 10"/>
                <a:cs typeface="LM Sans 10"/>
              </a:rPr>
              <a:t>string “Reprovado” se </a:t>
            </a:r>
            <a:r>
              <a:rPr sz="1100" spc="-15" dirty="0">
                <a:latin typeface="LM Sans 10"/>
                <a:cs typeface="LM Sans 10"/>
              </a:rPr>
              <a:t>for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falsa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90741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11744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49955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188165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226376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42252" y="2449233"/>
            <a:ext cx="35560" cy="278765"/>
            <a:chOff x="342252" y="2449233"/>
            <a:chExt cx="35560" cy="278765"/>
          </a:xfrm>
        </p:grpSpPr>
        <p:sp>
          <p:nvSpPr>
            <p:cNvPr id="11" name="object 11"/>
            <p:cNvSpPr/>
            <p:nvPr/>
          </p:nvSpPr>
          <p:spPr>
            <a:xfrm>
              <a:off x="344779" y="244923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5145" y="244923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4779" y="258841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5145" y="258841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28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10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9BA2351C-5B11-49D8-99D6-73CF7C55E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2612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Boas </a:t>
            </a:r>
            <a:r>
              <a:rPr spc="-70" dirty="0" err="1"/>
              <a:t>pr</a:t>
            </a:r>
            <a:r>
              <a:rPr lang="pt-BR" spc="-70" dirty="0"/>
              <a:t>á</a:t>
            </a:r>
            <a:r>
              <a:rPr spc="-70" dirty="0" err="1"/>
              <a:t>ticas</a:t>
            </a:r>
            <a:r>
              <a:rPr spc="-70" dirty="0"/>
              <a:t> </a:t>
            </a:r>
            <a:r>
              <a:rPr spc="15" dirty="0"/>
              <a:t>de</a:t>
            </a:r>
            <a:r>
              <a:rPr spc="5" dirty="0"/>
              <a:t> </a:t>
            </a:r>
            <a:r>
              <a:rPr spc="-90" dirty="0" err="1"/>
              <a:t>programa</a:t>
            </a:r>
            <a:r>
              <a:rPr lang="pt-BR" spc="-90" dirty="0" err="1"/>
              <a:t>çã</a:t>
            </a:r>
            <a:r>
              <a:rPr spc="-90" dirty="0"/>
              <a:t>o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101824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27927" y="570368"/>
            <a:ext cx="4354245" cy="1781000"/>
          </a:xfrm>
          <a:prstGeom prst="rect">
            <a:avLst/>
          </a:prstGeom>
        </p:spPr>
        <p:txBody>
          <a:bodyPr vert="horz" wrap="square" lIns="0" tIns="375856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Recue </a:t>
            </a:r>
            <a:r>
              <a:rPr spc="-10" dirty="0"/>
              <a:t>as </a:t>
            </a:r>
            <a:r>
              <a:rPr spc="-10" dirty="0" err="1"/>
              <a:t>duas</a:t>
            </a:r>
            <a:r>
              <a:rPr spc="-10" dirty="0"/>
              <a:t> </a:t>
            </a:r>
            <a:r>
              <a:rPr spc="-90" dirty="0" err="1"/>
              <a:t>instru</a:t>
            </a:r>
            <a:r>
              <a:rPr lang="pt-BR" spc="-90" dirty="0" err="1"/>
              <a:t>çõ</a:t>
            </a:r>
            <a:r>
              <a:rPr spc="-90" dirty="0"/>
              <a:t>es </a:t>
            </a:r>
            <a:r>
              <a:rPr spc="-10" dirty="0"/>
              <a:t>do </a:t>
            </a:r>
            <a:r>
              <a:rPr spc="-5" dirty="0"/>
              <a:t>corpo de </a:t>
            </a:r>
            <a:r>
              <a:rPr spc="-10" dirty="0" err="1"/>
              <a:t>uma</a:t>
            </a:r>
            <a:r>
              <a:rPr spc="-10" dirty="0"/>
              <a:t> </a:t>
            </a:r>
            <a:r>
              <a:rPr spc="-100" dirty="0" err="1"/>
              <a:t>instru</a:t>
            </a:r>
            <a:r>
              <a:rPr lang="pt-BR" spc="-100" dirty="0" err="1"/>
              <a:t>çã</a:t>
            </a:r>
            <a:r>
              <a:rPr spc="-100" dirty="0"/>
              <a:t>o</a:t>
            </a:r>
            <a:r>
              <a:rPr spc="70" dirty="0"/>
              <a:t> </a:t>
            </a:r>
            <a:r>
              <a:rPr spc="-5" dirty="0">
                <a:solidFill>
                  <a:srgbClr val="0000FF"/>
                </a:solidFill>
                <a:latin typeface="LM Mono 10"/>
                <a:cs typeface="LM Mono 10"/>
              </a:rPr>
              <a:t>if...else</a:t>
            </a:r>
          </a:p>
          <a:p>
            <a:pPr marL="274955">
              <a:lnSpc>
                <a:spcPct val="100000"/>
              </a:lnSpc>
              <a:spcBef>
                <a:spcPts val="55"/>
              </a:spcBef>
            </a:pPr>
            <a:endParaRPr sz="1200" dirty="0">
              <a:latin typeface="LM Mono 10"/>
              <a:cs typeface="LM Mono 10"/>
            </a:endParaRPr>
          </a:p>
          <a:p>
            <a:pPr marL="287655" marR="208915">
              <a:lnSpc>
                <a:spcPct val="102699"/>
              </a:lnSpc>
            </a:pPr>
            <a:r>
              <a:rPr spc="-10" dirty="0"/>
              <a:t>Se </a:t>
            </a:r>
            <a:r>
              <a:rPr spc="-5" dirty="0" err="1"/>
              <a:t>existem</a:t>
            </a:r>
            <a:r>
              <a:rPr spc="-5" dirty="0"/>
              <a:t> </a:t>
            </a:r>
            <a:r>
              <a:rPr spc="-85" dirty="0"/>
              <a:t>v</a:t>
            </a:r>
            <a:r>
              <a:rPr lang="pt-BR" spc="-85" dirty="0"/>
              <a:t>á</a:t>
            </a:r>
            <a:r>
              <a:rPr spc="-85" dirty="0" err="1"/>
              <a:t>rios</a:t>
            </a:r>
            <a:r>
              <a:rPr spc="-85" dirty="0"/>
              <a:t> n</a:t>
            </a:r>
            <a:r>
              <a:rPr lang="pt-BR" spc="-85" dirty="0"/>
              <a:t>í</a:t>
            </a:r>
            <a:r>
              <a:rPr spc="-85" dirty="0" err="1"/>
              <a:t>veis</a:t>
            </a:r>
            <a:r>
              <a:rPr spc="-85" dirty="0"/>
              <a:t> </a:t>
            </a:r>
            <a:r>
              <a:rPr spc="-5" dirty="0"/>
              <a:t>de recuo, </a:t>
            </a:r>
            <a:r>
              <a:rPr spc="-10" dirty="0" err="1"/>
              <a:t>cada</a:t>
            </a:r>
            <a:r>
              <a:rPr spc="-10" dirty="0"/>
              <a:t> </a:t>
            </a:r>
            <a:r>
              <a:rPr spc="-100" dirty="0"/>
              <a:t>n</a:t>
            </a:r>
            <a:r>
              <a:rPr lang="pt-BR" spc="-100" dirty="0"/>
              <a:t>í</a:t>
            </a:r>
            <a:r>
              <a:rPr spc="-100" dirty="0"/>
              <a:t>vel </a:t>
            </a:r>
            <a:r>
              <a:rPr spc="-5" dirty="0"/>
              <a:t>deve ser recuado </a:t>
            </a:r>
            <a:r>
              <a:rPr dirty="0"/>
              <a:t>pela  </a:t>
            </a:r>
            <a:r>
              <a:rPr spc="-10" dirty="0"/>
              <a:t>mesma </a:t>
            </a:r>
            <a:r>
              <a:rPr spc="-5" dirty="0"/>
              <a:t>quantidade adicional de</a:t>
            </a:r>
            <a:r>
              <a:rPr spc="-10" dirty="0"/>
              <a:t> </a:t>
            </a:r>
            <a:r>
              <a:rPr spc="-75" dirty="0" err="1"/>
              <a:t>espa</a:t>
            </a:r>
            <a:r>
              <a:rPr lang="pt-BR" spc="-75" dirty="0"/>
              <a:t>ç</a:t>
            </a:r>
            <a:r>
              <a:rPr spc="-75" dirty="0"/>
              <a:t>o</a:t>
            </a:r>
          </a:p>
          <a:p>
            <a:pPr marL="274955">
              <a:lnSpc>
                <a:spcPct val="100000"/>
              </a:lnSpc>
              <a:spcBef>
                <a:spcPts val="45"/>
              </a:spcBef>
            </a:pPr>
            <a:endParaRPr spc="-75" dirty="0"/>
          </a:p>
          <a:p>
            <a:pPr marL="287655" marR="5080">
              <a:lnSpc>
                <a:spcPct val="102600"/>
              </a:lnSpc>
            </a:pPr>
            <a:r>
              <a:rPr spc="-10" dirty="0"/>
              <a:t>As </a:t>
            </a:r>
            <a:r>
              <a:rPr spc="-90" dirty="0" err="1"/>
              <a:t>instru</a:t>
            </a:r>
            <a:r>
              <a:rPr lang="pt-BR" spc="-90" dirty="0" err="1"/>
              <a:t>çõ</a:t>
            </a:r>
            <a:r>
              <a:rPr spc="-90" dirty="0"/>
              <a:t>es </a:t>
            </a:r>
            <a:r>
              <a:rPr spc="-5" dirty="0" err="1"/>
              <a:t>condicionais</a:t>
            </a:r>
            <a:r>
              <a:rPr spc="-5" dirty="0"/>
              <a:t> </a:t>
            </a:r>
            <a:r>
              <a:rPr spc="-145" dirty="0"/>
              <a:t>s</a:t>
            </a:r>
            <a:r>
              <a:rPr lang="pt-BR" spc="-145" dirty="0"/>
              <a:t>ã</a:t>
            </a:r>
            <a:r>
              <a:rPr spc="-145" dirty="0"/>
              <a:t>o </a:t>
            </a:r>
            <a:r>
              <a:rPr lang="pt-BR" spc="-145" dirty="0"/>
              <a:t>  </a:t>
            </a:r>
            <a:r>
              <a:rPr spc="-5" dirty="0" err="1"/>
              <a:t>mais</a:t>
            </a:r>
            <a:r>
              <a:rPr spc="-5" dirty="0"/>
              <a:t> </a:t>
            </a:r>
            <a:r>
              <a:rPr spc="-70" dirty="0" err="1"/>
              <a:t>dif</a:t>
            </a:r>
            <a:r>
              <a:rPr lang="pt-BR" spc="-70" dirty="0"/>
              <a:t>í</a:t>
            </a:r>
            <a:r>
              <a:rPr spc="-70" dirty="0" err="1"/>
              <a:t>ceis</a:t>
            </a:r>
            <a:r>
              <a:rPr spc="-70" dirty="0"/>
              <a:t> </a:t>
            </a:r>
            <a:r>
              <a:rPr spc="-5" dirty="0"/>
              <a:t>de ler </a:t>
            </a:r>
            <a:r>
              <a:rPr spc="-10" dirty="0"/>
              <a:t>que </a:t>
            </a:r>
            <a:r>
              <a:rPr spc="-5" dirty="0"/>
              <a:t>as </a:t>
            </a:r>
            <a:r>
              <a:rPr spc="-90" dirty="0" err="1"/>
              <a:t>instru</a:t>
            </a:r>
            <a:r>
              <a:rPr lang="pt-BR" spc="-90" dirty="0" err="1"/>
              <a:t>çõ</a:t>
            </a:r>
            <a:r>
              <a:rPr spc="-90" dirty="0"/>
              <a:t>es  </a:t>
            </a:r>
            <a:r>
              <a:rPr spc="-5" dirty="0">
                <a:solidFill>
                  <a:srgbClr val="0000FF"/>
                </a:solidFill>
                <a:latin typeface="LM Mono 10"/>
                <a:cs typeface="LM Mono 10"/>
              </a:rPr>
              <a:t>if...else</a:t>
            </a:r>
            <a:r>
              <a:rPr lang="pt-BR" spc="-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pc="-36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pc="-5" dirty="0"/>
              <a:t>e </a:t>
            </a:r>
            <a:r>
              <a:rPr spc="-10" dirty="0"/>
              <a:t>devem </a:t>
            </a:r>
            <a:r>
              <a:rPr spc="-5" dirty="0"/>
              <a:t>ser utilizadas </a:t>
            </a:r>
            <a:r>
              <a:rPr spc="-15" dirty="0"/>
              <a:t>para </a:t>
            </a:r>
            <a:r>
              <a:rPr spc="-5" dirty="0"/>
              <a:t>substituir somente </a:t>
            </a:r>
            <a:r>
              <a:rPr spc="-5" dirty="0">
                <a:solidFill>
                  <a:srgbClr val="0000FF"/>
                </a:solidFill>
                <a:latin typeface="LM Mono 10"/>
                <a:cs typeface="LM Mono 10"/>
              </a:rPr>
              <a:t>if...else  </a:t>
            </a:r>
            <a:r>
              <a:rPr spc="-5" dirty="0"/>
              <a:t>simples </a:t>
            </a:r>
            <a:r>
              <a:rPr spc="-10" dirty="0"/>
              <a:t>que </a:t>
            </a:r>
            <a:r>
              <a:rPr spc="-5" dirty="0"/>
              <a:t>escolhem entre dois</a:t>
            </a:r>
            <a:r>
              <a:rPr spc="-10" dirty="0"/>
              <a:t> valores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40035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954542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28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11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6311D2A-FB4B-406A-983A-D53326AC92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42526" y="3245303"/>
            <a:ext cx="203200" cy="55880"/>
            <a:chOff x="3242526" y="3245303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17976" y="3244038"/>
            <a:ext cx="203200" cy="58419"/>
            <a:chOff x="3517976" y="3244038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793439" y="3244038"/>
            <a:ext cx="203200" cy="58419"/>
            <a:chOff x="3793439" y="3244038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1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72" y="3245293"/>
            <a:ext cx="238760" cy="57150"/>
            <a:chOff x="4326572" y="3245293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142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Aninhamento</a:t>
            </a:r>
          </a:p>
        </p:txBody>
      </p:sp>
      <p:sp>
        <p:nvSpPr>
          <p:cNvPr id="22" name="object 22"/>
          <p:cNvSpPr/>
          <p:nvPr/>
        </p:nvSpPr>
        <p:spPr>
          <a:xfrm>
            <a:off x="281089" y="42532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02932" y="341870"/>
            <a:ext cx="4026535" cy="208544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1594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Pode </a:t>
            </a:r>
            <a:r>
              <a:rPr sz="1100" spc="-10" dirty="0" err="1">
                <a:latin typeface="LM Sans 10"/>
                <a:cs typeface="LM Sans 10"/>
              </a:rPr>
              <a:t>testar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60" dirty="0">
                <a:latin typeface="LM Sans 10"/>
                <a:cs typeface="LM Sans 10"/>
              </a:rPr>
              <a:t>m</a:t>
            </a:r>
            <a:r>
              <a:rPr lang="pt-BR" sz="1100" spc="-60" dirty="0">
                <a:latin typeface="LM Sans 10"/>
                <a:cs typeface="LM Sans 10"/>
              </a:rPr>
              <a:t>ú</a:t>
            </a:r>
            <a:r>
              <a:rPr sz="1100" spc="-60" dirty="0" err="1">
                <a:latin typeface="LM Sans 10"/>
                <a:cs typeface="LM Sans 10"/>
              </a:rPr>
              <a:t>ltiplos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casos </a:t>
            </a:r>
            <a:r>
              <a:rPr sz="1100" spc="-5" dirty="0" err="1">
                <a:latin typeface="LM Sans 10"/>
                <a:cs typeface="LM Sans 10"/>
              </a:rPr>
              <a:t>colocando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90" dirty="0" err="1">
                <a:latin typeface="LM Sans 10"/>
                <a:cs typeface="LM Sans 10"/>
              </a:rPr>
              <a:t>instru</a:t>
            </a:r>
            <a:r>
              <a:rPr lang="pt-BR" sz="1100" spc="-90" dirty="0" err="1">
                <a:latin typeface="LM Sans 10"/>
                <a:cs typeface="LM Sans 10"/>
              </a:rPr>
              <a:t>çõ</a:t>
            </a:r>
            <a:r>
              <a:rPr sz="1100" spc="-90" dirty="0">
                <a:latin typeface="LM Sans 10"/>
                <a:cs typeface="LM Sans 10"/>
              </a:rPr>
              <a:t>es 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if...else</a:t>
            </a:r>
            <a:r>
              <a:rPr sz="1100" spc="-11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dentro  de </a:t>
            </a:r>
            <a:r>
              <a:rPr sz="1100" spc="-5" dirty="0" err="1">
                <a:latin typeface="LM Sans 10"/>
                <a:cs typeface="LM Sans 10"/>
              </a:rPr>
              <a:t>outras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90" dirty="0" err="1">
                <a:latin typeface="LM Sans 10"/>
                <a:cs typeface="LM Sans 10"/>
              </a:rPr>
              <a:t>instru</a:t>
            </a:r>
            <a:r>
              <a:rPr lang="pt-BR" sz="1100" spc="-90" dirty="0" err="1">
                <a:latin typeface="LM Sans 10"/>
                <a:cs typeface="LM Sans 10"/>
              </a:rPr>
              <a:t>çõ</a:t>
            </a:r>
            <a:r>
              <a:rPr sz="1100" spc="-90" dirty="0">
                <a:latin typeface="LM Sans 10"/>
                <a:cs typeface="LM Sans 10"/>
              </a:rPr>
              <a:t>es 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if...else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15" dirty="0" err="1">
                <a:latin typeface="LM Sans 10"/>
                <a:cs typeface="LM Sans 10"/>
              </a:rPr>
              <a:t>criar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90" dirty="0" err="1">
                <a:latin typeface="LM Sans 10"/>
                <a:cs typeface="LM Sans 10"/>
              </a:rPr>
              <a:t>instru</a:t>
            </a:r>
            <a:r>
              <a:rPr lang="pt-BR" sz="1100" spc="-90" dirty="0" err="1">
                <a:latin typeface="LM Sans 10"/>
                <a:cs typeface="LM Sans 10"/>
              </a:rPr>
              <a:t>çõ</a:t>
            </a:r>
            <a:r>
              <a:rPr sz="1100" spc="-90" dirty="0">
                <a:latin typeface="LM Sans 10"/>
                <a:cs typeface="LM Sans 10"/>
              </a:rPr>
              <a:t>es 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if...else  </a:t>
            </a:r>
            <a:r>
              <a:rPr sz="1100" spc="-10" dirty="0">
                <a:latin typeface="LM Sans 10"/>
                <a:cs typeface="LM Sans 10"/>
              </a:rPr>
              <a:t>aninhadas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45" dirty="0" err="1">
                <a:latin typeface="LM Sans 10"/>
                <a:cs typeface="LM Sans 10"/>
              </a:rPr>
              <a:t>Pseudoc</a:t>
            </a:r>
            <a:r>
              <a:rPr lang="pt-BR" sz="1100" spc="-45" dirty="0">
                <a:latin typeface="LM Sans 10"/>
                <a:cs typeface="LM Sans 10"/>
              </a:rPr>
              <a:t>ó</a:t>
            </a:r>
            <a:r>
              <a:rPr sz="1100" spc="-45" dirty="0" err="1">
                <a:latin typeface="LM Sans 10"/>
                <a:cs typeface="LM Sans 10"/>
              </a:rPr>
              <a:t>digo</a:t>
            </a:r>
            <a:r>
              <a:rPr sz="1100" spc="-45" dirty="0">
                <a:latin typeface="LM Sans 10"/>
                <a:cs typeface="LM Sans 10"/>
              </a:rPr>
              <a:t>:</a:t>
            </a:r>
            <a:endParaRPr sz="1100" dirty="0">
              <a:latin typeface="LM Sans 10"/>
              <a:cs typeface="LM Sans 10"/>
            </a:endParaRPr>
          </a:p>
          <a:p>
            <a:pPr marL="158115" marR="441325" indent="-146050">
              <a:lnSpc>
                <a:spcPct val="102600"/>
              </a:lnSpc>
              <a:spcBef>
                <a:spcPts val="50"/>
              </a:spcBef>
            </a:pPr>
            <a:r>
              <a:rPr sz="1100" spc="-5" dirty="0">
                <a:latin typeface="LM Mono 10"/>
                <a:cs typeface="LM Mono 10"/>
              </a:rPr>
              <a:t>If (Se) a nota do </a:t>
            </a:r>
            <a:r>
              <a:rPr sz="1100" spc="-5" dirty="0" err="1">
                <a:latin typeface="LM Mono 10"/>
                <a:cs typeface="LM Mono 10"/>
              </a:rPr>
              <a:t>aluno</a:t>
            </a:r>
            <a:r>
              <a:rPr sz="1100" spc="-5" dirty="0">
                <a:latin typeface="LM Mono 10"/>
                <a:cs typeface="LM Mono 10"/>
              </a:rPr>
              <a:t> </a:t>
            </a:r>
            <a:r>
              <a:rPr lang="pt-BR" sz="1100" spc="-5" dirty="0">
                <a:latin typeface="LM Mono 10"/>
                <a:cs typeface="LM Mono 10"/>
              </a:rPr>
              <a:t>é maior </a:t>
            </a:r>
            <a:r>
              <a:rPr sz="1100" spc="-5" dirty="0">
                <a:latin typeface="LM Mono 10"/>
                <a:cs typeface="LM Mono 10"/>
              </a:rPr>
              <a:t>que ou igual a</a:t>
            </a:r>
            <a:r>
              <a:rPr sz="1100" spc="-8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90  Imprima</a:t>
            </a:r>
            <a:r>
              <a:rPr sz="1100" spc="-1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"A"</a:t>
            </a:r>
            <a:endParaRPr sz="11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 err="1">
                <a:latin typeface="LM Mono 10"/>
                <a:cs typeface="LM Mono 10"/>
              </a:rPr>
              <a:t>caso</a:t>
            </a:r>
            <a:r>
              <a:rPr sz="1100" spc="-10" dirty="0">
                <a:latin typeface="LM Mono 10"/>
                <a:cs typeface="LM Mono 10"/>
              </a:rPr>
              <a:t> </a:t>
            </a:r>
            <a:r>
              <a:rPr sz="1100" spc="-65" dirty="0" err="1">
                <a:latin typeface="LM Mono 10"/>
                <a:cs typeface="LM Mono 10"/>
              </a:rPr>
              <a:t>contr</a:t>
            </a:r>
            <a:r>
              <a:rPr lang="pt-BR" sz="1100" spc="-65" dirty="0">
                <a:latin typeface="LM Mono 10"/>
                <a:cs typeface="LM Mono 10"/>
              </a:rPr>
              <a:t>á</a:t>
            </a:r>
            <a:r>
              <a:rPr sz="1100" spc="-65" dirty="0" err="1">
                <a:latin typeface="LM Mono 10"/>
                <a:cs typeface="LM Mono 10"/>
              </a:rPr>
              <a:t>rio</a:t>
            </a:r>
            <a:endParaRPr sz="1100" dirty="0">
              <a:latin typeface="LM Mono 10"/>
              <a:cs typeface="LM Mono 10"/>
            </a:endParaRPr>
          </a:p>
          <a:p>
            <a:pPr marL="303530" marR="295910" indent="-146050">
              <a:lnSpc>
                <a:spcPct val="102600"/>
              </a:lnSpc>
            </a:pPr>
            <a:r>
              <a:rPr sz="1100" spc="-5" dirty="0">
                <a:latin typeface="LM Mono 10"/>
                <a:cs typeface="LM Mono 10"/>
              </a:rPr>
              <a:t>If (Se) a nota do </a:t>
            </a:r>
            <a:r>
              <a:rPr sz="1100" spc="-5" dirty="0" err="1">
                <a:latin typeface="LM Mono 10"/>
                <a:cs typeface="LM Mono 10"/>
              </a:rPr>
              <a:t>aluno</a:t>
            </a:r>
            <a:r>
              <a:rPr sz="1100" spc="-5" dirty="0">
                <a:latin typeface="LM Mono 10"/>
                <a:cs typeface="LM Mono 10"/>
              </a:rPr>
              <a:t> </a:t>
            </a:r>
            <a:r>
              <a:rPr lang="pt-BR" sz="1100" spc="-5" dirty="0">
                <a:latin typeface="LM Mono 10"/>
                <a:cs typeface="LM Mono 10"/>
              </a:rPr>
              <a:t>é maior</a:t>
            </a:r>
            <a:r>
              <a:rPr sz="1100" spc="-5" dirty="0">
                <a:latin typeface="LM Mono 10"/>
                <a:cs typeface="LM Mono 10"/>
              </a:rPr>
              <a:t> que ou igual a</a:t>
            </a:r>
            <a:r>
              <a:rPr sz="1100" spc="-8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80  Imprima</a:t>
            </a:r>
            <a:r>
              <a:rPr sz="1100" spc="-1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"B"</a:t>
            </a:r>
            <a:endParaRPr sz="1100" dirty="0">
              <a:latin typeface="LM Mono 10"/>
              <a:cs typeface="LM Mono 10"/>
            </a:endParaRPr>
          </a:p>
          <a:p>
            <a:pPr marL="158115">
              <a:lnSpc>
                <a:spcPct val="100000"/>
              </a:lnSpc>
              <a:spcBef>
                <a:spcPts val="35"/>
              </a:spcBef>
            </a:pPr>
            <a:r>
              <a:rPr sz="1100" spc="-5" dirty="0" err="1">
                <a:latin typeface="LM Mono 10"/>
                <a:cs typeface="LM Mono 10"/>
              </a:rPr>
              <a:t>caso</a:t>
            </a:r>
            <a:r>
              <a:rPr sz="1100" spc="-10" dirty="0">
                <a:latin typeface="LM Mono 10"/>
                <a:cs typeface="LM Mono 10"/>
              </a:rPr>
              <a:t> </a:t>
            </a:r>
            <a:r>
              <a:rPr sz="1100" spc="-65" dirty="0" err="1">
                <a:latin typeface="LM Mono 10"/>
                <a:cs typeface="LM Mono 10"/>
              </a:rPr>
              <a:t>contr</a:t>
            </a:r>
            <a:r>
              <a:rPr lang="pt-BR" sz="1100" spc="-65" dirty="0">
                <a:latin typeface="LM Mono 10"/>
                <a:cs typeface="LM Mono 10"/>
              </a:rPr>
              <a:t>á</a:t>
            </a:r>
            <a:r>
              <a:rPr sz="1100" spc="-65" dirty="0" err="1">
                <a:latin typeface="LM Mono 10"/>
                <a:cs typeface="LM Mono 10"/>
              </a:rPr>
              <a:t>rio</a:t>
            </a:r>
            <a:endParaRPr sz="1100" dirty="0">
              <a:latin typeface="LM Mono 10"/>
              <a:cs typeface="LM Mono 10"/>
            </a:endParaRPr>
          </a:p>
          <a:p>
            <a:pPr marL="448945" marR="150495" indent="-146050">
              <a:lnSpc>
                <a:spcPct val="102600"/>
              </a:lnSpc>
            </a:pPr>
            <a:r>
              <a:rPr sz="1100" spc="-5" dirty="0">
                <a:latin typeface="LM Mono 10"/>
                <a:cs typeface="LM Mono 10"/>
              </a:rPr>
              <a:t>If (Se) a nota do </a:t>
            </a:r>
            <a:r>
              <a:rPr sz="1100" spc="-5" dirty="0" err="1">
                <a:latin typeface="LM Mono 10"/>
                <a:cs typeface="LM Mono 10"/>
              </a:rPr>
              <a:t>aluno</a:t>
            </a:r>
            <a:r>
              <a:rPr sz="1100" spc="-5" dirty="0">
                <a:latin typeface="LM Mono 10"/>
                <a:cs typeface="LM Mono 10"/>
              </a:rPr>
              <a:t> </a:t>
            </a:r>
            <a:r>
              <a:rPr lang="pt-BR" sz="1100" spc="-5" dirty="0">
                <a:latin typeface="LM Mono 10"/>
                <a:cs typeface="LM Mono 10"/>
              </a:rPr>
              <a:t>é maior</a:t>
            </a:r>
            <a:r>
              <a:rPr sz="1100" spc="-5" dirty="0">
                <a:latin typeface="LM Mono 10"/>
                <a:cs typeface="LM Mono 10"/>
              </a:rPr>
              <a:t> que ou igual a</a:t>
            </a:r>
            <a:r>
              <a:rPr sz="1100" spc="-8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70  Imprima</a:t>
            </a:r>
            <a:r>
              <a:rPr sz="1100" spc="-1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"C"</a:t>
            </a:r>
            <a:endParaRPr sz="1100" dirty="0">
              <a:latin typeface="LM Mono 10"/>
              <a:cs typeface="LM Mono 10"/>
            </a:endParaRPr>
          </a:p>
          <a:p>
            <a:pPr marL="303530">
              <a:lnSpc>
                <a:spcPct val="100000"/>
              </a:lnSpc>
              <a:spcBef>
                <a:spcPts val="35"/>
              </a:spcBef>
            </a:pPr>
            <a:r>
              <a:rPr sz="1100" spc="-5" dirty="0" err="1">
                <a:latin typeface="LM Mono 10"/>
                <a:cs typeface="LM Mono 10"/>
              </a:rPr>
              <a:t>caso</a:t>
            </a:r>
            <a:r>
              <a:rPr sz="1100" spc="-10" dirty="0">
                <a:latin typeface="LM Mono 10"/>
                <a:cs typeface="LM Mono 10"/>
              </a:rPr>
              <a:t> </a:t>
            </a:r>
            <a:r>
              <a:rPr sz="1100" spc="-65" dirty="0" err="1">
                <a:latin typeface="LM Mono 10"/>
                <a:cs typeface="LM Mono 10"/>
              </a:rPr>
              <a:t>contr</a:t>
            </a:r>
            <a:r>
              <a:rPr lang="pt-BR" sz="1100" spc="-65" dirty="0">
                <a:latin typeface="LM Mono 10"/>
                <a:cs typeface="LM Mono 10"/>
              </a:rPr>
              <a:t>á</a:t>
            </a:r>
            <a:r>
              <a:rPr sz="1100" spc="-65" dirty="0" err="1">
                <a:latin typeface="LM Mono 10"/>
                <a:cs typeface="LM Mono 10"/>
              </a:rPr>
              <a:t>rio</a:t>
            </a:r>
            <a:endParaRPr sz="1100" dirty="0">
              <a:latin typeface="LM Mono 10"/>
              <a:cs typeface="LM Mono 10"/>
            </a:endParaRPr>
          </a:p>
          <a:p>
            <a:pPr marL="594360" marR="5080" indent="-146050">
              <a:lnSpc>
                <a:spcPct val="102699"/>
              </a:lnSpc>
            </a:pPr>
            <a:r>
              <a:rPr sz="1100" spc="-5" dirty="0">
                <a:latin typeface="LM Mono 10"/>
                <a:cs typeface="LM Mono 10"/>
              </a:rPr>
              <a:t>If (Se) a nota do </a:t>
            </a:r>
            <a:r>
              <a:rPr sz="1100" spc="-5" dirty="0" err="1">
                <a:latin typeface="LM Mono 10"/>
                <a:cs typeface="LM Mono 10"/>
              </a:rPr>
              <a:t>aluno</a:t>
            </a:r>
            <a:r>
              <a:rPr sz="1100" spc="-5" dirty="0">
                <a:latin typeface="LM Mono 10"/>
                <a:cs typeface="LM Mono 10"/>
              </a:rPr>
              <a:t> </a:t>
            </a:r>
            <a:r>
              <a:rPr lang="pt-BR" sz="1100" spc="-5" dirty="0">
                <a:latin typeface="LM Mono 10"/>
                <a:cs typeface="LM Mono 10"/>
              </a:rPr>
              <a:t>é maior</a:t>
            </a:r>
            <a:r>
              <a:rPr sz="1100" spc="-5" dirty="0">
                <a:latin typeface="LM Mono 10"/>
                <a:cs typeface="LM Mono 10"/>
              </a:rPr>
              <a:t> que ou igual a</a:t>
            </a:r>
            <a:r>
              <a:rPr sz="1100" spc="-8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60  Imprima</a:t>
            </a:r>
            <a:r>
              <a:rPr sz="1100" spc="-1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"D"</a:t>
            </a:r>
            <a:endParaRPr sz="1100" dirty="0">
              <a:latin typeface="LM Mono 10"/>
              <a:cs typeface="LM Mono 10"/>
            </a:endParaRPr>
          </a:p>
          <a:p>
            <a:pPr marL="594360" marR="2550795" indent="-146050">
              <a:lnSpc>
                <a:spcPct val="102600"/>
              </a:lnSpc>
            </a:pPr>
            <a:r>
              <a:rPr sz="1100" spc="-5" dirty="0" err="1">
                <a:latin typeface="LM Mono 10"/>
                <a:cs typeface="LM Mono 10"/>
              </a:rPr>
              <a:t>caso</a:t>
            </a:r>
            <a:r>
              <a:rPr sz="1100" spc="-75" dirty="0">
                <a:latin typeface="LM Mono 10"/>
                <a:cs typeface="LM Mono 10"/>
              </a:rPr>
              <a:t> </a:t>
            </a:r>
            <a:r>
              <a:rPr sz="1100" spc="-65" dirty="0" err="1">
                <a:latin typeface="LM Mono 10"/>
                <a:cs typeface="LM Mono 10"/>
              </a:rPr>
              <a:t>contr</a:t>
            </a:r>
            <a:r>
              <a:rPr lang="pt-BR" sz="1100" spc="-65" dirty="0">
                <a:latin typeface="LM Mono 10"/>
                <a:cs typeface="LM Mono 10"/>
              </a:rPr>
              <a:t>á</a:t>
            </a:r>
            <a:r>
              <a:rPr sz="1100" spc="-65" dirty="0" err="1">
                <a:latin typeface="LM Mono 10"/>
                <a:cs typeface="LM Mono 10"/>
              </a:rPr>
              <a:t>rio</a:t>
            </a:r>
            <a:r>
              <a:rPr sz="1100" spc="-65" dirty="0">
                <a:latin typeface="LM Mono 10"/>
                <a:cs typeface="LM Mono 10"/>
              </a:rPr>
              <a:t>  </a:t>
            </a:r>
            <a:r>
              <a:rPr sz="1100" spc="-5" dirty="0">
                <a:latin typeface="LM Mono 10"/>
                <a:cs typeface="LM Mono 10"/>
              </a:rPr>
              <a:t>Imprima</a:t>
            </a:r>
            <a:r>
              <a:rPr sz="1100" spc="-5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"F"</a:t>
            </a:r>
            <a:endParaRPr sz="1100" dirty="0">
              <a:latin typeface="LM Mono 10"/>
              <a:cs typeface="LM Mono 1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1089" y="94154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26" name="object 26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28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12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368C7928-58C8-4B4A-8CB0-2B19ECA0F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14294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Aninhamento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74004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567142"/>
            <a:ext cx="2188210" cy="223689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100" spc="-10" dirty="0" err="1">
                <a:latin typeface="LM Sans 10"/>
                <a:cs typeface="LM Sans 10"/>
              </a:rPr>
              <a:t>Em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lang="pt-BR" sz="1100" spc="-5" dirty="0" err="1">
                <a:latin typeface="LM Sans 10"/>
                <a:cs typeface="LM Sans 10"/>
              </a:rPr>
              <a:t>c++</a:t>
            </a:r>
            <a:r>
              <a:rPr sz="1100" spc="-5" dirty="0">
                <a:latin typeface="LM Sans 10"/>
                <a:cs typeface="LM Sans 10"/>
              </a:rPr>
              <a:t>:</a:t>
            </a:r>
            <a:endParaRPr sz="1100" dirty="0">
              <a:latin typeface="LM Sans 10"/>
              <a:cs typeface="LM Sans 10"/>
            </a:endParaRPr>
          </a:p>
          <a:p>
            <a:pPr marL="166370" marR="434975" indent="-146050">
              <a:lnSpc>
                <a:spcPct val="101499"/>
              </a:lnSpc>
              <a:spcBef>
                <a:spcPts val="555"/>
              </a:spcBef>
            </a:pPr>
            <a:r>
              <a:rPr sz="900" spc="35" dirty="0">
                <a:solidFill>
                  <a:srgbClr val="006600"/>
                </a:solidFill>
                <a:latin typeface="LM Mono 10"/>
                <a:cs typeface="LM Mono 10"/>
              </a:rPr>
              <a:t>if</a:t>
            </a:r>
            <a:r>
              <a:rPr sz="900" spc="35" dirty="0">
                <a:latin typeface="LM Mono 10"/>
                <a:cs typeface="LM Mono 10"/>
              </a:rPr>
              <a:t>(</a:t>
            </a:r>
            <a:r>
              <a:rPr sz="900" spc="35" dirty="0">
                <a:solidFill>
                  <a:srgbClr val="0000FF"/>
                </a:solidFill>
                <a:latin typeface="LM Mono 10"/>
                <a:cs typeface="LM Mono 10"/>
              </a:rPr>
              <a:t>grade</a:t>
            </a:r>
            <a:r>
              <a:rPr sz="900" spc="35" dirty="0">
                <a:latin typeface="LM Mono 10"/>
                <a:cs typeface="LM Mono 10"/>
              </a:rPr>
              <a:t>&gt;= </a:t>
            </a:r>
            <a:r>
              <a:rPr sz="900" spc="25" dirty="0">
                <a:latin typeface="LM Mono 10"/>
                <a:cs typeface="LM Mono 10"/>
              </a:rPr>
              <a:t>90 </a:t>
            </a:r>
            <a:r>
              <a:rPr sz="900" spc="-5" dirty="0">
                <a:latin typeface="LM Mono 10"/>
                <a:cs typeface="LM Mono 10"/>
              </a:rPr>
              <a:t>)  </a:t>
            </a:r>
            <a:endParaRPr lang="pt-BR" sz="900" spc="-5" dirty="0">
              <a:latin typeface="LM Mono 10"/>
              <a:cs typeface="LM Mono 10"/>
            </a:endParaRPr>
          </a:p>
          <a:p>
            <a:pPr marL="166370" marR="434975" indent="-146050">
              <a:lnSpc>
                <a:spcPct val="101499"/>
              </a:lnSpc>
              <a:spcBef>
                <a:spcPts val="555"/>
              </a:spcBef>
            </a:pPr>
            <a:r>
              <a:rPr lang="pt-BR" sz="900" spc="-5" dirty="0">
                <a:solidFill>
                  <a:srgbClr val="0000FF"/>
                </a:solidFill>
                <a:latin typeface="LM Mono 10"/>
                <a:cs typeface="LM Mono 10"/>
              </a:rPr>
              <a:t>	</a:t>
            </a:r>
            <a:r>
              <a:rPr lang="pt-BR" sz="900" spc="40" dirty="0" err="1">
                <a:solidFill>
                  <a:srgbClr val="0000FF"/>
                </a:solidFill>
                <a:latin typeface="LM Mono 10"/>
                <a:cs typeface="LM Mono 10"/>
              </a:rPr>
              <a:t>cout</a:t>
            </a:r>
            <a:r>
              <a:rPr lang="pt-BR" sz="900" spc="40" dirty="0">
                <a:solidFill>
                  <a:srgbClr val="0000FF"/>
                </a:solidFill>
                <a:latin typeface="LM Mono 10"/>
                <a:cs typeface="LM Mono 10"/>
              </a:rPr>
              <a:t> &lt;&lt; </a:t>
            </a:r>
            <a:r>
              <a:rPr sz="900" spc="40" dirty="0">
                <a:solidFill>
                  <a:srgbClr val="FF7F00"/>
                </a:solidFill>
                <a:latin typeface="LM Mono 10"/>
                <a:cs typeface="LM Mono 10"/>
              </a:rPr>
              <a:t>"A"</a:t>
            </a:r>
            <a:r>
              <a:rPr sz="900" spc="40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 marL="22225">
              <a:lnSpc>
                <a:spcPct val="100000"/>
              </a:lnSpc>
              <a:spcBef>
                <a:spcPts val="15"/>
              </a:spcBef>
            </a:pPr>
            <a:r>
              <a:rPr sz="900" spc="50" dirty="0">
                <a:solidFill>
                  <a:srgbClr val="006600"/>
                </a:solidFill>
                <a:latin typeface="LM Mono 10"/>
                <a:cs typeface="LM Mono 10"/>
              </a:rPr>
              <a:t>else</a:t>
            </a:r>
            <a:endParaRPr sz="900" dirty="0">
              <a:latin typeface="LM Mono 10"/>
              <a:cs typeface="LM Mono 10"/>
            </a:endParaRPr>
          </a:p>
          <a:p>
            <a:pPr marL="309880" marR="291465" indent="-146050">
              <a:lnSpc>
                <a:spcPct val="101499"/>
              </a:lnSpc>
            </a:pPr>
            <a:r>
              <a:rPr sz="900" spc="35" dirty="0">
                <a:solidFill>
                  <a:srgbClr val="006600"/>
                </a:solidFill>
                <a:latin typeface="LM Mono 10"/>
                <a:cs typeface="LM Mono 10"/>
              </a:rPr>
              <a:t>if</a:t>
            </a:r>
            <a:r>
              <a:rPr sz="900" spc="35" dirty="0">
                <a:latin typeface="LM Mono 10"/>
                <a:cs typeface="LM Mono 10"/>
              </a:rPr>
              <a:t>(</a:t>
            </a:r>
            <a:r>
              <a:rPr sz="900" spc="35" dirty="0">
                <a:solidFill>
                  <a:srgbClr val="0000FF"/>
                </a:solidFill>
                <a:latin typeface="LM Mono 10"/>
                <a:cs typeface="LM Mono 10"/>
              </a:rPr>
              <a:t>grade</a:t>
            </a:r>
            <a:r>
              <a:rPr sz="900" spc="35" dirty="0">
                <a:latin typeface="LM Mono 10"/>
                <a:cs typeface="LM Mono 10"/>
              </a:rPr>
              <a:t>&gt;= </a:t>
            </a:r>
            <a:r>
              <a:rPr sz="900" spc="25" dirty="0">
                <a:latin typeface="LM Mono 10"/>
                <a:cs typeface="LM Mono 10"/>
              </a:rPr>
              <a:t>80 </a:t>
            </a:r>
            <a:r>
              <a:rPr sz="900" spc="-5" dirty="0">
                <a:latin typeface="LM Mono 10"/>
                <a:cs typeface="LM Mono 10"/>
              </a:rPr>
              <a:t>)  </a:t>
            </a:r>
            <a:endParaRPr lang="pt-BR" sz="900" spc="-5" dirty="0">
              <a:latin typeface="LM Mono 10"/>
              <a:cs typeface="LM Mono 10"/>
            </a:endParaRPr>
          </a:p>
          <a:p>
            <a:pPr marL="309880" marR="291465" indent="-146050">
              <a:lnSpc>
                <a:spcPct val="101499"/>
              </a:lnSpc>
            </a:pPr>
            <a:r>
              <a:rPr lang="pt-BR" sz="900" spc="-5" dirty="0">
                <a:solidFill>
                  <a:srgbClr val="0000FF"/>
                </a:solidFill>
                <a:latin typeface="LM Mono 10"/>
                <a:cs typeface="LM Mono 10"/>
              </a:rPr>
              <a:t>      </a:t>
            </a:r>
            <a:r>
              <a:rPr lang="pt-BR" sz="900" spc="40" dirty="0" err="1">
                <a:solidFill>
                  <a:srgbClr val="0000FF"/>
                </a:solidFill>
                <a:latin typeface="LM Mono 10"/>
                <a:cs typeface="LM Mono 10"/>
              </a:rPr>
              <a:t>cout</a:t>
            </a:r>
            <a:r>
              <a:rPr lang="pt-BR" sz="900" spc="40" dirty="0">
                <a:solidFill>
                  <a:srgbClr val="0000FF"/>
                </a:solidFill>
                <a:latin typeface="LM Mono 10"/>
                <a:cs typeface="LM Mono 10"/>
              </a:rPr>
              <a:t> &lt;&lt; </a:t>
            </a:r>
            <a:r>
              <a:rPr sz="900" spc="40" dirty="0">
                <a:solidFill>
                  <a:srgbClr val="FF7F00"/>
                </a:solidFill>
                <a:latin typeface="LM Mono 10"/>
                <a:cs typeface="LM Mono 10"/>
              </a:rPr>
              <a:t>"B"</a:t>
            </a:r>
            <a:r>
              <a:rPr sz="900" spc="40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 marL="165735">
              <a:lnSpc>
                <a:spcPct val="100000"/>
              </a:lnSpc>
              <a:spcBef>
                <a:spcPts val="20"/>
              </a:spcBef>
            </a:pPr>
            <a:r>
              <a:rPr sz="900" spc="50" dirty="0">
                <a:solidFill>
                  <a:srgbClr val="006600"/>
                </a:solidFill>
                <a:latin typeface="LM Mono 10"/>
                <a:cs typeface="LM Mono 10"/>
              </a:rPr>
              <a:t>else</a:t>
            </a:r>
            <a:endParaRPr sz="900" dirty="0">
              <a:latin typeface="LM Mono 10"/>
              <a:cs typeface="LM Mono 10"/>
            </a:endParaRPr>
          </a:p>
          <a:p>
            <a:pPr marL="453390" marR="147955" indent="-146050">
              <a:lnSpc>
                <a:spcPct val="101499"/>
              </a:lnSpc>
            </a:pPr>
            <a:r>
              <a:rPr sz="900" spc="35" dirty="0">
                <a:solidFill>
                  <a:srgbClr val="006600"/>
                </a:solidFill>
                <a:latin typeface="LM Mono 10"/>
                <a:cs typeface="LM Mono 10"/>
              </a:rPr>
              <a:t>if</a:t>
            </a:r>
            <a:r>
              <a:rPr sz="900" spc="35" dirty="0">
                <a:latin typeface="LM Mono 10"/>
                <a:cs typeface="LM Mono 10"/>
              </a:rPr>
              <a:t>(</a:t>
            </a:r>
            <a:r>
              <a:rPr sz="900" spc="35" dirty="0">
                <a:solidFill>
                  <a:srgbClr val="0000FF"/>
                </a:solidFill>
                <a:latin typeface="LM Mono 10"/>
                <a:cs typeface="LM Mono 10"/>
              </a:rPr>
              <a:t>grade</a:t>
            </a:r>
            <a:r>
              <a:rPr sz="900" spc="35" dirty="0">
                <a:latin typeface="LM Mono 10"/>
                <a:cs typeface="LM Mono 10"/>
              </a:rPr>
              <a:t>&gt;= </a:t>
            </a:r>
            <a:r>
              <a:rPr sz="900" spc="25" dirty="0">
                <a:latin typeface="LM Mono 10"/>
                <a:cs typeface="LM Mono 10"/>
              </a:rPr>
              <a:t>70 </a:t>
            </a:r>
            <a:r>
              <a:rPr sz="900" spc="-5" dirty="0">
                <a:latin typeface="LM Mono 10"/>
                <a:cs typeface="LM Mono 10"/>
              </a:rPr>
              <a:t>) </a:t>
            </a:r>
            <a:endParaRPr lang="pt-BR" sz="900" spc="-5" dirty="0">
              <a:latin typeface="LM Mono 10"/>
              <a:cs typeface="LM Mono 10"/>
            </a:endParaRPr>
          </a:p>
          <a:p>
            <a:pPr marL="453390" marR="147955" indent="-146050">
              <a:lnSpc>
                <a:spcPct val="101499"/>
              </a:lnSpc>
            </a:pPr>
            <a:r>
              <a:rPr lang="pt-BR" sz="900" spc="-5" dirty="0">
                <a:latin typeface="LM Mono 10"/>
                <a:cs typeface="LM Mono 10"/>
              </a:rPr>
              <a:t>     </a:t>
            </a:r>
            <a:r>
              <a:rPr sz="900" spc="-5" dirty="0">
                <a:latin typeface="LM Mono 10"/>
                <a:cs typeface="LM Mono 10"/>
              </a:rPr>
              <a:t> </a:t>
            </a:r>
            <a:r>
              <a:rPr lang="pt-BR" sz="900" spc="40" dirty="0" err="1">
                <a:solidFill>
                  <a:srgbClr val="0000FF"/>
                </a:solidFill>
                <a:latin typeface="LM Mono 10"/>
                <a:cs typeface="LM Mono 10"/>
              </a:rPr>
              <a:t>cout</a:t>
            </a:r>
            <a:r>
              <a:rPr lang="pt-BR" sz="900" spc="40" dirty="0">
                <a:solidFill>
                  <a:srgbClr val="0000FF"/>
                </a:solidFill>
                <a:latin typeface="LM Mono 10"/>
                <a:cs typeface="LM Mono 10"/>
              </a:rPr>
              <a:t> &lt;&lt; </a:t>
            </a:r>
            <a:r>
              <a:rPr sz="900" spc="40" dirty="0">
                <a:solidFill>
                  <a:srgbClr val="FF7F00"/>
                </a:solidFill>
                <a:latin typeface="LM Mono 10"/>
                <a:cs typeface="LM Mono 10"/>
              </a:rPr>
              <a:t>"C"</a:t>
            </a:r>
            <a:r>
              <a:rPr sz="900" spc="40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 marL="308610">
              <a:lnSpc>
                <a:spcPct val="100000"/>
              </a:lnSpc>
              <a:spcBef>
                <a:spcPts val="15"/>
              </a:spcBef>
            </a:pPr>
            <a:r>
              <a:rPr sz="900" spc="50" dirty="0">
                <a:solidFill>
                  <a:srgbClr val="006600"/>
                </a:solidFill>
                <a:latin typeface="LM Mono 10"/>
                <a:cs typeface="LM Mono 10"/>
              </a:rPr>
              <a:t>else</a:t>
            </a:r>
            <a:endParaRPr sz="900" dirty="0">
              <a:latin typeface="LM Mono 10"/>
              <a:cs typeface="LM Mono 10"/>
            </a:endParaRPr>
          </a:p>
          <a:p>
            <a:pPr marL="596265" marR="5080" indent="-146050">
              <a:lnSpc>
                <a:spcPct val="101499"/>
              </a:lnSpc>
            </a:pPr>
            <a:r>
              <a:rPr sz="900" spc="35" dirty="0">
                <a:solidFill>
                  <a:srgbClr val="006600"/>
                </a:solidFill>
                <a:latin typeface="LM Mono 10"/>
                <a:cs typeface="LM Mono 10"/>
              </a:rPr>
              <a:t>if</a:t>
            </a:r>
            <a:r>
              <a:rPr sz="900" spc="35" dirty="0">
                <a:latin typeface="LM Mono 10"/>
                <a:cs typeface="LM Mono 10"/>
              </a:rPr>
              <a:t>(</a:t>
            </a:r>
            <a:r>
              <a:rPr sz="900" spc="35" dirty="0">
                <a:solidFill>
                  <a:srgbClr val="0000FF"/>
                </a:solidFill>
                <a:latin typeface="LM Mono 10"/>
                <a:cs typeface="LM Mono 10"/>
              </a:rPr>
              <a:t>grade</a:t>
            </a:r>
            <a:r>
              <a:rPr sz="900" spc="35" dirty="0">
                <a:latin typeface="LM Mono 10"/>
                <a:cs typeface="LM Mono 10"/>
              </a:rPr>
              <a:t>&gt;= </a:t>
            </a:r>
            <a:r>
              <a:rPr sz="900" spc="25" dirty="0">
                <a:latin typeface="LM Mono 10"/>
                <a:cs typeface="LM Mono 10"/>
              </a:rPr>
              <a:t>60 </a:t>
            </a:r>
            <a:r>
              <a:rPr sz="900" spc="-5" dirty="0">
                <a:latin typeface="LM Mono 10"/>
                <a:cs typeface="LM Mono 10"/>
              </a:rPr>
              <a:t>)  </a:t>
            </a:r>
            <a:endParaRPr lang="pt-BR" sz="900" spc="-5" dirty="0">
              <a:latin typeface="LM Mono 10"/>
              <a:cs typeface="LM Mono 10"/>
            </a:endParaRPr>
          </a:p>
          <a:p>
            <a:pPr marL="596265" marR="5080" indent="-146050">
              <a:lnSpc>
                <a:spcPct val="101499"/>
              </a:lnSpc>
            </a:pPr>
            <a:r>
              <a:rPr lang="pt-BR" sz="900" spc="-5" dirty="0">
                <a:solidFill>
                  <a:srgbClr val="0000FF"/>
                </a:solidFill>
                <a:latin typeface="LM Mono 10"/>
                <a:cs typeface="LM Mono 10"/>
              </a:rPr>
              <a:t>      </a:t>
            </a:r>
            <a:r>
              <a:rPr lang="pt-BR" sz="900" spc="40" dirty="0" err="1">
                <a:solidFill>
                  <a:srgbClr val="0000FF"/>
                </a:solidFill>
                <a:latin typeface="LM Mono 10"/>
                <a:cs typeface="LM Mono 10"/>
              </a:rPr>
              <a:t>cout</a:t>
            </a:r>
            <a:r>
              <a:rPr lang="pt-BR" sz="900" spc="40" dirty="0">
                <a:solidFill>
                  <a:srgbClr val="0000FF"/>
                </a:solidFill>
                <a:latin typeface="LM Mono 10"/>
                <a:cs typeface="LM Mono 10"/>
              </a:rPr>
              <a:t> &lt;&lt; </a:t>
            </a:r>
            <a:r>
              <a:rPr sz="900" spc="40" dirty="0">
                <a:latin typeface="LM Mono 10"/>
                <a:cs typeface="LM Mono 10"/>
              </a:rPr>
              <a:t>(</a:t>
            </a:r>
            <a:r>
              <a:rPr sz="900" spc="40" dirty="0">
                <a:solidFill>
                  <a:srgbClr val="FF7F00"/>
                </a:solidFill>
                <a:latin typeface="LM Mono 10"/>
                <a:cs typeface="LM Mono 10"/>
              </a:rPr>
              <a:t>"D"</a:t>
            </a:r>
            <a:r>
              <a:rPr sz="900" spc="40" dirty="0">
                <a:latin typeface="LM Mono 10"/>
                <a:cs typeface="LM Mono 10"/>
              </a:rPr>
              <a:t>);</a:t>
            </a:r>
            <a:endParaRPr sz="900" dirty="0">
              <a:latin typeface="LM Mono 10"/>
              <a:cs typeface="LM Mono 10"/>
            </a:endParaRPr>
          </a:p>
          <a:p>
            <a:pPr marL="452120">
              <a:lnSpc>
                <a:spcPct val="100000"/>
              </a:lnSpc>
              <a:spcBef>
                <a:spcPts val="15"/>
              </a:spcBef>
            </a:pPr>
            <a:r>
              <a:rPr sz="900" spc="50" dirty="0">
                <a:solidFill>
                  <a:srgbClr val="006600"/>
                </a:solidFill>
                <a:latin typeface="LM Mono 10"/>
                <a:cs typeface="LM Mono 10"/>
              </a:rPr>
              <a:t>else</a:t>
            </a:r>
            <a:endParaRPr sz="900" dirty="0">
              <a:latin typeface="LM Mono 10"/>
              <a:cs typeface="LM Mono 10"/>
            </a:endParaRPr>
          </a:p>
          <a:p>
            <a:pPr marL="596265">
              <a:lnSpc>
                <a:spcPct val="100000"/>
              </a:lnSpc>
              <a:spcBef>
                <a:spcPts val="15"/>
              </a:spcBef>
            </a:pPr>
            <a:r>
              <a:rPr lang="pt-BR" sz="900" spc="40" dirty="0" err="1">
                <a:solidFill>
                  <a:srgbClr val="0000FF"/>
                </a:solidFill>
                <a:latin typeface="LM Mono 10"/>
                <a:cs typeface="LM Mono 10"/>
              </a:rPr>
              <a:t>cout</a:t>
            </a:r>
            <a:r>
              <a:rPr lang="pt-BR" sz="900" spc="40" dirty="0">
                <a:solidFill>
                  <a:srgbClr val="0000FF"/>
                </a:solidFill>
                <a:latin typeface="LM Mono 10"/>
                <a:cs typeface="LM Mono 10"/>
              </a:rPr>
              <a:t> &lt;&lt; </a:t>
            </a:r>
            <a:r>
              <a:rPr sz="900" spc="40" dirty="0">
                <a:latin typeface="LM Mono 10"/>
                <a:cs typeface="LM Mono 10"/>
              </a:rPr>
              <a:t>(</a:t>
            </a:r>
            <a:r>
              <a:rPr sz="900" spc="40" dirty="0">
                <a:solidFill>
                  <a:srgbClr val="FF7F00"/>
                </a:solidFill>
                <a:latin typeface="LM Mono 10"/>
                <a:cs typeface="LM Mono 10"/>
              </a:rPr>
              <a:t>"F"</a:t>
            </a:r>
            <a:r>
              <a:rPr sz="900" spc="40" dirty="0">
                <a:latin typeface="LM Mono 10"/>
                <a:cs typeface="LM Mono 10"/>
              </a:rPr>
              <a:t>);</a:t>
            </a:r>
            <a:endParaRPr sz="900" dirty="0">
              <a:latin typeface="LM Mono 10"/>
              <a:cs typeface="LM Mono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2252" y="925499"/>
            <a:ext cx="35560" cy="1809750"/>
            <a:chOff x="342252" y="925499"/>
            <a:chExt cx="35560" cy="1809750"/>
          </a:xfrm>
        </p:grpSpPr>
        <p:sp>
          <p:nvSpPr>
            <p:cNvPr id="6" name="object 6"/>
            <p:cNvSpPr/>
            <p:nvPr/>
          </p:nvSpPr>
          <p:spPr>
            <a:xfrm>
              <a:off x="344779" y="92549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5145" y="92549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779" y="106467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5145" y="106467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779" y="120385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5145" y="120385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4779" y="134303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145" y="134303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4779" y="148221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145" y="148221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4779" y="162139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145" y="162139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4779" y="176057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145" y="176057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4779" y="189975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5145" y="189975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4779" y="203893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5145" y="203893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4779" y="217810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5145" y="217810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4779" y="231728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5145" y="231728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4779" y="245645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5145" y="245645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4779" y="259563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5145" y="259563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28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13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54A5F59F-5AC4-408E-BFAE-528E40D34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0667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Aninhamento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69131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518428"/>
            <a:ext cx="4070350" cy="2425408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100" spc="-10" dirty="0">
                <a:latin typeface="LM Sans 10"/>
                <a:cs typeface="LM Sans 10"/>
              </a:rPr>
              <a:t>Em </a:t>
            </a:r>
            <a:r>
              <a:rPr sz="1100" spc="-5" dirty="0">
                <a:latin typeface="LM Sans 10"/>
                <a:cs typeface="LM Sans 10"/>
              </a:rPr>
              <a:t>Java (estilo </a:t>
            </a:r>
            <a:r>
              <a:rPr sz="1100" spc="-10" dirty="0">
                <a:latin typeface="LM Sans 10"/>
                <a:cs typeface="LM Sans 10"/>
              </a:rPr>
              <a:t>preferido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80" dirty="0" err="1">
                <a:latin typeface="LM Sans 10"/>
                <a:cs typeface="LM Sans 10"/>
              </a:rPr>
              <a:t>endenta</a:t>
            </a:r>
            <a:r>
              <a:rPr lang="pt-BR" sz="1100" spc="-80" dirty="0" err="1">
                <a:latin typeface="LM Sans 10"/>
                <a:cs typeface="LM Sans 10"/>
              </a:rPr>
              <a:t>çã</a:t>
            </a:r>
            <a:r>
              <a:rPr sz="1100" spc="-80" dirty="0">
                <a:latin typeface="LM Sans 10"/>
                <a:cs typeface="LM Sans 10"/>
              </a:rPr>
              <a:t>o):</a:t>
            </a:r>
            <a:endParaRPr sz="1100" dirty="0">
              <a:latin typeface="LM Sans 10"/>
              <a:cs typeface="LM Sans 10"/>
            </a:endParaRPr>
          </a:p>
          <a:p>
            <a:pPr marL="309880" marR="2173605" indent="-289560">
              <a:lnSpc>
                <a:spcPct val="101499"/>
              </a:lnSpc>
              <a:spcBef>
                <a:spcPts val="555"/>
              </a:spcBef>
            </a:pPr>
            <a:r>
              <a:rPr sz="900" spc="35" dirty="0">
                <a:solidFill>
                  <a:srgbClr val="006600"/>
                </a:solidFill>
                <a:latin typeface="LM Mono 10"/>
                <a:cs typeface="LM Mono 10"/>
              </a:rPr>
              <a:t>if</a:t>
            </a:r>
            <a:r>
              <a:rPr sz="900" spc="35" dirty="0">
                <a:latin typeface="LM Mono 10"/>
                <a:cs typeface="LM Mono 10"/>
              </a:rPr>
              <a:t>(</a:t>
            </a:r>
            <a:r>
              <a:rPr sz="900" spc="35" dirty="0">
                <a:solidFill>
                  <a:srgbClr val="0000FF"/>
                </a:solidFill>
                <a:latin typeface="LM Mono 10"/>
                <a:cs typeface="LM Mono 10"/>
              </a:rPr>
              <a:t>grade</a:t>
            </a:r>
            <a:r>
              <a:rPr sz="900" spc="35" dirty="0">
                <a:latin typeface="LM Mono 10"/>
                <a:cs typeface="LM Mono 10"/>
              </a:rPr>
              <a:t>&gt;= </a:t>
            </a:r>
            <a:r>
              <a:rPr sz="900" spc="25" dirty="0">
                <a:latin typeface="LM Mono 10"/>
                <a:cs typeface="LM Mono 10"/>
              </a:rPr>
              <a:t>90 </a:t>
            </a:r>
            <a:r>
              <a:rPr sz="900" spc="-5" dirty="0">
                <a:latin typeface="LM Mono 10"/>
                <a:cs typeface="LM Mono 10"/>
              </a:rPr>
              <a:t>)  </a:t>
            </a:r>
            <a:endParaRPr lang="pt-BR" sz="900" spc="-5" dirty="0">
              <a:latin typeface="LM Mono 10"/>
              <a:cs typeface="LM Mono 10"/>
            </a:endParaRPr>
          </a:p>
          <a:p>
            <a:pPr marL="309880" marR="2173605" indent="-289560">
              <a:lnSpc>
                <a:spcPct val="101499"/>
              </a:lnSpc>
              <a:spcBef>
                <a:spcPts val="555"/>
              </a:spcBef>
            </a:pPr>
            <a:r>
              <a:rPr lang="pt-BR" sz="900" spc="-5" dirty="0">
                <a:solidFill>
                  <a:srgbClr val="0000FF"/>
                </a:solidFill>
                <a:latin typeface="LM Mono 10"/>
                <a:cs typeface="LM Mono 10"/>
              </a:rPr>
              <a:t>           </a:t>
            </a:r>
            <a:r>
              <a:rPr lang="pt-BR" sz="900" spc="40" dirty="0" err="1">
                <a:solidFill>
                  <a:srgbClr val="0000FF"/>
                </a:solidFill>
                <a:latin typeface="LM Mono 10"/>
                <a:cs typeface="LM Mono 10"/>
              </a:rPr>
              <a:t>cout</a:t>
            </a:r>
            <a:r>
              <a:rPr lang="pt-BR" sz="900" spc="40" dirty="0">
                <a:solidFill>
                  <a:srgbClr val="0000FF"/>
                </a:solidFill>
                <a:latin typeface="LM Mono 10"/>
                <a:cs typeface="LM Mono 10"/>
              </a:rPr>
              <a:t> &lt;&lt; </a:t>
            </a:r>
            <a:r>
              <a:rPr sz="900" spc="40" dirty="0">
                <a:solidFill>
                  <a:srgbClr val="FF7F00"/>
                </a:solidFill>
                <a:latin typeface="LM Mono 10"/>
                <a:cs typeface="LM Mono 10"/>
              </a:rPr>
              <a:t>"A"</a:t>
            </a:r>
            <a:r>
              <a:rPr sz="900" spc="40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 marL="309880" marR="2173605" indent="-287655">
              <a:lnSpc>
                <a:spcPct val="101499"/>
              </a:lnSpc>
            </a:pPr>
            <a:r>
              <a:rPr lang="pt-BR" sz="900" spc="40" dirty="0">
                <a:solidFill>
                  <a:srgbClr val="006600"/>
                </a:solidFill>
                <a:latin typeface="LM Mono 10"/>
                <a:cs typeface="LM Mono 10"/>
              </a:rPr>
              <a:t>e</a:t>
            </a:r>
            <a:r>
              <a:rPr sz="900" spc="40" dirty="0" err="1">
                <a:solidFill>
                  <a:srgbClr val="006600"/>
                </a:solidFill>
                <a:latin typeface="LM Mono 10"/>
                <a:cs typeface="LM Mono 10"/>
              </a:rPr>
              <a:t>lse</a:t>
            </a:r>
            <a:r>
              <a:rPr lang="pt-BR" sz="900" spc="4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40" dirty="0">
                <a:solidFill>
                  <a:srgbClr val="006600"/>
                </a:solidFill>
                <a:latin typeface="LM Mono 10"/>
                <a:cs typeface="LM Mono 10"/>
              </a:rPr>
              <a:t>if</a:t>
            </a:r>
            <a:r>
              <a:rPr sz="900" spc="40" dirty="0">
                <a:latin typeface="LM Mono 10"/>
                <a:cs typeface="LM Mono 10"/>
              </a:rPr>
              <a:t>(</a:t>
            </a:r>
            <a:r>
              <a:rPr sz="900" spc="40" dirty="0">
                <a:solidFill>
                  <a:srgbClr val="0000FF"/>
                </a:solidFill>
                <a:latin typeface="LM Mono 10"/>
                <a:cs typeface="LM Mono 10"/>
              </a:rPr>
              <a:t>grade</a:t>
            </a:r>
            <a:r>
              <a:rPr sz="900" spc="40" dirty="0">
                <a:latin typeface="LM Mono 10"/>
                <a:cs typeface="LM Mono 10"/>
              </a:rPr>
              <a:t>&gt;= </a:t>
            </a:r>
            <a:r>
              <a:rPr sz="900" spc="25" dirty="0">
                <a:latin typeface="LM Mono 10"/>
                <a:cs typeface="LM Mono 10"/>
              </a:rPr>
              <a:t>80 </a:t>
            </a:r>
            <a:r>
              <a:rPr sz="900" spc="-5" dirty="0">
                <a:latin typeface="LM Mono 10"/>
                <a:cs typeface="LM Mono 10"/>
              </a:rPr>
              <a:t>)  </a:t>
            </a:r>
            <a:endParaRPr lang="pt-BR" sz="900" spc="-5" dirty="0">
              <a:latin typeface="LM Mono 10"/>
              <a:cs typeface="LM Mono 10"/>
            </a:endParaRPr>
          </a:p>
          <a:p>
            <a:pPr marL="309880" marR="2173605" indent="-287655">
              <a:lnSpc>
                <a:spcPct val="101499"/>
              </a:lnSpc>
            </a:pPr>
            <a:r>
              <a:rPr lang="pt-BR" sz="900" spc="-5" dirty="0">
                <a:solidFill>
                  <a:srgbClr val="0000FF"/>
                </a:solidFill>
                <a:latin typeface="LM Mono 10"/>
                <a:cs typeface="LM Mono 10"/>
              </a:rPr>
              <a:t>          </a:t>
            </a:r>
            <a:r>
              <a:rPr lang="pt-BR" sz="900" spc="40" dirty="0" err="1">
                <a:solidFill>
                  <a:srgbClr val="0000FF"/>
                </a:solidFill>
                <a:latin typeface="LM Mono 10"/>
                <a:cs typeface="LM Mono 10"/>
              </a:rPr>
              <a:t>cout</a:t>
            </a:r>
            <a:r>
              <a:rPr lang="pt-BR" sz="900" spc="40" dirty="0">
                <a:solidFill>
                  <a:srgbClr val="0000FF"/>
                </a:solidFill>
                <a:latin typeface="LM Mono 10"/>
                <a:cs typeface="LM Mono 10"/>
              </a:rPr>
              <a:t> &lt;&lt; </a:t>
            </a:r>
            <a:r>
              <a:rPr sz="900" spc="40" dirty="0">
                <a:solidFill>
                  <a:srgbClr val="FF7F00"/>
                </a:solidFill>
                <a:latin typeface="LM Mono 10"/>
                <a:cs typeface="LM Mono 10"/>
              </a:rPr>
              <a:t>"B"</a:t>
            </a:r>
            <a:r>
              <a:rPr sz="900" spc="40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 marL="309880" marR="2173605" indent="-287655">
              <a:lnSpc>
                <a:spcPct val="101499"/>
              </a:lnSpc>
            </a:pPr>
            <a:r>
              <a:rPr lang="pt-BR" sz="900" spc="40" dirty="0">
                <a:solidFill>
                  <a:srgbClr val="006600"/>
                </a:solidFill>
                <a:latin typeface="LM Mono 10"/>
                <a:cs typeface="LM Mono 10"/>
              </a:rPr>
              <a:t>e</a:t>
            </a:r>
            <a:r>
              <a:rPr sz="900" spc="40" dirty="0" err="1">
                <a:solidFill>
                  <a:srgbClr val="006600"/>
                </a:solidFill>
                <a:latin typeface="LM Mono 10"/>
                <a:cs typeface="LM Mono 10"/>
              </a:rPr>
              <a:t>lse</a:t>
            </a:r>
            <a:r>
              <a:rPr lang="pt-BR" sz="900" spc="4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40" dirty="0">
                <a:solidFill>
                  <a:srgbClr val="006600"/>
                </a:solidFill>
                <a:latin typeface="LM Mono 10"/>
                <a:cs typeface="LM Mono 10"/>
              </a:rPr>
              <a:t>if</a:t>
            </a:r>
            <a:r>
              <a:rPr sz="900" spc="40" dirty="0">
                <a:latin typeface="LM Mono 10"/>
                <a:cs typeface="LM Mono 10"/>
              </a:rPr>
              <a:t>(</a:t>
            </a:r>
            <a:r>
              <a:rPr sz="900" spc="40" dirty="0">
                <a:solidFill>
                  <a:srgbClr val="0000FF"/>
                </a:solidFill>
                <a:latin typeface="LM Mono 10"/>
                <a:cs typeface="LM Mono 10"/>
              </a:rPr>
              <a:t>grade</a:t>
            </a:r>
            <a:r>
              <a:rPr sz="900" spc="40" dirty="0">
                <a:latin typeface="LM Mono 10"/>
                <a:cs typeface="LM Mono 10"/>
              </a:rPr>
              <a:t>&gt;= </a:t>
            </a:r>
            <a:r>
              <a:rPr sz="900" spc="25" dirty="0">
                <a:latin typeface="LM Mono 10"/>
                <a:cs typeface="LM Mono 10"/>
              </a:rPr>
              <a:t>70 </a:t>
            </a:r>
            <a:r>
              <a:rPr sz="900" spc="-5" dirty="0">
                <a:latin typeface="LM Mono 10"/>
                <a:cs typeface="LM Mono 10"/>
              </a:rPr>
              <a:t>) </a:t>
            </a:r>
            <a:r>
              <a:rPr lang="pt-BR" sz="900" spc="-5" dirty="0">
                <a:latin typeface="LM Mono 10"/>
                <a:cs typeface="LM Mono 10"/>
              </a:rPr>
              <a:t> </a:t>
            </a:r>
          </a:p>
          <a:p>
            <a:pPr marL="309880" marR="2173605" indent="-287655">
              <a:lnSpc>
                <a:spcPct val="101499"/>
              </a:lnSpc>
            </a:pPr>
            <a:r>
              <a:rPr lang="pt-BR" sz="900" spc="-5" dirty="0">
                <a:solidFill>
                  <a:srgbClr val="0000FF"/>
                </a:solidFill>
                <a:latin typeface="LM Mono 10"/>
                <a:cs typeface="LM Mono 10"/>
              </a:rPr>
              <a:t>          </a:t>
            </a:r>
            <a:r>
              <a:rPr lang="pt-BR" sz="900" spc="40" dirty="0" err="1">
                <a:solidFill>
                  <a:srgbClr val="0000FF"/>
                </a:solidFill>
                <a:latin typeface="LM Mono 10"/>
                <a:cs typeface="LM Mono 10"/>
              </a:rPr>
              <a:t>cout</a:t>
            </a:r>
            <a:r>
              <a:rPr lang="pt-BR" sz="900" spc="40" dirty="0">
                <a:solidFill>
                  <a:srgbClr val="0000FF"/>
                </a:solidFill>
                <a:latin typeface="LM Mono 10"/>
                <a:cs typeface="LM Mono 10"/>
              </a:rPr>
              <a:t> &lt;&lt; </a:t>
            </a:r>
            <a:r>
              <a:rPr sz="900" spc="40" dirty="0">
                <a:solidFill>
                  <a:srgbClr val="FF7F00"/>
                </a:solidFill>
                <a:latin typeface="LM Mono 10"/>
                <a:cs typeface="LM Mono 10"/>
              </a:rPr>
              <a:t>"C"</a:t>
            </a:r>
            <a:r>
              <a:rPr sz="900" spc="40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 marL="309880" marR="2173605" indent="-287655">
              <a:lnSpc>
                <a:spcPct val="101499"/>
              </a:lnSpc>
            </a:pPr>
            <a:r>
              <a:rPr lang="pt-BR" sz="900" spc="40" dirty="0">
                <a:solidFill>
                  <a:srgbClr val="006600"/>
                </a:solidFill>
                <a:latin typeface="LM Mono 10"/>
                <a:cs typeface="LM Mono 10"/>
              </a:rPr>
              <a:t>e</a:t>
            </a:r>
            <a:r>
              <a:rPr sz="900" spc="40" dirty="0" err="1">
                <a:solidFill>
                  <a:srgbClr val="006600"/>
                </a:solidFill>
                <a:latin typeface="LM Mono 10"/>
                <a:cs typeface="LM Mono 10"/>
              </a:rPr>
              <a:t>lse</a:t>
            </a:r>
            <a:r>
              <a:rPr lang="pt-BR" sz="900" spc="4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40" dirty="0">
                <a:solidFill>
                  <a:srgbClr val="006600"/>
                </a:solidFill>
                <a:latin typeface="LM Mono 10"/>
                <a:cs typeface="LM Mono 10"/>
              </a:rPr>
              <a:t>if</a:t>
            </a:r>
            <a:r>
              <a:rPr sz="900" spc="40" dirty="0">
                <a:latin typeface="LM Mono 10"/>
                <a:cs typeface="LM Mono 10"/>
              </a:rPr>
              <a:t>(</a:t>
            </a:r>
            <a:r>
              <a:rPr sz="900" spc="40" dirty="0">
                <a:solidFill>
                  <a:srgbClr val="0000FF"/>
                </a:solidFill>
                <a:latin typeface="LM Mono 10"/>
                <a:cs typeface="LM Mono 10"/>
              </a:rPr>
              <a:t>grade</a:t>
            </a:r>
            <a:r>
              <a:rPr sz="900" spc="40" dirty="0">
                <a:latin typeface="LM Mono 10"/>
                <a:cs typeface="LM Mono 10"/>
              </a:rPr>
              <a:t>&gt;= </a:t>
            </a:r>
            <a:r>
              <a:rPr sz="900" spc="25" dirty="0">
                <a:latin typeface="LM Mono 10"/>
                <a:cs typeface="LM Mono 10"/>
              </a:rPr>
              <a:t>60</a:t>
            </a:r>
            <a:r>
              <a:rPr lang="pt-BR" sz="900" spc="25" dirty="0">
                <a:latin typeface="LM Mono 10"/>
                <a:cs typeface="LM Mono 10"/>
              </a:rPr>
              <a:t> </a:t>
            </a:r>
            <a:r>
              <a:rPr lang="pt-BR" sz="900" spc="-5" dirty="0">
                <a:latin typeface="LM Mono 10"/>
                <a:cs typeface="LM Mono 10"/>
              </a:rPr>
              <a:t>)  </a:t>
            </a:r>
          </a:p>
          <a:p>
            <a:pPr marL="309880" marR="2173605" indent="-287655">
              <a:lnSpc>
                <a:spcPct val="101499"/>
              </a:lnSpc>
            </a:pPr>
            <a:r>
              <a:rPr lang="pt-BR" sz="900" spc="-5" dirty="0">
                <a:solidFill>
                  <a:srgbClr val="0000FF"/>
                </a:solidFill>
                <a:latin typeface="LM Mono 10"/>
                <a:cs typeface="LM Mono 10"/>
              </a:rPr>
              <a:t>          </a:t>
            </a:r>
            <a:r>
              <a:rPr lang="pt-BR" sz="900" spc="40" dirty="0" err="1">
                <a:solidFill>
                  <a:srgbClr val="0000FF"/>
                </a:solidFill>
                <a:latin typeface="LM Mono 10"/>
                <a:cs typeface="LM Mono 10"/>
              </a:rPr>
              <a:t>cout</a:t>
            </a:r>
            <a:r>
              <a:rPr lang="pt-BR" sz="900" spc="40" dirty="0">
                <a:solidFill>
                  <a:srgbClr val="0000FF"/>
                </a:solidFill>
                <a:latin typeface="LM Mono 10"/>
                <a:cs typeface="LM Mono 10"/>
              </a:rPr>
              <a:t> &lt;&lt; </a:t>
            </a:r>
            <a:r>
              <a:rPr sz="900" spc="40" dirty="0">
                <a:solidFill>
                  <a:srgbClr val="FF7F00"/>
                </a:solidFill>
                <a:latin typeface="LM Mono 10"/>
                <a:cs typeface="LM Mono 10"/>
              </a:rPr>
              <a:t>"D"</a:t>
            </a:r>
            <a:r>
              <a:rPr sz="900" spc="40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 marL="22225">
              <a:lnSpc>
                <a:spcPct val="100000"/>
              </a:lnSpc>
              <a:spcBef>
                <a:spcPts val="15"/>
              </a:spcBef>
            </a:pPr>
            <a:r>
              <a:rPr lang="pt-BR" sz="900" spc="50" dirty="0">
                <a:solidFill>
                  <a:srgbClr val="006600"/>
                </a:solidFill>
                <a:latin typeface="LM Mono 10"/>
                <a:cs typeface="LM Mono 10"/>
              </a:rPr>
              <a:t>e</a:t>
            </a:r>
            <a:r>
              <a:rPr sz="900" spc="50" dirty="0" err="1">
                <a:solidFill>
                  <a:srgbClr val="006600"/>
                </a:solidFill>
                <a:latin typeface="LM Mono 10"/>
                <a:cs typeface="LM Mono 10"/>
              </a:rPr>
              <a:t>lse</a:t>
            </a:r>
            <a:endParaRPr lang="pt-BR" sz="900" dirty="0">
              <a:latin typeface="LM Mono 10"/>
              <a:cs typeface="LM Mono 10"/>
            </a:endParaRPr>
          </a:p>
          <a:p>
            <a:pPr marL="22225">
              <a:lnSpc>
                <a:spcPct val="100000"/>
              </a:lnSpc>
              <a:spcBef>
                <a:spcPts val="15"/>
              </a:spcBef>
            </a:pPr>
            <a:r>
              <a:rPr lang="pt-BR" sz="900" spc="40" dirty="0">
                <a:solidFill>
                  <a:srgbClr val="0000FF"/>
                </a:solidFill>
                <a:latin typeface="LM Mono 10"/>
                <a:cs typeface="LM Mono 10"/>
              </a:rPr>
              <a:t>        </a:t>
            </a:r>
            <a:r>
              <a:rPr lang="pt-BR" sz="900" spc="40" dirty="0" err="1">
                <a:solidFill>
                  <a:srgbClr val="0000FF"/>
                </a:solidFill>
                <a:latin typeface="LM Mono 10"/>
                <a:cs typeface="LM Mono 10"/>
              </a:rPr>
              <a:t>cout</a:t>
            </a:r>
            <a:r>
              <a:rPr lang="pt-BR" sz="900" spc="40" dirty="0">
                <a:solidFill>
                  <a:srgbClr val="0000FF"/>
                </a:solidFill>
                <a:latin typeface="LM Mono 10"/>
                <a:cs typeface="LM Mono 10"/>
              </a:rPr>
              <a:t> &lt;&lt; </a:t>
            </a:r>
            <a:r>
              <a:rPr lang="pt-BR" sz="900" spc="40" dirty="0">
                <a:solidFill>
                  <a:srgbClr val="FF7F00"/>
                </a:solidFill>
                <a:latin typeface="LM Mono 10"/>
                <a:cs typeface="LM Mono 10"/>
              </a:rPr>
              <a:t>"F"</a:t>
            </a:r>
            <a:r>
              <a:rPr lang="pt-BR" sz="900" spc="40" dirty="0">
                <a:latin typeface="LM Mono 10"/>
                <a:cs typeface="LM Mono 10"/>
              </a:rPr>
              <a:t>;</a:t>
            </a:r>
            <a:endParaRPr lang="pt-BR" sz="9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</a:pPr>
            <a:endParaRPr sz="9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 dirty="0">
              <a:latin typeface="LM Mono 10"/>
              <a:cs typeface="LM Mono 10"/>
            </a:endParaRPr>
          </a:p>
          <a:p>
            <a:pPr marL="12700" marR="508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As duas </a:t>
            </a:r>
            <a:r>
              <a:rPr sz="1100" spc="-10" dirty="0" err="1">
                <a:latin typeface="LM Sans 10"/>
                <a:cs typeface="LM Sans 10"/>
              </a:rPr>
              <a:t>formas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45" dirty="0">
                <a:latin typeface="LM Sans 10"/>
                <a:cs typeface="LM Sans 10"/>
              </a:rPr>
              <a:t>s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</a:t>
            </a:r>
            <a:r>
              <a:rPr lang="pt-BR" sz="1100" spc="-145" dirty="0">
                <a:latin typeface="LM Sans 10"/>
                <a:cs typeface="LM Sans 10"/>
              </a:rPr>
              <a:t>  </a:t>
            </a:r>
            <a:r>
              <a:rPr sz="1100" spc="-145" dirty="0">
                <a:latin typeface="LM Sans 10"/>
                <a:cs typeface="LM Sans 10"/>
              </a:rPr>
              <a:t> </a:t>
            </a:r>
            <a:r>
              <a:rPr sz="1100" spc="-55" dirty="0">
                <a:latin typeface="LM Sans 10"/>
                <a:cs typeface="LM Sans 10"/>
              </a:rPr>
              <a:t>id</a:t>
            </a:r>
            <a:r>
              <a:rPr lang="pt-BR" sz="1100" spc="-55" dirty="0">
                <a:latin typeface="LM Sans 10"/>
                <a:cs typeface="LM Sans 10"/>
              </a:rPr>
              <a:t>ê</a:t>
            </a:r>
            <a:r>
              <a:rPr sz="1100" spc="-55" dirty="0" err="1">
                <a:latin typeface="LM Sans 10"/>
                <a:cs typeface="LM Sans 10"/>
              </a:rPr>
              <a:t>nticas</a:t>
            </a:r>
            <a:r>
              <a:rPr sz="1100" spc="-55" dirty="0">
                <a:latin typeface="LM Sans 10"/>
                <a:cs typeface="LM Sans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exceto </a:t>
            </a:r>
            <a:r>
              <a:rPr sz="1100" spc="-10" dirty="0">
                <a:latin typeface="LM Sans 10"/>
                <a:cs typeface="LM Sans 10"/>
              </a:rPr>
              <a:t>quanto </a:t>
            </a:r>
            <a:r>
              <a:rPr sz="1100" spc="-5" dirty="0" err="1">
                <a:latin typeface="LM Sans 10"/>
                <a:cs typeface="LM Sans 10"/>
              </a:rPr>
              <a:t>ao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50" dirty="0" err="1">
                <a:latin typeface="LM Sans 10"/>
                <a:cs typeface="LM Sans 10"/>
              </a:rPr>
              <a:t>espa</a:t>
            </a:r>
            <a:r>
              <a:rPr lang="pt-BR" sz="1100" spc="-50" dirty="0">
                <a:latin typeface="LM Sans 10"/>
                <a:cs typeface="LM Sans 10"/>
              </a:rPr>
              <a:t>ç</a:t>
            </a:r>
            <a:r>
              <a:rPr sz="1100" spc="-50" dirty="0" err="1">
                <a:latin typeface="LM Sans 10"/>
                <a:cs typeface="LM Sans 10"/>
              </a:rPr>
              <a:t>amento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 recuo, 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compilador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ignora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2252" y="876770"/>
            <a:ext cx="35560" cy="1391920"/>
            <a:chOff x="342252" y="876770"/>
            <a:chExt cx="35560" cy="1391920"/>
          </a:xfrm>
        </p:grpSpPr>
        <p:sp>
          <p:nvSpPr>
            <p:cNvPr id="6" name="object 6"/>
            <p:cNvSpPr/>
            <p:nvPr/>
          </p:nvSpPr>
          <p:spPr>
            <a:xfrm>
              <a:off x="344779" y="87677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5145" y="87677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779" y="101594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5145" y="101594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779" y="115512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5145" y="115512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4779" y="129430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145" y="129430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4779" y="143348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145" y="143348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4779" y="157266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145" y="157266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4779" y="171183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145" y="171183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4779" y="185101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5145" y="185101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4779" y="199019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5145" y="199019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4779" y="212937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5145" y="212937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281089" y="261702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28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14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0634B728-0719-4E6D-A3ED-A25FFD3B2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6978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Cuidados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7180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388352"/>
            <a:ext cx="4081145" cy="27314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O compilador </a:t>
            </a:r>
            <a:r>
              <a:rPr sz="1100" spc="-5" dirty="0">
                <a:latin typeface="LM Sans 10"/>
                <a:cs typeface="LM Sans 10"/>
              </a:rPr>
              <a:t>Java </a:t>
            </a:r>
            <a:r>
              <a:rPr sz="1100" spc="-15" dirty="0">
                <a:latin typeface="LM Sans 10"/>
                <a:cs typeface="LM Sans 10"/>
              </a:rPr>
              <a:t>sempre </a:t>
            </a:r>
            <a:r>
              <a:rPr sz="1100" dirty="0">
                <a:latin typeface="LM Sans 10"/>
                <a:cs typeface="LM Sans 10"/>
              </a:rPr>
              <a:t>associa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else </a:t>
            </a:r>
            <a:r>
              <a:rPr sz="1100" spc="-275" dirty="0">
                <a:latin typeface="LM Sans 10"/>
                <a:cs typeface="LM Sans 10"/>
              </a:rPr>
              <a:t>`a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if  imediatamente </a:t>
            </a:r>
            <a:r>
              <a:rPr sz="1100" spc="-10" dirty="0">
                <a:latin typeface="LM Sans 10"/>
                <a:cs typeface="LM Sans 10"/>
              </a:rPr>
              <a:t>precedente, a </a:t>
            </a:r>
            <a:r>
              <a:rPr sz="1100" spc="-5" dirty="0">
                <a:latin typeface="LM Sans 10"/>
                <a:cs typeface="LM Sans 10"/>
              </a:rPr>
              <a:t>menos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60" dirty="0" err="1">
                <a:latin typeface="LM Sans 10"/>
                <a:cs typeface="LM Sans 10"/>
              </a:rPr>
              <a:t>instru</a:t>
            </a:r>
            <a:r>
              <a:rPr lang="pt-BR" sz="1100" spc="-60" dirty="0">
                <a:latin typeface="LM Sans 10"/>
                <a:cs typeface="LM Sans 10"/>
              </a:rPr>
              <a:t>í</a:t>
            </a:r>
            <a:r>
              <a:rPr sz="1100" spc="-60" dirty="0">
                <a:latin typeface="LM Sans 10"/>
                <a:cs typeface="LM Sans 10"/>
              </a:rPr>
              <a:t>do </a:t>
            </a:r>
            <a:r>
              <a:rPr sz="1100" spc="-5" dirty="0">
                <a:latin typeface="LM Sans 10"/>
                <a:cs typeface="LM Sans 10"/>
              </a:rPr>
              <a:t>de outro </a:t>
            </a:r>
            <a:r>
              <a:rPr sz="1100" dirty="0">
                <a:latin typeface="LM Sans 10"/>
                <a:cs typeface="LM Sans 10"/>
              </a:rPr>
              <a:t>modo pela  </a:t>
            </a:r>
            <a:r>
              <a:rPr sz="1100" spc="-100" dirty="0" err="1">
                <a:latin typeface="LM Sans 10"/>
                <a:cs typeface="LM Sans 10"/>
              </a:rPr>
              <a:t>coloca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chaves ( </a:t>
            </a:r>
            <a:r>
              <a:rPr sz="1100" spc="-10" dirty="0">
                <a:latin typeface="LM Sans 10"/>
                <a:cs typeface="LM Sans 10"/>
              </a:rPr>
              <a:t>and</a:t>
            </a:r>
            <a:r>
              <a:rPr sz="1100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).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LM Sans 10"/>
                <a:cs typeface="LM Sans 10"/>
              </a:rPr>
              <a:t>O </a:t>
            </a:r>
            <a:r>
              <a:rPr sz="1100" spc="-5" dirty="0" err="1">
                <a:latin typeface="LM Sans 10"/>
                <a:cs typeface="LM Sans 10"/>
              </a:rPr>
              <a:t>seguinte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85" dirty="0">
                <a:latin typeface="LM Sans 10"/>
                <a:cs typeface="LM Sans 10"/>
              </a:rPr>
              <a:t>c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 err="1">
                <a:latin typeface="LM Sans 10"/>
                <a:cs typeface="LM Sans 10"/>
              </a:rPr>
              <a:t>digo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145" dirty="0">
                <a:latin typeface="LM Sans 10"/>
                <a:cs typeface="LM Sans 10"/>
              </a:rPr>
              <a:t>n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</a:t>
            </a:r>
            <a:r>
              <a:rPr lang="pt-BR" sz="1100" spc="-265" dirty="0">
                <a:latin typeface="LM Sans 10"/>
                <a:cs typeface="LM Sans 10"/>
              </a:rPr>
              <a:t>       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lang="pt-BR" sz="1100" spc="-5" dirty="0">
                <a:latin typeface="LM Sans 10"/>
                <a:cs typeface="LM Sans 10"/>
              </a:rPr>
              <a:t>é o </a:t>
            </a:r>
            <a:r>
              <a:rPr sz="1100" spc="-10" dirty="0">
                <a:latin typeface="LM Sans 10"/>
                <a:cs typeface="LM Sans 10"/>
              </a:rPr>
              <a:t>que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aparece:</a:t>
            </a:r>
            <a:endParaRPr sz="1100" dirty="0">
              <a:latin typeface="LM Sans 10"/>
              <a:cs typeface="LM Sans 10"/>
            </a:endParaRPr>
          </a:p>
          <a:p>
            <a:pPr marL="20320">
              <a:lnSpc>
                <a:spcPct val="100000"/>
              </a:lnSpc>
              <a:spcBef>
                <a:spcPts val="570"/>
              </a:spcBef>
            </a:pPr>
            <a:r>
              <a:rPr sz="900" spc="10" dirty="0">
                <a:solidFill>
                  <a:srgbClr val="006600"/>
                </a:solidFill>
                <a:latin typeface="LM Mono 10"/>
                <a:cs typeface="LM Mono 10"/>
              </a:rPr>
              <a:t>if</a:t>
            </a:r>
            <a:r>
              <a:rPr sz="900" spc="10" dirty="0">
                <a:latin typeface="LM Mono 10"/>
                <a:cs typeface="LM Mono 10"/>
              </a:rPr>
              <a:t>(</a:t>
            </a:r>
            <a:r>
              <a:rPr sz="900" spc="10" dirty="0">
                <a:solidFill>
                  <a:srgbClr val="0000FF"/>
                </a:solidFill>
                <a:latin typeface="LM Mono 10"/>
                <a:cs typeface="LM Mono 10"/>
              </a:rPr>
              <a:t>x</a:t>
            </a:r>
            <a:r>
              <a:rPr sz="900" spc="10" dirty="0">
                <a:latin typeface="LM Mono 10"/>
                <a:cs typeface="LM Mono 10"/>
              </a:rPr>
              <a:t>&gt; </a:t>
            </a:r>
            <a:r>
              <a:rPr sz="900" spc="-5" dirty="0">
                <a:latin typeface="LM Mono 10"/>
                <a:cs typeface="LM Mono 10"/>
              </a:rPr>
              <a:t>5</a:t>
            </a:r>
            <a:r>
              <a:rPr sz="900" spc="340" dirty="0"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)</a:t>
            </a:r>
            <a:endParaRPr sz="900" dirty="0">
              <a:latin typeface="LM Mono 10"/>
              <a:cs typeface="LM Mono 10"/>
            </a:endParaRPr>
          </a:p>
          <a:p>
            <a:pPr marL="307340">
              <a:lnSpc>
                <a:spcPct val="100000"/>
              </a:lnSpc>
              <a:spcBef>
                <a:spcPts val="20"/>
              </a:spcBef>
            </a:pPr>
            <a:r>
              <a:rPr sz="900" spc="10" dirty="0">
                <a:solidFill>
                  <a:srgbClr val="006600"/>
                </a:solidFill>
                <a:latin typeface="LM Mono 10"/>
                <a:cs typeface="LM Mono 10"/>
              </a:rPr>
              <a:t>if</a:t>
            </a:r>
            <a:r>
              <a:rPr sz="900" spc="10" dirty="0">
                <a:latin typeface="LM Mono 10"/>
                <a:cs typeface="LM Mono 10"/>
              </a:rPr>
              <a:t>(</a:t>
            </a:r>
            <a:r>
              <a:rPr sz="900" spc="10" dirty="0">
                <a:solidFill>
                  <a:srgbClr val="0000FF"/>
                </a:solidFill>
                <a:latin typeface="LM Mono 10"/>
                <a:cs typeface="LM Mono 10"/>
              </a:rPr>
              <a:t>y</a:t>
            </a:r>
            <a:r>
              <a:rPr sz="900" spc="10" dirty="0">
                <a:latin typeface="LM Mono 10"/>
                <a:cs typeface="LM Mono 10"/>
              </a:rPr>
              <a:t>&gt; </a:t>
            </a:r>
            <a:r>
              <a:rPr sz="900" spc="-5" dirty="0">
                <a:latin typeface="LM Mono 10"/>
                <a:cs typeface="LM Mono 10"/>
              </a:rPr>
              <a:t>5</a:t>
            </a:r>
            <a:r>
              <a:rPr sz="900" spc="340" dirty="0"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)</a:t>
            </a:r>
            <a:endParaRPr sz="900" dirty="0">
              <a:latin typeface="LM Mono 10"/>
              <a:cs typeface="LM Mono 10"/>
            </a:endParaRPr>
          </a:p>
          <a:p>
            <a:pPr marL="596265">
              <a:lnSpc>
                <a:spcPct val="100000"/>
              </a:lnSpc>
              <a:spcBef>
                <a:spcPts val="15"/>
              </a:spcBef>
            </a:pPr>
            <a:r>
              <a:rPr lang="pt-BR" sz="900" spc="35" dirty="0" err="1">
                <a:solidFill>
                  <a:srgbClr val="0000FF"/>
                </a:solidFill>
                <a:latin typeface="LM Mono 10"/>
                <a:cs typeface="LM Mono 10"/>
              </a:rPr>
              <a:t>cout</a:t>
            </a:r>
            <a:r>
              <a:rPr lang="pt-BR" sz="900" spc="35" dirty="0">
                <a:solidFill>
                  <a:srgbClr val="0000FF"/>
                </a:solidFill>
                <a:latin typeface="LM Mono 10"/>
                <a:cs typeface="LM Mono 10"/>
              </a:rPr>
              <a:t> &lt;&lt; </a:t>
            </a:r>
            <a:r>
              <a:rPr sz="900" spc="35" dirty="0">
                <a:solidFill>
                  <a:srgbClr val="FF7F00"/>
                </a:solidFill>
                <a:latin typeface="LM Mono 10"/>
                <a:cs typeface="LM Mono 10"/>
              </a:rPr>
              <a:t>"xandyare&gt;5"</a:t>
            </a:r>
            <a:r>
              <a:rPr sz="900" spc="35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 marL="22225">
              <a:lnSpc>
                <a:spcPct val="100000"/>
              </a:lnSpc>
              <a:spcBef>
                <a:spcPts val="15"/>
              </a:spcBef>
            </a:pPr>
            <a:r>
              <a:rPr sz="900" spc="50" dirty="0">
                <a:solidFill>
                  <a:srgbClr val="006600"/>
                </a:solidFill>
                <a:latin typeface="LM Mono 10"/>
                <a:cs typeface="LM Mono 10"/>
              </a:rPr>
              <a:t>else</a:t>
            </a:r>
            <a:endParaRPr sz="900" dirty="0">
              <a:latin typeface="LM Mono 10"/>
              <a:cs typeface="LM Mono 10"/>
            </a:endParaRPr>
          </a:p>
          <a:p>
            <a:pPr marL="309880">
              <a:lnSpc>
                <a:spcPct val="100000"/>
              </a:lnSpc>
              <a:spcBef>
                <a:spcPts val="15"/>
              </a:spcBef>
            </a:pPr>
            <a:r>
              <a:rPr lang="pt-BR" sz="900" spc="40" dirty="0" err="1">
                <a:solidFill>
                  <a:srgbClr val="0000FF"/>
                </a:solidFill>
                <a:latin typeface="LM Mono 10"/>
                <a:cs typeface="LM Mono 10"/>
              </a:rPr>
              <a:t>cout</a:t>
            </a:r>
            <a:r>
              <a:rPr lang="pt-BR" sz="900" spc="40" dirty="0">
                <a:solidFill>
                  <a:srgbClr val="0000FF"/>
                </a:solidFill>
                <a:latin typeface="LM Mono 10"/>
                <a:cs typeface="LM Mono 10"/>
              </a:rPr>
              <a:t> &lt;&lt; </a:t>
            </a:r>
            <a:r>
              <a:rPr sz="900" spc="40" dirty="0">
                <a:solidFill>
                  <a:srgbClr val="FF7F00"/>
                </a:solidFill>
                <a:latin typeface="LM Mono 10"/>
                <a:cs typeface="LM Mono 10"/>
              </a:rPr>
              <a:t>"xis&lt;=5"</a:t>
            </a:r>
            <a:r>
              <a:rPr sz="900" spc="40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00" dirty="0">
              <a:latin typeface="LM Mono 10"/>
              <a:cs typeface="LM Mono 10"/>
            </a:endParaRPr>
          </a:p>
          <a:p>
            <a:pPr marL="12700" marR="305435">
              <a:lnSpc>
                <a:spcPct val="102699"/>
              </a:lnSpc>
            </a:pPr>
            <a:r>
              <a:rPr sz="1100" spc="-10" dirty="0">
                <a:latin typeface="LM Sans 10"/>
                <a:cs typeface="LM Sans 10"/>
              </a:rPr>
              <a:t>Cuidado! </a:t>
            </a:r>
            <a:r>
              <a:rPr sz="1100" spc="-5" dirty="0">
                <a:latin typeface="LM Sans 10"/>
                <a:cs typeface="LM Sans 10"/>
              </a:rPr>
              <a:t>Essa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if...else </a:t>
            </a:r>
            <a:r>
              <a:rPr sz="1100" spc="-10" dirty="0" err="1">
                <a:latin typeface="LM Sans 10"/>
                <a:cs typeface="LM Sans 10"/>
              </a:rPr>
              <a:t>aninhada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45" dirty="0">
                <a:latin typeface="LM Sans 10"/>
                <a:cs typeface="LM Sans 10"/>
              </a:rPr>
              <a:t>n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</a:t>
            </a:r>
            <a:r>
              <a:rPr lang="pt-BR" sz="1100" spc="-145" dirty="0">
                <a:latin typeface="LM Sans 10"/>
                <a:cs typeface="LM Sans 10"/>
              </a:rPr>
              <a:t>   é   executado  </a:t>
            </a:r>
            <a:r>
              <a:rPr sz="1100" spc="-10" dirty="0" err="1">
                <a:latin typeface="LM Sans 10"/>
                <a:cs typeface="LM Sans 10"/>
              </a:rPr>
              <a:t>como</a:t>
            </a:r>
            <a:r>
              <a:rPr lang="pt-BR" sz="1100" spc="-10" dirty="0">
                <a:latin typeface="LM Sans 10"/>
                <a:cs typeface="LM Sans 10"/>
              </a:rPr>
              <a:t> </a:t>
            </a:r>
            <a:r>
              <a:rPr sz="1100" spc="-10" dirty="0" err="1">
                <a:latin typeface="LM Sans 10"/>
                <a:cs typeface="LM Sans 10"/>
              </a:rPr>
              <a:t>parece</a:t>
            </a:r>
            <a:r>
              <a:rPr sz="1100" spc="-10" dirty="0">
                <a:latin typeface="LM Sans 10"/>
                <a:cs typeface="LM Sans 10"/>
              </a:rPr>
              <a:t>. Na </a:t>
            </a:r>
            <a:r>
              <a:rPr sz="1100" spc="-5" dirty="0">
                <a:latin typeface="LM Sans 10"/>
                <a:cs typeface="LM Sans 10"/>
              </a:rPr>
              <a:t>verdade, o </a:t>
            </a:r>
            <a:r>
              <a:rPr sz="1100" spc="-10" dirty="0">
                <a:latin typeface="LM Sans 10"/>
                <a:cs typeface="LM Sans 10"/>
              </a:rPr>
              <a:t>compilador interpreta a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</a:t>
            </a:r>
            <a:r>
              <a:rPr sz="1100" spc="-215" dirty="0">
                <a:latin typeface="LM Sans 10"/>
                <a:cs typeface="LM Sans 10"/>
              </a:rPr>
              <a:t> </a:t>
            </a:r>
            <a:r>
              <a:rPr lang="pt-BR" sz="1100" spc="-215" dirty="0">
                <a:latin typeface="LM Sans 10"/>
                <a:cs typeface="LM Sans 10"/>
              </a:rPr>
              <a:t>    </a:t>
            </a:r>
            <a:r>
              <a:rPr sz="1100" spc="-10" dirty="0" err="1">
                <a:latin typeface="LM Sans 10"/>
                <a:cs typeface="LM Sans 10"/>
              </a:rPr>
              <a:t>como</a:t>
            </a:r>
            <a:endParaRPr sz="1100" dirty="0">
              <a:latin typeface="LM Sans 10"/>
              <a:cs typeface="LM Sans 10"/>
            </a:endParaRPr>
          </a:p>
          <a:p>
            <a:pPr marL="20320">
              <a:lnSpc>
                <a:spcPct val="100000"/>
              </a:lnSpc>
              <a:spcBef>
                <a:spcPts val="575"/>
              </a:spcBef>
            </a:pPr>
            <a:r>
              <a:rPr sz="900" spc="10" dirty="0">
                <a:solidFill>
                  <a:srgbClr val="006600"/>
                </a:solidFill>
                <a:latin typeface="LM Mono 10"/>
                <a:cs typeface="LM Mono 10"/>
              </a:rPr>
              <a:t>if</a:t>
            </a:r>
            <a:r>
              <a:rPr sz="900" spc="10" dirty="0">
                <a:latin typeface="LM Mono 10"/>
                <a:cs typeface="LM Mono 10"/>
              </a:rPr>
              <a:t>(</a:t>
            </a:r>
            <a:r>
              <a:rPr sz="900" spc="10" dirty="0">
                <a:solidFill>
                  <a:srgbClr val="0000FF"/>
                </a:solidFill>
                <a:latin typeface="LM Mono 10"/>
                <a:cs typeface="LM Mono 10"/>
              </a:rPr>
              <a:t>x</a:t>
            </a:r>
            <a:r>
              <a:rPr sz="900" spc="10" dirty="0">
                <a:latin typeface="LM Mono 10"/>
                <a:cs typeface="LM Mono 10"/>
              </a:rPr>
              <a:t>&gt; </a:t>
            </a:r>
            <a:r>
              <a:rPr sz="900" spc="-5" dirty="0">
                <a:latin typeface="LM Mono 10"/>
                <a:cs typeface="LM Mono 10"/>
              </a:rPr>
              <a:t>5</a:t>
            </a:r>
            <a:r>
              <a:rPr sz="900" spc="340" dirty="0"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)</a:t>
            </a:r>
            <a:endParaRPr sz="900" dirty="0">
              <a:latin typeface="LM Mono 10"/>
              <a:cs typeface="LM Mono 10"/>
            </a:endParaRPr>
          </a:p>
          <a:p>
            <a:pPr marL="307340">
              <a:lnSpc>
                <a:spcPct val="100000"/>
              </a:lnSpc>
              <a:spcBef>
                <a:spcPts val="15"/>
              </a:spcBef>
            </a:pPr>
            <a:r>
              <a:rPr sz="900" spc="10" dirty="0">
                <a:solidFill>
                  <a:srgbClr val="006600"/>
                </a:solidFill>
                <a:latin typeface="LM Mono 10"/>
                <a:cs typeface="LM Mono 10"/>
              </a:rPr>
              <a:t>if</a:t>
            </a:r>
            <a:r>
              <a:rPr sz="900" spc="10" dirty="0">
                <a:latin typeface="LM Mono 10"/>
                <a:cs typeface="LM Mono 10"/>
              </a:rPr>
              <a:t>(</a:t>
            </a:r>
            <a:r>
              <a:rPr sz="900" spc="10" dirty="0">
                <a:solidFill>
                  <a:srgbClr val="0000FF"/>
                </a:solidFill>
                <a:latin typeface="LM Mono 10"/>
                <a:cs typeface="LM Mono 10"/>
              </a:rPr>
              <a:t>y</a:t>
            </a:r>
            <a:r>
              <a:rPr sz="900" spc="10" dirty="0">
                <a:latin typeface="LM Mono 10"/>
                <a:cs typeface="LM Mono 10"/>
              </a:rPr>
              <a:t>&gt; </a:t>
            </a:r>
            <a:r>
              <a:rPr sz="900" spc="-5" dirty="0">
                <a:latin typeface="LM Mono 10"/>
                <a:cs typeface="LM Mono 10"/>
              </a:rPr>
              <a:t>5</a:t>
            </a:r>
            <a:r>
              <a:rPr sz="900" spc="340" dirty="0"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)</a:t>
            </a:r>
            <a:endParaRPr sz="900" dirty="0">
              <a:latin typeface="LM Mono 10"/>
              <a:cs typeface="LM Mono 10"/>
            </a:endParaRPr>
          </a:p>
          <a:p>
            <a:pPr marL="596265">
              <a:lnSpc>
                <a:spcPct val="100000"/>
              </a:lnSpc>
              <a:spcBef>
                <a:spcPts val="15"/>
              </a:spcBef>
            </a:pPr>
            <a:r>
              <a:rPr lang="pt-BR" sz="900" spc="35" dirty="0" err="1">
                <a:solidFill>
                  <a:srgbClr val="0000FF"/>
                </a:solidFill>
                <a:latin typeface="LM Mono 10"/>
                <a:cs typeface="LM Mono 10"/>
              </a:rPr>
              <a:t>cout</a:t>
            </a:r>
            <a:r>
              <a:rPr lang="pt-BR" sz="900" spc="35" dirty="0">
                <a:solidFill>
                  <a:srgbClr val="0000FF"/>
                </a:solidFill>
                <a:latin typeface="LM Mono 10"/>
                <a:cs typeface="LM Mono 10"/>
              </a:rPr>
              <a:t> &lt;&lt; </a:t>
            </a:r>
            <a:r>
              <a:rPr sz="900" spc="35" dirty="0">
                <a:solidFill>
                  <a:srgbClr val="FF7F00"/>
                </a:solidFill>
                <a:latin typeface="LM Mono 10"/>
                <a:cs typeface="LM Mono 10"/>
              </a:rPr>
              <a:t>"xandyare&gt;5"</a:t>
            </a:r>
            <a:r>
              <a:rPr sz="900" spc="35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 marL="309880" marR="1871345" indent="-1270">
              <a:lnSpc>
                <a:spcPct val="101499"/>
              </a:lnSpc>
            </a:pPr>
            <a:r>
              <a:rPr sz="900" spc="50" dirty="0">
                <a:solidFill>
                  <a:srgbClr val="006600"/>
                </a:solidFill>
                <a:latin typeface="LM Mono 10"/>
                <a:cs typeface="LM Mono 10"/>
              </a:rPr>
              <a:t>else </a:t>
            </a:r>
            <a:r>
              <a:rPr lang="pt-BR" sz="900" spc="5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</a:p>
          <a:p>
            <a:pPr marL="309880" marR="1871345" indent="-1270">
              <a:lnSpc>
                <a:spcPct val="101499"/>
              </a:lnSpc>
            </a:pPr>
            <a:r>
              <a:rPr lang="pt-BR" sz="900" spc="50" dirty="0">
                <a:solidFill>
                  <a:srgbClr val="006600"/>
                </a:solidFill>
                <a:latin typeface="LM Mono 10"/>
                <a:cs typeface="LM Mono 10"/>
              </a:rPr>
              <a:t>        </a:t>
            </a:r>
            <a:r>
              <a:rPr lang="pt-BR" sz="900" spc="75" dirty="0" err="1">
                <a:solidFill>
                  <a:srgbClr val="0000FF"/>
                </a:solidFill>
                <a:latin typeface="LM Mono 10"/>
                <a:cs typeface="LM Mono 10"/>
              </a:rPr>
              <a:t>cout</a:t>
            </a:r>
            <a:r>
              <a:rPr lang="pt-BR" sz="900" spc="75" dirty="0">
                <a:solidFill>
                  <a:srgbClr val="0000FF"/>
                </a:solidFill>
                <a:latin typeface="LM Mono 10"/>
                <a:cs typeface="LM Mono 10"/>
              </a:rPr>
              <a:t> &lt;&lt; </a:t>
            </a:r>
            <a:r>
              <a:rPr sz="900" spc="-5" dirty="0">
                <a:solidFill>
                  <a:srgbClr val="FF7F00"/>
                </a:solidFill>
                <a:latin typeface="LM Mono 10"/>
                <a:cs typeface="LM Mono 10"/>
              </a:rPr>
              <a:t>"x</a:t>
            </a:r>
            <a:r>
              <a:rPr sz="900" spc="55" dirty="0">
                <a:solidFill>
                  <a:srgbClr val="FF7F00"/>
                </a:solidFill>
                <a:latin typeface="LM Mono 10"/>
                <a:cs typeface="LM Mono 10"/>
              </a:rPr>
              <a:t>i</a:t>
            </a:r>
            <a:r>
              <a:rPr sz="900" spc="-5" dirty="0">
                <a:solidFill>
                  <a:srgbClr val="FF7F00"/>
                </a:solidFill>
                <a:latin typeface="LM Mono 10"/>
                <a:cs typeface="LM Mono 10"/>
              </a:rPr>
              <a:t>s</a:t>
            </a:r>
            <a:r>
              <a:rPr sz="900" spc="40" dirty="0">
                <a:solidFill>
                  <a:srgbClr val="FF7F00"/>
                </a:solidFill>
                <a:latin typeface="LM Mono 10"/>
                <a:cs typeface="LM Mono 10"/>
              </a:rPr>
              <a:t>&lt;</a:t>
            </a:r>
            <a:r>
              <a:rPr sz="900" spc="-5" dirty="0">
                <a:solidFill>
                  <a:srgbClr val="FF7F00"/>
                </a:solidFill>
                <a:latin typeface="LM Mono 10"/>
                <a:cs typeface="LM Mono 10"/>
              </a:rPr>
              <a:t>=5"</a:t>
            </a:r>
            <a:r>
              <a:rPr sz="900" spc="-5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02598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42252" y="1211453"/>
            <a:ext cx="35560" cy="695960"/>
            <a:chOff x="342252" y="1211453"/>
            <a:chExt cx="35560" cy="695960"/>
          </a:xfrm>
        </p:grpSpPr>
        <p:sp>
          <p:nvSpPr>
            <p:cNvPr id="7" name="object 7"/>
            <p:cNvSpPr/>
            <p:nvPr/>
          </p:nvSpPr>
          <p:spPr>
            <a:xfrm>
              <a:off x="344779" y="121145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5145" y="121145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4779" y="135063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5145" y="135063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4779" y="148981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5145" y="148981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4779" y="162899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5145" y="162899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4779" y="176815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5145" y="176815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281089" y="208373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342252" y="2441282"/>
            <a:ext cx="35560" cy="695960"/>
            <a:chOff x="342252" y="2441282"/>
            <a:chExt cx="35560" cy="695960"/>
          </a:xfrm>
        </p:grpSpPr>
        <p:sp>
          <p:nvSpPr>
            <p:cNvPr id="19" name="object 19"/>
            <p:cNvSpPr/>
            <p:nvPr/>
          </p:nvSpPr>
          <p:spPr>
            <a:xfrm>
              <a:off x="344779" y="244128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5145" y="244128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4779" y="258046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5145" y="258046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4779" y="271964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5145" y="271964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4779" y="285880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5145" y="285880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4779" y="299798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5145" y="299798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28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15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EE7D8ACA-8788-49FF-9D60-A9633B8A9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6978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Cuidados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85831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774863"/>
            <a:ext cx="4079875" cy="18719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47650">
              <a:lnSpc>
                <a:spcPct val="102699"/>
              </a:lnSpc>
              <a:spcBef>
                <a:spcPts val="55"/>
              </a:spcBef>
            </a:pPr>
            <a:r>
              <a:rPr sz="1100" spc="-25" dirty="0">
                <a:latin typeface="LM Sans 10"/>
                <a:cs typeface="LM Sans 10"/>
              </a:rPr>
              <a:t>Para </a:t>
            </a:r>
            <a:r>
              <a:rPr sz="1100" spc="-85" dirty="0">
                <a:latin typeface="LM Sans 10"/>
                <a:cs typeface="LM Sans 10"/>
              </a:rPr>
              <a:t>for</a:t>
            </a:r>
            <a:r>
              <a:rPr lang="pt-BR" sz="1100" spc="-85" dirty="0">
                <a:latin typeface="LM Sans 10"/>
                <a:cs typeface="LM Sans 10"/>
              </a:rPr>
              <a:t>ç</a:t>
            </a:r>
            <a:r>
              <a:rPr sz="1100" spc="-85" dirty="0" err="1">
                <a:latin typeface="LM Sans 10"/>
                <a:cs typeface="LM Sans 10"/>
              </a:rPr>
              <a:t>ar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if...else </a:t>
            </a:r>
            <a:r>
              <a:rPr sz="1100" spc="-10" dirty="0">
                <a:latin typeface="LM Sans 10"/>
                <a:cs typeface="LM Sans 10"/>
              </a:rPr>
              <a:t>aninhada a executar como </a:t>
            </a:r>
            <a:r>
              <a:rPr sz="1100" spc="-5" dirty="0">
                <a:latin typeface="LM Sans 10"/>
                <a:cs typeface="LM Sans 10"/>
              </a:rPr>
              <a:t>foi  </a:t>
            </a:r>
            <a:r>
              <a:rPr sz="1100" spc="-10" dirty="0">
                <a:latin typeface="LM Sans 10"/>
                <a:cs typeface="LM Sans 10"/>
              </a:rPr>
              <a:t>originalmente </a:t>
            </a:r>
            <a:r>
              <a:rPr sz="1100" spc="-5" dirty="0">
                <a:latin typeface="LM Sans 10"/>
                <a:cs typeface="LM Sans 10"/>
              </a:rPr>
              <a:t>concebida, </a:t>
            </a:r>
            <a:r>
              <a:rPr sz="1100" spc="-5" dirty="0" err="1">
                <a:latin typeface="LM Sans 10"/>
                <a:cs typeface="LM Sans 10"/>
              </a:rPr>
              <a:t>devemos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55" dirty="0" err="1">
                <a:latin typeface="LM Sans 10"/>
                <a:cs typeface="LM Sans 10"/>
              </a:rPr>
              <a:t>escrev</a:t>
            </a:r>
            <a:r>
              <a:rPr lang="pt-BR" sz="1100" spc="-55" dirty="0">
                <a:latin typeface="LM Sans 10"/>
                <a:cs typeface="LM Sans 10"/>
              </a:rPr>
              <a:t>ê</a:t>
            </a:r>
            <a:r>
              <a:rPr sz="1100" spc="-55" dirty="0">
                <a:latin typeface="LM Sans 10"/>
                <a:cs typeface="LM Sans 10"/>
              </a:rPr>
              <a:t>-la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5" dirty="0">
                <a:latin typeface="LM Sans 10"/>
                <a:cs typeface="LM Sans 10"/>
              </a:rPr>
              <a:t>seguinte</a:t>
            </a:r>
            <a:r>
              <a:rPr sz="1100" spc="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maneira:</a:t>
            </a:r>
            <a:endParaRPr sz="1100" dirty="0">
              <a:latin typeface="LM Sans 10"/>
              <a:cs typeface="LM Sans 10"/>
            </a:endParaRPr>
          </a:p>
          <a:p>
            <a:pPr marL="20320">
              <a:lnSpc>
                <a:spcPct val="100000"/>
              </a:lnSpc>
              <a:spcBef>
                <a:spcPts val="570"/>
              </a:spcBef>
            </a:pPr>
            <a:r>
              <a:rPr sz="900" spc="10" dirty="0">
                <a:solidFill>
                  <a:srgbClr val="006600"/>
                </a:solidFill>
                <a:latin typeface="LM Mono 10"/>
                <a:cs typeface="LM Mono 10"/>
              </a:rPr>
              <a:t>if</a:t>
            </a:r>
            <a:r>
              <a:rPr sz="900" spc="10" dirty="0">
                <a:latin typeface="LM Mono 10"/>
                <a:cs typeface="LM Mono 10"/>
              </a:rPr>
              <a:t>(</a:t>
            </a:r>
            <a:r>
              <a:rPr sz="900" spc="10" dirty="0">
                <a:solidFill>
                  <a:srgbClr val="0000FF"/>
                </a:solidFill>
                <a:latin typeface="LM Mono 10"/>
                <a:cs typeface="LM Mono 10"/>
              </a:rPr>
              <a:t>x</a:t>
            </a:r>
            <a:r>
              <a:rPr sz="900" spc="10" dirty="0">
                <a:latin typeface="LM Mono 10"/>
                <a:cs typeface="LM Mono 10"/>
              </a:rPr>
              <a:t>&gt; </a:t>
            </a:r>
            <a:r>
              <a:rPr sz="900" spc="-5" dirty="0">
                <a:latin typeface="LM Mono 10"/>
                <a:cs typeface="LM Mono 10"/>
              </a:rPr>
              <a:t>5</a:t>
            </a:r>
            <a:r>
              <a:rPr sz="900" spc="340" dirty="0"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)</a:t>
            </a:r>
            <a:endParaRPr sz="900" dirty="0">
              <a:latin typeface="LM Mono 10"/>
              <a:cs typeface="LM Mono 10"/>
            </a:endParaRPr>
          </a:p>
          <a:p>
            <a:pPr marL="18415">
              <a:lnSpc>
                <a:spcPct val="100000"/>
              </a:lnSpc>
              <a:spcBef>
                <a:spcPts val="20"/>
              </a:spcBef>
            </a:pPr>
            <a:r>
              <a:rPr sz="900" spc="-5" dirty="0">
                <a:latin typeface="LM Mono 10"/>
                <a:cs typeface="LM Mono 10"/>
              </a:rPr>
              <a:t>{</a:t>
            </a:r>
            <a:endParaRPr sz="900" dirty="0">
              <a:latin typeface="LM Mono 10"/>
              <a:cs typeface="LM Mono 10"/>
            </a:endParaRPr>
          </a:p>
          <a:p>
            <a:pPr marL="307340">
              <a:lnSpc>
                <a:spcPct val="100000"/>
              </a:lnSpc>
              <a:spcBef>
                <a:spcPts val="15"/>
              </a:spcBef>
            </a:pPr>
            <a:r>
              <a:rPr sz="900" spc="10" dirty="0">
                <a:solidFill>
                  <a:srgbClr val="006600"/>
                </a:solidFill>
                <a:latin typeface="LM Mono 10"/>
                <a:cs typeface="LM Mono 10"/>
              </a:rPr>
              <a:t>if</a:t>
            </a:r>
            <a:r>
              <a:rPr sz="900" spc="10" dirty="0">
                <a:latin typeface="LM Mono 10"/>
                <a:cs typeface="LM Mono 10"/>
              </a:rPr>
              <a:t>(</a:t>
            </a:r>
            <a:r>
              <a:rPr sz="900" spc="10" dirty="0">
                <a:solidFill>
                  <a:srgbClr val="0000FF"/>
                </a:solidFill>
                <a:latin typeface="LM Mono 10"/>
                <a:cs typeface="LM Mono 10"/>
              </a:rPr>
              <a:t>y</a:t>
            </a:r>
            <a:r>
              <a:rPr sz="900" spc="10" dirty="0">
                <a:latin typeface="LM Mono 10"/>
                <a:cs typeface="LM Mono 10"/>
              </a:rPr>
              <a:t>&gt; </a:t>
            </a:r>
            <a:r>
              <a:rPr sz="900" spc="-5" dirty="0">
                <a:latin typeface="LM Mono 10"/>
                <a:cs typeface="LM Mono 10"/>
              </a:rPr>
              <a:t>5</a:t>
            </a:r>
            <a:r>
              <a:rPr sz="900" spc="340" dirty="0"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)</a:t>
            </a:r>
            <a:endParaRPr sz="900" dirty="0">
              <a:latin typeface="LM Mono 10"/>
              <a:cs typeface="LM Mono 10"/>
            </a:endParaRPr>
          </a:p>
          <a:p>
            <a:pPr marL="596265">
              <a:lnSpc>
                <a:spcPct val="100000"/>
              </a:lnSpc>
              <a:spcBef>
                <a:spcPts val="15"/>
              </a:spcBef>
            </a:pPr>
            <a:r>
              <a:rPr lang="pt-BR" sz="900" spc="35" dirty="0" err="1">
                <a:solidFill>
                  <a:srgbClr val="0000FF"/>
                </a:solidFill>
                <a:latin typeface="LM Mono 10"/>
                <a:cs typeface="LM Mono 10"/>
              </a:rPr>
              <a:t>cout</a:t>
            </a:r>
            <a:r>
              <a:rPr lang="pt-BR" sz="900" spc="35" dirty="0">
                <a:solidFill>
                  <a:srgbClr val="0000FF"/>
                </a:solidFill>
                <a:latin typeface="LM Mono 10"/>
                <a:cs typeface="LM Mono 10"/>
              </a:rPr>
              <a:t> &lt;&lt; </a:t>
            </a:r>
            <a:r>
              <a:rPr sz="900" spc="35" dirty="0">
                <a:solidFill>
                  <a:srgbClr val="FF7F00"/>
                </a:solidFill>
                <a:latin typeface="LM Mono 10"/>
                <a:cs typeface="LM Mono 10"/>
              </a:rPr>
              <a:t>"xandyare&gt;5"</a:t>
            </a:r>
            <a:r>
              <a:rPr sz="900" spc="35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 marL="184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Mono 10"/>
                <a:cs typeface="LM Mono 10"/>
              </a:rPr>
              <a:t>}</a:t>
            </a:r>
            <a:endParaRPr sz="900" dirty="0">
              <a:latin typeface="LM Mono 10"/>
              <a:cs typeface="LM Mono 10"/>
            </a:endParaRPr>
          </a:p>
          <a:p>
            <a:pPr marL="22225">
              <a:lnSpc>
                <a:spcPct val="100000"/>
              </a:lnSpc>
              <a:spcBef>
                <a:spcPts val="15"/>
              </a:spcBef>
            </a:pPr>
            <a:r>
              <a:rPr sz="900" spc="50" dirty="0">
                <a:solidFill>
                  <a:srgbClr val="006600"/>
                </a:solidFill>
                <a:latin typeface="LM Mono 10"/>
                <a:cs typeface="LM Mono 10"/>
              </a:rPr>
              <a:t>else</a:t>
            </a:r>
            <a:endParaRPr sz="900" dirty="0">
              <a:latin typeface="LM Mono 10"/>
              <a:cs typeface="LM Mono 10"/>
            </a:endParaRPr>
          </a:p>
          <a:p>
            <a:pPr marL="309880">
              <a:lnSpc>
                <a:spcPct val="100000"/>
              </a:lnSpc>
              <a:spcBef>
                <a:spcPts val="20"/>
              </a:spcBef>
            </a:pPr>
            <a:r>
              <a:rPr lang="pt-BR" sz="900" spc="40" dirty="0" err="1">
                <a:solidFill>
                  <a:srgbClr val="0000FF"/>
                </a:solidFill>
                <a:latin typeface="LM Mono 10"/>
                <a:cs typeface="LM Mono 10"/>
              </a:rPr>
              <a:t>cout</a:t>
            </a:r>
            <a:r>
              <a:rPr lang="pt-BR" sz="900" spc="40" dirty="0">
                <a:solidFill>
                  <a:srgbClr val="0000FF"/>
                </a:solidFill>
                <a:latin typeface="LM Mono 10"/>
                <a:cs typeface="LM Mono 10"/>
              </a:rPr>
              <a:t> &lt;&lt; </a:t>
            </a:r>
            <a:r>
              <a:rPr sz="900" spc="40" dirty="0">
                <a:solidFill>
                  <a:srgbClr val="FF7F00"/>
                </a:solidFill>
                <a:latin typeface="LM Mono 10"/>
                <a:cs typeface="LM Mono 10"/>
              </a:rPr>
              <a:t>"xis&lt;=5"</a:t>
            </a:r>
            <a:r>
              <a:rPr sz="900" spc="40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</a:pPr>
            <a:endParaRPr sz="700" dirty="0">
              <a:latin typeface="LM Mono 10"/>
              <a:cs typeface="LM Mono 10"/>
            </a:endParaRPr>
          </a:p>
          <a:p>
            <a:pPr marL="12700" marR="5080">
              <a:lnSpc>
                <a:spcPct val="102600"/>
              </a:lnSpc>
              <a:spcBef>
                <a:spcPts val="5"/>
              </a:spcBef>
            </a:pPr>
            <a:r>
              <a:rPr sz="1100" spc="-10" dirty="0">
                <a:latin typeface="LM Sans 10"/>
                <a:cs typeface="LM Sans 10"/>
              </a:rPr>
              <a:t>As </a:t>
            </a:r>
            <a:r>
              <a:rPr sz="1100" spc="-5" dirty="0">
                <a:latin typeface="LM Sans 10"/>
                <a:cs typeface="LM Sans 10"/>
              </a:rPr>
              <a:t>chaves </a:t>
            </a:r>
            <a:r>
              <a:rPr sz="1100" spc="-10" dirty="0">
                <a:latin typeface="LM Sans 10"/>
                <a:cs typeface="LM Sans 10"/>
              </a:rPr>
              <a:t>indicam que </a:t>
            </a:r>
            <a:r>
              <a:rPr sz="1100" spc="-5" dirty="0">
                <a:latin typeface="LM Sans 10"/>
                <a:cs typeface="LM Sans 10"/>
              </a:rPr>
              <a:t>o segundo if </a:t>
            </a:r>
            <a:r>
              <a:rPr sz="1100" spc="-114" dirty="0" err="1">
                <a:latin typeface="LM Sans 10"/>
                <a:cs typeface="LM Sans 10"/>
              </a:rPr>
              <a:t>est</a:t>
            </a:r>
            <a:r>
              <a:rPr lang="pt-BR" sz="1100" spc="-114" dirty="0">
                <a:latin typeface="LM Sans 10"/>
                <a:cs typeface="LM Sans 10"/>
              </a:rPr>
              <a:t>á</a:t>
            </a:r>
            <a:r>
              <a:rPr sz="1100" spc="-114" dirty="0">
                <a:latin typeface="LM Sans 10"/>
                <a:cs typeface="LM Sans 10"/>
              </a:rPr>
              <a:t> </a:t>
            </a:r>
            <a:r>
              <a:rPr lang="pt-BR" sz="1100" spc="-114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no </a:t>
            </a:r>
            <a:r>
              <a:rPr sz="1100" spc="-5" dirty="0">
                <a:latin typeface="LM Sans 10"/>
                <a:cs typeface="LM Sans 10"/>
              </a:rPr>
              <a:t>corpo </a:t>
            </a:r>
            <a:r>
              <a:rPr sz="1100" spc="-10" dirty="0">
                <a:latin typeface="LM Sans 10"/>
                <a:cs typeface="LM Sans 10"/>
              </a:rPr>
              <a:t>do primeiro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5" dirty="0">
                <a:latin typeface="LM Sans 10"/>
                <a:cs typeface="LM Sans 10"/>
              </a:rPr>
              <a:t>o  else </a:t>
            </a:r>
            <a:r>
              <a:rPr sz="1100" spc="-114" dirty="0" err="1">
                <a:latin typeface="LM Sans 10"/>
                <a:cs typeface="LM Sans 10"/>
              </a:rPr>
              <a:t>est</a:t>
            </a:r>
            <a:r>
              <a:rPr lang="pt-BR" sz="1100" spc="-114" dirty="0">
                <a:latin typeface="LM Sans 10"/>
                <a:cs typeface="LM Sans 10"/>
              </a:rPr>
              <a:t>á</a:t>
            </a:r>
            <a:r>
              <a:rPr sz="1100" spc="-114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associado </a:t>
            </a:r>
            <a:r>
              <a:rPr sz="1100" spc="-10" dirty="0">
                <a:latin typeface="LM Sans 10"/>
                <a:cs typeface="LM Sans 10"/>
              </a:rPr>
              <a:t>com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primeiro</a:t>
            </a:r>
            <a:r>
              <a:rPr sz="1100" spc="-1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if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2252" y="1215859"/>
            <a:ext cx="35560" cy="974725"/>
            <a:chOff x="342252" y="1215859"/>
            <a:chExt cx="35560" cy="974725"/>
          </a:xfrm>
        </p:grpSpPr>
        <p:sp>
          <p:nvSpPr>
            <p:cNvPr id="6" name="object 6"/>
            <p:cNvSpPr/>
            <p:nvPr/>
          </p:nvSpPr>
          <p:spPr>
            <a:xfrm>
              <a:off x="344779" y="121585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5145" y="121585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779" y="135503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5145" y="135503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779" y="149421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5145" y="149421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4779" y="163339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145" y="163339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4779" y="177257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145" y="177257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4779" y="191174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145" y="191174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4779" y="205092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145" y="205092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281089" y="236650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28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16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47DBA28D-6796-43A1-BB3A-AB4F41D4E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168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Bl</a:t>
            </a:r>
            <a:r>
              <a:rPr spc="55" dirty="0"/>
              <a:t>o</a:t>
            </a:r>
            <a:r>
              <a:rPr spc="10" dirty="0"/>
              <a:t>cos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7585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392403"/>
            <a:ext cx="4080510" cy="267316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59715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if </a:t>
            </a:r>
            <a:r>
              <a:rPr sz="1100" spc="-10" dirty="0">
                <a:latin typeface="LM Sans 10"/>
                <a:cs typeface="LM Sans 10"/>
              </a:rPr>
              <a:t>normalmente </a:t>
            </a:r>
            <a:r>
              <a:rPr sz="1100" dirty="0">
                <a:latin typeface="LM Sans 10"/>
                <a:cs typeface="LM Sans 10"/>
              </a:rPr>
              <a:t>espera </a:t>
            </a:r>
            <a:r>
              <a:rPr sz="1100" spc="-5" dirty="0">
                <a:latin typeface="LM Sans 10"/>
                <a:cs typeface="LM Sans 10"/>
              </a:rPr>
              <a:t>somente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no </a:t>
            </a:r>
            <a:r>
              <a:rPr sz="1100" spc="-5" dirty="0">
                <a:latin typeface="LM Sans 10"/>
                <a:cs typeface="LM Sans 10"/>
              </a:rPr>
              <a:t>seu  </a:t>
            </a:r>
            <a:r>
              <a:rPr sz="1100" spc="-10" dirty="0">
                <a:latin typeface="LM Sans 10"/>
                <a:cs typeface="LM Sans 10"/>
              </a:rPr>
              <a:t>corpo.</a:t>
            </a: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25" dirty="0">
                <a:latin typeface="LM Sans 10"/>
                <a:cs typeface="LM Sans 10"/>
              </a:rPr>
              <a:t>Para </a:t>
            </a:r>
            <a:r>
              <a:rPr sz="1100" spc="-5" dirty="0" err="1">
                <a:latin typeface="LM Sans 10"/>
                <a:cs typeface="LM Sans 10"/>
              </a:rPr>
              <a:t>incluir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85" dirty="0">
                <a:latin typeface="LM Sans 10"/>
                <a:cs typeface="LM Sans 10"/>
              </a:rPr>
              <a:t>v</a:t>
            </a:r>
            <a:r>
              <a:rPr lang="pt-BR" sz="1100" spc="-85" dirty="0">
                <a:latin typeface="LM Sans 10"/>
                <a:cs typeface="LM Sans 10"/>
              </a:rPr>
              <a:t>á</a:t>
            </a:r>
            <a:r>
              <a:rPr sz="1100" spc="-85" dirty="0">
                <a:latin typeface="LM Sans 10"/>
                <a:cs typeface="LM Sans 10"/>
              </a:rPr>
              <a:t>rias </a:t>
            </a:r>
            <a:r>
              <a:rPr sz="1100" spc="-90" dirty="0" err="1">
                <a:latin typeface="LM Sans 10"/>
                <a:cs typeface="LM Sans 10"/>
              </a:rPr>
              <a:t>instru</a:t>
            </a:r>
            <a:r>
              <a:rPr lang="pt-BR" sz="1100" spc="-90" dirty="0" err="1">
                <a:latin typeface="LM Sans 10"/>
                <a:cs typeface="LM Sans 10"/>
              </a:rPr>
              <a:t>çõ</a:t>
            </a:r>
            <a:r>
              <a:rPr sz="1100" spc="-90" dirty="0">
                <a:latin typeface="LM Sans 10"/>
                <a:cs typeface="LM Sans 10"/>
              </a:rPr>
              <a:t>es </a:t>
            </a:r>
            <a:r>
              <a:rPr sz="1100" spc="-10" dirty="0">
                <a:latin typeface="LM Sans 10"/>
                <a:cs typeface="LM Sans 10"/>
              </a:rPr>
              <a:t>no corpo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if (ou </a:t>
            </a:r>
            <a:r>
              <a:rPr sz="1100" spc="-10" dirty="0">
                <a:latin typeface="LM Sans 10"/>
                <a:cs typeface="LM Sans 10"/>
              </a:rPr>
              <a:t>no </a:t>
            </a:r>
            <a:r>
              <a:rPr sz="1100" spc="-5" dirty="0">
                <a:latin typeface="LM Sans 10"/>
                <a:cs typeface="LM Sans 10"/>
              </a:rPr>
              <a:t>corpo de </a:t>
            </a:r>
            <a:r>
              <a:rPr sz="1100" spc="-10" dirty="0">
                <a:latin typeface="LM Sans 10"/>
                <a:cs typeface="LM Sans 10"/>
              </a:rPr>
              <a:t>um  </a:t>
            </a:r>
            <a:r>
              <a:rPr sz="1100" spc="-5" dirty="0">
                <a:latin typeface="LM Sans 10"/>
                <a:cs typeface="LM Sans 10"/>
              </a:rPr>
              <a:t>else de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lang="pt-BR" sz="1100" spc="-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if...else), inclua </a:t>
            </a:r>
            <a:r>
              <a:rPr sz="1100" spc="-10" dirty="0">
                <a:latin typeface="LM Sans 10"/>
                <a:cs typeface="LM Sans 10"/>
              </a:rPr>
              <a:t>as </a:t>
            </a:r>
            <a:r>
              <a:rPr sz="1100" spc="-90" dirty="0" err="1">
                <a:latin typeface="LM Sans 10"/>
                <a:cs typeface="LM Sans 10"/>
              </a:rPr>
              <a:t>instru</a:t>
            </a:r>
            <a:r>
              <a:rPr lang="pt-BR" sz="1100" spc="-90" dirty="0" err="1">
                <a:latin typeface="LM Sans 10"/>
                <a:cs typeface="LM Sans 10"/>
              </a:rPr>
              <a:t>çõ</a:t>
            </a:r>
            <a:r>
              <a:rPr sz="1100" spc="-90" dirty="0">
                <a:latin typeface="LM Sans 10"/>
                <a:cs typeface="LM Sans 10"/>
              </a:rPr>
              <a:t>es </a:t>
            </a:r>
            <a:r>
              <a:rPr sz="1100" spc="-5" dirty="0">
                <a:latin typeface="LM Sans 10"/>
                <a:cs typeface="LM Sans 10"/>
              </a:rPr>
              <a:t>dentro de</a:t>
            </a:r>
            <a:r>
              <a:rPr sz="1100" spc="-9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chaves.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latin typeface="LM Sans 10"/>
                <a:cs typeface="LM Sans 10"/>
              </a:rPr>
              <a:t>As </a:t>
            </a:r>
            <a:r>
              <a:rPr sz="1100" spc="-90" dirty="0" err="1">
                <a:latin typeface="LM Sans 10"/>
                <a:cs typeface="LM Sans 10"/>
              </a:rPr>
              <a:t>instru</a:t>
            </a:r>
            <a:r>
              <a:rPr lang="pt-BR" sz="1100" spc="-90" dirty="0" err="1">
                <a:latin typeface="LM Sans 10"/>
                <a:cs typeface="LM Sans 10"/>
              </a:rPr>
              <a:t>çõ</a:t>
            </a:r>
            <a:r>
              <a:rPr sz="1100" spc="-90" dirty="0">
                <a:latin typeface="LM Sans 10"/>
                <a:cs typeface="LM Sans 10"/>
              </a:rPr>
              <a:t>es </a:t>
            </a:r>
            <a:r>
              <a:rPr sz="1100" spc="-5" dirty="0">
                <a:latin typeface="LM Sans 10"/>
                <a:cs typeface="LM Sans 10"/>
              </a:rPr>
              <a:t>contidas </a:t>
            </a:r>
            <a:r>
              <a:rPr sz="1100" spc="-10" dirty="0">
                <a:latin typeface="LM Sans 10"/>
                <a:cs typeface="LM Sans 10"/>
              </a:rPr>
              <a:t>em um </a:t>
            </a:r>
            <a:r>
              <a:rPr sz="1100" spc="-20" dirty="0">
                <a:latin typeface="LM Sans 10"/>
                <a:cs typeface="LM Sans 10"/>
              </a:rPr>
              <a:t>par </a:t>
            </a:r>
            <a:r>
              <a:rPr sz="1100" spc="-5" dirty="0">
                <a:latin typeface="LM Sans 10"/>
                <a:cs typeface="LM Sans 10"/>
              </a:rPr>
              <a:t>de chaves </a:t>
            </a:r>
            <a:r>
              <a:rPr sz="1100" spc="-15" dirty="0">
                <a:latin typeface="LM Sans 10"/>
                <a:cs typeface="LM Sans 10"/>
              </a:rPr>
              <a:t>formam </a:t>
            </a:r>
            <a:r>
              <a:rPr sz="1100" spc="-10" dirty="0">
                <a:latin typeface="LM Sans 10"/>
                <a:cs typeface="LM Sans 10"/>
              </a:rPr>
              <a:t>um</a:t>
            </a:r>
            <a:r>
              <a:rPr sz="1100" spc="1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bloco.</a:t>
            </a: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99"/>
              </a:lnSpc>
              <a:spcBef>
                <a:spcPts val="295"/>
              </a:spcBef>
            </a:pP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dirty="0">
                <a:latin typeface="LM Sans 10"/>
                <a:cs typeface="LM Sans 10"/>
              </a:rPr>
              <a:t>bloco </a:t>
            </a:r>
            <a:r>
              <a:rPr sz="1100" spc="5" dirty="0">
                <a:latin typeface="LM Sans 10"/>
                <a:cs typeface="LM Sans 10"/>
              </a:rPr>
              <a:t>pode </a:t>
            </a:r>
            <a:r>
              <a:rPr sz="1100" spc="-5" dirty="0">
                <a:latin typeface="LM Sans 10"/>
                <a:cs typeface="LM Sans 10"/>
              </a:rPr>
              <a:t>ser colocado </a:t>
            </a:r>
            <a:r>
              <a:rPr sz="1100" spc="-10" dirty="0">
                <a:latin typeface="LM Sans 10"/>
                <a:cs typeface="LM Sans 10"/>
              </a:rPr>
              <a:t>em </a:t>
            </a:r>
            <a:r>
              <a:rPr sz="1100" spc="-5" dirty="0">
                <a:latin typeface="LM Sans 10"/>
                <a:cs typeface="LM Sans 10"/>
              </a:rPr>
              <a:t>qualquer </a:t>
            </a:r>
            <a:r>
              <a:rPr sz="1100" spc="-15" dirty="0">
                <a:latin typeface="LM Sans 10"/>
                <a:cs typeface="LM Sans 10"/>
              </a:rPr>
              <a:t>lugar </a:t>
            </a:r>
            <a:r>
              <a:rPr sz="1100" spc="-10" dirty="0">
                <a:latin typeface="LM Sans 10"/>
                <a:cs typeface="LM Sans 10"/>
              </a:rPr>
              <a:t>em que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 </a:t>
            </a:r>
            <a:r>
              <a:rPr sz="1100" spc="-5" dirty="0">
                <a:latin typeface="LM Sans 10"/>
                <a:cs typeface="LM Sans 10"/>
              </a:rPr>
              <a:t>individual </a:t>
            </a:r>
            <a:r>
              <a:rPr sz="1100" spc="10" dirty="0">
                <a:latin typeface="LM Sans 10"/>
                <a:cs typeface="LM Sans 10"/>
              </a:rPr>
              <a:t>pode </a:t>
            </a:r>
            <a:r>
              <a:rPr sz="1100" spc="-5" dirty="0">
                <a:latin typeface="LM Sans 10"/>
                <a:cs typeface="LM Sans 10"/>
              </a:rPr>
              <a:t>ser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colocada.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LM Sans 10"/>
                <a:cs typeface="LM Sans 10"/>
              </a:rPr>
              <a:t>Exemplo: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dirty="0">
                <a:latin typeface="LM Sans 10"/>
                <a:cs typeface="LM Sans 10"/>
              </a:rPr>
              <a:t>bloco </a:t>
            </a:r>
            <a:r>
              <a:rPr sz="1100" spc="-10" dirty="0">
                <a:latin typeface="LM Sans 10"/>
                <a:cs typeface="LM Sans 10"/>
              </a:rPr>
              <a:t>na </a:t>
            </a:r>
            <a:r>
              <a:rPr sz="1100" spc="-15" dirty="0">
                <a:latin typeface="LM Sans 10"/>
                <a:cs typeface="LM Sans 10"/>
              </a:rPr>
              <a:t>parte </a:t>
            </a:r>
            <a:r>
              <a:rPr sz="1100" spc="-5" dirty="0">
                <a:latin typeface="LM Sans 10"/>
                <a:cs typeface="LM Sans 10"/>
              </a:rPr>
              <a:t>else de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</a:t>
            </a:r>
            <a:r>
              <a:rPr sz="1100" spc="1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if...else</a:t>
            </a:r>
            <a:endParaRPr sz="1100" dirty="0">
              <a:latin typeface="LM Sans 10"/>
              <a:cs typeface="LM Sans 10"/>
            </a:endParaRPr>
          </a:p>
          <a:p>
            <a:pPr marL="238125" marR="1762760" indent="-217804">
              <a:lnSpc>
                <a:spcPct val="101499"/>
              </a:lnSpc>
              <a:spcBef>
                <a:spcPts val="560"/>
              </a:spcBef>
            </a:pPr>
            <a:r>
              <a:rPr sz="900" spc="35" dirty="0">
                <a:solidFill>
                  <a:srgbClr val="006600"/>
                </a:solidFill>
                <a:latin typeface="LM Mono 10"/>
                <a:cs typeface="LM Mono 10"/>
              </a:rPr>
              <a:t>if</a:t>
            </a:r>
            <a:r>
              <a:rPr sz="900" spc="35" dirty="0">
                <a:latin typeface="LM Mono 10"/>
                <a:cs typeface="LM Mono 10"/>
              </a:rPr>
              <a:t>(</a:t>
            </a:r>
            <a:r>
              <a:rPr sz="900" spc="35" dirty="0">
                <a:solidFill>
                  <a:srgbClr val="0000FF"/>
                </a:solidFill>
                <a:latin typeface="LM Mono 10"/>
                <a:cs typeface="LM Mono 10"/>
              </a:rPr>
              <a:t>grade</a:t>
            </a:r>
            <a:r>
              <a:rPr sz="900" spc="35" dirty="0">
                <a:latin typeface="LM Mono 10"/>
                <a:cs typeface="LM Mono 10"/>
              </a:rPr>
              <a:t>&gt;= </a:t>
            </a:r>
            <a:r>
              <a:rPr sz="900" spc="25" dirty="0">
                <a:latin typeface="LM Mono 10"/>
                <a:cs typeface="LM Mono 10"/>
              </a:rPr>
              <a:t>60 </a:t>
            </a:r>
            <a:r>
              <a:rPr sz="900" spc="-5" dirty="0">
                <a:latin typeface="LM Mono 10"/>
                <a:cs typeface="LM Mono 10"/>
              </a:rPr>
              <a:t>)  </a:t>
            </a:r>
            <a:endParaRPr lang="pt-BR" sz="900" spc="-5" dirty="0">
              <a:latin typeface="LM Mono 10"/>
              <a:cs typeface="LM Mono 10"/>
            </a:endParaRPr>
          </a:p>
          <a:p>
            <a:pPr marL="238125" marR="1762760" indent="-217804">
              <a:lnSpc>
                <a:spcPct val="101499"/>
              </a:lnSpc>
              <a:spcBef>
                <a:spcPts val="560"/>
              </a:spcBef>
            </a:pPr>
            <a:r>
              <a:rPr lang="pt-BR" sz="900" spc="-5" dirty="0">
                <a:solidFill>
                  <a:srgbClr val="0000FF"/>
                </a:solidFill>
                <a:latin typeface="LM Mono 10"/>
                <a:cs typeface="LM Mono 10"/>
              </a:rPr>
              <a:t>         </a:t>
            </a:r>
            <a:r>
              <a:rPr lang="pt-BR" sz="900" spc="50" dirty="0" err="1">
                <a:solidFill>
                  <a:srgbClr val="0000FF"/>
                </a:solidFill>
                <a:latin typeface="LM Mono 10"/>
                <a:cs typeface="LM Mono 10"/>
              </a:rPr>
              <a:t>cout</a:t>
            </a:r>
            <a:r>
              <a:rPr lang="pt-BR" sz="900" spc="50" dirty="0">
                <a:solidFill>
                  <a:srgbClr val="0000FF"/>
                </a:solidFill>
                <a:latin typeface="LM Mono 10"/>
                <a:cs typeface="LM Mono 10"/>
              </a:rPr>
              <a:t> &lt;&lt; </a:t>
            </a:r>
            <a:r>
              <a:rPr sz="900" spc="50" dirty="0">
                <a:solidFill>
                  <a:srgbClr val="FF7F00"/>
                </a:solidFill>
                <a:latin typeface="LM Mono 10"/>
                <a:cs typeface="LM Mono 10"/>
              </a:rPr>
              <a:t>"</a:t>
            </a:r>
            <a:r>
              <a:rPr sz="900" spc="50" dirty="0" err="1">
                <a:solidFill>
                  <a:srgbClr val="FF7F00"/>
                </a:solidFill>
                <a:latin typeface="LM Mono 10"/>
                <a:cs typeface="LM Mono 10"/>
              </a:rPr>
              <a:t>Aprovado</a:t>
            </a:r>
            <a:r>
              <a:rPr sz="900" spc="50" dirty="0">
                <a:solidFill>
                  <a:srgbClr val="FF7F00"/>
                </a:solidFill>
                <a:latin typeface="LM Mono 10"/>
                <a:cs typeface="LM Mono 10"/>
              </a:rPr>
              <a:t>"</a:t>
            </a:r>
            <a:r>
              <a:rPr sz="900" spc="50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 marL="22225">
              <a:lnSpc>
                <a:spcPct val="100000"/>
              </a:lnSpc>
              <a:spcBef>
                <a:spcPts val="15"/>
              </a:spcBef>
            </a:pPr>
            <a:r>
              <a:rPr sz="900" spc="50" dirty="0">
                <a:solidFill>
                  <a:srgbClr val="006600"/>
                </a:solidFill>
                <a:latin typeface="LM Mono 10"/>
                <a:cs typeface="LM Mono 10"/>
              </a:rPr>
              <a:t>else</a:t>
            </a:r>
            <a:endParaRPr sz="900" dirty="0">
              <a:latin typeface="LM Mono 10"/>
              <a:cs typeface="LM Mono 10"/>
            </a:endParaRPr>
          </a:p>
          <a:p>
            <a:pPr marL="184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Mono 10"/>
                <a:cs typeface="LM Mono 10"/>
              </a:rPr>
              <a:t>{</a:t>
            </a:r>
            <a:endParaRPr sz="900" dirty="0">
              <a:latin typeface="LM Mono 10"/>
              <a:cs typeface="LM Mono 10"/>
            </a:endParaRPr>
          </a:p>
          <a:p>
            <a:pPr marL="238125">
              <a:lnSpc>
                <a:spcPct val="100000"/>
              </a:lnSpc>
              <a:spcBef>
                <a:spcPts val="15"/>
              </a:spcBef>
            </a:pPr>
            <a:r>
              <a:rPr lang="pt-BR" sz="900" spc="50" dirty="0" err="1">
                <a:solidFill>
                  <a:srgbClr val="0000FF"/>
                </a:solidFill>
                <a:latin typeface="LM Mono 10"/>
                <a:cs typeface="LM Mono 10"/>
              </a:rPr>
              <a:t>cout</a:t>
            </a:r>
            <a:r>
              <a:rPr lang="pt-BR" sz="900" spc="50" dirty="0">
                <a:solidFill>
                  <a:srgbClr val="0000FF"/>
                </a:solidFill>
                <a:latin typeface="LM Mono 10"/>
                <a:cs typeface="LM Mono 10"/>
              </a:rPr>
              <a:t> &lt;&lt; </a:t>
            </a:r>
            <a:r>
              <a:rPr sz="900" spc="50" dirty="0">
                <a:solidFill>
                  <a:srgbClr val="FF7F00"/>
                </a:solidFill>
                <a:latin typeface="LM Mono 10"/>
                <a:cs typeface="LM Mono 10"/>
              </a:rPr>
              <a:t>"</a:t>
            </a:r>
            <a:r>
              <a:rPr sz="900" spc="50" dirty="0" err="1">
                <a:solidFill>
                  <a:srgbClr val="FF7F00"/>
                </a:solidFill>
                <a:latin typeface="LM Mono 10"/>
                <a:cs typeface="LM Mono 10"/>
              </a:rPr>
              <a:t>Reprovado</a:t>
            </a:r>
            <a:r>
              <a:rPr sz="900" spc="50" dirty="0">
                <a:solidFill>
                  <a:srgbClr val="FF7F00"/>
                </a:solidFill>
                <a:latin typeface="LM Mono 10"/>
                <a:cs typeface="LM Mono 10"/>
              </a:rPr>
              <a:t>"</a:t>
            </a:r>
            <a:r>
              <a:rPr lang="pt-BR" sz="900" spc="50" dirty="0">
                <a:solidFill>
                  <a:srgbClr val="FF7F00"/>
                </a:solidFill>
                <a:latin typeface="LM Mono 10"/>
                <a:cs typeface="LM Mono 10"/>
              </a:rPr>
              <a:t> </a:t>
            </a:r>
            <a:r>
              <a:rPr lang="pt-BR" sz="900" spc="50" dirty="0">
                <a:solidFill>
                  <a:srgbClr val="0000FF"/>
                </a:solidFill>
                <a:latin typeface="LM Mono 10"/>
                <a:cs typeface="LM Mono 10"/>
              </a:rPr>
              <a:t> &lt;&lt; </a:t>
            </a:r>
            <a:r>
              <a:rPr lang="pt-BR" sz="900" spc="50" dirty="0" err="1">
                <a:solidFill>
                  <a:srgbClr val="0000FF"/>
                </a:solidFill>
                <a:latin typeface="LM Mono 10"/>
                <a:cs typeface="LM Mono 10"/>
              </a:rPr>
              <a:t>endl</a:t>
            </a:r>
            <a:r>
              <a:rPr lang="pt-BR" sz="900" spc="60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 marL="491490" marR="1025525" indent="-254000">
              <a:lnSpc>
                <a:spcPct val="101499"/>
              </a:lnSpc>
            </a:pPr>
            <a:r>
              <a:rPr lang="pt-BR" sz="900" spc="50" dirty="0" err="1">
                <a:solidFill>
                  <a:srgbClr val="0000FF"/>
                </a:solidFill>
                <a:latin typeface="LM Mono 10"/>
                <a:cs typeface="LM Mono 10"/>
              </a:rPr>
              <a:t>Cout</a:t>
            </a:r>
            <a:r>
              <a:rPr lang="pt-BR" sz="900" spc="50" dirty="0">
                <a:solidFill>
                  <a:srgbClr val="0000FF"/>
                </a:solidFill>
                <a:latin typeface="LM Mono 10"/>
                <a:cs typeface="LM Mono 10"/>
              </a:rPr>
              <a:t> &lt;&lt; </a:t>
            </a:r>
            <a:r>
              <a:rPr sz="900" spc="50" dirty="0">
                <a:solidFill>
                  <a:srgbClr val="FF7F00"/>
                </a:solidFill>
                <a:latin typeface="LM Mono 10"/>
                <a:cs typeface="LM Mono 10"/>
              </a:rPr>
              <a:t>"</a:t>
            </a:r>
            <a:r>
              <a:rPr sz="900" spc="50" dirty="0" err="1">
                <a:solidFill>
                  <a:srgbClr val="FF7F00"/>
                </a:solidFill>
                <a:latin typeface="LM Mono 10"/>
                <a:cs typeface="LM Mono 10"/>
              </a:rPr>
              <a:t>Voc</a:t>
            </a:r>
            <a:r>
              <a:rPr lang="pt-BR" sz="900" spc="50" dirty="0">
                <a:solidFill>
                  <a:srgbClr val="FF7F00"/>
                </a:solidFill>
                <a:latin typeface="LM Mono 10"/>
                <a:cs typeface="LM Mono 10"/>
              </a:rPr>
              <a:t>ê </a:t>
            </a:r>
            <a:r>
              <a:rPr sz="900" spc="50" dirty="0" err="1">
                <a:solidFill>
                  <a:srgbClr val="FF7F00"/>
                </a:solidFill>
                <a:latin typeface="LM Mono 10"/>
                <a:cs typeface="LM Mono 10"/>
              </a:rPr>
              <a:t>deve</a:t>
            </a:r>
            <a:r>
              <a:rPr lang="pt-BR" sz="900" spc="50" dirty="0">
                <a:solidFill>
                  <a:srgbClr val="FF7F00"/>
                </a:solidFill>
                <a:latin typeface="LM Mono 10"/>
                <a:cs typeface="LM Mono 10"/>
              </a:rPr>
              <a:t> </a:t>
            </a:r>
            <a:r>
              <a:rPr sz="900" spc="50" dirty="0" err="1">
                <a:solidFill>
                  <a:srgbClr val="FF7F00"/>
                </a:solidFill>
                <a:latin typeface="LM Mono 10"/>
                <a:cs typeface="LM Mono 10"/>
              </a:rPr>
              <a:t>fazer</a:t>
            </a:r>
            <a:r>
              <a:rPr lang="pt-BR" sz="900" spc="50" dirty="0">
                <a:solidFill>
                  <a:srgbClr val="FF7F00"/>
                </a:solidFill>
                <a:latin typeface="LM Mono 10"/>
                <a:cs typeface="LM Mono 10"/>
              </a:rPr>
              <a:t> </a:t>
            </a:r>
            <a:r>
              <a:rPr sz="900" spc="50" dirty="0" err="1">
                <a:solidFill>
                  <a:srgbClr val="FF7F00"/>
                </a:solidFill>
                <a:latin typeface="LM Mono 10"/>
                <a:cs typeface="LM Mono 10"/>
              </a:rPr>
              <a:t>este</a:t>
            </a:r>
            <a:r>
              <a:rPr lang="pt-BR" sz="900" spc="50" dirty="0">
                <a:solidFill>
                  <a:srgbClr val="FF7F00"/>
                </a:solidFill>
                <a:latin typeface="LM Mono 10"/>
                <a:cs typeface="LM Mono 10"/>
              </a:rPr>
              <a:t> </a:t>
            </a:r>
            <a:r>
              <a:rPr sz="900" spc="50" dirty="0" err="1">
                <a:solidFill>
                  <a:srgbClr val="FF7F00"/>
                </a:solidFill>
                <a:latin typeface="LM Mono 10"/>
                <a:cs typeface="LM Mono 10"/>
              </a:rPr>
              <a:t>curso</a:t>
            </a:r>
            <a:r>
              <a:rPr sz="900" spc="50" dirty="0">
                <a:solidFill>
                  <a:srgbClr val="FF7F00"/>
                </a:solidFill>
                <a:latin typeface="LM Mono 10"/>
                <a:cs typeface="LM Mono 10"/>
              </a:rPr>
              <a:t> </a:t>
            </a:r>
            <a:r>
              <a:rPr sz="900" spc="60" dirty="0" err="1">
                <a:solidFill>
                  <a:srgbClr val="FF7F00"/>
                </a:solidFill>
                <a:latin typeface="LM Mono 10"/>
                <a:cs typeface="LM Mono 10"/>
              </a:rPr>
              <a:t>novamente</a:t>
            </a:r>
            <a:r>
              <a:rPr sz="900" spc="60" dirty="0">
                <a:solidFill>
                  <a:srgbClr val="FF7F00"/>
                </a:solidFill>
                <a:latin typeface="LM Mono 10"/>
                <a:cs typeface="LM Mono 10"/>
              </a:rPr>
              <a:t>"</a:t>
            </a:r>
            <a:r>
              <a:rPr sz="900" spc="60" dirty="0">
                <a:latin typeface="LM Mono 10"/>
                <a:cs typeface="LM Mono 10"/>
              </a:rPr>
              <a:t>);</a:t>
            </a:r>
            <a:endParaRPr sz="900" dirty="0">
              <a:latin typeface="LM Mono 10"/>
              <a:cs typeface="LM Mono 10"/>
            </a:endParaRPr>
          </a:p>
          <a:p>
            <a:pPr marL="184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Mono 10"/>
                <a:cs typeface="LM Mono 10"/>
              </a:rPr>
              <a:t>}</a:t>
            </a:r>
            <a:endParaRPr sz="900" dirty="0">
              <a:latin typeface="LM Mono 10"/>
              <a:cs typeface="LM Mono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85796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24006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45009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1832203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42252" y="2017674"/>
            <a:ext cx="35560" cy="1113790"/>
            <a:chOff x="342252" y="2017674"/>
            <a:chExt cx="35560" cy="1113790"/>
          </a:xfrm>
        </p:grpSpPr>
        <p:sp>
          <p:nvSpPr>
            <p:cNvPr id="10" name="object 10"/>
            <p:cNvSpPr/>
            <p:nvPr/>
          </p:nvSpPr>
          <p:spPr>
            <a:xfrm>
              <a:off x="344779" y="201767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5145" y="201767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4779" y="215685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145" y="215685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4779" y="229603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145" y="229603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4779" y="243521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145" y="243521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4779" y="257437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145" y="257437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4779" y="271355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5145" y="271355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4779" y="285273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5145" y="285273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4779" y="299191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5145" y="299191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28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17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658284AE-F25A-4699-90C3-74972E8F13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2821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Comandos </a:t>
            </a:r>
            <a:r>
              <a:rPr spc="15" dirty="0"/>
              <a:t>de </a:t>
            </a:r>
            <a:r>
              <a:rPr spc="-135" dirty="0" err="1"/>
              <a:t>sele</a:t>
            </a:r>
            <a:r>
              <a:rPr lang="pt-BR" spc="-135" dirty="0" err="1"/>
              <a:t>çã</a:t>
            </a:r>
            <a:r>
              <a:rPr spc="-135" dirty="0"/>
              <a:t>o </a:t>
            </a:r>
            <a:r>
              <a:rPr spc="15" dirty="0"/>
              <a:t>–</a:t>
            </a:r>
            <a:r>
              <a:rPr spc="-204" dirty="0"/>
              <a:t> </a:t>
            </a:r>
            <a:r>
              <a:rPr spc="10" dirty="0"/>
              <a:t>switch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66969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586243"/>
            <a:ext cx="4079240" cy="2077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Pode </a:t>
            </a:r>
            <a:r>
              <a:rPr sz="1100" spc="-5" dirty="0">
                <a:latin typeface="LM Sans 10"/>
                <a:cs typeface="LM Sans 10"/>
              </a:rPr>
              <a:t>ser </a:t>
            </a:r>
            <a:r>
              <a:rPr sz="1100" spc="-10" dirty="0" err="1">
                <a:latin typeface="LM Sans 10"/>
                <a:cs typeface="LM Sans 10"/>
              </a:rPr>
              <a:t>efetuar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25" dirty="0" err="1">
                <a:latin typeface="LM Sans 10"/>
                <a:cs typeface="LM Sans 10"/>
              </a:rPr>
              <a:t>sele</a:t>
            </a:r>
            <a:r>
              <a:rPr lang="pt-BR" sz="1100" spc="-125" dirty="0" err="1">
                <a:latin typeface="LM Sans 10"/>
                <a:cs typeface="LM Sans 10"/>
              </a:rPr>
              <a:t>çã</a:t>
            </a:r>
            <a:r>
              <a:rPr sz="1100" spc="-12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uma entre </a:t>
            </a:r>
            <a:r>
              <a:rPr sz="1100" spc="-60" dirty="0">
                <a:latin typeface="LM Sans 10"/>
                <a:cs typeface="LM Sans 10"/>
              </a:rPr>
              <a:t>m</a:t>
            </a:r>
            <a:r>
              <a:rPr lang="pt-BR" sz="1100" spc="-60" dirty="0">
                <a:latin typeface="LM Sans 10"/>
                <a:cs typeface="LM Sans 10"/>
              </a:rPr>
              <a:t>ú</a:t>
            </a:r>
            <a:r>
              <a:rPr sz="1100" spc="-60" dirty="0" err="1">
                <a:latin typeface="LM Sans 10"/>
                <a:cs typeface="LM Sans 10"/>
              </a:rPr>
              <a:t>ltiplas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135" dirty="0">
                <a:latin typeface="LM Sans 10"/>
                <a:cs typeface="LM Sans 10"/>
              </a:rPr>
              <a:t>op</a:t>
            </a:r>
            <a:r>
              <a:rPr lang="pt-BR" sz="1100" spc="-135" dirty="0" err="1">
                <a:latin typeface="LM Sans 10"/>
                <a:cs typeface="LM Sans 10"/>
              </a:rPr>
              <a:t>çõ</a:t>
            </a:r>
            <a:r>
              <a:rPr sz="1100" spc="-135" dirty="0">
                <a:latin typeface="LM Sans 10"/>
                <a:cs typeface="LM Sans 10"/>
              </a:rPr>
              <a:t>es </a:t>
            </a:r>
            <a:r>
              <a:rPr sz="1100" spc="-10" dirty="0">
                <a:latin typeface="LM Sans 10"/>
                <a:cs typeface="LM Sans 10"/>
              </a:rPr>
              <a:t>com </a:t>
            </a:r>
            <a:r>
              <a:rPr sz="1100" spc="-85" dirty="0">
                <a:latin typeface="LM Sans 10"/>
                <a:cs typeface="LM Sans 10"/>
              </a:rPr>
              <a:t>v</a:t>
            </a:r>
            <a:r>
              <a:rPr lang="pt-BR" sz="1100" spc="-85" dirty="0">
                <a:latin typeface="LM Sans 10"/>
                <a:cs typeface="LM Sans 10"/>
              </a:rPr>
              <a:t>á</a:t>
            </a:r>
            <a:r>
              <a:rPr sz="1100" spc="-85" dirty="0" err="1">
                <a:latin typeface="LM Sans 10"/>
                <a:cs typeface="LM Sans 10"/>
              </a:rPr>
              <a:t>rios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b="1" spc="20" dirty="0">
                <a:latin typeface="LM Sans 10"/>
                <a:cs typeface="LM Sans 10"/>
              </a:rPr>
              <a:t>if</a:t>
            </a:r>
            <a:r>
              <a:rPr sz="1100" spc="20" dirty="0">
                <a:latin typeface="LM Sans 10"/>
                <a:cs typeface="LM Sans 10"/>
              </a:rPr>
              <a:t>s  </a:t>
            </a:r>
            <a:r>
              <a:rPr sz="1100" spc="-10" dirty="0">
                <a:latin typeface="LM Sans 10"/>
                <a:cs typeface="LM Sans 10"/>
              </a:rPr>
              <a:t>ou </a:t>
            </a:r>
            <a:r>
              <a:rPr sz="1100" b="1" spc="-5" dirty="0">
                <a:latin typeface="LM Sans 10"/>
                <a:cs typeface="LM Sans 10"/>
              </a:rPr>
              <a:t>switch </a:t>
            </a:r>
            <a:r>
              <a:rPr sz="1100" spc="-10" dirty="0">
                <a:latin typeface="LM Sans 10"/>
                <a:cs typeface="LM Sans 10"/>
              </a:rPr>
              <a:t>no </a:t>
            </a:r>
            <a:r>
              <a:rPr sz="1100" spc="-5" dirty="0">
                <a:latin typeface="LM Sans 10"/>
                <a:cs typeface="LM Sans 10"/>
              </a:rPr>
              <a:t>caso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65" dirty="0">
                <a:latin typeface="LM Sans 10"/>
                <a:cs typeface="LM Sans 10"/>
              </a:rPr>
              <a:t>express</a:t>
            </a:r>
            <a:r>
              <a:rPr lang="pt-BR" sz="1100" spc="-65" dirty="0">
                <a:latin typeface="LM Sans 10"/>
                <a:cs typeface="LM Sans 10"/>
              </a:rPr>
              <a:t>ã</a:t>
            </a:r>
            <a:r>
              <a:rPr sz="1100" spc="-6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ser inteira (exceto </a:t>
            </a:r>
            <a:r>
              <a:rPr sz="1100" dirty="0">
                <a:latin typeface="LM Sans 10"/>
                <a:cs typeface="LM Sans 10"/>
              </a:rPr>
              <a:t>tipo </a:t>
            </a:r>
            <a:r>
              <a:rPr sz="1100" i="1" spc="-5" dirty="0">
                <a:latin typeface="LM Sans 10"/>
                <a:cs typeface="LM Sans 10"/>
              </a:rPr>
              <a:t>long </a:t>
            </a:r>
            <a:r>
              <a:rPr sz="1100" spc="-5" dirty="0">
                <a:latin typeface="LM Sans 10"/>
                <a:cs typeface="LM Sans 10"/>
              </a:rPr>
              <a:t>) </a:t>
            </a:r>
            <a:r>
              <a:rPr sz="1100" spc="-10" dirty="0">
                <a:latin typeface="LM Sans 10"/>
                <a:cs typeface="LM Sans 10"/>
              </a:rPr>
              <a:t>ou</a:t>
            </a:r>
            <a:r>
              <a:rPr sz="1100" spc="-235" dirty="0">
                <a:latin typeface="LM Sans 10"/>
                <a:cs typeface="LM Sans 10"/>
              </a:rPr>
              <a:t> </a:t>
            </a:r>
            <a:r>
              <a:rPr sz="1100" i="1" spc="-15" dirty="0">
                <a:latin typeface="LM Sans 10"/>
                <a:cs typeface="LM Sans 10"/>
              </a:rPr>
              <a:t>char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71755" algn="just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switch</a:t>
            </a:r>
            <a:r>
              <a:rPr sz="1100" spc="-5" dirty="0">
                <a:latin typeface="LM Sans 10"/>
                <a:cs typeface="LM Sans 10"/>
              </a:rPr>
              <a:t> consiste </a:t>
            </a:r>
            <a:r>
              <a:rPr sz="1100" spc="-10" dirty="0">
                <a:latin typeface="LM Sans 10"/>
                <a:cs typeface="LM Sans 10"/>
              </a:rPr>
              <a:t>em um </a:t>
            </a:r>
            <a:r>
              <a:rPr sz="1100" dirty="0">
                <a:latin typeface="LM Sans 10"/>
                <a:cs typeface="LM Sans 10"/>
              </a:rPr>
              <a:t>bloco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85" dirty="0" err="1">
                <a:latin typeface="LM Sans 10"/>
                <a:cs typeface="LM Sans 10"/>
              </a:rPr>
              <a:t>cont</a:t>
            </a:r>
            <a:r>
              <a:rPr lang="pt-BR" sz="1100" spc="-85" dirty="0">
                <a:latin typeface="LM Sans 10"/>
                <a:cs typeface="LM Sans 10"/>
              </a:rPr>
              <a:t>é</a:t>
            </a:r>
            <a:r>
              <a:rPr sz="1100" spc="-85" dirty="0">
                <a:latin typeface="LM Sans 10"/>
                <a:cs typeface="LM Sans 10"/>
              </a:rPr>
              <a:t>m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60" dirty="0" err="1">
                <a:latin typeface="LM Sans 10"/>
                <a:cs typeface="LM Sans 10"/>
              </a:rPr>
              <a:t>sequ</a:t>
            </a:r>
            <a:r>
              <a:rPr lang="pt-BR" sz="1100" spc="-60" dirty="0">
                <a:latin typeface="LM Sans 10"/>
                <a:cs typeface="LM Sans 10"/>
              </a:rPr>
              <a:t>ê</a:t>
            </a:r>
            <a:r>
              <a:rPr sz="1100" spc="-60" dirty="0" err="1">
                <a:latin typeface="LM Sans 10"/>
                <a:cs typeface="LM Sans 10"/>
              </a:rPr>
              <a:t>ncia</a:t>
            </a:r>
            <a:r>
              <a:rPr sz="1100" spc="-60" dirty="0">
                <a:latin typeface="LM Sans 10"/>
                <a:cs typeface="LM Sans 10"/>
              </a:rPr>
              <a:t> 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75" dirty="0">
                <a:latin typeface="LM Sans 10"/>
                <a:cs typeface="LM Sans 10"/>
              </a:rPr>
              <a:t>r</a:t>
            </a:r>
            <a:r>
              <a:rPr lang="pt-BR" sz="1100" spc="-75" dirty="0">
                <a:latin typeface="LM Sans 10"/>
                <a:cs typeface="LM Sans 10"/>
              </a:rPr>
              <a:t>ó</a:t>
            </a:r>
            <a:r>
              <a:rPr sz="1100" spc="-75" dirty="0" err="1">
                <a:latin typeface="LM Sans 10"/>
                <a:cs typeface="LM Sans 10"/>
              </a:rPr>
              <a:t>tulos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case</a:t>
            </a:r>
            <a:r>
              <a:rPr sz="1100" spc="-5" dirty="0">
                <a:latin typeface="LM Sans 10"/>
                <a:cs typeface="LM Sans 10"/>
              </a:rPr>
              <a:t> e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case</a:t>
            </a:r>
            <a:r>
              <a:rPr sz="1100" u="sng" spc="6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default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38735" algn="just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O programa </a:t>
            </a:r>
            <a:r>
              <a:rPr sz="1100" spc="-5" dirty="0">
                <a:latin typeface="LM Sans 10"/>
                <a:cs typeface="LM Sans 10"/>
              </a:rPr>
              <a:t>avalia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65" dirty="0">
                <a:latin typeface="LM Sans 10"/>
                <a:cs typeface="LM Sans 10"/>
              </a:rPr>
              <a:t>express</a:t>
            </a:r>
            <a:r>
              <a:rPr lang="pt-BR" sz="1100" spc="-65" dirty="0">
                <a:latin typeface="LM Sans 10"/>
                <a:cs typeface="LM Sans 10"/>
              </a:rPr>
              <a:t>ã</a:t>
            </a:r>
            <a:r>
              <a:rPr sz="1100" spc="-6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controle entre </a:t>
            </a:r>
            <a:r>
              <a:rPr sz="1100" spc="-5" dirty="0" err="1">
                <a:latin typeface="LM Sans 10"/>
                <a:cs typeface="LM Sans 10"/>
              </a:rPr>
              <a:t>os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60" dirty="0">
                <a:latin typeface="LM Sans 10"/>
                <a:cs typeface="LM Sans 10"/>
              </a:rPr>
              <a:t>par</a:t>
            </a:r>
            <a:r>
              <a:rPr lang="pt-BR" sz="1100" spc="-60" dirty="0">
                <a:latin typeface="LM Sans 10"/>
                <a:cs typeface="LM Sans 10"/>
              </a:rPr>
              <a:t>ê</a:t>
            </a:r>
            <a:r>
              <a:rPr sz="1100" spc="-60" dirty="0" err="1">
                <a:latin typeface="LM Sans 10"/>
                <a:cs typeface="LM Sans 10"/>
              </a:rPr>
              <a:t>nteses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5" dirty="0">
                <a:latin typeface="LM Sans 10"/>
                <a:cs typeface="LM Sans 10"/>
              </a:rPr>
              <a:t>se  seguem </a:t>
            </a:r>
            <a:r>
              <a:rPr sz="1100" spc="-275" dirty="0">
                <a:latin typeface="LM Sans 10"/>
                <a:cs typeface="LM Sans 10"/>
              </a:rPr>
              <a:t>`a </a:t>
            </a:r>
            <a:r>
              <a:rPr sz="1100" spc="-5" dirty="0">
                <a:latin typeface="LM Sans 10"/>
                <a:cs typeface="LM Sans 10"/>
              </a:rPr>
              <a:t>palavra-chave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switch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25400" algn="just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O programa </a:t>
            </a:r>
            <a:r>
              <a:rPr sz="1100" spc="-15" dirty="0">
                <a:latin typeface="LM Sans 10"/>
                <a:cs typeface="LM Sans 10"/>
              </a:rPr>
              <a:t>compara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15" dirty="0">
                <a:latin typeface="LM Sans 10"/>
                <a:cs typeface="LM Sans 10"/>
              </a:rPr>
              <a:t>valor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65" dirty="0">
                <a:latin typeface="LM Sans 10"/>
                <a:cs typeface="LM Sans 10"/>
              </a:rPr>
              <a:t>express</a:t>
            </a:r>
            <a:r>
              <a:rPr lang="pt-BR" sz="1100" spc="-65" dirty="0">
                <a:latin typeface="LM Sans 10"/>
                <a:cs typeface="LM Sans 10"/>
              </a:rPr>
              <a:t>ã</a:t>
            </a:r>
            <a:r>
              <a:rPr sz="1100" spc="-6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controladora (que </a:t>
            </a:r>
            <a:r>
              <a:rPr sz="1100" spc="-5" dirty="0">
                <a:latin typeface="LM Sans 10"/>
                <a:cs typeface="LM Sans 10"/>
              </a:rPr>
              <a:t>deve ser  avaliada </a:t>
            </a:r>
            <a:r>
              <a:rPr sz="1100" spc="-10" dirty="0">
                <a:latin typeface="LM Sans 10"/>
                <a:cs typeface="LM Sans 10"/>
              </a:rPr>
              <a:t>como um </a:t>
            </a:r>
            <a:r>
              <a:rPr sz="1100" spc="-15" dirty="0">
                <a:latin typeface="LM Sans 10"/>
                <a:cs typeface="LM Sans 10"/>
              </a:rPr>
              <a:t>valor </a:t>
            </a:r>
            <a:r>
              <a:rPr sz="1100" spc="-5" dirty="0">
                <a:latin typeface="LM Sans 10"/>
                <a:cs typeface="LM Sans 10"/>
              </a:rPr>
              <a:t>integral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dirty="0">
                <a:latin typeface="LM Sans 10"/>
                <a:cs typeface="LM Sans 10"/>
              </a:rPr>
              <a:t>tipo </a:t>
            </a:r>
            <a:r>
              <a:rPr sz="1100" spc="-15" dirty="0">
                <a:latin typeface="LM Sans 10"/>
                <a:cs typeface="LM Sans 10"/>
              </a:rPr>
              <a:t>byte, char, short </a:t>
            </a:r>
            <a:r>
              <a:rPr sz="1100" spc="-10" dirty="0">
                <a:latin typeface="LM Sans 10"/>
                <a:cs typeface="LM Sans 10"/>
              </a:rPr>
              <a:t>ou </a:t>
            </a:r>
            <a:r>
              <a:rPr sz="1100" spc="-5" dirty="0">
                <a:latin typeface="LM Sans 10"/>
                <a:cs typeface="LM Sans 10"/>
              </a:rPr>
              <a:t>int) </a:t>
            </a:r>
            <a:r>
              <a:rPr sz="1100" spc="-10" dirty="0">
                <a:latin typeface="LM Sans 10"/>
                <a:cs typeface="LM Sans 10"/>
              </a:rPr>
              <a:t>com  </a:t>
            </a:r>
            <a:r>
              <a:rPr sz="1100" spc="-10" dirty="0" err="1">
                <a:latin typeface="LM Sans 10"/>
                <a:cs typeface="LM Sans 10"/>
              </a:rPr>
              <a:t>cada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85" dirty="0">
                <a:latin typeface="LM Sans 10"/>
                <a:cs typeface="LM Sans 10"/>
              </a:rPr>
              <a:t>r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 err="1">
                <a:latin typeface="LM Sans 10"/>
                <a:cs typeface="LM Sans 10"/>
              </a:rPr>
              <a:t>tulo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case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22387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77805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33224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28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18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B413297-EFCA-4590-97D0-A456D403E5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2821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Comandos </a:t>
            </a:r>
            <a:r>
              <a:rPr spc="15" dirty="0"/>
              <a:t>de </a:t>
            </a:r>
            <a:r>
              <a:rPr spc="-135" dirty="0" err="1"/>
              <a:t>sele</a:t>
            </a:r>
            <a:r>
              <a:rPr lang="pt-BR" spc="-135" dirty="0" err="1"/>
              <a:t>çã</a:t>
            </a:r>
            <a:r>
              <a:rPr spc="-135" dirty="0"/>
              <a:t>o </a:t>
            </a:r>
            <a:r>
              <a:rPr spc="15" dirty="0"/>
              <a:t>–</a:t>
            </a:r>
            <a:r>
              <a:rPr spc="-204" dirty="0"/>
              <a:t> </a:t>
            </a:r>
            <a:r>
              <a:rPr spc="10" dirty="0"/>
              <a:t>switch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1685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433398"/>
            <a:ext cx="4079875" cy="242393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8890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Se </a:t>
            </a:r>
            <a:r>
              <a:rPr sz="1100" spc="-5" dirty="0">
                <a:latin typeface="LM Sans 10"/>
                <a:cs typeface="LM Sans 10"/>
              </a:rPr>
              <a:t>ocorrer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40" dirty="0">
                <a:latin typeface="LM Sans 10"/>
                <a:cs typeface="LM Sans 10"/>
              </a:rPr>
              <a:t>correspond</a:t>
            </a:r>
            <a:r>
              <a:rPr lang="pt-BR" sz="1100" spc="-40" dirty="0">
                <a:latin typeface="LM Sans 10"/>
                <a:cs typeface="LM Sans 10"/>
              </a:rPr>
              <a:t>ê</a:t>
            </a:r>
            <a:r>
              <a:rPr sz="1100" spc="-40" dirty="0" err="1">
                <a:latin typeface="LM Sans 10"/>
                <a:cs typeface="LM Sans 10"/>
              </a:rPr>
              <a:t>ncia</a:t>
            </a:r>
            <a:r>
              <a:rPr sz="1100" spc="-40" dirty="0">
                <a:latin typeface="LM Sans 10"/>
                <a:cs typeface="LM Sans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10" dirty="0" err="1">
                <a:latin typeface="LM Sans 10"/>
                <a:cs typeface="LM Sans 10"/>
              </a:rPr>
              <a:t>programa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65" dirty="0" err="1">
                <a:latin typeface="LM Sans 10"/>
                <a:cs typeface="LM Sans 10"/>
              </a:rPr>
              <a:t>executar</a:t>
            </a:r>
            <a:r>
              <a:rPr lang="pt-BR" sz="1100" spc="-65" dirty="0">
                <a:latin typeface="LM Sans 10"/>
                <a:cs typeface="LM Sans 10"/>
              </a:rPr>
              <a:t>á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as </a:t>
            </a:r>
            <a:r>
              <a:rPr sz="1100" spc="-95" dirty="0" err="1">
                <a:latin typeface="LM Sans 10"/>
                <a:cs typeface="LM Sans 10"/>
              </a:rPr>
              <a:t>instru</a:t>
            </a:r>
            <a:r>
              <a:rPr lang="pt-BR" sz="1100" spc="-95" dirty="0" err="1">
                <a:latin typeface="LM Sans 10"/>
                <a:cs typeface="LM Sans 10"/>
              </a:rPr>
              <a:t>çõ</a:t>
            </a:r>
            <a:r>
              <a:rPr sz="1100" spc="-95" dirty="0">
                <a:latin typeface="LM Sans 10"/>
                <a:cs typeface="LM Sans 10"/>
              </a:rPr>
              <a:t>es 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5" dirty="0">
                <a:latin typeface="LM Sans 10"/>
                <a:cs typeface="LM Sans 10"/>
              </a:rPr>
              <a:t>esse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case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81915">
              <a:lnSpc>
                <a:spcPct val="102699"/>
              </a:lnSpc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break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faz </a:t>
            </a:r>
            <a:r>
              <a:rPr sz="1100" spc="-10" dirty="0">
                <a:latin typeface="LM Sans 10"/>
                <a:cs typeface="LM Sans 10"/>
              </a:rPr>
              <a:t>com que </a:t>
            </a:r>
            <a:r>
              <a:rPr sz="1100" spc="-5" dirty="0">
                <a:latin typeface="LM Sans 10"/>
                <a:cs typeface="LM Sans 10"/>
              </a:rPr>
              <a:t>o controle </a:t>
            </a:r>
            <a:r>
              <a:rPr sz="1100" spc="-10" dirty="0">
                <a:latin typeface="LM Sans 10"/>
                <a:cs typeface="LM Sans 10"/>
              </a:rPr>
              <a:t>do programa prossiga </a:t>
            </a:r>
            <a:r>
              <a:rPr sz="1100" spc="-15" dirty="0">
                <a:latin typeface="LM Sans 10"/>
                <a:cs typeface="LM Sans 10"/>
              </a:rPr>
              <a:t>para 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0" dirty="0" err="1">
                <a:latin typeface="LM Sans 10"/>
                <a:cs typeface="LM Sans 10"/>
              </a:rPr>
              <a:t>primeira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dirty="0">
                <a:latin typeface="LM Sans 10"/>
                <a:cs typeface="LM Sans 10"/>
              </a:rPr>
              <a:t>depois </a:t>
            </a:r>
            <a:r>
              <a:rPr sz="1100" spc="-10" dirty="0">
                <a:latin typeface="LM Sans 10"/>
                <a:cs typeface="LM Sans 10"/>
              </a:rPr>
              <a:t>do</a:t>
            </a:r>
            <a:r>
              <a:rPr sz="1100" spc="-180" dirty="0">
                <a:latin typeface="LM Sans 10"/>
                <a:cs typeface="LM Sans 10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switch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78740">
              <a:lnSpc>
                <a:spcPct val="102600"/>
              </a:lnSpc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switch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45" dirty="0">
                <a:latin typeface="LM Sans 10"/>
                <a:cs typeface="LM Sans 10"/>
              </a:rPr>
              <a:t>n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</a:t>
            </a:r>
            <a:r>
              <a:rPr lang="pt-BR" sz="1100" spc="-145" dirty="0">
                <a:latin typeface="LM Sans 10"/>
                <a:cs typeface="LM Sans 10"/>
              </a:rPr>
              <a:t>  </a:t>
            </a:r>
            <a:r>
              <a:rPr sz="1100" spc="-1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fornece um </a:t>
            </a:r>
            <a:r>
              <a:rPr sz="1100" spc="-5" dirty="0">
                <a:latin typeface="LM Sans 10"/>
                <a:cs typeface="LM Sans 10"/>
              </a:rPr>
              <a:t>mecanismo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10" dirty="0">
                <a:latin typeface="LM Sans 10"/>
                <a:cs typeface="LM Sans 10"/>
              </a:rPr>
              <a:t>testar </a:t>
            </a:r>
            <a:r>
              <a:rPr sz="1100" spc="-5" dirty="0">
                <a:latin typeface="LM Sans 10"/>
                <a:cs typeface="LM Sans 10"/>
              </a:rPr>
              <a:t>intervalos de </a:t>
            </a:r>
            <a:r>
              <a:rPr sz="1100" spc="-10" dirty="0">
                <a:latin typeface="LM Sans 10"/>
                <a:cs typeface="LM Sans 10"/>
              </a:rPr>
              <a:t>valores </a:t>
            </a:r>
            <a:r>
              <a:rPr sz="1100" spc="-5" dirty="0">
                <a:latin typeface="LM Sans 10"/>
                <a:cs typeface="LM Sans 10"/>
              </a:rPr>
              <a:t>–  </a:t>
            </a:r>
            <a:r>
              <a:rPr sz="1100" spc="-10" dirty="0">
                <a:latin typeface="LM Sans 10"/>
                <a:cs typeface="LM Sans 10"/>
              </a:rPr>
              <a:t>cada </a:t>
            </a:r>
            <a:r>
              <a:rPr sz="1100" spc="-15" dirty="0">
                <a:latin typeface="LM Sans 10"/>
                <a:cs typeface="LM Sans 10"/>
              </a:rPr>
              <a:t>valor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5" dirty="0">
                <a:latin typeface="LM Sans 10"/>
                <a:cs typeface="LM Sans 10"/>
              </a:rPr>
              <a:t>deve ser testado deve ser listado </a:t>
            </a:r>
            <a:r>
              <a:rPr sz="1100" spc="-10" dirty="0">
                <a:latin typeface="LM Sans 10"/>
                <a:cs typeface="LM Sans 10"/>
              </a:rPr>
              <a:t>em um </a:t>
            </a:r>
            <a:r>
              <a:rPr sz="1100" spc="-85" dirty="0">
                <a:latin typeface="LM Sans 10"/>
                <a:cs typeface="LM Sans 10"/>
              </a:rPr>
              <a:t>r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 err="1">
                <a:latin typeface="LM Sans 10"/>
                <a:cs typeface="LM Sans 10"/>
              </a:rPr>
              <a:t>tulo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case 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separado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LM Sans 10"/>
                <a:cs typeface="LM Sans 10"/>
              </a:rPr>
              <a:t>Observe </a:t>
            </a:r>
            <a:r>
              <a:rPr sz="1100" spc="-10" dirty="0">
                <a:latin typeface="LM Sans 10"/>
                <a:cs typeface="LM Sans 10"/>
              </a:rPr>
              <a:t>que cada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case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10" dirty="0">
                <a:latin typeface="LM Sans 10"/>
                <a:cs typeface="LM Sans 10"/>
              </a:rPr>
              <a:t>pode </a:t>
            </a:r>
            <a:r>
              <a:rPr sz="1100" spc="-5" dirty="0" err="1">
                <a:latin typeface="LM Sans 10"/>
                <a:cs typeface="LM Sans 10"/>
              </a:rPr>
              <a:t>ter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60" dirty="0">
                <a:latin typeface="LM Sans 10"/>
                <a:cs typeface="LM Sans 10"/>
              </a:rPr>
              <a:t>m</a:t>
            </a:r>
            <a:r>
              <a:rPr lang="pt-BR" sz="1100" spc="-60" dirty="0">
                <a:latin typeface="LM Sans 10"/>
                <a:cs typeface="LM Sans 10"/>
              </a:rPr>
              <a:t>ú</a:t>
            </a:r>
            <a:r>
              <a:rPr sz="1100" spc="-60" dirty="0" err="1">
                <a:latin typeface="LM Sans 10"/>
                <a:cs typeface="LM Sans 10"/>
              </a:rPr>
              <a:t>ltiplas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90" dirty="0" err="1">
                <a:latin typeface="LM Sans 10"/>
                <a:cs typeface="LM Sans 10"/>
              </a:rPr>
              <a:t>instru</a:t>
            </a:r>
            <a:r>
              <a:rPr lang="pt-BR" sz="1100" spc="-90" dirty="0" err="1">
                <a:latin typeface="LM Sans 10"/>
                <a:cs typeface="LM Sans 10"/>
              </a:rPr>
              <a:t>çõ</a:t>
            </a:r>
            <a:r>
              <a:rPr sz="1100" spc="-90" dirty="0">
                <a:latin typeface="LM Sans 10"/>
                <a:cs typeface="LM Sans 10"/>
              </a:rPr>
              <a:t>es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99"/>
              </a:lnSpc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switch</a:t>
            </a:r>
            <a:r>
              <a:rPr sz="1100" spc="-5" dirty="0">
                <a:latin typeface="LM Sans 10"/>
                <a:cs typeface="LM Sans 10"/>
              </a:rPr>
              <a:t> difere de </a:t>
            </a:r>
            <a:r>
              <a:rPr sz="1100" spc="-5" dirty="0" err="1">
                <a:latin typeface="LM Sans 10"/>
                <a:cs typeface="LM Sans 10"/>
              </a:rPr>
              <a:t>outras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90" dirty="0" err="1">
                <a:latin typeface="LM Sans 10"/>
                <a:cs typeface="LM Sans 10"/>
              </a:rPr>
              <a:t>instru</a:t>
            </a:r>
            <a:r>
              <a:rPr lang="pt-BR" sz="1100" spc="-90" dirty="0" err="1">
                <a:latin typeface="LM Sans 10"/>
                <a:cs typeface="LM Sans 10"/>
              </a:rPr>
              <a:t>çõ</a:t>
            </a:r>
            <a:r>
              <a:rPr sz="1100" spc="-90" dirty="0">
                <a:latin typeface="LM Sans 10"/>
                <a:cs typeface="LM Sans 10"/>
              </a:rPr>
              <a:t>es </a:t>
            </a:r>
            <a:r>
              <a:rPr sz="1100" spc="-5" dirty="0">
                <a:latin typeface="LM Sans 10"/>
                <a:cs typeface="LM Sans 10"/>
              </a:rPr>
              <a:t>de controle </a:t>
            </a:r>
            <a:r>
              <a:rPr sz="1100" spc="-10" dirty="0" err="1">
                <a:latin typeface="LM Sans 10"/>
                <a:cs typeface="LM Sans 10"/>
              </a:rPr>
              <a:t>porque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45" dirty="0">
                <a:latin typeface="LM Sans 10"/>
                <a:cs typeface="LM Sans 10"/>
              </a:rPr>
              <a:t>n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</a:t>
            </a:r>
            <a:r>
              <a:rPr lang="pt-BR" sz="1100" spc="-145" dirty="0">
                <a:latin typeface="LM Sans 10"/>
                <a:cs typeface="LM Sans 10"/>
              </a:rPr>
              <a:t>  </a:t>
            </a:r>
            <a:r>
              <a:rPr sz="1100" spc="-1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exige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5" dirty="0">
                <a:latin typeface="LM Sans 10"/>
                <a:cs typeface="LM Sans 10"/>
              </a:rPr>
              <a:t>as  </a:t>
            </a:r>
            <a:r>
              <a:rPr sz="1100" spc="-60" dirty="0" err="1">
                <a:latin typeface="LM Sans 10"/>
                <a:cs typeface="LM Sans 10"/>
              </a:rPr>
              <a:t>mltiplas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90" dirty="0" err="1">
                <a:latin typeface="LM Sans 10"/>
                <a:cs typeface="LM Sans 10"/>
              </a:rPr>
              <a:t>instru</a:t>
            </a:r>
            <a:r>
              <a:rPr lang="pt-BR" sz="1100" spc="-90" dirty="0" err="1">
                <a:latin typeface="LM Sans 10"/>
                <a:cs typeface="LM Sans 10"/>
              </a:rPr>
              <a:t>çõ</a:t>
            </a:r>
            <a:r>
              <a:rPr sz="1100" spc="-90" dirty="0">
                <a:latin typeface="LM Sans 10"/>
                <a:cs typeface="LM Sans 10"/>
              </a:rPr>
              <a:t>es </a:t>
            </a:r>
            <a:r>
              <a:rPr sz="1100" spc="-10" dirty="0">
                <a:latin typeface="LM Sans 10"/>
                <a:cs typeface="LM Sans 10"/>
              </a:rPr>
              <a:t>em um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case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estejam </a:t>
            </a:r>
            <a:r>
              <a:rPr sz="1100" spc="-5" dirty="0">
                <a:latin typeface="LM Sans 10"/>
                <a:cs typeface="LM Sans 10"/>
              </a:rPr>
              <a:t>entre</a:t>
            </a:r>
            <a:r>
              <a:rPr sz="1100" spc="1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chaves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07102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62520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35146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73357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28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19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980C81A-89A4-424C-A10B-0F79C4E899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31921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Comandos </a:t>
            </a:r>
            <a:r>
              <a:rPr spc="15" dirty="0"/>
              <a:t>de </a:t>
            </a:r>
            <a:r>
              <a:rPr spc="-75" dirty="0" err="1"/>
              <a:t>decis</a:t>
            </a:r>
            <a:r>
              <a:rPr lang="pt-BR" spc="-75" dirty="0"/>
              <a:t>ã</a:t>
            </a:r>
            <a:r>
              <a:rPr spc="-75" dirty="0"/>
              <a:t>o </a:t>
            </a:r>
            <a:r>
              <a:rPr spc="10" dirty="0"/>
              <a:t>simples </a:t>
            </a:r>
            <a:r>
              <a:rPr spc="15" dirty="0"/>
              <a:t>e</a:t>
            </a:r>
            <a:r>
              <a:rPr spc="55" dirty="0"/>
              <a:t> </a:t>
            </a:r>
            <a:r>
              <a:rPr spc="20" dirty="0"/>
              <a:t>compostas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117680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171074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242688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0444" y="673289"/>
            <a:ext cx="4260850" cy="2037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Objetivos: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 dirty="0">
              <a:latin typeface="LM Sans 10"/>
              <a:cs typeface="LM Sans 10"/>
            </a:endParaRPr>
          </a:p>
          <a:p>
            <a:pPr marL="314960" marR="30480">
              <a:lnSpc>
                <a:spcPct val="102600"/>
              </a:lnSpc>
            </a:pPr>
            <a:r>
              <a:rPr sz="1100" spc="-95" dirty="0" err="1">
                <a:latin typeface="LM Sans 10"/>
                <a:cs typeface="LM Sans 10"/>
              </a:rPr>
              <a:t>Utiliza</a:t>
            </a:r>
            <a:r>
              <a:rPr lang="pt-BR" sz="1100" spc="-95" dirty="0" err="1">
                <a:latin typeface="LM Sans 10"/>
                <a:cs typeface="LM Sans 10"/>
              </a:rPr>
              <a:t>çã</a:t>
            </a:r>
            <a:r>
              <a:rPr sz="1100" spc="-9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controles de </a:t>
            </a:r>
            <a:r>
              <a:rPr sz="1100" spc="-75" dirty="0" err="1">
                <a:latin typeface="LM Sans 10"/>
                <a:cs typeface="LM Sans 10"/>
              </a:rPr>
              <a:t>decis</a:t>
            </a:r>
            <a:r>
              <a:rPr lang="pt-BR" sz="1100" spc="-75" dirty="0">
                <a:latin typeface="LM Sans 10"/>
                <a:cs typeface="LM Sans 10"/>
              </a:rPr>
              <a:t>ã</a:t>
            </a:r>
            <a:r>
              <a:rPr sz="1100" spc="-7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em algoritmos </a:t>
            </a:r>
            <a:r>
              <a:rPr sz="1100" spc="-5" dirty="0">
                <a:latin typeface="LM Sans 10"/>
                <a:cs typeface="LM Sans 10"/>
              </a:rPr>
              <a:t>simples. Exemplo:  </a:t>
            </a:r>
            <a:r>
              <a:rPr sz="1100" spc="-15" dirty="0">
                <a:latin typeface="LM Sans 10"/>
                <a:cs typeface="LM Sans 10"/>
              </a:rPr>
              <a:t>levar </a:t>
            </a:r>
            <a:r>
              <a:rPr sz="1100" spc="-10" dirty="0" err="1">
                <a:latin typeface="LM Sans 10"/>
                <a:cs typeface="LM Sans 10"/>
              </a:rPr>
              <a:t>ou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45" dirty="0">
                <a:latin typeface="LM Sans 10"/>
                <a:cs typeface="LM Sans 10"/>
              </a:rPr>
              <a:t>n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</a:t>
            </a:r>
            <a:r>
              <a:rPr lang="pt-BR" sz="1100" spc="-145" dirty="0">
                <a:latin typeface="LM Sans 10"/>
                <a:cs typeface="LM Sans 10"/>
              </a:rPr>
              <a:t>  </a:t>
            </a:r>
            <a:r>
              <a:rPr sz="1100" spc="-1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um guarda-chuva, </a:t>
            </a:r>
            <a:r>
              <a:rPr sz="1100" spc="-5" dirty="0">
                <a:latin typeface="LM Sans 10"/>
                <a:cs typeface="LM Sans 10"/>
              </a:rPr>
              <a:t>baseado </a:t>
            </a:r>
            <a:r>
              <a:rPr sz="1100" spc="-10" dirty="0" err="1">
                <a:latin typeface="LM Sans 10"/>
                <a:cs typeface="LM Sans 10"/>
              </a:rPr>
              <a:t>na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85" dirty="0" err="1">
                <a:latin typeface="LM Sans 10"/>
                <a:cs typeface="LM Sans 10"/>
              </a:rPr>
              <a:t>verifica</a:t>
            </a:r>
            <a:r>
              <a:rPr lang="pt-BR" sz="1100" spc="-85" dirty="0" err="1">
                <a:latin typeface="LM Sans 10"/>
                <a:cs typeface="LM Sans 10"/>
              </a:rPr>
              <a:t>çã</a:t>
            </a:r>
            <a:r>
              <a:rPr sz="1100" spc="-8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do</a:t>
            </a:r>
            <a:r>
              <a:rPr sz="1100" spc="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clima?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0" dirty="0">
              <a:latin typeface="LM Sans 10"/>
              <a:cs typeface="LM Sans 10"/>
            </a:endParaRPr>
          </a:p>
          <a:p>
            <a:pPr marL="314960">
              <a:lnSpc>
                <a:spcPct val="100000"/>
              </a:lnSpc>
            </a:pPr>
            <a:r>
              <a:rPr sz="1100" spc="-95" dirty="0" err="1">
                <a:latin typeface="LM Sans 10"/>
                <a:cs typeface="LM Sans 10"/>
              </a:rPr>
              <a:t>Instru</a:t>
            </a:r>
            <a:r>
              <a:rPr lang="pt-BR" sz="1100" spc="-95" dirty="0" err="1">
                <a:latin typeface="LM Sans 10"/>
                <a:cs typeface="LM Sans 10"/>
              </a:rPr>
              <a:t>çõ</a:t>
            </a:r>
            <a:r>
              <a:rPr sz="1100" spc="-95" dirty="0">
                <a:latin typeface="LM Sans 10"/>
                <a:cs typeface="LM Sans 10"/>
              </a:rPr>
              <a:t>es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5" dirty="0">
                <a:latin typeface="LM Sans 10"/>
                <a:cs typeface="LM Sans 10"/>
              </a:rPr>
              <a:t>escolha entre </a:t>
            </a:r>
            <a:r>
              <a:rPr sz="1100" spc="-155" dirty="0">
                <a:latin typeface="LM Sans 10"/>
                <a:cs typeface="LM Sans 10"/>
              </a:rPr>
              <a:t>a</a:t>
            </a:r>
            <a:r>
              <a:rPr lang="pt-BR" sz="1100" spc="-155" dirty="0" err="1">
                <a:latin typeface="LM Sans 10"/>
                <a:cs typeface="LM Sans 10"/>
              </a:rPr>
              <a:t>çõ</a:t>
            </a:r>
            <a:r>
              <a:rPr sz="1100" spc="-155" dirty="0">
                <a:latin typeface="LM Sans 10"/>
                <a:cs typeface="LM Sans 10"/>
              </a:rPr>
              <a:t>es</a:t>
            </a:r>
            <a:r>
              <a:rPr lang="pt-BR" sz="1100" spc="-155" dirty="0">
                <a:latin typeface="LM Sans 10"/>
                <a:cs typeface="LM Sans 10"/>
              </a:rPr>
              <a:t>  </a:t>
            </a:r>
            <a:r>
              <a:rPr sz="1100" spc="-114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alternativas:</a:t>
            </a:r>
            <a:endParaRPr sz="1100" dirty="0">
              <a:latin typeface="LM Sans 10"/>
              <a:cs typeface="LM Sans 10"/>
            </a:endParaRPr>
          </a:p>
          <a:p>
            <a:pPr marL="454659">
              <a:lnSpc>
                <a:spcPts val="12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900" spc="562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LM Mono 10"/>
                <a:cs typeface="LM Mono 10"/>
              </a:rPr>
              <a:t>if</a:t>
            </a:r>
            <a:endParaRPr sz="1000" dirty="0">
              <a:latin typeface="LM Mono 10"/>
              <a:cs typeface="LM Mono 10"/>
            </a:endParaRPr>
          </a:p>
          <a:p>
            <a:pPr marL="454659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900" spc="562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LM Mono 10"/>
                <a:cs typeface="LM Mono 10"/>
              </a:rPr>
              <a:t>if-else</a:t>
            </a:r>
            <a:endParaRPr sz="10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 dirty="0">
              <a:latin typeface="LM Mono 10"/>
              <a:cs typeface="LM Mono 10"/>
            </a:endParaRPr>
          </a:p>
          <a:p>
            <a:pPr marL="314960">
              <a:lnSpc>
                <a:spcPct val="100000"/>
              </a:lnSpc>
            </a:pP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5" dirty="0">
                <a:latin typeface="LM Sans 10"/>
                <a:cs typeface="LM Sans 10"/>
              </a:rPr>
              <a:t>escolha de </a:t>
            </a: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5" dirty="0">
                <a:latin typeface="LM Sans 10"/>
                <a:cs typeface="LM Sans 10"/>
              </a:rPr>
              <a:t>entre </a:t>
            </a:r>
            <a:r>
              <a:rPr sz="1100" spc="-60" dirty="0">
                <a:latin typeface="LM Sans 10"/>
                <a:cs typeface="LM Sans 10"/>
              </a:rPr>
              <a:t>m</a:t>
            </a:r>
            <a:r>
              <a:rPr lang="pt-BR" sz="1100" spc="-60" dirty="0">
                <a:latin typeface="LM Sans 10"/>
                <a:cs typeface="LM Sans 10"/>
              </a:rPr>
              <a:t>ú</a:t>
            </a:r>
            <a:r>
              <a:rPr sz="1100" spc="-60" dirty="0" err="1">
                <a:latin typeface="LM Sans 10"/>
                <a:cs typeface="LM Sans 10"/>
              </a:rPr>
              <a:t>ltiplas</a:t>
            </a:r>
            <a:r>
              <a:rPr sz="1100" spc="-175" dirty="0">
                <a:latin typeface="LM Sans 10"/>
                <a:cs typeface="LM Sans 10"/>
              </a:rPr>
              <a:t> </a:t>
            </a:r>
            <a:r>
              <a:rPr sz="1100" spc="-120" dirty="0">
                <a:latin typeface="LM Sans 10"/>
                <a:cs typeface="LM Sans 10"/>
              </a:rPr>
              <a:t>op</a:t>
            </a:r>
            <a:r>
              <a:rPr lang="pt-BR" sz="1100" spc="-120" dirty="0" err="1">
                <a:latin typeface="LM Sans 10"/>
                <a:cs typeface="LM Sans 10"/>
              </a:rPr>
              <a:t>çõ</a:t>
            </a:r>
            <a:r>
              <a:rPr sz="1100" spc="-120" dirty="0">
                <a:latin typeface="LM Sans 10"/>
                <a:cs typeface="LM Sans 10"/>
              </a:rPr>
              <a:t>es:</a:t>
            </a:r>
            <a:endParaRPr sz="1100" dirty="0">
              <a:latin typeface="LM Sans 10"/>
              <a:cs typeface="LM Sans 10"/>
            </a:endParaRPr>
          </a:p>
          <a:p>
            <a:pPr marL="454659">
              <a:lnSpc>
                <a:spcPct val="1000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900" spc="562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LM Mono 10"/>
                <a:cs typeface="LM Mono 10"/>
              </a:rPr>
              <a:t>switch-case-default</a:t>
            </a:r>
            <a:endParaRPr sz="1000" dirty="0">
              <a:latin typeface="LM Mono 10"/>
              <a:cs typeface="LM Mono 1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7389" y="3349288"/>
            <a:ext cx="77787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LM Sans 10"/>
                <a:cs typeface="LM Sans 10"/>
              </a:rPr>
              <a:t>28 de agosto de</a:t>
            </a:r>
            <a:r>
              <a:rPr sz="600" b="1" spc="-40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2017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9218" y="3349288"/>
            <a:ext cx="2324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LM Sans 10"/>
                <a:cs typeface="LM Sans 10"/>
              </a:rPr>
              <a:t>2</a:t>
            </a:fld>
            <a:r>
              <a:rPr sz="600" b="1" spc="-5" dirty="0">
                <a:latin typeface="LM Sans 10"/>
                <a:cs typeface="LM Sans 10"/>
              </a:rPr>
              <a:t> /</a:t>
            </a:r>
            <a:r>
              <a:rPr sz="600" b="1" spc="-80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1</a:t>
            </a:r>
            <a:endParaRPr sz="600">
              <a:latin typeface="LM Sans 10"/>
              <a:cs typeface="LM Sans 1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7555B68-1B25-4C51-A046-F8C3D2EE2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2821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Comandos </a:t>
            </a:r>
            <a:r>
              <a:rPr spc="15" dirty="0"/>
              <a:t>de </a:t>
            </a:r>
            <a:r>
              <a:rPr spc="-135" dirty="0" err="1"/>
              <a:t>sele</a:t>
            </a:r>
            <a:r>
              <a:rPr lang="pt-BR" spc="-135" dirty="0" err="1"/>
              <a:t>çã</a:t>
            </a:r>
            <a:r>
              <a:rPr spc="-135" dirty="0"/>
              <a:t>o </a:t>
            </a:r>
            <a:r>
              <a:rPr spc="15" dirty="0"/>
              <a:t>–</a:t>
            </a:r>
            <a:r>
              <a:rPr spc="-204" dirty="0"/>
              <a:t> </a:t>
            </a:r>
            <a:r>
              <a:rPr spc="10" dirty="0"/>
              <a:t>switch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65380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27927" y="570368"/>
            <a:ext cx="4354245" cy="20827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7655" marR="5080">
              <a:lnSpc>
                <a:spcPct val="102600"/>
              </a:lnSpc>
              <a:spcBef>
                <a:spcPts val="55"/>
              </a:spcBef>
            </a:pPr>
            <a:r>
              <a:rPr spc="-10" dirty="0"/>
              <a:t>Sem um 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break</a:t>
            </a:r>
            <a:r>
              <a:rPr spc="-10" dirty="0"/>
              <a:t>, </a:t>
            </a:r>
            <a:r>
              <a:rPr spc="-5" dirty="0"/>
              <a:t>as </a:t>
            </a:r>
            <a:r>
              <a:rPr spc="-90" dirty="0" err="1"/>
              <a:t>instru</a:t>
            </a:r>
            <a:r>
              <a:rPr lang="pt-BR" spc="-90" dirty="0" err="1"/>
              <a:t>çõ</a:t>
            </a:r>
            <a:r>
              <a:rPr spc="-90" dirty="0"/>
              <a:t>es </a:t>
            </a:r>
            <a:r>
              <a:rPr spc="-15" dirty="0"/>
              <a:t>para </a:t>
            </a:r>
            <a:r>
              <a:rPr spc="-10" dirty="0"/>
              <a:t>um </a:t>
            </a:r>
            <a:r>
              <a:rPr spc="-5" dirty="0"/>
              <a:t>caso correspondente e casos  </a:t>
            </a:r>
            <a:r>
              <a:rPr spc="-5" dirty="0" err="1"/>
              <a:t>subsequentes</a:t>
            </a:r>
            <a:r>
              <a:rPr spc="-5" dirty="0"/>
              <a:t> </a:t>
            </a:r>
            <a:r>
              <a:rPr spc="-145" dirty="0"/>
              <a:t>s</a:t>
            </a:r>
            <a:r>
              <a:rPr lang="pt-BR" spc="-145" dirty="0"/>
              <a:t>ã</a:t>
            </a:r>
            <a:r>
              <a:rPr spc="-145" dirty="0"/>
              <a:t>o</a:t>
            </a:r>
            <a:r>
              <a:rPr lang="pt-BR" spc="-145" dirty="0"/>
              <a:t>  </a:t>
            </a:r>
            <a:r>
              <a:rPr spc="-145" dirty="0"/>
              <a:t> </a:t>
            </a:r>
            <a:r>
              <a:rPr spc="-5" dirty="0" err="1"/>
              <a:t>executadas</a:t>
            </a:r>
            <a:r>
              <a:rPr spc="-5" dirty="0"/>
              <a:t> </a:t>
            </a:r>
            <a:r>
              <a:rPr spc="-145" dirty="0"/>
              <a:t>at</a:t>
            </a:r>
            <a:r>
              <a:rPr lang="pt-BR" spc="-145" dirty="0"/>
              <a:t>é</a:t>
            </a:r>
            <a:r>
              <a:rPr spc="-145" dirty="0"/>
              <a:t> </a:t>
            </a:r>
            <a:r>
              <a:rPr spc="-10" dirty="0"/>
              <a:t>que </a:t>
            </a:r>
            <a:r>
              <a:rPr spc="-10" dirty="0" err="1"/>
              <a:t>uma</a:t>
            </a:r>
            <a:r>
              <a:rPr spc="-10" dirty="0"/>
              <a:t> </a:t>
            </a:r>
            <a:r>
              <a:rPr spc="-100" dirty="0" err="1"/>
              <a:t>instru</a:t>
            </a:r>
            <a:r>
              <a:rPr lang="pt-BR" spc="-100" dirty="0" err="1"/>
              <a:t>çã</a:t>
            </a:r>
            <a:r>
              <a:rPr spc="-100" dirty="0"/>
              <a:t>o </a:t>
            </a:r>
            <a:r>
              <a:rPr u="sng" spc="-15" dirty="0">
                <a:uFill>
                  <a:solidFill>
                    <a:srgbClr val="000000"/>
                  </a:solidFill>
                </a:uFill>
              </a:rPr>
              <a:t>break</a:t>
            </a:r>
            <a:r>
              <a:rPr spc="-15" dirty="0"/>
              <a:t> </a:t>
            </a:r>
            <a:r>
              <a:rPr spc="-10" dirty="0"/>
              <a:t>ou </a:t>
            </a:r>
            <a:r>
              <a:rPr spc="-5" dirty="0"/>
              <a:t>o </a:t>
            </a:r>
            <a:r>
              <a:rPr spc="-10" dirty="0"/>
              <a:t>fim do  </a:t>
            </a:r>
            <a:r>
              <a:rPr u="sng" spc="-5" dirty="0">
                <a:uFill>
                  <a:solidFill>
                    <a:srgbClr val="000000"/>
                  </a:solidFill>
                </a:uFill>
              </a:rPr>
              <a:t>switch</a:t>
            </a:r>
            <a:r>
              <a:rPr spc="-5" dirty="0"/>
              <a:t> </a:t>
            </a:r>
            <a:r>
              <a:rPr spc="-10" dirty="0"/>
              <a:t>seja </a:t>
            </a:r>
            <a:r>
              <a:rPr spc="-5" dirty="0"/>
              <a:t>encontrado – </a:t>
            </a:r>
            <a:r>
              <a:rPr spc="-5" dirty="0" err="1"/>
              <a:t>isso</a:t>
            </a:r>
            <a:r>
              <a:rPr spc="-5" dirty="0"/>
              <a:t> </a:t>
            </a:r>
            <a:r>
              <a:rPr lang="pt-BR" spc="-5" dirty="0"/>
              <a:t>é chamado </a:t>
            </a:r>
            <a:r>
              <a:rPr spc="-5" dirty="0"/>
              <a:t>de “</a:t>
            </a:r>
            <a:r>
              <a:rPr i="1" spc="-5" dirty="0">
                <a:latin typeface="LM Sans 10"/>
                <a:cs typeface="LM Sans 10"/>
              </a:rPr>
              <a:t>falling</a:t>
            </a:r>
            <a:r>
              <a:rPr i="1" spc="-65" dirty="0">
                <a:latin typeface="LM Sans 10"/>
                <a:cs typeface="LM Sans 10"/>
              </a:rPr>
              <a:t> </a:t>
            </a:r>
            <a:r>
              <a:rPr i="1" dirty="0">
                <a:latin typeface="LM Sans 10"/>
                <a:cs typeface="LM Sans 10"/>
              </a:rPr>
              <a:t>through</a:t>
            </a:r>
            <a:r>
              <a:rPr dirty="0"/>
              <a:t>”</a:t>
            </a:r>
          </a:p>
          <a:p>
            <a:pPr marL="274955">
              <a:lnSpc>
                <a:spcPct val="100000"/>
              </a:lnSpc>
              <a:spcBef>
                <a:spcPts val="45"/>
              </a:spcBef>
            </a:pPr>
            <a:endParaRPr dirty="0"/>
          </a:p>
          <a:p>
            <a:pPr marL="287655" marR="129539">
              <a:lnSpc>
                <a:spcPct val="102600"/>
              </a:lnSpc>
            </a:pPr>
            <a:r>
              <a:rPr spc="-10" dirty="0"/>
              <a:t>Se </a:t>
            </a:r>
            <a:r>
              <a:rPr spc="-145" dirty="0"/>
              <a:t>n</a:t>
            </a:r>
            <a:r>
              <a:rPr lang="pt-BR" spc="-145" dirty="0"/>
              <a:t>ã</a:t>
            </a:r>
            <a:r>
              <a:rPr spc="-145" dirty="0"/>
              <a:t>o </a:t>
            </a:r>
            <a:r>
              <a:rPr spc="-5" dirty="0"/>
              <a:t>ocorrer </a:t>
            </a:r>
            <a:r>
              <a:rPr spc="-10" dirty="0" err="1"/>
              <a:t>nenhuma</a:t>
            </a:r>
            <a:r>
              <a:rPr spc="-10" dirty="0"/>
              <a:t> </a:t>
            </a:r>
            <a:r>
              <a:rPr spc="-40" dirty="0"/>
              <a:t>correspond</a:t>
            </a:r>
            <a:r>
              <a:rPr lang="pt-BR" spc="-40" dirty="0"/>
              <a:t>ê</a:t>
            </a:r>
            <a:r>
              <a:rPr spc="-40" dirty="0" err="1"/>
              <a:t>ncia</a:t>
            </a:r>
            <a:r>
              <a:rPr spc="-40" dirty="0"/>
              <a:t> </a:t>
            </a:r>
            <a:r>
              <a:rPr spc="-5" dirty="0"/>
              <a:t>entre o </a:t>
            </a:r>
            <a:r>
              <a:rPr spc="-15" dirty="0"/>
              <a:t>valor </a:t>
            </a:r>
            <a:r>
              <a:rPr spc="-10" dirty="0"/>
              <a:t>da </a:t>
            </a:r>
            <a:r>
              <a:rPr spc="-65" dirty="0"/>
              <a:t>express</a:t>
            </a:r>
            <a:r>
              <a:rPr lang="pt-BR" spc="-65" dirty="0"/>
              <a:t>ã</a:t>
            </a:r>
            <a:r>
              <a:rPr spc="-65" dirty="0"/>
              <a:t>o  </a:t>
            </a:r>
            <a:r>
              <a:rPr spc="-10" dirty="0"/>
              <a:t>controladora </a:t>
            </a:r>
            <a:r>
              <a:rPr spc="-5" dirty="0"/>
              <a:t>e </a:t>
            </a:r>
            <a:r>
              <a:rPr spc="-10" dirty="0"/>
              <a:t>um </a:t>
            </a:r>
            <a:r>
              <a:rPr spc="-85" dirty="0"/>
              <a:t>r</a:t>
            </a:r>
            <a:r>
              <a:rPr lang="pt-BR" spc="-85" dirty="0"/>
              <a:t>ó</a:t>
            </a:r>
            <a:r>
              <a:rPr spc="-85" dirty="0" err="1"/>
              <a:t>tulo</a:t>
            </a:r>
            <a:r>
              <a:rPr spc="-85" dirty="0"/>
              <a:t> </a:t>
            </a:r>
            <a:r>
              <a:rPr u="sng" spc="-5" dirty="0">
                <a:uFill>
                  <a:solidFill>
                    <a:srgbClr val="000000"/>
                  </a:solidFill>
                </a:uFill>
              </a:rPr>
              <a:t>case</a:t>
            </a:r>
            <a:r>
              <a:rPr spc="-5" dirty="0"/>
              <a:t>, o caso </a:t>
            </a:r>
            <a:r>
              <a:rPr u="sng" spc="-5" dirty="0">
                <a:uFill>
                  <a:solidFill>
                    <a:srgbClr val="000000"/>
                  </a:solidFill>
                </a:uFill>
              </a:rPr>
              <a:t>default</a:t>
            </a:r>
            <a:r>
              <a:rPr spc="-5" dirty="0"/>
              <a:t> </a:t>
            </a:r>
            <a:r>
              <a:rPr spc="-5" dirty="0" err="1"/>
              <a:t>opcional</a:t>
            </a:r>
            <a:r>
              <a:rPr lang="pt-BR" spc="-5" dirty="0"/>
              <a:t> é executado</a:t>
            </a:r>
            <a:endParaRPr spc="-5" dirty="0"/>
          </a:p>
          <a:p>
            <a:pPr marL="287655" marR="363220">
              <a:lnSpc>
                <a:spcPct val="102600"/>
              </a:lnSpc>
            </a:pPr>
            <a:r>
              <a:rPr spc="-10" dirty="0"/>
              <a:t>Se </a:t>
            </a:r>
            <a:r>
              <a:rPr spc="-145" dirty="0"/>
              <a:t>n</a:t>
            </a:r>
            <a:r>
              <a:rPr lang="pt-BR" spc="-145" dirty="0"/>
              <a:t>ã</a:t>
            </a:r>
            <a:r>
              <a:rPr spc="-145" dirty="0"/>
              <a:t>o </a:t>
            </a:r>
            <a:r>
              <a:rPr spc="-5" dirty="0"/>
              <a:t>ocorrer </a:t>
            </a:r>
            <a:r>
              <a:rPr spc="-10" dirty="0" err="1"/>
              <a:t>nenhuma</a:t>
            </a:r>
            <a:r>
              <a:rPr spc="-10" dirty="0"/>
              <a:t> </a:t>
            </a:r>
            <a:r>
              <a:rPr spc="-40" dirty="0"/>
              <a:t>correspond</a:t>
            </a:r>
            <a:r>
              <a:rPr lang="pt-BR" spc="-40" dirty="0"/>
              <a:t>ê</a:t>
            </a:r>
            <a:r>
              <a:rPr spc="-40" dirty="0" err="1"/>
              <a:t>ncia</a:t>
            </a:r>
            <a:r>
              <a:rPr spc="-40" dirty="0"/>
              <a:t> </a:t>
            </a:r>
            <a:r>
              <a:rPr spc="-5" dirty="0"/>
              <a:t>e </a:t>
            </a:r>
            <a:r>
              <a:rPr spc="-145" dirty="0"/>
              <a:t>n</a:t>
            </a:r>
            <a:r>
              <a:rPr lang="pt-BR" spc="-145" dirty="0"/>
              <a:t>ã</a:t>
            </a:r>
            <a:r>
              <a:rPr spc="-145" dirty="0"/>
              <a:t>o </a:t>
            </a:r>
            <a:r>
              <a:rPr spc="-5" dirty="0"/>
              <a:t>houver </a:t>
            </a:r>
            <a:r>
              <a:rPr spc="-10" dirty="0"/>
              <a:t>um </a:t>
            </a:r>
            <a:r>
              <a:rPr spc="-5" dirty="0"/>
              <a:t>caso  </a:t>
            </a:r>
            <a:r>
              <a:rPr u="sng" spc="-5" dirty="0">
                <a:uFill>
                  <a:solidFill>
                    <a:srgbClr val="000000"/>
                  </a:solidFill>
                </a:uFill>
              </a:rPr>
              <a:t>default</a:t>
            </a:r>
            <a:r>
              <a:rPr spc="-5" dirty="0"/>
              <a:t>, o controle de </a:t>
            </a:r>
            <a:r>
              <a:rPr spc="-10" dirty="0"/>
              <a:t>programa </a:t>
            </a:r>
            <a:r>
              <a:rPr spc="-5" dirty="0"/>
              <a:t>simplesmente continua </a:t>
            </a:r>
            <a:r>
              <a:rPr spc="-10" dirty="0"/>
              <a:t>com a  </a:t>
            </a:r>
            <a:r>
              <a:rPr spc="-10" dirty="0" err="1"/>
              <a:t>primeira</a:t>
            </a:r>
            <a:r>
              <a:rPr spc="-10" dirty="0"/>
              <a:t> </a:t>
            </a:r>
            <a:r>
              <a:rPr spc="-100" dirty="0" err="1"/>
              <a:t>instru</a:t>
            </a:r>
            <a:r>
              <a:rPr lang="pt-BR" spc="-100" dirty="0" err="1"/>
              <a:t>çã</a:t>
            </a:r>
            <a:r>
              <a:rPr spc="-100" dirty="0"/>
              <a:t>o </a:t>
            </a:r>
            <a:r>
              <a:rPr dirty="0"/>
              <a:t>depois </a:t>
            </a:r>
            <a:r>
              <a:rPr spc="-10" dirty="0"/>
              <a:t>do</a:t>
            </a:r>
            <a:r>
              <a:rPr spc="-185" dirty="0"/>
              <a:t> </a:t>
            </a:r>
            <a:r>
              <a:rPr u="sng" spc="-5" dirty="0">
                <a:uFill>
                  <a:solidFill>
                    <a:srgbClr val="000000"/>
                  </a:solidFill>
                </a:uFill>
              </a:rPr>
              <a:t>switch</a:t>
            </a:r>
          </a:p>
          <a:p>
            <a:pPr marL="274955">
              <a:lnSpc>
                <a:spcPct val="100000"/>
              </a:lnSpc>
              <a:spcBef>
                <a:spcPts val="45"/>
              </a:spcBef>
            </a:pPr>
            <a:endParaRPr u="sng" spc="-5" dirty="0">
              <a:uFill>
                <a:solidFill>
                  <a:srgbClr val="000000"/>
                </a:solidFill>
              </a:uFill>
            </a:endParaRPr>
          </a:p>
          <a:p>
            <a:pPr marL="287655" marR="271780">
              <a:lnSpc>
                <a:spcPct val="102600"/>
              </a:lnSpc>
            </a:pPr>
            <a:r>
              <a:rPr spc="-5" dirty="0"/>
              <a:t>Esquecer </a:t>
            </a:r>
            <a:r>
              <a:rPr spc="-10" dirty="0" err="1"/>
              <a:t>uma</a:t>
            </a:r>
            <a:r>
              <a:rPr spc="-10" dirty="0"/>
              <a:t> </a:t>
            </a:r>
            <a:r>
              <a:rPr spc="-100" dirty="0" err="1"/>
              <a:t>instru</a:t>
            </a:r>
            <a:r>
              <a:rPr lang="pt-BR" spc="-100" dirty="0" err="1"/>
              <a:t>çã</a:t>
            </a:r>
            <a:r>
              <a:rPr spc="-100" dirty="0"/>
              <a:t>o 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break</a:t>
            </a:r>
            <a:r>
              <a:rPr spc="-10" dirty="0"/>
              <a:t>, quando </a:t>
            </a:r>
            <a:r>
              <a:rPr spc="-5" dirty="0"/>
              <a:t>esta </a:t>
            </a:r>
            <a:r>
              <a:rPr spc="-15" dirty="0"/>
              <a:t>for </a:t>
            </a:r>
            <a:r>
              <a:rPr spc="-55" dirty="0" err="1"/>
              <a:t>necess</a:t>
            </a:r>
            <a:r>
              <a:rPr lang="pt-BR" spc="-55" dirty="0"/>
              <a:t>á</a:t>
            </a:r>
            <a:r>
              <a:rPr spc="-55" dirty="0"/>
              <a:t>ria </a:t>
            </a:r>
            <a:r>
              <a:rPr spc="-10" dirty="0"/>
              <a:t>em um  </a:t>
            </a:r>
            <a:r>
              <a:rPr u="sng" spc="-5" dirty="0">
                <a:uFill>
                  <a:solidFill>
                    <a:srgbClr val="000000"/>
                  </a:solidFill>
                </a:uFill>
              </a:rPr>
              <a:t>switch</a:t>
            </a:r>
            <a:r>
              <a:rPr spc="-5" dirty="0"/>
              <a:t>, </a:t>
            </a:r>
            <a:r>
              <a:rPr lang="pt-BR" spc="-265" dirty="0"/>
              <a:t>é</a:t>
            </a:r>
            <a:r>
              <a:rPr spc="-265" dirty="0"/>
              <a:t> </a:t>
            </a:r>
            <a:r>
              <a:rPr spc="-10" dirty="0"/>
              <a:t>um </a:t>
            </a:r>
            <a:r>
              <a:rPr spc="-5" dirty="0"/>
              <a:t>erro de</a:t>
            </a:r>
            <a:r>
              <a:rPr spc="-80" dirty="0"/>
              <a:t> </a:t>
            </a:r>
            <a:r>
              <a:rPr spc="-85" dirty="0"/>
              <a:t>l</a:t>
            </a:r>
            <a:r>
              <a:rPr lang="pt-BR" spc="-85" dirty="0"/>
              <a:t>ó</a:t>
            </a:r>
            <a:r>
              <a:rPr spc="-85" dirty="0" err="1"/>
              <a:t>gica</a:t>
            </a:r>
            <a:endParaRPr spc="-85" dirty="0"/>
          </a:p>
        </p:txBody>
      </p:sp>
      <p:sp>
        <p:nvSpPr>
          <p:cNvPr id="5" name="object 5"/>
          <p:cNvSpPr/>
          <p:nvPr/>
        </p:nvSpPr>
        <p:spPr>
          <a:xfrm>
            <a:off x="281089" y="138007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93424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66051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28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302860" y="3349288"/>
            <a:ext cx="2482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LM Sans 10"/>
                <a:cs typeface="LM Sans 10"/>
              </a:rPr>
              <a:t>20 /</a:t>
            </a:r>
            <a:r>
              <a:rPr sz="600" b="1" spc="-75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1</a:t>
            </a:r>
            <a:endParaRPr sz="600">
              <a:latin typeface="LM Sans 10"/>
              <a:cs typeface="LM Sans 1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67740D8-E60C-4F0D-9AE0-CF72519958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2821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Comandos </a:t>
            </a:r>
            <a:r>
              <a:rPr spc="15" dirty="0"/>
              <a:t>de </a:t>
            </a:r>
            <a:r>
              <a:rPr spc="-135" dirty="0" err="1"/>
              <a:t>sele</a:t>
            </a:r>
            <a:r>
              <a:rPr lang="pt-BR" spc="-135" dirty="0" err="1"/>
              <a:t>çã</a:t>
            </a:r>
            <a:r>
              <a:rPr spc="-135" dirty="0"/>
              <a:t>o </a:t>
            </a:r>
            <a:r>
              <a:rPr spc="15" dirty="0"/>
              <a:t>–</a:t>
            </a:r>
            <a:r>
              <a:rPr spc="-204" dirty="0"/>
              <a:t> </a:t>
            </a:r>
            <a:r>
              <a:rPr spc="10" dirty="0"/>
              <a:t>switch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65380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4832" y="570368"/>
            <a:ext cx="4043679" cy="225202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165" marR="34544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A figura a </a:t>
            </a:r>
            <a:r>
              <a:rPr sz="1100" spc="-5" dirty="0">
                <a:latin typeface="LM Sans 10"/>
                <a:cs typeface="LM Sans 10"/>
              </a:rPr>
              <a:t>seguir mostra o </a:t>
            </a:r>
            <a:r>
              <a:rPr sz="1100" spc="-10" dirty="0">
                <a:latin typeface="LM Sans 10"/>
                <a:cs typeface="LM Sans 10"/>
              </a:rPr>
              <a:t>diagrama </a:t>
            </a:r>
            <a:r>
              <a:rPr sz="1100" spc="-5" dirty="0">
                <a:latin typeface="LM Sans 10"/>
                <a:cs typeface="LM Sans 10"/>
              </a:rPr>
              <a:t>de atividades </a:t>
            </a:r>
            <a:r>
              <a:rPr sz="1100" spc="-10" dirty="0">
                <a:latin typeface="LM Sans 10"/>
                <a:cs typeface="LM Sans 10"/>
              </a:rPr>
              <a:t>UML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10" dirty="0">
                <a:latin typeface="LM Sans 10"/>
                <a:cs typeface="LM Sans 10"/>
              </a:rPr>
              <a:t>a 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switch</a:t>
            </a:r>
            <a:r>
              <a:rPr sz="1100" spc="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geral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50165" marR="221615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A maioria </a:t>
            </a:r>
            <a:r>
              <a:rPr sz="1100" spc="-5" dirty="0">
                <a:latin typeface="LM Sans 10"/>
                <a:cs typeface="LM Sans 10"/>
              </a:rPr>
              <a:t>das </a:t>
            </a:r>
            <a:r>
              <a:rPr sz="1100" spc="-90" dirty="0" err="1">
                <a:latin typeface="LM Sans 10"/>
                <a:cs typeface="LM Sans 10"/>
              </a:rPr>
              <a:t>instru</a:t>
            </a:r>
            <a:r>
              <a:rPr lang="pt-BR" sz="1100" spc="-90" dirty="0" err="1">
                <a:latin typeface="LM Sans 10"/>
                <a:cs typeface="LM Sans 10"/>
              </a:rPr>
              <a:t>çõ</a:t>
            </a:r>
            <a:r>
              <a:rPr sz="1100" spc="-90" dirty="0">
                <a:latin typeface="LM Sans 10"/>
                <a:cs typeface="LM Sans 10"/>
              </a:rPr>
              <a:t>es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switch</a:t>
            </a:r>
            <a:r>
              <a:rPr sz="1100" spc="-5" dirty="0">
                <a:latin typeface="LM Sans 10"/>
                <a:cs typeface="LM Sans 10"/>
              </a:rPr>
              <a:t> usa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break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em cada </a:t>
            </a:r>
            <a:r>
              <a:rPr sz="1100" spc="-5" dirty="0">
                <a:latin typeface="LM Sans 10"/>
                <a:cs typeface="LM Sans 10"/>
              </a:rPr>
              <a:t>case </a:t>
            </a:r>
            <a:r>
              <a:rPr sz="1100" spc="-15" dirty="0">
                <a:latin typeface="LM Sans 10"/>
                <a:cs typeface="LM Sans 10"/>
              </a:rPr>
              <a:t>para  </a:t>
            </a:r>
            <a:r>
              <a:rPr sz="1100" spc="-10" dirty="0">
                <a:latin typeface="LM Sans 10"/>
                <a:cs typeface="LM Sans 10"/>
              </a:rPr>
              <a:t>terminar a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dirty="0">
                <a:latin typeface="LM Sans 10"/>
                <a:cs typeface="LM Sans 10"/>
              </a:rPr>
              <a:t>depois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processar </a:t>
            </a:r>
            <a:r>
              <a:rPr sz="1100" spc="-5" dirty="0">
                <a:latin typeface="LM Sans 10"/>
                <a:cs typeface="LM Sans 10"/>
              </a:rPr>
              <a:t>o</a:t>
            </a:r>
            <a:r>
              <a:rPr sz="1100" spc="-180" dirty="0">
                <a:latin typeface="LM Sans 10"/>
                <a:cs typeface="LM Sans 10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case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50165" marR="1778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break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145" dirty="0">
                <a:latin typeface="LM Sans 10"/>
                <a:cs typeface="LM Sans 10"/>
              </a:rPr>
              <a:t>n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</a:t>
            </a:r>
            <a:r>
              <a:rPr lang="pt-BR" sz="1100" spc="-265" dirty="0">
                <a:latin typeface="LM Sans 10"/>
                <a:cs typeface="LM Sans 10"/>
              </a:rPr>
              <a:t>é</a:t>
            </a:r>
            <a:r>
              <a:rPr sz="1100" spc="-265" dirty="0">
                <a:latin typeface="LM Sans 10"/>
                <a:cs typeface="LM Sans 10"/>
              </a:rPr>
              <a:t> </a:t>
            </a:r>
            <a:r>
              <a:rPr sz="1100" spc="-55" dirty="0" err="1">
                <a:latin typeface="LM Sans 10"/>
                <a:cs typeface="LM Sans 10"/>
              </a:rPr>
              <a:t>necess</a:t>
            </a:r>
            <a:r>
              <a:rPr lang="pt-BR" sz="1100" spc="-55" dirty="0">
                <a:latin typeface="LM Sans 10"/>
                <a:cs typeface="LM Sans 10"/>
              </a:rPr>
              <a:t>á</a:t>
            </a:r>
            <a:r>
              <a:rPr sz="1100" spc="-55" dirty="0">
                <a:latin typeface="LM Sans 10"/>
                <a:cs typeface="LM Sans 10"/>
              </a:rPr>
              <a:t>ria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85" dirty="0">
                <a:latin typeface="LM Sans 10"/>
                <a:cs typeface="LM Sans 10"/>
              </a:rPr>
              <a:t>u´ltimo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case</a:t>
            </a:r>
            <a:r>
              <a:rPr sz="1100" spc="-5" dirty="0">
                <a:latin typeface="LM Sans 10"/>
                <a:cs typeface="LM Sans 10"/>
              </a:rPr>
              <a:t> (ou o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case 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default</a:t>
            </a:r>
            <a:r>
              <a:rPr sz="1100" spc="-5" dirty="0">
                <a:latin typeface="LM Sans 10"/>
                <a:cs typeface="LM Sans 10"/>
              </a:rPr>
              <a:t> opcional, </a:t>
            </a:r>
            <a:r>
              <a:rPr sz="1100" spc="-10" dirty="0">
                <a:latin typeface="LM Sans 10"/>
                <a:cs typeface="LM Sans 10"/>
              </a:rPr>
              <a:t>quando </a:t>
            </a:r>
            <a:r>
              <a:rPr sz="1100" spc="-5" dirty="0">
                <a:latin typeface="LM Sans 10"/>
                <a:cs typeface="LM Sans 10"/>
              </a:rPr>
              <a:t>ele </a:t>
            </a:r>
            <a:r>
              <a:rPr sz="1100" spc="-10" dirty="0">
                <a:latin typeface="LM Sans 10"/>
                <a:cs typeface="LM Sans 10"/>
              </a:rPr>
              <a:t>aparece por </a:t>
            </a:r>
            <a:r>
              <a:rPr sz="1100" spc="-70" dirty="0">
                <a:latin typeface="LM Sans 10"/>
                <a:cs typeface="LM Sans 10"/>
              </a:rPr>
              <a:t>u´ltimo), </a:t>
            </a:r>
            <a:r>
              <a:rPr sz="1100" spc="-10" dirty="0">
                <a:latin typeface="LM Sans 10"/>
                <a:cs typeface="LM Sans 10"/>
              </a:rPr>
              <a:t>porque a </a:t>
            </a:r>
            <a:r>
              <a:rPr sz="1100" spc="-110" dirty="0" err="1">
                <a:latin typeface="LM Sans 10"/>
                <a:cs typeface="LM Sans 10"/>
              </a:rPr>
              <a:t>execu</a:t>
            </a:r>
            <a:r>
              <a:rPr lang="pt-BR" sz="1100" spc="-110" dirty="0" err="1">
                <a:latin typeface="LM Sans 10"/>
                <a:cs typeface="LM Sans 10"/>
              </a:rPr>
              <a:t>çã</a:t>
            </a:r>
            <a:r>
              <a:rPr sz="1100" spc="-110" dirty="0">
                <a:latin typeface="LM Sans 10"/>
                <a:cs typeface="LM Sans 10"/>
              </a:rPr>
              <a:t>o  </a:t>
            </a:r>
            <a:r>
              <a:rPr sz="1100" spc="-5" dirty="0">
                <a:latin typeface="LM Sans 10"/>
                <a:cs typeface="LM Sans 10"/>
              </a:rPr>
              <a:t>continua </a:t>
            </a:r>
            <a:r>
              <a:rPr sz="1100" spc="-10" dirty="0">
                <a:latin typeface="LM Sans 10"/>
                <a:cs typeface="LM Sans 10"/>
              </a:rPr>
              <a:t>com a </a:t>
            </a:r>
            <a:r>
              <a:rPr sz="1100" spc="-80" dirty="0" err="1">
                <a:latin typeface="LM Sans 10"/>
                <a:cs typeface="LM Sans 10"/>
              </a:rPr>
              <a:t>pr</a:t>
            </a:r>
            <a:r>
              <a:rPr lang="pt-BR" sz="1100" spc="-80" dirty="0">
                <a:latin typeface="LM Sans 10"/>
                <a:cs typeface="LM Sans 10"/>
              </a:rPr>
              <a:t>ó</a:t>
            </a:r>
            <a:r>
              <a:rPr sz="1100" spc="-80" dirty="0" err="1">
                <a:latin typeface="LM Sans 10"/>
                <a:cs typeface="LM Sans 10"/>
              </a:rPr>
              <a:t>xima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dirty="0">
                <a:latin typeface="LM Sans 10"/>
                <a:cs typeface="LM Sans 10"/>
              </a:rPr>
              <a:t>depois </a:t>
            </a:r>
            <a:r>
              <a:rPr sz="1100" spc="-10" dirty="0">
                <a:latin typeface="LM Sans 10"/>
                <a:cs typeface="LM Sans 10"/>
              </a:rPr>
              <a:t>do</a:t>
            </a:r>
            <a:r>
              <a:rPr sz="1100" spc="-105" dirty="0">
                <a:latin typeface="LM Sans 10"/>
                <a:cs typeface="LM Sans 10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switch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50800" marR="242570">
              <a:lnSpc>
                <a:spcPct val="102600"/>
              </a:lnSpc>
            </a:pPr>
            <a:r>
              <a:rPr sz="1100" spc="-305" dirty="0">
                <a:latin typeface="LM Sans 10"/>
                <a:cs typeface="LM Sans 10"/>
              </a:rPr>
              <a:t>E</a:t>
            </a:r>
            <a:r>
              <a:rPr sz="1650" spc="-457" baseline="12626" dirty="0">
                <a:latin typeface="LM Sans 10"/>
                <a:cs typeface="LM Sans 10"/>
              </a:rPr>
              <a:t>´ </a:t>
            </a:r>
            <a:r>
              <a:rPr sz="1100" spc="-5" dirty="0">
                <a:latin typeface="LM Sans 10"/>
                <a:cs typeface="LM Sans 10"/>
              </a:rPr>
              <a:t>interessante introduzir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case default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5" dirty="0">
                <a:latin typeface="LM Sans 10"/>
                <a:cs typeface="LM Sans 10"/>
              </a:rPr>
              <a:t>processamento de  </a:t>
            </a:r>
            <a:r>
              <a:rPr sz="1100" spc="-100" dirty="0" err="1">
                <a:latin typeface="LM Sans 10"/>
                <a:cs typeface="LM Sans 10"/>
              </a:rPr>
              <a:t>condi</a:t>
            </a:r>
            <a:r>
              <a:rPr lang="pt-BR" sz="1100" spc="-100" dirty="0" err="1">
                <a:latin typeface="LM Sans 10"/>
                <a:cs typeface="LM Sans 10"/>
              </a:rPr>
              <a:t>çõ</a:t>
            </a:r>
            <a:r>
              <a:rPr sz="1100" spc="-100" dirty="0">
                <a:latin typeface="LM Sans 10"/>
                <a:cs typeface="LM Sans 10"/>
              </a:rPr>
              <a:t>es </a:t>
            </a:r>
            <a:r>
              <a:rPr sz="1100" spc="-5" dirty="0">
                <a:latin typeface="LM Sans 10"/>
                <a:cs typeface="LM Sans 10"/>
              </a:rPr>
              <a:t>excepcionais (este </a:t>
            </a:r>
            <a:r>
              <a:rPr sz="1100" spc="-10" dirty="0" err="1">
                <a:latin typeface="LM Sans 10"/>
                <a:cs typeface="LM Sans 10"/>
              </a:rPr>
              <a:t>normalmente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lang="pt-BR" sz="1100" spc="-265" dirty="0">
                <a:latin typeface="LM Sans 10"/>
                <a:cs typeface="LM Sans 10"/>
              </a:rPr>
              <a:t>é</a:t>
            </a:r>
            <a:r>
              <a:rPr sz="1100" spc="-2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listado </a:t>
            </a:r>
            <a:r>
              <a:rPr sz="1100" spc="-10" dirty="0">
                <a:latin typeface="LM Sans 10"/>
                <a:cs typeface="LM Sans 10"/>
              </a:rPr>
              <a:t>por </a:t>
            </a:r>
            <a:r>
              <a:rPr sz="1100" spc="-75" dirty="0">
                <a:latin typeface="LM Sans 10"/>
                <a:cs typeface="LM Sans 10"/>
              </a:rPr>
              <a:t>u´ltimo,  </a:t>
            </a:r>
            <a:r>
              <a:rPr sz="1100" spc="-10" dirty="0">
                <a:latin typeface="LM Sans 10"/>
                <a:cs typeface="LM Sans 10"/>
              </a:rPr>
              <a:t>tornando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break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45" dirty="0" err="1">
                <a:latin typeface="LM Sans 10"/>
                <a:cs typeface="LM Sans 10"/>
              </a:rPr>
              <a:t>desnecess</a:t>
            </a:r>
            <a:r>
              <a:rPr lang="pt-BR" sz="1100" spc="-45" dirty="0">
                <a:latin typeface="LM Sans 10"/>
                <a:cs typeface="LM Sans 10"/>
              </a:rPr>
              <a:t>á</a:t>
            </a:r>
            <a:r>
              <a:rPr sz="1100" spc="-45" dirty="0" err="1">
                <a:latin typeface="LM Sans 10"/>
                <a:cs typeface="LM Sans 10"/>
              </a:rPr>
              <a:t>rio</a:t>
            </a:r>
            <a:r>
              <a:rPr sz="1100" spc="-45" dirty="0">
                <a:latin typeface="LM Sans 10"/>
                <a:cs typeface="LM Sans 10"/>
              </a:rPr>
              <a:t>)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20799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76217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48843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28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21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F504BCD-8082-472B-A1E4-05A47216D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22821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3333B2"/>
                </a:solidFill>
                <a:latin typeface="LM Sans 12"/>
                <a:cs typeface="LM Sans 12"/>
              </a:rPr>
              <a:t>Comandos </a:t>
            </a:r>
            <a:r>
              <a:rPr sz="1400" spc="15" dirty="0">
                <a:solidFill>
                  <a:srgbClr val="3333B2"/>
                </a:solidFill>
                <a:latin typeface="LM Sans 12"/>
                <a:cs typeface="LM Sans 12"/>
              </a:rPr>
              <a:t>de </a:t>
            </a:r>
            <a:r>
              <a:rPr sz="1400" spc="-135" dirty="0" err="1">
                <a:solidFill>
                  <a:srgbClr val="3333B2"/>
                </a:solidFill>
                <a:latin typeface="LM Sans 12"/>
                <a:cs typeface="LM Sans 12"/>
              </a:rPr>
              <a:t>sele</a:t>
            </a:r>
            <a:r>
              <a:rPr lang="pt-BR" sz="1400" spc="-135" dirty="0" err="1">
                <a:solidFill>
                  <a:srgbClr val="3333B2"/>
                </a:solidFill>
                <a:latin typeface="LM Sans 12"/>
                <a:cs typeface="LM Sans 12"/>
              </a:rPr>
              <a:t>çã</a:t>
            </a:r>
            <a:r>
              <a:rPr sz="1400" spc="-135" dirty="0">
                <a:solidFill>
                  <a:srgbClr val="3333B2"/>
                </a:solidFill>
                <a:latin typeface="LM Sans 12"/>
                <a:cs typeface="LM Sans 12"/>
              </a:rPr>
              <a:t>o </a:t>
            </a:r>
            <a:r>
              <a:rPr sz="1400" spc="15" dirty="0">
                <a:solidFill>
                  <a:srgbClr val="3333B2"/>
                </a:solidFill>
                <a:latin typeface="LM Sans 12"/>
                <a:cs typeface="LM Sans 12"/>
              </a:rPr>
              <a:t>–</a:t>
            </a:r>
            <a:r>
              <a:rPr sz="1400" spc="-204" dirty="0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LM Sans 12"/>
                <a:cs typeface="LM Sans 12"/>
              </a:rPr>
              <a:t>switch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373" y="662140"/>
            <a:ext cx="3003232" cy="2180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28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22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DC0DCA4-CB48-4A79-AD66-4C9C8DEE8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2821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Comandos </a:t>
            </a:r>
            <a:r>
              <a:rPr spc="15" dirty="0"/>
              <a:t>de </a:t>
            </a:r>
            <a:r>
              <a:rPr spc="-135" dirty="0" err="1"/>
              <a:t>sele</a:t>
            </a:r>
            <a:r>
              <a:rPr lang="pt-BR" spc="-135" dirty="0" err="1"/>
              <a:t>çã</a:t>
            </a:r>
            <a:r>
              <a:rPr spc="-135" dirty="0"/>
              <a:t>o </a:t>
            </a:r>
            <a:r>
              <a:rPr spc="15" dirty="0"/>
              <a:t>–</a:t>
            </a:r>
            <a:r>
              <a:rPr spc="-204" dirty="0"/>
              <a:t> </a:t>
            </a:r>
            <a:r>
              <a:rPr spc="10" dirty="0"/>
              <a:t>switch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7573" y="350842"/>
            <a:ext cx="2494915" cy="2954527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R="970915"/>
            <a:r>
              <a:rPr lang="pt-BR" sz="900" spc="40">
                <a:solidFill>
                  <a:srgbClr val="006600"/>
                </a:solidFill>
                <a:latin typeface="LM Mono 10"/>
                <a:cs typeface="LM Mono 10"/>
              </a:rPr>
              <a:t> c</a:t>
            </a:r>
            <a:r>
              <a:rPr sz="900" spc="40" dirty="0">
                <a:solidFill>
                  <a:srgbClr val="006600"/>
                </a:solidFill>
                <a:latin typeface="LM Mono 10"/>
                <a:cs typeface="LM Mono 10"/>
              </a:rPr>
              <a:t>har</a:t>
            </a:r>
            <a:r>
              <a:rPr lang="pt-BR" sz="900" spc="4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40" dirty="0" err="1">
                <a:solidFill>
                  <a:srgbClr val="0000FF"/>
                </a:solidFill>
                <a:latin typeface="LM Mono 10"/>
                <a:cs typeface="LM Mono 10"/>
              </a:rPr>
              <a:t>conceito</a:t>
            </a:r>
            <a:r>
              <a:rPr sz="900" spc="40" dirty="0">
                <a:latin typeface="LM Mono 10"/>
                <a:cs typeface="LM Mono 10"/>
              </a:rPr>
              <a:t>=</a:t>
            </a:r>
            <a:r>
              <a:rPr sz="900" spc="40" dirty="0">
                <a:solidFill>
                  <a:srgbClr val="FF7F00"/>
                </a:solidFill>
                <a:latin typeface="LM Mono 10"/>
                <a:cs typeface="LM Mono 10"/>
              </a:rPr>
              <a:t>’B’</a:t>
            </a:r>
            <a:r>
              <a:rPr sz="900" spc="40" dirty="0">
                <a:latin typeface="LM Mono 10"/>
                <a:cs typeface="LM Mono 10"/>
              </a:rPr>
              <a:t>;  </a:t>
            </a:r>
            <a:endParaRPr lang="pt-BR" sz="900" spc="40" dirty="0">
              <a:latin typeface="LM Mono 10"/>
              <a:cs typeface="LM Mono 10"/>
            </a:endParaRPr>
          </a:p>
          <a:p>
            <a:pPr marL="21590" marR="970915"/>
            <a:r>
              <a:rPr lang="pt-BR" sz="900" spc="45" dirty="0">
                <a:solidFill>
                  <a:srgbClr val="006600"/>
                </a:solidFill>
                <a:latin typeface="LM Mono 10"/>
                <a:cs typeface="LM Mono 10"/>
              </a:rPr>
              <a:t>i</a:t>
            </a:r>
            <a:r>
              <a:rPr sz="900" spc="45" dirty="0" err="1">
                <a:solidFill>
                  <a:srgbClr val="006600"/>
                </a:solidFill>
                <a:latin typeface="LM Mono 10"/>
                <a:cs typeface="LM Mono 10"/>
              </a:rPr>
              <a:t>nt</a:t>
            </a:r>
            <a:r>
              <a:rPr lang="pt-BR" sz="900" spc="4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45" dirty="0" err="1">
                <a:solidFill>
                  <a:srgbClr val="0000FF"/>
                </a:solidFill>
                <a:latin typeface="LM Mono 10"/>
                <a:cs typeface="LM Mono 10"/>
              </a:rPr>
              <a:t>aprov</a:t>
            </a:r>
            <a:r>
              <a:rPr sz="900" spc="45" dirty="0">
                <a:latin typeface="LM Mono 10"/>
                <a:cs typeface="LM Mono 10"/>
              </a:rPr>
              <a:t>= </a:t>
            </a:r>
            <a:r>
              <a:rPr sz="900" spc="-5" dirty="0">
                <a:latin typeface="LM Mono 10"/>
                <a:cs typeface="LM Mono 10"/>
              </a:rPr>
              <a:t>0 </a:t>
            </a:r>
            <a:r>
              <a:rPr sz="900" spc="45" dirty="0">
                <a:latin typeface="LM Mono 10"/>
                <a:cs typeface="LM Mono 10"/>
              </a:rPr>
              <a:t>,</a:t>
            </a:r>
            <a:r>
              <a:rPr lang="pt-BR" sz="900" spc="45" dirty="0">
                <a:latin typeface="LM Mono 10"/>
                <a:cs typeface="LM Mono 10"/>
              </a:rPr>
              <a:t> </a:t>
            </a:r>
            <a:r>
              <a:rPr sz="900" spc="45" dirty="0" err="1">
                <a:solidFill>
                  <a:srgbClr val="0000FF"/>
                </a:solidFill>
                <a:latin typeface="LM Mono 10"/>
                <a:cs typeface="LM Mono 10"/>
              </a:rPr>
              <a:t>reprov</a:t>
            </a:r>
            <a:r>
              <a:rPr sz="900" spc="45" dirty="0">
                <a:latin typeface="LM Mono 10"/>
                <a:cs typeface="LM Mono 10"/>
              </a:rPr>
              <a:t>=</a:t>
            </a:r>
            <a:r>
              <a:rPr sz="900" spc="-80" dirty="0">
                <a:latin typeface="LM Mono 10"/>
                <a:cs typeface="LM Mono 10"/>
              </a:rPr>
              <a:t> </a:t>
            </a:r>
            <a:r>
              <a:rPr sz="900" spc="25" dirty="0">
                <a:latin typeface="LM Mono 10"/>
                <a:cs typeface="LM Mono 10"/>
              </a:rPr>
              <a:t>0;  </a:t>
            </a:r>
            <a:r>
              <a:rPr lang="pt-BR" sz="900" spc="60" dirty="0">
                <a:solidFill>
                  <a:srgbClr val="0000FF"/>
                </a:solidFill>
                <a:latin typeface="LM Mono 10"/>
                <a:cs typeface="LM Mono 10"/>
              </a:rPr>
              <a:t>s</a:t>
            </a:r>
            <a:r>
              <a:rPr sz="900" spc="60" dirty="0" err="1">
                <a:solidFill>
                  <a:srgbClr val="0000FF"/>
                </a:solidFill>
                <a:latin typeface="LM Mono 10"/>
                <a:cs typeface="LM Mono 10"/>
              </a:rPr>
              <a:t>tring</a:t>
            </a:r>
            <a:r>
              <a:rPr lang="pt-BR" sz="900" spc="6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60" dirty="0" err="1">
                <a:solidFill>
                  <a:srgbClr val="0000FF"/>
                </a:solidFill>
                <a:latin typeface="LM Mono 10"/>
                <a:cs typeface="LM Mono 10"/>
              </a:rPr>
              <a:t>mensagem</a:t>
            </a:r>
            <a:r>
              <a:rPr sz="900" spc="60" dirty="0">
                <a:latin typeface="LM Mono 10"/>
                <a:cs typeface="LM Mono 10"/>
              </a:rPr>
              <a:t>;</a:t>
            </a:r>
            <a:endParaRPr lang="pt-BR" sz="900" spc="60" dirty="0">
              <a:latin typeface="LM Mono 10"/>
              <a:cs typeface="LM Mono 10"/>
            </a:endParaRPr>
          </a:p>
          <a:p>
            <a:pPr marL="21590" marR="970915">
              <a:lnSpc>
                <a:spcPct val="101499"/>
              </a:lnSpc>
              <a:spcBef>
                <a:spcPts val="555"/>
              </a:spcBef>
            </a:pPr>
            <a:r>
              <a:rPr sz="900" spc="60" dirty="0">
                <a:latin typeface="LM Mono 10"/>
                <a:cs typeface="LM Mono 10"/>
              </a:rPr>
              <a:t>  </a:t>
            </a:r>
            <a:r>
              <a:rPr sz="900" spc="55" dirty="0">
                <a:solidFill>
                  <a:srgbClr val="006600"/>
                </a:solidFill>
                <a:latin typeface="LM Mono 10"/>
                <a:cs typeface="LM Mono 10"/>
              </a:rPr>
              <a:t>switch</a:t>
            </a:r>
            <a:r>
              <a:rPr sz="900" spc="55" dirty="0">
                <a:latin typeface="LM Mono 10"/>
                <a:cs typeface="LM Mono 10"/>
              </a:rPr>
              <a:t>(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conceito</a:t>
            </a:r>
            <a:r>
              <a:rPr sz="900" spc="55" dirty="0">
                <a:latin typeface="LM Mono 10"/>
                <a:cs typeface="LM Mono 10"/>
              </a:rPr>
              <a:t>)</a:t>
            </a:r>
            <a:r>
              <a:rPr sz="900" spc="170" dirty="0"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{</a:t>
            </a:r>
            <a:endParaRPr sz="900" dirty="0">
              <a:latin typeface="LM Mono 10"/>
              <a:cs typeface="LM Mono 10"/>
            </a:endParaRPr>
          </a:p>
          <a:p>
            <a:pPr marL="308610">
              <a:lnSpc>
                <a:spcPct val="100000"/>
              </a:lnSpc>
              <a:spcBef>
                <a:spcPts val="15"/>
              </a:spcBef>
            </a:pPr>
            <a:r>
              <a:rPr lang="pt-BR" sz="900" spc="45" dirty="0">
                <a:solidFill>
                  <a:srgbClr val="006600"/>
                </a:solidFill>
                <a:latin typeface="LM Mono 10"/>
                <a:cs typeface="LM Mono 10"/>
              </a:rPr>
              <a:t>c</a:t>
            </a:r>
            <a:r>
              <a:rPr sz="900" spc="45" dirty="0" err="1">
                <a:solidFill>
                  <a:srgbClr val="006600"/>
                </a:solidFill>
                <a:latin typeface="LM Mono 10"/>
                <a:cs typeface="LM Mono 10"/>
              </a:rPr>
              <a:t>ase</a:t>
            </a:r>
            <a:r>
              <a:rPr lang="pt-BR" sz="900" spc="4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45" dirty="0">
                <a:solidFill>
                  <a:srgbClr val="FF7F00"/>
                </a:solidFill>
                <a:latin typeface="LM Mono 10"/>
                <a:cs typeface="LM Mono 10"/>
              </a:rPr>
              <a:t>’A’</a:t>
            </a:r>
            <a:r>
              <a:rPr sz="900" spc="45" dirty="0">
                <a:latin typeface="LM Mono 10"/>
                <a:cs typeface="LM Mono 10"/>
              </a:rPr>
              <a:t>:</a:t>
            </a:r>
            <a:endParaRPr lang="pt-BR" sz="900" spc="45" dirty="0">
              <a:latin typeface="LM Mono 10"/>
              <a:cs typeface="LM Mono 10"/>
            </a:endParaRPr>
          </a:p>
          <a:p>
            <a:pPr marL="308610">
              <a:lnSpc>
                <a:spcPct val="100000"/>
              </a:lnSpc>
              <a:spcBef>
                <a:spcPts val="15"/>
              </a:spcBef>
            </a:pPr>
            <a:r>
              <a:rPr lang="pt-BR" sz="900" spc="45" dirty="0">
                <a:solidFill>
                  <a:srgbClr val="0000FF"/>
                </a:solidFill>
                <a:latin typeface="LM Mono 10"/>
                <a:cs typeface="LM Mono 10"/>
              </a:rPr>
              <a:t>             </a:t>
            </a:r>
            <a:r>
              <a:rPr sz="900" spc="45" dirty="0" err="1">
                <a:solidFill>
                  <a:srgbClr val="0000FF"/>
                </a:solidFill>
                <a:latin typeface="LM Mono 10"/>
                <a:cs typeface="LM Mono 10"/>
              </a:rPr>
              <a:t>mensagem</a:t>
            </a:r>
            <a:r>
              <a:rPr sz="900" spc="45" dirty="0">
                <a:latin typeface="LM Mono 10"/>
                <a:cs typeface="LM Mono 10"/>
              </a:rPr>
              <a:t>=</a:t>
            </a:r>
            <a:r>
              <a:rPr sz="900" spc="45" dirty="0">
                <a:solidFill>
                  <a:srgbClr val="FF7F00"/>
                </a:solidFill>
                <a:latin typeface="LM Mono 10"/>
                <a:cs typeface="LM Mono 10"/>
              </a:rPr>
              <a:t>"</a:t>
            </a:r>
            <a:r>
              <a:rPr sz="900" spc="45" dirty="0" err="1">
                <a:solidFill>
                  <a:srgbClr val="FF7F00"/>
                </a:solidFill>
                <a:latin typeface="LM Mono 10"/>
                <a:cs typeface="LM Mono 10"/>
              </a:rPr>
              <a:t>Excelente</a:t>
            </a:r>
            <a:r>
              <a:rPr sz="900" spc="45" dirty="0">
                <a:solidFill>
                  <a:srgbClr val="FF7F00"/>
                </a:solidFill>
                <a:latin typeface="LM Mono 10"/>
                <a:cs typeface="LM Mono 10"/>
              </a:rPr>
              <a:t>"</a:t>
            </a:r>
            <a:r>
              <a:rPr sz="900" spc="45" dirty="0">
                <a:latin typeface="LM Mono 10"/>
                <a:cs typeface="LM Mono 10"/>
              </a:rPr>
              <a:t>;</a:t>
            </a:r>
            <a:endParaRPr lang="pt-BR" sz="900" dirty="0">
              <a:latin typeface="LM Mono 10"/>
              <a:cs typeface="LM Mono 10"/>
            </a:endParaRPr>
          </a:p>
          <a:p>
            <a:pPr marL="308610">
              <a:lnSpc>
                <a:spcPct val="100000"/>
              </a:lnSpc>
              <a:spcBef>
                <a:spcPts val="15"/>
              </a:spcBef>
            </a:pPr>
            <a:r>
              <a:rPr lang="pt-BR" sz="900" spc="70" dirty="0">
                <a:solidFill>
                  <a:srgbClr val="0000FF"/>
                </a:solidFill>
                <a:latin typeface="LM Mono 10"/>
                <a:cs typeface="LM Mono 10"/>
              </a:rPr>
              <a:t>            </a:t>
            </a:r>
            <a:r>
              <a:rPr sz="900" spc="70" dirty="0" err="1">
                <a:solidFill>
                  <a:srgbClr val="0000FF"/>
                </a:solidFill>
                <a:latin typeface="LM Mono 10"/>
                <a:cs typeface="LM Mono 10"/>
              </a:rPr>
              <a:t>apro</a:t>
            </a:r>
            <a:r>
              <a:rPr sz="900" spc="-5" dirty="0" err="1">
                <a:solidFill>
                  <a:srgbClr val="0000FF"/>
                </a:solidFill>
                <a:latin typeface="LM Mono 10"/>
                <a:cs typeface="LM Mono 10"/>
              </a:rPr>
              <a:t>v</a:t>
            </a:r>
            <a:r>
              <a:rPr sz="900" spc="65" dirty="0">
                <a:latin typeface="LM Mono 10"/>
                <a:cs typeface="LM Mono 10"/>
              </a:rPr>
              <a:t>++</a:t>
            </a:r>
            <a:r>
              <a:rPr sz="900" spc="-5" dirty="0">
                <a:latin typeface="LM Mono 10"/>
                <a:cs typeface="LM Mono 10"/>
              </a:rPr>
              <a:t>;  </a:t>
            </a:r>
            <a:endParaRPr lang="pt-BR" sz="900" spc="-5" dirty="0">
              <a:latin typeface="LM Mono 10"/>
              <a:cs typeface="LM Mono 10"/>
            </a:endParaRPr>
          </a:p>
          <a:p>
            <a:pPr marL="308610">
              <a:lnSpc>
                <a:spcPct val="100000"/>
              </a:lnSpc>
              <a:spcBef>
                <a:spcPts val="15"/>
              </a:spcBef>
            </a:pPr>
            <a:r>
              <a:rPr lang="pt-BR" sz="900" spc="-5" dirty="0">
                <a:solidFill>
                  <a:srgbClr val="006600"/>
                </a:solidFill>
                <a:latin typeface="LM Mono 10"/>
                <a:cs typeface="LM Mono 10"/>
              </a:rPr>
              <a:t>                 </a:t>
            </a:r>
            <a:r>
              <a:rPr sz="900" spc="45" dirty="0">
                <a:solidFill>
                  <a:srgbClr val="006600"/>
                </a:solidFill>
                <a:latin typeface="LM Mono 10"/>
                <a:cs typeface="LM Mono 10"/>
              </a:rPr>
              <a:t>break</a:t>
            </a:r>
            <a:r>
              <a:rPr sz="900" spc="45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 marL="308610">
              <a:lnSpc>
                <a:spcPct val="100000"/>
              </a:lnSpc>
              <a:spcBef>
                <a:spcPts val="20"/>
              </a:spcBef>
            </a:pPr>
            <a:r>
              <a:rPr lang="pt-BR" sz="900" spc="35" dirty="0">
                <a:solidFill>
                  <a:srgbClr val="006600"/>
                </a:solidFill>
                <a:latin typeface="LM Mono 10"/>
                <a:cs typeface="LM Mono 10"/>
              </a:rPr>
              <a:t>c</a:t>
            </a:r>
            <a:r>
              <a:rPr sz="900" spc="35" dirty="0" err="1">
                <a:solidFill>
                  <a:srgbClr val="006600"/>
                </a:solidFill>
                <a:latin typeface="LM Mono 10"/>
                <a:cs typeface="LM Mono 10"/>
              </a:rPr>
              <a:t>ase</a:t>
            </a:r>
            <a:r>
              <a:rPr lang="pt-BR" sz="900" spc="3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35" dirty="0">
                <a:solidFill>
                  <a:srgbClr val="FF7F00"/>
                </a:solidFill>
                <a:latin typeface="LM Mono 10"/>
                <a:cs typeface="LM Mono 10"/>
              </a:rPr>
              <a:t>’B’</a:t>
            </a:r>
            <a:r>
              <a:rPr sz="900" spc="35" dirty="0">
                <a:latin typeface="LM Mono 10"/>
                <a:cs typeface="LM Mono 10"/>
              </a:rPr>
              <a:t>:</a:t>
            </a:r>
            <a:endParaRPr lang="pt-BR" sz="900" spc="35" dirty="0">
              <a:latin typeface="LM Mono 10"/>
              <a:cs typeface="LM Mono 10"/>
            </a:endParaRPr>
          </a:p>
          <a:p>
            <a:pPr marL="308610">
              <a:lnSpc>
                <a:spcPct val="100000"/>
              </a:lnSpc>
              <a:spcBef>
                <a:spcPts val="20"/>
              </a:spcBef>
            </a:pPr>
            <a:r>
              <a:rPr lang="pt-BR" sz="900" spc="35" dirty="0">
                <a:solidFill>
                  <a:srgbClr val="0000FF"/>
                </a:solidFill>
                <a:latin typeface="LM Mono 10"/>
                <a:cs typeface="LM Mono 10"/>
              </a:rPr>
              <a:t>              </a:t>
            </a:r>
            <a:r>
              <a:rPr sz="900" spc="35" dirty="0" err="1">
                <a:solidFill>
                  <a:srgbClr val="0000FF"/>
                </a:solidFill>
                <a:latin typeface="LM Mono 10"/>
                <a:cs typeface="LM Mono 10"/>
              </a:rPr>
              <a:t>mensagem</a:t>
            </a:r>
            <a:r>
              <a:rPr sz="900" spc="35" dirty="0">
                <a:latin typeface="LM Mono 10"/>
                <a:cs typeface="LM Mono 10"/>
              </a:rPr>
              <a:t>=</a:t>
            </a:r>
            <a:r>
              <a:rPr sz="900" spc="35" dirty="0">
                <a:solidFill>
                  <a:srgbClr val="FF7F00"/>
                </a:solidFill>
                <a:latin typeface="LM Mono 10"/>
                <a:cs typeface="LM Mono 10"/>
              </a:rPr>
              <a:t>"Bom"</a:t>
            </a:r>
            <a:r>
              <a:rPr sz="900" spc="35" dirty="0">
                <a:latin typeface="LM Mono 10"/>
                <a:cs typeface="LM Mono 10"/>
              </a:rPr>
              <a:t>;</a:t>
            </a:r>
            <a:endParaRPr lang="pt-BR" sz="900" dirty="0">
              <a:latin typeface="LM Mono 10"/>
              <a:cs typeface="LM Mono 10"/>
            </a:endParaRPr>
          </a:p>
          <a:p>
            <a:pPr marL="308610">
              <a:lnSpc>
                <a:spcPct val="100000"/>
              </a:lnSpc>
              <a:spcBef>
                <a:spcPts val="20"/>
              </a:spcBef>
            </a:pPr>
            <a:r>
              <a:rPr lang="pt-BR" sz="900" spc="70" dirty="0">
                <a:solidFill>
                  <a:srgbClr val="0000FF"/>
                </a:solidFill>
                <a:latin typeface="LM Mono 10"/>
                <a:cs typeface="LM Mono 10"/>
              </a:rPr>
              <a:t>            </a:t>
            </a:r>
            <a:r>
              <a:rPr sz="900" spc="70" dirty="0" err="1">
                <a:solidFill>
                  <a:srgbClr val="0000FF"/>
                </a:solidFill>
                <a:latin typeface="LM Mono 10"/>
                <a:cs typeface="LM Mono 10"/>
              </a:rPr>
              <a:t>apro</a:t>
            </a:r>
            <a:r>
              <a:rPr sz="900" spc="-5" dirty="0" err="1">
                <a:solidFill>
                  <a:srgbClr val="0000FF"/>
                </a:solidFill>
                <a:latin typeface="LM Mono 10"/>
                <a:cs typeface="LM Mono 10"/>
              </a:rPr>
              <a:t>v</a:t>
            </a:r>
            <a:r>
              <a:rPr sz="900" spc="65" dirty="0">
                <a:latin typeface="LM Mono 10"/>
                <a:cs typeface="LM Mono 10"/>
              </a:rPr>
              <a:t>++</a:t>
            </a:r>
            <a:r>
              <a:rPr sz="900" spc="-5" dirty="0">
                <a:latin typeface="LM Mono 10"/>
                <a:cs typeface="LM Mono 10"/>
              </a:rPr>
              <a:t>;  </a:t>
            </a:r>
            <a:endParaRPr lang="pt-BR" sz="900" spc="-5" dirty="0">
              <a:latin typeface="LM Mono 10"/>
              <a:cs typeface="LM Mono 10"/>
            </a:endParaRPr>
          </a:p>
          <a:p>
            <a:pPr marL="308610">
              <a:lnSpc>
                <a:spcPct val="100000"/>
              </a:lnSpc>
              <a:spcBef>
                <a:spcPts val="20"/>
              </a:spcBef>
            </a:pPr>
            <a:r>
              <a:rPr lang="pt-BR" sz="900" spc="-5" dirty="0">
                <a:solidFill>
                  <a:srgbClr val="006600"/>
                </a:solidFill>
                <a:latin typeface="LM Mono 10"/>
                <a:cs typeface="LM Mono 10"/>
              </a:rPr>
              <a:t>                 </a:t>
            </a:r>
            <a:r>
              <a:rPr sz="900" spc="45" dirty="0">
                <a:solidFill>
                  <a:srgbClr val="006600"/>
                </a:solidFill>
                <a:latin typeface="LM Mono 10"/>
                <a:cs typeface="LM Mono 10"/>
              </a:rPr>
              <a:t>break</a:t>
            </a:r>
            <a:r>
              <a:rPr sz="900" spc="45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 marL="308610">
              <a:lnSpc>
                <a:spcPct val="100000"/>
              </a:lnSpc>
              <a:spcBef>
                <a:spcPts val="15"/>
              </a:spcBef>
            </a:pPr>
            <a:r>
              <a:rPr lang="pt-BR" sz="900" spc="45" dirty="0">
                <a:solidFill>
                  <a:srgbClr val="006600"/>
                </a:solidFill>
                <a:latin typeface="LM Mono 10"/>
                <a:cs typeface="LM Mono 10"/>
              </a:rPr>
              <a:t>c</a:t>
            </a:r>
            <a:r>
              <a:rPr sz="900" spc="45" dirty="0" err="1">
                <a:solidFill>
                  <a:srgbClr val="006600"/>
                </a:solidFill>
                <a:latin typeface="LM Mono 10"/>
                <a:cs typeface="LM Mono 10"/>
              </a:rPr>
              <a:t>ase</a:t>
            </a:r>
            <a:r>
              <a:rPr lang="pt-BR" sz="900" spc="4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45" dirty="0">
                <a:solidFill>
                  <a:srgbClr val="FF7F00"/>
                </a:solidFill>
                <a:latin typeface="LM Mono 10"/>
                <a:cs typeface="LM Mono 10"/>
              </a:rPr>
              <a:t>’C’</a:t>
            </a:r>
            <a:r>
              <a:rPr sz="900" spc="45" dirty="0">
                <a:latin typeface="LM Mono 10"/>
                <a:cs typeface="LM Mono 10"/>
              </a:rPr>
              <a:t>:</a:t>
            </a:r>
            <a:endParaRPr lang="pt-BR" sz="900" spc="45" dirty="0">
              <a:latin typeface="LM Mono 10"/>
              <a:cs typeface="LM Mono 10"/>
            </a:endParaRPr>
          </a:p>
          <a:p>
            <a:pPr marL="308610">
              <a:lnSpc>
                <a:spcPct val="100000"/>
              </a:lnSpc>
              <a:spcBef>
                <a:spcPts val="15"/>
              </a:spcBef>
            </a:pPr>
            <a:r>
              <a:rPr lang="pt-BR" sz="900" spc="45" dirty="0">
                <a:solidFill>
                  <a:srgbClr val="0000FF"/>
                </a:solidFill>
                <a:latin typeface="LM Mono 10"/>
                <a:cs typeface="LM Mono 10"/>
              </a:rPr>
              <a:t>              </a:t>
            </a:r>
            <a:r>
              <a:rPr sz="900" spc="45" dirty="0" err="1">
                <a:solidFill>
                  <a:srgbClr val="0000FF"/>
                </a:solidFill>
                <a:latin typeface="LM Mono 10"/>
                <a:cs typeface="LM Mono 10"/>
              </a:rPr>
              <a:t>mensagem</a:t>
            </a:r>
            <a:r>
              <a:rPr sz="900" spc="45" dirty="0">
                <a:latin typeface="LM Mono 10"/>
                <a:cs typeface="LM Mono 10"/>
              </a:rPr>
              <a:t>=</a:t>
            </a:r>
            <a:r>
              <a:rPr sz="900" spc="45" dirty="0">
                <a:solidFill>
                  <a:srgbClr val="FF7F00"/>
                </a:solidFill>
                <a:latin typeface="LM Mono 10"/>
                <a:cs typeface="LM Mono 10"/>
              </a:rPr>
              <a:t>"Regular"</a:t>
            </a:r>
            <a:r>
              <a:rPr sz="900" spc="45" dirty="0">
                <a:latin typeface="LM Mono 10"/>
                <a:cs typeface="LM Mono 10"/>
              </a:rPr>
              <a:t>;</a:t>
            </a:r>
            <a:r>
              <a:rPr lang="pt-BR" sz="900" dirty="0">
                <a:latin typeface="LM Mono 10"/>
                <a:cs typeface="LM Mono 10"/>
              </a:rPr>
              <a:t> </a:t>
            </a:r>
          </a:p>
          <a:p>
            <a:pPr marL="308610">
              <a:lnSpc>
                <a:spcPct val="100000"/>
              </a:lnSpc>
              <a:spcBef>
                <a:spcPts val="15"/>
              </a:spcBef>
            </a:pPr>
            <a:r>
              <a:rPr lang="pt-BR" sz="900" spc="70" dirty="0">
                <a:solidFill>
                  <a:srgbClr val="0000FF"/>
                </a:solidFill>
                <a:latin typeface="LM Mono 10"/>
                <a:cs typeface="LM Mono 10"/>
              </a:rPr>
              <a:t>             </a:t>
            </a:r>
            <a:r>
              <a:rPr sz="900" spc="70" dirty="0" err="1">
                <a:solidFill>
                  <a:srgbClr val="0000FF"/>
                </a:solidFill>
                <a:latin typeface="LM Mono 10"/>
                <a:cs typeface="LM Mono 10"/>
              </a:rPr>
              <a:t>apro</a:t>
            </a:r>
            <a:r>
              <a:rPr sz="900" spc="-5" dirty="0" err="1">
                <a:solidFill>
                  <a:srgbClr val="0000FF"/>
                </a:solidFill>
                <a:latin typeface="LM Mono 10"/>
                <a:cs typeface="LM Mono 10"/>
              </a:rPr>
              <a:t>v</a:t>
            </a:r>
            <a:r>
              <a:rPr sz="900" spc="65" dirty="0">
                <a:latin typeface="LM Mono 10"/>
                <a:cs typeface="LM Mono 10"/>
              </a:rPr>
              <a:t>++</a:t>
            </a:r>
            <a:r>
              <a:rPr sz="900" spc="-5" dirty="0">
                <a:latin typeface="LM Mono 10"/>
                <a:cs typeface="LM Mono 10"/>
              </a:rPr>
              <a:t>;  </a:t>
            </a:r>
            <a:endParaRPr lang="pt-BR" sz="900" spc="-5" dirty="0">
              <a:latin typeface="LM Mono 10"/>
              <a:cs typeface="LM Mono 10"/>
            </a:endParaRPr>
          </a:p>
          <a:p>
            <a:pPr marL="308610">
              <a:lnSpc>
                <a:spcPct val="100000"/>
              </a:lnSpc>
              <a:spcBef>
                <a:spcPts val="15"/>
              </a:spcBef>
            </a:pPr>
            <a:r>
              <a:rPr lang="pt-BR" sz="900" spc="-5" dirty="0">
                <a:solidFill>
                  <a:srgbClr val="006600"/>
                </a:solidFill>
                <a:latin typeface="LM Mono 10"/>
                <a:cs typeface="LM Mono 10"/>
              </a:rPr>
              <a:t>                  </a:t>
            </a:r>
            <a:r>
              <a:rPr sz="900" spc="45" dirty="0">
                <a:solidFill>
                  <a:srgbClr val="006600"/>
                </a:solidFill>
                <a:latin typeface="LM Mono 10"/>
                <a:cs typeface="LM Mono 10"/>
              </a:rPr>
              <a:t>break</a:t>
            </a:r>
            <a:r>
              <a:rPr sz="900" spc="45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 marL="1098550" marR="5080" indent="-789305">
              <a:lnSpc>
                <a:spcPct val="101499"/>
              </a:lnSpc>
            </a:pPr>
            <a:r>
              <a:rPr sz="900" spc="75" dirty="0">
                <a:solidFill>
                  <a:srgbClr val="006600"/>
                </a:solidFill>
                <a:latin typeface="LM Mono 10"/>
                <a:cs typeface="LM Mono 10"/>
              </a:rPr>
              <a:t>defaul</a:t>
            </a:r>
            <a:r>
              <a:rPr sz="900" spc="-5" dirty="0">
                <a:solidFill>
                  <a:srgbClr val="006600"/>
                </a:solidFill>
                <a:latin typeface="LM Mono 10"/>
                <a:cs typeface="LM Mono 10"/>
              </a:rPr>
              <a:t>t</a:t>
            </a:r>
            <a:r>
              <a:rPr sz="900" spc="-5" dirty="0">
                <a:latin typeface="LM Mono 10"/>
                <a:cs typeface="LM Mono 10"/>
              </a:rPr>
              <a:t>:</a:t>
            </a:r>
            <a:endParaRPr lang="pt-BR" sz="900" spc="-5" dirty="0">
              <a:latin typeface="LM Mono 10"/>
              <a:cs typeface="LM Mono 10"/>
            </a:endParaRPr>
          </a:p>
          <a:p>
            <a:pPr marL="1098550" marR="5080" indent="-789305">
              <a:lnSpc>
                <a:spcPct val="101499"/>
              </a:lnSpc>
            </a:pPr>
            <a:r>
              <a:rPr lang="pt-BR" sz="900" spc="-5" dirty="0">
                <a:solidFill>
                  <a:srgbClr val="0000FF"/>
                </a:solidFill>
                <a:latin typeface="LM Mono 10"/>
                <a:cs typeface="LM Mono 10"/>
              </a:rPr>
              <a:t>                   </a:t>
            </a:r>
            <a:r>
              <a:rPr sz="900" spc="75" dirty="0" err="1">
                <a:solidFill>
                  <a:srgbClr val="0000FF"/>
                </a:solidFill>
                <a:latin typeface="LM Mono 10"/>
                <a:cs typeface="LM Mono 10"/>
              </a:rPr>
              <a:t>mensage</a:t>
            </a:r>
            <a:r>
              <a:rPr sz="900" spc="-5" dirty="0" err="1">
                <a:solidFill>
                  <a:srgbClr val="0000FF"/>
                </a:solidFill>
                <a:latin typeface="LM Mono 10"/>
                <a:cs typeface="LM Mono 10"/>
              </a:rPr>
              <a:t>m</a:t>
            </a:r>
            <a:r>
              <a:rPr sz="900" spc="-5" dirty="0">
                <a:latin typeface="LM Mono 10"/>
                <a:cs typeface="LM Mono 10"/>
              </a:rPr>
              <a:t>=</a:t>
            </a:r>
            <a:r>
              <a:rPr sz="900" spc="-5" dirty="0">
                <a:solidFill>
                  <a:srgbClr val="FF7F00"/>
                </a:solidFill>
                <a:latin typeface="LM Mono 10"/>
                <a:cs typeface="LM Mono 10"/>
              </a:rPr>
              <a:t>"</a:t>
            </a:r>
            <a:r>
              <a:rPr sz="900" spc="80" dirty="0" err="1">
                <a:solidFill>
                  <a:srgbClr val="FF7F00"/>
                </a:solidFill>
                <a:latin typeface="LM Mono 10"/>
                <a:cs typeface="LM Mono 10"/>
              </a:rPr>
              <a:t>Insuficient</a:t>
            </a:r>
            <a:r>
              <a:rPr sz="900" spc="-5" dirty="0" err="1">
                <a:solidFill>
                  <a:srgbClr val="FF7F00"/>
                </a:solidFill>
                <a:latin typeface="LM Mono 10"/>
                <a:cs typeface="LM Mono 10"/>
              </a:rPr>
              <a:t>e</a:t>
            </a:r>
            <a:r>
              <a:rPr sz="900" spc="-5" dirty="0">
                <a:solidFill>
                  <a:srgbClr val="FF7F00"/>
                </a:solidFill>
                <a:latin typeface="LM Mono 10"/>
                <a:cs typeface="LM Mono 10"/>
              </a:rPr>
              <a:t>"</a:t>
            </a:r>
            <a:r>
              <a:rPr sz="900" spc="-5" dirty="0">
                <a:latin typeface="LM Mono 10"/>
                <a:cs typeface="LM Mono 10"/>
              </a:rPr>
              <a:t>;</a:t>
            </a:r>
            <a:r>
              <a:rPr lang="pt-BR" sz="900" spc="-5" dirty="0">
                <a:latin typeface="LM Mono 10"/>
                <a:cs typeface="LM Mono 10"/>
              </a:rPr>
              <a:t>  </a:t>
            </a:r>
            <a:r>
              <a:rPr sz="900" spc="55" dirty="0" err="1">
                <a:solidFill>
                  <a:srgbClr val="0000FF"/>
                </a:solidFill>
                <a:latin typeface="LM Mono 10"/>
                <a:cs typeface="LM Mono 10"/>
              </a:rPr>
              <a:t>reprov</a:t>
            </a:r>
            <a:r>
              <a:rPr sz="900" spc="55" dirty="0">
                <a:latin typeface="LM Mono 10"/>
                <a:cs typeface="LM Mono 10"/>
              </a:rPr>
              <a:t>++;</a:t>
            </a:r>
            <a:endParaRPr sz="900" dirty="0">
              <a:latin typeface="LM Mono 10"/>
              <a:cs typeface="LM Mono 10"/>
            </a:endParaRPr>
          </a:p>
          <a:p>
            <a:pPr marL="184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Mono 10"/>
                <a:cs typeface="LM Mono 10"/>
              </a:rPr>
              <a:t>}</a:t>
            </a:r>
            <a:r>
              <a:rPr lang="pt-BR" sz="900" spc="-5" dirty="0">
                <a:latin typeface="LM Mono 10"/>
                <a:cs typeface="LM Mono 10"/>
              </a:rPr>
              <a:t> </a:t>
            </a:r>
            <a:endParaRPr sz="900" dirty="0">
              <a:latin typeface="LM Mono 10"/>
              <a:cs typeface="LM Mono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2252" y="758494"/>
            <a:ext cx="35560" cy="2226945"/>
            <a:chOff x="342252" y="758494"/>
            <a:chExt cx="35560" cy="2226945"/>
          </a:xfrm>
        </p:grpSpPr>
        <p:sp>
          <p:nvSpPr>
            <p:cNvPr id="6" name="object 6"/>
            <p:cNvSpPr/>
            <p:nvPr/>
          </p:nvSpPr>
          <p:spPr>
            <a:xfrm>
              <a:off x="344779" y="75849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5145" y="75849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779" y="89766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5145" y="89766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779" y="103684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5145" y="103684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4779" y="117602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145" y="117602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4779" y="131519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145" y="131519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4779" y="145437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145" y="145437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4779" y="159355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145" y="159355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4779" y="173273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5145" y="173273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4779" y="187191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5145" y="187191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4779" y="201109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5145" y="201109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4779" y="215027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5145" y="215027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4779" y="228945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5145" y="228945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4779" y="242862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5145" y="242862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4779" y="256780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5145" y="256780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4779" y="270697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5145" y="270697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4779" y="284615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5145" y="284615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28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23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234F8A36-7208-41FC-8066-CFCFE8023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2821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Comandos </a:t>
            </a:r>
            <a:r>
              <a:rPr spc="15" dirty="0"/>
              <a:t>de </a:t>
            </a:r>
            <a:r>
              <a:rPr spc="-135" dirty="0" err="1"/>
              <a:t>sele</a:t>
            </a:r>
            <a:r>
              <a:rPr lang="pt-BR" spc="-135" dirty="0" err="1"/>
              <a:t>çã</a:t>
            </a:r>
            <a:r>
              <a:rPr spc="-135" dirty="0"/>
              <a:t>o </a:t>
            </a:r>
            <a:r>
              <a:rPr spc="15" dirty="0"/>
              <a:t>–</a:t>
            </a:r>
            <a:r>
              <a:rPr spc="-204" dirty="0"/>
              <a:t> </a:t>
            </a:r>
            <a:r>
              <a:rPr spc="10" dirty="0"/>
              <a:t>switch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0096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417523"/>
            <a:ext cx="4081145" cy="2593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715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Ao utilizar a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switch</a:t>
            </a:r>
            <a:r>
              <a:rPr sz="1100" spc="-5" dirty="0">
                <a:latin typeface="LM Sans 10"/>
                <a:cs typeface="LM Sans 10"/>
              </a:rPr>
              <a:t>, </a:t>
            </a:r>
            <a:r>
              <a:rPr sz="1100" spc="-10" dirty="0">
                <a:latin typeface="LM Sans 10"/>
                <a:cs typeface="LM Sans 10"/>
              </a:rPr>
              <a:t>lembre-se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que cada </a:t>
            </a:r>
            <a:r>
              <a:rPr sz="1100" spc="-5" dirty="0">
                <a:latin typeface="LM Sans 10"/>
                <a:cs typeface="LM Sans 10"/>
              </a:rPr>
              <a:t>case deve conter 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65" dirty="0">
                <a:latin typeface="LM Sans 10"/>
                <a:cs typeface="LM Sans 10"/>
              </a:rPr>
              <a:t>express</a:t>
            </a:r>
            <a:r>
              <a:rPr lang="pt-BR" sz="1100" spc="-65" dirty="0">
                <a:latin typeface="LM Sans 10"/>
                <a:cs typeface="LM Sans 10"/>
              </a:rPr>
              <a:t>ã</a:t>
            </a:r>
            <a:r>
              <a:rPr sz="1100" spc="-6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integral</a:t>
            </a:r>
            <a:r>
              <a:rPr sz="1100" spc="5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constante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5" dirty="0">
                <a:latin typeface="LM Sans 10"/>
                <a:cs typeface="LM Sans 10"/>
              </a:rPr>
              <a:t>constante integral </a:t>
            </a:r>
            <a:r>
              <a:rPr lang="pt-BR" sz="1100" spc="-265" dirty="0">
                <a:latin typeface="LM Sans 10"/>
                <a:cs typeface="LM Sans 10"/>
              </a:rPr>
              <a:t>é</a:t>
            </a:r>
            <a:r>
              <a:rPr sz="1100" spc="-2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simplesmente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15" dirty="0">
                <a:latin typeface="LM Sans 10"/>
                <a:cs typeface="LM Sans 10"/>
              </a:rPr>
              <a:t>valor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inteiro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</a:pPr>
            <a:r>
              <a:rPr sz="1100" spc="-114" dirty="0">
                <a:latin typeface="LM Sans 10"/>
                <a:cs typeface="LM Sans 10"/>
              </a:rPr>
              <a:t>Al</a:t>
            </a:r>
            <a:r>
              <a:rPr lang="pt-BR" sz="1100" spc="-114" dirty="0">
                <a:latin typeface="LM Sans 10"/>
                <a:cs typeface="LM Sans 10"/>
              </a:rPr>
              <a:t>é</a:t>
            </a:r>
            <a:r>
              <a:rPr sz="1100" spc="-114" dirty="0">
                <a:latin typeface="LM Sans 10"/>
                <a:cs typeface="LM Sans 10"/>
              </a:rPr>
              <a:t>m </a:t>
            </a:r>
            <a:r>
              <a:rPr sz="1100" spc="-5" dirty="0">
                <a:latin typeface="LM Sans 10"/>
                <a:cs typeface="LM Sans 10"/>
              </a:rPr>
              <a:t>disso, </a:t>
            </a:r>
            <a:r>
              <a:rPr sz="1100" spc="-110" dirty="0" err="1">
                <a:latin typeface="LM Sans 10"/>
                <a:cs typeface="LM Sans 10"/>
              </a:rPr>
              <a:t>voc</a:t>
            </a:r>
            <a:r>
              <a:rPr lang="pt-BR" sz="1100" spc="-110" dirty="0">
                <a:latin typeface="LM Sans 10"/>
                <a:cs typeface="LM Sans 10"/>
              </a:rPr>
              <a:t>ê</a:t>
            </a:r>
            <a:r>
              <a:rPr sz="1100" spc="-110" dirty="0">
                <a:latin typeface="LM Sans 10"/>
                <a:cs typeface="LM Sans 10"/>
              </a:rPr>
              <a:t> </a:t>
            </a:r>
            <a:r>
              <a:rPr sz="1100" spc="5" dirty="0">
                <a:latin typeface="LM Sans 10"/>
                <a:cs typeface="LM Sans 10"/>
              </a:rPr>
              <a:t>pode </a:t>
            </a:r>
            <a:r>
              <a:rPr sz="1100" spc="-10" dirty="0">
                <a:latin typeface="LM Sans 10"/>
                <a:cs typeface="LM Sans 10"/>
              </a:rPr>
              <a:t>utilizar </a:t>
            </a:r>
            <a:r>
              <a:rPr sz="1100" spc="-5" dirty="0">
                <a:latin typeface="LM Sans 10"/>
                <a:cs typeface="LM Sans 10"/>
              </a:rPr>
              <a:t>constantes de </a:t>
            </a:r>
            <a:r>
              <a:rPr sz="1100" spc="-10" dirty="0">
                <a:latin typeface="LM Sans 10"/>
                <a:cs typeface="LM Sans 10"/>
              </a:rPr>
              <a:t>caractere </a:t>
            </a:r>
            <a:r>
              <a:rPr sz="1100" spc="-5" dirty="0">
                <a:latin typeface="LM Sans 10"/>
                <a:cs typeface="LM Sans 10"/>
              </a:rPr>
              <a:t>– </a:t>
            </a:r>
            <a:r>
              <a:rPr sz="1100" spc="-10" dirty="0">
                <a:latin typeface="LM Sans 10"/>
                <a:cs typeface="LM Sans 10"/>
              </a:rPr>
              <a:t>car</a:t>
            </a:r>
            <a:r>
              <a:rPr lang="pt-BR" sz="1100" spc="-10" dirty="0">
                <a:latin typeface="LM Sans 10"/>
                <a:cs typeface="LM Sans 10"/>
              </a:rPr>
              <a:t>á</a:t>
            </a:r>
            <a:r>
              <a:rPr sz="1100" spc="-10" dirty="0" err="1">
                <a:latin typeface="LM Sans 10"/>
                <a:cs typeface="LM Sans 10"/>
              </a:rPr>
              <a:t>cteres</a:t>
            </a:r>
            <a:r>
              <a:rPr sz="1100" spc="-10" dirty="0">
                <a:latin typeface="LM Sans 10"/>
                <a:cs typeface="LM Sans 10"/>
              </a:rPr>
              <a:t>  </a:t>
            </a:r>
            <a:r>
              <a:rPr sz="1100" spc="-50" dirty="0" err="1">
                <a:latin typeface="LM Sans 10"/>
                <a:cs typeface="LM Sans 10"/>
              </a:rPr>
              <a:t>espec</a:t>
            </a:r>
            <a:r>
              <a:rPr lang="pt-BR" sz="1100" spc="-50" dirty="0">
                <a:latin typeface="LM Sans 10"/>
                <a:cs typeface="LM Sans 10"/>
              </a:rPr>
              <a:t>í</a:t>
            </a:r>
            <a:r>
              <a:rPr sz="1100" spc="-50" dirty="0" err="1">
                <a:latin typeface="LM Sans 10"/>
                <a:cs typeface="LM Sans 10"/>
              </a:rPr>
              <a:t>ficos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entre aspas simples, </a:t>
            </a:r>
            <a:r>
              <a:rPr sz="1100" spc="-10" dirty="0">
                <a:latin typeface="LM Sans 10"/>
                <a:cs typeface="LM Sans 10"/>
              </a:rPr>
              <a:t>como </a:t>
            </a:r>
            <a:r>
              <a:rPr sz="1100" spc="-5" dirty="0">
                <a:latin typeface="LM Sans 10"/>
                <a:cs typeface="LM Sans 10"/>
              </a:rPr>
              <a:t>’A’, ’7’ </a:t>
            </a:r>
            <a:r>
              <a:rPr sz="1100" spc="-25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’$’ – </a:t>
            </a:r>
            <a:r>
              <a:rPr sz="1100" spc="-10" dirty="0">
                <a:latin typeface="LM Sans 10"/>
                <a:cs typeface="LM Sans 10"/>
              </a:rPr>
              <a:t>que representam  </a:t>
            </a:r>
            <a:r>
              <a:rPr sz="1100" spc="-5" dirty="0">
                <a:latin typeface="LM Sans 10"/>
                <a:cs typeface="LM Sans 10"/>
              </a:rPr>
              <a:t>os </a:t>
            </a:r>
            <a:r>
              <a:rPr sz="1100" spc="-10" dirty="0">
                <a:latin typeface="LM Sans 10"/>
                <a:cs typeface="LM Sans 10"/>
              </a:rPr>
              <a:t>valores </a:t>
            </a:r>
            <a:r>
              <a:rPr sz="1100" spc="-5" dirty="0">
                <a:latin typeface="LM Sans 10"/>
                <a:cs typeface="LM Sans 10"/>
              </a:rPr>
              <a:t>inteiros dos </a:t>
            </a:r>
            <a:r>
              <a:rPr sz="1100" spc="-10" dirty="0">
                <a:latin typeface="LM Sans 10"/>
                <a:cs typeface="LM Sans 10"/>
              </a:rPr>
              <a:t>caracteres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65" dirty="0">
                <a:latin typeface="LM Sans 10"/>
                <a:cs typeface="LM Sans 10"/>
              </a:rPr>
              <a:t>express</a:t>
            </a:r>
            <a:r>
              <a:rPr lang="pt-BR" sz="1100" spc="-65" dirty="0">
                <a:latin typeface="LM Sans 10"/>
                <a:cs typeface="LM Sans 10"/>
              </a:rPr>
              <a:t>ã</a:t>
            </a:r>
            <a:r>
              <a:rPr sz="1100" spc="-6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em cada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case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85" dirty="0" err="1">
                <a:latin typeface="LM Sans 10"/>
                <a:cs typeface="LM Sans 10"/>
              </a:rPr>
              <a:t>tamb</a:t>
            </a:r>
            <a:r>
              <a:rPr lang="pt-BR" sz="1100" spc="-85" dirty="0">
                <a:latin typeface="LM Sans 10"/>
                <a:cs typeface="LM Sans 10"/>
              </a:rPr>
              <a:t>é</a:t>
            </a:r>
            <a:r>
              <a:rPr sz="1100" spc="-85" dirty="0">
                <a:latin typeface="LM Sans 10"/>
                <a:cs typeface="LM Sans 10"/>
              </a:rPr>
              <a:t>m </a:t>
            </a:r>
            <a:r>
              <a:rPr sz="1100" spc="5" dirty="0">
                <a:latin typeface="LM Sans 10"/>
                <a:cs typeface="LM Sans 10"/>
              </a:rPr>
              <a:t>pode </a:t>
            </a:r>
            <a:r>
              <a:rPr sz="1100" spc="-5" dirty="0">
                <a:latin typeface="LM Sans 10"/>
                <a:cs typeface="LM Sans 10"/>
              </a:rPr>
              <a:t>ser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70" dirty="0" err="1">
                <a:latin typeface="LM Sans 10"/>
                <a:cs typeface="LM Sans 10"/>
              </a:rPr>
              <a:t>vari</a:t>
            </a:r>
            <a:r>
              <a:rPr lang="pt-BR" sz="1100" spc="-70" dirty="0">
                <a:latin typeface="LM Sans 10"/>
                <a:cs typeface="LM Sans 10"/>
              </a:rPr>
              <a:t>á</a:t>
            </a:r>
            <a:r>
              <a:rPr sz="1100" spc="-70" dirty="0">
                <a:latin typeface="LM Sans 10"/>
                <a:cs typeface="LM Sans 10"/>
              </a:rPr>
              <a:t>vel </a:t>
            </a:r>
            <a:r>
              <a:rPr sz="1100" spc="-5" dirty="0">
                <a:latin typeface="LM Sans 10"/>
                <a:cs typeface="LM Sans 10"/>
              </a:rPr>
              <a:t>constante – 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70" dirty="0" err="1">
                <a:latin typeface="LM Sans 10"/>
                <a:cs typeface="LM Sans 10"/>
              </a:rPr>
              <a:t>vari</a:t>
            </a:r>
            <a:r>
              <a:rPr lang="pt-BR" sz="1100" spc="-70" dirty="0">
                <a:latin typeface="LM Sans 10"/>
                <a:cs typeface="LM Sans 10"/>
              </a:rPr>
              <a:t>á</a:t>
            </a:r>
            <a:r>
              <a:rPr sz="1100" spc="-70" dirty="0">
                <a:latin typeface="LM Sans 10"/>
                <a:cs typeface="LM Sans 10"/>
              </a:rPr>
              <a:t>vel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85" dirty="0" err="1">
                <a:latin typeface="LM Sans 10"/>
                <a:cs typeface="LM Sans 10"/>
              </a:rPr>
              <a:t>cont</a:t>
            </a:r>
            <a:r>
              <a:rPr lang="pt-BR" sz="1100" spc="-85" dirty="0">
                <a:latin typeface="LM Sans 10"/>
                <a:cs typeface="LM Sans 10"/>
              </a:rPr>
              <a:t>é</a:t>
            </a:r>
            <a:r>
              <a:rPr sz="1100" spc="-85" dirty="0">
                <a:latin typeface="LM Sans 10"/>
                <a:cs typeface="LM Sans 10"/>
              </a:rPr>
              <a:t>m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15" dirty="0">
                <a:latin typeface="LM Sans 10"/>
                <a:cs typeface="LM Sans 10"/>
              </a:rPr>
              <a:t>valor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145" dirty="0">
                <a:latin typeface="LM Sans 10"/>
                <a:cs typeface="LM Sans 10"/>
              </a:rPr>
              <a:t>n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</a:t>
            </a:r>
            <a:r>
              <a:rPr lang="pt-BR" sz="1100" spc="-145" dirty="0">
                <a:latin typeface="LM Sans 10"/>
                <a:cs typeface="LM Sans 10"/>
              </a:rPr>
              <a:t>  </a:t>
            </a:r>
            <a:r>
              <a:rPr sz="1100" spc="-10" dirty="0" err="1">
                <a:latin typeface="LM Sans 10"/>
                <a:cs typeface="LM Sans 10"/>
              </a:rPr>
              <a:t>muda</a:t>
            </a:r>
            <a:r>
              <a:rPr sz="1100" spc="-10" dirty="0">
                <a:latin typeface="LM Sans 10"/>
                <a:cs typeface="LM Sans 10"/>
              </a:rPr>
              <a:t> no programa</a:t>
            </a:r>
            <a:r>
              <a:rPr sz="1100" spc="9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inteiro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Sans 10"/>
                <a:cs typeface="LM Sans 10"/>
              </a:rPr>
              <a:t>– </a:t>
            </a:r>
            <a:r>
              <a:rPr sz="1100" spc="-5" dirty="0" err="1">
                <a:latin typeface="LM Sans 10"/>
                <a:cs typeface="LM Sans 10"/>
              </a:rPr>
              <a:t>essa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70" dirty="0" err="1">
                <a:latin typeface="LM Sans 10"/>
                <a:cs typeface="LM Sans 10"/>
              </a:rPr>
              <a:t>vari</a:t>
            </a:r>
            <a:r>
              <a:rPr lang="pt-BR" sz="1100" spc="-70" dirty="0">
                <a:latin typeface="LM Sans 10"/>
                <a:cs typeface="LM Sans 10"/>
              </a:rPr>
              <a:t>á</a:t>
            </a:r>
            <a:r>
              <a:rPr sz="1100" spc="-70" dirty="0">
                <a:latin typeface="LM Sans 10"/>
                <a:cs typeface="LM Sans 10"/>
              </a:rPr>
              <a:t>vel </a:t>
            </a:r>
            <a:r>
              <a:rPr lang="pt-BR" sz="1100" spc="-265" dirty="0">
                <a:latin typeface="LM Sans 10"/>
                <a:cs typeface="LM Sans 10"/>
              </a:rPr>
              <a:t>é</a:t>
            </a:r>
            <a:r>
              <a:rPr sz="1100" spc="-2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declarada com a </a:t>
            </a:r>
            <a:r>
              <a:rPr sz="1100" spc="-5" dirty="0">
                <a:latin typeface="LM Sans 10"/>
                <a:cs typeface="LM Sans 10"/>
              </a:rPr>
              <a:t>palavra-chave </a:t>
            </a:r>
            <a:r>
              <a:rPr sz="1100" spc="-10" dirty="0">
                <a:latin typeface="LM Sans 10"/>
                <a:cs typeface="LM Sans 10"/>
              </a:rPr>
              <a:t>final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400685">
              <a:lnSpc>
                <a:spcPct val="102699"/>
              </a:lnSpc>
            </a:pPr>
            <a:r>
              <a:rPr sz="1100" spc="-10" dirty="0">
                <a:latin typeface="LM Sans 10"/>
                <a:cs typeface="LM Sans 10"/>
              </a:rPr>
              <a:t>O </a:t>
            </a:r>
            <a:r>
              <a:rPr lang="pt-BR" sz="1100" spc="-5" dirty="0" err="1">
                <a:latin typeface="LM Sans 10"/>
                <a:cs typeface="LM Sans 10"/>
              </a:rPr>
              <a:t>c++</a:t>
            </a:r>
            <a:r>
              <a:rPr sz="1100" spc="-5" dirty="0">
                <a:latin typeface="LM Sans 10"/>
                <a:cs typeface="LM Sans 10"/>
              </a:rPr>
              <a:t> tem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recurso </a:t>
            </a:r>
            <a:r>
              <a:rPr sz="1100" spc="-10" dirty="0" err="1">
                <a:latin typeface="LM Sans 10"/>
                <a:cs typeface="LM Sans 10"/>
              </a:rPr>
              <a:t>chamado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85" dirty="0" err="1">
                <a:latin typeface="LM Sans 10"/>
                <a:cs typeface="LM Sans 10"/>
              </a:rPr>
              <a:t>enumera</a:t>
            </a:r>
            <a:r>
              <a:rPr lang="pt-BR" sz="1100" spc="-85" dirty="0" err="1">
                <a:latin typeface="LM Sans 10"/>
                <a:cs typeface="LM Sans 10"/>
              </a:rPr>
              <a:t>çõ</a:t>
            </a:r>
            <a:r>
              <a:rPr sz="1100" spc="-85" dirty="0">
                <a:latin typeface="LM Sans 10"/>
                <a:cs typeface="LM Sans 10"/>
              </a:rPr>
              <a:t>es </a:t>
            </a:r>
            <a:r>
              <a:rPr sz="1100" spc="-5" dirty="0">
                <a:latin typeface="LM Sans 10"/>
                <a:cs typeface="LM Sans 10"/>
              </a:rPr>
              <a:t>– </a:t>
            </a:r>
            <a:r>
              <a:rPr sz="1100" spc="-10" dirty="0">
                <a:latin typeface="LM Sans 10"/>
                <a:cs typeface="LM Sans 10"/>
              </a:rPr>
              <a:t>constantes </a:t>
            </a:r>
            <a:r>
              <a:rPr sz="1100" spc="-5" dirty="0">
                <a:latin typeface="LM Sans 10"/>
                <a:cs typeface="LM Sans 10"/>
              </a:rPr>
              <a:t>de  </a:t>
            </a:r>
            <a:r>
              <a:rPr sz="1100" spc="-95" dirty="0" err="1">
                <a:latin typeface="LM Sans 10"/>
                <a:cs typeface="LM Sans 10"/>
              </a:rPr>
              <a:t>enumera</a:t>
            </a:r>
            <a:r>
              <a:rPr lang="pt-BR" sz="1100" spc="-95" dirty="0" err="1">
                <a:latin typeface="LM Sans 10"/>
                <a:cs typeface="LM Sans 10"/>
              </a:rPr>
              <a:t>çã</a:t>
            </a:r>
            <a:r>
              <a:rPr sz="1100" spc="-95" dirty="0">
                <a:latin typeface="LM Sans 10"/>
                <a:cs typeface="LM Sans 10"/>
              </a:rPr>
              <a:t>o </a:t>
            </a:r>
            <a:r>
              <a:rPr sz="1100" spc="-85" dirty="0" err="1">
                <a:latin typeface="LM Sans 10"/>
                <a:cs typeface="LM Sans 10"/>
              </a:rPr>
              <a:t>tamb</a:t>
            </a:r>
            <a:r>
              <a:rPr lang="pt-BR" sz="1100" spc="-85" dirty="0">
                <a:latin typeface="LM Sans 10"/>
                <a:cs typeface="LM Sans 10"/>
              </a:rPr>
              <a:t>é</a:t>
            </a:r>
            <a:r>
              <a:rPr sz="1100" spc="-85" dirty="0">
                <a:latin typeface="LM Sans 10"/>
                <a:cs typeface="LM Sans 10"/>
              </a:rPr>
              <a:t>m </a:t>
            </a:r>
            <a:r>
              <a:rPr sz="1100" spc="5" dirty="0">
                <a:latin typeface="LM Sans 10"/>
                <a:cs typeface="LM Sans 10"/>
              </a:rPr>
              <a:t>podem </a:t>
            </a:r>
            <a:r>
              <a:rPr sz="1100" spc="-5" dirty="0">
                <a:latin typeface="LM Sans 10"/>
                <a:cs typeface="LM Sans 10"/>
              </a:rPr>
              <a:t>ser utilizadas </a:t>
            </a:r>
            <a:r>
              <a:rPr sz="1100" spc="-10" dirty="0" err="1">
                <a:latin typeface="LM Sans 10"/>
                <a:cs typeface="LM Sans 10"/>
              </a:rPr>
              <a:t>em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LM Sans 10"/>
                <a:cs typeface="LM Sans 10"/>
              </a:rPr>
              <a:t>r</a:t>
            </a:r>
            <a:r>
              <a:rPr lang="pt-BR" sz="1100" spc="-75" dirty="0">
                <a:latin typeface="LM Sans 10"/>
                <a:cs typeface="LM Sans 10"/>
              </a:rPr>
              <a:t>ó</a:t>
            </a:r>
            <a:r>
              <a:rPr sz="1100" spc="-75" dirty="0" err="1">
                <a:latin typeface="LM Sans 10"/>
                <a:cs typeface="LM Sans 10"/>
              </a:rPr>
              <a:t>tulos</a:t>
            </a:r>
            <a:r>
              <a:rPr sz="1100" spc="165" dirty="0">
                <a:latin typeface="LM Sans 10"/>
                <a:cs typeface="LM Sans 10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case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05515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43725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16352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88977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28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24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7CBB11B-1F1F-46A5-B3BC-1297081EC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19316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 err="1"/>
              <a:t>Recomenda</a:t>
            </a:r>
            <a:r>
              <a:rPr lang="pt-BR" spc="-75" dirty="0" err="1"/>
              <a:t>çõ</a:t>
            </a:r>
            <a:r>
              <a:rPr spc="-75" dirty="0"/>
              <a:t>es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62854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545095"/>
            <a:ext cx="4079875" cy="24466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37795">
              <a:lnSpc>
                <a:spcPct val="102699"/>
              </a:lnSpc>
              <a:spcBef>
                <a:spcPts val="55"/>
              </a:spcBef>
            </a:pPr>
            <a:r>
              <a:rPr sz="1100" spc="-5" dirty="0">
                <a:latin typeface="LM Sans 10"/>
                <a:cs typeface="LM Sans 10"/>
              </a:rPr>
              <a:t>Erros de sintaxe </a:t>
            </a:r>
            <a:r>
              <a:rPr sz="1100" spc="-10" dirty="0">
                <a:latin typeface="LM Sans 10"/>
                <a:cs typeface="LM Sans 10"/>
              </a:rPr>
              <a:t>(por </a:t>
            </a:r>
            <a:r>
              <a:rPr sz="1100" spc="-5" dirty="0">
                <a:latin typeface="LM Sans 10"/>
                <a:cs typeface="LM Sans 10"/>
              </a:rPr>
              <a:t>exemplo, </a:t>
            </a:r>
            <a:r>
              <a:rPr sz="1100" spc="-10" dirty="0" err="1">
                <a:latin typeface="LM Sans 10"/>
                <a:cs typeface="LM Sans 10"/>
              </a:rPr>
              <a:t>quando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lang="pt-BR" sz="1100" spc="-10" dirty="0">
                <a:latin typeface="LM Sans 10"/>
                <a:cs typeface="LM Sans 10"/>
              </a:rPr>
              <a:t>não é colocada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das  chaves </a:t>
            </a:r>
            <a:r>
              <a:rPr sz="1100" spc="-10" dirty="0">
                <a:latin typeface="LM Sans 10"/>
                <a:cs typeface="LM Sans 10"/>
              </a:rPr>
              <a:t>em um </a:t>
            </a:r>
            <a:r>
              <a:rPr sz="1100" dirty="0">
                <a:latin typeface="LM Sans 10"/>
                <a:cs typeface="LM Sans 10"/>
              </a:rPr>
              <a:t>bloco </a:t>
            </a:r>
            <a:r>
              <a:rPr sz="1100" spc="-10" dirty="0">
                <a:latin typeface="LM Sans 10"/>
                <a:cs typeface="LM Sans 10"/>
              </a:rPr>
              <a:t>do programa) </a:t>
            </a:r>
            <a:r>
              <a:rPr sz="1100" spc="-145" dirty="0">
                <a:latin typeface="LM Sans 10"/>
                <a:cs typeface="LM Sans 10"/>
              </a:rPr>
              <a:t>s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 </a:t>
            </a:r>
            <a:r>
              <a:rPr sz="1100" spc="-5" dirty="0">
                <a:latin typeface="LM Sans 10"/>
                <a:cs typeface="LM Sans 10"/>
              </a:rPr>
              <a:t>capturados </a:t>
            </a:r>
            <a:r>
              <a:rPr sz="1100" dirty="0">
                <a:latin typeface="LM Sans 10"/>
                <a:cs typeface="LM Sans 10"/>
              </a:rPr>
              <a:t>pelo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compilador.</a:t>
            </a: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erro de </a:t>
            </a:r>
            <a:r>
              <a:rPr sz="1100" spc="-85" dirty="0">
                <a:latin typeface="LM Sans 10"/>
                <a:cs typeface="LM Sans 10"/>
              </a:rPr>
              <a:t>l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 err="1">
                <a:latin typeface="LM Sans 10"/>
                <a:cs typeface="LM Sans 10"/>
              </a:rPr>
              <a:t>gica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(por exemplo, </a:t>
            </a:r>
            <a:r>
              <a:rPr sz="1100" spc="-10" dirty="0" err="1">
                <a:latin typeface="LM Sans 10"/>
                <a:cs typeface="LM Sans 10"/>
              </a:rPr>
              <a:t>quando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45" dirty="0">
                <a:latin typeface="LM Sans 10"/>
                <a:cs typeface="LM Sans 10"/>
              </a:rPr>
              <a:t>n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</a:t>
            </a:r>
            <a:r>
              <a:rPr lang="pt-BR" sz="1100" spc="-145" dirty="0">
                <a:latin typeface="LM Sans 10"/>
                <a:cs typeface="LM Sans 10"/>
              </a:rPr>
              <a:t> </a:t>
            </a:r>
            <a:r>
              <a:rPr sz="1100" spc="-5" dirty="0" err="1">
                <a:latin typeface="LM Sans 10"/>
                <a:cs typeface="LM Sans 10"/>
              </a:rPr>
              <a:t>colocadas</a:t>
            </a:r>
            <a:r>
              <a:rPr sz="1100" spc="-5" dirty="0">
                <a:latin typeface="LM Sans 10"/>
                <a:cs typeface="LM Sans 10"/>
              </a:rPr>
              <a:t> as </a:t>
            </a:r>
            <a:r>
              <a:rPr sz="1100" spc="-10" dirty="0">
                <a:latin typeface="LM Sans 10"/>
                <a:cs typeface="LM Sans 10"/>
              </a:rPr>
              <a:t>duas</a:t>
            </a:r>
            <a:r>
              <a:rPr sz="1100" spc="-1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chaves  </a:t>
            </a:r>
            <a:r>
              <a:rPr sz="1100" spc="-10" dirty="0">
                <a:latin typeface="LM Sans 10"/>
                <a:cs typeface="LM Sans 10"/>
              </a:rPr>
              <a:t>em um </a:t>
            </a:r>
            <a:r>
              <a:rPr sz="1100" dirty="0">
                <a:latin typeface="LM Sans 10"/>
                <a:cs typeface="LM Sans 10"/>
              </a:rPr>
              <a:t>bloco </a:t>
            </a:r>
            <a:r>
              <a:rPr sz="1100" spc="-10" dirty="0">
                <a:latin typeface="LM Sans 10"/>
                <a:cs typeface="LM Sans 10"/>
              </a:rPr>
              <a:t>do programa) </a:t>
            </a:r>
            <a:r>
              <a:rPr sz="1100" spc="-145" dirty="0">
                <a:latin typeface="LM Sans 10"/>
                <a:cs typeface="LM Sans 10"/>
              </a:rPr>
              <a:t>s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capturadas </a:t>
            </a:r>
            <a:r>
              <a:rPr sz="1100" spc="-10" dirty="0">
                <a:latin typeface="LM Sans 10"/>
                <a:cs typeface="LM Sans 10"/>
              </a:rPr>
              <a:t>em </a:t>
            </a:r>
            <a:r>
              <a:rPr sz="1100" dirty="0">
                <a:latin typeface="LM Sans 10"/>
                <a:cs typeface="LM Sans 10"/>
              </a:rPr>
              <a:t>tempo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100" dirty="0" err="1">
                <a:latin typeface="LM Sans 10"/>
                <a:cs typeface="LM Sans 10"/>
              </a:rPr>
              <a:t>execu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o.</a:t>
            </a:r>
            <a:endParaRPr sz="1100" dirty="0">
              <a:latin typeface="LM Sans 10"/>
              <a:cs typeface="LM Sans 10"/>
            </a:endParaRPr>
          </a:p>
          <a:p>
            <a:pPr marL="12700" marR="271145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erro fatal de </a:t>
            </a:r>
            <a:r>
              <a:rPr sz="1100" spc="-85" dirty="0">
                <a:latin typeface="LM Sans 10"/>
                <a:cs typeface="LM Sans 10"/>
              </a:rPr>
              <a:t>l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 err="1">
                <a:latin typeface="LM Sans 10"/>
                <a:cs typeface="LM Sans 10"/>
              </a:rPr>
              <a:t>gica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faz </a:t>
            </a:r>
            <a:r>
              <a:rPr sz="1100" spc="-10" dirty="0">
                <a:latin typeface="LM Sans 10"/>
                <a:cs typeface="LM Sans 10"/>
              </a:rPr>
              <a:t>com que um programa </a:t>
            </a:r>
            <a:r>
              <a:rPr sz="1100" spc="-5" dirty="0">
                <a:latin typeface="LM Sans 10"/>
                <a:cs typeface="LM Sans 10"/>
              </a:rPr>
              <a:t>falhe e </a:t>
            </a:r>
            <a:r>
              <a:rPr sz="1100" spc="-10" dirty="0">
                <a:latin typeface="LM Sans 10"/>
                <a:cs typeface="LM Sans 10"/>
              </a:rPr>
              <a:t>finalize  prematuramente.</a:t>
            </a:r>
            <a:endParaRPr sz="1100" dirty="0">
              <a:latin typeface="LM Sans 10"/>
              <a:cs typeface="LM Sans 10"/>
            </a:endParaRPr>
          </a:p>
          <a:p>
            <a:pPr marL="12700" marR="260985">
              <a:lnSpc>
                <a:spcPct val="102600"/>
              </a:lnSpc>
              <a:spcBef>
                <a:spcPts val="295"/>
              </a:spcBef>
            </a:pP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 err="1">
                <a:latin typeface="LM Sans 10"/>
                <a:cs typeface="LM Sans 10"/>
              </a:rPr>
              <a:t>erro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45" dirty="0">
                <a:latin typeface="LM Sans 10"/>
                <a:cs typeface="LM Sans 10"/>
              </a:rPr>
              <a:t>n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</a:t>
            </a:r>
            <a:r>
              <a:rPr lang="pt-BR" sz="1100" spc="-145" dirty="0">
                <a:latin typeface="LM Sans 10"/>
                <a:cs typeface="LM Sans 10"/>
              </a:rPr>
              <a:t>  </a:t>
            </a:r>
            <a:r>
              <a:rPr sz="1100" spc="-5" dirty="0">
                <a:latin typeface="LM Sans 10"/>
                <a:cs typeface="LM Sans 10"/>
              </a:rPr>
              <a:t>fatal de </a:t>
            </a:r>
            <a:r>
              <a:rPr sz="1100" spc="-85" dirty="0">
                <a:latin typeface="LM Sans 10"/>
                <a:cs typeface="LM Sans 10"/>
              </a:rPr>
              <a:t>l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 err="1">
                <a:latin typeface="LM Sans 10"/>
                <a:cs typeface="LM Sans 10"/>
              </a:rPr>
              <a:t>gica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permite </a:t>
            </a:r>
            <a:r>
              <a:rPr sz="1100" spc="-10" dirty="0">
                <a:latin typeface="LM Sans 10"/>
                <a:cs typeface="LM Sans 10"/>
              </a:rPr>
              <a:t>que um programa </a:t>
            </a:r>
            <a:r>
              <a:rPr sz="1100" spc="-5" dirty="0">
                <a:latin typeface="LM Sans 10"/>
                <a:cs typeface="LM Sans 10"/>
              </a:rPr>
              <a:t>continue </a:t>
            </a:r>
            <a:r>
              <a:rPr sz="1100" spc="-10" dirty="0">
                <a:latin typeface="LM Sans 10"/>
                <a:cs typeface="LM Sans 10"/>
              </a:rPr>
              <a:t>a  executar, mas </a:t>
            </a:r>
            <a:r>
              <a:rPr sz="1100" spc="-5" dirty="0">
                <a:latin typeface="LM Sans 10"/>
                <a:cs typeface="LM Sans 10"/>
              </a:rPr>
              <a:t>faz </a:t>
            </a:r>
            <a:r>
              <a:rPr sz="1100" spc="-10" dirty="0">
                <a:latin typeface="LM Sans 10"/>
                <a:cs typeface="LM Sans 10"/>
              </a:rPr>
              <a:t>com que produza </a:t>
            </a:r>
            <a:r>
              <a:rPr sz="1100" spc="-5" dirty="0">
                <a:latin typeface="LM Sans 10"/>
                <a:cs typeface="LM Sans 10"/>
              </a:rPr>
              <a:t>resultados</a:t>
            </a:r>
            <a:r>
              <a:rPr sz="1100" spc="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incorretos.</a:t>
            </a:r>
            <a:endParaRPr sz="1100" dirty="0">
              <a:latin typeface="LM Sans 10"/>
              <a:cs typeface="LM Sans 10"/>
            </a:endParaRPr>
          </a:p>
          <a:p>
            <a:pPr marL="12700" marR="13081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LM Sans 10"/>
                <a:cs typeface="LM Sans 10"/>
              </a:rPr>
              <a:t>Assim </a:t>
            </a:r>
            <a:r>
              <a:rPr sz="1100" spc="-10" dirty="0">
                <a:latin typeface="LM Sans 10"/>
                <a:cs typeface="LM Sans 10"/>
              </a:rPr>
              <a:t>como um </a:t>
            </a:r>
            <a:r>
              <a:rPr sz="1100" dirty="0">
                <a:latin typeface="LM Sans 10"/>
                <a:cs typeface="LM Sans 10"/>
              </a:rPr>
              <a:t>bloco </a:t>
            </a:r>
            <a:r>
              <a:rPr sz="1100" spc="10" dirty="0">
                <a:latin typeface="LM Sans 10"/>
                <a:cs typeface="LM Sans 10"/>
              </a:rPr>
              <a:t>pode </a:t>
            </a:r>
            <a:r>
              <a:rPr sz="1100" spc="-5" dirty="0">
                <a:latin typeface="LM Sans 10"/>
                <a:cs typeface="LM Sans 10"/>
              </a:rPr>
              <a:t>ser colocado </a:t>
            </a:r>
            <a:r>
              <a:rPr sz="1100" spc="-10" dirty="0">
                <a:latin typeface="LM Sans 10"/>
                <a:cs typeface="LM Sans 10"/>
              </a:rPr>
              <a:t>em </a:t>
            </a:r>
            <a:r>
              <a:rPr sz="1100" spc="-5" dirty="0">
                <a:latin typeface="LM Sans 10"/>
                <a:cs typeface="LM Sans 10"/>
              </a:rPr>
              <a:t>qualquer </a:t>
            </a:r>
            <a:r>
              <a:rPr sz="1100" spc="-15" dirty="0">
                <a:latin typeface="LM Sans 10"/>
                <a:cs typeface="LM Sans 10"/>
              </a:rPr>
              <a:t>lugar </a:t>
            </a:r>
            <a:r>
              <a:rPr sz="1100" spc="-10" dirty="0">
                <a:latin typeface="LM Sans 10"/>
                <a:cs typeface="LM Sans 10"/>
              </a:rPr>
              <a:t>em que 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individual </a:t>
            </a:r>
            <a:r>
              <a:rPr sz="1100" spc="10" dirty="0">
                <a:latin typeface="LM Sans 10"/>
                <a:cs typeface="LM Sans 10"/>
              </a:rPr>
              <a:t>pode </a:t>
            </a:r>
            <a:r>
              <a:rPr sz="1100" spc="-5" dirty="0">
                <a:latin typeface="LM Sans 10"/>
                <a:cs typeface="LM Sans 10"/>
              </a:rPr>
              <a:t>ser colocada, </a:t>
            </a:r>
            <a:r>
              <a:rPr sz="1100" spc="-85" dirty="0" err="1">
                <a:latin typeface="LM Sans 10"/>
                <a:cs typeface="LM Sans 10"/>
              </a:rPr>
              <a:t>tamb</a:t>
            </a:r>
            <a:r>
              <a:rPr lang="pt-BR" sz="1100" spc="-85" dirty="0">
                <a:latin typeface="LM Sans 10"/>
                <a:cs typeface="LM Sans 10"/>
              </a:rPr>
              <a:t>é</a:t>
            </a:r>
            <a:r>
              <a:rPr sz="1100" spc="-85" dirty="0">
                <a:latin typeface="LM Sans 10"/>
                <a:cs typeface="LM Sans 10"/>
              </a:rPr>
              <a:t>m </a:t>
            </a:r>
            <a:r>
              <a:rPr lang="pt-BR" sz="1100" spc="-85" dirty="0">
                <a:latin typeface="LM Sans 10"/>
                <a:cs typeface="LM Sans 10"/>
              </a:rPr>
              <a:t>é possível </a:t>
            </a:r>
            <a:r>
              <a:rPr sz="1100" spc="-5" dirty="0" err="1">
                <a:latin typeface="LM Sans 10"/>
                <a:cs typeface="LM Sans 10"/>
              </a:rPr>
              <a:t>ter</a:t>
            </a:r>
            <a:r>
              <a:rPr sz="1100" spc="-5" dirty="0">
                <a:latin typeface="LM Sans 10"/>
                <a:cs typeface="LM Sans 10"/>
              </a:rPr>
              <a:t> 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</a:t>
            </a:r>
            <a:r>
              <a:rPr sz="1100" spc="-5" dirty="0">
                <a:latin typeface="LM Sans 10"/>
                <a:cs typeface="LM Sans 10"/>
              </a:rPr>
              <a:t> vazia</a:t>
            </a:r>
            <a:endParaRPr sz="1100" dirty="0">
              <a:latin typeface="LM Sans 10"/>
              <a:cs typeface="LM Sans 10"/>
            </a:endParaRPr>
          </a:p>
          <a:p>
            <a:pPr marL="12700" marR="26670">
              <a:lnSpc>
                <a:spcPct val="102699"/>
              </a:lnSpc>
              <a:spcBef>
                <a:spcPts val="300"/>
              </a:spcBef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 err="1">
                <a:latin typeface="LM Sans 10"/>
                <a:cs typeface="LM Sans 10"/>
              </a:rPr>
              <a:t>vazia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lang="pt-BR" sz="1100" spc="-265" dirty="0">
                <a:latin typeface="LM Sans 10"/>
                <a:cs typeface="LM Sans 10"/>
              </a:rPr>
              <a:t>é</a:t>
            </a:r>
            <a:r>
              <a:rPr sz="1100" spc="-2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representada </a:t>
            </a:r>
            <a:r>
              <a:rPr sz="1100" spc="-5" dirty="0">
                <a:latin typeface="LM Sans 10"/>
                <a:cs typeface="LM Sans 10"/>
              </a:rPr>
              <a:t>colocando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dirty="0">
                <a:latin typeface="LM Sans 10"/>
                <a:cs typeface="LM Sans 10"/>
              </a:rPr>
              <a:t>ponto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75" dirty="0">
                <a:latin typeface="LM Sans 10"/>
                <a:cs typeface="LM Sans 10"/>
              </a:rPr>
              <a:t>v</a:t>
            </a:r>
            <a:r>
              <a:rPr lang="pt-BR" sz="1100" spc="-75" dirty="0">
                <a:latin typeface="LM Sans 10"/>
                <a:cs typeface="LM Sans 10"/>
              </a:rPr>
              <a:t>í</a:t>
            </a:r>
            <a:r>
              <a:rPr sz="1100" spc="-75" dirty="0" err="1">
                <a:latin typeface="LM Sans 10"/>
                <a:cs typeface="LM Sans 10"/>
              </a:rPr>
              <a:t>rgula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(;) </a:t>
            </a:r>
            <a:r>
              <a:rPr sz="1100" spc="-10" dirty="0">
                <a:latin typeface="LM Sans 10"/>
                <a:cs typeface="LM Sans 10"/>
              </a:rPr>
              <a:t>no  qual normalmente estaria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01065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39275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77487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15698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271115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28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25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14E859B-91E8-4002-8CDD-80E261B9C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6719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Estruturas </a:t>
            </a:r>
            <a:r>
              <a:rPr spc="15" dirty="0"/>
              <a:t>de</a:t>
            </a:r>
            <a:r>
              <a:rPr spc="-20" dirty="0"/>
              <a:t> </a:t>
            </a:r>
            <a:r>
              <a:rPr spc="10" dirty="0"/>
              <a:t>controle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65380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570368"/>
            <a:ext cx="4079875" cy="225202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04775">
              <a:lnSpc>
                <a:spcPct val="102600"/>
              </a:lnSpc>
              <a:spcBef>
                <a:spcPts val="55"/>
              </a:spcBef>
            </a:pPr>
            <a:r>
              <a:rPr sz="1100" u="sng" spc="-110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Execu</a:t>
            </a:r>
            <a:r>
              <a:rPr lang="pt-BR" sz="1100" u="sng" spc="-110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çã</a:t>
            </a:r>
            <a:r>
              <a:rPr sz="1100" u="sng" spc="-1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o </a:t>
            </a:r>
            <a:r>
              <a:rPr lang="pt-BR" sz="1100" u="sng" spc="-1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 </a:t>
            </a:r>
            <a:r>
              <a:rPr sz="1100" u="sng" spc="-5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sequencial</a:t>
            </a:r>
            <a:r>
              <a:rPr sz="1100" spc="-5" dirty="0">
                <a:latin typeface="LM Sans 10"/>
                <a:cs typeface="LM Sans 10"/>
              </a:rPr>
              <a:t>: as </a:t>
            </a:r>
            <a:r>
              <a:rPr sz="1100" spc="-90" dirty="0" err="1">
                <a:latin typeface="LM Sans 10"/>
                <a:cs typeface="LM Sans 10"/>
              </a:rPr>
              <a:t>instru</a:t>
            </a:r>
            <a:r>
              <a:rPr lang="pt-BR" sz="1100" spc="-90" dirty="0" err="1">
                <a:latin typeface="LM Sans 10"/>
                <a:cs typeface="LM Sans 10"/>
              </a:rPr>
              <a:t>çõ</a:t>
            </a:r>
            <a:r>
              <a:rPr sz="1100" spc="-90" dirty="0">
                <a:latin typeface="LM Sans 10"/>
                <a:cs typeface="LM Sans 10"/>
              </a:rPr>
              <a:t>es </a:t>
            </a:r>
            <a:r>
              <a:rPr sz="1100" spc="-10" dirty="0">
                <a:latin typeface="LM Sans 10"/>
                <a:cs typeface="LM Sans 10"/>
              </a:rPr>
              <a:t>em um </a:t>
            </a:r>
            <a:r>
              <a:rPr sz="1100" spc="-10" dirty="0" err="1">
                <a:latin typeface="LM Sans 10"/>
                <a:cs typeface="LM Sans 10"/>
              </a:rPr>
              <a:t>programa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45" dirty="0">
                <a:latin typeface="LM Sans 10"/>
                <a:cs typeface="LM Sans 10"/>
              </a:rPr>
              <a:t>s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</a:t>
            </a:r>
            <a:r>
              <a:rPr lang="pt-BR" sz="1100" spc="-145" dirty="0">
                <a:latin typeface="LM Sans 10"/>
                <a:cs typeface="LM Sans 10"/>
              </a:rPr>
              <a:t> </a:t>
            </a:r>
            <a:r>
              <a:rPr sz="1100" spc="-5" dirty="0" err="1">
                <a:latin typeface="LM Sans 10"/>
                <a:cs typeface="LM Sans 10"/>
              </a:rPr>
              <a:t>executadas</a:t>
            </a:r>
            <a:r>
              <a:rPr sz="1100" spc="-5" dirty="0">
                <a:latin typeface="LM Sans 10"/>
                <a:cs typeface="LM Sans 10"/>
              </a:rPr>
              <a:t> 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14" dirty="0">
                <a:latin typeface="LM Sans 10"/>
                <a:cs typeface="LM Sans 10"/>
              </a:rPr>
              <a:t>ap</a:t>
            </a:r>
            <a:r>
              <a:rPr lang="pt-BR" sz="1100" spc="-114" dirty="0">
                <a:latin typeface="LM Sans 10"/>
                <a:cs typeface="LM Sans 10"/>
              </a:rPr>
              <a:t>ó</a:t>
            </a:r>
            <a:r>
              <a:rPr sz="1100" spc="-114" dirty="0">
                <a:latin typeface="LM Sans 10"/>
                <a:cs typeface="LM Sans 10"/>
              </a:rPr>
              <a:t>s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outra </a:t>
            </a:r>
            <a:r>
              <a:rPr sz="1100" spc="-10" dirty="0">
                <a:latin typeface="LM Sans 10"/>
                <a:cs typeface="LM Sans 10"/>
              </a:rPr>
              <a:t>na </a:t>
            </a:r>
            <a:r>
              <a:rPr sz="1100" spc="-15" dirty="0">
                <a:latin typeface="LM Sans 10"/>
                <a:cs typeface="LM Sans 10"/>
              </a:rPr>
              <a:t>ordem </a:t>
            </a:r>
            <a:r>
              <a:rPr sz="1100" spc="-10" dirty="0">
                <a:latin typeface="LM Sans 10"/>
                <a:cs typeface="LM Sans 10"/>
              </a:rPr>
              <a:t>em que </a:t>
            </a:r>
            <a:r>
              <a:rPr sz="1100" spc="-145" dirty="0">
                <a:latin typeface="LM Sans 10"/>
                <a:cs typeface="LM Sans 10"/>
              </a:rPr>
              <a:t>s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</a:t>
            </a:r>
            <a:r>
              <a:rPr sz="1100" spc="-114" dirty="0">
                <a:latin typeface="LM Sans 10"/>
                <a:cs typeface="LM Sans 10"/>
              </a:rPr>
              <a:t> </a:t>
            </a:r>
            <a:r>
              <a:rPr lang="pt-BR" sz="1100" spc="-114" dirty="0">
                <a:latin typeface="LM Sans 10"/>
                <a:cs typeface="LM Sans 10"/>
              </a:rPr>
              <a:t> </a:t>
            </a:r>
            <a:r>
              <a:rPr sz="1100" spc="-5" dirty="0" err="1">
                <a:latin typeface="LM Sans 10"/>
                <a:cs typeface="LM Sans 10"/>
              </a:rPr>
              <a:t>escritas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</a:pP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Transfer</a:t>
            </a:r>
            <a:r>
              <a:rPr lang="pt-BR" sz="1100" u="sng" spc="-5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ê</a:t>
            </a:r>
            <a:r>
              <a:rPr sz="1100" u="sng" spc="-50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ncia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do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controle</a:t>
            </a:r>
            <a:r>
              <a:rPr sz="1100" spc="-5" dirty="0">
                <a:latin typeface="LM Sans 10"/>
                <a:cs typeface="LM Sans 10"/>
              </a:rPr>
              <a:t>: </a:t>
            </a:r>
            <a:r>
              <a:rPr sz="1100" spc="-85" dirty="0">
                <a:latin typeface="LM Sans 10"/>
                <a:cs typeface="LM Sans 10"/>
              </a:rPr>
              <a:t>v</a:t>
            </a:r>
            <a:r>
              <a:rPr lang="pt-BR" sz="1100" spc="-85" dirty="0">
                <a:latin typeface="LM Sans 10"/>
                <a:cs typeface="LM Sans 10"/>
              </a:rPr>
              <a:t>á</a:t>
            </a:r>
            <a:r>
              <a:rPr sz="1100" spc="-85" dirty="0">
                <a:latin typeface="LM Sans 10"/>
                <a:cs typeface="LM Sans 10"/>
              </a:rPr>
              <a:t>rias </a:t>
            </a:r>
            <a:r>
              <a:rPr sz="1100" spc="-90" dirty="0" err="1">
                <a:latin typeface="LM Sans 10"/>
                <a:cs typeface="LM Sans 10"/>
              </a:rPr>
              <a:t>instru</a:t>
            </a:r>
            <a:r>
              <a:rPr lang="pt-BR" sz="1100" spc="-90" dirty="0" err="1">
                <a:latin typeface="LM Sans 10"/>
                <a:cs typeface="LM Sans 10"/>
              </a:rPr>
              <a:t>çõ</a:t>
            </a:r>
            <a:r>
              <a:rPr sz="1100" spc="-90" dirty="0">
                <a:latin typeface="LM Sans 10"/>
                <a:cs typeface="LM Sans 10"/>
              </a:rPr>
              <a:t>es </a:t>
            </a:r>
            <a:r>
              <a:rPr sz="1100" spc="-5" dirty="0">
                <a:latin typeface="LM Sans 10"/>
                <a:cs typeface="LM Sans 10"/>
              </a:rPr>
              <a:t>Java permitem </a:t>
            </a:r>
            <a:r>
              <a:rPr sz="1100" spc="-10" dirty="0">
                <a:latin typeface="LM Sans 10"/>
                <a:cs typeface="LM Sans 10"/>
              </a:rPr>
              <a:t>especificar  que a </a:t>
            </a:r>
            <a:r>
              <a:rPr sz="1100" spc="-80" dirty="0" err="1">
                <a:latin typeface="LM Sans 10"/>
                <a:cs typeface="LM Sans 10"/>
              </a:rPr>
              <a:t>pr</a:t>
            </a:r>
            <a:r>
              <a:rPr lang="pt-BR" sz="1100" spc="-80" dirty="0">
                <a:latin typeface="LM Sans 10"/>
                <a:cs typeface="LM Sans 10"/>
              </a:rPr>
              <a:t>ó</a:t>
            </a:r>
            <a:r>
              <a:rPr sz="1100" spc="-80" dirty="0" err="1">
                <a:latin typeface="LM Sans 10"/>
                <a:cs typeface="LM Sans 10"/>
              </a:rPr>
              <a:t>xima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0" dirty="0" err="1">
                <a:latin typeface="LM Sans 10"/>
                <a:cs typeface="LM Sans 10"/>
              </a:rPr>
              <a:t>executar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45" dirty="0">
                <a:latin typeface="LM Sans 10"/>
                <a:cs typeface="LM Sans 10"/>
              </a:rPr>
              <a:t>n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</a:t>
            </a:r>
            <a:r>
              <a:rPr lang="pt-BR" sz="1100" spc="-145" dirty="0">
                <a:latin typeface="LM Sans 10"/>
                <a:cs typeface="LM Sans 10"/>
              </a:rPr>
              <a:t>  </a:t>
            </a:r>
            <a:r>
              <a:rPr sz="1100" spc="-1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seja </a:t>
            </a:r>
            <a:r>
              <a:rPr sz="1100" spc="-10" dirty="0" err="1">
                <a:latin typeface="LM Sans 10"/>
                <a:cs typeface="LM Sans 10"/>
              </a:rPr>
              <a:t>necessariamente</a:t>
            </a:r>
            <a:r>
              <a:rPr sz="1100" spc="-10" dirty="0">
                <a:latin typeface="LM Sans 10"/>
                <a:cs typeface="LM Sans 10"/>
              </a:rPr>
              <a:t> a </a:t>
            </a:r>
            <a:r>
              <a:rPr sz="1100" spc="-80" dirty="0" err="1">
                <a:latin typeface="LM Sans 10"/>
                <a:cs typeface="LM Sans 10"/>
              </a:rPr>
              <a:t>pr</a:t>
            </a:r>
            <a:r>
              <a:rPr lang="pt-BR" sz="1100" spc="-80" dirty="0">
                <a:latin typeface="LM Sans 10"/>
                <a:cs typeface="LM Sans 10"/>
              </a:rPr>
              <a:t>ó</a:t>
            </a:r>
            <a:r>
              <a:rPr sz="1100" spc="-80" dirty="0" err="1">
                <a:latin typeface="LM Sans 10"/>
                <a:cs typeface="LM Sans 10"/>
              </a:rPr>
              <a:t>xima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10" dirty="0" err="1">
                <a:latin typeface="LM Sans 10"/>
                <a:cs typeface="LM Sans 10"/>
              </a:rPr>
              <a:t>na</a:t>
            </a:r>
            <a:r>
              <a:rPr sz="1100" spc="65" dirty="0">
                <a:latin typeface="LM Sans 10"/>
                <a:cs typeface="LM Sans 10"/>
              </a:rPr>
              <a:t> </a:t>
            </a:r>
            <a:r>
              <a:rPr sz="1100" spc="-60" dirty="0" err="1">
                <a:latin typeface="LM Sans 10"/>
                <a:cs typeface="LM Sans 10"/>
              </a:rPr>
              <a:t>sequ</a:t>
            </a:r>
            <a:r>
              <a:rPr lang="pt-BR" sz="1100" spc="-60" dirty="0">
                <a:latin typeface="LM Sans 10"/>
                <a:cs typeface="LM Sans 10"/>
              </a:rPr>
              <a:t>ê</a:t>
            </a:r>
            <a:r>
              <a:rPr sz="1100" spc="-60" dirty="0" err="1">
                <a:latin typeface="LM Sans 10"/>
                <a:cs typeface="LM Sans 10"/>
              </a:rPr>
              <a:t>ncia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99"/>
              </a:lnSpc>
            </a:pPr>
            <a:r>
              <a:rPr sz="1100" spc="-10" dirty="0">
                <a:latin typeface="LM Sans 10"/>
                <a:cs typeface="LM Sans 10"/>
                <a:hlinkClick r:id="rId3"/>
              </a:rPr>
              <a:t>Bohm </a:t>
            </a:r>
            <a:r>
              <a:rPr sz="1100" spc="-5" dirty="0">
                <a:latin typeface="LM Sans 10"/>
                <a:cs typeface="LM Sans 10"/>
                <a:hlinkClick r:id="rId3"/>
              </a:rPr>
              <a:t>e Jacopini </a:t>
            </a:r>
            <a:r>
              <a:rPr sz="1100" spc="-10" dirty="0">
                <a:latin typeface="LM Sans 10"/>
                <a:cs typeface="LM Sans 10"/>
              </a:rPr>
              <a:t>demonstraram que </a:t>
            </a:r>
            <a:r>
              <a:rPr sz="1100" dirty="0">
                <a:latin typeface="LM Sans 10"/>
                <a:cs typeface="LM Sans 10"/>
              </a:rPr>
              <a:t>todos </a:t>
            </a:r>
            <a:r>
              <a:rPr sz="1100" spc="-5" dirty="0">
                <a:latin typeface="LM Sans 10"/>
                <a:cs typeface="LM Sans 10"/>
              </a:rPr>
              <a:t>os </a:t>
            </a:r>
            <a:r>
              <a:rPr sz="1100" spc="-10" dirty="0">
                <a:latin typeface="LM Sans 10"/>
                <a:cs typeface="LM Sans 10"/>
              </a:rPr>
              <a:t>programas </a:t>
            </a:r>
            <a:r>
              <a:rPr sz="1100" dirty="0">
                <a:latin typeface="LM Sans 10"/>
                <a:cs typeface="LM Sans 10"/>
              </a:rPr>
              <a:t>poderiam </a:t>
            </a:r>
            <a:r>
              <a:rPr sz="1100" spc="-5" dirty="0">
                <a:latin typeface="LM Sans 10"/>
                <a:cs typeface="LM Sans 10"/>
              </a:rPr>
              <a:t>ser  escritos sem </a:t>
            </a:r>
            <a:r>
              <a:rPr sz="1100" spc="-10" dirty="0" err="1">
                <a:latin typeface="LM Sans 10"/>
                <a:cs typeface="LM Sans 10"/>
              </a:rPr>
              <a:t>nenhuma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goto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111125">
              <a:lnSpc>
                <a:spcPct val="102600"/>
              </a:lnSpc>
            </a:pPr>
            <a:r>
              <a:rPr sz="1100" spc="-20" dirty="0">
                <a:latin typeface="LM Sans 10"/>
                <a:cs typeface="LM Sans 10"/>
              </a:rPr>
              <a:t>Todos </a:t>
            </a:r>
            <a:r>
              <a:rPr sz="1100" spc="-5" dirty="0">
                <a:latin typeface="LM Sans 10"/>
                <a:cs typeface="LM Sans 10"/>
              </a:rPr>
              <a:t>os </a:t>
            </a:r>
            <a:r>
              <a:rPr sz="1100" spc="-10" dirty="0">
                <a:latin typeface="LM Sans 10"/>
                <a:cs typeface="LM Sans 10"/>
              </a:rPr>
              <a:t>programas </a:t>
            </a:r>
            <a:r>
              <a:rPr sz="1100" spc="5" dirty="0">
                <a:latin typeface="LM Sans 10"/>
                <a:cs typeface="LM Sans 10"/>
              </a:rPr>
              <a:t>podem </a:t>
            </a:r>
            <a:r>
              <a:rPr sz="1100" spc="-5" dirty="0">
                <a:latin typeface="LM Sans 10"/>
                <a:cs typeface="LM Sans 10"/>
              </a:rPr>
              <a:t>ser escritos </a:t>
            </a:r>
            <a:r>
              <a:rPr sz="1100" spc="-10" dirty="0">
                <a:latin typeface="LM Sans 10"/>
                <a:cs typeface="LM Sans 10"/>
              </a:rPr>
              <a:t>em </a:t>
            </a:r>
            <a:r>
              <a:rPr sz="1100" spc="-5" dirty="0">
                <a:latin typeface="LM Sans 10"/>
                <a:cs typeface="LM Sans 10"/>
              </a:rPr>
              <a:t>termos de </a:t>
            </a:r>
            <a:r>
              <a:rPr sz="1100" dirty="0" err="1">
                <a:latin typeface="LM Sans 10"/>
                <a:cs typeface="LM Sans 10"/>
              </a:rPr>
              <a:t>apenas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114" dirty="0">
                <a:latin typeface="LM Sans 10"/>
                <a:cs typeface="LM Sans 10"/>
              </a:rPr>
              <a:t>tr</a:t>
            </a:r>
            <a:r>
              <a:rPr lang="pt-BR" sz="1100" spc="-114" dirty="0">
                <a:latin typeface="LM Sans 10"/>
                <a:cs typeface="LM Sans 10"/>
              </a:rPr>
              <a:t>ê</a:t>
            </a:r>
            <a:r>
              <a:rPr sz="1100" spc="-114" dirty="0">
                <a:latin typeface="LM Sans 10"/>
                <a:cs typeface="LM Sans 10"/>
              </a:rPr>
              <a:t>s  </a:t>
            </a:r>
            <a:r>
              <a:rPr sz="1100" dirty="0">
                <a:latin typeface="LM Sans 10"/>
                <a:cs typeface="LM Sans 10"/>
              </a:rPr>
              <a:t>tipos </a:t>
            </a:r>
            <a:r>
              <a:rPr sz="1100" spc="-5" dirty="0">
                <a:latin typeface="LM Sans 10"/>
                <a:cs typeface="LM Sans 10"/>
              </a:rPr>
              <a:t>de estruturas de controle: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estrutura de </a:t>
            </a:r>
            <a:r>
              <a:rPr sz="1100" u="sng" spc="-55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sequ</a:t>
            </a:r>
            <a:r>
              <a:rPr lang="pt-BR" sz="1100" u="sng" spc="-5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ê</a:t>
            </a:r>
            <a:r>
              <a:rPr sz="1100" u="sng" spc="-55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ncia</a:t>
            </a:r>
            <a:r>
              <a:rPr sz="1100" spc="-55" dirty="0">
                <a:latin typeface="LM Sans 10"/>
                <a:cs typeface="LM Sans 10"/>
              </a:rPr>
              <a:t>,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estrutura de 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u="sng" spc="-120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sele</a:t>
            </a:r>
            <a:r>
              <a:rPr lang="pt-BR" sz="1100" u="sng" spc="-120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çã</a:t>
            </a:r>
            <a:r>
              <a:rPr sz="1100" u="sng" spc="-12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o</a:t>
            </a:r>
            <a:r>
              <a:rPr sz="1100" spc="-1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estrutura de</a:t>
            </a:r>
            <a:r>
              <a:rPr sz="1100" u="sng" spc="-14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 </a:t>
            </a:r>
            <a:r>
              <a:rPr sz="1100" u="sng" spc="-100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repeti</a:t>
            </a:r>
            <a:r>
              <a:rPr lang="pt-BR" sz="1100" u="sng" spc="-100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çã</a:t>
            </a:r>
            <a:r>
              <a:rPr sz="1100" u="sng" spc="-10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o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20799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934248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48843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97389" y="3349288"/>
            <a:ext cx="77787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LM Sans 10"/>
                <a:cs typeface="LM Sans 10"/>
              </a:rPr>
              <a:t>28 de agosto de</a:t>
            </a:r>
            <a:r>
              <a:rPr sz="600" b="1" spc="-40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2017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19218" y="3349288"/>
            <a:ext cx="2324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LM Sans 10"/>
                <a:cs typeface="LM Sans 10"/>
              </a:rPr>
              <a:t>3</a:t>
            </a:fld>
            <a:r>
              <a:rPr sz="600" b="1" spc="-5" dirty="0">
                <a:latin typeface="LM Sans 10"/>
                <a:cs typeface="LM Sans 10"/>
              </a:rPr>
              <a:t> /</a:t>
            </a:r>
            <a:r>
              <a:rPr sz="600" b="1" spc="-80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1</a:t>
            </a:r>
            <a:endParaRPr sz="600">
              <a:latin typeface="LM Sans 10"/>
              <a:cs typeface="LM Sans 1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9D41E70-52CB-41BB-9730-4A45DCB85C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71640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Estrutura </a:t>
            </a:r>
            <a:r>
              <a:rPr spc="15" dirty="0"/>
              <a:t>de</a:t>
            </a:r>
            <a:r>
              <a:rPr spc="-10" dirty="0"/>
              <a:t> </a:t>
            </a:r>
            <a:r>
              <a:rPr spc="-60" dirty="0" err="1"/>
              <a:t>sequ</a:t>
            </a:r>
            <a:r>
              <a:rPr lang="pt-BR" spc="-60" dirty="0"/>
              <a:t>ê</a:t>
            </a:r>
            <a:r>
              <a:rPr spc="-60" dirty="0" err="1"/>
              <a:t>ncia</a:t>
            </a:r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281089" y="46894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385494"/>
            <a:ext cx="3996690" cy="15087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715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menos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60" dirty="0" err="1">
                <a:latin typeface="LM Sans 10"/>
                <a:cs typeface="LM Sans 10"/>
              </a:rPr>
              <a:t>instru</a:t>
            </a:r>
            <a:r>
              <a:rPr lang="pt-BR" sz="1100" spc="-60" dirty="0">
                <a:latin typeface="LM Sans 10"/>
                <a:cs typeface="LM Sans 10"/>
              </a:rPr>
              <a:t>í</a:t>
            </a:r>
            <a:r>
              <a:rPr sz="1100" spc="-60" dirty="0">
                <a:latin typeface="LM Sans 10"/>
                <a:cs typeface="LM Sans 10"/>
              </a:rPr>
              <a:t>do </a:t>
            </a:r>
            <a:r>
              <a:rPr sz="1100" spc="-5" dirty="0">
                <a:latin typeface="LM Sans 10"/>
                <a:cs typeface="LM Sans 10"/>
              </a:rPr>
              <a:t>de outro </a:t>
            </a:r>
            <a:r>
              <a:rPr sz="1100" dirty="0">
                <a:latin typeface="LM Sans 10"/>
                <a:cs typeface="LM Sans 10"/>
              </a:rPr>
              <a:t>modo,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computador </a:t>
            </a:r>
            <a:r>
              <a:rPr sz="1100" spc="-5" dirty="0" err="1">
                <a:latin typeface="LM Sans 10"/>
                <a:cs typeface="LM Sans 10"/>
              </a:rPr>
              <a:t>executa</a:t>
            </a:r>
            <a:r>
              <a:rPr sz="1100" spc="-5" dirty="0">
                <a:latin typeface="LM Sans 10"/>
                <a:cs typeface="LM Sans 10"/>
              </a:rPr>
              <a:t>  </a:t>
            </a:r>
            <a:r>
              <a:rPr sz="1100" spc="-90" dirty="0" err="1">
                <a:latin typeface="LM Sans 10"/>
                <a:cs typeface="LM Sans 10"/>
              </a:rPr>
              <a:t>instru</a:t>
            </a:r>
            <a:r>
              <a:rPr lang="pt-BR" sz="1100" spc="-90" dirty="0" err="1">
                <a:latin typeface="LM Sans 10"/>
                <a:cs typeface="LM Sans 10"/>
              </a:rPr>
              <a:t>çõ</a:t>
            </a:r>
            <a:r>
              <a:rPr sz="1100" spc="-90" dirty="0">
                <a:latin typeface="LM Sans 10"/>
                <a:cs typeface="LM Sans 10"/>
              </a:rPr>
              <a:t>es </a:t>
            </a:r>
            <a:r>
              <a:rPr sz="1100" spc="-5" dirty="0">
                <a:latin typeface="LM Sans 10"/>
                <a:cs typeface="LM Sans 10"/>
              </a:rPr>
              <a:t>Java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14" dirty="0">
                <a:latin typeface="LM Sans 10"/>
                <a:cs typeface="LM Sans 10"/>
              </a:rPr>
              <a:t>ap</a:t>
            </a:r>
            <a:r>
              <a:rPr lang="pt-BR" sz="1100" spc="-114" dirty="0">
                <a:latin typeface="LM Sans 10"/>
                <a:cs typeface="LM Sans 10"/>
              </a:rPr>
              <a:t>ó</a:t>
            </a:r>
            <a:r>
              <a:rPr sz="1100" spc="-114" dirty="0">
                <a:latin typeface="LM Sans 10"/>
                <a:cs typeface="LM Sans 10"/>
              </a:rPr>
              <a:t>s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outra </a:t>
            </a:r>
            <a:r>
              <a:rPr sz="1100" spc="-10" dirty="0">
                <a:latin typeface="LM Sans 10"/>
                <a:cs typeface="LM Sans 10"/>
              </a:rPr>
              <a:t>na </a:t>
            </a:r>
            <a:r>
              <a:rPr sz="1100" spc="-15" dirty="0">
                <a:latin typeface="LM Sans 10"/>
                <a:cs typeface="LM Sans 10"/>
              </a:rPr>
              <a:t>ordem </a:t>
            </a:r>
            <a:r>
              <a:rPr sz="1100" spc="-10" dirty="0">
                <a:latin typeface="LM Sans 10"/>
                <a:cs typeface="LM Sans 10"/>
              </a:rPr>
              <a:t>em que </a:t>
            </a:r>
            <a:r>
              <a:rPr sz="1100" spc="-5" dirty="0" err="1">
                <a:latin typeface="LM Sans 10"/>
                <a:cs typeface="LM Sans 10"/>
              </a:rPr>
              <a:t>elas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45" dirty="0">
                <a:latin typeface="LM Sans 10"/>
                <a:cs typeface="LM Sans 10"/>
              </a:rPr>
              <a:t>s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escritas</a:t>
            </a: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  <a:spcBef>
                <a:spcPts val="295"/>
              </a:spcBef>
            </a:pPr>
            <a:r>
              <a:rPr sz="1100" spc="-10" dirty="0">
                <a:latin typeface="LM Sans 10"/>
                <a:cs typeface="LM Sans 10"/>
              </a:rPr>
              <a:t>O diagrama </a:t>
            </a:r>
            <a:r>
              <a:rPr sz="1100" spc="-5" dirty="0">
                <a:latin typeface="LM Sans 10"/>
                <a:cs typeface="LM Sans 10"/>
              </a:rPr>
              <a:t>de atividades </a:t>
            </a:r>
            <a:r>
              <a:rPr sz="1100" spc="-10" dirty="0">
                <a:latin typeface="LM Sans 10"/>
                <a:cs typeface="LM Sans 10"/>
              </a:rPr>
              <a:t>na figura a </a:t>
            </a:r>
            <a:r>
              <a:rPr sz="1100" spc="-5" dirty="0">
                <a:latin typeface="LM Sans 10"/>
                <a:cs typeface="LM Sans 10"/>
              </a:rPr>
              <a:t>seguir ilustra </a:t>
            </a: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5" dirty="0">
                <a:latin typeface="LM Sans 10"/>
                <a:cs typeface="LM Sans 10"/>
              </a:rPr>
              <a:t>estrutura de  </a:t>
            </a:r>
            <a:r>
              <a:rPr sz="1100" spc="-60" dirty="0" err="1">
                <a:latin typeface="LM Sans 10"/>
                <a:cs typeface="LM Sans 10"/>
              </a:rPr>
              <a:t>sequ</a:t>
            </a:r>
            <a:r>
              <a:rPr lang="pt-BR" sz="1100" spc="-60" dirty="0">
                <a:latin typeface="LM Sans 10"/>
                <a:cs typeface="LM Sans 10"/>
              </a:rPr>
              <a:t>ê</a:t>
            </a:r>
            <a:r>
              <a:rPr sz="1100" spc="-60" dirty="0" err="1">
                <a:latin typeface="LM Sans 10"/>
                <a:cs typeface="LM Sans 10"/>
              </a:rPr>
              <a:t>ncia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85" dirty="0">
                <a:latin typeface="LM Sans 10"/>
                <a:cs typeface="LM Sans 10"/>
              </a:rPr>
              <a:t>t</a:t>
            </a:r>
            <a:r>
              <a:rPr lang="pt-BR" sz="1100" spc="-85" dirty="0">
                <a:latin typeface="LM Sans 10"/>
                <a:cs typeface="LM Sans 10"/>
              </a:rPr>
              <a:t>í</a:t>
            </a:r>
            <a:r>
              <a:rPr sz="1100" spc="-85" dirty="0">
                <a:latin typeface="LM Sans 10"/>
                <a:cs typeface="LM Sans 10"/>
              </a:rPr>
              <a:t>pica </a:t>
            </a:r>
            <a:r>
              <a:rPr sz="1100" spc="-10" dirty="0">
                <a:latin typeface="LM Sans 10"/>
                <a:cs typeface="LM Sans 10"/>
              </a:rPr>
              <a:t>em que </a:t>
            </a:r>
            <a:r>
              <a:rPr sz="1100" spc="-5" dirty="0" err="1">
                <a:latin typeface="LM Sans 10"/>
                <a:cs typeface="LM Sans 10"/>
              </a:rPr>
              <a:t>dois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70" dirty="0">
                <a:latin typeface="LM Sans 10"/>
                <a:cs typeface="LM Sans 10"/>
              </a:rPr>
              <a:t>c</a:t>
            </a:r>
            <a:r>
              <a:rPr lang="pt-BR" sz="1100" spc="-70" dirty="0">
                <a:latin typeface="LM Sans 10"/>
                <a:cs typeface="LM Sans 10"/>
              </a:rPr>
              <a:t>á</a:t>
            </a:r>
            <a:r>
              <a:rPr sz="1100" spc="-70" dirty="0" err="1">
                <a:latin typeface="LM Sans 10"/>
                <a:cs typeface="LM Sans 10"/>
              </a:rPr>
              <a:t>lculos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45" dirty="0">
                <a:latin typeface="LM Sans 10"/>
                <a:cs typeface="LM Sans 10"/>
              </a:rPr>
              <a:t>s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realizados </a:t>
            </a:r>
            <a:r>
              <a:rPr sz="1100" spc="-10" dirty="0">
                <a:latin typeface="LM Sans 10"/>
                <a:cs typeface="LM Sans 10"/>
              </a:rPr>
              <a:t>na</a:t>
            </a:r>
            <a:r>
              <a:rPr sz="1100" spc="13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ordem</a:t>
            </a:r>
            <a:endParaRPr sz="1100" dirty="0">
              <a:latin typeface="LM Sans 10"/>
              <a:cs typeface="LM Sans 10"/>
            </a:endParaRPr>
          </a:p>
          <a:p>
            <a:pPr marL="12700" marR="290830">
              <a:lnSpc>
                <a:spcPct val="102600"/>
              </a:lnSpc>
              <a:spcBef>
                <a:spcPts val="295"/>
              </a:spcBef>
            </a:pPr>
            <a:r>
              <a:rPr sz="1100" spc="-1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Java permite ter o </a:t>
            </a:r>
            <a:r>
              <a:rPr sz="1100" spc="-85" dirty="0">
                <a:latin typeface="LM Sans 10"/>
                <a:cs typeface="LM Sans 10"/>
              </a:rPr>
              <a:t>nu´mero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55" dirty="0">
                <a:latin typeface="LM Sans 10"/>
                <a:cs typeface="LM Sans 10"/>
              </a:rPr>
              <a:t>a</a:t>
            </a:r>
            <a:r>
              <a:rPr lang="pt-BR" sz="1100" spc="-155" dirty="0" err="1">
                <a:latin typeface="LM Sans 10"/>
                <a:cs typeface="LM Sans 10"/>
              </a:rPr>
              <a:t>çõ</a:t>
            </a:r>
            <a:r>
              <a:rPr sz="1100" spc="-155" dirty="0">
                <a:latin typeface="LM Sans 10"/>
                <a:cs typeface="LM Sans 10"/>
              </a:rPr>
              <a:t>es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110" dirty="0" err="1">
                <a:latin typeface="LM Sans 10"/>
                <a:cs typeface="LM Sans 10"/>
              </a:rPr>
              <a:t>voc</a:t>
            </a:r>
            <a:r>
              <a:rPr lang="pt-BR" sz="1100" spc="-110" dirty="0">
                <a:latin typeface="LM Sans 10"/>
                <a:cs typeface="LM Sans 10"/>
              </a:rPr>
              <a:t>ê</a:t>
            </a:r>
            <a:r>
              <a:rPr sz="1100" spc="-1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quiser </a:t>
            </a:r>
            <a:r>
              <a:rPr sz="1100" spc="-10" dirty="0">
                <a:latin typeface="LM Sans 10"/>
                <a:cs typeface="LM Sans 10"/>
              </a:rPr>
              <a:t>em uma  </a:t>
            </a:r>
            <a:r>
              <a:rPr sz="1100" spc="-5" dirty="0">
                <a:latin typeface="LM Sans 10"/>
                <a:cs typeface="LM Sans 10"/>
              </a:rPr>
              <a:t>estrutura de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60" dirty="0" err="1">
                <a:latin typeface="LM Sans 10"/>
                <a:cs typeface="LM Sans 10"/>
              </a:rPr>
              <a:t>sequ</a:t>
            </a:r>
            <a:r>
              <a:rPr lang="pt-BR" sz="1100" spc="-60" dirty="0">
                <a:latin typeface="LM Sans 10"/>
                <a:cs typeface="LM Sans 10"/>
              </a:rPr>
              <a:t>ê</a:t>
            </a:r>
            <a:r>
              <a:rPr sz="1100" spc="-60" dirty="0" err="1">
                <a:latin typeface="LM Sans 10"/>
                <a:cs typeface="LM Sans 10"/>
              </a:rPr>
              <a:t>ncia</a:t>
            </a:r>
            <a:endParaRPr sz="1100" dirty="0">
              <a:latin typeface="LM Sans 10"/>
              <a:cs typeface="LM Sans 10"/>
            </a:endParaRPr>
          </a:p>
          <a:p>
            <a:pPr marL="12700" marR="20320">
              <a:lnSpc>
                <a:spcPct val="102699"/>
              </a:lnSpc>
              <a:spcBef>
                <a:spcPts val="295"/>
              </a:spcBef>
            </a:pPr>
            <a:r>
              <a:rPr sz="1100" spc="-10" dirty="0">
                <a:latin typeface="LM Sans 10"/>
                <a:cs typeface="LM Sans 10"/>
              </a:rPr>
              <a:t>Em </a:t>
            </a:r>
            <a:r>
              <a:rPr sz="1100" spc="-5" dirty="0">
                <a:latin typeface="LM Sans 10"/>
                <a:cs typeface="LM Sans 10"/>
              </a:rPr>
              <a:t>qualquer </a:t>
            </a:r>
            <a:r>
              <a:rPr sz="1100" spc="-15" dirty="0">
                <a:latin typeface="LM Sans 10"/>
                <a:cs typeface="LM Sans 10"/>
              </a:rPr>
              <a:t>lugar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80" dirty="0">
                <a:latin typeface="LM Sans 10"/>
                <a:cs typeface="LM Sans 10"/>
              </a:rPr>
              <a:t>a</a:t>
            </a:r>
            <a:r>
              <a:rPr lang="pt-BR" sz="1100" spc="-180" dirty="0" err="1">
                <a:latin typeface="LM Sans 10"/>
                <a:cs typeface="LM Sans 10"/>
              </a:rPr>
              <a:t>çã</a:t>
            </a:r>
            <a:r>
              <a:rPr sz="1100" spc="-180" dirty="0">
                <a:latin typeface="LM Sans 10"/>
                <a:cs typeface="LM Sans 10"/>
              </a:rPr>
              <a:t>o </a:t>
            </a:r>
            <a:r>
              <a:rPr sz="1100" spc="-100" dirty="0">
                <a:latin typeface="LM Sans 10"/>
                <a:cs typeface="LM Sans 10"/>
              </a:rPr>
              <a:t>u´nica </a:t>
            </a:r>
            <a:r>
              <a:rPr sz="1100" spc="5" dirty="0">
                <a:latin typeface="LM Sans 10"/>
                <a:cs typeface="LM Sans 10"/>
              </a:rPr>
              <a:t>pode </a:t>
            </a:r>
            <a:r>
              <a:rPr sz="1100" spc="-5" dirty="0">
                <a:latin typeface="LM Sans 10"/>
                <a:cs typeface="LM Sans 10"/>
              </a:rPr>
              <a:t>ser colocada, </a:t>
            </a:r>
            <a:r>
              <a:rPr sz="1100" dirty="0">
                <a:latin typeface="LM Sans 10"/>
                <a:cs typeface="LM Sans 10"/>
              </a:rPr>
              <a:t>podemos  </a:t>
            </a:r>
            <a:r>
              <a:rPr sz="1100" spc="-5" dirty="0" err="1">
                <a:latin typeface="LM Sans 10"/>
                <a:cs typeface="LM Sans 10"/>
              </a:rPr>
              <a:t>colocar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85" dirty="0">
                <a:latin typeface="LM Sans 10"/>
                <a:cs typeface="LM Sans 10"/>
              </a:rPr>
              <a:t>v</a:t>
            </a:r>
            <a:r>
              <a:rPr lang="pt-BR" sz="1100" spc="-85" dirty="0">
                <a:latin typeface="LM Sans 10"/>
                <a:cs typeface="LM Sans 10"/>
              </a:rPr>
              <a:t>á</a:t>
            </a:r>
            <a:r>
              <a:rPr sz="1100" spc="-85" dirty="0">
                <a:latin typeface="LM Sans 10"/>
                <a:cs typeface="LM Sans 10"/>
              </a:rPr>
              <a:t>rias </a:t>
            </a:r>
            <a:r>
              <a:rPr sz="1100" spc="-155" dirty="0">
                <a:latin typeface="LM Sans 10"/>
                <a:cs typeface="LM Sans 10"/>
              </a:rPr>
              <a:t>a</a:t>
            </a:r>
            <a:r>
              <a:rPr lang="pt-BR" sz="1100" spc="-155" dirty="0" err="1">
                <a:latin typeface="LM Sans 10"/>
                <a:cs typeface="LM Sans 10"/>
              </a:rPr>
              <a:t>çõ</a:t>
            </a:r>
            <a:r>
              <a:rPr sz="1100" spc="-155" dirty="0">
                <a:latin typeface="LM Sans 10"/>
                <a:cs typeface="LM Sans 10"/>
              </a:rPr>
              <a:t>es </a:t>
            </a:r>
            <a:r>
              <a:rPr sz="1100" spc="-10" dirty="0" err="1">
                <a:latin typeface="LM Sans 10"/>
                <a:cs typeface="LM Sans 10"/>
              </a:rPr>
              <a:t>em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60" dirty="0" err="1">
                <a:latin typeface="LM Sans 10"/>
                <a:cs typeface="LM Sans 10"/>
              </a:rPr>
              <a:t>sequ</a:t>
            </a:r>
            <a:r>
              <a:rPr lang="pt-BR" sz="1100" spc="-60" dirty="0">
                <a:latin typeface="LM Sans 10"/>
                <a:cs typeface="LM Sans 10"/>
              </a:rPr>
              <a:t>ê</a:t>
            </a:r>
            <a:r>
              <a:rPr sz="1100" spc="-60" dirty="0" err="1">
                <a:latin typeface="LM Sans 10"/>
                <a:cs typeface="LM Sans 10"/>
              </a:rPr>
              <a:t>ncia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85049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23203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61358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2400" y="1971179"/>
            <a:ext cx="2140267" cy="1243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97389" y="3349288"/>
            <a:ext cx="77787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LM Sans 10"/>
                <a:cs typeface="LM Sans 10"/>
              </a:rPr>
              <a:t>28 de agosto de</a:t>
            </a:r>
            <a:r>
              <a:rPr sz="600" b="1" spc="-40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2017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9218" y="3349288"/>
            <a:ext cx="2324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LM Sans 10"/>
                <a:cs typeface="LM Sans 10"/>
              </a:rPr>
              <a:t>4</a:t>
            </a:fld>
            <a:r>
              <a:rPr sz="600" b="1" spc="-5" dirty="0">
                <a:latin typeface="LM Sans 10"/>
                <a:cs typeface="LM Sans 10"/>
              </a:rPr>
              <a:t> /</a:t>
            </a:r>
            <a:r>
              <a:rPr sz="600" b="1" spc="-80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1</a:t>
            </a:r>
            <a:endParaRPr sz="600">
              <a:latin typeface="LM Sans 10"/>
              <a:cs typeface="LM Sans 1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05FDEBB-03F8-48BE-B9BE-60B7516AB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5309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Estrutura </a:t>
            </a:r>
            <a:r>
              <a:rPr spc="15" dirty="0"/>
              <a:t>de</a:t>
            </a:r>
            <a:r>
              <a:rPr spc="-40" dirty="0"/>
              <a:t> </a:t>
            </a:r>
            <a:r>
              <a:rPr spc="-135" dirty="0" err="1"/>
              <a:t>sele</a:t>
            </a:r>
            <a:r>
              <a:rPr lang="pt-BR" spc="-135" dirty="0" err="1"/>
              <a:t>çã</a:t>
            </a:r>
            <a:r>
              <a:rPr spc="-135" dirty="0"/>
              <a:t>o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67101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587564"/>
            <a:ext cx="4079875" cy="21591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if</a:t>
            </a:r>
            <a:endParaRPr sz="1100" dirty="0">
              <a:latin typeface="LM Mono 10"/>
              <a:cs typeface="LM Mono 10"/>
            </a:endParaRPr>
          </a:p>
          <a:p>
            <a:pPr marL="12700" marR="36830">
              <a:lnSpc>
                <a:spcPct val="102600"/>
              </a:lnSpc>
            </a:pPr>
            <a:r>
              <a:rPr sz="1100" spc="-5" dirty="0">
                <a:latin typeface="LM Sans 10"/>
                <a:cs typeface="LM Sans 10"/>
              </a:rPr>
              <a:t>Executa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55" dirty="0">
                <a:latin typeface="LM Sans 10"/>
                <a:cs typeface="LM Sans 10"/>
              </a:rPr>
              <a:t>a</a:t>
            </a:r>
            <a:r>
              <a:rPr lang="pt-BR" sz="1100" spc="-155" dirty="0" err="1">
                <a:latin typeface="LM Sans 10"/>
                <a:cs typeface="LM Sans 10"/>
              </a:rPr>
              <a:t>çã</a:t>
            </a:r>
            <a:r>
              <a:rPr sz="1100" spc="-155" dirty="0">
                <a:latin typeface="LM Sans 10"/>
                <a:cs typeface="LM Sans 10"/>
              </a:rPr>
              <a:t>o, </a:t>
            </a:r>
            <a:r>
              <a:rPr sz="1100" spc="-5" dirty="0">
                <a:latin typeface="LM Sans 10"/>
                <a:cs typeface="LM Sans 10"/>
              </a:rPr>
              <a:t>se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10" dirty="0" err="1">
                <a:latin typeface="LM Sans 10"/>
                <a:cs typeface="LM Sans 10"/>
              </a:rPr>
              <a:t>condi</a:t>
            </a:r>
            <a:r>
              <a:rPr lang="pt-BR" sz="1100" spc="-110" dirty="0" err="1">
                <a:latin typeface="LM Sans 10"/>
                <a:cs typeface="LM Sans 10"/>
              </a:rPr>
              <a:t>çã</a:t>
            </a:r>
            <a:r>
              <a:rPr sz="1100" spc="-110" dirty="0">
                <a:latin typeface="LM Sans 10"/>
                <a:cs typeface="LM Sans 10"/>
              </a:rPr>
              <a:t>o </a:t>
            </a:r>
            <a:r>
              <a:rPr lang="pt-BR" sz="1100" spc="-265" dirty="0">
                <a:latin typeface="LM Sans 10"/>
                <a:cs typeface="LM Sans 10"/>
              </a:rPr>
              <a:t>é</a:t>
            </a:r>
            <a:r>
              <a:rPr sz="1100" spc="-2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verdadeira; pula-a, se falsa 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100" dirty="0" err="1">
                <a:latin typeface="LM Sans 10"/>
                <a:cs typeface="LM Sans 10"/>
              </a:rPr>
              <a:t>u´nica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120" dirty="0" err="1">
                <a:latin typeface="LM Sans 10"/>
                <a:cs typeface="LM Sans 10"/>
              </a:rPr>
              <a:t>sele</a:t>
            </a:r>
            <a:r>
              <a:rPr lang="pt-BR" sz="1100" spc="-120" dirty="0" err="1">
                <a:latin typeface="LM Sans 10"/>
                <a:cs typeface="LM Sans 10"/>
              </a:rPr>
              <a:t>çã</a:t>
            </a:r>
            <a:r>
              <a:rPr sz="1100" spc="-12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– seleciona </a:t>
            </a:r>
            <a:r>
              <a:rPr sz="1100" spc="-10" dirty="0">
                <a:latin typeface="LM Sans 10"/>
                <a:cs typeface="LM Sans 10"/>
              </a:rPr>
              <a:t>ou ignora uma </a:t>
            </a:r>
            <a:r>
              <a:rPr sz="1100" spc="-100" dirty="0" err="1">
                <a:latin typeface="LM Sans 10"/>
                <a:cs typeface="LM Sans 10"/>
              </a:rPr>
              <a:t>u´nica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180" dirty="0">
                <a:latin typeface="LM Sans 10"/>
                <a:cs typeface="LM Sans 10"/>
              </a:rPr>
              <a:t>a</a:t>
            </a:r>
            <a:r>
              <a:rPr lang="pt-BR" sz="1100" spc="-180" dirty="0" err="1">
                <a:latin typeface="LM Sans 10"/>
                <a:cs typeface="LM Sans 10"/>
              </a:rPr>
              <a:t>çã</a:t>
            </a:r>
            <a:r>
              <a:rPr sz="1100" spc="-180" dirty="0">
                <a:latin typeface="LM Sans 10"/>
                <a:cs typeface="LM Sans 10"/>
              </a:rPr>
              <a:t>o  </a:t>
            </a:r>
            <a:r>
              <a:rPr sz="1100" spc="-5" dirty="0">
                <a:latin typeface="LM Sans 10"/>
                <a:cs typeface="LM Sans 10"/>
              </a:rPr>
              <a:t>(ou o </a:t>
            </a:r>
            <a:r>
              <a:rPr sz="1100" dirty="0">
                <a:latin typeface="LM Sans 10"/>
                <a:cs typeface="LM Sans 10"/>
              </a:rPr>
              <a:t>grupo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120" dirty="0">
                <a:latin typeface="LM Sans 10"/>
                <a:cs typeface="LM Sans 10"/>
              </a:rPr>
              <a:t>a</a:t>
            </a:r>
            <a:r>
              <a:rPr lang="pt-BR" sz="1100" spc="-120" dirty="0" err="1">
                <a:latin typeface="LM Sans 10"/>
                <a:cs typeface="LM Sans 10"/>
              </a:rPr>
              <a:t>çõ</a:t>
            </a:r>
            <a:r>
              <a:rPr sz="1100" spc="-120" dirty="0">
                <a:latin typeface="LM Sans 10"/>
                <a:cs typeface="LM Sans 10"/>
              </a:rPr>
              <a:t>es).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if...else</a:t>
            </a:r>
            <a:endParaRPr sz="1100" dirty="0">
              <a:latin typeface="LM Mono 10"/>
              <a:cs typeface="LM Mono 10"/>
            </a:endParaRPr>
          </a:p>
          <a:p>
            <a:pPr marL="12700" marR="72390">
              <a:lnSpc>
                <a:spcPct val="102600"/>
              </a:lnSpc>
            </a:pPr>
            <a:r>
              <a:rPr sz="1100" spc="-5" dirty="0">
                <a:latin typeface="LM Sans 10"/>
                <a:cs typeface="LM Sans 10"/>
              </a:rPr>
              <a:t>Realiza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80" dirty="0">
                <a:latin typeface="LM Sans 10"/>
                <a:cs typeface="LM Sans 10"/>
              </a:rPr>
              <a:t>a</a:t>
            </a:r>
            <a:r>
              <a:rPr lang="pt-BR" sz="1100" spc="-180" dirty="0" err="1">
                <a:latin typeface="LM Sans 10"/>
                <a:cs typeface="LM Sans 10"/>
              </a:rPr>
              <a:t>çã</a:t>
            </a:r>
            <a:r>
              <a:rPr sz="1100" spc="-18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se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10" dirty="0" err="1">
                <a:latin typeface="LM Sans 10"/>
                <a:cs typeface="LM Sans 10"/>
              </a:rPr>
              <a:t>condi</a:t>
            </a:r>
            <a:r>
              <a:rPr lang="pt-BR" sz="1100" spc="-110" dirty="0" err="1">
                <a:latin typeface="LM Sans 10"/>
                <a:cs typeface="LM Sans 10"/>
              </a:rPr>
              <a:t>çã</a:t>
            </a:r>
            <a:r>
              <a:rPr sz="1100" spc="-110" dirty="0">
                <a:latin typeface="LM Sans 10"/>
                <a:cs typeface="LM Sans 10"/>
              </a:rPr>
              <a:t>o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verdadeira e realiza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80" dirty="0">
                <a:latin typeface="LM Sans 10"/>
                <a:cs typeface="LM Sans 10"/>
              </a:rPr>
              <a:t>a</a:t>
            </a:r>
            <a:r>
              <a:rPr lang="pt-BR" sz="1100" spc="-180" dirty="0" err="1">
                <a:latin typeface="LM Sans 10"/>
                <a:cs typeface="LM Sans 10"/>
              </a:rPr>
              <a:t>çã</a:t>
            </a:r>
            <a:r>
              <a:rPr sz="1100" spc="-180" dirty="0">
                <a:latin typeface="LM Sans 10"/>
                <a:cs typeface="LM Sans 10"/>
              </a:rPr>
              <a:t>o  </a:t>
            </a:r>
            <a:r>
              <a:rPr sz="1100" spc="-5" dirty="0">
                <a:latin typeface="LM Sans 10"/>
                <a:cs typeface="LM Sans 10"/>
              </a:rPr>
              <a:t>diferente se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10" dirty="0" err="1">
                <a:latin typeface="LM Sans 10"/>
                <a:cs typeface="LM Sans 10"/>
              </a:rPr>
              <a:t>condi</a:t>
            </a:r>
            <a:r>
              <a:rPr lang="pt-BR" sz="1100" spc="-110" dirty="0" err="1">
                <a:latin typeface="LM Sans 10"/>
                <a:cs typeface="LM Sans 10"/>
              </a:rPr>
              <a:t>çã</a:t>
            </a:r>
            <a:r>
              <a:rPr sz="1100" spc="-110" dirty="0">
                <a:latin typeface="LM Sans 10"/>
                <a:cs typeface="LM Sans 10"/>
              </a:rPr>
              <a:t>o </a:t>
            </a:r>
            <a:r>
              <a:rPr sz="1100" spc="-15" dirty="0">
                <a:latin typeface="LM Sans 10"/>
                <a:cs typeface="LM Sans 10"/>
              </a:rPr>
              <a:t>for</a:t>
            </a:r>
            <a:r>
              <a:rPr sz="1100" spc="-1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falsa</a:t>
            </a:r>
            <a:endParaRPr sz="1100" dirty="0">
              <a:latin typeface="LM Sans 10"/>
              <a:cs typeface="LM Sans 10"/>
            </a:endParaRPr>
          </a:p>
          <a:p>
            <a:pPr marL="12700" marR="16510">
              <a:lnSpc>
                <a:spcPct val="102600"/>
              </a:lnSpc>
            </a:pP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20" dirty="0" err="1">
                <a:latin typeface="LM Sans 10"/>
                <a:cs typeface="LM Sans 10"/>
              </a:rPr>
              <a:t>sele</a:t>
            </a:r>
            <a:r>
              <a:rPr lang="pt-BR" sz="1100" spc="-120" dirty="0" err="1">
                <a:latin typeface="LM Sans 10"/>
                <a:cs typeface="LM Sans 10"/>
              </a:rPr>
              <a:t>çã</a:t>
            </a:r>
            <a:r>
              <a:rPr sz="1100" spc="-12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dupla </a:t>
            </a:r>
            <a:r>
              <a:rPr sz="1100" spc="-5" dirty="0">
                <a:latin typeface="LM Sans 10"/>
                <a:cs typeface="LM Sans 10"/>
              </a:rPr>
              <a:t>– seleciona entre </a:t>
            </a:r>
            <a:r>
              <a:rPr sz="1100" spc="-10" dirty="0" err="1">
                <a:latin typeface="LM Sans 10"/>
                <a:cs typeface="LM Sans 10"/>
              </a:rPr>
              <a:t>duas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55" dirty="0">
                <a:latin typeface="LM Sans 10"/>
                <a:cs typeface="LM Sans 10"/>
              </a:rPr>
              <a:t>a</a:t>
            </a:r>
            <a:r>
              <a:rPr lang="pt-BR" sz="1100" spc="-155" dirty="0" err="1">
                <a:latin typeface="LM Sans 10"/>
                <a:cs typeface="LM Sans 10"/>
              </a:rPr>
              <a:t>çõ</a:t>
            </a:r>
            <a:r>
              <a:rPr sz="1100" spc="-155" dirty="0">
                <a:latin typeface="LM Sans 10"/>
                <a:cs typeface="LM Sans 10"/>
              </a:rPr>
              <a:t>es </a:t>
            </a:r>
            <a:r>
              <a:rPr lang="pt-BR" sz="1100" spc="-155" dirty="0">
                <a:latin typeface="LM Sans 10"/>
                <a:cs typeface="LM Sans 10"/>
              </a:rPr>
              <a:t>  </a:t>
            </a:r>
            <a:r>
              <a:rPr sz="1100" spc="-5" dirty="0" err="1">
                <a:latin typeface="LM Sans 10"/>
                <a:cs typeface="LM Sans 10"/>
              </a:rPr>
              <a:t>diferentes</a:t>
            </a:r>
            <a:r>
              <a:rPr sz="1100" spc="-5" dirty="0">
                <a:latin typeface="LM Sans 10"/>
                <a:cs typeface="LM Sans 10"/>
              </a:rPr>
              <a:t> (ou  </a:t>
            </a:r>
            <a:r>
              <a:rPr sz="1100" dirty="0">
                <a:latin typeface="LM Sans 10"/>
                <a:cs typeface="LM Sans 10"/>
              </a:rPr>
              <a:t>grupos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135" dirty="0">
                <a:latin typeface="LM Sans 10"/>
                <a:cs typeface="LM Sans 10"/>
              </a:rPr>
              <a:t>a</a:t>
            </a:r>
            <a:r>
              <a:rPr lang="pt-BR" sz="1100" spc="-135" dirty="0" err="1">
                <a:latin typeface="LM Sans 10"/>
                <a:cs typeface="LM Sans 10"/>
              </a:rPr>
              <a:t>çõ</a:t>
            </a:r>
            <a:r>
              <a:rPr sz="1100" spc="-135" dirty="0">
                <a:latin typeface="LM Sans 10"/>
                <a:cs typeface="LM Sans 10"/>
              </a:rPr>
              <a:t>es)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switch</a:t>
            </a:r>
            <a:endParaRPr sz="1100" dirty="0">
              <a:latin typeface="LM Mono 10"/>
              <a:cs typeface="LM Mono 10"/>
            </a:endParaRPr>
          </a:p>
          <a:p>
            <a:pPr marL="12700" marR="5080">
              <a:lnSpc>
                <a:spcPct val="102600"/>
              </a:lnSpc>
            </a:pPr>
            <a:r>
              <a:rPr sz="1100" spc="-5" dirty="0">
                <a:latin typeface="LM Sans 10"/>
                <a:cs typeface="LM Sans 10"/>
              </a:rPr>
              <a:t>Executa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85" dirty="0">
                <a:latin typeface="LM Sans 10"/>
                <a:cs typeface="LM Sans 10"/>
              </a:rPr>
              <a:t>v</a:t>
            </a:r>
            <a:r>
              <a:rPr lang="pt-BR" sz="1100" spc="-85" dirty="0">
                <a:latin typeface="LM Sans 10"/>
                <a:cs typeface="LM Sans 10"/>
              </a:rPr>
              <a:t>á</a:t>
            </a:r>
            <a:r>
              <a:rPr sz="1100" spc="-85" dirty="0">
                <a:latin typeface="LM Sans 10"/>
                <a:cs typeface="LM Sans 10"/>
              </a:rPr>
              <a:t>rias </a:t>
            </a:r>
            <a:r>
              <a:rPr sz="1100" spc="-135" dirty="0">
                <a:latin typeface="LM Sans 10"/>
                <a:cs typeface="LM Sans 10"/>
              </a:rPr>
              <a:t>a</a:t>
            </a:r>
            <a:r>
              <a:rPr lang="pt-BR" sz="1100" spc="-135" dirty="0" err="1">
                <a:latin typeface="LM Sans 10"/>
                <a:cs typeface="LM Sans 10"/>
              </a:rPr>
              <a:t>çõ</a:t>
            </a:r>
            <a:r>
              <a:rPr sz="1100" spc="-135" dirty="0">
                <a:latin typeface="LM Sans 10"/>
                <a:cs typeface="LM Sans 10"/>
              </a:rPr>
              <a:t>es, </a:t>
            </a:r>
            <a:r>
              <a:rPr sz="1100" spc="-10" dirty="0">
                <a:latin typeface="LM Sans 10"/>
                <a:cs typeface="LM Sans 10"/>
              </a:rPr>
              <a:t>com </a:t>
            </a:r>
            <a:r>
              <a:rPr sz="1100" spc="-5" dirty="0">
                <a:latin typeface="LM Sans 10"/>
                <a:cs typeface="LM Sans 10"/>
              </a:rPr>
              <a:t>base </a:t>
            </a:r>
            <a:r>
              <a:rPr sz="1100" spc="-10" dirty="0">
                <a:latin typeface="LM Sans 10"/>
                <a:cs typeface="LM Sans 10"/>
              </a:rPr>
              <a:t>no </a:t>
            </a:r>
            <a:r>
              <a:rPr sz="1100" spc="-15" dirty="0">
                <a:latin typeface="LM Sans 10"/>
                <a:cs typeface="LM Sans 10"/>
              </a:rPr>
              <a:t>valor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65" dirty="0">
                <a:latin typeface="LM Sans 10"/>
                <a:cs typeface="LM Sans 10"/>
              </a:rPr>
              <a:t>express</a:t>
            </a:r>
            <a:r>
              <a:rPr lang="pt-BR" sz="1100" spc="-65" dirty="0">
                <a:latin typeface="LM Sans 10"/>
                <a:cs typeface="LM Sans 10"/>
              </a:rPr>
              <a:t>ã</a:t>
            </a:r>
            <a:r>
              <a:rPr sz="1100" spc="-65" dirty="0">
                <a:latin typeface="LM Sans 10"/>
                <a:cs typeface="LM Sans 10"/>
              </a:rPr>
              <a:t>o 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20" dirty="0" err="1">
                <a:latin typeface="LM Sans 10"/>
                <a:cs typeface="LM Sans 10"/>
              </a:rPr>
              <a:t>sele</a:t>
            </a:r>
            <a:r>
              <a:rPr lang="pt-BR" sz="1100" spc="-120" dirty="0" err="1">
                <a:latin typeface="LM Sans 10"/>
                <a:cs typeface="LM Sans 10"/>
              </a:rPr>
              <a:t>çã</a:t>
            </a:r>
            <a:r>
              <a:rPr sz="1100" spc="-120" dirty="0">
                <a:latin typeface="LM Sans 10"/>
                <a:cs typeface="LM Sans 10"/>
              </a:rPr>
              <a:t>o </a:t>
            </a:r>
            <a:r>
              <a:rPr sz="1100" spc="-70" dirty="0">
                <a:latin typeface="LM Sans 10"/>
                <a:cs typeface="LM Sans 10"/>
              </a:rPr>
              <a:t>mu´ltipla </a:t>
            </a:r>
            <a:r>
              <a:rPr sz="1100" spc="-5" dirty="0">
                <a:latin typeface="LM Sans 10"/>
                <a:cs typeface="LM Sans 10"/>
              </a:rPr>
              <a:t>– seleciona entre </a:t>
            </a:r>
            <a:r>
              <a:rPr sz="1100" spc="-5" dirty="0" err="1">
                <a:latin typeface="LM Sans 10"/>
                <a:cs typeface="LM Sans 10"/>
              </a:rPr>
              <a:t>muitas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55" dirty="0">
                <a:latin typeface="LM Sans 10"/>
                <a:cs typeface="LM Sans 10"/>
              </a:rPr>
              <a:t>a</a:t>
            </a:r>
            <a:r>
              <a:rPr lang="pt-BR" sz="1100" spc="-155" dirty="0" err="1">
                <a:latin typeface="LM Sans 10"/>
                <a:cs typeface="LM Sans 10"/>
              </a:rPr>
              <a:t>çõ</a:t>
            </a:r>
            <a:r>
              <a:rPr sz="1100" spc="-155" dirty="0">
                <a:latin typeface="LM Sans 10"/>
                <a:cs typeface="LM Sans 10"/>
              </a:rPr>
              <a:t>es </a:t>
            </a:r>
            <a:r>
              <a:rPr lang="pt-BR" sz="1100" spc="-155" dirty="0">
                <a:latin typeface="LM Sans 10"/>
                <a:cs typeface="LM Sans 10"/>
              </a:rPr>
              <a:t>  </a:t>
            </a:r>
            <a:r>
              <a:rPr sz="1100" spc="-5" dirty="0" err="1">
                <a:latin typeface="LM Sans 10"/>
                <a:cs typeface="LM Sans 10"/>
              </a:rPr>
              <a:t>diferentes</a:t>
            </a:r>
            <a:r>
              <a:rPr sz="1100" spc="-5" dirty="0">
                <a:latin typeface="LM Sans 10"/>
                <a:cs typeface="LM Sans 10"/>
              </a:rPr>
              <a:t>  (ou </a:t>
            </a:r>
            <a:r>
              <a:rPr sz="1100" dirty="0">
                <a:latin typeface="LM Sans 10"/>
                <a:cs typeface="LM Sans 10"/>
              </a:rPr>
              <a:t>grupos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135" dirty="0">
                <a:latin typeface="LM Sans 10"/>
                <a:cs typeface="LM Sans 10"/>
              </a:rPr>
              <a:t>a</a:t>
            </a:r>
            <a:r>
              <a:rPr lang="pt-BR" sz="1100" spc="-135" dirty="0" err="1">
                <a:latin typeface="LM Sans 10"/>
                <a:cs typeface="LM Sans 10"/>
              </a:rPr>
              <a:t>çõ</a:t>
            </a:r>
            <a:r>
              <a:rPr sz="1100" spc="-135" dirty="0">
                <a:latin typeface="LM Sans 10"/>
                <a:cs typeface="LM Sans 10"/>
              </a:rPr>
              <a:t>es)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39727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229561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7389" y="3349288"/>
            <a:ext cx="77787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LM Sans 10"/>
                <a:cs typeface="LM Sans 10"/>
              </a:rPr>
              <a:t>28 de agosto de</a:t>
            </a:r>
            <a:r>
              <a:rPr sz="600" b="1" spc="-40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2017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9218" y="3349288"/>
            <a:ext cx="2324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LM Sans 10"/>
                <a:cs typeface="LM Sans 10"/>
              </a:rPr>
              <a:t>5</a:t>
            </a:fld>
            <a:r>
              <a:rPr sz="600" b="1" spc="-5" dirty="0">
                <a:latin typeface="LM Sans 10"/>
                <a:cs typeface="LM Sans 10"/>
              </a:rPr>
              <a:t> /</a:t>
            </a:r>
            <a:r>
              <a:rPr sz="600" b="1" spc="-80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1</a:t>
            </a:r>
            <a:endParaRPr sz="600">
              <a:latin typeface="LM Sans 10"/>
              <a:cs typeface="LM Sans 1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37CB2D9-1133-4202-AB7C-B1DE7C96E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6846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Estrutura </a:t>
            </a:r>
            <a:r>
              <a:rPr spc="15" dirty="0"/>
              <a:t>de</a:t>
            </a:r>
            <a:r>
              <a:rPr spc="-40" dirty="0"/>
              <a:t> </a:t>
            </a:r>
            <a:r>
              <a:rPr spc="-105" dirty="0" err="1"/>
              <a:t>repeti</a:t>
            </a:r>
            <a:r>
              <a:rPr lang="pt-BR" spc="-105" dirty="0" err="1"/>
              <a:t>çã</a:t>
            </a:r>
            <a:r>
              <a:rPr spc="-105" dirty="0"/>
              <a:t>o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66357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644295"/>
            <a:ext cx="4080510" cy="19122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35" dirty="0">
                <a:latin typeface="LM Sans 10"/>
                <a:cs typeface="LM Sans 10"/>
              </a:rPr>
              <a:t>Tr</a:t>
            </a:r>
            <a:r>
              <a:rPr lang="pt-BR" sz="1100" spc="-135" dirty="0">
                <a:latin typeface="LM Sans 10"/>
                <a:cs typeface="LM Sans 10"/>
              </a:rPr>
              <a:t>ê</a:t>
            </a:r>
            <a:r>
              <a:rPr sz="1100" spc="-135" dirty="0">
                <a:latin typeface="LM Sans 10"/>
                <a:cs typeface="LM Sans 10"/>
              </a:rPr>
              <a:t>s </a:t>
            </a:r>
            <a:r>
              <a:rPr sz="1100" spc="-90" dirty="0" err="1">
                <a:latin typeface="LM Sans 10"/>
                <a:cs typeface="LM Sans 10"/>
              </a:rPr>
              <a:t>instru</a:t>
            </a:r>
            <a:r>
              <a:rPr lang="pt-BR" sz="1100" spc="-90" dirty="0" err="1">
                <a:latin typeface="LM Sans 10"/>
                <a:cs typeface="LM Sans 10"/>
              </a:rPr>
              <a:t>çõ</a:t>
            </a:r>
            <a:r>
              <a:rPr sz="1100" spc="-90" dirty="0">
                <a:latin typeface="LM Sans 10"/>
                <a:cs typeface="LM Sans 10"/>
              </a:rPr>
              <a:t>es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0" dirty="0" err="1">
                <a:latin typeface="LM Sans 10"/>
                <a:cs typeface="LM Sans 10"/>
              </a:rPr>
              <a:t>repeti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75" dirty="0">
                <a:latin typeface="LM Sans 10"/>
                <a:cs typeface="LM Sans 10"/>
              </a:rPr>
              <a:t>(</a:t>
            </a:r>
            <a:r>
              <a:rPr sz="1100" spc="-75" dirty="0" err="1">
                <a:latin typeface="LM Sans 10"/>
                <a:cs typeface="LM Sans 10"/>
              </a:rPr>
              <a:t>tamb</a:t>
            </a:r>
            <a:r>
              <a:rPr lang="pt-BR" sz="1100" spc="-75" dirty="0">
                <a:latin typeface="LM Sans 10"/>
                <a:cs typeface="LM Sans 10"/>
              </a:rPr>
              <a:t>é</a:t>
            </a:r>
            <a:r>
              <a:rPr sz="1100" spc="-75" dirty="0">
                <a:latin typeface="LM Sans 10"/>
                <a:cs typeface="LM Sans 10"/>
              </a:rPr>
              <a:t>m </a:t>
            </a:r>
            <a:r>
              <a:rPr sz="1100" spc="-10" dirty="0" err="1">
                <a:latin typeface="LM Sans 10"/>
                <a:cs typeface="LM Sans 10"/>
              </a:rPr>
              <a:t>chamadas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90" dirty="0" err="1">
                <a:latin typeface="LM Sans 10"/>
                <a:cs typeface="LM Sans 10"/>
              </a:rPr>
              <a:t>instru</a:t>
            </a:r>
            <a:r>
              <a:rPr lang="pt-BR" sz="1100" spc="-90" dirty="0" err="1">
                <a:latin typeface="LM Sans 10"/>
                <a:cs typeface="LM Sans 10"/>
              </a:rPr>
              <a:t>çõ</a:t>
            </a:r>
            <a:r>
              <a:rPr sz="1100" spc="-90" dirty="0">
                <a:latin typeface="LM Sans 10"/>
                <a:cs typeface="LM Sans 10"/>
              </a:rPr>
              <a:t>es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5" dirty="0">
                <a:latin typeface="LM Sans 10"/>
                <a:cs typeface="LM Sans 10"/>
              </a:rPr>
              <a:t>la</a:t>
            </a:r>
            <a:r>
              <a:rPr lang="pt-BR" sz="1100" spc="-105" dirty="0">
                <a:latin typeface="LM Sans 10"/>
                <a:cs typeface="LM Sans 10"/>
              </a:rPr>
              <a:t>ç</a:t>
            </a:r>
            <a:r>
              <a:rPr sz="1100" spc="-10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ou 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i="1" spc="5" dirty="0">
                <a:latin typeface="LM Sans 10"/>
                <a:cs typeface="LM Sans 10"/>
              </a:rPr>
              <a:t>loop</a:t>
            </a:r>
            <a:r>
              <a:rPr sz="1100" spc="5" dirty="0">
                <a:latin typeface="LM Sans 10"/>
                <a:cs typeface="LM Sans 10"/>
              </a:rPr>
              <a:t>) </a:t>
            </a:r>
            <a:r>
              <a:rPr sz="1100" spc="-5" dirty="0" err="1">
                <a:latin typeface="LM Sans 10"/>
                <a:cs typeface="LM Sans 10"/>
              </a:rPr>
              <a:t>executam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90" dirty="0" err="1">
                <a:latin typeface="LM Sans 10"/>
                <a:cs typeface="LM Sans 10"/>
              </a:rPr>
              <a:t>instru</a:t>
            </a:r>
            <a:r>
              <a:rPr lang="pt-BR" sz="1100" spc="-90" dirty="0" err="1">
                <a:latin typeface="LM Sans 10"/>
                <a:cs typeface="LM Sans 10"/>
              </a:rPr>
              <a:t>çõ</a:t>
            </a:r>
            <a:r>
              <a:rPr sz="1100" spc="-90" dirty="0">
                <a:latin typeface="LM Sans 10"/>
                <a:cs typeface="LM Sans 10"/>
              </a:rPr>
              <a:t>es </a:t>
            </a:r>
            <a:r>
              <a:rPr sz="1100" spc="-5" dirty="0">
                <a:latin typeface="LM Sans 10"/>
                <a:cs typeface="LM Sans 10"/>
              </a:rPr>
              <a:t>repetidamente </a:t>
            </a:r>
            <a:r>
              <a:rPr sz="1100" spc="-10" dirty="0" err="1">
                <a:latin typeface="LM Sans 10"/>
                <a:cs typeface="LM Sans 10"/>
              </a:rPr>
              <a:t>enquanto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10" dirty="0" err="1">
                <a:latin typeface="LM Sans 10"/>
                <a:cs typeface="LM Sans 10"/>
              </a:rPr>
              <a:t>condi</a:t>
            </a:r>
            <a:r>
              <a:rPr lang="pt-BR" sz="1100" spc="-110" dirty="0" err="1">
                <a:latin typeface="LM Sans 10"/>
                <a:cs typeface="LM Sans 10"/>
              </a:rPr>
              <a:t>çã</a:t>
            </a:r>
            <a:r>
              <a:rPr sz="1100" spc="-11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 </a:t>
            </a:r>
            <a:r>
              <a:rPr sz="1100" spc="-85" dirty="0">
                <a:latin typeface="LM Sans 10"/>
                <a:cs typeface="LM Sans 10"/>
              </a:rPr>
              <a:t>continua</a:t>
            </a:r>
            <a:r>
              <a:rPr lang="pt-BR" sz="1100" spc="-85" dirty="0" err="1">
                <a:latin typeface="LM Sans 10"/>
                <a:cs typeface="LM Sans 10"/>
              </a:rPr>
              <a:t>çã</a:t>
            </a:r>
            <a:r>
              <a:rPr sz="1100" spc="-8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dirty="0">
                <a:latin typeface="LM Sans 10"/>
                <a:cs typeface="LM Sans 10"/>
              </a:rPr>
              <a:t>loop </a:t>
            </a:r>
            <a:r>
              <a:rPr sz="1100" spc="-5" dirty="0">
                <a:latin typeface="LM Sans 10"/>
                <a:cs typeface="LM Sans 10"/>
              </a:rPr>
              <a:t>permanecer</a:t>
            </a:r>
            <a:r>
              <a:rPr sz="1100" spc="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verdadeira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43815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As </a:t>
            </a:r>
            <a:r>
              <a:rPr sz="1100" spc="-90" dirty="0" err="1">
                <a:latin typeface="LM Sans 10"/>
                <a:cs typeface="LM Sans 10"/>
              </a:rPr>
              <a:t>instru</a:t>
            </a:r>
            <a:r>
              <a:rPr lang="pt-BR" sz="1100" spc="-90" dirty="0" err="1">
                <a:latin typeface="LM Sans 10"/>
                <a:cs typeface="LM Sans 10"/>
              </a:rPr>
              <a:t>çõ</a:t>
            </a:r>
            <a:r>
              <a:rPr sz="1100" spc="-90" dirty="0">
                <a:latin typeface="LM Sans 10"/>
                <a:cs typeface="LM Sans 10"/>
              </a:rPr>
              <a:t>es 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while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realizam a(s) </a:t>
            </a:r>
            <a:r>
              <a:rPr sz="1100" spc="-140" dirty="0">
                <a:latin typeface="LM Sans 10"/>
                <a:cs typeface="LM Sans 10"/>
              </a:rPr>
              <a:t>a</a:t>
            </a:r>
            <a:r>
              <a:rPr lang="pt-BR" sz="1100" spc="-140" dirty="0" err="1">
                <a:latin typeface="LM Sans 10"/>
                <a:cs typeface="LM Sans 10"/>
              </a:rPr>
              <a:t>çã</a:t>
            </a:r>
            <a:r>
              <a:rPr sz="1100" spc="-140" dirty="0">
                <a:latin typeface="LM Sans 10"/>
                <a:cs typeface="LM Sans 10"/>
              </a:rPr>
              <a:t>o(</a:t>
            </a:r>
            <a:r>
              <a:rPr lang="pt-BR" sz="1100" spc="-140" dirty="0">
                <a:latin typeface="LM Sans 10"/>
                <a:cs typeface="LM Sans 10"/>
              </a:rPr>
              <a:t>õ</a:t>
            </a:r>
            <a:r>
              <a:rPr sz="1100" spc="-140" dirty="0">
                <a:latin typeface="LM Sans 10"/>
                <a:cs typeface="LM Sans 10"/>
              </a:rPr>
              <a:t>es) </a:t>
            </a:r>
            <a:r>
              <a:rPr sz="1100" spc="-10" dirty="0">
                <a:latin typeface="LM Sans 10"/>
                <a:cs typeface="LM Sans 10"/>
              </a:rPr>
              <a:t>no </a:t>
            </a:r>
            <a:r>
              <a:rPr sz="1100" spc="-5" dirty="0">
                <a:latin typeface="LM Sans 10"/>
                <a:cs typeface="LM Sans 10"/>
              </a:rPr>
              <a:t>seu </a:t>
            </a:r>
            <a:r>
              <a:rPr sz="1100" spc="-10" dirty="0">
                <a:latin typeface="LM Sans 10"/>
                <a:cs typeface="LM Sans 10"/>
              </a:rPr>
              <a:t>corpo</a:t>
            </a:r>
            <a:r>
              <a:rPr sz="1100" spc="-2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zero  </a:t>
            </a:r>
            <a:r>
              <a:rPr sz="1100" spc="-10" dirty="0">
                <a:latin typeface="LM Sans 10"/>
                <a:cs typeface="LM Sans 10"/>
              </a:rPr>
              <a:t>ou </a:t>
            </a:r>
            <a:r>
              <a:rPr sz="1100" spc="-5" dirty="0">
                <a:latin typeface="LM Sans 10"/>
                <a:cs typeface="LM Sans 10"/>
              </a:rPr>
              <a:t>mais vezes se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10" dirty="0" err="1">
                <a:latin typeface="LM Sans 10"/>
                <a:cs typeface="LM Sans 10"/>
              </a:rPr>
              <a:t>condi</a:t>
            </a:r>
            <a:r>
              <a:rPr lang="pt-BR" sz="1100" spc="-110" dirty="0" err="1">
                <a:latin typeface="LM Sans 10"/>
                <a:cs typeface="LM Sans 10"/>
              </a:rPr>
              <a:t>çã</a:t>
            </a:r>
            <a:r>
              <a:rPr sz="1100" spc="-11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85" dirty="0">
                <a:latin typeface="LM Sans 10"/>
                <a:cs typeface="LM Sans 10"/>
              </a:rPr>
              <a:t>continua</a:t>
            </a:r>
            <a:r>
              <a:rPr lang="pt-BR" sz="1100" spc="-85" dirty="0" err="1">
                <a:latin typeface="LM Sans 10"/>
                <a:cs typeface="LM Sans 10"/>
              </a:rPr>
              <a:t>çã</a:t>
            </a:r>
            <a:r>
              <a:rPr sz="1100" spc="-8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dirty="0">
                <a:latin typeface="LM Sans 10"/>
                <a:cs typeface="LM Sans 10"/>
              </a:rPr>
              <a:t>loop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inicialmente  falsa, o </a:t>
            </a:r>
            <a:r>
              <a:rPr sz="1100" spc="-10" dirty="0" err="1">
                <a:latin typeface="LM Sans 10"/>
                <a:cs typeface="LM Sans 10"/>
              </a:rPr>
              <a:t>corpo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45" dirty="0">
                <a:latin typeface="LM Sans 10"/>
                <a:cs typeface="LM Sans 10"/>
              </a:rPr>
              <a:t>n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</a:t>
            </a:r>
            <a:r>
              <a:rPr sz="1100" spc="-114" dirty="0">
                <a:latin typeface="LM Sans 10"/>
                <a:cs typeface="LM Sans 10"/>
              </a:rPr>
              <a:t>ser</a:t>
            </a:r>
            <a:r>
              <a:rPr lang="pt-BR" sz="1100" spc="-114" dirty="0">
                <a:latin typeface="LM Sans 10"/>
                <a:cs typeface="LM Sans 10"/>
              </a:rPr>
              <a:t>á</a:t>
            </a:r>
            <a:r>
              <a:rPr sz="1100" spc="-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executado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6731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do...while </a:t>
            </a:r>
            <a:r>
              <a:rPr sz="1100" spc="-5" dirty="0">
                <a:latin typeface="LM Sans 10"/>
                <a:cs typeface="LM Sans 10"/>
              </a:rPr>
              <a:t>realiza a(s) </a:t>
            </a:r>
            <a:r>
              <a:rPr sz="1100" spc="-140" dirty="0">
                <a:latin typeface="LM Sans 10"/>
                <a:cs typeface="LM Sans 10"/>
              </a:rPr>
              <a:t>a</a:t>
            </a:r>
            <a:r>
              <a:rPr lang="pt-BR" sz="1100" spc="-140" dirty="0" err="1">
                <a:latin typeface="LM Sans 10"/>
                <a:cs typeface="LM Sans 10"/>
              </a:rPr>
              <a:t>çã</a:t>
            </a:r>
            <a:r>
              <a:rPr sz="1100" spc="-140" dirty="0">
                <a:latin typeface="LM Sans 10"/>
                <a:cs typeface="LM Sans 10"/>
              </a:rPr>
              <a:t>o(</a:t>
            </a:r>
            <a:r>
              <a:rPr lang="pt-BR" sz="1100" spc="-140" dirty="0">
                <a:latin typeface="LM Sans 10"/>
                <a:cs typeface="LM Sans 10"/>
              </a:rPr>
              <a:t>õ</a:t>
            </a:r>
            <a:r>
              <a:rPr sz="1100" spc="-140" dirty="0">
                <a:latin typeface="LM Sans 10"/>
                <a:cs typeface="LM Sans 10"/>
              </a:rPr>
              <a:t>es) </a:t>
            </a:r>
            <a:r>
              <a:rPr sz="1100" spc="-10" dirty="0">
                <a:latin typeface="LM Sans 10"/>
                <a:cs typeface="LM Sans 10"/>
              </a:rPr>
              <a:t>no </a:t>
            </a:r>
            <a:r>
              <a:rPr sz="1100" spc="-5" dirty="0">
                <a:latin typeface="LM Sans 10"/>
                <a:cs typeface="LM Sans 10"/>
              </a:rPr>
              <a:t>seu </a:t>
            </a:r>
            <a:r>
              <a:rPr sz="1100" spc="-10" dirty="0">
                <a:latin typeface="LM Sans 10"/>
                <a:cs typeface="LM Sans 10"/>
              </a:rPr>
              <a:t>corpo uma ou  </a:t>
            </a:r>
            <a:r>
              <a:rPr sz="1100" spc="-5" dirty="0">
                <a:latin typeface="LM Sans 10"/>
                <a:cs typeface="LM Sans 10"/>
              </a:rPr>
              <a:t>mais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vezes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if</a:t>
            </a:r>
            <a:r>
              <a:rPr sz="1100" spc="-5" dirty="0">
                <a:latin typeface="LM Sans 10"/>
                <a:cs typeface="LM Sans 10"/>
              </a:rPr>
              <a:t>, 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else</a:t>
            </a:r>
            <a:r>
              <a:rPr sz="1100" spc="-5" dirty="0">
                <a:latin typeface="LM Sans 10"/>
                <a:cs typeface="LM Sans 10"/>
              </a:rPr>
              <a:t>, </a:t>
            </a:r>
            <a:r>
              <a:rPr sz="1100" spc="-10" dirty="0">
                <a:solidFill>
                  <a:srgbClr val="0000FF"/>
                </a:solidFill>
                <a:latin typeface="LM Mono 10"/>
                <a:cs typeface="LM Mono 10"/>
              </a:rPr>
              <a:t>switch</a:t>
            </a:r>
            <a:r>
              <a:rPr sz="1100" spc="-10" dirty="0">
                <a:latin typeface="LM Sans 10"/>
                <a:cs typeface="LM Sans 10"/>
              </a:rPr>
              <a:t>, 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while</a:t>
            </a:r>
            <a:r>
              <a:rPr sz="1100" spc="-5" dirty="0">
                <a:latin typeface="LM Sans 10"/>
                <a:cs typeface="LM Sans 10"/>
              </a:rPr>
              <a:t>, 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do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for</a:t>
            </a:r>
            <a:r>
              <a:rPr sz="1100" spc="-29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100" spc="-145" dirty="0">
                <a:latin typeface="LM Sans 10"/>
                <a:cs typeface="LM Sans 10"/>
              </a:rPr>
              <a:t>s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palavras-chave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42557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211137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41617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28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6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B1C0B44-2200-45E4-9112-4B4B462D21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2707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10" dirty="0" err="1"/>
              <a:t>Instru</a:t>
            </a:r>
            <a:r>
              <a:rPr lang="pt-BR" spc="-110" dirty="0" err="1"/>
              <a:t>çã</a:t>
            </a:r>
            <a:r>
              <a:rPr spc="-110" dirty="0"/>
              <a:t>o </a:t>
            </a:r>
            <a:r>
              <a:rPr spc="15" dirty="0"/>
              <a:t>de </a:t>
            </a:r>
            <a:r>
              <a:rPr spc="-135" dirty="0" err="1"/>
              <a:t>sele</a:t>
            </a:r>
            <a:r>
              <a:rPr lang="pt-BR" spc="-135" dirty="0" err="1"/>
              <a:t>çã</a:t>
            </a:r>
            <a:r>
              <a:rPr spc="-135" dirty="0"/>
              <a:t>o </a:t>
            </a:r>
            <a:r>
              <a:rPr lang="pt-BR" spc="-105" dirty="0"/>
              <a:t>ú</a:t>
            </a:r>
            <a:r>
              <a:rPr spc="-105" dirty="0" err="1"/>
              <a:t>nica</a:t>
            </a:r>
            <a:r>
              <a:rPr spc="-105" dirty="0"/>
              <a:t> </a:t>
            </a:r>
            <a:r>
              <a:rPr spc="15" dirty="0"/>
              <a:t>–</a:t>
            </a:r>
            <a:r>
              <a:rPr spc="20" dirty="0"/>
              <a:t> </a:t>
            </a:r>
            <a:r>
              <a:rPr spc="5" dirty="0"/>
              <a:t>if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163" y="369518"/>
            <a:ext cx="4505960" cy="595630"/>
            <a:chOff x="65163" y="369518"/>
            <a:chExt cx="4505960" cy="595630"/>
          </a:xfrm>
        </p:grpSpPr>
        <p:sp>
          <p:nvSpPr>
            <p:cNvPr id="4" name="object 4"/>
            <p:cNvSpPr/>
            <p:nvPr/>
          </p:nvSpPr>
          <p:spPr>
            <a:xfrm>
              <a:off x="87743" y="369518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7" y="8238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544" y="863054"/>
              <a:ext cx="101600" cy="10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9344" y="850353"/>
              <a:ext cx="4381715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20311" y="420077"/>
              <a:ext cx="50749" cy="442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43" y="413929"/>
              <a:ext cx="4432935" cy="500380"/>
            </a:xfrm>
            <a:custGeom>
              <a:avLst/>
              <a:gdLst/>
              <a:ahLst/>
              <a:cxnLst/>
              <a:rect l="l" t="t" r="r" b="b"/>
              <a:pathLst>
                <a:path w="4432935" h="500380">
                  <a:moveTo>
                    <a:pt x="4432567" y="0"/>
                  </a:moveTo>
                  <a:lnTo>
                    <a:pt x="0" y="0"/>
                  </a:lnTo>
                  <a:lnTo>
                    <a:pt x="0" y="449124"/>
                  </a:lnTo>
                  <a:lnTo>
                    <a:pt x="4008" y="468848"/>
                  </a:lnTo>
                  <a:lnTo>
                    <a:pt x="14922" y="485001"/>
                  </a:lnTo>
                  <a:lnTo>
                    <a:pt x="31075" y="495915"/>
                  </a:lnTo>
                  <a:lnTo>
                    <a:pt x="50800" y="499924"/>
                  </a:lnTo>
                  <a:lnTo>
                    <a:pt x="4381767" y="499924"/>
                  </a:lnTo>
                  <a:lnTo>
                    <a:pt x="4401492" y="495915"/>
                  </a:lnTo>
                  <a:lnTo>
                    <a:pt x="4417644" y="485001"/>
                  </a:lnTo>
                  <a:lnTo>
                    <a:pt x="4428558" y="468848"/>
                  </a:lnTo>
                  <a:lnTo>
                    <a:pt x="4432567" y="449124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1" y="458166"/>
              <a:ext cx="0" cy="424180"/>
            </a:xfrm>
            <a:custGeom>
              <a:avLst/>
              <a:gdLst/>
              <a:ahLst/>
              <a:cxnLst/>
              <a:rect l="l" t="t" r="r" b="b"/>
              <a:pathLst>
                <a:path h="424180">
                  <a:moveTo>
                    <a:pt x="0" y="42393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1" y="44546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1" y="43276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1" y="42006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691" y="51516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8056" y="51516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691" y="65434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056" y="65434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2932" y="486011"/>
            <a:ext cx="3589654" cy="188295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19405" marR="2270125" indent="-289560">
              <a:lnSpc>
                <a:spcPct val="101499"/>
              </a:lnSpc>
              <a:spcBef>
                <a:spcPts val="80"/>
              </a:spcBef>
            </a:pPr>
            <a:r>
              <a:rPr sz="900" spc="55" dirty="0">
                <a:solidFill>
                  <a:srgbClr val="006600"/>
                </a:solidFill>
                <a:latin typeface="LM Mono 10"/>
                <a:cs typeface="LM Mono 10"/>
              </a:rPr>
              <a:t>i</a:t>
            </a:r>
            <a:r>
              <a:rPr sz="900" spc="-5" dirty="0">
                <a:solidFill>
                  <a:srgbClr val="006600"/>
                </a:solidFill>
                <a:latin typeface="LM Mono 10"/>
                <a:cs typeface="LM Mono 10"/>
              </a:rPr>
              <a:t>f</a:t>
            </a:r>
            <a:r>
              <a:rPr sz="900" spc="-5" dirty="0">
                <a:latin typeface="LM Mono 10"/>
                <a:cs typeface="LM Mono 10"/>
              </a:rPr>
              <a:t>(</a:t>
            </a:r>
            <a:r>
              <a:rPr sz="900" spc="80" dirty="0">
                <a:solidFill>
                  <a:srgbClr val="0000FF"/>
                </a:solidFill>
                <a:latin typeface="LM Mono 10"/>
                <a:cs typeface="LM Mono 10"/>
              </a:rPr>
              <a:t>e</a:t>
            </a:r>
            <a:r>
              <a:rPr sz="900" spc="75" dirty="0">
                <a:solidFill>
                  <a:srgbClr val="0000FF"/>
                </a:solidFill>
                <a:latin typeface="LM Mono 10"/>
                <a:cs typeface="LM Mono 10"/>
              </a:rPr>
              <a:t>x</a:t>
            </a:r>
            <a:r>
              <a:rPr sz="900" spc="80" dirty="0">
                <a:solidFill>
                  <a:srgbClr val="0000FF"/>
                </a:solidFill>
                <a:latin typeface="LM Mono 10"/>
                <a:cs typeface="LM Mono 10"/>
              </a:rPr>
              <a:t>p</a:t>
            </a:r>
            <a:r>
              <a:rPr sz="900" spc="75" dirty="0">
                <a:solidFill>
                  <a:srgbClr val="0000FF"/>
                </a:solidFill>
                <a:latin typeface="LM Mono 10"/>
                <a:cs typeface="LM Mono 10"/>
              </a:rPr>
              <a:t>r</a:t>
            </a:r>
            <a:r>
              <a:rPr sz="900" spc="80" dirty="0">
                <a:solidFill>
                  <a:srgbClr val="0000FF"/>
                </a:solidFill>
                <a:latin typeface="LM Mono 10"/>
                <a:cs typeface="LM Mono 10"/>
              </a:rPr>
              <a:t>e</a:t>
            </a:r>
            <a:r>
              <a:rPr sz="900" spc="75" dirty="0">
                <a:solidFill>
                  <a:srgbClr val="0000FF"/>
                </a:solidFill>
                <a:latin typeface="LM Mono 10"/>
                <a:cs typeface="LM Mono 10"/>
              </a:rPr>
              <a:t>s</a:t>
            </a:r>
            <a:r>
              <a:rPr sz="900" spc="80" dirty="0">
                <a:solidFill>
                  <a:srgbClr val="0000FF"/>
                </a:solidFill>
                <a:latin typeface="LM Mono 10"/>
                <a:cs typeface="LM Mono 10"/>
              </a:rPr>
              <a:t>s</a:t>
            </a:r>
            <a:r>
              <a:rPr sz="900" spc="75" dirty="0">
                <a:solidFill>
                  <a:srgbClr val="0000FF"/>
                </a:solidFill>
                <a:latin typeface="LM Mono 10"/>
                <a:cs typeface="LM Mono 10"/>
              </a:rPr>
              <a:t>a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o</a:t>
            </a:r>
            <a:r>
              <a:rPr sz="900" spc="75" dirty="0">
                <a:solidFill>
                  <a:srgbClr val="0000FF"/>
                </a:solidFill>
                <a:latin typeface="LM Mono 10"/>
                <a:cs typeface="LM Mono 10"/>
              </a:rPr>
              <a:t>logic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a</a:t>
            </a:r>
            <a:r>
              <a:rPr sz="900" spc="-5" dirty="0">
                <a:latin typeface="LM Mono 10"/>
                <a:cs typeface="LM Mono 10"/>
              </a:rPr>
              <a:t>)  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comandooubloco</a:t>
            </a:r>
            <a:endParaRPr sz="9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LM Sans 10"/>
                <a:cs typeface="LM Sans 10"/>
              </a:rPr>
              <a:t>Exemplo de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45" dirty="0" err="1">
                <a:latin typeface="LM Sans 10"/>
                <a:cs typeface="LM Sans 10"/>
              </a:rPr>
              <a:t>pseudoc</a:t>
            </a:r>
            <a:r>
              <a:rPr lang="pt-BR" sz="1100" spc="-45" dirty="0">
                <a:latin typeface="LM Sans 10"/>
                <a:cs typeface="LM Sans 10"/>
              </a:rPr>
              <a:t>ó</a:t>
            </a:r>
            <a:r>
              <a:rPr sz="1100" spc="-45" dirty="0" err="1">
                <a:latin typeface="LM Sans 10"/>
                <a:cs typeface="LM Sans 10"/>
              </a:rPr>
              <a:t>digo</a:t>
            </a:r>
            <a:r>
              <a:rPr sz="1100" spc="-45" dirty="0">
                <a:latin typeface="LM Sans 10"/>
                <a:cs typeface="LM Sans 10"/>
              </a:rPr>
              <a:t>:</a:t>
            </a:r>
            <a:endParaRPr sz="1100" dirty="0">
              <a:latin typeface="LM Sans 10"/>
              <a:cs typeface="LM Sans 10"/>
            </a:endParaRPr>
          </a:p>
          <a:p>
            <a:pPr marL="303530" marR="5080" indent="-291465">
              <a:lnSpc>
                <a:spcPct val="102600"/>
              </a:lnSpc>
              <a:spcBef>
                <a:spcPts val="305"/>
              </a:spcBef>
            </a:pPr>
            <a:r>
              <a:rPr sz="1100" spc="-5" dirty="0">
                <a:latin typeface="LM Mono 10"/>
                <a:cs typeface="LM Mono 10"/>
              </a:rPr>
              <a:t>If (Se) a nota do </a:t>
            </a:r>
            <a:r>
              <a:rPr sz="1100" spc="-5" dirty="0" err="1">
                <a:latin typeface="LM Mono 10"/>
                <a:cs typeface="LM Mono 10"/>
              </a:rPr>
              <a:t>aluno</a:t>
            </a:r>
            <a:r>
              <a:rPr sz="1100" spc="-5" dirty="0">
                <a:latin typeface="LM Mono 10"/>
                <a:cs typeface="LM Mono 10"/>
              </a:rPr>
              <a:t> </a:t>
            </a:r>
            <a:r>
              <a:rPr lang="pt-BR" sz="1100" spc="-295" dirty="0">
                <a:latin typeface="LM Mono 10"/>
                <a:cs typeface="LM Mono 10"/>
              </a:rPr>
              <a:t>é</a:t>
            </a:r>
            <a:r>
              <a:rPr sz="1100" spc="-29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maior que ou igual a</a:t>
            </a:r>
            <a:r>
              <a:rPr sz="1100" spc="-8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60  Imprime</a:t>
            </a:r>
            <a:r>
              <a:rPr sz="1100" spc="-1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"Aprovado"</a:t>
            </a:r>
            <a:endParaRPr sz="11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100" spc="-5" dirty="0">
                <a:latin typeface="LM Sans 10"/>
                <a:cs typeface="LM Sans 10"/>
              </a:rPr>
              <a:t>Exemplo </a:t>
            </a:r>
            <a:r>
              <a:rPr sz="1100" spc="-10" dirty="0">
                <a:latin typeface="LM Sans 10"/>
                <a:cs typeface="LM Sans 10"/>
              </a:rPr>
              <a:t>em </a:t>
            </a:r>
            <a:r>
              <a:rPr sz="1100" spc="-5" dirty="0">
                <a:latin typeface="LM Sans 10"/>
                <a:cs typeface="LM Sans 10"/>
              </a:rPr>
              <a:t>Java:</a:t>
            </a:r>
            <a:endParaRPr sz="1100" dirty="0">
              <a:latin typeface="LM Sans 10"/>
              <a:cs typeface="LM Sans 10"/>
            </a:endParaRPr>
          </a:p>
          <a:p>
            <a:pPr marL="309880" marR="1200150" indent="-289560">
              <a:lnSpc>
                <a:spcPct val="101499"/>
              </a:lnSpc>
              <a:spcBef>
                <a:spcPts val="390"/>
              </a:spcBef>
            </a:pPr>
            <a:r>
              <a:rPr sz="900" spc="35" dirty="0">
                <a:solidFill>
                  <a:srgbClr val="006600"/>
                </a:solidFill>
                <a:latin typeface="LM Mono 10"/>
                <a:cs typeface="LM Mono 10"/>
              </a:rPr>
              <a:t>if</a:t>
            </a:r>
            <a:r>
              <a:rPr sz="900" spc="35" dirty="0">
                <a:latin typeface="LM Mono 10"/>
                <a:cs typeface="LM Mono 10"/>
              </a:rPr>
              <a:t>(</a:t>
            </a:r>
            <a:r>
              <a:rPr sz="900" spc="35" dirty="0">
                <a:solidFill>
                  <a:srgbClr val="0000FF"/>
                </a:solidFill>
                <a:latin typeface="LM Mono 10"/>
                <a:cs typeface="LM Mono 10"/>
              </a:rPr>
              <a:t>grade</a:t>
            </a:r>
            <a:r>
              <a:rPr sz="900" spc="35" dirty="0">
                <a:latin typeface="LM Mono 10"/>
                <a:cs typeface="LM Mono 10"/>
              </a:rPr>
              <a:t>&gt;= </a:t>
            </a:r>
            <a:r>
              <a:rPr sz="900" spc="25" dirty="0">
                <a:latin typeface="LM Mono 10"/>
                <a:cs typeface="LM Mono 10"/>
              </a:rPr>
              <a:t>60 </a:t>
            </a:r>
            <a:r>
              <a:rPr sz="900" spc="-5" dirty="0">
                <a:latin typeface="LM Mono 10"/>
                <a:cs typeface="LM Mono 10"/>
              </a:rPr>
              <a:t>) </a:t>
            </a:r>
            <a:r>
              <a:rPr lang="pt-BR" sz="900" spc="-5" dirty="0">
                <a:latin typeface="LM Mono 10"/>
                <a:cs typeface="LM Mono 10"/>
              </a:rPr>
              <a:t>	</a:t>
            </a:r>
          </a:p>
          <a:p>
            <a:pPr marL="309880" marR="1200150" indent="-289560">
              <a:lnSpc>
                <a:spcPct val="101499"/>
              </a:lnSpc>
              <a:spcBef>
                <a:spcPts val="390"/>
              </a:spcBef>
            </a:pPr>
            <a:r>
              <a:rPr lang="pt-BR" sz="900" spc="-5" dirty="0">
                <a:latin typeface="LM Mono 10"/>
                <a:cs typeface="LM Mono 10"/>
              </a:rPr>
              <a:t>    </a:t>
            </a:r>
            <a:r>
              <a:rPr lang="pt-BR" sz="900" spc="50" dirty="0" err="1">
                <a:solidFill>
                  <a:srgbClr val="0000FF"/>
                </a:solidFill>
                <a:latin typeface="LM Mono 10"/>
                <a:cs typeface="LM Mono 10"/>
              </a:rPr>
              <a:t>cout</a:t>
            </a:r>
            <a:r>
              <a:rPr lang="pt-BR" sz="900" spc="50" dirty="0">
                <a:solidFill>
                  <a:srgbClr val="0000FF"/>
                </a:solidFill>
                <a:latin typeface="LM Mono 10"/>
                <a:cs typeface="LM Mono 10"/>
              </a:rPr>
              <a:t> &lt;&lt; </a:t>
            </a:r>
            <a:r>
              <a:rPr sz="900" spc="50" dirty="0">
                <a:solidFill>
                  <a:srgbClr val="FF7F00"/>
                </a:solidFill>
                <a:latin typeface="LM Mono 10"/>
                <a:cs typeface="LM Mono 10"/>
              </a:rPr>
              <a:t>"</a:t>
            </a:r>
            <a:r>
              <a:rPr sz="900" spc="50" dirty="0" err="1">
                <a:solidFill>
                  <a:srgbClr val="FF7F00"/>
                </a:solidFill>
                <a:latin typeface="LM Mono 10"/>
                <a:cs typeface="LM Mono 10"/>
              </a:rPr>
              <a:t>Aprovado</a:t>
            </a:r>
            <a:r>
              <a:rPr sz="900" spc="50" dirty="0">
                <a:solidFill>
                  <a:srgbClr val="FF7F00"/>
                </a:solidFill>
                <a:latin typeface="LM Mono 10"/>
                <a:cs typeface="LM Mono 10"/>
              </a:rPr>
              <a:t>"</a:t>
            </a:r>
            <a:r>
              <a:rPr sz="900" spc="50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100" spc="-5" dirty="0">
                <a:latin typeface="LM Sans 10"/>
                <a:cs typeface="LM Sans 10"/>
              </a:rPr>
              <a:t>Exemplo </a:t>
            </a:r>
            <a:r>
              <a:rPr sz="1100" spc="-10" dirty="0">
                <a:latin typeface="LM Sans 10"/>
                <a:cs typeface="LM Sans 10"/>
              </a:rPr>
              <a:t>em UML: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1089" y="1069721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1089" y="1663725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342252" y="1828025"/>
            <a:ext cx="35560" cy="278765"/>
            <a:chOff x="342252" y="1828025"/>
            <a:chExt cx="35560" cy="278765"/>
          </a:xfrm>
        </p:grpSpPr>
        <p:sp>
          <p:nvSpPr>
            <p:cNvPr id="21" name="object 21"/>
            <p:cNvSpPr/>
            <p:nvPr/>
          </p:nvSpPr>
          <p:spPr>
            <a:xfrm>
              <a:off x="344779" y="182802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5145" y="182802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4779" y="196720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5145" y="196720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281089" y="2229891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58112" y="2376170"/>
            <a:ext cx="2168842" cy="8772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8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8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8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8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8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8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8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28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7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E8848436-B430-40BB-901B-B22BED427C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7000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10" dirty="0" err="1"/>
              <a:t>Instru</a:t>
            </a:r>
            <a:r>
              <a:rPr lang="pt-BR" spc="-110" dirty="0" err="1"/>
              <a:t>çã</a:t>
            </a:r>
            <a:r>
              <a:rPr spc="-110" dirty="0"/>
              <a:t>o </a:t>
            </a:r>
            <a:r>
              <a:rPr spc="15" dirty="0"/>
              <a:t>de </a:t>
            </a:r>
            <a:r>
              <a:rPr spc="-135" dirty="0" err="1"/>
              <a:t>sele</a:t>
            </a:r>
            <a:r>
              <a:rPr lang="pt-BR" spc="-135" dirty="0" err="1"/>
              <a:t>çã</a:t>
            </a:r>
            <a:r>
              <a:rPr spc="-135" dirty="0"/>
              <a:t>o </a:t>
            </a:r>
            <a:r>
              <a:rPr lang="pt-BR" spc="-135" dirty="0"/>
              <a:t> </a:t>
            </a:r>
            <a:r>
              <a:rPr spc="15" dirty="0" err="1"/>
              <a:t>dupla</a:t>
            </a:r>
            <a:r>
              <a:rPr spc="15" dirty="0"/>
              <a:t> –</a:t>
            </a:r>
            <a:r>
              <a:rPr spc="-110" dirty="0"/>
              <a:t> </a:t>
            </a:r>
            <a:r>
              <a:rPr spc="10" dirty="0"/>
              <a:t>if...else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163" y="388657"/>
            <a:ext cx="4505960" cy="873760"/>
            <a:chOff x="65163" y="388657"/>
            <a:chExt cx="4505960" cy="873760"/>
          </a:xfrm>
        </p:grpSpPr>
        <p:sp>
          <p:nvSpPr>
            <p:cNvPr id="4" name="object 4"/>
            <p:cNvSpPr/>
            <p:nvPr/>
          </p:nvSpPr>
          <p:spPr>
            <a:xfrm>
              <a:off x="87743" y="388657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7" y="8238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544" y="1160564"/>
              <a:ext cx="101600" cy="10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9344" y="1147864"/>
              <a:ext cx="4381715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20311" y="439216"/>
              <a:ext cx="50749" cy="7213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43" y="433080"/>
              <a:ext cx="4432935" cy="778510"/>
            </a:xfrm>
            <a:custGeom>
              <a:avLst/>
              <a:gdLst/>
              <a:ahLst/>
              <a:cxnLst/>
              <a:rect l="l" t="t" r="r" b="b"/>
              <a:pathLst>
                <a:path w="4432935" h="778510">
                  <a:moveTo>
                    <a:pt x="4432567" y="0"/>
                  </a:moveTo>
                  <a:lnTo>
                    <a:pt x="0" y="0"/>
                  </a:lnTo>
                  <a:lnTo>
                    <a:pt x="0" y="727483"/>
                  </a:lnTo>
                  <a:lnTo>
                    <a:pt x="4008" y="747208"/>
                  </a:lnTo>
                  <a:lnTo>
                    <a:pt x="14922" y="763361"/>
                  </a:lnTo>
                  <a:lnTo>
                    <a:pt x="31075" y="774275"/>
                  </a:lnTo>
                  <a:lnTo>
                    <a:pt x="50800" y="778284"/>
                  </a:lnTo>
                  <a:lnTo>
                    <a:pt x="4381767" y="778284"/>
                  </a:lnTo>
                  <a:lnTo>
                    <a:pt x="4401492" y="774275"/>
                  </a:lnTo>
                  <a:lnTo>
                    <a:pt x="4417644" y="763361"/>
                  </a:lnTo>
                  <a:lnTo>
                    <a:pt x="4428558" y="747208"/>
                  </a:lnTo>
                  <a:lnTo>
                    <a:pt x="4432567" y="727483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1" y="477316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2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1" y="4646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1" y="4519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1" y="4392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691" y="53430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8056" y="53430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691" y="67348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056" y="67348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691" y="81266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8056" y="81266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691" y="95183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8056" y="95183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2932" y="505150"/>
            <a:ext cx="3735070" cy="267278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19405" marR="2339975" indent="-289560">
              <a:lnSpc>
                <a:spcPct val="101499"/>
              </a:lnSpc>
              <a:spcBef>
                <a:spcPts val="80"/>
              </a:spcBef>
            </a:pPr>
            <a:r>
              <a:rPr sz="900" spc="55" dirty="0">
                <a:solidFill>
                  <a:srgbClr val="006600"/>
                </a:solidFill>
                <a:latin typeface="LM Mono 10"/>
                <a:cs typeface="LM Mono 10"/>
              </a:rPr>
              <a:t>if</a:t>
            </a:r>
            <a:r>
              <a:rPr sz="900" spc="55" dirty="0">
                <a:latin typeface="LM Mono 10"/>
                <a:cs typeface="LM Mono 10"/>
              </a:rPr>
              <a:t>(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expressaologica</a:t>
            </a:r>
            <a:r>
              <a:rPr sz="900" spc="55" dirty="0">
                <a:latin typeface="LM Mono 10"/>
                <a:cs typeface="LM Mono 10"/>
              </a:rPr>
              <a:t>)  </a:t>
            </a:r>
            <a:r>
              <a:rPr sz="900" spc="75" dirty="0">
                <a:solidFill>
                  <a:srgbClr val="0000FF"/>
                </a:solidFill>
                <a:latin typeface="LM Mono 10"/>
                <a:cs typeface="LM Mono 10"/>
              </a:rPr>
              <a:t>comand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o</a:t>
            </a:r>
            <a:r>
              <a:rPr sz="900" spc="-5" dirty="0">
                <a:latin typeface="LM Mono 10"/>
                <a:cs typeface="LM Mono 10"/>
              </a:rPr>
              <a:t>1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o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u</a:t>
            </a:r>
            <a:r>
              <a:rPr sz="900" spc="70" dirty="0">
                <a:solidFill>
                  <a:srgbClr val="0000FF"/>
                </a:solidFill>
                <a:latin typeface="LM Mono 10"/>
                <a:cs typeface="LM Mono 10"/>
              </a:rPr>
              <a:t>bloc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o</a:t>
            </a:r>
            <a:r>
              <a:rPr sz="900" spc="-5" dirty="0">
                <a:latin typeface="LM Mono 10"/>
                <a:cs typeface="LM Mono 10"/>
              </a:rPr>
              <a:t>1</a:t>
            </a:r>
            <a:endParaRPr sz="900" dirty="0">
              <a:latin typeface="LM Mono 10"/>
              <a:cs typeface="LM Mono 10"/>
            </a:endParaRPr>
          </a:p>
          <a:p>
            <a:pPr marL="31750">
              <a:lnSpc>
                <a:spcPct val="100000"/>
              </a:lnSpc>
              <a:spcBef>
                <a:spcPts val="15"/>
              </a:spcBef>
            </a:pPr>
            <a:r>
              <a:rPr sz="900" spc="50" dirty="0">
                <a:solidFill>
                  <a:srgbClr val="006600"/>
                </a:solidFill>
                <a:latin typeface="LM Mono 10"/>
                <a:cs typeface="LM Mono 10"/>
              </a:rPr>
              <a:t>else</a:t>
            </a:r>
            <a:endParaRPr sz="900" dirty="0">
              <a:latin typeface="LM Mono 10"/>
              <a:cs typeface="LM Mono 10"/>
            </a:endParaRPr>
          </a:p>
          <a:p>
            <a:pPr marL="319405">
              <a:lnSpc>
                <a:spcPct val="100000"/>
              </a:lnSpc>
              <a:spcBef>
                <a:spcPts val="15"/>
              </a:spcBef>
            </a:pPr>
            <a:r>
              <a:rPr sz="900" spc="50" dirty="0">
                <a:solidFill>
                  <a:srgbClr val="0000FF"/>
                </a:solidFill>
                <a:latin typeface="LM Mono 10"/>
                <a:cs typeface="LM Mono 10"/>
              </a:rPr>
              <a:t>comando</a:t>
            </a:r>
            <a:r>
              <a:rPr sz="900" spc="50" dirty="0">
                <a:latin typeface="LM Mono 10"/>
                <a:cs typeface="LM Mono 10"/>
              </a:rPr>
              <a:t>2</a:t>
            </a:r>
            <a:r>
              <a:rPr sz="900" spc="50" dirty="0">
                <a:solidFill>
                  <a:srgbClr val="0000FF"/>
                </a:solidFill>
                <a:latin typeface="LM Mono 10"/>
                <a:cs typeface="LM Mono 10"/>
              </a:rPr>
              <a:t>oubloco</a:t>
            </a:r>
            <a:r>
              <a:rPr sz="900" spc="50" dirty="0">
                <a:latin typeface="LM Mono 10"/>
                <a:cs typeface="LM Mono 10"/>
              </a:rPr>
              <a:t>2</a:t>
            </a:r>
            <a:endParaRPr sz="9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</a:pPr>
            <a:endParaRPr sz="9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LM Sans 10"/>
                <a:cs typeface="LM Sans 10"/>
              </a:rPr>
              <a:t>Exemplo de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45" dirty="0" err="1">
                <a:latin typeface="LM Sans 10"/>
                <a:cs typeface="LM Sans 10"/>
              </a:rPr>
              <a:t>pseudoc</a:t>
            </a:r>
            <a:r>
              <a:rPr lang="pt-BR" sz="1100" spc="-45" dirty="0">
                <a:latin typeface="LM Sans 10"/>
                <a:cs typeface="LM Sans 10"/>
              </a:rPr>
              <a:t>ó</a:t>
            </a:r>
            <a:r>
              <a:rPr sz="1100" spc="-45" dirty="0" err="1">
                <a:latin typeface="LM Sans 10"/>
                <a:cs typeface="LM Sans 10"/>
              </a:rPr>
              <a:t>digo</a:t>
            </a:r>
            <a:r>
              <a:rPr sz="1100" spc="-45" dirty="0">
                <a:latin typeface="LM Sans 10"/>
                <a:cs typeface="LM Sans 10"/>
              </a:rPr>
              <a:t>:</a:t>
            </a:r>
            <a:endParaRPr sz="1100" dirty="0">
              <a:latin typeface="LM Sans 10"/>
              <a:cs typeface="LM Sans 10"/>
            </a:endParaRPr>
          </a:p>
          <a:p>
            <a:pPr marL="303530" marR="5080" indent="-291465">
              <a:lnSpc>
                <a:spcPct val="102600"/>
              </a:lnSpc>
              <a:spcBef>
                <a:spcPts val="570"/>
              </a:spcBef>
            </a:pPr>
            <a:r>
              <a:rPr sz="1100" spc="-5" dirty="0">
                <a:latin typeface="LM Mono 10"/>
                <a:cs typeface="LM Mono 10"/>
              </a:rPr>
              <a:t>Se (if) a nota do aluno for maior que ou igual a</a:t>
            </a:r>
            <a:r>
              <a:rPr sz="1100" spc="-10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60  Imprima</a:t>
            </a:r>
            <a:r>
              <a:rPr sz="1100" spc="-1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"Aprovado"</a:t>
            </a:r>
            <a:endParaRPr sz="1100" dirty="0">
              <a:latin typeface="LM Mono 10"/>
              <a:cs typeface="LM Mono 10"/>
            </a:endParaRPr>
          </a:p>
          <a:p>
            <a:pPr marL="303530" marR="2041525" indent="-291465">
              <a:lnSpc>
                <a:spcPct val="102600"/>
              </a:lnSpc>
            </a:pPr>
            <a:r>
              <a:rPr sz="1100" spc="-5" dirty="0">
                <a:latin typeface="LM Mono 10"/>
                <a:cs typeface="LM Mono 10"/>
              </a:rPr>
              <a:t>Caso </a:t>
            </a:r>
            <a:r>
              <a:rPr sz="1100" spc="-65" dirty="0" err="1">
                <a:latin typeface="LM Mono 10"/>
                <a:cs typeface="LM Mono 10"/>
              </a:rPr>
              <a:t>contr</a:t>
            </a:r>
            <a:r>
              <a:rPr lang="pt-BR" sz="1100" spc="-65" dirty="0">
                <a:latin typeface="LM Mono 10"/>
                <a:cs typeface="LM Mono 10"/>
              </a:rPr>
              <a:t>á</a:t>
            </a:r>
            <a:r>
              <a:rPr sz="1100" spc="-65" dirty="0" err="1">
                <a:latin typeface="LM Mono 10"/>
                <a:cs typeface="LM Mono 10"/>
              </a:rPr>
              <a:t>rio</a:t>
            </a:r>
            <a:r>
              <a:rPr sz="1100" spc="-6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(else)  Imprima</a:t>
            </a:r>
            <a:r>
              <a:rPr sz="1100" spc="-10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"Reprovado"</a:t>
            </a:r>
            <a:endParaRPr sz="11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spc="-5" dirty="0">
                <a:latin typeface="LM Sans 10"/>
                <a:cs typeface="LM Sans 10"/>
              </a:rPr>
              <a:t>Exemplo </a:t>
            </a:r>
            <a:r>
              <a:rPr sz="1100" spc="-10" dirty="0">
                <a:latin typeface="LM Sans 10"/>
                <a:cs typeface="LM Sans 10"/>
              </a:rPr>
              <a:t>em </a:t>
            </a:r>
            <a:r>
              <a:rPr sz="1100" spc="-5" dirty="0">
                <a:latin typeface="LM Sans 10"/>
                <a:cs typeface="LM Sans 10"/>
              </a:rPr>
              <a:t>Java:</a:t>
            </a:r>
            <a:endParaRPr sz="1100" dirty="0">
              <a:latin typeface="LM Sans 10"/>
              <a:cs typeface="LM Sans 10"/>
            </a:endParaRPr>
          </a:p>
          <a:p>
            <a:pPr marL="309880" marR="1345565" indent="-289560">
              <a:lnSpc>
                <a:spcPct val="101499"/>
              </a:lnSpc>
              <a:spcBef>
                <a:spcPts val="540"/>
              </a:spcBef>
            </a:pPr>
            <a:r>
              <a:rPr sz="900" spc="35" dirty="0">
                <a:solidFill>
                  <a:srgbClr val="006600"/>
                </a:solidFill>
                <a:latin typeface="LM Mono 10"/>
                <a:cs typeface="LM Mono 10"/>
              </a:rPr>
              <a:t>if</a:t>
            </a:r>
            <a:r>
              <a:rPr sz="900" spc="35" dirty="0">
                <a:latin typeface="LM Mono 10"/>
                <a:cs typeface="LM Mono 10"/>
              </a:rPr>
              <a:t>(</a:t>
            </a:r>
            <a:r>
              <a:rPr sz="900" spc="35" dirty="0">
                <a:solidFill>
                  <a:srgbClr val="0000FF"/>
                </a:solidFill>
                <a:latin typeface="LM Mono 10"/>
                <a:cs typeface="LM Mono 10"/>
              </a:rPr>
              <a:t>grade</a:t>
            </a:r>
            <a:r>
              <a:rPr sz="900" spc="35" dirty="0">
                <a:latin typeface="LM Mono 10"/>
                <a:cs typeface="LM Mono 10"/>
              </a:rPr>
              <a:t>&gt;= </a:t>
            </a:r>
            <a:r>
              <a:rPr sz="900" spc="25" dirty="0">
                <a:latin typeface="LM Mono 10"/>
                <a:cs typeface="LM Mono 10"/>
              </a:rPr>
              <a:t>60 </a:t>
            </a:r>
            <a:r>
              <a:rPr sz="900" spc="-5" dirty="0">
                <a:latin typeface="LM Mono 10"/>
                <a:cs typeface="LM Mono 10"/>
              </a:rPr>
              <a:t>)  </a:t>
            </a:r>
            <a:endParaRPr lang="pt-BR" sz="900" spc="50" dirty="0">
              <a:solidFill>
                <a:srgbClr val="0000FF"/>
              </a:solidFill>
              <a:latin typeface="LM Mono 10"/>
              <a:cs typeface="LM Mono 10"/>
            </a:endParaRPr>
          </a:p>
          <a:p>
            <a:pPr marL="309880" marR="1345565" indent="-289560">
              <a:lnSpc>
                <a:spcPct val="101499"/>
              </a:lnSpc>
              <a:spcBef>
                <a:spcPts val="540"/>
              </a:spcBef>
            </a:pPr>
            <a:r>
              <a:rPr lang="pt-BR" sz="900" spc="50" dirty="0">
                <a:solidFill>
                  <a:srgbClr val="0000FF"/>
                </a:solidFill>
                <a:latin typeface="LM Mono 10"/>
                <a:cs typeface="LM Mono 10"/>
              </a:rPr>
              <a:t>         </a:t>
            </a:r>
            <a:r>
              <a:rPr lang="pt-BR" sz="900" spc="50" dirty="0" err="1">
                <a:solidFill>
                  <a:srgbClr val="0000FF"/>
                </a:solidFill>
                <a:latin typeface="LM Mono 10"/>
                <a:cs typeface="LM Mono 10"/>
              </a:rPr>
              <a:t>cout</a:t>
            </a:r>
            <a:r>
              <a:rPr lang="pt-BR" sz="900" spc="50" dirty="0">
                <a:solidFill>
                  <a:srgbClr val="0000FF"/>
                </a:solidFill>
                <a:latin typeface="LM Mono 10"/>
                <a:cs typeface="LM Mono 10"/>
              </a:rPr>
              <a:t> &lt;&lt; </a:t>
            </a:r>
            <a:r>
              <a:rPr sz="900" spc="50" dirty="0">
                <a:solidFill>
                  <a:srgbClr val="FF7F00"/>
                </a:solidFill>
                <a:latin typeface="LM Mono 10"/>
                <a:cs typeface="LM Mono 10"/>
              </a:rPr>
              <a:t>"</a:t>
            </a:r>
            <a:r>
              <a:rPr sz="900" spc="50" dirty="0" err="1">
                <a:solidFill>
                  <a:srgbClr val="FF7F00"/>
                </a:solidFill>
                <a:latin typeface="LM Mono 10"/>
                <a:cs typeface="LM Mono 10"/>
              </a:rPr>
              <a:t>Aprovado</a:t>
            </a:r>
            <a:r>
              <a:rPr sz="900" spc="50" dirty="0">
                <a:solidFill>
                  <a:srgbClr val="FF7F00"/>
                </a:solidFill>
                <a:latin typeface="LM Mono 10"/>
                <a:cs typeface="LM Mono 10"/>
              </a:rPr>
              <a:t>"</a:t>
            </a:r>
            <a:r>
              <a:rPr sz="900" spc="50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 marL="22225">
              <a:lnSpc>
                <a:spcPct val="100000"/>
              </a:lnSpc>
              <a:spcBef>
                <a:spcPts val="15"/>
              </a:spcBef>
            </a:pPr>
            <a:r>
              <a:rPr sz="900" spc="50" dirty="0">
                <a:solidFill>
                  <a:srgbClr val="006600"/>
                </a:solidFill>
                <a:latin typeface="LM Mono 10"/>
                <a:cs typeface="LM Mono 10"/>
              </a:rPr>
              <a:t>else</a:t>
            </a:r>
            <a:endParaRPr sz="900" dirty="0">
              <a:latin typeface="LM Mono 10"/>
              <a:cs typeface="LM Mono 10"/>
            </a:endParaRPr>
          </a:p>
          <a:p>
            <a:pPr marL="309880">
              <a:lnSpc>
                <a:spcPct val="100000"/>
              </a:lnSpc>
              <a:spcBef>
                <a:spcPts val="20"/>
              </a:spcBef>
            </a:pPr>
            <a:r>
              <a:rPr lang="pt-BR" sz="900" spc="50" dirty="0" err="1">
                <a:solidFill>
                  <a:srgbClr val="0000FF"/>
                </a:solidFill>
                <a:latin typeface="LM Mono 10"/>
                <a:cs typeface="LM Mono 10"/>
              </a:rPr>
              <a:t>cout</a:t>
            </a:r>
            <a:r>
              <a:rPr lang="pt-BR" sz="900" spc="50" dirty="0">
                <a:solidFill>
                  <a:srgbClr val="0000FF"/>
                </a:solidFill>
                <a:latin typeface="LM Mono 10"/>
                <a:cs typeface="LM Mono 10"/>
              </a:rPr>
              <a:t> &lt;&lt; </a:t>
            </a:r>
            <a:r>
              <a:rPr sz="900" spc="50" dirty="0">
                <a:solidFill>
                  <a:srgbClr val="FF7F00"/>
                </a:solidFill>
                <a:latin typeface="LM Mono 10"/>
                <a:cs typeface="LM Mono 10"/>
              </a:rPr>
              <a:t>"</a:t>
            </a:r>
            <a:r>
              <a:rPr sz="900" spc="50" dirty="0" err="1">
                <a:solidFill>
                  <a:srgbClr val="FF7F00"/>
                </a:solidFill>
                <a:latin typeface="LM Mono 10"/>
                <a:cs typeface="LM Mono 10"/>
              </a:rPr>
              <a:t>Reprovado</a:t>
            </a:r>
            <a:r>
              <a:rPr sz="900" spc="50" dirty="0">
                <a:solidFill>
                  <a:srgbClr val="FF7F00"/>
                </a:solidFill>
                <a:latin typeface="LM Mono 10"/>
                <a:cs typeface="LM Mono 10"/>
              </a:rPr>
              <a:t>"</a:t>
            </a:r>
            <a:r>
              <a:rPr sz="900" spc="50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1089" y="1400721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1089" y="2405862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342252" y="2589314"/>
            <a:ext cx="35560" cy="556895"/>
            <a:chOff x="342252" y="2589314"/>
            <a:chExt cx="35560" cy="556895"/>
          </a:xfrm>
        </p:grpSpPr>
        <p:sp>
          <p:nvSpPr>
            <p:cNvPr id="25" name="object 25"/>
            <p:cNvSpPr/>
            <p:nvPr/>
          </p:nvSpPr>
          <p:spPr>
            <a:xfrm>
              <a:off x="344779" y="258931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5145" y="258931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4779" y="272849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5145" y="272849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4779" y="286767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5145" y="286767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4779" y="300685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5145" y="300685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28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8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C5EE5876-70EF-4556-8102-E0F4CA81C3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27000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10" dirty="0" err="1">
                <a:solidFill>
                  <a:srgbClr val="3333B2"/>
                </a:solidFill>
                <a:latin typeface="LM Sans 12"/>
                <a:cs typeface="LM Sans 12"/>
              </a:rPr>
              <a:t>Instru</a:t>
            </a:r>
            <a:r>
              <a:rPr lang="pt-BR" sz="1400" spc="-110" dirty="0" err="1">
                <a:solidFill>
                  <a:srgbClr val="3333B2"/>
                </a:solidFill>
                <a:latin typeface="LM Sans 12"/>
                <a:cs typeface="LM Sans 12"/>
              </a:rPr>
              <a:t>çã</a:t>
            </a:r>
            <a:r>
              <a:rPr sz="1400" spc="-110" dirty="0">
                <a:solidFill>
                  <a:srgbClr val="3333B2"/>
                </a:solidFill>
                <a:latin typeface="LM Sans 12"/>
                <a:cs typeface="LM Sans 12"/>
              </a:rPr>
              <a:t>o </a:t>
            </a:r>
            <a:r>
              <a:rPr sz="1400" spc="15" dirty="0">
                <a:solidFill>
                  <a:srgbClr val="3333B2"/>
                </a:solidFill>
                <a:latin typeface="LM Sans 12"/>
                <a:cs typeface="LM Sans 12"/>
              </a:rPr>
              <a:t>de </a:t>
            </a:r>
            <a:r>
              <a:rPr sz="1400" spc="-135" dirty="0" err="1">
                <a:solidFill>
                  <a:srgbClr val="3333B2"/>
                </a:solidFill>
                <a:latin typeface="LM Sans 12"/>
                <a:cs typeface="LM Sans 12"/>
              </a:rPr>
              <a:t>sele</a:t>
            </a:r>
            <a:r>
              <a:rPr lang="pt-BR" sz="1400" spc="-135" dirty="0" err="1">
                <a:solidFill>
                  <a:srgbClr val="3333B2"/>
                </a:solidFill>
                <a:latin typeface="LM Sans 12"/>
                <a:cs typeface="LM Sans 12"/>
              </a:rPr>
              <a:t>çã</a:t>
            </a:r>
            <a:r>
              <a:rPr sz="1400" spc="-135" dirty="0">
                <a:solidFill>
                  <a:srgbClr val="3333B2"/>
                </a:solidFill>
                <a:latin typeface="LM Sans 12"/>
                <a:cs typeface="LM Sans 12"/>
              </a:rPr>
              <a:t>o </a:t>
            </a:r>
            <a:r>
              <a:rPr sz="1400" spc="15" dirty="0">
                <a:solidFill>
                  <a:srgbClr val="3333B2"/>
                </a:solidFill>
                <a:latin typeface="LM Sans 12"/>
                <a:cs typeface="LM Sans 12"/>
              </a:rPr>
              <a:t>dupla –</a:t>
            </a:r>
            <a:r>
              <a:rPr sz="1400" spc="-110" dirty="0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LM Sans 12"/>
                <a:cs typeface="LM Sans 12"/>
              </a:rPr>
              <a:t>if...else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089" y="112123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1037779"/>
            <a:ext cx="11118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Exemplo </a:t>
            </a:r>
            <a:r>
              <a:rPr sz="1100" spc="-10" dirty="0">
                <a:latin typeface="LM Sans 10"/>
                <a:cs typeface="LM Sans 10"/>
              </a:rPr>
              <a:t>em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UML: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5207" y="1307401"/>
            <a:ext cx="2934652" cy="9258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28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9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4C4DBB5-82C3-42CC-8EB2-2AC1C1A84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3112</Words>
  <Application>Microsoft Office PowerPoint</Application>
  <PresentationFormat>Personalizar</PresentationFormat>
  <Paragraphs>336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Calibri</vt:lpstr>
      <vt:lpstr>LM Mono 10</vt:lpstr>
      <vt:lpstr>LM Roman 10</vt:lpstr>
      <vt:lpstr>LM Sans 10</vt:lpstr>
      <vt:lpstr>LM Sans 12</vt:lpstr>
      <vt:lpstr>Office Theme</vt:lpstr>
      <vt:lpstr>Apresentação do PowerPoint</vt:lpstr>
      <vt:lpstr>Comandos de decisão simples e compostas</vt:lpstr>
      <vt:lpstr>Estruturas de controle</vt:lpstr>
      <vt:lpstr>Estrutura de sequência</vt:lpstr>
      <vt:lpstr>Estrutura de seleção</vt:lpstr>
      <vt:lpstr>Estrutura de repetição</vt:lpstr>
      <vt:lpstr>Instrução de seleção única – if</vt:lpstr>
      <vt:lpstr>Instrução de seleção  dupla – if...else</vt:lpstr>
      <vt:lpstr>Apresentação do PowerPoint</vt:lpstr>
      <vt:lpstr>Operador condicional (?:)</vt:lpstr>
      <vt:lpstr>Boas práticas de programação</vt:lpstr>
      <vt:lpstr>Aninhamento</vt:lpstr>
      <vt:lpstr>Aninhamento</vt:lpstr>
      <vt:lpstr>Aninhamento</vt:lpstr>
      <vt:lpstr>Cuidados</vt:lpstr>
      <vt:lpstr>Cuidados</vt:lpstr>
      <vt:lpstr>Blocos</vt:lpstr>
      <vt:lpstr>Comandos de seleção – switch</vt:lpstr>
      <vt:lpstr>Comandos de seleção – switch</vt:lpstr>
      <vt:lpstr>Comandos de seleção – switch</vt:lpstr>
      <vt:lpstr>Comandos de seleção – switch</vt:lpstr>
      <vt:lpstr>Apresentação do PowerPoint</vt:lpstr>
      <vt:lpstr>Comandos de seleção – switch</vt:lpstr>
      <vt:lpstr>Comandos de seleção – switch</vt:lpstr>
      <vt:lpstr>Recomendações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INE5603 Introdução à POO</dc:title>
  <dc:creator>Prof. A. G. Silva</dc:creator>
  <cp:lastModifiedBy>Eric de Paula Ferreira</cp:lastModifiedBy>
  <cp:revision>12</cp:revision>
  <dcterms:created xsi:type="dcterms:W3CDTF">2020-03-27T21:25:59Z</dcterms:created>
  <dcterms:modified xsi:type="dcterms:W3CDTF">2020-05-23T13:56:56Z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2017-08-28T00:00:00Z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2020-03-27T00:00:00Z</vt:filetime>
  </property>
</Properties>
</file>