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4610100" cy="3460750"/>
  <p:notesSz cx="4610100" cy="34607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48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06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80" dirty="0"/>
              <a:t> 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06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80" dirty="0"/>
              <a:t> 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06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80" dirty="0"/>
              <a:t> 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06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80" dirty="0"/>
              <a:t> 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06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80" dirty="0"/>
              <a:t> 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24783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2478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24783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28593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7831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181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4783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08819" y="3349288"/>
            <a:ext cx="86677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06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2483" y="3349288"/>
            <a:ext cx="61150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9515" y="3349288"/>
            <a:ext cx="23177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80" dirty="0"/>
              <a:t> </a:t>
            </a:r>
            <a:r>
              <a:rPr spc="-5" dirty="0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06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</a:t>
            </a:fld>
            <a:r>
              <a:rPr spc="-5" dirty="0"/>
              <a:t> /</a:t>
            </a:r>
            <a:r>
              <a:rPr spc="-80" dirty="0"/>
              <a:t> </a:t>
            </a:r>
            <a:r>
              <a:rPr spc="-5" dirty="0"/>
              <a:t>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2BEC28-0F46-488C-9130-2387D60AE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804A0B7-107C-4C47-ACA2-1B5A0D5C4393}"/>
              </a:ext>
            </a:extLst>
          </p:cNvPr>
          <p:cNvSpPr txBox="1"/>
          <p:nvPr/>
        </p:nvSpPr>
        <p:spPr>
          <a:xfrm>
            <a:off x="1254696" y="962086"/>
            <a:ext cx="2098675" cy="113300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pt-BR" sz="1400" spc="15" dirty="0">
                <a:solidFill>
                  <a:srgbClr val="3333B2"/>
                </a:solidFill>
                <a:latin typeface="LM Sans 12"/>
                <a:cs typeface="LM Sans 12"/>
              </a:rPr>
              <a:t>Programação Orientada à Objetos I</a:t>
            </a: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endParaRPr lang="pt-BR" sz="1400" spc="15" dirty="0">
              <a:solidFill>
                <a:srgbClr val="3333B2"/>
              </a:solidFill>
              <a:latin typeface="LM Sans 12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endParaRPr lang="pt-BR" sz="1400" spc="15" dirty="0">
              <a:solidFill>
                <a:srgbClr val="3333B2"/>
              </a:solidFill>
              <a:latin typeface="LM Sans 12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pt-BR" sz="1400" spc="15" dirty="0">
                <a:solidFill>
                  <a:srgbClr val="3333B2"/>
                </a:solidFill>
                <a:latin typeface="LM Sans 12"/>
                <a:cs typeface="LM Sans 10"/>
              </a:rPr>
              <a:t>Prof. Eric de Paula Ferreira</a:t>
            </a:r>
            <a:endParaRPr sz="1100" dirty="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650" y="1501775"/>
            <a:ext cx="295258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solidFill>
                  <a:srgbClr val="000000"/>
                </a:solidFill>
                <a:latin typeface="LM Sans 17"/>
                <a:cs typeface="LM Sans 17"/>
              </a:rPr>
              <a:t>Estruturas</a:t>
            </a:r>
            <a:r>
              <a:rPr sz="2050" spc="-30" dirty="0">
                <a:solidFill>
                  <a:srgbClr val="000000"/>
                </a:solidFill>
                <a:latin typeface="LM Sans 17"/>
                <a:cs typeface="LM Sans 17"/>
              </a:rPr>
              <a:t> </a:t>
            </a:r>
            <a:r>
              <a:rPr sz="2050" dirty="0">
                <a:solidFill>
                  <a:srgbClr val="000000"/>
                </a:solidFill>
                <a:latin typeface="LM Sans 17"/>
                <a:cs typeface="LM Sans 17"/>
              </a:rPr>
              <a:t>condicionais</a:t>
            </a:r>
            <a:endParaRPr sz="205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06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</a:t>
            </a:fld>
            <a:r>
              <a:rPr spc="-5" dirty="0"/>
              <a:t> /</a:t>
            </a:r>
            <a:r>
              <a:rPr spc="-80" dirty="0"/>
              <a:t> </a:t>
            </a:r>
            <a:r>
              <a:rPr spc="-5" dirty="0"/>
              <a:t>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DB1B2DB-4104-4947-BC95-CB943042D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23463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3333B2"/>
                </a:solidFill>
                <a:latin typeface="LM Sans 12"/>
                <a:cs typeface="LM Sans 12"/>
              </a:rPr>
              <a:t>Comandos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de </a:t>
            </a:r>
            <a:r>
              <a:rPr sz="1400" spc="-135" dirty="0" err="1">
                <a:solidFill>
                  <a:srgbClr val="3333B2"/>
                </a:solidFill>
                <a:latin typeface="LM Sans 12"/>
                <a:cs typeface="LM Sans 12"/>
              </a:rPr>
              <a:t>sele</a:t>
            </a:r>
            <a:r>
              <a:rPr lang="pt-BR" sz="1400" spc="-135" dirty="0" err="1">
                <a:solidFill>
                  <a:srgbClr val="3333B2"/>
                </a:solidFill>
                <a:latin typeface="LM Sans 12"/>
                <a:cs typeface="LM Sans 12"/>
              </a:rPr>
              <a:t>çã</a:t>
            </a:r>
            <a:r>
              <a:rPr sz="1400" spc="-135" dirty="0">
                <a:solidFill>
                  <a:srgbClr val="3333B2"/>
                </a:solidFill>
                <a:latin typeface="LM Sans 12"/>
                <a:cs typeface="LM Sans 12"/>
              </a:rPr>
              <a:t>o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–</a:t>
            </a:r>
            <a:r>
              <a:rPr sz="1400" spc="-225" dirty="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resumo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5464" y="452031"/>
            <a:ext cx="2917031" cy="2687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06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</a:t>
            </a:fld>
            <a:r>
              <a:rPr spc="-5" dirty="0"/>
              <a:t> /</a:t>
            </a:r>
            <a:r>
              <a:rPr spc="-80" dirty="0"/>
              <a:t> </a:t>
            </a:r>
            <a:r>
              <a:rPr spc="-5" dirty="0"/>
              <a:t>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7068E57-7324-4A4C-9DAC-AD66023CC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22821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3333B2"/>
                </a:solidFill>
                <a:latin typeface="LM Sans 12"/>
                <a:cs typeface="LM Sans 12"/>
              </a:rPr>
              <a:t>Comandos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de </a:t>
            </a:r>
            <a:r>
              <a:rPr sz="1400" spc="-135" dirty="0" err="1">
                <a:solidFill>
                  <a:srgbClr val="3333B2"/>
                </a:solidFill>
                <a:latin typeface="LM Sans 12"/>
                <a:cs typeface="LM Sans 12"/>
              </a:rPr>
              <a:t>sele</a:t>
            </a:r>
            <a:r>
              <a:rPr lang="pt-BR" sz="1400" spc="-135" dirty="0" err="1">
                <a:solidFill>
                  <a:srgbClr val="3333B2"/>
                </a:solidFill>
                <a:latin typeface="LM Sans 12"/>
                <a:cs typeface="LM Sans 12"/>
              </a:rPr>
              <a:t>çã</a:t>
            </a:r>
            <a:r>
              <a:rPr sz="1400" spc="-135" dirty="0">
                <a:solidFill>
                  <a:srgbClr val="3333B2"/>
                </a:solidFill>
                <a:latin typeface="LM Sans 12"/>
                <a:cs typeface="LM Sans 12"/>
              </a:rPr>
              <a:t>o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–</a:t>
            </a:r>
            <a:r>
              <a:rPr sz="1400" spc="-204" dirty="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LM Sans 12"/>
                <a:cs typeface="LM Sans 12"/>
              </a:rPr>
              <a:t>switch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373" y="662140"/>
            <a:ext cx="3003232" cy="2180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06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</a:t>
            </a:fld>
            <a:r>
              <a:rPr spc="-5" dirty="0"/>
              <a:t> /</a:t>
            </a:r>
            <a:r>
              <a:rPr spc="-80" dirty="0"/>
              <a:t> </a:t>
            </a:r>
            <a:r>
              <a:rPr spc="-5" dirty="0"/>
              <a:t>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DA57421-AE79-40B6-97D2-59A9ADB1E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821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Comandos </a:t>
            </a:r>
            <a:r>
              <a:rPr spc="15" dirty="0"/>
              <a:t>de </a:t>
            </a:r>
            <a:r>
              <a:rPr spc="-135" dirty="0" err="1"/>
              <a:t>sele</a:t>
            </a:r>
            <a:r>
              <a:rPr lang="pt-BR" spc="-135" dirty="0" err="1"/>
              <a:t>çã</a:t>
            </a:r>
            <a:r>
              <a:rPr spc="-135" dirty="0"/>
              <a:t>o </a:t>
            </a:r>
            <a:r>
              <a:rPr spc="15" dirty="0"/>
              <a:t>–</a:t>
            </a:r>
            <a:r>
              <a:rPr spc="-204" dirty="0"/>
              <a:t> </a:t>
            </a:r>
            <a:r>
              <a:rPr spc="10" dirty="0"/>
              <a:t>switch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42252" y="758494"/>
            <a:ext cx="35560" cy="2226945"/>
            <a:chOff x="342252" y="758494"/>
            <a:chExt cx="35560" cy="2226945"/>
          </a:xfrm>
        </p:grpSpPr>
        <p:sp>
          <p:nvSpPr>
            <p:cNvPr id="6" name="object 6"/>
            <p:cNvSpPr/>
            <p:nvPr/>
          </p:nvSpPr>
          <p:spPr>
            <a:xfrm>
              <a:off x="344779" y="75849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75849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779" y="89766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145" y="89766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779" y="103684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103684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117602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117602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779" y="131519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45" y="131519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779" y="145437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45" y="145437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779" y="159355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45" y="159355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779" y="173273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145" y="173273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779" y="187191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5145" y="187191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779" y="201109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5145" y="201109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779" y="215027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5145" y="215027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4779" y="228945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5145" y="228945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4779" y="242862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5145" y="242862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4779" y="256780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5145" y="256780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4779" y="270697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5145" y="270697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4779" y="284615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5145" y="284615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06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5</a:t>
            </a:fld>
            <a:r>
              <a:rPr spc="-5" dirty="0"/>
              <a:t> /</a:t>
            </a:r>
            <a:r>
              <a:rPr spc="-80" dirty="0"/>
              <a:t> </a:t>
            </a:r>
            <a:r>
              <a:rPr spc="-5" dirty="0"/>
              <a:t>1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432D7188-A703-49B5-98E1-7BC993A7B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  <p:sp>
        <p:nvSpPr>
          <p:cNvPr id="43" name="object 4">
            <a:extLst>
              <a:ext uri="{FF2B5EF4-FFF2-40B4-BE49-F238E27FC236}">
                <a16:creationId xmlns:a16="http://schemas.microsoft.com/office/drawing/2014/main" id="{43D3E4CC-8B74-4793-BAE6-7EB0A039939B}"/>
              </a:ext>
            </a:extLst>
          </p:cNvPr>
          <p:cNvSpPr txBox="1"/>
          <p:nvPr/>
        </p:nvSpPr>
        <p:spPr>
          <a:xfrm>
            <a:off x="397573" y="350842"/>
            <a:ext cx="2494915" cy="295452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R="970915"/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 c</a:t>
            </a:r>
            <a:r>
              <a:rPr sz="900" spc="40" dirty="0">
                <a:solidFill>
                  <a:srgbClr val="006600"/>
                </a:solidFill>
                <a:latin typeface="LM Mono 10"/>
                <a:cs typeface="LM Mono 10"/>
              </a:rPr>
              <a:t>har</a:t>
            </a: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conceito</a:t>
            </a:r>
            <a:r>
              <a:rPr sz="900" spc="40" dirty="0">
                <a:latin typeface="LM Mono 10"/>
                <a:cs typeface="LM Mono 10"/>
              </a:rPr>
              <a:t>=</a:t>
            </a:r>
            <a:r>
              <a:rPr sz="900" spc="40" dirty="0">
                <a:solidFill>
                  <a:srgbClr val="FF7F00"/>
                </a:solidFill>
                <a:latin typeface="LM Mono 10"/>
                <a:cs typeface="LM Mono 10"/>
              </a:rPr>
              <a:t>’B’</a:t>
            </a:r>
            <a:r>
              <a:rPr sz="900" spc="40" dirty="0">
                <a:latin typeface="LM Mono 10"/>
                <a:cs typeface="LM Mono 10"/>
              </a:rPr>
              <a:t>;  </a:t>
            </a:r>
            <a:endParaRPr lang="pt-BR" sz="900" spc="40" dirty="0">
              <a:latin typeface="LM Mono 10"/>
              <a:cs typeface="LM Mono 10"/>
            </a:endParaRPr>
          </a:p>
          <a:p>
            <a:pPr marL="21590" marR="970915"/>
            <a:r>
              <a:rPr lang="pt-BR" sz="900" spc="45" dirty="0">
                <a:solidFill>
                  <a:srgbClr val="006600"/>
                </a:solidFill>
                <a:latin typeface="LM Mono 10"/>
                <a:cs typeface="LM Mono 10"/>
              </a:rPr>
              <a:t>i</a:t>
            </a:r>
            <a:r>
              <a:rPr sz="900" spc="45" dirty="0" err="1">
                <a:solidFill>
                  <a:srgbClr val="006600"/>
                </a:solidFill>
                <a:latin typeface="LM Mono 10"/>
                <a:cs typeface="LM Mono 10"/>
              </a:rPr>
              <a:t>nt</a:t>
            </a:r>
            <a:r>
              <a:rPr lang="pt-BR" sz="900" spc="4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5" dirty="0" err="1">
                <a:solidFill>
                  <a:srgbClr val="0000FF"/>
                </a:solidFill>
                <a:latin typeface="LM Mono 10"/>
                <a:cs typeface="LM Mono 10"/>
              </a:rPr>
              <a:t>aprov</a:t>
            </a:r>
            <a:r>
              <a:rPr sz="900" spc="45" dirty="0">
                <a:latin typeface="LM Mono 10"/>
                <a:cs typeface="LM Mono 10"/>
              </a:rPr>
              <a:t>= </a:t>
            </a:r>
            <a:r>
              <a:rPr sz="900" spc="-5" dirty="0">
                <a:latin typeface="LM Mono 10"/>
                <a:cs typeface="LM Mono 10"/>
              </a:rPr>
              <a:t>0 </a:t>
            </a:r>
            <a:r>
              <a:rPr sz="900" spc="45" dirty="0">
                <a:latin typeface="LM Mono 10"/>
                <a:cs typeface="LM Mono 10"/>
              </a:rPr>
              <a:t>,</a:t>
            </a:r>
            <a:r>
              <a:rPr lang="pt-BR" sz="900" spc="45" dirty="0">
                <a:latin typeface="LM Mono 10"/>
                <a:cs typeface="LM Mono 10"/>
              </a:rPr>
              <a:t> </a:t>
            </a:r>
            <a:r>
              <a:rPr sz="900" spc="45" dirty="0" err="1">
                <a:solidFill>
                  <a:srgbClr val="0000FF"/>
                </a:solidFill>
                <a:latin typeface="LM Mono 10"/>
                <a:cs typeface="LM Mono 10"/>
              </a:rPr>
              <a:t>reprov</a:t>
            </a:r>
            <a:r>
              <a:rPr sz="900" spc="45" dirty="0">
                <a:latin typeface="LM Mono 10"/>
                <a:cs typeface="LM Mono 10"/>
              </a:rPr>
              <a:t>=</a:t>
            </a:r>
            <a:r>
              <a:rPr sz="900" spc="-80" dirty="0">
                <a:latin typeface="LM Mono 10"/>
                <a:cs typeface="LM Mono 10"/>
              </a:rPr>
              <a:t> </a:t>
            </a:r>
            <a:r>
              <a:rPr sz="900" spc="25" dirty="0">
                <a:latin typeface="LM Mono 10"/>
                <a:cs typeface="LM Mono 10"/>
              </a:rPr>
              <a:t>0;  </a:t>
            </a:r>
            <a:r>
              <a:rPr lang="pt-BR" sz="900" spc="60" dirty="0">
                <a:solidFill>
                  <a:srgbClr val="0000FF"/>
                </a:solidFill>
                <a:latin typeface="LM Mono 10"/>
                <a:cs typeface="LM Mono 10"/>
              </a:rPr>
              <a:t>s</a:t>
            </a: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tring</a:t>
            </a:r>
            <a:r>
              <a:rPr lang="pt-BR" sz="900" spc="6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mensagem</a:t>
            </a:r>
            <a:r>
              <a:rPr sz="900" spc="60" dirty="0">
                <a:latin typeface="LM Mono 10"/>
                <a:cs typeface="LM Mono 10"/>
              </a:rPr>
              <a:t>;</a:t>
            </a:r>
            <a:endParaRPr lang="pt-BR" sz="900" spc="60" dirty="0">
              <a:latin typeface="LM Mono 10"/>
              <a:cs typeface="LM Mono 10"/>
            </a:endParaRPr>
          </a:p>
          <a:p>
            <a:pPr marL="21590" marR="970915">
              <a:lnSpc>
                <a:spcPct val="101499"/>
              </a:lnSpc>
              <a:spcBef>
                <a:spcPts val="555"/>
              </a:spcBef>
            </a:pPr>
            <a:r>
              <a:rPr sz="900" spc="60" dirty="0">
                <a:latin typeface="LM Mono 10"/>
                <a:cs typeface="LM Mono 10"/>
              </a:rPr>
              <a:t>  </a:t>
            </a:r>
            <a:r>
              <a:rPr sz="900" spc="55" dirty="0">
                <a:solidFill>
                  <a:srgbClr val="006600"/>
                </a:solidFill>
                <a:latin typeface="LM Mono 10"/>
                <a:cs typeface="LM Mono 10"/>
              </a:rPr>
              <a:t>switch</a:t>
            </a:r>
            <a:r>
              <a:rPr sz="900" spc="55" dirty="0">
                <a:latin typeface="LM Mono 10"/>
                <a:cs typeface="LM Mono 10"/>
              </a:rPr>
              <a:t>(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conceito</a:t>
            </a:r>
            <a:r>
              <a:rPr sz="900" spc="55" dirty="0">
                <a:latin typeface="LM Mono 10"/>
                <a:cs typeface="LM Mono 10"/>
              </a:rPr>
              <a:t>)</a:t>
            </a:r>
            <a:r>
              <a:rPr sz="900" spc="170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{</a:t>
            </a:r>
            <a:endParaRPr sz="900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15"/>
              </a:spcBef>
            </a:pPr>
            <a:r>
              <a:rPr lang="pt-BR" sz="900" spc="45" dirty="0">
                <a:solidFill>
                  <a:srgbClr val="006600"/>
                </a:solidFill>
                <a:latin typeface="LM Mono 10"/>
                <a:cs typeface="LM Mono 10"/>
              </a:rPr>
              <a:t>c</a:t>
            </a:r>
            <a:r>
              <a:rPr sz="900" spc="45" dirty="0" err="1">
                <a:solidFill>
                  <a:srgbClr val="006600"/>
                </a:solidFill>
                <a:latin typeface="LM Mono 10"/>
                <a:cs typeface="LM Mono 10"/>
              </a:rPr>
              <a:t>ase</a:t>
            </a:r>
            <a:r>
              <a:rPr lang="pt-BR" sz="900" spc="4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5" dirty="0">
                <a:solidFill>
                  <a:srgbClr val="FF7F00"/>
                </a:solidFill>
                <a:latin typeface="LM Mono 10"/>
                <a:cs typeface="LM Mono 10"/>
              </a:rPr>
              <a:t>’A’</a:t>
            </a:r>
            <a:r>
              <a:rPr sz="900" spc="45" dirty="0">
                <a:latin typeface="LM Mono 10"/>
                <a:cs typeface="LM Mono 10"/>
              </a:rPr>
              <a:t>:</a:t>
            </a:r>
            <a:endParaRPr lang="pt-BR" sz="900" spc="45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15"/>
              </a:spcBef>
            </a:pPr>
            <a:r>
              <a:rPr lang="pt-BR" sz="900" spc="45" dirty="0">
                <a:solidFill>
                  <a:srgbClr val="0000FF"/>
                </a:solidFill>
                <a:latin typeface="LM Mono 10"/>
                <a:cs typeface="LM Mono 10"/>
              </a:rPr>
              <a:t>             </a:t>
            </a:r>
            <a:r>
              <a:rPr sz="900" spc="45" dirty="0" err="1">
                <a:solidFill>
                  <a:srgbClr val="0000FF"/>
                </a:solidFill>
                <a:latin typeface="LM Mono 10"/>
                <a:cs typeface="LM Mono 10"/>
              </a:rPr>
              <a:t>mensagem</a:t>
            </a:r>
            <a:r>
              <a:rPr sz="900" spc="45" dirty="0">
                <a:latin typeface="LM Mono 10"/>
                <a:cs typeface="LM Mono 10"/>
              </a:rPr>
              <a:t>=</a:t>
            </a:r>
            <a:r>
              <a:rPr sz="900" spc="45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45" dirty="0" err="1">
                <a:solidFill>
                  <a:srgbClr val="FF7F00"/>
                </a:solidFill>
                <a:latin typeface="LM Mono 10"/>
                <a:cs typeface="LM Mono 10"/>
              </a:rPr>
              <a:t>Excelente</a:t>
            </a:r>
            <a:r>
              <a:rPr sz="900" spc="45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45" dirty="0">
                <a:latin typeface="LM Mono 10"/>
                <a:cs typeface="LM Mono 10"/>
              </a:rPr>
              <a:t>;</a:t>
            </a:r>
            <a:endParaRPr lang="pt-BR" sz="900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15"/>
              </a:spcBef>
            </a:pPr>
            <a:r>
              <a:rPr lang="pt-BR" sz="900" spc="70" dirty="0">
                <a:solidFill>
                  <a:srgbClr val="0000FF"/>
                </a:solidFill>
                <a:latin typeface="LM Mono 10"/>
                <a:cs typeface="LM Mono 10"/>
              </a:rPr>
              <a:t>            </a:t>
            </a:r>
            <a:r>
              <a:rPr sz="900" spc="70" dirty="0" err="1">
                <a:solidFill>
                  <a:srgbClr val="0000FF"/>
                </a:solidFill>
                <a:latin typeface="LM Mono 10"/>
                <a:cs typeface="LM Mono 10"/>
              </a:rPr>
              <a:t>apro</a:t>
            </a:r>
            <a:r>
              <a:rPr sz="900" spc="-5" dirty="0" err="1">
                <a:solidFill>
                  <a:srgbClr val="0000FF"/>
                </a:solidFill>
                <a:latin typeface="LM Mono 10"/>
                <a:cs typeface="LM Mono 10"/>
              </a:rPr>
              <a:t>v</a:t>
            </a:r>
            <a:r>
              <a:rPr sz="900" spc="65" dirty="0">
                <a:latin typeface="LM Mono 10"/>
                <a:cs typeface="LM Mono 10"/>
              </a:rPr>
              <a:t>++</a:t>
            </a:r>
            <a:r>
              <a:rPr sz="900" spc="-5" dirty="0">
                <a:latin typeface="LM Mono 10"/>
                <a:cs typeface="LM Mono 10"/>
              </a:rPr>
              <a:t>;  </a:t>
            </a:r>
            <a:endParaRPr lang="pt-BR" sz="900" spc="-5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15"/>
              </a:spcBef>
            </a:pPr>
            <a:r>
              <a:rPr lang="pt-BR" sz="900" spc="-5" dirty="0">
                <a:solidFill>
                  <a:srgbClr val="006600"/>
                </a:solidFill>
                <a:latin typeface="LM Mono 10"/>
                <a:cs typeface="LM Mono 10"/>
              </a:rPr>
              <a:t>                 </a:t>
            </a:r>
            <a:r>
              <a:rPr sz="900" spc="45" dirty="0">
                <a:solidFill>
                  <a:srgbClr val="006600"/>
                </a:solidFill>
                <a:latin typeface="LM Mono 10"/>
                <a:cs typeface="LM Mono 10"/>
              </a:rPr>
              <a:t>break</a:t>
            </a:r>
            <a:r>
              <a:rPr sz="900" spc="4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20"/>
              </a:spcBef>
            </a:pPr>
            <a:r>
              <a:rPr lang="pt-BR" sz="900" spc="35" dirty="0">
                <a:solidFill>
                  <a:srgbClr val="006600"/>
                </a:solidFill>
                <a:latin typeface="LM Mono 10"/>
                <a:cs typeface="LM Mono 10"/>
              </a:rPr>
              <a:t>c</a:t>
            </a:r>
            <a:r>
              <a:rPr sz="900" spc="35" dirty="0" err="1">
                <a:solidFill>
                  <a:srgbClr val="006600"/>
                </a:solidFill>
                <a:latin typeface="LM Mono 10"/>
                <a:cs typeface="LM Mono 10"/>
              </a:rPr>
              <a:t>ase</a:t>
            </a:r>
            <a:r>
              <a:rPr lang="pt-BR" sz="900" spc="3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35" dirty="0">
                <a:solidFill>
                  <a:srgbClr val="FF7F00"/>
                </a:solidFill>
                <a:latin typeface="LM Mono 10"/>
                <a:cs typeface="LM Mono 10"/>
              </a:rPr>
              <a:t>’B’</a:t>
            </a:r>
            <a:r>
              <a:rPr sz="900" spc="35" dirty="0">
                <a:latin typeface="LM Mono 10"/>
                <a:cs typeface="LM Mono 10"/>
              </a:rPr>
              <a:t>:</a:t>
            </a:r>
            <a:endParaRPr lang="pt-BR" sz="900" spc="35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20"/>
              </a:spcBef>
            </a:pPr>
            <a:r>
              <a:rPr lang="pt-BR" sz="900" spc="35" dirty="0">
                <a:solidFill>
                  <a:srgbClr val="0000FF"/>
                </a:solidFill>
                <a:latin typeface="LM Mono 10"/>
                <a:cs typeface="LM Mono 10"/>
              </a:rPr>
              <a:t>              </a:t>
            </a:r>
            <a:r>
              <a:rPr sz="900" spc="35" dirty="0" err="1">
                <a:solidFill>
                  <a:srgbClr val="0000FF"/>
                </a:solidFill>
                <a:latin typeface="LM Mono 10"/>
                <a:cs typeface="LM Mono 10"/>
              </a:rPr>
              <a:t>mensagem</a:t>
            </a:r>
            <a:r>
              <a:rPr sz="900" spc="35" dirty="0">
                <a:latin typeface="LM Mono 10"/>
                <a:cs typeface="LM Mono 10"/>
              </a:rPr>
              <a:t>=</a:t>
            </a:r>
            <a:r>
              <a:rPr sz="900" spc="35" dirty="0">
                <a:solidFill>
                  <a:srgbClr val="FF7F00"/>
                </a:solidFill>
                <a:latin typeface="LM Mono 10"/>
                <a:cs typeface="LM Mono 10"/>
              </a:rPr>
              <a:t>"Bom"</a:t>
            </a:r>
            <a:r>
              <a:rPr sz="900" spc="35" dirty="0">
                <a:latin typeface="LM Mono 10"/>
                <a:cs typeface="LM Mono 10"/>
              </a:rPr>
              <a:t>;</a:t>
            </a:r>
            <a:endParaRPr lang="pt-BR" sz="900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20"/>
              </a:spcBef>
            </a:pPr>
            <a:r>
              <a:rPr lang="pt-BR" sz="900" spc="70" dirty="0">
                <a:solidFill>
                  <a:srgbClr val="0000FF"/>
                </a:solidFill>
                <a:latin typeface="LM Mono 10"/>
                <a:cs typeface="LM Mono 10"/>
              </a:rPr>
              <a:t>            </a:t>
            </a:r>
            <a:r>
              <a:rPr sz="900" spc="70" dirty="0" err="1">
                <a:solidFill>
                  <a:srgbClr val="0000FF"/>
                </a:solidFill>
                <a:latin typeface="LM Mono 10"/>
                <a:cs typeface="LM Mono 10"/>
              </a:rPr>
              <a:t>apro</a:t>
            </a:r>
            <a:r>
              <a:rPr sz="900" spc="-5" dirty="0" err="1">
                <a:solidFill>
                  <a:srgbClr val="0000FF"/>
                </a:solidFill>
                <a:latin typeface="LM Mono 10"/>
                <a:cs typeface="LM Mono 10"/>
              </a:rPr>
              <a:t>v</a:t>
            </a:r>
            <a:r>
              <a:rPr sz="900" spc="65" dirty="0">
                <a:latin typeface="LM Mono 10"/>
                <a:cs typeface="LM Mono 10"/>
              </a:rPr>
              <a:t>++</a:t>
            </a:r>
            <a:r>
              <a:rPr sz="900" spc="-5" dirty="0">
                <a:latin typeface="LM Mono 10"/>
                <a:cs typeface="LM Mono 10"/>
              </a:rPr>
              <a:t>;  </a:t>
            </a:r>
            <a:endParaRPr lang="pt-BR" sz="900" spc="-5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20"/>
              </a:spcBef>
            </a:pPr>
            <a:r>
              <a:rPr lang="pt-BR" sz="900" spc="-5" dirty="0">
                <a:solidFill>
                  <a:srgbClr val="006600"/>
                </a:solidFill>
                <a:latin typeface="LM Mono 10"/>
                <a:cs typeface="LM Mono 10"/>
              </a:rPr>
              <a:t>                 </a:t>
            </a:r>
            <a:r>
              <a:rPr sz="900" spc="45" dirty="0">
                <a:solidFill>
                  <a:srgbClr val="006600"/>
                </a:solidFill>
                <a:latin typeface="LM Mono 10"/>
                <a:cs typeface="LM Mono 10"/>
              </a:rPr>
              <a:t>break</a:t>
            </a:r>
            <a:r>
              <a:rPr sz="900" spc="4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15"/>
              </a:spcBef>
            </a:pPr>
            <a:r>
              <a:rPr lang="pt-BR" sz="900" spc="45" dirty="0">
                <a:solidFill>
                  <a:srgbClr val="006600"/>
                </a:solidFill>
                <a:latin typeface="LM Mono 10"/>
                <a:cs typeface="LM Mono 10"/>
              </a:rPr>
              <a:t>c</a:t>
            </a:r>
            <a:r>
              <a:rPr sz="900" spc="45" dirty="0" err="1">
                <a:solidFill>
                  <a:srgbClr val="006600"/>
                </a:solidFill>
                <a:latin typeface="LM Mono 10"/>
                <a:cs typeface="LM Mono 10"/>
              </a:rPr>
              <a:t>ase</a:t>
            </a:r>
            <a:r>
              <a:rPr lang="pt-BR" sz="900" spc="4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5" dirty="0">
                <a:solidFill>
                  <a:srgbClr val="FF7F00"/>
                </a:solidFill>
                <a:latin typeface="LM Mono 10"/>
                <a:cs typeface="LM Mono 10"/>
              </a:rPr>
              <a:t>’C’</a:t>
            </a:r>
            <a:r>
              <a:rPr sz="900" spc="45" dirty="0">
                <a:latin typeface="LM Mono 10"/>
                <a:cs typeface="LM Mono 10"/>
              </a:rPr>
              <a:t>:</a:t>
            </a:r>
            <a:endParaRPr lang="pt-BR" sz="900" spc="45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15"/>
              </a:spcBef>
            </a:pPr>
            <a:r>
              <a:rPr lang="pt-BR" sz="900" spc="45" dirty="0">
                <a:solidFill>
                  <a:srgbClr val="0000FF"/>
                </a:solidFill>
                <a:latin typeface="LM Mono 10"/>
                <a:cs typeface="LM Mono 10"/>
              </a:rPr>
              <a:t>              </a:t>
            </a:r>
            <a:r>
              <a:rPr sz="900" spc="45" dirty="0" err="1">
                <a:solidFill>
                  <a:srgbClr val="0000FF"/>
                </a:solidFill>
                <a:latin typeface="LM Mono 10"/>
                <a:cs typeface="LM Mono 10"/>
              </a:rPr>
              <a:t>mensagem</a:t>
            </a:r>
            <a:r>
              <a:rPr sz="900" spc="45" dirty="0">
                <a:latin typeface="LM Mono 10"/>
                <a:cs typeface="LM Mono 10"/>
              </a:rPr>
              <a:t>=</a:t>
            </a:r>
            <a:r>
              <a:rPr sz="900" spc="45" dirty="0">
                <a:solidFill>
                  <a:srgbClr val="FF7F00"/>
                </a:solidFill>
                <a:latin typeface="LM Mono 10"/>
                <a:cs typeface="LM Mono 10"/>
              </a:rPr>
              <a:t>"Regular"</a:t>
            </a:r>
            <a:r>
              <a:rPr sz="900" spc="45" dirty="0">
                <a:latin typeface="LM Mono 10"/>
                <a:cs typeface="LM Mono 10"/>
              </a:rPr>
              <a:t>;</a:t>
            </a:r>
            <a:r>
              <a:rPr lang="pt-BR" sz="900" dirty="0">
                <a:latin typeface="LM Mono 10"/>
                <a:cs typeface="LM Mono 10"/>
              </a:rPr>
              <a:t> </a:t>
            </a:r>
          </a:p>
          <a:p>
            <a:pPr marL="308610">
              <a:lnSpc>
                <a:spcPct val="100000"/>
              </a:lnSpc>
              <a:spcBef>
                <a:spcPts val="15"/>
              </a:spcBef>
            </a:pPr>
            <a:r>
              <a:rPr lang="pt-BR" sz="900" spc="70" dirty="0">
                <a:solidFill>
                  <a:srgbClr val="0000FF"/>
                </a:solidFill>
                <a:latin typeface="LM Mono 10"/>
                <a:cs typeface="LM Mono 10"/>
              </a:rPr>
              <a:t>             </a:t>
            </a:r>
            <a:r>
              <a:rPr sz="900" spc="70" dirty="0" err="1">
                <a:solidFill>
                  <a:srgbClr val="0000FF"/>
                </a:solidFill>
                <a:latin typeface="LM Mono 10"/>
                <a:cs typeface="LM Mono 10"/>
              </a:rPr>
              <a:t>apro</a:t>
            </a:r>
            <a:r>
              <a:rPr sz="900" spc="-5" dirty="0" err="1">
                <a:solidFill>
                  <a:srgbClr val="0000FF"/>
                </a:solidFill>
                <a:latin typeface="LM Mono 10"/>
                <a:cs typeface="LM Mono 10"/>
              </a:rPr>
              <a:t>v</a:t>
            </a:r>
            <a:r>
              <a:rPr sz="900" spc="65" dirty="0">
                <a:latin typeface="LM Mono 10"/>
                <a:cs typeface="LM Mono 10"/>
              </a:rPr>
              <a:t>++</a:t>
            </a:r>
            <a:r>
              <a:rPr sz="900" spc="-5" dirty="0">
                <a:latin typeface="LM Mono 10"/>
                <a:cs typeface="LM Mono 10"/>
              </a:rPr>
              <a:t>;  </a:t>
            </a:r>
            <a:endParaRPr lang="pt-BR" sz="900" spc="-5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15"/>
              </a:spcBef>
            </a:pPr>
            <a:r>
              <a:rPr lang="pt-BR" sz="900" spc="-5" dirty="0">
                <a:solidFill>
                  <a:srgbClr val="006600"/>
                </a:solidFill>
                <a:latin typeface="LM Mono 10"/>
                <a:cs typeface="LM Mono 10"/>
              </a:rPr>
              <a:t>                  </a:t>
            </a:r>
            <a:r>
              <a:rPr sz="900" spc="45" dirty="0">
                <a:solidFill>
                  <a:srgbClr val="006600"/>
                </a:solidFill>
                <a:latin typeface="LM Mono 10"/>
                <a:cs typeface="LM Mono 10"/>
              </a:rPr>
              <a:t>break</a:t>
            </a:r>
            <a:r>
              <a:rPr sz="900" spc="4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1098550" marR="5080" indent="-789305">
              <a:lnSpc>
                <a:spcPct val="101499"/>
              </a:lnSpc>
            </a:pPr>
            <a:r>
              <a:rPr sz="900" spc="75" dirty="0">
                <a:solidFill>
                  <a:srgbClr val="006600"/>
                </a:solidFill>
                <a:latin typeface="LM Mono 10"/>
                <a:cs typeface="LM Mono 10"/>
              </a:rPr>
              <a:t>defaul</a:t>
            </a:r>
            <a:r>
              <a:rPr sz="900" spc="-5" dirty="0">
                <a:solidFill>
                  <a:srgbClr val="006600"/>
                </a:solidFill>
                <a:latin typeface="LM Mono 10"/>
                <a:cs typeface="LM Mono 10"/>
              </a:rPr>
              <a:t>t</a:t>
            </a:r>
            <a:r>
              <a:rPr sz="900" spc="-5" dirty="0">
                <a:latin typeface="LM Mono 10"/>
                <a:cs typeface="LM Mono 10"/>
              </a:rPr>
              <a:t>:</a:t>
            </a:r>
            <a:endParaRPr lang="pt-BR" sz="900" spc="-5" dirty="0">
              <a:latin typeface="LM Mono 10"/>
              <a:cs typeface="LM Mono 10"/>
            </a:endParaRPr>
          </a:p>
          <a:p>
            <a:pPr marL="1098550" marR="5080" indent="-789305">
              <a:lnSpc>
                <a:spcPct val="101499"/>
              </a:lnSpc>
            </a:pP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                   </a:t>
            </a:r>
            <a:r>
              <a:rPr sz="900" spc="75" dirty="0" err="1">
                <a:solidFill>
                  <a:srgbClr val="0000FF"/>
                </a:solidFill>
                <a:latin typeface="LM Mono 10"/>
                <a:cs typeface="LM Mono 10"/>
              </a:rPr>
              <a:t>mensage</a:t>
            </a:r>
            <a:r>
              <a:rPr sz="900" spc="-5" dirty="0" err="1">
                <a:solidFill>
                  <a:srgbClr val="0000FF"/>
                </a:solidFill>
                <a:latin typeface="LM Mono 10"/>
                <a:cs typeface="LM Mono 10"/>
              </a:rPr>
              <a:t>m</a:t>
            </a:r>
            <a:r>
              <a:rPr sz="900" spc="-5" dirty="0">
                <a:latin typeface="LM Mono 10"/>
                <a:cs typeface="LM Mono 10"/>
              </a:rPr>
              <a:t>=</a:t>
            </a:r>
            <a:r>
              <a:rPr sz="900" spc="-5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80" dirty="0" err="1">
                <a:solidFill>
                  <a:srgbClr val="FF7F00"/>
                </a:solidFill>
                <a:latin typeface="LM Mono 10"/>
                <a:cs typeface="LM Mono 10"/>
              </a:rPr>
              <a:t>Insuficient</a:t>
            </a:r>
            <a:r>
              <a:rPr sz="900" spc="-5" dirty="0" err="1">
                <a:solidFill>
                  <a:srgbClr val="FF7F00"/>
                </a:solidFill>
                <a:latin typeface="LM Mono 10"/>
                <a:cs typeface="LM Mono 10"/>
              </a:rPr>
              <a:t>e</a:t>
            </a:r>
            <a:r>
              <a:rPr sz="900" spc="-5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-5" dirty="0">
                <a:latin typeface="LM Mono 10"/>
                <a:cs typeface="LM Mono 10"/>
              </a:rPr>
              <a:t>;</a:t>
            </a:r>
            <a:r>
              <a:rPr lang="pt-BR" sz="900" spc="-5" dirty="0">
                <a:latin typeface="LM Mono 10"/>
                <a:cs typeface="LM Mono 10"/>
              </a:rPr>
              <a:t>  </a:t>
            </a:r>
            <a:r>
              <a:rPr sz="900" spc="55" dirty="0" err="1">
                <a:solidFill>
                  <a:srgbClr val="0000FF"/>
                </a:solidFill>
                <a:latin typeface="LM Mono 10"/>
                <a:cs typeface="LM Mono 10"/>
              </a:rPr>
              <a:t>reprov</a:t>
            </a:r>
            <a:r>
              <a:rPr sz="900" spc="55" dirty="0">
                <a:latin typeface="LM Mono 10"/>
                <a:cs typeface="LM Mono 10"/>
              </a:rPr>
              <a:t>++;</a:t>
            </a:r>
            <a:endParaRPr sz="900" dirty="0">
              <a:latin typeface="LM Mono 10"/>
              <a:cs typeface="LM Mono 10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821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Comandos </a:t>
            </a:r>
            <a:r>
              <a:rPr spc="15" dirty="0"/>
              <a:t>de </a:t>
            </a:r>
            <a:r>
              <a:rPr spc="-135" dirty="0" err="1"/>
              <a:t>sele</a:t>
            </a:r>
            <a:r>
              <a:rPr lang="pt-BR" spc="-135" dirty="0" err="1"/>
              <a:t>çã</a:t>
            </a:r>
            <a:r>
              <a:rPr spc="-135" dirty="0"/>
              <a:t>o </a:t>
            </a:r>
            <a:r>
              <a:rPr spc="15" dirty="0"/>
              <a:t>–</a:t>
            </a:r>
            <a:r>
              <a:rPr spc="-204" dirty="0"/>
              <a:t> </a:t>
            </a:r>
            <a:r>
              <a:rPr spc="10" dirty="0"/>
              <a:t>switch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0096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17523"/>
            <a:ext cx="4081145" cy="2593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71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Ao utilizar a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switch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lembre-se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que cada </a:t>
            </a:r>
            <a:r>
              <a:rPr sz="1100" spc="-5" dirty="0">
                <a:latin typeface="LM Sans 10"/>
                <a:cs typeface="LM Sans 10"/>
              </a:rPr>
              <a:t>case deve conter 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65" dirty="0">
                <a:latin typeface="LM Sans 10"/>
                <a:cs typeface="LM Sans 10"/>
              </a:rPr>
              <a:t>express</a:t>
            </a:r>
            <a:r>
              <a:rPr lang="pt-BR" sz="1100" spc="-65" dirty="0">
                <a:latin typeface="LM Sans 10"/>
                <a:cs typeface="LM Sans 10"/>
              </a:rPr>
              <a:t>ã</a:t>
            </a:r>
            <a:r>
              <a:rPr sz="1100" spc="-6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integral</a:t>
            </a:r>
            <a:r>
              <a:rPr sz="1100" spc="5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constante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constante integral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simplesmente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15" dirty="0">
                <a:latin typeface="LM Sans 10"/>
                <a:cs typeface="LM Sans 10"/>
              </a:rPr>
              <a:t>valor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inteiro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spc="-114" dirty="0">
                <a:latin typeface="LM Sans 10"/>
                <a:cs typeface="LM Sans 10"/>
              </a:rPr>
              <a:t>Al</a:t>
            </a:r>
            <a:r>
              <a:rPr lang="pt-BR" sz="1100" spc="-114" dirty="0">
                <a:latin typeface="LM Sans 10"/>
                <a:cs typeface="LM Sans 10"/>
              </a:rPr>
              <a:t>é</a:t>
            </a:r>
            <a:r>
              <a:rPr sz="1100" spc="-114" dirty="0">
                <a:latin typeface="LM Sans 10"/>
                <a:cs typeface="LM Sans 10"/>
              </a:rPr>
              <a:t>m </a:t>
            </a:r>
            <a:r>
              <a:rPr sz="1100" spc="-5" dirty="0">
                <a:latin typeface="LM Sans 10"/>
                <a:cs typeface="LM Sans 10"/>
              </a:rPr>
              <a:t>disso, </a:t>
            </a:r>
            <a:r>
              <a:rPr sz="1100" spc="-110" dirty="0" err="1">
                <a:latin typeface="LM Sans 10"/>
                <a:cs typeface="LM Sans 10"/>
              </a:rPr>
              <a:t>voc</a:t>
            </a:r>
            <a:r>
              <a:rPr lang="pt-BR" sz="1100" spc="-110" dirty="0">
                <a:latin typeface="LM Sans 10"/>
                <a:cs typeface="LM Sans 10"/>
              </a:rPr>
              <a:t>ê</a:t>
            </a:r>
            <a:r>
              <a:rPr sz="1100" spc="-110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pode </a:t>
            </a:r>
            <a:r>
              <a:rPr sz="1100" spc="-10" dirty="0">
                <a:latin typeface="LM Sans 10"/>
                <a:cs typeface="LM Sans 10"/>
              </a:rPr>
              <a:t>utilizar </a:t>
            </a:r>
            <a:r>
              <a:rPr sz="1100" spc="-5" dirty="0">
                <a:latin typeface="LM Sans 10"/>
                <a:cs typeface="LM Sans 10"/>
              </a:rPr>
              <a:t>constantes de </a:t>
            </a:r>
            <a:r>
              <a:rPr sz="1100" spc="-10" dirty="0">
                <a:latin typeface="LM Sans 10"/>
                <a:cs typeface="LM Sans 10"/>
              </a:rPr>
              <a:t>caractere </a:t>
            </a:r>
            <a:r>
              <a:rPr sz="1100" spc="-5" dirty="0">
                <a:latin typeface="LM Sans 10"/>
                <a:cs typeface="LM Sans 10"/>
              </a:rPr>
              <a:t>– </a:t>
            </a:r>
            <a:r>
              <a:rPr sz="1100" spc="-10" dirty="0" err="1">
                <a:latin typeface="LM Sans 10"/>
                <a:cs typeface="LM Sans 10"/>
              </a:rPr>
              <a:t>caracteres</a:t>
            </a:r>
            <a:r>
              <a:rPr sz="1100" spc="-10" dirty="0">
                <a:latin typeface="LM Sans 10"/>
                <a:cs typeface="LM Sans 10"/>
              </a:rPr>
              <a:t>  </a:t>
            </a:r>
            <a:r>
              <a:rPr sz="1100" spc="-50" dirty="0" err="1">
                <a:latin typeface="LM Sans 10"/>
                <a:cs typeface="LM Sans 10"/>
              </a:rPr>
              <a:t>espec</a:t>
            </a:r>
            <a:r>
              <a:rPr lang="pt-BR" sz="1100" spc="-50" dirty="0">
                <a:latin typeface="LM Sans 10"/>
                <a:cs typeface="LM Sans 10"/>
              </a:rPr>
              <a:t>í</a:t>
            </a:r>
            <a:r>
              <a:rPr sz="1100" spc="-50" dirty="0" err="1">
                <a:latin typeface="LM Sans 10"/>
                <a:cs typeface="LM Sans 10"/>
              </a:rPr>
              <a:t>ficos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entre aspas simples, </a:t>
            </a:r>
            <a:r>
              <a:rPr sz="1100" spc="-10" dirty="0">
                <a:latin typeface="LM Sans 10"/>
                <a:cs typeface="LM Sans 10"/>
              </a:rPr>
              <a:t>como </a:t>
            </a:r>
            <a:r>
              <a:rPr sz="1100" spc="-5" dirty="0">
                <a:latin typeface="LM Sans 10"/>
                <a:cs typeface="LM Sans 10"/>
              </a:rPr>
              <a:t>’A’, ’7’ </a:t>
            </a: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’$’ – </a:t>
            </a:r>
            <a:r>
              <a:rPr sz="1100" spc="-10" dirty="0">
                <a:latin typeface="LM Sans 10"/>
                <a:cs typeface="LM Sans 10"/>
              </a:rPr>
              <a:t>que representam  </a:t>
            </a:r>
            <a:r>
              <a:rPr sz="1100" spc="-5" dirty="0">
                <a:latin typeface="LM Sans 10"/>
                <a:cs typeface="LM Sans 10"/>
              </a:rPr>
              <a:t>os </a:t>
            </a:r>
            <a:r>
              <a:rPr sz="1100" spc="-10" dirty="0">
                <a:latin typeface="LM Sans 10"/>
                <a:cs typeface="LM Sans 10"/>
              </a:rPr>
              <a:t>valores </a:t>
            </a:r>
            <a:r>
              <a:rPr sz="1100" spc="-5" dirty="0">
                <a:latin typeface="LM Sans 10"/>
                <a:cs typeface="LM Sans 10"/>
              </a:rPr>
              <a:t>inteiros dos </a:t>
            </a:r>
            <a:r>
              <a:rPr sz="1100" spc="-10" dirty="0">
                <a:latin typeface="LM Sans 10"/>
                <a:cs typeface="LM Sans 10"/>
              </a:rPr>
              <a:t>caracteres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65" dirty="0">
                <a:latin typeface="LM Sans 10"/>
                <a:cs typeface="LM Sans 10"/>
              </a:rPr>
              <a:t>express</a:t>
            </a:r>
            <a:r>
              <a:rPr lang="pt-BR" sz="1100" spc="-65" dirty="0">
                <a:latin typeface="LM Sans 10"/>
                <a:cs typeface="LM Sans 10"/>
              </a:rPr>
              <a:t>ã</a:t>
            </a:r>
            <a:r>
              <a:rPr sz="1100" spc="-6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em cada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case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tamb</a:t>
            </a:r>
            <a:r>
              <a:rPr lang="pt-BR" sz="1100" spc="-85" dirty="0">
                <a:latin typeface="LM Sans 10"/>
                <a:cs typeface="LM Sans 10"/>
              </a:rPr>
              <a:t>é</a:t>
            </a:r>
            <a:r>
              <a:rPr sz="1100" spc="-85" dirty="0">
                <a:latin typeface="LM Sans 10"/>
                <a:cs typeface="LM Sans 10"/>
              </a:rPr>
              <a:t>m </a:t>
            </a:r>
            <a:r>
              <a:rPr sz="1100" spc="5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0" dirty="0" err="1">
                <a:latin typeface="LM Sans 10"/>
                <a:cs typeface="LM Sans 10"/>
              </a:rPr>
              <a:t>vari</a:t>
            </a:r>
            <a:r>
              <a:rPr lang="pt-BR" sz="1100" spc="-70" dirty="0">
                <a:latin typeface="LM Sans 10"/>
                <a:cs typeface="LM Sans 10"/>
              </a:rPr>
              <a:t>á</a:t>
            </a:r>
            <a:r>
              <a:rPr sz="1100" spc="-70" dirty="0">
                <a:latin typeface="LM Sans 10"/>
                <a:cs typeface="LM Sans 10"/>
              </a:rPr>
              <a:t>vel </a:t>
            </a:r>
            <a:r>
              <a:rPr sz="1100" spc="-5" dirty="0">
                <a:latin typeface="LM Sans 10"/>
                <a:cs typeface="LM Sans 10"/>
              </a:rPr>
              <a:t>constante – 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0" dirty="0" err="1">
                <a:latin typeface="LM Sans 10"/>
                <a:cs typeface="LM Sans 10"/>
              </a:rPr>
              <a:t>vari</a:t>
            </a:r>
            <a:r>
              <a:rPr lang="pt-BR" sz="1100" spc="-70" dirty="0">
                <a:latin typeface="LM Sans 10"/>
                <a:cs typeface="LM Sans 10"/>
              </a:rPr>
              <a:t>á</a:t>
            </a:r>
            <a:r>
              <a:rPr sz="1100" spc="-70" dirty="0">
                <a:latin typeface="LM Sans 10"/>
                <a:cs typeface="LM Sans 10"/>
              </a:rPr>
              <a:t>vel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85" dirty="0" err="1">
                <a:latin typeface="LM Sans 10"/>
                <a:cs typeface="LM Sans 10"/>
              </a:rPr>
              <a:t>cont</a:t>
            </a:r>
            <a:r>
              <a:rPr lang="pt-BR" sz="1100" spc="-85" dirty="0">
                <a:latin typeface="LM Sans 10"/>
                <a:cs typeface="LM Sans 10"/>
              </a:rPr>
              <a:t>é</a:t>
            </a:r>
            <a:r>
              <a:rPr sz="1100" spc="-85" dirty="0">
                <a:latin typeface="LM Sans 10"/>
                <a:cs typeface="LM Sans 10"/>
              </a:rPr>
              <a:t>m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15" dirty="0">
                <a:latin typeface="LM Sans 10"/>
                <a:cs typeface="LM Sans 10"/>
              </a:rPr>
              <a:t>valor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muda no programa</a:t>
            </a:r>
            <a:r>
              <a:rPr sz="1100" spc="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inteiro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Sans 10"/>
                <a:cs typeface="LM Sans 10"/>
              </a:rPr>
              <a:t>– </a:t>
            </a:r>
            <a:r>
              <a:rPr sz="1100" spc="-5" dirty="0" err="1">
                <a:latin typeface="LM Sans 10"/>
                <a:cs typeface="LM Sans 10"/>
              </a:rPr>
              <a:t>essa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70" dirty="0" err="1">
                <a:latin typeface="LM Sans 10"/>
                <a:cs typeface="LM Sans 10"/>
              </a:rPr>
              <a:t>vari</a:t>
            </a:r>
            <a:r>
              <a:rPr lang="pt-BR" sz="1100" spc="-70" dirty="0">
                <a:latin typeface="LM Sans 10"/>
                <a:cs typeface="LM Sans 10"/>
              </a:rPr>
              <a:t>á</a:t>
            </a:r>
            <a:r>
              <a:rPr sz="1100" spc="-70" dirty="0">
                <a:latin typeface="LM Sans 10"/>
                <a:cs typeface="LM Sans 10"/>
              </a:rPr>
              <a:t>vel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declarada com a </a:t>
            </a:r>
            <a:r>
              <a:rPr sz="1100" spc="-5" dirty="0">
                <a:latin typeface="LM Sans 10"/>
                <a:cs typeface="LM Sans 10"/>
              </a:rPr>
              <a:t>palavra-chave </a:t>
            </a:r>
            <a:r>
              <a:rPr sz="1100" spc="-10" dirty="0">
                <a:latin typeface="LM Sans 10"/>
                <a:cs typeface="LM Sans 10"/>
              </a:rPr>
              <a:t>final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400685">
              <a:lnSpc>
                <a:spcPct val="102699"/>
              </a:lnSpc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Java tem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recurso </a:t>
            </a:r>
            <a:r>
              <a:rPr sz="1100" spc="-10" dirty="0" err="1">
                <a:latin typeface="LM Sans 10"/>
                <a:cs typeface="LM Sans 10"/>
              </a:rPr>
              <a:t>chamado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enumera</a:t>
            </a:r>
            <a:r>
              <a:rPr lang="pt-BR" sz="1100" spc="-85" dirty="0" err="1">
                <a:latin typeface="LM Sans 10"/>
                <a:cs typeface="LM Sans 10"/>
              </a:rPr>
              <a:t>çõ</a:t>
            </a:r>
            <a:r>
              <a:rPr sz="1100" spc="-85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– </a:t>
            </a:r>
            <a:r>
              <a:rPr sz="1100" spc="-10" dirty="0">
                <a:latin typeface="LM Sans 10"/>
                <a:cs typeface="LM Sans 10"/>
              </a:rPr>
              <a:t>constantes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spc="-95" dirty="0" err="1">
                <a:latin typeface="LM Sans 10"/>
                <a:cs typeface="LM Sans 10"/>
              </a:rPr>
              <a:t>enumera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 </a:t>
            </a:r>
            <a:r>
              <a:rPr sz="1100" spc="-85" dirty="0" err="1">
                <a:latin typeface="LM Sans 10"/>
                <a:cs typeface="LM Sans 10"/>
              </a:rPr>
              <a:t>tamb</a:t>
            </a:r>
            <a:r>
              <a:rPr lang="pt-BR" sz="1100" spc="-85" dirty="0">
                <a:latin typeface="LM Sans 10"/>
                <a:cs typeface="LM Sans 10"/>
              </a:rPr>
              <a:t>é</a:t>
            </a:r>
            <a:r>
              <a:rPr sz="1100" spc="-85" dirty="0">
                <a:latin typeface="LM Sans 10"/>
                <a:cs typeface="LM Sans 10"/>
              </a:rPr>
              <a:t>m </a:t>
            </a:r>
            <a:r>
              <a:rPr sz="1100" spc="5" dirty="0">
                <a:latin typeface="LM Sans 10"/>
                <a:cs typeface="LM Sans 10"/>
              </a:rPr>
              <a:t>podem </a:t>
            </a:r>
            <a:r>
              <a:rPr sz="1100" spc="-5" dirty="0">
                <a:latin typeface="LM Sans 10"/>
                <a:cs typeface="LM Sans 10"/>
              </a:rPr>
              <a:t>ser utilizadas </a:t>
            </a:r>
            <a:r>
              <a:rPr sz="1100" spc="-10" dirty="0" err="1">
                <a:latin typeface="LM Sans 10"/>
                <a:cs typeface="LM Sans 10"/>
              </a:rPr>
              <a:t>em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LM Sans 10"/>
                <a:cs typeface="LM Sans 10"/>
              </a:rPr>
              <a:t>r</a:t>
            </a:r>
            <a:r>
              <a:rPr lang="pt-BR" sz="1100" spc="-75" dirty="0">
                <a:latin typeface="LM Sans 10"/>
                <a:cs typeface="LM Sans 10"/>
              </a:rPr>
              <a:t>ó</a:t>
            </a:r>
            <a:r>
              <a:rPr sz="1100" spc="-75" dirty="0" err="1">
                <a:latin typeface="LM Sans 10"/>
                <a:cs typeface="LM Sans 10"/>
              </a:rPr>
              <a:t>tulos</a:t>
            </a:r>
            <a:r>
              <a:rPr sz="1100" spc="165" dirty="0">
                <a:latin typeface="LM Sans 10"/>
                <a:cs typeface="LM Sans 10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case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5515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43725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16352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88977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06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6</a:t>
            </a:fld>
            <a:r>
              <a:rPr spc="-5" dirty="0"/>
              <a:t> /</a:t>
            </a:r>
            <a:r>
              <a:rPr spc="-80" dirty="0"/>
              <a:t> </a:t>
            </a:r>
            <a:r>
              <a:rPr spc="-5" dirty="0"/>
              <a:t>1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EDA6B62-4F74-490F-B2C3-82ED2C708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840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Constantes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4838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364933"/>
            <a:ext cx="3959225" cy="3473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230"/>
              </a:lnSpc>
              <a:spcBef>
                <a:spcPts val="204"/>
              </a:spcBef>
            </a:pPr>
            <a:r>
              <a:rPr sz="1100" spc="-15" dirty="0" err="1">
                <a:latin typeface="LM Sans 10"/>
                <a:cs typeface="LM Sans 10"/>
              </a:rPr>
              <a:t>Valores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60" dirty="0" err="1">
                <a:latin typeface="LM Sans 10"/>
                <a:cs typeface="LM Sans 10"/>
              </a:rPr>
              <a:t>imut</a:t>
            </a:r>
            <a:r>
              <a:rPr lang="pt-BR" sz="1100" spc="-60" dirty="0">
                <a:latin typeface="LM Sans 10"/>
                <a:cs typeface="LM Sans 10"/>
              </a:rPr>
              <a:t>á</a:t>
            </a:r>
            <a:r>
              <a:rPr sz="1100" spc="-60" dirty="0" err="1">
                <a:latin typeface="LM Sans 10"/>
                <a:cs typeface="LM Sans 10"/>
              </a:rPr>
              <a:t>veis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5" dirty="0">
                <a:latin typeface="LM Sans 10"/>
                <a:cs typeface="LM Sans 10"/>
              </a:rPr>
              <a:t>simbolismo </a:t>
            </a:r>
            <a:r>
              <a:rPr sz="1100" spc="-15" dirty="0">
                <a:latin typeface="LM Sans 10"/>
                <a:cs typeface="LM Sans 10"/>
              </a:rPr>
              <a:t>para maior </a:t>
            </a:r>
            <a:r>
              <a:rPr sz="1100" spc="-5" dirty="0">
                <a:latin typeface="LM Sans 10"/>
                <a:cs typeface="LM Sans 10"/>
              </a:rPr>
              <a:t>legibilidade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85" dirty="0">
                <a:latin typeface="LM Sans 10"/>
                <a:cs typeface="LM Sans 10"/>
              </a:rPr>
              <a:t>c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digo</a:t>
            </a:r>
            <a:r>
              <a:rPr sz="1100" spc="-85" dirty="0">
                <a:latin typeface="LM Sans 10"/>
                <a:cs typeface="LM Sans 10"/>
              </a:rPr>
              <a:t>  </a:t>
            </a:r>
            <a:r>
              <a:rPr sz="1100" spc="-5" dirty="0">
                <a:latin typeface="LM Sans 10"/>
                <a:cs typeface="LM Sans 10"/>
              </a:rPr>
              <a:t>Exemplos: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60396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42252" y="775144"/>
            <a:ext cx="35560" cy="1062990"/>
            <a:chOff x="342252" y="775144"/>
            <a:chExt cx="35560" cy="1062990"/>
          </a:xfrm>
        </p:grpSpPr>
        <p:sp>
          <p:nvSpPr>
            <p:cNvPr id="7" name="object 7"/>
            <p:cNvSpPr/>
            <p:nvPr/>
          </p:nvSpPr>
          <p:spPr>
            <a:xfrm>
              <a:off x="344779" y="77514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5145" y="77514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779" y="86371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5145" y="86371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779" y="95228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145" y="95228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4779" y="104085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145" y="104085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4779" y="112942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5145" y="112942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4779" y="121798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145" y="121798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4779" y="130655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145" y="130655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4779" y="139512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145" y="139512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779" y="148369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5145" y="148369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4779" y="157226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5145" y="157226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4779" y="166082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5145" y="166082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4779" y="174938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5145" y="174938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09854" y="748530"/>
            <a:ext cx="1498600" cy="1090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lang="pt-BR" sz="600" spc="35" dirty="0">
                <a:solidFill>
                  <a:srgbClr val="006600"/>
                </a:solidFill>
                <a:latin typeface="LM Mono 8"/>
                <a:cs typeface="LM Mono 8"/>
              </a:rPr>
              <a:t>#define</a:t>
            </a:r>
            <a:r>
              <a:rPr lang="pt-BR" sz="600" spc="35" dirty="0">
                <a:solidFill>
                  <a:srgbClr val="0000FF"/>
                </a:solidFill>
                <a:latin typeface="LM Mono 8"/>
                <a:cs typeface="LM Mono 8"/>
              </a:rPr>
              <a:t> </a:t>
            </a:r>
            <a:r>
              <a:rPr sz="600" spc="35" dirty="0">
                <a:solidFill>
                  <a:srgbClr val="0000FF"/>
                </a:solidFill>
                <a:latin typeface="LM Mono 8"/>
                <a:cs typeface="LM Mono 8"/>
              </a:rPr>
              <a:t>JANEIRO</a:t>
            </a:r>
            <a:r>
              <a:rPr sz="600" spc="125" dirty="0">
                <a:latin typeface="LM Mono 8"/>
                <a:cs typeface="LM Mono 8"/>
              </a:rPr>
              <a:t> </a:t>
            </a:r>
            <a:r>
              <a:rPr sz="600" spc="-5" dirty="0">
                <a:latin typeface="LM Mono 8"/>
                <a:cs typeface="LM Mono 8"/>
              </a:rPr>
              <a:t>1</a:t>
            </a:r>
            <a:endParaRPr sz="600" dirty="0">
              <a:latin typeface="LM Mono 8"/>
              <a:cs typeface="LM Mono 8"/>
            </a:endParaRPr>
          </a:p>
          <a:p>
            <a:pPr marL="12700">
              <a:lnSpc>
                <a:spcPts val="695"/>
              </a:lnSpc>
            </a:pPr>
            <a:r>
              <a:rPr lang="pt-BR" sz="600" spc="35" dirty="0">
                <a:solidFill>
                  <a:srgbClr val="006600"/>
                </a:solidFill>
                <a:latin typeface="LM Mono 8"/>
                <a:cs typeface="LM Mono 8"/>
              </a:rPr>
              <a:t>#define </a:t>
            </a:r>
            <a:r>
              <a:rPr sz="600" spc="35" dirty="0">
                <a:solidFill>
                  <a:srgbClr val="0000FF"/>
                </a:solidFill>
                <a:latin typeface="LM Mono 8"/>
                <a:cs typeface="LM Mono 8"/>
              </a:rPr>
              <a:t>FEVEREIRO</a:t>
            </a:r>
            <a:r>
              <a:rPr sz="600" spc="155" dirty="0">
                <a:latin typeface="LM Mono 8"/>
                <a:cs typeface="LM Mono 8"/>
              </a:rPr>
              <a:t> </a:t>
            </a:r>
            <a:r>
              <a:rPr sz="600" spc="-5" dirty="0">
                <a:latin typeface="LM Mono 8"/>
                <a:cs typeface="LM Mono 8"/>
              </a:rPr>
              <a:t>2</a:t>
            </a:r>
            <a:endParaRPr sz="600" dirty="0">
              <a:latin typeface="LM Mono 8"/>
              <a:cs typeface="LM Mono 8"/>
            </a:endParaRPr>
          </a:p>
          <a:p>
            <a:pPr marL="12700">
              <a:lnSpc>
                <a:spcPts val="695"/>
              </a:lnSpc>
            </a:pPr>
            <a:r>
              <a:rPr lang="pt-BR" sz="600" spc="35" dirty="0">
                <a:solidFill>
                  <a:srgbClr val="006600"/>
                </a:solidFill>
                <a:latin typeface="LM Mono 8"/>
                <a:cs typeface="LM Mono 8"/>
              </a:rPr>
              <a:t>#define </a:t>
            </a:r>
            <a:r>
              <a:rPr sz="600" spc="35" dirty="0">
                <a:solidFill>
                  <a:srgbClr val="0000FF"/>
                </a:solidFill>
                <a:latin typeface="LM Mono 8"/>
                <a:cs typeface="LM Mono 8"/>
              </a:rPr>
              <a:t>MARCO</a:t>
            </a:r>
            <a:r>
              <a:rPr sz="600" spc="75" dirty="0">
                <a:latin typeface="LM Mono 8"/>
                <a:cs typeface="LM Mono 8"/>
              </a:rPr>
              <a:t> </a:t>
            </a:r>
            <a:r>
              <a:rPr sz="600" spc="-5" dirty="0">
                <a:latin typeface="LM Mono 8"/>
                <a:cs typeface="LM Mono 8"/>
              </a:rPr>
              <a:t>3</a:t>
            </a:r>
            <a:endParaRPr sz="600" dirty="0">
              <a:latin typeface="LM Mono 8"/>
              <a:cs typeface="LM Mono 8"/>
            </a:endParaRPr>
          </a:p>
          <a:p>
            <a:pPr marL="12700">
              <a:lnSpc>
                <a:spcPts val="695"/>
              </a:lnSpc>
            </a:pPr>
            <a:r>
              <a:rPr lang="pt-BR" sz="600" spc="35" dirty="0">
                <a:solidFill>
                  <a:srgbClr val="006600"/>
                </a:solidFill>
                <a:latin typeface="LM Mono 8"/>
                <a:cs typeface="LM Mono 8"/>
              </a:rPr>
              <a:t>#define </a:t>
            </a:r>
            <a:r>
              <a:rPr lang="pt-BR" sz="600" spc="35" dirty="0">
                <a:solidFill>
                  <a:srgbClr val="0000FF"/>
                </a:solidFill>
                <a:latin typeface="LM Mono 8"/>
                <a:cs typeface="LM Mono 8"/>
              </a:rPr>
              <a:t>ABRIL</a:t>
            </a:r>
            <a:r>
              <a:rPr sz="600" spc="75" dirty="0">
                <a:latin typeface="LM Mono 8"/>
                <a:cs typeface="LM Mono 8"/>
              </a:rPr>
              <a:t> </a:t>
            </a:r>
            <a:r>
              <a:rPr sz="600" spc="-5" dirty="0">
                <a:latin typeface="LM Mono 8"/>
                <a:cs typeface="LM Mono 8"/>
              </a:rPr>
              <a:t>4</a:t>
            </a:r>
            <a:endParaRPr sz="600" dirty="0">
              <a:latin typeface="LM Mono 8"/>
              <a:cs typeface="LM Mono 8"/>
            </a:endParaRPr>
          </a:p>
          <a:p>
            <a:pPr marL="12700">
              <a:lnSpc>
                <a:spcPts val="695"/>
              </a:lnSpc>
            </a:pPr>
            <a:r>
              <a:rPr lang="pt-BR" sz="600" spc="35" dirty="0">
                <a:solidFill>
                  <a:srgbClr val="006600"/>
                </a:solidFill>
                <a:latin typeface="LM Mono 8"/>
                <a:cs typeface="LM Mono 8"/>
              </a:rPr>
              <a:t>#define </a:t>
            </a:r>
            <a:r>
              <a:rPr sz="600" spc="35" dirty="0">
                <a:solidFill>
                  <a:srgbClr val="0000FF"/>
                </a:solidFill>
                <a:latin typeface="LM Mono 8"/>
                <a:cs typeface="LM Mono 8"/>
              </a:rPr>
              <a:t>MAIO</a:t>
            </a:r>
            <a:r>
              <a:rPr sz="600" spc="110" dirty="0">
                <a:latin typeface="LM Mono 8"/>
                <a:cs typeface="LM Mono 8"/>
              </a:rPr>
              <a:t> </a:t>
            </a:r>
            <a:r>
              <a:rPr sz="600" spc="-5" dirty="0">
                <a:latin typeface="LM Mono 8"/>
                <a:cs typeface="LM Mono 8"/>
              </a:rPr>
              <a:t>5</a:t>
            </a:r>
            <a:endParaRPr sz="600" dirty="0">
              <a:latin typeface="LM Mono 8"/>
              <a:cs typeface="LM Mono 8"/>
            </a:endParaRPr>
          </a:p>
          <a:p>
            <a:pPr marL="12700">
              <a:lnSpc>
                <a:spcPts val="695"/>
              </a:lnSpc>
            </a:pPr>
            <a:r>
              <a:rPr lang="pt-BR" sz="600" spc="35" dirty="0">
                <a:solidFill>
                  <a:srgbClr val="006600"/>
                </a:solidFill>
                <a:latin typeface="LM Mono 8"/>
                <a:cs typeface="LM Mono 8"/>
              </a:rPr>
              <a:t>#define </a:t>
            </a:r>
            <a:r>
              <a:rPr sz="600" spc="35" dirty="0">
                <a:solidFill>
                  <a:srgbClr val="0000FF"/>
                </a:solidFill>
                <a:latin typeface="LM Mono 8"/>
                <a:cs typeface="LM Mono 8"/>
              </a:rPr>
              <a:t>JUNHO</a:t>
            </a:r>
            <a:r>
              <a:rPr sz="600" spc="75" dirty="0">
                <a:latin typeface="LM Mono 8"/>
                <a:cs typeface="LM Mono 8"/>
              </a:rPr>
              <a:t> </a:t>
            </a:r>
            <a:r>
              <a:rPr sz="600" spc="-5" dirty="0">
                <a:latin typeface="LM Mono 8"/>
                <a:cs typeface="LM Mono 8"/>
              </a:rPr>
              <a:t>6</a:t>
            </a:r>
            <a:endParaRPr sz="600" dirty="0">
              <a:latin typeface="LM Mono 8"/>
              <a:cs typeface="LM Mono 8"/>
            </a:endParaRPr>
          </a:p>
          <a:p>
            <a:pPr marL="12700">
              <a:lnSpc>
                <a:spcPts val="695"/>
              </a:lnSpc>
            </a:pPr>
            <a:r>
              <a:rPr lang="pt-BR" sz="600" spc="35" dirty="0">
                <a:solidFill>
                  <a:srgbClr val="006600"/>
                </a:solidFill>
                <a:latin typeface="LM Mono 8"/>
                <a:cs typeface="LM Mono 8"/>
              </a:rPr>
              <a:t>#define </a:t>
            </a:r>
            <a:r>
              <a:rPr sz="600" spc="35" dirty="0">
                <a:solidFill>
                  <a:srgbClr val="0000FF"/>
                </a:solidFill>
                <a:latin typeface="LM Mono 8"/>
                <a:cs typeface="LM Mono 8"/>
              </a:rPr>
              <a:t>JULHO</a:t>
            </a:r>
            <a:r>
              <a:rPr sz="600" spc="75" dirty="0">
                <a:latin typeface="LM Mono 8"/>
                <a:cs typeface="LM Mono 8"/>
              </a:rPr>
              <a:t> </a:t>
            </a:r>
            <a:r>
              <a:rPr sz="600" spc="-5" dirty="0">
                <a:latin typeface="LM Mono 8"/>
                <a:cs typeface="LM Mono 8"/>
              </a:rPr>
              <a:t>7</a:t>
            </a:r>
            <a:endParaRPr sz="600" dirty="0">
              <a:latin typeface="LM Mono 8"/>
              <a:cs typeface="LM Mono 8"/>
            </a:endParaRPr>
          </a:p>
          <a:p>
            <a:pPr marL="12700">
              <a:lnSpc>
                <a:spcPts val="695"/>
              </a:lnSpc>
            </a:pPr>
            <a:r>
              <a:rPr lang="pt-BR" sz="600" spc="35" dirty="0">
                <a:solidFill>
                  <a:srgbClr val="006600"/>
                </a:solidFill>
                <a:latin typeface="LM Mono 8"/>
                <a:cs typeface="LM Mono 8"/>
              </a:rPr>
              <a:t>#define </a:t>
            </a:r>
            <a:r>
              <a:rPr sz="600" spc="35" dirty="0">
                <a:solidFill>
                  <a:srgbClr val="0000FF"/>
                </a:solidFill>
                <a:latin typeface="LM Mono 8"/>
                <a:cs typeface="LM Mono 8"/>
              </a:rPr>
              <a:t>AGOSTO</a:t>
            </a:r>
            <a:r>
              <a:rPr sz="600" spc="114" dirty="0">
                <a:latin typeface="LM Mono 8"/>
                <a:cs typeface="LM Mono 8"/>
              </a:rPr>
              <a:t> </a:t>
            </a:r>
            <a:r>
              <a:rPr sz="600" spc="-5" dirty="0">
                <a:latin typeface="LM Mono 8"/>
                <a:cs typeface="LM Mono 8"/>
              </a:rPr>
              <a:t>8</a:t>
            </a:r>
            <a:endParaRPr sz="600" dirty="0">
              <a:latin typeface="LM Mono 8"/>
              <a:cs typeface="LM Mono 8"/>
            </a:endParaRPr>
          </a:p>
          <a:p>
            <a:pPr marL="12700">
              <a:lnSpc>
                <a:spcPts val="695"/>
              </a:lnSpc>
            </a:pPr>
            <a:r>
              <a:rPr lang="pt-BR" sz="600" spc="35" dirty="0">
                <a:solidFill>
                  <a:srgbClr val="006600"/>
                </a:solidFill>
                <a:latin typeface="LM Mono 8"/>
                <a:cs typeface="LM Mono 8"/>
              </a:rPr>
              <a:t>#define </a:t>
            </a:r>
            <a:r>
              <a:rPr sz="600" spc="35" dirty="0">
                <a:solidFill>
                  <a:srgbClr val="0000FF"/>
                </a:solidFill>
                <a:latin typeface="LM Mono 8"/>
                <a:cs typeface="LM Mono 8"/>
              </a:rPr>
              <a:t>SETEMBRO</a:t>
            </a:r>
            <a:r>
              <a:rPr sz="600" spc="150" dirty="0">
                <a:latin typeface="LM Mono 8"/>
                <a:cs typeface="LM Mono 8"/>
              </a:rPr>
              <a:t> </a:t>
            </a:r>
            <a:r>
              <a:rPr sz="600" spc="-5" dirty="0">
                <a:latin typeface="LM Mono 8"/>
                <a:cs typeface="LM Mono 8"/>
              </a:rPr>
              <a:t>9</a:t>
            </a:r>
            <a:endParaRPr sz="600" dirty="0">
              <a:latin typeface="LM Mono 8"/>
              <a:cs typeface="LM Mono 8"/>
            </a:endParaRPr>
          </a:p>
          <a:p>
            <a:pPr marL="12700">
              <a:lnSpc>
                <a:spcPts val="695"/>
              </a:lnSpc>
            </a:pPr>
            <a:r>
              <a:rPr lang="pt-BR" sz="600" spc="35" dirty="0">
                <a:solidFill>
                  <a:srgbClr val="006600"/>
                </a:solidFill>
                <a:latin typeface="LM Mono 8"/>
                <a:cs typeface="LM Mono 8"/>
              </a:rPr>
              <a:t>#define </a:t>
            </a:r>
            <a:r>
              <a:rPr sz="600" spc="35" dirty="0">
                <a:solidFill>
                  <a:srgbClr val="0000FF"/>
                </a:solidFill>
                <a:latin typeface="LM Mono 8"/>
                <a:cs typeface="LM Mono 8"/>
              </a:rPr>
              <a:t>OUTUBRO</a:t>
            </a:r>
            <a:r>
              <a:rPr sz="600" spc="145" dirty="0">
                <a:latin typeface="LM Mono 8"/>
                <a:cs typeface="LM Mono 8"/>
              </a:rPr>
              <a:t> </a:t>
            </a:r>
            <a:r>
              <a:rPr sz="600" spc="15" dirty="0">
                <a:latin typeface="LM Mono 8"/>
                <a:cs typeface="LM Mono 8"/>
              </a:rPr>
              <a:t>10</a:t>
            </a:r>
            <a:endParaRPr sz="600" dirty="0">
              <a:latin typeface="LM Mono 8"/>
              <a:cs typeface="LM Mono 8"/>
            </a:endParaRPr>
          </a:p>
          <a:p>
            <a:pPr marL="12700">
              <a:lnSpc>
                <a:spcPts val="695"/>
              </a:lnSpc>
            </a:pPr>
            <a:r>
              <a:rPr lang="pt-BR" sz="600" spc="35" dirty="0">
                <a:solidFill>
                  <a:srgbClr val="006600"/>
                </a:solidFill>
                <a:latin typeface="LM Mono 8"/>
                <a:cs typeface="LM Mono 8"/>
              </a:rPr>
              <a:t>#define </a:t>
            </a:r>
            <a:r>
              <a:rPr sz="600" spc="35" dirty="0">
                <a:solidFill>
                  <a:srgbClr val="0000FF"/>
                </a:solidFill>
                <a:latin typeface="LM Mono 8"/>
                <a:cs typeface="LM Mono 8"/>
              </a:rPr>
              <a:t>NOVEMBRO</a:t>
            </a:r>
            <a:r>
              <a:rPr sz="600" spc="165" dirty="0">
                <a:latin typeface="LM Mono 8"/>
                <a:cs typeface="LM Mono 8"/>
              </a:rPr>
              <a:t> </a:t>
            </a:r>
            <a:r>
              <a:rPr sz="600" spc="15" dirty="0">
                <a:latin typeface="LM Mono 8"/>
                <a:cs typeface="LM Mono 8"/>
              </a:rPr>
              <a:t>11</a:t>
            </a:r>
            <a:endParaRPr sz="600" dirty="0">
              <a:latin typeface="LM Mono 8"/>
              <a:cs typeface="LM Mono 8"/>
            </a:endParaRPr>
          </a:p>
          <a:p>
            <a:pPr marL="12700">
              <a:lnSpc>
                <a:spcPts val="710"/>
              </a:lnSpc>
            </a:pPr>
            <a:r>
              <a:rPr lang="pt-BR" sz="600" spc="35" dirty="0">
                <a:solidFill>
                  <a:srgbClr val="006600"/>
                </a:solidFill>
                <a:latin typeface="LM Mono 8"/>
                <a:cs typeface="LM Mono 8"/>
              </a:rPr>
              <a:t>#define </a:t>
            </a:r>
            <a:r>
              <a:rPr sz="600" spc="35" dirty="0">
                <a:solidFill>
                  <a:srgbClr val="0000FF"/>
                </a:solidFill>
                <a:latin typeface="LM Mono 8"/>
                <a:cs typeface="LM Mono 8"/>
              </a:rPr>
              <a:t>DEZEMBRO</a:t>
            </a:r>
            <a:r>
              <a:rPr sz="600" spc="165" dirty="0">
                <a:latin typeface="LM Mono 8"/>
                <a:cs typeface="LM Mono 8"/>
              </a:rPr>
              <a:t> </a:t>
            </a:r>
            <a:r>
              <a:rPr sz="600" spc="15" dirty="0">
                <a:latin typeface="LM Mono 8"/>
                <a:cs typeface="LM Mono 8"/>
              </a:rPr>
              <a:t>12</a:t>
            </a:r>
            <a:endParaRPr sz="600" dirty="0">
              <a:latin typeface="LM Mono 8"/>
              <a:cs typeface="LM Mono 8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81089" y="245225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02932" y="2294113"/>
            <a:ext cx="1548765" cy="891783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248285">
              <a:lnSpc>
                <a:spcPct val="138600"/>
              </a:lnSpc>
              <a:spcBef>
                <a:spcPts val="170"/>
              </a:spcBef>
            </a:pPr>
            <a:r>
              <a:rPr sz="1100" spc="-5" dirty="0">
                <a:latin typeface="LM Sans 10"/>
                <a:cs typeface="LM Sans 10"/>
              </a:rPr>
              <a:t>Exemplos de uso:  </a:t>
            </a:r>
            <a:endParaRPr lang="pt-BR" sz="1100" spc="-5" dirty="0">
              <a:latin typeface="LM Sans 10"/>
              <a:cs typeface="LM Sans 10"/>
            </a:endParaRPr>
          </a:p>
          <a:p>
            <a:pPr marL="12700" marR="248285">
              <a:lnSpc>
                <a:spcPct val="138600"/>
              </a:lnSpc>
              <a:spcBef>
                <a:spcPts val="170"/>
              </a:spcBef>
            </a:pPr>
            <a:r>
              <a:rPr sz="900" spc="50" dirty="0" err="1">
                <a:solidFill>
                  <a:srgbClr val="0000FF"/>
                </a:solidFill>
                <a:latin typeface="LM Mono 10"/>
                <a:cs typeface="LM Mono 10"/>
              </a:rPr>
              <a:t>mes</a:t>
            </a:r>
            <a:r>
              <a:rPr sz="900" spc="-39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De</a:t>
            </a:r>
            <a:r>
              <a:rPr sz="900" spc="-39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5" dirty="0">
                <a:solidFill>
                  <a:srgbClr val="0000FF"/>
                </a:solidFill>
                <a:latin typeface="LM Mono 10"/>
                <a:cs typeface="LM Mono 10"/>
              </a:rPr>
              <a:t>Nascimento</a:t>
            </a:r>
            <a:r>
              <a:rPr sz="900" spc="65" dirty="0">
                <a:latin typeface="LM Mono 10"/>
                <a:cs typeface="LM Mono 10"/>
              </a:rPr>
              <a:t>(4)  </a:t>
            </a:r>
            <a:r>
              <a:rPr sz="1000" spc="-5" dirty="0">
                <a:latin typeface="LM Sans 10"/>
                <a:cs typeface="LM Sans 10"/>
              </a:rPr>
              <a:t>ou, de </a:t>
            </a:r>
            <a:r>
              <a:rPr sz="1000" spc="-10" dirty="0">
                <a:latin typeface="LM Sans 10"/>
                <a:cs typeface="LM Sans 10"/>
              </a:rPr>
              <a:t>forma </a:t>
            </a:r>
            <a:r>
              <a:rPr sz="1000" spc="-5" dirty="0">
                <a:latin typeface="LM Sans 10"/>
                <a:cs typeface="LM Sans 10"/>
              </a:rPr>
              <a:t>mais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clara:</a:t>
            </a:r>
            <a:endParaRPr sz="1000" dirty="0">
              <a:latin typeface="LM Sans 10"/>
              <a:cs typeface="LM Sans 10"/>
            </a:endParaRPr>
          </a:p>
          <a:p>
            <a:pPr marL="23495">
              <a:lnSpc>
                <a:spcPct val="100000"/>
              </a:lnSpc>
              <a:spcBef>
                <a:spcPts val="495"/>
              </a:spcBef>
            </a:pP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mes</a:t>
            </a:r>
            <a:r>
              <a:rPr sz="900" spc="-40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De</a:t>
            </a:r>
            <a:r>
              <a:rPr sz="900" spc="-40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Nascimento</a:t>
            </a:r>
            <a:r>
              <a:rPr sz="900" spc="60" dirty="0">
                <a:latin typeface="LM Mono 10"/>
                <a:cs typeface="LM Mono 10"/>
              </a:rPr>
              <a:t>(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ABRIL</a:t>
            </a:r>
            <a:r>
              <a:rPr sz="900" spc="60" dirty="0">
                <a:latin typeface="LM Mono 10"/>
                <a:cs typeface="LM Mono 10"/>
              </a:rPr>
              <a:t>)</a:t>
            </a:r>
            <a:endParaRPr sz="900" dirty="0">
              <a:latin typeface="LM Mono 10"/>
              <a:cs typeface="LM Mono 10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2252" y="2625598"/>
            <a:ext cx="35560" cy="139700"/>
            <a:chOff x="342252" y="2625598"/>
            <a:chExt cx="35560" cy="139700"/>
          </a:xfrm>
        </p:grpSpPr>
        <p:sp>
          <p:nvSpPr>
            <p:cNvPr id="36" name="object 36"/>
            <p:cNvSpPr/>
            <p:nvPr/>
          </p:nvSpPr>
          <p:spPr>
            <a:xfrm>
              <a:off x="344779" y="262559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5145" y="262559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989188" y="2596446"/>
            <a:ext cx="6572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0" dirty="0">
                <a:solidFill>
                  <a:srgbClr val="4C0019"/>
                </a:solidFill>
                <a:latin typeface="LM Mono 10"/>
                <a:cs typeface="LM Mono 10"/>
              </a:rPr>
              <a:t>//oquee’4?</a:t>
            </a:r>
            <a:endParaRPr sz="900" dirty="0">
              <a:latin typeface="LM Mono 10"/>
              <a:cs typeface="LM Mono 10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42252" y="3034626"/>
            <a:ext cx="35560" cy="139700"/>
            <a:chOff x="342252" y="3034626"/>
            <a:chExt cx="35560" cy="139700"/>
          </a:xfrm>
        </p:grpSpPr>
        <p:sp>
          <p:nvSpPr>
            <p:cNvPr id="40" name="object 40"/>
            <p:cNvSpPr/>
            <p:nvPr/>
          </p:nvSpPr>
          <p:spPr>
            <a:xfrm>
              <a:off x="344779" y="303462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5145" y="303462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06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7</a:t>
            </a:fld>
            <a:r>
              <a:rPr spc="-5" dirty="0"/>
              <a:t> /</a:t>
            </a:r>
            <a:r>
              <a:rPr spc="-80" dirty="0"/>
              <a:t> </a:t>
            </a:r>
            <a:r>
              <a:rPr spc="-5" dirty="0"/>
              <a:t>1</a:t>
            </a: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BC937FD8-412A-4B3C-9389-EF22D824A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9975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 err="1"/>
              <a:t>Enumera</a:t>
            </a:r>
            <a:r>
              <a:rPr lang="pt-BR" spc="-90" dirty="0" err="1"/>
              <a:t>çõe</a:t>
            </a:r>
            <a:r>
              <a:rPr spc="-9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0387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76653"/>
            <a:ext cx="4027804" cy="247080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LM Sans 10"/>
                <a:cs typeface="LM Sans 10"/>
              </a:rPr>
              <a:t>Tipo </a:t>
            </a:r>
            <a:r>
              <a:rPr sz="1100" spc="-10" dirty="0">
                <a:latin typeface="LM Sans 10"/>
                <a:cs typeface="LM Sans 10"/>
              </a:rPr>
              <a:t>enumerado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enum</a:t>
            </a:r>
            <a:r>
              <a:rPr sz="1100" spc="-5" dirty="0">
                <a:latin typeface="LM Sans 10"/>
                <a:cs typeface="LM Sans 10"/>
              </a:rPr>
              <a:t>) </a:t>
            </a:r>
            <a:endParaRPr lang="pt-BR" sz="1100" spc="-5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65" dirty="0">
                <a:latin typeface="LM Sans 10"/>
                <a:cs typeface="LM Sans 10"/>
              </a:rPr>
              <a:t>Par</a:t>
            </a:r>
            <a:r>
              <a:rPr lang="pt-BR" sz="1100" spc="-65" dirty="0">
                <a:latin typeface="LM Sans 10"/>
                <a:cs typeface="LM Sans 10"/>
              </a:rPr>
              <a:t>â</a:t>
            </a:r>
            <a:r>
              <a:rPr sz="1100" spc="-65" dirty="0">
                <a:latin typeface="LM Sans 10"/>
                <a:cs typeface="LM Sans 10"/>
              </a:rPr>
              <a:t>metros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aceitam </a:t>
            </a:r>
            <a:r>
              <a:rPr sz="1100" spc="-10" dirty="0" err="1">
                <a:latin typeface="LM Sans 10"/>
                <a:cs typeface="LM Sans 10"/>
              </a:rPr>
              <a:t>constantes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tamb</a:t>
            </a:r>
            <a:r>
              <a:rPr lang="pt-BR" sz="1100" spc="-85" dirty="0">
                <a:latin typeface="LM Sans 10"/>
                <a:cs typeface="LM Sans 10"/>
              </a:rPr>
              <a:t>é</a:t>
            </a:r>
            <a:r>
              <a:rPr sz="1100" spc="-85" dirty="0">
                <a:latin typeface="LM Sans 10"/>
                <a:cs typeface="LM Sans 10"/>
              </a:rPr>
              <a:t>m </a:t>
            </a:r>
            <a:r>
              <a:rPr sz="1100" spc="5" dirty="0">
                <a:latin typeface="LM Sans 10"/>
                <a:cs typeface="LM Sans 10"/>
              </a:rPr>
              <a:t>podem </a:t>
            </a:r>
            <a:r>
              <a:rPr sz="1100" dirty="0" err="1">
                <a:latin typeface="LM Sans 10"/>
                <a:cs typeface="LM Sans 10"/>
              </a:rPr>
              <a:t>receber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LM Sans 10"/>
                <a:cs typeface="LM Sans 10"/>
              </a:rPr>
              <a:t>n</a:t>
            </a:r>
            <a:r>
              <a:rPr lang="pt-BR" sz="1100" spc="-75" dirty="0">
                <a:latin typeface="LM Sans 10"/>
                <a:cs typeface="LM Sans 10"/>
              </a:rPr>
              <a:t>ú</a:t>
            </a:r>
            <a:r>
              <a:rPr sz="1100" spc="-75" dirty="0" err="1">
                <a:latin typeface="LM Sans 10"/>
                <a:cs typeface="LM Sans 10"/>
              </a:rPr>
              <a:t>meros</a:t>
            </a:r>
            <a:r>
              <a:rPr sz="1100" spc="-75" dirty="0">
                <a:latin typeface="LM Sans 10"/>
                <a:cs typeface="LM Sans 10"/>
              </a:rPr>
              <a:t>  </a:t>
            </a:r>
            <a:r>
              <a:rPr sz="1100" spc="-60" dirty="0">
                <a:latin typeface="LM Sans 10"/>
                <a:cs typeface="LM Sans 10"/>
              </a:rPr>
              <a:t>inv</a:t>
            </a:r>
            <a:r>
              <a:rPr lang="pt-BR" sz="1100" spc="-60" dirty="0">
                <a:latin typeface="LM Sans 10"/>
                <a:cs typeface="LM Sans 10"/>
              </a:rPr>
              <a:t>á</a:t>
            </a:r>
            <a:r>
              <a:rPr sz="1100" spc="-60" dirty="0">
                <a:latin typeface="LM Sans 10"/>
                <a:cs typeface="LM Sans 10"/>
              </a:rPr>
              <a:t>lidos </a:t>
            </a:r>
            <a:r>
              <a:rPr sz="1100" spc="-10" dirty="0">
                <a:latin typeface="LM Sans 10"/>
                <a:cs typeface="LM Sans 10"/>
              </a:rPr>
              <a:t>(por </a:t>
            </a:r>
            <a:r>
              <a:rPr sz="1100" spc="-5" dirty="0">
                <a:latin typeface="LM Sans 10"/>
                <a:cs typeface="LM Sans 10"/>
              </a:rPr>
              <a:t>exemplo: negativo </a:t>
            </a:r>
            <a:r>
              <a:rPr sz="1100" spc="-15" dirty="0">
                <a:latin typeface="LM Sans 10"/>
                <a:cs typeface="LM Sans 10"/>
              </a:rPr>
              <a:t>para</a:t>
            </a:r>
            <a:r>
              <a:rPr sz="1100" spc="165" dirty="0">
                <a:latin typeface="LM Sans 10"/>
                <a:cs typeface="LM Sans 10"/>
              </a:rPr>
              <a:t> </a:t>
            </a:r>
            <a:r>
              <a:rPr sz="1100" spc="-114" dirty="0">
                <a:latin typeface="LM Sans 10"/>
                <a:cs typeface="LM Sans 10"/>
              </a:rPr>
              <a:t>m</a:t>
            </a:r>
            <a:r>
              <a:rPr lang="pt-BR" sz="1100" spc="-114" dirty="0">
                <a:latin typeface="LM Sans 10"/>
                <a:cs typeface="LM Sans 10"/>
              </a:rPr>
              <a:t>ê</a:t>
            </a:r>
            <a:r>
              <a:rPr sz="1100" spc="-114" dirty="0">
                <a:latin typeface="LM Sans 10"/>
                <a:cs typeface="LM Sans 10"/>
              </a:rPr>
              <a:t>s)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85" dirty="0" err="1">
                <a:latin typeface="LM Sans 10"/>
                <a:cs typeface="LM Sans 10"/>
              </a:rPr>
              <a:t>Enumera</a:t>
            </a:r>
            <a:r>
              <a:rPr lang="pt-BR" sz="1100" spc="-85" dirty="0" err="1">
                <a:latin typeface="LM Sans 10"/>
                <a:cs typeface="LM Sans 10"/>
              </a:rPr>
              <a:t>çõ</a:t>
            </a:r>
            <a:r>
              <a:rPr sz="1100" spc="-85" dirty="0">
                <a:latin typeface="LM Sans 10"/>
                <a:cs typeface="LM Sans 10"/>
              </a:rPr>
              <a:t>es </a:t>
            </a:r>
            <a:r>
              <a:rPr sz="1100" spc="-10" dirty="0">
                <a:latin typeface="LM Sans 10"/>
                <a:cs typeface="LM Sans 10"/>
              </a:rPr>
              <a:t>garantem </a:t>
            </a:r>
            <a:r>
              <a:rPr sz="1100" spc="-15" dirty="0">
                <a:latin typeface="LM Sans 10"/>
                <a:cs typeface="LM Sans 10"/>
              </a:rPr>
              <a:t>maior </a:t>
            </a:r>
            <a:r>
              <a:rPr sz="1100" spc="-5" dirty="0">
                <a:latin typeface="LM Sans 10"/>
                <a:cs typeface="LM Sans 10"/>
              </a:rPr>
              <a:t>legibilidade, </a:t>
            </a:r>
            <a:r>
              <a:rPr sz="1100" spc="-55" dirty="0" err="1">
                <a:latin typeface="LM Sans 10"/>
                <a:cs typeface="LM Sans 10"/>
              </a:rPr>
              <a:t>seguran</a:t>
            </a:r>
            <a:r>
              <a:rPr lang="pt-BR" sz="1100" spc="-55" dirty="0">
                <a:latin typeface="LM Sans 10"/>
                <a:cs typeface="LM Sans 10"/>
              </a:rPr>
              <a:t>ç</a:t>
            </a:r>
            <a:r>
              <a:rPr sz="1100" spc="-55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e</a:t>
            </a:r>
            <a:r>
              <a:rPr sz="1100" spc="120" dirty="0">
                <a:latin typeface="LM Sans 10"/>
                <a:cs typeface="LM Sans 10"/>
              </a:rPr>
              <a:t> </a:t>
            </a:r>
            <a:r>
              <a:rPr sz="1100" spc="-60" dirty="0" err="1">
                <a:latin typeface="LM Sans 10"/>
                <a:cs typeface="LM Sans 10"/>
              </a:rPr>
              <a:t>eleg</a:t>
            </a:r>
            <a:r>
              <a:rPr lang="pt-BR" sz="1100" spc="-60" dirty="0">
                <a:latin typeface="LM Sans 10"/>
                <a:cs typeface="LM Sans 10"/>
              </a:rPr>
              <a:t>â</a:t>
            </a:r>
            <a:r>
              <a:rPr sz="1100" spc="-60" dirty="0" err="1">
                <a:latin typeface="LM Sans 10"/>
                <a:cs typeface="LM Sans 10"/>
              </a:rPr>
              <a:t>ncia</a:t>
            </a:r>
            <a:endParaRPr sz="1100" dirty="0">
              <a:latin typeface="LM Sans 10"/>
              <a:cs typeface="LM Sans 10"/>
            </a:endParaRPr>
          </a:p>
          <a:p>
            <a:pPr marL="12700" marR="16256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Podem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>
                <a:latin typeface="LM Sans 10"/>
                <a:cs typeface="LM Sans 10"/>
              </a:rPr>
              <a:t>declaradas </a:t>
            </a:r>
            <a:r>
              <a:rPr sz="1100" spc="-15" dirty="0">
                <a:latin typeface="LM Sans 10"/>
                <a:cs typeface="LM Sans 10"/>
              </a:rPr>
              <a:t>fora </a:t>
            </a:r>
            <a:r>
              <a:rPr sz="1100" spc="-10" dirty="0">
                <a:latin typeface="LM Sans 10"/>
                <a:cs typeface="LM Sans 10"/>
              </a:rPr>
              <a:t>ou </a:t>
            </a:r>
            <a:r>
              <a:rPr sz="1100" spc="-5" dirty="0">
                <a:latin typeface="LM Sans 10"/>
                <a:cs typeface="LM Sans 10"/>
              </a:rPr>
              <a:t>dentro de classe, </a:t>
            </a:r>
            <a:r>
              <a:rPr sz="1100" spc="-10" dirty="0">
                <a:latin typeface="LM Sans 10"/>
                <a:cs typeface="LM Sans 10"/>
              </a:rPr>
              <a:t>mas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dentro de  </a:t>
            </a:r>
            <a:r>
              <a:rPr sz="1100" spc="-70" dirty="0">
                <a:latin typeface="LM Sans 10"/>
                <a:cs typeface="LM Sans 10"/>
              </a:rPr>
              <a:t>m</a:t>
            </a:r>
            <a:r>
              <a:rPr lang="pt-BR" sz="1100" spc="-70" dirty="0">
                <a:latin typeface="LM Sans 10"/>
                <a:cs typeface="LM Sans 10"/>
              </a:rPr>
              <a:t>é</a:t>
            </a:r>
            <a:r>
              <a:rPr sz="1100" spc="-70" dirty="0" err="1">
                <a:latin typeface="LM Sans 10"/>
                <a:cs typeface="LM Sans 10"/>
              </a:rPr>
              <a:t>todo</a:t>
            </a:r>
            <a:r>
              <a:rPr sz="1100" spc="-70" dirty="0">
                <a:latin typeface="LM Sans 10"/>
                <a:cs typeface="LM Sans 10"/>
              </a:rPr>
              <a:t>.</a:t>
            </a:r>
            <a:r>
              <a:rPr sz="1100" spc="1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Exemplo:</a:t>
            </a:r>
            <a:endParaRPr sz="1100" dirty="0">
              <a:latin typeface="LM Sans 10"/>
              <a:cs typeface="LM Sans 10"/>
            </a:endParaRPr>
          </a:p>
          <a:p>
            <a:pPr marL="22225">
              <a:lnSpc>
                <a:spcPct val="100000"/>
              </a:lnSpc>
              <a:spcBef>
                <a:spcPts val="575"/>
              </a:spcBef>
            </a:pPr>
            <a:r>
              <a:rPr lang="pt-BR" sz="900" spc="40" dirty="0">
                <a:solidFill>
                  <a:srgbClr val="0000FF"/>
                </a:solidFill>
                <a:latin typeface="LM Mono 10"/>
                <a:cs typeface="LM Mono 10"/>
              </a:rPr>
              <a:t>e</a:t>
            </a: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num</a:t>
            </a:r>
            <a:r>
              <a:rPr lang="pt-BR" sz="900" spc="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Mes</a:t>
            </a:r>
            <a:r>
              <a:rPr sz="900" spc="40" dirty="0">
                <a:latin typeface="LM Mono 10"/>
                <a:cs typeface="LM Mono 10"/>
              </a:rPr>
              <a:t>{</a:t>
            </a:r>
            <a:endParaRPr sz="900" dirty="0">
              <a:latin typeface="LM Mono 10"/>
              <a:cs typeface="LM Mono 10"/>
            </a:endParaRPr>
          </a:p>
          <a:p>
            <a:pPr marL="307975" marR="1322705" indent="635">
              <a:lnSpc>
                <a:spcPct val="101499"/>
              </a:lnSpc>
            </a:pP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JANEIRO</a:t>
            </a:r>
            <a:r>
              <a:rPr sz="900" spc="45" dirty="0">
                <a:latin typeface="LM Mono 10"/>
                <a:cs typeface="LM Mono 10"/>
              </a:rPr>
              <a:t>,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FEVEREIRO</a:t>
            </a:r>
            <a:r>
              <a:rPr sz="900" spc="45" dirty="0">
                <a:latin typeface="LM Mono 10"/>
                <a:cs typeface="LM Mono 10"/>
              </a:rPr>
              <a:t>,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MARCO</a:t>
            </a:r>
            <a:r>
              <a:rPr sz="900" spc="45" dirty="0">
                <a:latin typeface="LM Mono 10"/>
                <a:cs typeface="LM Mono 10"/>
              </a:rPr>
              <a:t>,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ABRIL</a:t>
            </a:r>
            <a:r>
              <a:rPr sz="900" spc="45" dirty="0">
                <a:latin typeface="LM Mono 10"/>
                <a:cs typeface="LM Mono 10"/>
              </a:rPr>
              <a:t>,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MAIO</a:t>
            </a:r>
            <a:r>
              <a:rPr sz="900" spc="45" dirty="0">
                <a:latin typeface="LM Mono 10"/>
                <a:cs typeface="LM Mono 10"/>
              </a:rPr>
              <a:t>,  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JUNHO</a:t>
            </a:r>
            <a:r>
              <a:rPr sz="900" spc="45" dirty="0">
                <a:latin typeface="LM Mono 10"/>
                <a:cs typeface="LM Mono 10"/>
              </a:rPr>
              <a:t>,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JULHO</a:t>
            </a:r>
            <a:r>
              <a:rPr sz="900" spc="45" dirty="0">
                <a:latin typeface="LM Mono 10"/>
                <a:cs typeface="LM Mono 10"/>
              </a:rPr>
              <a:t>,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AGOSTO</a:t>
            </a:r>
            <a:r>
              <a:rPr sz="900" spc="45" dirty="0">
                <a:latin typeface="LM Mono 10"/>
                <a:cs typeface="LM Mono 10"/>
              </a:rPr>
              <a:t>,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SETEMBRO</a:t>
            </a:r>
            <a:r>
              <a:rPr sz="900" spc="45" dirty="0">
                <a:latin typeface="LM Mono 10"/>
                <a:cs typeface="LM Mono 10"/>
              </a:rPr>
              <a:t>,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OUTUBRO</a:t>
            </a:r>
            <a:r>
              <a:rPr sz="900" spc="45" dirty="0">
                <a:latin typeface="LM Mono 10"/>
                <a:cs typeface="LM Mono 10"/>
              </a:rPr>
              <a:t>,  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NOVEMBRO</a:t>
            </a:r>
            <a:r>
              <a:rPr sz="900" spc="60" dirty="0">
                <a:latin typeface="LM Mono 10"/>
                <a:cs typeface="LM Mono 10"/>
              </a:rPr>
              <a:t>,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DEZEMBRO</a:t>
            </a:r>
            <a:endParaRPr sz="900" dirty="0">
              <a:latin typeface="LM Mono 10"/>
              <a:cs typeface="LM Mono 10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r>
              <a:rPr lang="pt-BR" sz="900" spc="-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100" spc="-5" dirty="0">
                <a:latin typeface="LM Sans 10"/>
                <a:cs typeface="LM Sans 10"/>
              </a:rPr>
              <a:t>Exemplo de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uso:</a:t>
            </a:r>
            <a:endParaRPr sz="1100" dirty="0">
              <a:latin typeface="LM Sans 10"/>
              <a:cs typeface="LM Sans 10"/>
            </a:endParaRPr>
          </a:p>
          <a:p>
            <a:pPr marL="23495">
              <a:lnSpc>
                <a:spcPct val="100000"/>
              </a:lnSpc>
              <a:spcBef>
                <a:spcPts val="570"/>
              </a:spcBef>
            </a:pP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mes</a:t>
            </a:r>
            <a:r>
              <a:rPr sz="900" spc="-39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De</a:t>
            </a:r>
            <a:r>
              <a:rPr sz="900" spc="-38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Nascimento</a:t>
            </a:r>
            <a:r>
              <a:rPr sz="900" spc="55" dirty="0">
                <a:latin typeface="LM Mono 10"/>
                <a:cs typeface="LM Mono 10"/>
              </a:rPr>
              <a:t>(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Mes</a:t>
            </a:r>
            <a:r>
              <a:rPr sz="900" spc="55" dirty="0">
                <a:latin typeface="LM Mono 10"/>
                <a:cs typeface="LM Mono 10"/>
              </a:rPr>
              <a:t>.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ABRIL</a:t>
            </a:r>
            <a:r>
              <a:rPr sz="900" spc="55" dirty="0">
                <a:latin typeface="LM Mono 10"/>
                <a:cs typeface="LM Mono 10"/>
              </a:rPr>
              <a:t>)</a:t>
            </a:r>
            <a:endParaRPr sz="900" dirty="0">
              <a:latin typeface="LM Mono 10"/>
              <a:cs typeface="LM Mono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81390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19602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40605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42252" y="1763585"/>
            <a:ext cx="35560" cy="695960"/>
            <a:chOff x="342252" y="1763585"/>
            <a:chExt cx="35560" cy="695960"/>
          </a:xfrm>
        </p:grpSpPr>
        <p:sp>
          <p:nvSpPr>
            <p:cNvPr id="9" name="object 9"/>
            <p:cNvSpPr/>
            <p:nvPr/>
          </p:nvSpPr>
          <p:spPr>
            <a:xfrm>
              <a:off x="344779" y="176358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5145" y="176358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779" y="190276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145" y="190276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4779" y="204194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145" y="204194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4779" y="218112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5145" y="218112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4779" y="232030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145" y="232030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281089" y="261442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342252" y="2799880"/>
            <a:ext cx="35560" cy="139700"/>
            <a:chOff x="342252" y="2799880"/>
            <a:chExt cx="35560" cy="139700"/>
          </a:xfrm>
        </p:grpSpPr>
        <p:sp>
          <p:nvSpPr>
            <p:cNvPr id="21" name="object 21"/>
            <p:cNvSpPr/>
            <p:nvPr/>
          </p:nvSpPr>
          <p:spPr>
            <a:xfrm>
              <a:off x="344779" y="279988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145" y="279988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06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8</a:t>
            </a:fld>
            <a:r>
              <a:rPr spc="-5" dirty="0"/>
              <a:t> /</a:t>
            </a:r>
            <a:r>
              <a:rPr spc="-80" dirty="0"/>
              <a:t> </a:t>
            </a:r>
            <a:r>
              <a:rPr spc="-5" dirty="0"/>
              <a:t>1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7BB6D59-C7CA-4523-8181-087F6E4C21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638</Words>
  <Application>Microsoft Office PowerPoint</Application>
  <PresentationFormat>Personalizar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Calibri</vt:lpstr>
      <vt:lpstr>LM Mono 10</vt:lpstr>
      <vt:lpstr>LM Mono 8</vt:lpstr>
      <vt:lpstr>LM Sans 10</vt:lpstr>
      <vt:lpstr>LM Sans 12</vt:lpstr>
      <vt:lpstr>LM Sans 17</vt:lpstr>
      <vt:lpstr>Office Theme</vt:lpstr>
      <vt:lpstr>Apresentação do PowerPoint</vt:lpstr>
      <vt:lpstr>Estruturas condicionais</vt:lpstr>
      <vt:lpstr>Apresentação do PowerPoint</vt:lpstr>
      <vt:lpstr>Apresentação do PowerPoint</vt:lpstr>
      <vt:lpstr>Comandos de seleção – switch</vt:lpstr>
      <vt:lpstr>Comandos de seleção – switch</vt:lpstr>
      <vt:lpstr>Constantes</vt:lpstr>
      <vt:lpstr>Enumerações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INE5603 Introdução à POO</dc:title>
  <dc:creator>Prof. A. G. Silva</dc:creator>
  <cp:lastModifiedBy>Eric de Paula Ferreira</cp:lastModifiedBy>
  <cp:revision>6</cp:revision>
  <dcterms:created xsi:type="dcterms:W3CDTF">2020-03-27T21:26:49Z</dcterms:created>
  <dcterms:modified xsi:type="dcterms:W3CDTF">2020-05-23T13:57:24Z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2017-09-05T00:00:00Z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2020-03-27T00:00:00Z</vt:filetime>
  </property>
</Properties>
</file>