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</p:sldIdLst>
  <p:sldSz cx="4610100" cy="3460750"/>
  <p:notesSz cx="4610100" cy="34607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578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13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13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13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13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13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4783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478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4783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593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783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18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4783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271970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132" y="631290"/>
            <a:ext cx="4121835" cy="2135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25304" y="3349288"/>
            <a:ext cx="86677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13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2483" y="3349288"/>
            <a:ext cx="61150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5999" y="3349288"/>
            <a:ext cx="31559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7062" y="3349288"/>
            <a:ext cx="8667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13 de setembro de</a:t>
            </a:r>
            <a:r>
              <a:rPr sz="600" b="1" spc="-5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757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1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21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DD0AAA5-F0D7-47D3-878E-25E5CEF3C60C}"/>
              </a:ext>
            </a:extLst>
          </p:cNvPr>
          <p:cNvSpPr txBox="1"/>
          <p:nvPr/>
        </p:nvSpPr>
        <p:spPr>
          <a:xfrm>
            <a:off x="1254696" y="962086"/>
            <a:ext cx="2098675" cy="113300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2"/>
              </a:rPr>
              <a:t>Programação Orientada à Objetos I</a:t>
            </a: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0"/>
              </a:rPr>
              <a:t>Prof. Eric de Paula Ferreira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92C6D99-D27E-4D88-9E5F-585896473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116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 err="1"/>
              <a:t>Observa</a:t>
            </a:r>
            <a:r>
              <a:rPr lang="pt-BR" spc="-90" dirty="0"/>
              <a:t>ç</a:t>
            </a:r>
            <a:r>
              <a:rPr spc="-90" dirty="0" err="1"/>
              <a:t>o˜es</a:t>
            </a:r>
            <a:r>
              <a:rPr spc="-30" dirty="0"/>
              <a:t> </a:t>
            </a:r>
            <a:r>
              <a:rPr spc="10" dirty="0"/>
              <a:t>(cont...)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6826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384808"/>
            <a:ext cx="4003040" cy="26057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Ao realizar a </a:t>
            </a:r>
            <a:r>
              <a:rPr sz="1100" spc="-75" dirty="0" err="1">
                <a:latin typeface="LM Sans 10"/>
                <a:cs typeface="LM Sans 10"/>
              </a:rPr>
              <a:t>divis</a:t>
            </a:r>
            <a:r>
              <a:rPr lang="pt-BR" sz="1100" spc="-75" dirty="0">
                <a:latin typeface="LM Sans 10"/>
                <a:cs typeface="LM Sans 10"/>
              </a:rPr>
              <a:t>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cujo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dirty="0">
                <a:latin typeface="LM Sans 10"/>
                <a:cs typeface="LM Sans 10"/>
              </a:rPr>
              <a:t>possa </a:t>
            </a:r>
            <a:r>
              <a:rPr sz="1100" spc="-5" dirty="0">
                <a:latin typeface="LM Sans 10"/>
                <a:cs typeface="LM Sans 10"/>
              </a:rPr>
              <a:t>ser zero (p.  ex.,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75" dirty="0">
                <a:latin typeface="LM Sans 10"/>
                <a:cs typeface="LM Sans 10"/>
              </a:rPr>
              <a:t>c</a:t>
            </a:r>
            <a:r>
              <a:rPr lang="pt-BR" sz="1100" spc="-75" dirty="0">
                <a:latin typeface="LM Sans 10"/>
                <a:cs typeface="LM Sans 10"/>
              </a:rPr>
              <a:t>á</a:t>
            </a:r>
            <a:r>
              <a:rPr sz="1100" spc="-75" dirty="0" err="1">
                <a:latin typeface="LM Sans 10"/>
                <a:cs typeface="LM Sans 10"/>
              </a:rPr>
              <a:t>lculo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85" dirty="0">
                <a:latin typeface="LM Sans 10"/>
                <a:cs typeface="LM Sans 10"/>
              </a:rPr>
              <a:t>m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 err="1">
                <a:latin typeface="LM Sans 10"/>
                <a:cs typeface="LM Sans 10"/>
              </a:rPr>
              <a:t>dia</a:t>
            </a:r>
            <a:r>
              <a:rPr sz="1100" spc="-85" dirty="0">
                <a:latin typeface="LM Sans 10"/>
                <a:cs typeface="LM Sans 10"/>
              </a:rPr>
              <a:t>,</a:t>
            </a:r>
            <a:r>
              <a:rPr lang="pt-BR" sz="1100" spc="-85" dirty="0">
                <a:latin typeface="LM Sans 10"/>
                <a:cs typeface="LM Sans 10"/>
              </a:rPr>
              <a:t> é necessário </a:t>
            </a:r>
            <a:r>
              <a:rPr sz="1100" spc="-15" dirty="0" err="1">
                <a:latin typeface="LM Sans 10"/>
                <a:cs typeface="LM Sans 10"/>
              </a:rPr>
              <a:t>somar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dividir </a:t>
            </a:r>
            <a:r>
              <a:rPr sz="1100" dirty="0">
                <a:latin typeface="LM Sans 10"/>
                <a:cs typeface="LM Sans 10"/>
              </a:rPr>
              <a:t>pela  </a:t>
            </a:r>
            <a:r>
              <a:rPr sz="1100" spc="-5" dirty="0">
                <a:latin typeface="LM Sans 10"/>
                <a:cs typeface="LM Sans 10"/>
              </a:rPr>
              <a:t>quantidade),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importante testar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5" dirty="0">
                <a:latin typeface="LM Sans 10"/>
                <a:cs typeface="LM Sans 10"/>
              </a:rPr>
              <a:t>tratar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denominador </a:t>
            </a:r>
            <a:r>
              <a:rPr sz="1100" spc="-5" dirty="0">
                <a:latin typeface="LM Sans 10"/>
                <a:cs typeface="LM Sans 10"/>
              </a:rPr>
              <a:t>(p. ex.,  </a:t>
            </a:r>
            <a:r>
              <a:rPr sz="1100" spc="-10" dirty="0">
                <a:latin typeface="LM Sans 10"/>
                <a:cs typeface="LM Sans 10"/>
              </a:rPr>
              <a:t>imprimindo uma mensagem </a:t>
            </a:r>
            <a:r>
              <a:rPr sz="1100" spc="-5" dirty="0">
                <a:latin typeface="LM Sans 10"/>
                <a:cs typeface="LM Sans 10"/>
              </a:rPr>
              <a:t>de erro)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vez de permitir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5" dirty="0" err="1">
                <a:latin typeface="LM Sans 10"/>
                <a:cs typeface="LM Sans 10"/>
              </a:rPr>
              <a:t>ocorr</a:t>
            </a:r>
            <a:r>
              <a:rPr lang="pt-BR" sz="1100" spc="-55" dirty="0">
                <a:latin typeface="LM Sans 10"/>
                <a:cs typeface="LM Sans 10"/>
              </a:rPr>
              <a:t>ê</a:t>
            </a:r>
            <a:r>
              <a:rPr sz="1100" spc="-55" dirty="0" err="1">
                <a:latin typeface="LM Sans 10"/>
                <a:cs typeface="LM Sans 10"/>
              </a:rPr>
              <a:t>ncia</a:t>
            </a:r>
            <a:r>
              <a:rPr sz="1100" spc="-55" dirty="0">
                <a:latin typeface="LM Sans 10"/>
                <a:cs typeface="LM Sans 10"/>
              </a:rPr>
              <a:t> 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erro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78740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Omitir as chaves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delimitam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dirty="0">
                <a:latin typeface="LM Sans 10"/>
                <a:cs typeface="LM Sans 10"/>
              </a:rPr>
              <a:t>bloco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15" dirty="0">
                <a:latin typeface="LM Sans 10"/>
                <a:cs typeface="LM Sans 10"/>
              </a:rPr>
              <a:t>levar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erros de  </a:t>
            </a:r>
            <a:r>
              <a:rPr sz="1100" spc="-75" dirty="0">
                <a:latin typeface="LM Sans 10"/>
                <a:cs typeface="LM Sans 10"/>
              </a:rPr>
              <a:t>l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 err="1">
                <a:latin typeface="LM Sans 10"/>
                <a:cs typeface="LM Sans 10"/>
              </a:rPr>
              <a:t>gica</a:t>
            </a:r>
            <a:r>
              <a:rPr sz="1100" spc="-7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como </a:t>
            </a:r>
            <a:r>
              <a:rPr sz="1100" i="1" dirty="0">
                <a:latin typeface="LM Sans 10"/>
                <a:cs typeface="LM Sans 10"/>
              </a:rPr>
              <a:t>loops </a:t>
            </a:r>
            <a:r>
              <a:rPr sz="1100" i="1" spc="-10" dirty="0">
                <a:latin typeface="LM Sans 10"/>
                <a:cs typeface="LM Sans 10"/>
              </a:rPr>
              <a:t>infinitos</a:t>
            </a:r>
            <a:r>
              <a:rPr sz="1100" spc="-10" dirty="0">
                <a:latin typeface="LM Sans 10"/>
                <a:cs typeface="LM Sans 10"/>
              </a:rPr>
              <a:t>. </a:t>
            </a:r>
            <a:r>
              <a:rPr sz="1100" spc="-2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evitar </a:t>
            </a:r>
            <a:r>
              <a:rPr sz="1100" spc="-5" dirty="0">
                <a:latin typeface="LM Sans 10"/>
                <a:cs typeface="LM Sans 10"/>
              </a:rPr>
              <a:t>esse </a:t>
            </a:r>
            <a:r>
              <a:rPr sz="1100" spc="-10" dirty="0">
                <a:latin typeface="LM Sans 10"/>
                <a:cs typeface="LM Sans 10"/>
              </a:rPr>
              <a:t>problema, alguns  programadores </a:t>
            </a:r>
            <a:r>
              <a:rPr sz="1100" spc="-5" dirty="0">
                <a:latin typeface="LM Sans 10"/>
                <a:cs typeface="LM Sans 10"/>
              </a:rPr>
              <a:t>incluem o corpo de </a:t>
            </a:r>
            <a:r>
              <a:rPr sz="1100" spc="-10" dirty="0" err="1">
                <a:latin typeface="LM Sans 10"/>
                <a:cs typeface="LM Sans 10"/>
              </a:rPr>
              <a:t>cada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lang="pt-BR"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controle entre  chaves </a:t>
            </a:r>
            <a:r>
              <a:rPr sz="1100" spc="-10" dirty="0">
                <a:latin typeface="LM Sans 10"/>
                <a:cs typeface="LM Sans 10"/>
              </a:rPr>
              <a:t>mesmo que </a:t>
            </a:r>
            <a:r>
              <a:rPr sz="1100" spc="-5" dirty="0">
                <a:latin typeface="LM Sans 10"/>
                <a:cs typeface="LM Sans 10"/>
              </a:rPr>
              <a:t>seja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lang="pt-BR" sz="1100" spc="-100" dirty="0">
                <a:latin typeface="LM Sans 10"/>
                <a:cs typeface="LM Sans 10"/>
              </a:rPr>
              <a:t>ú</a:t>
            </a:r>
            <a:r>
              <a:rPr sz="1100" spc="-100" dirty="0" err="1">
                <a:latin typeface="LM Sans 10"/>
                <a:cs typeface="LM Sans 10"/>
              </a:rPr>
              <a:t>nica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9779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0" dirty="0" err="1">
                <a:latin typeface="LM Sans 10"/>
                <a:cs typeface="LM Sans 10"/>
              </a:rPr>
              <a:t>experi</a:t>
            </a:r>
            <a:r>
              <a:rPr lang="pt-BR" sz="1100" spc="-50" dirty="0">
                <a:latin typeface="LM Sans 10"/>
                <a:cs typeface="LM Sans 10"/>
              </a:rPr>
              <a:t>ê</a:t>
            </a:r>
            <a:r>
              <a:rPr sz="1100" spc="-50" dirty="0" err="1">
                <a:latin typeface="LM Sans 10"/>
                <a:cs typeface="LM Sans 10"/>
              </a:rPr>
              <a:t>ncia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tem mostrado </a:t>
            </a:r>
            <a:r>
              <a:rPr sz="1100" spc="-10" dirty="0">
                <a:latin typeface="LM Sans 10"/>
                <a:cs typeface="LM Sans 10"/>
              </a:rPr>
              <a:t>que a </a:t>
            </a:r>
            <a:r>
              <a:rPr sz="1100" spc="-15" dirty="0">
                <a:latin typeface="LM Sans 10"/>
                <a:cs typeface="LM Sans 10"/>
              </a:rPr>
              <a:t>parte </a:t>
            </a:r>
            <a:r>
              <a:rPr sz="1100" spc="-5" dirty="0" err="1">
                <a:latin typeface="LM Sans 10"/>
                <a:cs typeface="LM Sans 10"/>
              </a:rPr>
              <a:t>mais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75" dirty="0" err="1">
                <a:latin typeface="LM Sans 10"/>
                <a:cs typeface="LM Sans 10"/>
              </a:rPr>
              <a:t>dif</a:t>
            </a:r>
            <a:r>
              <a:rPr lang="pt-BR" sz="1100" spc="-75" dirty="0">
                <a:latin typeface="LM Sans 10"/>
                <a:cs typeface="LM Sans 10"/>
              </a:rPr>
              <a:t>í</a:t>
            </a:r>
            <a:r>
              <a:rPr sz="1100" spc="-75" dirty="0" err="1">
                <a:latin typeface="LM Sans 10"/>
                <a:cs typeface="LM Sans 10"/>
              </a:rPr>
              <a:t>cil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resolver </a:t>
            </a:r>
            <a:r>
              <a:rPr sz="1100" spc="-10" dirty="0">
                <a:latin typeface="LM Sans 10"/>
                <a:cs typeface="LM Sans 10"/>
              </a:rPr>
              <a:t>um  problema em um </a:t>
            </a:r>
            <a:r>
              <a:rPr sz="1100" spc="-10" dirty="0" err="1">
                <a:latin typeface="LM Sans 10"/>
                <a:cs typeface="LM Sans 10"/>
              </a:rPr>
              <a:t>computador</a:t>
            </a:r>
            <a:r>
              <a:rPr lang="pt-BR" sz="1100" spc="-10" dirty="0">
                <a:latin typeface="LM Sans 10"/>
                <a:cs typeface="LM Sans 10"/>
              </a:rPr>
              <a:t> é desenvolver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algoritmo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a  </a:t>
            </a:r>
            <a:r>
              <a:rPr sz="1100" spc="-110" dirty="0" err="1">
                <a:latin typeface="LM Sans 10"/>
                <a:cs typeface="LM Sans 10"/>
              </a:rPr>
              <a:t>solu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o.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vez </a:t>
            </a:r>
            <a:r>
              <a:rPr sz="1100" spc="-10" dirty="0">
                <a:latin typeface="LM Sans 10"/>
                <a:cs typeface="LM Sans 10"/>
              </a:rPr>
              <a:t>que um algoritmo </a:t>
            </a:r>
            <a:r>
              <a:rPr sz="1100" spc="-5" dirty="0">
                <a:latin typeface="LM Sans 10"/>
                <a:cs typeface="LM Sans 10"/>
              </a:rPr>
              <a:t>foi especificado, produzir </a:t>
            </a:r>
            <a:r>
              <a:rPr sz="1100" spc="-10" dirty="0">
                <a:latin typeface="LM Sans 10"/>
                <a:cs typeface="LM Sans 10"/>
              </a:rPr>
              <a:t>um  programa em </a:t>
            </a:r>
            <a:r>
              <a:rPr sz="1100" spc="-5" dirty="0">
                <a:latin typeface="LM Sans 10"/>
                <a:cs typeface="LM Sans 10"/>
              </a:rPr>
              <a:t>Java (ou qualquer outra linguagem)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execute tal  </a:t>
            </a:r>
            <a:r>
              <a:rPr sz="1100" spc="-10" dirty="0" err="1">
                <a:latin typeface="LM Sans 10"/>
                <a:cs typeface="LM Sans 10"/>
              </a:rPr>
              <a:t>algoritmo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relativamente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simples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53751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43470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13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21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0D74AC1-4D38-4AFD-9412-44153C13B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56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Comando</a:t>
            </a:r>
            <a:r>
              <a:rPr spc="-35" dirty="0"/>
              <a:t> </a:t>
            </a:r>
            <a:r>
              <a:rPr spc="15" dirty="0">
                <a:latin typeface="LM Mono 12"/>
                <a:cs typeface="LM Mono 12"/>
              </a:rPr>
              <a:t>break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71473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61306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42252" y="1798535"/>
            <a:ext cx="35560" cy="974725"/>
            <a:chOff x="342252" y="1798535"/>
            <a:chExt cx="35560" cy="974725"/>
          </a:xfrm>
        </p:grpSpPr>
        <p:sp>
          <p:nvSpPr>
            <p:cNvPr id="6" name="object 6"/>
            <p:cNvSpPr/>
            <p:nvPr/>
          </p:nvSpPr>
          <p:spPr>
            <a:xfrm>
              <a:off x="344779" y="179853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179853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193770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193770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207688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207688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221606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221606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235524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235524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249441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249441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263359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263359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xfrm>
            <a:off x="271961" y="663575"/>
            <a:ext cx="4121835" cy="218252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1450" marR="5080">
              <a:lnSpc>
                <a:spcPct val="102600"/>
              </a:lnSpc>
              <a:spcBef>
                <a:spcPts val="55"/>
              </a:spcBef>
            </a:pPr>
            <a:r>
              <a:rPr spc="-10" dirty="0"/>
              <a:t>O comando </a:t>
            </a:r>
            <a:r>
              <a:rPr b="1" spc="-15" dirty="0">
                <a:latin typeface="LM Sans 10"/>
                <a:cs typeface="LM Sans 10"/>
              </a:rPr>
              <a:t>break</a:t>
            </a:r>
            <a:r>
              <a:rPr spc="-15" dirty="0"/>
              <a:t>, </a:t>
            </a:r>
            <a:r>
              <a:rPr spc="-5" dirty="0"/>
              <a:t>ao ser executado, causa </a:t>
            </a:r>
            <a:r>
              <a:rPr spc="-10" dirty="0" err="1"/>
              <a:t>uma</a:t>
            </a:r>
            <a:r>
              <a:rPr spc="-10" dirty="0"/>
              <a:t> </a:t>
            </a:r>
            <a:r>
              <a:rPr spc="-100" dirty="0" err="1"/>
              <a:t>sa</a:t>
            </a:r>
            <a:r>
              <a:rPr lang="pt-BR" spc="-100" dirty="0" err="1"/>
              <a:t>íd</a:t>
            </a:r>
            <a:r>
              <a:rPr spc="-100" dirty="0"/>
              <a:t>a </a:t>
            </a:r>
            <a:r>
              <a:rPr lang="pt-BR" spc="-100" dirty="0"/>
              <a:t> </a:t>
            </a:r>
            <a:r>
              <a:rPr spc="-5" dirty="0" err="1"/>
              <a:t>imediata</a:t>
            </a:r>
            <a:r>
              <a:rPr spc="-5" dirty="0"/>
              <a:t> </a:t>
            </a:r>
            <a:r>
              <a:rPr spc="-10" dirty="0"/>
              <a:t>de  um </a:t>
            </a:r>
            <a:r>
              <a:rPr spc="-5" dirty="0"/>
              <a:t>processo de </a:t>
            </a:r>
            <a:r>
              <a:rPr spc="-100" dirty="0" err="1"/>
              <a:t>repeti</a:t>
            </a:r>
            <a:r>
              <a:rPr lang="pt-BR" spc="-100" dirty="0" err="1"/>
              <a:t>çã</a:t>
            </a:r>
            <a:r>
              <a:rPr spc="-100" dirty="0"/>
              <a:t>o </a:t>
            </a:r>
            <a:r>
              <a:rPr spc="-10" dirty="0"/>
              <a:t>definido por um </a:t>
            </a:r>
            <a:r>
              <a:rPr b="1" spc="-5" dirty="0">
                <a:latin typeface="LM Sans 10"/>
                <a:cs typeface="LM Sans 10"/>
              </a:rPr>
              <a:t>while</a:t>
            </a:r>
            <a:r>
              <a:rPr spc="-5" dirty="0"/>
              <a:t>, </a:t>
            </a:r>
            <a:r>
              <a:rPr b="1" spc="-5" dirty="0">
                <a:latin typeface="LM Sans 10"/>
                <a:cs typeface="LM Sans 10"/>
              </a:rPr>
              <a:t>do-while </a:t>
            </a:r>
            <a:r>
              <a:rPr spc="-10" dirty="0"/>
              <a:t>ou </a:t>
            </a:r>
            <a:r>
              <a:rPr b="1" spc="-15" dirty="0">
                <a:latin typeface="LM Sans 10"/>
                <a:cs typeface="LM Sans 10"/>
              </a:rPr>
              <a:t>for</a:t>
            </a:r>
            <a:r>
              <a:rPr spc="-15" dirty="0"/>
              <a:t>,  </a:t>
            </a:r>
            <a:r>
              <a:rPr spc="-5" dirty="0"/>
              <a:t>desviando o </a:t>
            </a:r>
            <a:r>
              <a:rPr spc="-10" dirty="0"/>
              <a:t>fluxo </a:t>
            </a:r>
            <a:r>
              <a:rPr spc="-5" dirty="0"/>
              <a:t>de </a:t>
            </a:r>
            <a:r>
              <a:rPr spc="-110" dirty="0" err="1"/>
              <a:t>execu</a:t>
            </a:r>
            <a:r>
              <a:rPr lang="pt-BR" spc="-110" dirty="0" err="1"/>
              <a:t>çã</a:t>
            </a:r>
            <a:r>
              <a:rPr spc="-110" dirty="0"/>
              <a:t>o </a:t>
            </a:r>
            <a:r>
              <a:rPr spc="-15" dirty="0"/>
              <a:t>para </a:t>
            </a:r>
            <a:r>
              <a:rPr spc="-5" dirty="0"/>
              <a:t>o </a:t>
            </a:r>
            <a:r>
              <a:rPr spc="-10" dirty="0"/>
              <a:t>primeiro </a:t>
            </a:r>
            <a:r>
              <a:rPr spc="-10" dirty="0" err="1"/>
              <a:t>comando</a:t>
            </a:r>
            <a:r>
              <a:rPr spc="-10" dirty="0"/>
              <a:t> </a:t>
            </a:r>
            <a:r>
              <a:rPr spc="-114" dirty="0"/>
              <a:t>ap</a:t>
            </a:r>
            <a:r>
              <a:rPr lang="pt-BR" spc="-114" dirty="0"/>
              <a:t>ó</a:t>
            </a:r>
            <a:r>
              <a:rPr spc="-114" dirty="0"/>
              <a:t>s </a:t>
            </a:r>
            <a:r>
              <a:rPr spc="-5" dirty="0"/>
              <a:t>o </a:t>
            </a:r>
            <a:r>
              <a:rPr spc="-105" dirty="0"/>
              <a:t>la</a:t>
            </a:r>
            <a:r>
              <a:rPr lang="pt-BR" spc="-105" dirty="0"/>
              <a:t>ç</a:t>
            </a:r>
            <a:r>
              <a:rPr spc="-105" dirty="0"/>
              <a:t>o  </a:t>
            </a:r>
            <a:r>
              <a:rPr spc="-5" dirty="0"/>
              <a:t>repetitivo.</a:t>
            </a:r>
          </a:p>
          <a:p>
            <a:pPr marL="158750">
              <a:lnSpc>
                <a:spcPct val="100000"/>
              </a:lnSpc>
              <a:spcBef>
                <a:spcPts val="5"/>
              </a:spcBef>
            </a:pPr>
            <a:endParaRPr sz="1150" dirty="0"/>
          </a:p>
          <a:p>
            <a:pPr marL="171450">
              <a:lnSpc>
                <a:spcPct val="100000"/>
              </a:lnSpc>
            </a:pPr>
            <a:r>
              <a:rPr spc="-5" dirty="0"/>
              <a:t>Exemplo:</a:t>
            </a:r>
          </a:p>
          <a:p>
            <a:pPr marL="180340" marR="1892300">
              <a:lnSpc>
                <a:spcPct val="101499"/>
              </a:lnSpc>
              <a:spcBef>
                <a:spcPts val="560"/>
              </a:spcBef>
            </a:pP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i</a:t>
            </a:r>
            <a:r>
              <a:rPr sz="900" spc="40" dirty="0" err="1">
                <a:solidFill>
                  <a:srgbClr val="006600"/>
                </a:solidFill>
                <a:latin typeface="LM Mono 10"/>
                <a:cs typeface="LM Mono 10"/>
              </a:rPr>
              <a:t>nt</a:t>
            </a: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soma</a:t>
            </a:r>
            <a:r>
              <a:rPr sz="900" spc="40" dirty="0">
                <a:latin typeface="LM Mono 10"/>
                <a:cs typeface="LM Mono 10"/>
              </a:rPr>
              <a:t>= </a:t>
            </a:r>
            <a:r>
              <a:rPr sz="900" spc="25" dirty="0">
                <a:latin typeface="LM Mono 10"/>
                <a:cs typeface="LM Mono 10"/>
              </a:rPr>
              <a:t>0;  </a:t>
            </a:r>
            <a:endParaRPr lang="pt-BR" sz="900" spc="25" dirty="0">
              <a:latin typeface="LM Mono 10"/>
              <a:cs typeface="LM Mono 10"/>
            </a:endParaRPr>
          </a:p>
          <a:p>
            <a:pPr marL="180340" marR="1892300">
              <a:lnSpc>
                <a:spcPct val="101499"/>
              </a:lnSpc>
              <a:spcBef>
                <a:spcPts val="560"/>
              </a:spcBef>
            </a:pPr>
            <a:r>
              <a:rPr lang="pt-BR" sz="900" spc="35" dirty="0">
                <a:solidFill>
                  <a:srgbClr val="006600"/>
                </a:solidFill>
                <a:latin typeface="LM Mono 10"/>
                <a:cs typeface="LM Mono 10"/>
              </a:rPr>
              <a:t>i</a:t>
            </a:r>
            <a:r>
              <a:rPr sz="900" spc="35" dirty="0" err="1">
                <a:solidFill>
                  <a:srgbClr val="006600"/>
                </a:solidFill>
                <a:latin typeface="LM Mono 10"/>
                <a:cs typeface="LM Mono 10"/>
              </a:rPr>
              <a:t>nt</a:t>
            </a:r>
            <a:r>
              <a:rPr lang="pt-BR" sz="900" spc="3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n</a:t>
            </a:r>
            <a:r>
              <a:rPr sz="900" spc="35" dirty="0">
                <a:latin typeface="LM Mono 10"/>
                <a:cs typeface="LM Mono 10"/>
              </a:rPr>
              <a:t>=</a:t>
            </a:r>
            <a:r>
              <a:rPr sz="900" spc="35" dirty="0" err="1">
                <a:solidFill>
                  <a:srgbClr val="0000FF"/>
                </a:solidFill>
                <a:latin typeface="LM Mono 10"/>
                <a:cs typeface="LM Mono 10"/>
              </a:rPr>
              <a:t>uma</a:t>
            </a:r>
            <a:r>
              <a:rPr sz="900" spc="-40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Interface</a:t>
            </a:r>
            <a:r>
              <a:rPr lang="pt-BR" sz="900" spc="60" dirty="0">
                <a:solidFill>
                  <a:srgbClr val="0000FF"/>
                </a:solidFill>
                <a:latin typeface="LM Mono 10"/>
                <a:cs typeface="LM Mono 10"/>
              </a:rPr>
              <a:t>-&gt;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leia</a:t>
            </a:r>
            <a:r>
              <a:rPr sz="900" spc="-3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Valor</a:t>
            </a:r>
            <a:r>
              <a:rPr sz="900" spc="60" dirty="0">
                <a:latin typeface="LM Mono 10"/>
                <a:cs typeface="LM Mono 10"/>
              </a:rPr>
              <a:t>();  </a:t>
            </a:r>
            <a:r>
              <a:rPr sz="900" spc="40" dirty="0">
                <a:solidFill>
                  <a:srgbClr val="006600"/>
                </a:solidFill>
                <a:latin typeface="LM Mono 10"/>
                <a:cs typeface="LM Mono 10"/>
              </a:rPr>
              <a:t>for</a:t>
            </a:r>
            <a:r>
              <a:rPr sz="900" spc="40" dirty="0">
                <a:latin typeface="LM Mono 10"/>
                <a:cs typeface="LM Mono 10"/>
              </a:rPr>
              <a:t>(</a:t>
            </a:r>
            <a:r>
              <a:rPr sz="900" spc="40" dirty="0">
                <a:solidFill>
                  <a:srgbClr val="006600"/>
                </a:solidFill>
                <a:latin typeface="LM Mono 10"/>
                <a:cs typeface="LM Mono 10"/>
              </a:rPr>
              <a:t>int</a:t>
            </a: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cont</a:t>
            </a:r>
            <a:r>
              <a:rPr sz="900" spc="40" dirty="0">
                <a:latin typeface="LM Mono 10"/>
                <a:cs typeface="LM Mono 10"/>
              </a:rPr>
              <a:t>=2;</a:t>
            </a:r>
            <a:r>
              <a:rPr lang="pt-BR" sz="900" spc="40" dirty="0">
                <a:latin typeface="LM Mono 10"/>
                <a:cs typeface="LM Mono 10"/>
              </a:rPr>
              <a:t> </a:t>
            </a:r>
            <a:r>
              <a:rPr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cont</a:t>
            </a:r>
            <a:r>
              <a:rPr sz="900" spc="40" dirty="0">
                <a:latin typeface="LM Mono 10"/>
                <a:cs typeface="LM Mono 10"/>
              </a:rPr>
              <a:t>&lt;</a:t>
            </a:r>
            <a:r>
              <a:rPr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n</a:t>
            </a:r>
            <a:r>
              <a:rPr sz="900" spc="40" dirty="0" err="1">
                <a:latin typeface="LM Mono 10"/>
                <a:cs typeface="LM Mono 10"/>
              </a:rPr>
              <a:t>;</a:t>
            </a:r>
            <a:r>
              <a:rPr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cont</a:t>
            </a:r>
            <a:r>
              <a:rPr sz="900" spc="40" dirty="0">
                <a:latin typeface="LM Mono 10"/>
                <a:cs typeface="LM Mono 10"/>
              </a:rPr>
              <a:t>++)</a:t>
            </a:r>
            <a:r>
              <a:rPr sz="900" spc="185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466090" marR="2662555" indent="-67310" algn="ctr">
              <a:lnSpc>
                <a:spcPct val="101499"/>
              </a:lnSpc>
            </a:pPr>
            <a:r>
              <a:rPr sz="900" spc="10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10" dirty="0">
                <a:latin typeface="LM Mono 10"/>
                <a:cs typeface="LM Mono 10"/>
              </a:rPr>
              <a:t>(</a:t>
            </a:r>
            <a:r>
              <a:rPr sz="900" spc="10" dirty="0">
                <a:solidFill>
                  <a:srgbClr val="0000FF"/>
                </a:solidFill>
                <a:latin typeface="LM Mono 10"/>
                <a:cs typeface="LM Mono 10"/>
              </a:rPr>
              <a:t>n </a:t>
            </a:r>
            <a:r>
              <a:rPr lang="pt-BR" sz="900" spc="10" dirty="0">
                <a:solidFill>
                  <a:srgbClr val="0000FF"/>
                </a:solidFill>
                <a:latin typeface="LM Mono 10"/>
                <a:cs typeface="LM Mono 10"/>
              </a:rPr>
              <a:t>% </a:t>
            </a:r>
            <a:r>
              <a:rPr sz="900" spc="45" dirty="0" err="1">
                <a:solidFill>
                  <a:srgbClr val="0000FF"/>
                </a:solidFill>
                <a:latin typeface="LM Mono 10"/>
                <a:cs typeface="LM Mono 10"/>
              </a:rPr>
              <a:t>cont</a:t>
            </a:r>
            <a:r>
              <a:rPr lang="pt-BR" sz="900" spc="4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45" dirty="0">
                <a:latin typeface="LM Mono 10"/>
                <a:cs typeface="LM Mono 10"/>
              </a:rPr>
              <a:t>== </a:t>
            </a:r>
            <a:r>
              <a:rPr sz="900" spc="25" dirty="0">
                <a:latin typeface="LM Mono 10"/>
                <a:cs typeface="LM Mono 10"/>
              </a:rPr>
              <a:t>0)  </a:t>
            </a:r>
            <a:r>
              <a:rPr sz="900" spc="45" dirty="0">
                <a:solidFill>
                  <a:srgbClr val="006600"/>
                </a:solidFill>
                <a:latin typeface="LM Mono 10"/>
                <a:cs typeface="LM Mono 10"/>
              </a:rPr>
              <a:t>break</a:t>
            </a:r>
            <a:r>
              <a:rPr sz="900" spc="45" dirty="0">
                <a:latin typeface="LM Mono 10"/>
                <a:cs typeface="LM Mono 10"/>
              </a:rPr>
              <a:t>; </a:t>
            </a:r>
            <a:endParaRPr lang="pt-BR" sz="900" spc="45" dirty="0">
              <a:latin typeface="LM Mono 10"/>
              <a:cs typeface="LM Mono 10"/>
            </a:endParaRPr>
          </a:p>
          <a:p>
            <a:pPr marL="466090" marR="2662555" indent="-67310" algn="ctr">
              <a:lnSpc>
                <a:spcPct val="101499"/>
              </a:lnSpc>
            </a:pPr>
            <a:r>
              <a:rPr sz="900" spc="45" dirty="0">
                <a:latin typeface="LM Mono 10"/>
                <a:cs typeface="LM Mono 10"/>
              </a:rPr>
              <a:t> </a:t>
            </a:r>
            <a:r>
              <a:rPr sz="900" spc="70" dirty="0">
                <a:solidFill>
                  <a:srgbClr val="0000FF"/>
                </a:solidFill>
                <a:latin typeface="LM Mono 10"/>
                <a:cs typeface="LM Mono 10"/>
              </a:rPr>
              <a:t>som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sz="900" spc="70" dirty="0">
                <a:solidFill>
                  <a:srgbClr val="0000FF"/>
                </a:solidFill>
                <a:latin typeface="LM Mono 10"/>
                <a:cs typeface="LM Mono 10"/>
              </a:rPr>
              <a:t>som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-5" dirty="0">
                <a:latin typeface="LM Mono 10"/>
                <a:cs typeface="LM Mono 10"/>
              </a:rPr>
              <a:t>+</a:t>
            </a:r>
            <a:r>
              <a:rPr sz="900" spc="70" dirty="0">
                <a:solidFill>
                  <a:srgbClr val="0000FF"/>
                </a:solidFill>
                <a:latin typeface="LM Mono 10"/>
                <a:cs typeface="LM Mono 10"/>
              </a:rPr>
              <a:t>con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900" spc="-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158750" marR="3857625" algn="ctr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13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21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74E468A5-4323-452D-A2BE-CD5BB5B7B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5373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Comando</a:t>
            </a:r>
            <a:r>
              <a:rPr spc="-35" dirty="0"/>
              <a:t> </a:t>
            </a:r>
            <a:r>
              <a:rPr spc="15" dirty="0">
                <a:latin typeface="LM Mono 12"/>
                <a:cs typeface="LM Mono 12"/>
              </a:rPr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770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9084" y="493622"/>
            <a:ext cx="4080510" cy="23181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651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O comando </a:t>
            </a:r>
            <a:r>
              <a:rPr sz="1100" b="1" spc="-10" dirty="0">
                <a:latin typeface="LM Sans 10"/>
                <a:cs typeface="LM Sans 10"/>
              </a:rPr>
              <a:t>continue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ao ser executado, causa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saldo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85" dirty="0">
                <a:latin typeface="LM Sans 10"/>
                <a:cs typeface="LM Sans 10"/>
              </a:rPr>
              <a:t>in</a:t>
            </a:r>
            <a:r>
              <a:rPr lang="pt-BR" sz="1100" spc="-85" dirty="0">
                <a:latin typeface="LM Sans 10"/>
                <a:cs typeface="LM Sans 10"/>
              </a:rPr>
              <a:t>í</a:t>
            </a:r>
            <a:r>
              <a:rPr sz="1100" spc="-85" dirty="0" err="1">
                <a:latin typeface="LM Sans 10"/>
                <a:cs typeface="LM Sans 10"/>
              </a:rPr>
              <a:t>cio</a:t>
            </a:r>
            <a:r>
              <a:rPr sz="1100" spc="-85" dirty="0">
                <a:latin typeface="LM Sans 10"/>
                <a:cs typeface="LM Sans 10"/>
              </a:rPr>
              <a:t> 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80" dirty="0" err="1">
                <a:latin typeface="LM Sans 10"/>
                <a:cs typeface="LM Sans 10"/>
              </a:rPr>
              <a:t>pr</a:t>
            </a:r>
            <a:r>
              <a:rPr lang="pt-BR" sz="1100" spc="-80" dirty="0">
                <a:latin typeface="LM Sans 10"/>
                <a:cs typeface="LM Sans 10"/>
              </a:rPr>
              <a:t>ó</a:t>
            </a:r>
            <a:r>
              <a:rPr sz="1100" spc="-80" dirty="0" err="1">
                <a:latin typeface="LM Sans 10"/>
                <a:cs typeface="LM Sans 10"/>
              </a:rPr>
              <a:t>xima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itera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o, </a:t>
            </a:r>
            <a:r>
              <a:rPr sz="1100" spc="-10" dirty="0">
                <a:latin typeface="LM Sans 10"/>
                <a:cs typeface="LM Sans 10"/>
              </a:rPr>
              <a:t>ignorando </a:t>
            </a:r>
            <a:r>
              <a:rPr sz="1100" spc="-5" dirty="0">
                <a:latin typeface="LM Sans 10"/>
                <a:cs typeface="LM Sans 10"/>
              </a:rPr>
              <a:t>o restante dos </a:t>
            </a:r>
            <a:r>
              <a:rPr sz="1100" spc="-10" dirty="0">
                <a:latin typeface="LM Sans 10"/>
                <a:cs typeface="LM Sans 10"/>
              </a:rPr>
              <a:t>comandos </a:t>
            </a:r>
            <a:r>
              <a:rPr sz="1100" spc="-5" dirty="0">
                <a:latin typeface="LM Sans 10"/>
                <a:cs typeface="LM Sans 10"/>
              </a:rPr>
              <a:t>dentro </a:t>
            </a:r>
            <a:r>
              <a:rPr sz="1100" spc="-10" dirty="0">
                <a:latin typeface="LM Sans 10"/>
                <a:cs typeface="LM Sans 10"/>
              </a:rPr>
              <a:t>do  </a:t>
            </a:r>
            <a:r>
              <a:rPr sz="1100" spc="-85" dirty="0">
                <a:latin typeface="LM Sans 10"/>
                <a:cs typeface="LM Sans 10"/>
              </a:rPr>
              <a:t>la</a:t>
            </a:r>
            <a:r>
              <a:rPr lang="pt-BR" sz="1100" spc="-85" dirty="0">
                <a:latin typeface="LM Sans 10"/>
                <a:cs typeface="LM Sans 10"/>
              </a:rPr>
              <a:t>ç</a:t>
            </a:r>
            <a:r>
              <a:rPr sz="1100" spc="-85" dirty="0">
                <a:latin typeface="LM Sans 10"/>
                <a:cs typeface="LM Sans 10"/>
              </a:rPr>
              <a:t>o.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exemplo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seguir, </a:t>
            </a:r>
            <a:r>
              <a:rPr sz="1100" spc="-10" dirty="0">
                <a:latin typeface="LM Sans 10"/>
                <a:cs typeface="LM Sans 10"/>
              </a:rPr>
              <a:t>quando a </a:t>
            </a:r>
            <a:r>
              <a:rPr sz="1100" spc="-70" dirty="0" err="1">
                <a:latin typeface="LM Sans 10"/>
                <a:cs typeface="LM Sans 10"/>
              </a:rPr>
              <a:t>vari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>
                <a:latin typeface="LM Sans 10"/>
                <a:cs typeface="LM Sans 10"/>
              </a:rPr>
              <a:t>vel </a:t>
            </a:r>
            <a:r>
              <a:rPr sz="1100" spc="-5" dirty="0">
                <a:latin typeface="LM Mono 10"/>
                <a:cs typeface="LM Mono 10"/>
              </a:rPr>
              <a:t>i </a:t>
            </a:r>
            <a:r>
              <a:rPr sz="1100" spc="-5" dirty="0">
                <a:latin typeface="LM Sans 10"/>
                <a:cs typeface="LM Sans 10"/>
              </a:rPr>
              <a:t>assume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5" dirty="0">
                <a:latin typeface="LM Mono 10"/>
                <a:cs typeface="LM Mono 10"/>
              </a:rPr>
              <a:t>7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85" dirty="0">
                <a:latin typeface="LM Sans 10"/>
                <a:cs typeface="LM Sans 10"/>
              </a:rPr>
              <a:t>h</a:t>
            </a:r>
            <a:r>
              <a:rPr lang="pt-BR" sz="1100" spc="-85" dirty="0">
                <a:latin typeface="LM Sans 10"/>
                <a:cs typeface="LM Sans 10"/>
              </a:rPr>
              <a:t>í</a:t>
            </a:r>
            <a:r>
              <a:rPr sz="1100" spc="-85" dirty="0">
                <a:latin typeface="LM Sans 10"/>
                <a:cs typeface="LM Sans 10"/>
              </a:rPr>
              <a:t>fens 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exibidos (</a:t>
            </a:r>
            <a:r>
              <a:rPr sz="1100" spc="-5" dirty="0">
                <a:latin typeface="LM Mono 10"/>
                <a:cs typeface="LM Mono 10"/>
              </a:rPr>
              <a:t>7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exibido, </a:t>
            </a:r>
            <a:r>
              <a:rPr sz="1100" dirty="0">
                <a:latin typeface="LM Sans 10"/>
                <a:cs typeface="LM Sans 10"/>
              </a:rPr>
              <a:t>pois </a:t>
            </a:r>
            <a:r>
              <a:rPr sz="1100" spc="-5" dirty="0">
                <a:latin typeface="LM Sans 10"/>
                <a:cs typeface="LM Sans 10"/>
              </a:rPr>
              <a:t>“</a:t>
            </a:r>
            <a:r>
              <a:rPr lang="pt-BR" sz="1100" spc="-5" dirty="0" err="1">
                <a:latin typeface="LM Mono 10"/>
                <a:cs typeface="LM Mono 10"/>
              </a:rPr>
              <a:t>cout</a:t>
            </a:r>
            <a:r>
              <a:rPr lang="pt-BR" sz="1100" spc="-5" dirty="0">
                <a:latin typeface="LM Mono 10"/>
                <a:cs typeface="LM Mono 10"/>
              </a:rPr>
              <a:t> &lt;&lt; </a:t>
            </a:r>
            <a:r>
              <a:rPr sz="1100" spc="-5">
                <a:latin typeface="LM Mono 10"/>
                <a:cs typeface="LM Mono 10"/>
              </a:rPr>
              <a:t>i;</a:t>
            </a:r>
            <a:r>
              <a:rPr sz="1100" spc="-5">
                <a:latin typeface="LM Sans 10"/>
                <a:cs typeface="LM Sans 10"/>
              </a:rPr>
              <a:t>”</a:t>
            </a:r>
            <a:r>
              <a:rPr sz="1100" spc="-215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lang="pt-BR" sz="1100" dirty="0">
                <a:latin typeface="LM Sans 10"/>
                <a:cs typeface="LM Sans 10"/>
              </a:rPr>
              <a:t> é executado </a:t>
            </a:r>
            <a:r>
              <a:rPr sz="1100" spc="-5" dirty="0" err="1">
                <a:latin typeface="LM Sans 10"/>
                <a:cs typeface="LM Sans 10"/>
              </a:rPr>
              <a:t>neste</a:t>
            </a:r>
            <a:r>
              <a:rPr sz="1100" spc="-5" dirty="0">
                <a:latin typeface="LM Sans 10"/>
                <a:cs typeface="LM Sans 10"/>
              </a:rPr>
              <a:t> caso) e o </a:t>
            </a:r>
            <a:r>
              <a:rPr sz="1100" spc="-105" dirty="0">
                <a:latin typeface="LM Sans 10"/>
                <a:cs typeface="LM Sans 10"/>
              </a:rPr>
              <a:t>la</a:t>
            </a:r>
            <a:r>
              <a:rPr lang="pt-BR" sz="1100" spc="-105" dirty="0">
                <a:latin typeface="LM Sans 10"/>
                <a:cs typeface="LM Sans 10"/>
              </a:rPr>
              <a:t>ç</a:t>
            </a:r>
            <a:r>
              <a:rPr sz="1100" spc="-105" dirty="0">
                <a:latin typeface="LM Sans 10"/>
                <a:cs typeface="LM Sans 10"/>
              </a:rPr>
              <a:t>o </a:t>
            </a:r>
            <a:r>
              <a:rPr lang="pt-BR" sz="1100" spc="-105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inicia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80" dirty="0" err="1">
                <a:latin typeface="LM Sans 10"/>
                <a:cs typeface="LM Sans 10"/>
              </a:rPr>
              <a:t>pr</a:t>
            </a:r>
            <a:r>
              <a:rPr lang="pt-BR" sz="1100" spc="-80" dirty="0">
                <a:latin typeface="LM Sans 10"/>
                <a:cs typeface="LM Sans 10"/>
              </a:rPr>
              <a:t>ó</a:t>
            </a:r>
            <a:r>
              <a:rPr sz="1100" spc="-80" dirty="0" err="1">
                <a:latin typeface="LM Sans 10"/>
                <a:cs typeface="LM Sans 10"/>
              </a:rPr>
              <a:t>ximo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5" dirty="0">
                <a:latin typeface="LM Mono 10"/>
                <a:cs typeface="LM Mono 10"/>
              </a:rPr>
              <a:t>i </a:t>
            </a:r>
            <a:r>
              <a:rPr sz="1100" spc="-5" dirty="0">
                <a:latin typeface="LM Sans 10"/>
                <a:cs typeface="LM Sans 10"/>
              </a:rPr>
              <a:t>(ou  seja, </a:t>
            </a:r>
            <a:r>
              <a:rPr sz="1100" spc="-5" dirty="0">
                <a:latin typeface="LM Mono 10"/>
                <a:cs typeface="LM Mono 10"/>
              </a:rPr>
              <a:t>i </a:t>
            </a:r>
            <a:r>
              <a:rPr sz="1100" i="1" spc="-10" dirty="0">
                <a:latin typeface="Arial"/>
                <a:cs typeface="Arial"/>
              </a:rPr>
              <a:t>←</a:t>
            </a:r>
            <a:r>
              <a:rPr sz="1100" i="1" spc="260" dirty="0">
                <a:latin typeface="Arial"/>
                <a:cs typeface="Arial"/>
              </a:rPr>
              <a:t> </a:t>
            </a:r>
            <a:r>
              <a:rPr sz="1100" spc="-5" dirty="0">
                <a:latin typeface="LM Mono 10"/>
                <a:cs typeface="LM Mono 10"/>
              </a:rPr>
              <a:t>8</a:t>
            </a:r>
            <a:r>
              <a:rPr sz="1100" spc="-5" dirty="0">
                <a:latin typeface="LM Sans 10"/>
                <a:cs typeface="LM Sans 10"/>
              </a:rPr>
              <a:t>).</a:t>
            </a:r>
            <a:endParaRPr sz="1100" dirty="0">
              <a:latin typeface="LM Sans 10"/>
              <a:cs typeface="LM Sans 10"/>
            </a:endParaRPr>
          </a:p>
          <a:p>
            <a:pPr marL="16510">
              <a:lnSpc>
                <a:spcPct val="100000"/>
              </a:lnSpc>
              <a:spcBef>
                <a:spcPts val="1689"/>
              </a:spcBef>
            </a:pP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311150" marR="2603500" indent="-286385">
              <a:lnSpc>
                <a:spcPct val="101499"/>
              </a:lnSpc>
              <a:spcBef>
                <a:spcPts val="555"/>
              </a:spcBef>
            </a:pPr>
            <a:r>
              <a:rPr sz="900" spc="35" dirty="0">
                <a:solidFill>
                  <a:srgbClr val="006600"/>
                </a:solidFill>
                <a:latin typeface="LM Mono 10"/>
                <a:cs typeface="LM Mono 10"/>
              </a:rPr>
              <a:t>for</a:t>
            </a:r>
            <a:r>
              <a:rPr sz="900" spc="35" dirty="0">
                <a:latin typeface="LM Mono 10"/>
                <a:cs typeface="LM Mono 10"/>
              </a:rPr>
              <a:t>(</a:t>
            </a:r>
            <a:r>
              <a:rPr sz="900" spc="35" dirty="0">
                <a:solidFill>
                  <a:srgbClr val="006600"/>
                </a:solidFill>
                <a:latin typeface="LM Mono 10"/>
                <a:cs typeface="LM Mono 10"/>
              </a:rPr>
              <a:t>int</a:t>
            </a:r>
            <a:r>
              <a:rPr lang="pt-BR" sz="900" spc="3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35" dirty="0" err="1">
                <a:solidFill>
                  <a:srgbClr val="0000FF"/>
                </a:solidFill>
                <a:latin typeface="LM Mono 10"/>
                <a:cs typeface="LM Mono 10"/>
              </a:rPr>
              <a:t>i</a:t>
            </a:r>
            <a:r>
              <a:rPr sz="900" spc="35" dirty="0">
                <a:latin typeface="LM Mono 10"/>
                <a:cs typeface="LM Mono 10"/>
              </a:rPr>
              <a:t>=0;</a:t>
            </a:r>
            <a:r>
              <a:rPr lang="pt-BR" sz="900" spc="35" dirty="0">
                <a:latin typeface="LM Mono 10"/>
                <a:cs typeface="LM Mono 10"/>
              </a:rPr>
              <a:t> </a:t>
            </a:r>
            <a:r>
              <a:rPr sz="900" spc="35" dirty="0" err="1">
                <a:solidFill>
                  <a:srgbClr val="0000FF"/>
                </a:solidFill>
                <a:latin typeface="LM Mono 10"/>
                <a:cs typeface="LM Mono 10"/>
              </a:rPr>
              <a:t>i</a:t>
            </a:r>
            <a:r>
              <a:rPr sz="900" spc="35" dirty="0">
                <a:latin typeface="LM Mono 10"/>
                <a:cs typeface="LM Mono 10"/>
              </a:rPr>
              <a:t>&lt;10;</a:t>
            </a:r>
            <a:r>
              <a:rPr lang="pt-BR" sz="900" spc="35" dirty="0">
                <a:latin typeface="LM Mono 10"/>
                <a:cs typeface="LM Mono 10"/>
              </a:rPr>
              <a:t> </a:t>
            </a:r>
            <a:r>
              <a:rPr sz="900" spc="35" dirty="0" err="1">
                <a:solidFill>
                  <a:srgbClr val="0000FF"/>
                </a:solidFill>
                <a:latin typeface="LM Mono 10"/>
                <a:cs typeface="LM Mono 10"/>
              </a:rPr>
              <a:t>i</a:t>
            </a:r>
            <a:r>
              <a:rPr sz="900" spc="35" dirty="0">
                <a:latin typeface="LM Mono 10"/>
                <a:cs typeface="LM Mono 10"/>
              </a:rPr>
              <a:t>++) </a:t>
            </a:r>
            <a:r>
              <a:rPr sz="900" spc="-5" dirty="0">
                <a:latin typeface="LM Mono 10"/>
                <a:cs typeface="LM Mono 10"/>
              </a:rPr>
              <a:t>{  </a:t>
            </a:r>
            <a:r>
              <a:rPr sz="900" spc="30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30" dirty="0">
                <a:latin typeface="LM Mono 10"/>
                <a:cs typeface="LM Mono 10"/>
              </a:rPr>
              <a:t>(</a:t>
            </a:r>
            <a:r>
              <a:rPr sz="900" spc="30" dirty="0">
                <a:solidFill>
                  <a:srgbClr val="0000FF"/>
                </a:solidFill>
                <a:latin typeface="LM Mono 10"/>
                <a:cs typeface="LM Mono 10"/>
              </a:rPr>
              <a:t>i</a:t>
            </a:r>
            <a:r>
              <a:rPr sz="900" spc="30" dirty="0">
                <a:latin typeface="LM Mono 10"/>
                <a:cs typeface="LM Mono 10"/>
              </a:rPr>
              <a:t>==7)</a:t>
            </a:r>
            <a:r>
              <a:rPr sz="900" spc="200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600710" marR="1823085" indent="-635">
              <a:lnSpc>
                <a:spcPct val="101499"/>
              </a:lnSpc>
            </a:pPr>
            <a:r>
              <a:rPr lang="pt-BR" sz="900" spc="75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75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70" dirty="0">
                <a:solidFill>
                  <a:srgbClr val="FF7F00"/>
                </a:solidFill>
                <a:latin typeface="LM Mono 10"/>
                <a:cs typeface="LM Mono 10"/>
              </a:rPr>
              <a:t>-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-"</a:t>
            </a:r>
            <a:r>
              <a:rPr sz="900" spc="-5" dirty="0">
                <a:latin typeface="LM Mono 10"/>
                <a:cs typeface="LM Mono 10"/>
              </a:rPr>
              <a:t>;  </a:t>
            </a:r>
            <a:endParaRPr lang="pt-BR" sz="900" spc="-5" dirty="0">
              <a:latin typeface="LM Mono 10"/>
              <a:cs typeface="LM Mono 10"/>
            </a:endParaRPr>
          </a:p>
          <a:p>
            <a:pPr marL="600710" marR="1823085" indent="-635">
              <a:lnSpc>
                <a:spcPct val="101499"/>
              </a:lnSpc>
            </a:pP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continue</a:t>
            </a:r>
            <a:r>
              <a:rPr sz="900" spc="6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30924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  <a:p>
            <a:pPr marL="313690">
              <a:lnSpc>
                <a:spcPct val="100000"/>
              </a:lnSpc>
              <a:spcBef>
                <a:spcPts val="20"/>
              </a:spcBef>
            </a:pPr>
            <a:r>
              <a:rPr lang="pt-BR" sz="900" spc="45" dirty="0" err="1">
                <a:solidFill>
                  <a:srgbClr val="0000FF"/>
                </a:solidFill>
                <a:latin typeface="LM Mono 10"/>
                <a:cs typeface="LM Mono 10"/>
              </a:rPr>
              <a:t>cout</a:t>
            </a:r>
            <a:r>
              <a:rPr lang="pt-BR" sz="900" spc="45" dirty="0">
                <a:solidFill>
                  <a:srgbClr val="0000FF"/>
                </a:solidFill>
                <a:latin typeface="LM Mono 10"/>
                <a:cs typeface="LM Mono 10"/>
              </a:rPr>
              <a:t> &lt;&lt; </a:t>
            </a:r>
            <a:r>
              <a:rPr sz="900" spc="45" dirty="0" err="1">
                <a:solidFill>
                  <a:srgbClr val="0000FF"/>
                </a:solidFill>
                <a:latin typeface="LM Mono 10"/>
                <a:cs typeface="LM Mono 10"/>
              </a:rPr>
              <a:t>i</a:t>
            </a:r>
            <a:r>
              <a:rPr sz="900" spc="4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2222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81955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42252" y="2005025"/>
            <a:ext cx="35560" cy="974725"/>
            <a:chOff x="342252" y="2005025"/>
            <a:chExt cx="35560" cy="974725"/>
          </a:xfrm>
        </p:grpSpPr>
        <p:sp>
          <p:nvSpPr>
            <p:cNvPr id="7" name="object 7"/>
            <p:cNvSpPr/>
            <p:nvPr/>
          </p:nvSpPr>
          <p:spPr>
            <a:xfrm>
              <a:off x="344779" y="200502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5145" y="200502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779" y="214419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145" y="214419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779" y="228337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45" y="228337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779" y="242255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145" y="242255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779" y="256172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145" y="256172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4779" y="270090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145" y="270090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4779" y="284008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145" y="284008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13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21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FBACDF6-FE3E-4B12-A760-347399FA3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517" y="1400157"/>
            <a:ext cx="246761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solidFill>
                  <a:srgbClr val="000000"/>
                </a:solidFill>
                <a:latin typeface="LM Sans 17"/>
                <a:cs typeface="LM Sans 17"/>
              </a:rPr>
              <a:t>Estruturas de</a:t>
            </a:r>
            <a:r>
              <a:rPr sz="2050" spc="-55" dirty="0">
                <a:solidFill>
                  <a:srgbClr val="000000"/>
                </a:solidFill>
                <a:latin typeface="LM Sans 17"/>
                <a:cs typeface="LM Sans 17"/>
              </a:rPr>
              <a:t> </a:t>
            </a:r>
            <a:r>
              <a:rPr sz="2050" spc="-160" dirty="0" err="1">
                <a:solidFill>
                  <a:srgbClr val="000000"/>
                </a:solidFill>
                <a:latin typeface="LM Sans 17"/>
                <a:cs typeface="LM Sans 17"/>
              </a:rPr>
              <a:t>repet</a:t>
            </a:r>
            <a:r>
              <a:rPr lang="pt-BR" sz="2050" spc="-160">
                <a:solidFill>
                  <a:srgbClr val="000000"/>
                </a:solidFill>
                <a:latin typeface="LM Sans 17"/>
                <a:cs typeface="LM Sans 17"/>
              </a:rPr>
              <a:t>içã</a:t>
            </a:r>
            <a:r>
              <a:rPr sz="2050" spc="-160" dirty="0">
                <a:solidFill>
                  <a:srgbClr val="000000"/>
                </a:solidFill>
                <a:latin typeface="LM Sans 17"/>
                <a:cs typeface="LM Sans 17"/>
              </a:rPr>
              <a:t>o</a:t>
            </a:r>
            <a:endParaRPr sz="205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7062" y="3349288"/>
            <a:ext cx="8667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13 de setembro de</a:t>
            </a:r>
            <a:r>
              <a:rPr sz="600" b="1" spc="-5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757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2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21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5335F96-6999-4D72-8218-D5840DDF6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608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Comandos </a:t>
            </a:r>
            <a:r>
              <a:rPr spc="15" dirty="0"/>
              <a:t>de</a:t>
            </a:r>
            <a:r>
              <a:rPr spc="-45" dirty="0"/>
              <a:t> </a:t>
            </a:r>
            <a:r>
              <a:rPr spc="-105" dirty="0" err="1"/>
              <a:t>repeti</a:t>
            </a:r>
            <a:r>
              <a:rPr lang="pt-BR" spc="-105" dirty="0" err="1"/>
              <a:t>çã</a:t>
            </a:r>
            <a:r>
              <a:rPr spc="-105" dirty="0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72774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644295"/>
            <a:ext cx="4078604" cy="20803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91440">
              <a:lnSpc>
                <a:spcPct val="102600"/>
              </a:lnSpc>
              <a:spcBef>
                <a:spcPts val="55"/>
              </a:spcBef>
            </a:pPr>
            <a:r>
              <a:rPr sz="1100" b="1" spc="-110" dirty="0" err="1">
                <a:latin typeface="LM Sans 10"/>
                <a:cs typeface="LM Sans 10"/>
              </a:rPr>
              <a:t>Instru</a:t>
            </a:r>
            <a:r>
              <a:rPr lang="pt-BR" sz="1100" b="1" spc="-110" dirty="0" err="1">
                <a:latin typeface="LM Sans 10"/>
                <a:cs typeface="LM Sans 10"/>
              </a:rPr>
              <a:t>çã</a:t>
            </a:r>
            <a:r>
              <a:rPr sz="1100" b="1" spc="-110" dirty="0">
                <a:latin typeface="LM Sans 10"/>
                <a:cs typeface="LM Sans 10"/>
              </a:rPr>
              <a:t>o </a:t>
            </a:r>
            <a:r>
              <a:rPr sz="1100" b="1" spc="-5" dirty="0">
                <a:latin typeface="LM Sans 10"/>
                <a:cs typeface="LM Sans 10"/>
              </a:rPr>
              <a:t>de </a:t>
            </a:r>
            <a:r>
              <a:rPr sz="1100" b="1" spc="-110" dirty="0" err="1">
                <a:latin typeface="LM Sans 10"/>
                <a:cs typeface="LM Sans 10"/>
              </a:rPr>
              <a:t>repetic</a:t>
            </a:r>
            <a:r>
              <a:rPr sz="1100" b="1" spc="-110" dirty="0">
                <a:latin typeface="LM Sans 10"/>
                <a:cs typeface="LM Sans 10"/>
              </a:rPr>
              <a:t>¸</a:t>
            </a:r>
            <a:r>
              <a:rPr lang="pt-BR" sz="1100" b="1" spc="-110" dirty="0">
                <a:latin typeface="LM Sans 10"/>
                <a:cs typeface="LM Sans 10"/>
              </a:rPr>
              <a:t>ã</a:t>
            </a:r>
            <a:r>
              <a:rPr sz="1100" b="1" spc="-1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– </a:t>
            </a:r>
            <a:r>
              <a:rPr sz="1100" dirty="0">
                <a:latin typeface="LM Sans 10"/>
                <a:cs typeface="LM Sans 10"/>
              </a:rPr>
              <a:t>repete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80" dirty="0">
                <a:latin typeface="LM Sans 10"/>
                <a:cs typeface="LM Sans 10"/>
              </a:rPr>
              <a:t>a</a:t>
            </a:r>
            <a:r>
              <a:rPr lang="pt-BR" sz="1100" spc="-180" dirty="0" err="1">
                <a:latin typeface="LM Sans 10"/>
                <a:cs typeface="LM Sans 10"/>
              </a:rPr>
              <a:t>çã</a:t>
            </a:r>
            <a:r>
              <a:rPr sz="1100" spc="-180" dirty="0">
                <a:latin typeface="LM Sans 10"/>
                <a:cs typeface="LM Sans 10"/>
              </a:rPr>
              <a:t>o</a:t>
            </a:r>
            <a:r>
              <a:rPr lang="pt-BR" sz="1100" spc="-180" dirty="0">
                <a:latin typeface="LM Sans 10"/>
                <a:cs typeface="LM Sans 10"/>
              </a:rPr>
              <a:t>    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enquanto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10" dirty="0" err="1">
                <a:latin typeface="LM Sans 10"/>
                <a:cs typeface="LM Sans 10"/>
              </a:rPr>
              <a:t>condi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 </a:t>
            </a:r>
            <a:r>
              <a:rPr sz="1100" spc="-5" dirty="0">
                <a:latin typeface="LM Sans 10"/>
                <a:cs typeface="LM Sans 10"/>
              </a:rPr>
              <a:t>permanecer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verdadeira.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b="1" spc="-50" dirty="0" err="1">
                <a:latin typeface="LM Sans 10"/>
                <a:cs typeface="LM Sans 10"/>
              </a:rPr>
              <a:t>Pseudoc</a:t>
            </a:r>
            <a:r>
              <a:rPr lang="pt-BR" sz="1100" b="1" spc="-50" dirty="0">
                <a:latin typeface="LM Sans 10"/>
                <a:cs typeface="LM Sans 10"/>
              </a:rPr>
              <a:t>ó</a:t>
            </a:r>
            <a:r>
              <a:rPr sz="1100" b="1" spc="-50" dirty="0" err="1">
                <a:latin typeface="LM Sans 10"/>
                <a:cs typeface="LM Sans 10"/>
              </a:rPr>
              <a:t>digo</a:t>
            </a:r>
            <a:endParaRPr sz="1100" dirty="0">
              <a:latin typeface="LM Sans 10"/>
              <a:cs typeface="LM Sans 10"/>
            </a:endParaRPr>
          </a:p>
          <a:p>
            <a:pPr marL="335915" marR="955040" indent="-323850">
              <a:lnSpc>
                <a:spcPct val="102600"/>
              </a:lnSpc>
            </a:pPr>
            <a:r>
              <a:rPr sz="1100" i="1" spc="-10" dirty="0">
                <a:latin typeface="LM Sans 10"/>
                <a:cs typeface="LM Sans 10"/>
              </a:rPr>
              <a:t>Enquanto </a:t>
            </a:r>
            <a:r>
              <a:rPr sz="1100" i="1" spc="-5" dirty="0">
                <a:latin typeface="LM Sans 10"/>
                <a:cs typeface="LM Sans 10"/>
              </a:rPr>
              <a:t>houver itens </a:t>
            </a:r>
            <a:r>
              <a:rPr sz="1100" i="1" spc="-10" dirty="0">
                <a:latin typeface="LM Sans 10"/>
                <a:cs typeface="LM Sans 10"/>
              </a:rPr>
              <a:t>em minha </a:t>
            </a:r>
            <a:r>
              <a:rPr sz="1100" i="1" spc="-5" dirty="0">
                <a:latin typeface="LM Sans 10"/>
                <a:cs typeface="LM Sans 10"/>
              </a:rPr>
              <a:t>lista de </a:t>
            </a:r>
            <a:r>
              <a:rPr sz="1100" i="1" spc="-10" dirty="0">
                <a:latin typeface="LM Sans 10"/>
                <a:cs typeface="LM Sans 10"/>
              </a:rPr>
              <a:t>compras:  </a:t>
            </a:r>
            <a:r>
              <a:rPr sz="1100" i="1" spc="-20" dirty="0">
                <a:latin typeface="LM Sans 10"/>
                <a:cs typeface="LM Sans 10"/>
              </a:rPr>
              <a:t>Comprar </a:t>
            </a:r>
            <a:r>
              <a:rPr sz="1100" i="1" spc="-5" dirty="0">
                <a:latin typeface="LM Sans 10"/>
                <a:cs typeface="LM Sans 10"/>
              </a:rPr>
              <a:t>o </a:t>
            </a:r>
            <a:r>
              <a:rPr sz="1100" i="1" spc="-80" dirty="0" err="1">
                <a:latin typeface="LM Sans 10"/>
                <a:cs typeface="LM Sans 10"/>
              </a:rPr>
              <a:t>pr</a:t>
            </a:r>
            <a:r>
              <a:rPr lang="pt-BR" sz="1100" i="1" spc="-80" dirty="0">
                <a:latin typeface="LM Sans 10"/>
                <a:cs typeface="LM Sans 10"/>
              </a:rPr>
              <a:t>ó</a:t>
            </a:r>
            <a:r>
              <a:rPr sz="1100" i="1" spc="-80" dirty="0" err="1">
                <a:latin typeface="LM Sans 10"/>
                <a:cs typeface="LM Sans 10"/>
              </a:rPr>
              <a:t>ximo</a:t>
            </a:r>
            <a:r>
              <a:rPr sz="1100" i="1" spc="-8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item e </a:t>
            </a:r>
            <a:r>
              <a:rPr sz="1100" i="1" spc="-10" dirty="0">
                <a:latin typeface="LM Sans 10"/>
                <a:cs typeface="LM Sans 10"/>
              </a:rPr>
              <a:t>riscar da minha</a:t>
            </a:r>
            <a:r>
              <a:rPr sz="1100" i="1" spc="9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lista.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66675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corpo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95" dirty="0" err="1">
                <a:latin typeface="LM Sans 10"/>
                <a:cs typeface="LM Sans 10"/>
              </a:rPr>
              <a:t>declara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0" dirty="0" err="1">
                <a:latin typeface="LM Sans 10"/>
                <a:cs typeface="LM Sans 10"/>
              </a:rPr>
              <a:t>repeti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lang="pt-BR" sz="1100" spc="-100" dirty="0">
                <a:latin typeface="LM Sans 10"/>
                <a:cs typeface="LM Sans 10"/>
              </a:rPr>
              <a:t>ú</a:t>
            </a:r>
            <a:r>
              <a:rPr sz="1100" spc="-100" dirty="0" err="1">
                <a:latin typeface="LM Sans 10"/>
                <a:cs typeface="LM Sans 10"/>
              </a:rPr>
              <a:t>nica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ou  um </a:t>
            </a:r>
            <a:r>
              <a:rPr sz="1100" dirty="0">
                <a:latin typeface="LM Sans 10"/>
                <a:cs typeface="LM Sans 10"/>
              </a:rPr>
              <a:t>bloco.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99"/>
              </a:lnSpc>
            </a:pPr>
            <a:r>
              <a:rPr sz="1100" spc="-30" dirty="0">
                <a:latin typeface="LM Sans 10"/>
                <a:cs typeface="LM Sans 10"/>
              </a:rPr>
              <a:t>Por </a:t>
            </a:r>
            <a:r>
              <a:rPr sz="1100" spc="-10" dirty="0">
                <a:latin typeface="LM Sans 10"/>
                <a:cs typeface="LM Sans 10"/>
              </a:rPr>
              <a:t>fim, a </a:t>
            </a:r>
            <a:r>
              <a:rPr sz="1100" spc="-110" dirty="0" err="1">
                <a:latin typeface="LM Sans 10"/>
                <a:cs typeface="LM Sans 10"/>
              </a:rPr>
              <a:t>condi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se </a:t>
            </a:r>
            <a:r>
              <a:rPr sz="1100" spc="-85" dirty="0" err="1">
                <a:latin typeface="LM Sans 10"/>
                <a:cs typeface="LM Sans 10"/>
              </a:rPr>
              <a:t>tornar</a:t>
            </a:r>
            <a:r>
              <a:rPr lang="pt-BR" sz="1100" spc="-85" dirty="0">
                <a:latin typeface="LM Sans 10"/>
                <a:cs typeface="LM Sans 10"/>
              </a:rPr>
              <a:t>á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falsa. Nesse </a:t>
            </a:r>
            <a:r>
              <a:rPr sz="1100" dirty="0">
                <a:latin typeface="LM Sans 10"/>
                <a:cs typeface="LM Sans 10"/>
              </a:rPr>
              <a:t>ponto,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repeti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termina  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" dirty="0" err="1">
                <a:latin typeface="LM Sans 10"/>
                <a:cs typeface="LM Sans 10"/>
              </a:rPr>
              <a:t>primeira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dirty="0">
                <a:latin typeface="LM Sans 10"/>
                <a:cs typeface="LM Sans 10"/>
              </a:rPr>
              <a:t>depois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0" dirty="0" err="1">
                <a:latin typeface="LM Sans 10"/>
                <a:cs typeface="LM Sans 10"/>
              </a:rPr>
              <a:t>repeti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</a:t>
            </a:r>
            <a:r>
              <a:rPr sz="1100" spc="135" dirty="0">
                <a:latin typeface="LM Sans 10"/>
                <a:cs typeface="LM Sans 10"/>
              </a:rPr>
              <a:t>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executada.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28192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00818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56236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7062" y="3349288"/>
            <a:ext cx="8667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13 de setembro de</a:t>
            </a:r>
            <a:r>
              <a:rPr sz="600" b="1" spc="-5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7757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3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21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407A123-85AB-4289-A5CB-333F007393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7197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Comandos </a:t>
            </a:r>
            <a:r>
              <a:rPr spc="15" dirty="0"/>
              <a:t>de </a:t>
            </a:r>
            <a:r>
              <a:rPr spc="-105" dirty="0" err="1"/>
              <a:t>repeti</a:t>
            </a:r>
            <a:r>
              <a:rPr lang="pt-BR" spc="-105" dirty="0" err="1"/>
              <a:t>çã</a:t>
            </a:r>
            <a:r>
              <a:rPr spc="-105" dirty="0"/>
              <a:t>o </a:t>
            </a:r>
            <a:r>
              <a:rPr spc="15" dirty="0"/>
              <a:t>–</a:t>
            </a:r>
            <a:r>
              <a:rPr spc="80" dirty="0"/>
              <a:t> </a:t>
            </a:r>
            <a:r>
              <a:rPr spc="15" dirty="0">
                <a:latin typeface="LM Mono 12"/>
                <a:cs typeface="LM Mono 12"/>
              </a:rPr>
              <a:t>do-while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1943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5163" y="891450"/>
            <a:ext cx="4505960" cy="734695"/>
            <a:chOff x="65163" y="891450"/>
            <a:chExt cx="4505960" cy="734695"/>
          </a:xfrm>
        </p:grpSpPr>
        <p:sp>
          <p:nvSpPr>
            <p:cNvPr id="5" name="object 5"/>
            <p:cNvSpPr/>
            <p:nvPr/>
          </p:nvSpPr>
          <p:spPr>
            <a:xfrm>
              <a:off x="87743" y="891450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1524165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1511465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942009"/>
              <a:ext cx="50749" cy="5821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935860"/>
              <a:ext cx="4432935" cy="639445"/>
            </a:xfrm>
            <a:custGeom>
              <a:avLst/>
              <a:gdLst/>
              <a:ahLst/>
              <a:cxnLst/>
              <a:rect l="l" t="t" r="r" b="b"/>
              <a:pathLst>
                <a:path w="4432935" h="639444">
                  <a:moveTo>
                    <a:pt x="4432567" y="0"/>
                  </a:moveTo>
                  <a:lnTo>
                    <a:pt x="0" y="0"/>
                  </a:lnTo>
                  <a:lnTo>
                    <a:pt x="0" y="588304"/>
                  </a:lnTo>
                  <a:lnTo>
                    <a:pt x="4008" y="608029"/>
                  </a:lnTo>
                  <a:lnTo>
                    <a:pt x="14922" y="624182"/>
                  </a:lnTo>
                  <a:lnTo>
                    <a:pt x="31075" y="635096"/>
                  </a:lnTo>
                  <a:lnTo>
                    <a:pt x="50800" y="639105"/>
                  </a:lnTo>
                  <a:lnTo>
                    <a:pt x="4381767" y="639105"/>
                  </a:lnTo>
                  <a:lnTo>
                    <a:pt x="4401492" y="635096"/>
                  </a:lnTo>
                  <a:lnTo>
                    <a:pt x="4417644" y="624182"/>
                  </a:lnTo>
                  <a:lnTo>
                    <a:pt x="4428558" y="608029"/>
                  </a:lnTo>
                  <a:lnTo>
                    <a:pt x="4432567" y="58830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1" y="980098"/>
              <a:ext cx="0" cy="563245"/>
            </a:xfrm>
            <a:custGeom>
              <a:avLst/>
              <a:gdLst/>
              <a:ahLst/>
              <a:cxnLst/>
              <a:rect l="l" t="t" r="r" b="b"/>
              <a:pathLst>
                <a:path h="563244">
                  <a:moveTo>
                    <a:pt x="0" y="5631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9673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1" y="9546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1" y="9419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691" y="10370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056" y="10370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691" y="117627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056" y="117627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691" y="131545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056" y="131545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281089" y="190572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342252" y="2074087"/>
            <a:ext cx="35560" cy="1113790"/>
            <a:chOff x="342252" y="2074087"/>
            <a:chExt cx="35560" cy="1113790"/>
          </a:xfrm>
        </p:grpSpPr>
        <p:sp>
          <p:nvSpPr>
            <p:cNvPr id="22" name="object 22"/>
            <p:cNvSpPr/>
            <p:nvPr/>
          </p:nvSpPr>
          <p:spPr>
            <a:xfrm>
              <a:off x="344779" y="207408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145" y="207408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779" y="221326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145" y="221326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779" y="235244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145" y="235244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779" y="249162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145" y="249162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779" y="263080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145" y="263080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779" y="276998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5145" y="276998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779" y="290915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5145" y="290915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4779" y="304833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145" y="304833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52132" y="335977"/>
            <a:ext cx="3286125" cy="2845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LM Sans 10"/>
                <a:cs typeface="LM Sans 10"/>
              </a:rPr>
              <a:t>do-while </a:t>
            </a:r>
            <a:r>
              <a:rPr sz="1100" spc="-5" dirty="0">
                <a:latin typeface="LM Sans 10"/>
                <a:cs typeface="LM Sans 10"/>
              </a:rPr>
              <a:t>– repita </a:t>
            </a:r>
            <a:r>
              <a:rPr sz="1100" spc="-10" dirty="0">
                <a:latin typeface="LM Sans 10"/>
                <a:cs typeface="LM Sans 10"/>
              </a:rPr>
              <a:t>enquanto a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85" dirty="0">
                <a:latin typeface="LM Sans 10"/>
                <a:cs typeface="LM Sans 10"/>
              </a:rPr>
              <a:t>l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gica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10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true</a:t>
            </a:r>
            <a:endParaRPr sz="1100" dirty="0">
              <a:latin typeface="LM Sans 10"/>
              <a:cs typeface="LM Sans 10"/>
            </a:endParaRPr>
          </a:p>
          <a:p>
            <a:pPr marL="203200">
              <a:lnSpc>
                <a:spcPts val="1200"/>
              </a:lnSpc>
              <a:spcBef>
                <a:spcPts val="4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0" dirty="0" err="1">
                <a:latin typeface="LM Sans 10"/>
                <a:cs typeface="LM Sans 10"/>
              </a:rPr>
              <a:t>condi</a:t>
            </a:r>
            <a:r>
              <a:rPr lang="pt-BR" sz="1000" spc="-100" dirty="0" err="1">
                <a:latin typeface="LM Sans 10"/>
                <a:cs typeface="LM Sans 10"/>
              </a:rPr>
              <a:t>çã</a:t>
            </a:r>
            <a:r>
              <a:rPr sz="1000" spc="-100" dirty="0">
                <a:latin typeface="LM Sans 10"/>
                <a:cs typeface="LM Sans 10"/>
              </a:rPr>
              <a:t>o </a:t>
            </a:r>
            <a:r>
              <a:rPr lang="pt-BR" sz="1000" spc="-100" dirty="0">
                <a:latin typeface="LM Sans 10"/>
                <a:cs typeface="LM Sans 10"/>
              </a:rPr>
              <a:t>  </a:t>
            </a:r>
            <a:r>
              <a:rPr sz="1000" dirty="0" err="1">
                <a:latin typeface="LM Sans 10"/>
                <a:cs typeface="LM Sans 10"/>
              </a:rPr>
              <a:t>estabelecida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no</a:t>
            </a:r>
            <a:r>
              <a:rPr sz="1000" spc="-1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fim</a:t>
            </a:r>
            <a:endParaRPr sz="1000" dirty="0">
              <a:latin typeface="LM Sans 10"/>
              <a:cs typeface="LM Sans 10"/>
            </a:endParaRPr>
          </a:p>
          <a:p>
            <a:pPr marL="2032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deve </a:t>
            </a:r>
            <a:r>
              <a:rPr sz="1000" spc="-10" dirty="0">
                <a:latin typeface="LM Sans 10"/>
                <a:cs typeface="LM Sans 10"/>
              </a:rPr>
              <a:t>executar </a:t>
            </a:r>
            <a:r>
              <a:rPr sz="1000" spc="-5" dirty="0">
                <a:latin typeface="LM Sans 10"/>
                <a:cs typeface="LM Sans 10"/>
              </a:rPr>
              <a:t>ao menos uma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vez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 dirty="0">
              <a:latin typeface="LM Sans 10"/>
              <a:cs typeface="LM Sans 10"/>
            </a:endParaRPr>
          </a:p>
          <a:p>
            <a:pPr marL="81280">
              <a:lnSpc>
                <a:spcPct val="100000"/>
              </a:lnSpc>
            </a:pPr>
            <a:r>
              <a:rPr sz="900" spc="25" dirty="0">
                <a:solidFill>
                  <a:srgbClr val="006600"/>
                </a:solidFill>
                <a:latin typeface="LM Mono 10"/>
                <a:cs typeface="LM Mono 10"/>
              </a:rPr>
              <a:t>do</a:t>
            </a:r>
            <a:endParaRPr sz="900" dirty="0">
              <a:latin typeface="LM Mono 10"/>
              <a:cs typeface="LM Mono 10"/>
            </a:endParaRPr>
          </a:p>
          <a:p>
            <a:pPr marL="83185" marR="1630680" indent="287020">
              <a:lnSpc>
                <a:spcPct val="101499"/>
              </a:lnSpc>
            </a:pP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comandooubloco  </a:t>
            </a:r>
            <a:r>
              <a:rPr sz="900" spc="70" dirty="0">
                <a:solidFill>
                  <a:srgbClr val="006600"/>
                </a:solidFill>
                <a:latin typeface="LM Mono 10"/>
                <a:cs typeface="LM Mono 10"/>
              </a:rPr>
              <a:t>whil</a:t>
            </a:r>
            <a:r>
              <a:rPr sz="900" spc="-5" dirty="0">
                <a:solidFill>
                  <a:srgbClr val="006600"/>
                </a:solidFill>
                <a:latin typeface="LM Mono 10"/>
                <a:cs typeface="LM Mono 10"/>
              </a:rPr>
              <a:t>e</a:t>
            </a:r>
            <a:r>
              <a:rPr sz="900" spc="-5" dirty="0">
                <a:latin typeface="LM Mono 10"/>
                <a:cs typeface="LM Mono 10"/>
              </a:rPr>
              <a:t>(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e</a:t>
            </a:r>
            <a:r>
              <a:rPr sz="900" spc="80" dirty="0">
                <a:solidFill>
                  <a:srgbClr val="0000FF"/>
                </a:solidFill>
                <a:latin typeface="LM Mono 10"/>
                <a:cs typeface="LM Mono 10"/>
              </a:rPr>
              <a:t>x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p</a:t>
            </a:r>
            <a:r>
              <a:rPr sz="900" spc="80" dirty="0">
                <a:solidFill>
                  <a:srgbClr val="0000FF"/>
                </a:solidFill>
                <a:latin typeface="LM Mono 10"/>
                <a:cs typeface="LM Mono 10"/>
              </a:rPr>
              <a:t>r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e</a:t>
            </a:r>
            <a:r>
              <a:rPr sz="900" spc="80" dirty="0">
                <a:solidFill>
                  <a:srgbClr val="0000FF"/>
                </a:solidFill>
                <a:latin typeface="LM Mono 10"/>
                <a:cs typeface="LM Mono 10"/>
              </a:rPr>
              <a:t>s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s</a:t>
            </a:r>
            <a:r>
              <a:rPr sz="900" spc="80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o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logic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85" dirty="0">
                <a:latin typeface="LM Mono 10"/>
                <a:cs typeface="LM Mono 10"/>
              </a:rPr>
              <a:t>)</a:t>
            </a:r>
            <a:r>
              <a:rPr sz="900" spc="-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</a:pP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</a:pPr>
            <a:endParaRPr sz="900" dirty="0">
              <a:latin typeface="LM Mono 10"/>
              <a:cs typeface="LM Mono 10"/>
            </a:endParaRPr>
          </a:p>
          <a:p>
            <a:pPr marL="63500">
              <a:lnSpc>
                <a:spcPct val="100000"/>
              </a:lnSpc>
              <a:spcBef>
                <a:spcPts val="735"/>
              </a:spcBef>
            </a:pPr>
            <a:r>
              <a:rPr sz="1100" spc="-5" dirty="0">
                <a:latin typeface="LM Sans 10"/>
                <a:cs typeface="LM Sans 10"/>
              </a:rPr>
              <a:t>Exemplo de trecho de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c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 err="1">
                <a:latin typeface="LM Sans 10"/>
                <a:cs typeface="LM Sans 10"/>
              </a:rPr>
              <a:t>digo</a:t>
            </a:r>
            <a:r>
              <a:rPr sz="1100" spc="-7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72390" marR="735330">
              <a:lnSpc>
                <a:spcPct val="101499"/>
              </a:lnSpc>
              <a:spcBef>
                <a:spcPts val="425"/>
              </a:spcBef>
            </a:pPr>
            <a:r>
              <a:rPr lang="pt-BR" sz="900" spc="35" dirty="0">
                <a:solidFill>
                  <a:srgbClr val="006600"/>
                </a:solidFill>
                <a:latin typeface="LM Mono 10"/>
                <a:cs typeface="LM Mono 10"/>
              </a:rPr>
              <a:t>i</a:t>
            </a:r>
            <a:r>
              <a:rPr sz="900" spc="35" dirty="0" err="1">
                <a:solidFill>
                  <a:srgbClr val="006600"/>
                </a:solidFill>
                <a:latin typeface="LM Mono 10"/>
                <a:cs typeface="LM Mono 10"/>
              </a:rPr>
              <a:t>nt</a:t>
            </a:r>
            <a:r>
              <a:rPr lang="pt-BR" sz="900" spc="3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n</a:t>
            </a:r>
            <a:r>
              <a:rPr lang="pt-BR" sz="900" spc="3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35" dirty="0">
                <a:latin typeface="LM Mono 10"/>
                <a:cs typeface="LM Mono 10"/>
              </a:rPr>
              <a:t>=</a:t>
            </a:r>
            <a:r>
              <a:rPr lang="pt-BR" sz="900" spc="35" dirty="0">
                <a:latin typeface="LM Mono 10"/>
                <a:cs typeface="LM Mono 10"/>
              </a:rPr>
              <a:t> </a:t>
            </a:r>
            <a:r>
              <a:rPr sz="900" spc="35" dirty="0" err="1">
                <a:solidFill>
                  <a:srgbClr val="0000FF"/>
                </a:solidFill>
                <a:latin typeface="LM Mono 10"/>
                <a:cs typeface="LM Mono 10"/>
              </a:rPr>
              <a:t>uma</a:t>
            </a:r>
            <a:r>
              <a:rPr sz="900" spc="-41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Interface</a:t>
            </a:r>
            <a:r>
              <a:rPr lang="pt-BR" sz="900" spc="65" dirty="0">
                <a:solidFill>
                  <a:srgbClr val="0000FF"/>
                </a:solidFill>
                <a:latin typeface="LM Mono 10"/>
                <a:cs typeface="LM Mono 10"/>
              </a:rPr>
              <a:t>-&gt;</a:t>
            </a:r>
            <a:r>
              <a:rPr sz="900" spc="65" dirty="0" err="1">
                <a:solidFill>
                  <a:srgbClr val="0000FF"/>
                </a:solidFill>
                <a:latin typeface="LM Mono 10"/>
                <a:cs typeface="LM Mono 10"/>
              </a:rPr>
              <a:t>leia</a:t>
            </a:r>
            <a:r>
              <a:rPr sz="900" spc="-40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70" dirty="0">
                <a:solidFill>
                  <a:srgbClr val="0000FF"/>
                </a:solidFill>
                <a:latin typeface="LM Mono 10"/>
                <a:cs typeface="LM Mono 10"/>
              </a:rPr>
              <a:t>Naonegativo</a:t>
            </a:r>
            <a:r>
              <a:rPr sz="900" spc="70" dirty="0">
                <a:latin typeface="LM Mono 10"/>
                <a:cs typeface="LM Mono 10"/>
              </a:rPr>
              <a:t>();  </a:t>
            </a:r>
            <a:endParaRPr lang="pt-BR" sz="900" spc="70" dirty="0">
              <a:latin typeface="LM Mono 10"/>
              <a:cs typeface="LM Mono 10"/>
            </a:endParaRPr>
          </a:p>
          <a:p>
            <a:pPr marL="72390" marR="735330">
              <a:lnSpc>
                <a:spcPct val="101499"/>
              </a:lnSpc>
              <a:spcBef>
                <a:spcPts val="425"/>
              </a:spcBef>
            </a:pPr>
            <a:r>
              <a:rPr lang="pt-BR" sz="900" spc="35" dirty="0">
                <a:solidFill>
                  <a:srgbClr val="006600"/>
                </a:solidFill>
                <a:latin typeface="LM Mono 10"/>
                <a:cs typeface="LM Mono 10"/>
              </a:rPr>
              <a:t>i</a:t>
            </a:r>
            <a:r>
              <a:rPr sz="900" spc="35" dirty="0" err="1">
                <a:solidFill>
                  <a:srgbClr val="006600"/>
                </a:solidFill>
                <a:latin typeface="LM Mono 10"/>
                <a:cs typeface="LM Mono 10"/>
              </a:rPr>
              <a:t>nt</a:t>
            </a:r>
            <a:r>
              <a:rPr lang="pt-BR" sz="900" spc="3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fat</a:t>
            </a:r>
            <a:r>
              <a:rPr sz="900" spc="35" dirty="0">
                <a:latin typeface="LM Mono 10"/>
                <a:cs typeface="LM Mono 10"/>
              </a:rPr>
              <a:t>=</a:t>
            </a:r>
            <a:r>
              <a:rPr sz="900" spc="195" dirty="0">
                <a:latin typeface="LM Mono 10"/>
                <a:cs typeface="LM Mono 10"/>
              </a:rPr>
              <a:t> </a:t>
            </a:r>
            <a:r>
              <a:rPr sz="900" spc="25" dirty="0">
                <a:latin typeface="LM Mono 10"/>
                <a:cs typeface="LM Mono 10"/>
              </a:rPr>
              <a:t>1;</a:t>
            </a:r>
            <a:endParaRPr sz="900" dirty="0">
              <a:latin typeface="LM Mono 10"/>
              <a:cs typeface="LM Mono 10"/>
            </a:endParaRPr>
          </a:p>
          <a:p>
            <a:pPr marL="71120" marR="2467610" indent="635">
              <a:lnSpc>
                <a:spcPct val="101499"/>
              </a:lnSpc>
            </a:pP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i</a:t>
            </a:r>
            <a:r>
              <a:rPr sz="900" spc="40" dirty="0" err="1">
                <a:solidFill>
                  <a:srgbClr val="006600"/>
                </a:solidFill>
                <a:latin typeface="LM Mono 10"/>
                <a:cs typeface="LM Mono 10"/>
              </a:rPr>
              <a:t>nt</a:t>
            </a: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cont</a:t>
            </a:r>
            <a:r>
              <a:rPr sz="900" spc="40" dirty="0">
                <a:latin typeface="LM Mono 10"/>
                <a:cs typeface="LM Mono 10"/>
              </a:rPr>
              <a:t>= </a:t>
            </a:r>
            <a:r>
              <a:rPr sz="900" spc="25" dirty="0">
                <a:latin typeface="LM Mono 10"/>
                <a:cs typeface="LM Mono 10"/>
              </a:rPr>
              <a:t>0;  </a:t>
            </a:r>
            <a:r>
              <a:rPr sz="900" spc="15" dirty="0">
                <a:solidFill>
                  <a:srgbClr val="006600"/>
                </a:solidFill>
                <a:latin typeface="LM Mono 10"/>
                <a:cs typeface="LM Mono 10"/>
              </a:rPr>
              <a:t>do</a:t>
            </a:r>
            <a:r>
              <a:rPr sz="900" spc="15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359410" marR="2077085">
              <a:lnSpc>
                <a:spcPct val="101499"/>
              </a:lnSpc>
            </a:pP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cont</a:t>
            </a:r>
            <a:r>
              <a:rPr sz="900" spc="45" dirty="0">
                <a:latin typeface="LM Mono 10"/>
                <a:cs typeface="LM Mono 10"/>
              </a:rPr>
              <a:t>++;  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f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900" spc="-5" dirty="0">
                <a:latin typeface="LM Mono 10"/>
                <a:cs typeface="LM Mono 10"/>
              </a:rPr>
              <a:t>=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f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900" spc="-5" dirty="0">
                <a:latin typeface="LM Mono 10"/>
                <a:cs typeface="LM Mono 10"/>
              </a:rPr>
              <a:t>*</a:t>
            </a:r>
            <a:r>
              <a:rPr sz="900" spc="70" dirty="0">
                <a:solidFill>
                  <a:srgbClr val="0000FF"/>
                </a:solidFill>
                <a:latin typeface="LM Mono 10"/>
                <a:cs typeface="LM Mono 10"/>
              </a:rPr>
              <a:t>con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900" spc="-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74295" marR="862965" indent="-5080">
              <a:lnSpc>
                <a:spcPct val="101499"/>
              </a:lnSpc>
            </a:pPr>
            <a:r>
              <a:rPr sz="900" spc="35" dirty="0">
                <a:latin typeface="LM Mono 10"/>
                <a:cs typeface="LM Mono 10"/>
              </a:rPr>
              <a:t>}</a:t>
            </a:r>
            <a:r>
              <a:rPr sz="900" spc="35" dirty="0">
                <a:solidFill>
                  <a:srgbClr val="006600"/>
                </a:solidFill>
                <a:latin typeface="LM Mono 10"/>
                <a:cs typeface="LM Mono 10"/>
              </a:rPr>
              <a:t>while</a:t>
            </a:r>
            <a:r>
              <a:rPr sz="900" spc="35" dirty="0">
                <a:latin typeface="LM Mono 10"/>
                <a:cs typeface="LM Mono 10"/>
              </a:rPr>
              <a:t>(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cont</a:t>
            </a:r>
            <a:r>
              <a:rPr sz="900" spc="35" dirty="0">
                <a:latin typeface="LM Mono 10"/>
                <a:cs typeface="LM Mono 10"/>
              </a:rPr>
              <a:t>&lt;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n</a:t>
            </a:r>
            <a:r>
              <a:rPr sz="900" spc="35" dirty="0">
                <a:latin typeface="LM Mono 10"/>
                <a:cs typeface="LM Mono 10"/>
              </a:rPr>
              <a:t>);  </a:t>
            </a:r>
            <a:endParaRPr lang="pt-BR" sz="900" spc="35" dirty="0">
              <a:latin typeface="LM Mono 10"/>
              <a:cs typeface="LM Mono 10"/>
            </a:endParaRPr>
          </a:p>
          <a:p>
            <a:pPr marL="74295" marR="862965" indent="-5080">
              <a:lnSpc>
                <a:spcPct val="101499"/>
              </a:lnSpc>
            </a:pPr>
            <a:r>
              <a:rPr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uma</a:t>
            </a:r>
            <a:r>
              <a:rPr sz="900" spc="-39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Interface</a:t>
            </a:r>
            <a:r>
              <a:rPr lang="pt-BR" sz="900" spc="65" dirty="0">
                <a:solidFill>
                  <a:srgbClr val="0000FF"/>
                </a:solidFill>
                <a:latin typeface="LM Mono 10"/>
                <a:cs typeface="LM Mono 10"/>
              </a:rPr>
              <a:t>-&gt;</a:t>
            </a:r>
            <a:r>
              <a:rPr sz="900" spc="65" dirty="0" err="1">
                <a:solidFill>
                  <a:srgbClr val="0000FF"/>
                </a:solidFill>
                <a:latin typeface="LM Mono 10"/>
                <a:cs typeface="LM Mono 10"/>
              </a:rPr>
              <a:t>mostre</a:t>
            </a:r>
            <a:r>
              <a:rPr sz="900" spc="-38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Resultado</a:t>
            </a:r>
            <a:r>
              <a:rPr sz="900" spc="55" dirty="0">
                <a:latin typeface="LM Mono 10"/>
                <a:cs typeface="LM Mono 10"/>
              </a:rPr>
              <a:t>(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fat</a:t>
            </a:r>
            <a:r>
              <a:rPr sz="900" spc="55" dirty="0">
                <a:latin typeface="LM Mono 10"/>
                <a:cs typeface="LM Mono 10"/>
              </a:rPr>
              <a:t>);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67062" y="3349288"/>
            <a:ext cx="8667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13 de setembro de</a:t>
            </a:r>
            <a:r>
              <a:rPr sz="600" b="1" spc="-5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77757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4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21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9DC17190-B946-424B-B297-B87B169AC0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35318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latin typeface="LM Sans 12"/>
                <a:cs typeface="LM Sans 12"/>
              </a:rPr>
              <a:t>Comandos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de </a:t>
            </a:r>
            <a:r>
              <a:rPr sz="1400" spc="-105" dirty="0" err="1">
                <a:solidFill>
                  <a:srgbClr val="3333B2"/>
                </a:solidFill>
                <a:latin typeface="LM Sans 12"/>
                <a:cs typeface="LM Sans 12"/>
              </a:rPr>
              <a:t>repeti</a:t>
            </a:r>
            <a:r>
              <a:rPr lang="pt-BR" sz="1400" spc="-105" dirty="0" err="1">
                <a:solidFill>
                  <a:srgbClr val="3333B2"/>
                </a:solidFill>
                <a:latin typeface="LM Sans 12"/>
                <a:cs typeface="LM Sans 12"/>
              </a:rPr>
              <a:t>çã</a:t>
            </a:r>
            <a:r>
              <a:rPr sz="1400" spc="-105" dirty="0">
                <a:solidFill>
                  <a:srgbClr val="3333B2"/>
                </a:solidFill>
                <a:latin typeface="LM Sans 12"/>
                <a:cs typeface="LM Sans 12"/>
              </a:rPr>
              <a:t>o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– </a:t>
            </a:r>
            <a:r>
              <a:rPr sz="1400" spc="15" dirty="0">
                <a:solidFill>
                  <a:srgbClr val="3333B2"/>
                </a:solidFill>
                <a:latin typeface="LM Mono 12"/>
                <a:cs typeface="LM Mono 12"/>
              </a:rPr>
              <a:t>do-while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–</a:t>
            </a:r>
            <a:r>
              <a:rPr sz="1400" spc="-190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exemplo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3808" y="871124"/>
            <a:ext cx="2800350" cy="1620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7062" y="3349288"/>
            <a:ext cx="8667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13 de setembro de</a:t>
            </a:r>
            <a:r>
              <a:rPr sz="600" b="1" spc="-5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757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5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21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686980E-3F04-4521-8A8B-C8224FB18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42030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Comandos </a:t>
            </a:r>
            <a:r>
              <a:rPr spc="15" dirty="0"/>
              <a:t>de </a:t>
            </a:r>
            <a:r>
              <a:rPr spc="-105" dirty="0" err="1"/>
              <a:t>repeti</a:t>
            </a:r>
            <a:r>
              <a:rPr lang="pt-BR" spc="-105" dirty="0" err="1"/>
              <a:t>çã</a:t>
            </a:r>
            <a:r>
              <a:rPr spc="-105" dirty="0"/>
              <a:t>o </a:t>
            </a:r>
            <a:r>
              <a:rPr spc="15" dirty="0"/>
              <a:t>– </a:t>
            </a:r>
            <a:r>
              <a:rPr spc="15" dirty="0">
                <a:latin typeface="LM Mono 12"/>
                <a:cs typeface="LM Mono 12"/>
              </a:rPr>
              <a:t>do-while </a:t>
            </a:r>
            <a:r>
              <a:rPr spc="15" dirty="0"/>
              <a:t>– exemplo</a:t>
            </a:r>
            <a:r>
              <a:rPr spc="-180" dirty="0"/>
              <a:t> </a:t>
            </a:r>
            <a:r>
              <a:rPr spc="10" dirty="0"/>
              <a:t>(cont...)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9275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09319"/>
            <a:ext cx="4041775" cy="22382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97485" algn="just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Exemplo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0" dirty="0" err="1">
                <a:latin typeface="LM Sans 10"/>
                <a:cs typeface="LM Sans 10"/>
              </a:rPr>
              <a:t>repetic</a:t>
            </a:r>
            <a:r>
              <a:rPr sz="1100" spc="-100" dirty="0">
                <a:latin typeface="LM Sans 10"/>
                <a:cs typeface="LM Sans 10"/>
              </a:rPr>
              <a:t>¸</a:t>
            </a:r>
            <a:r>
              <a:rPr lang="pt-BR" sz="1100" spc="-100" dirty="0">
                <a:latin typeface="LM Sans 10"/>
                <a:cs typeface="LM Sans 10"/>
              </a:rPr>
              <a:t>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b="1" spc="-5" dirty="0">
                <a:latin typeface="LM Sans 10"/>
                <a:cs typeface="LM Sans 10"/>
              </a:rPr>
              <a:t>do-while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Java: </a:t>
            </a:r>
            <a:r>
              <a:rPr sz="1100" spc="-10" dirty="0">
                <a:latin typeface="LM Sans 10"/>
                <a:cs typeface="LM Sans 10"/>
              </a:rPr>
              <a:t>encontrar a  </a:t>
            </a:r>
            <a:r>
              <a:rPr sz="1100" spc="-10" dirty="0" err="1">
                <a:latin typeface="LM Sans 10"/>
                <a:cs typeface="LM Sans 10"/>
              </a:rPr>
              <a:t>primeira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5" dirty="0">
                <a:latin typeface="LM Sans 10"/>
                <a:cs typeface="LM Sans 10"/>
              </a:rPr>
              <a:t>pot</a:t>
            </a:r>
            <a:r>
              <a:rPr lang="pt-BR" sz="1100" spc="-65" dirty="0">
                <a:latin typeface="LM Sans 10"/>
                <a:cs typeface="LM Sans 10"/>
              </a:rPr>
              <a:t>ê</a:t>
            </a:r>
            <a:r>
              <a:rPr sz="1100" spc="-65" dirty="0" err="1">
                <a:latin typeface="LM Sans 10"/>
                <a:cs typeface="LM Sans 10"/>
              </a:rPr>
              <a:t>ncia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3 </a:t>
            </a:r>
            <a:r>
              <a:rPr sz="1100" spc="-15" dirty="0">
                <a:latin typeface="LM Sans 10"/>
                <a:cs typeface="LM Sans 10"/>
              </a:rPr>
              <a:t>maior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100. </a:t>
            </a:r>
            <a:r>
              <a:rPr sz="1100" spc="-10" dirty="0">
                <a:latin typeface="LM Sans 10"/>
                <a:cs typeface="LM Sans 10"/>
              </a:rPr>
              <a:t>Assuma que a </a:t>
            </a:r>
            <a:r>
              <a:rPr sz="1100" spc="-70" dirty="0" err="1">
                <a:latin typeface="LM Sans 10"/>
                <a:cs typeface="LM Sans 10"/>
              </a:rPr>
              <a:t>vari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>
                <a:latin typeface="LM Sans 10"/>
                <a:cs typeface="LM Sans 10"/>
              </a:rPr>
              <a:t>vel </a:t>
            </a:r>
            <a:r>
              <a:rPr sz="1100" spc="-5" dirty="0">
                <a:latin typeface="LM Mono 10"/>
                <a:cs typeface="LM Mono 10"/>
              </a:rPr>
              <a:t>int  product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inicializado </a:t>
            </a:r>
            <a:r>
              <a:rPr sz="1100" spc="-10" dirty="0">
                <a:latin typeface="LM Sans 10"/>
                <a:cs typeface="LM Sans 10"/>
              </a:rPr>
              <a:t>como</a:t>
            </a:r>
            <a:r>
              <a:rPr sz="1100" spc="-2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3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20320" marR="3060700" indent="635">
              <a:lnSpc>
                <a:spcPct val="101499"/>
              </a:lnSpc>
              <a:spcBef>
                <a:spcPts val="555"/>
              </a:spcBef>
            </a:pP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int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product</a:t>
            </a:r>
            <a:r>
              <a:rPr sz="900" spc="50" dirty="0">
                <a:latin typeface="LM Mono 10"/>
                <a:cs typeface="LM Mono 10"/>
              </a:rPr>
              <a:t>= </a:t>
            </a:r>
            <a:r>
              <a:rPr sz="900" spc="25" dirty="0">
                <a:latin typeface="LM Mono 10"/>
                <a:cs typeface="LM Mono 10"/>
              </a:rPr>
              <a:t>3;  </a:t>
            </a:r>
            <a:r>
              <a:rPr sz="900" spc="25" dirty="0">
                <a:solidFill>
                  <a:srgbClr val="006600"/>
                </a:solidFill>
                <a:latin typeface="LM Mono 10"/>
                <a:cs typeface="LM Mono 10"/>
              </a:rPr>
              <a:t>do</a:t>
            </a:r>
            <a:endParaRPr sz="900" dirty="0">
              <a:latin typeface="LM Mono 10"/>
              <a:cs typeface="LM Mono 10"/>
            </a:endParaRPr>
          </a:p>
          <a:p>
            <a:pPr marL="309880">
              <a:lnSpc>
                <a:spcPct val="100000"/>
              </a:lnSpc>
              <a:spcBef>
                <a:spcPts val="20"/>
              </a:spcBef>
            </a:pP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product</a:t>
            </a:r>
            <a:r>
              <a:rPr sz="900" spc="55" dirty="0">
                <a:latin typeface="LM Mono 10"/>
                <a:cs typeface="LM Mono 10"/>
              </a:rPr>
              <a:t>= </a:t>
            </a:r>
            <a:r>
              <a:rPr sz="900" spc="-5" dirty="0">
                <a:latin typeface="LM Mono 10"/>
                <a:cs typeface="LM Mono 10"/>
              </a:rPr>
              <a:t>3</a:t>
            </a:r>
            <a:r>
              <a:rPr sz="900" spc="310" dirty="0">
                <a:latin typeface="LM Mono 10"/>
                <a:cs typeface="LM Mono 10"/>
              </a:rPr>
              <a:t> </a:t>
            </a:r>
            <a:r>
              <a:rPr sz="900" spc="50" dirty="0">
                <a:latin typeface="LM Mono 10"/>
                <a:cs typeface="LM Mono 10"/>
              </a:rPr>
              <a:t>*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product</a:t>
            </a:r>
            <a:r>
              <a:rPr sz="900" spc="50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 marL="22225">
              <a:lnSpc>
                <a:spcPct val="100000"/>
              </a:lnSpc>
              <a:spcBef>
                <a:spcPts val="15"/>
              </a:spcBef>
            </a:pPr>
            <a:r>
              <a:rPr sz="900" spc="50" dirty="0">
                <a:solidFill>
                  <a:srgbClr val="006600"/>
                </a:solidFill>
                <a:latin typeface="LM Mono 10"/>
                <a:cs typeface="LM Mono 10"/>
              </a:rPr>
              <a:t>while</a:t>
            </a:r>
            <a:r>
              <a:rPr sz="900" spc="50" dirty="0">
                <a:latin typeface="LM Mono 10"/>
                <a:cs typeface="LM Mono 10"/>
              </a:rPr>
              <a:t>(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product</a:t>
            </a:r>
            <a:r>
              <a:rPr sz="900" spc="50" dirty="0">
                <a:latin typeface="LM Mono 10"/>
                <a:cs typeface="LM Mono 10"/>
              </a:rPr>
              <a:t>&lt;= </a:t>
            </a:r>
            <a:r>
              <a:rPr sz="900" spc="40" dirty="0">
                <a:latin typeface="LM Mono 10"/>
                <a:cs typeface="LM Mono 10"/>
              </a:rPr>
              <a:t>100</a:t>
            </a:r>
            <a:r>
              <a:rPr sz="900" spc="355" dirty="0">
                <a:latin typeface="LM Mono 10"/>
                <a:cs typeface="LM Mono 10"/>
              </a:rPr>
              <a:t> </a:t>
            </a:r>
            <a:r>
              <a:rPr sz="900" spc="40" dirty="0">
                <a:latin typeface="LM Mono 10"/>
                <a:cs typeface="LM Mono 10"/>
              </a:rPr>
              <a:t>);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 dirty="0">
              <a:latin typeface="LM Mono 10"/>
              <a:cs typeface="LM Mono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 err="1">
                <a:latin typeface="LM Sans 10"/>
                <a:cs typeface="LM Sans 10"/>
              </a:rPr>
              <a:t>Cada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10" dirty="0" err="1">
                <a:latin typeface="LM Sans 10"/>
                <a:cs typeface="LM Sans 10"/>
              </a:rPr>
              <a:t>itera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</a:t>
            </a:r>
            <a:r>
              <a:rPr lang="pt-BR" sz="1100" spc="-110" dirty="0">
                <a:latin typeface="LM Sans 10"/>
                <a:cs typeface="LM Sans 10"/>
              </a:rPr>
              <a:t> 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multiplica product por </a:t>
            </a:r>
            <a:r>
              <a:rPr sz="1100" spc="-5" dirty="0">
                <a:latin typeface="LM Mono 10"/>
                <a:cs typeface="LM Mono 10"/>
              </a:rPr>
              <a:t>3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portanto </a:t>
            </a:r>
            <a:r>
              <a:rPr sz="1100" spc="-5" dirty="0">
                <a:latin typeface="LM Mono 10"/>
                <a:cs typeface="LM Mono 10"/>
              </a:rPr>
              <a:t>product </a:t>
            </a:r>
            <a:r>
              <a:rPr sz="1100" spc="-5" dirty="0">
                <a:latin typeface="LM Sans 10"/>
                <a:cs typeface="LM Sans 10"/>
              </a:rPr>
              <a:t>assume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os  </a:t>
            </a:r>
            <a:r>
              <a:rPr sz="1100" spc="-10" dirty="0">
                <a:latin typeface="LM Sans 10"/>
                <a:cs typeface="LM Sans 10"/>
              </a:rPr>
              <a:t>valores </a:t>
            </a:r>
            <a:r>
              <a:rPr sz="1100" spc="-5" dirty="0">
                <a:latin typeface="LM Mono 10"/>
                <a:cs typeface="LM Mono 10"/>
              </a:rPr>
              <a:t>9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Mono 10"/>
                <a:cs typeface="LM Mono 10"/>
              </a:rPr>
              <a:t>27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Mono 10"/>
                <a:cs typeface="LM Mono 10"/>
              </a:rPr>
              <a:t>81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5" dirty="0">
                <a:latin typeface="LM Mono 10"/>
                <a:cs typeface="LM Mono 10"/>
              </a:rPr>
              <a:t>243</a:t>
            </a:r>
            <a:r>
              <a:rPr sz="1100" spc="-434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successivamente.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LM Sans 10"/>
                <a:cs typeface="LM Sans 10"/>
              </a:rPr>
              <a:t>Quando a </a:t>
            </a:r>
            <a:r>
              <a:rPr sz="1100" spc="-70" dirty="0" err="1">
                <a:latin typeface="LM Sans 10"/>
                <a:cs typeface="LM Sans 10"/>
              </a:rPr>
              <a:t>vari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>
                <a:latin typeface="LM Sans 10"/>
                <a:cs typeface="LM Sans 10"/>
              </a:rPr>
              <a:t>vel </a:t>
            </a:r>
            <a:r>
              <a:rPr sz="1100" spc="-5" dirty="0">
                <a:latin typeface="LM Sans 10"/>
                <a:cs typeface="LM Sans 10"/>
              </a:rPr>
              <a:t>product </a:t>
            </a:r>
            <a:r>
              <a:rPr sz="1100" spc="-10" dirty="0">
                <a:latin typeface="LM Sans 10"/>
                <a:cs typeface="LM Sans 10"/>
              </a:rPr>
              <a:t>torna-se </a:t>
            </a:r>
            <a:r>
              <a:rPr sz="1100" spc="-5" dirty="0">
                <a:latin typeface="LM Mono 10"/>
                <a:cs typeface="LM Mono 10"/>
              </a:rPr>
              <a:t>243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10" dirty="0" err="1">
                <a:latin typeface="LM Sans 10"/>
                <a:cs typeface="LM Sans 10"/>
              </a:rPr>
              <a:t>condi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da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do-while </a:t>
            </a:r>
            <a:r>
              <a:rPr sz="1100" spc="-5" dirty="0">
                <a:latin typeface="LM Sans 10"/>
                <a:cs typeface="LM Sans 10"/>
              </a:rPr>
              <a:t>– </a:t>
            </a:r>
            <a:r>
              <a:rPr sz="1100" spc="-5" dirty="0">
                <a:latin typeface="LM Mono 10"/>
                <a:cs typeface="LM Mono 10"/>
              </a:rPr>
              <a:t>product &lt;= 100</a:t>
            </a:r>
            <a:r>
              <a:rPr sz="1100" spc="-44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– </a:t>
            </a:r>
            <a:r>
              <a:rPr sz="1100" spc="-10" dirty="0">
                <a:latin typeface="LM Sans 10"/>
                <a:cs typeface="LM Sans 10"/>
              </a:rPr>
              <a:t>torna-se </a:t>
            </a:r>
            <a:r>
              <a:rPr sz="1100" spc="-5" dirty="0">
                <a:latin typeface="LM Sans 10"/>
                <a:cs typeface="LM Sans 10"/>
              </a:rPr>
              <a:t>falsa.</a:t>
            </a:r>
            <a:endParaRPr sz="1100" dirty="0">
              <a:latin typeface="LM Sans 10"/>
              <a:cs typeface="LM Sans 10"/>
            </a:endParaRPr>
          </a:p>
          <a:p>
            <a:pPr marL="12700" marR="76835">
              <a:lnSpc>
                <a:spcPct val="102600"/>
              </a:lnSpc>
              <a:spcBef>
                <a:spcPts val="295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repeti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termina. </a:t>
            </a: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10" dirty="0">
                <a:latin typeface="LM Sans 10"/>
                <a:cs typeface="LM Sans 10"/>
              </a:rPr>
              <a:t>final </a:t>
            </a:r>
            <a:r>
              <a:rPr sz="1100" spc="-5" dirty="0">
                <a:latin typeface="LM Sans 10"/>
                <a:cs typeface="LM Sans 10"/>
              </a:rPr>
              <a:t>de product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Mono 10"/>
                <a:cs typeface="LM Mono 10"/>
              </a:rPr>
              <a:t>243</a:t>
            </a:r>
            <a:r>
              <a:rPr sz="1100" spc="-10" dirty="0">
                <a:latin typeface="LM Sans 10"/>
                <a:cs typeface="LM Sans 10"/>
              </a:rPr>
              <a:t>. A </a:t>
            </a:r>
            <a:r>
              <a:rPr sz="1100" spc="-110" dirty="0" err="1">
                <a:latin typeface="LM Sans 10"/>
                <a:cs typeface="LM Sans 10"/>
              </a:rPr>
              <a:t>execu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10" dirty="0">
                <a:latin typeface="LM Sans 10"/>
                <a:cs typeface="LM Sans 10"/>
              </a:rPr>
              <a:t>programa </a:t>
            </a:r>
            <a:r>
              <a:rPr sz="1100" spc="-5" dirty="0">
                <a:latin typeface="LM Sans 10"/>
                <a:cs typeface="LM Sans 10"/>
              </a:rPr>
              <a:t>continua </a:t>
            </a:r>
            <a:r>
              <a:rPr sz="1100" spc="-10" dirty="0">
                <a:latin typeface="LM Sans 10"/>
                <a:cs typeface="LM Sans 10"/>
              </a:rPr>
              <a:t>com a </a:t>
            </a:r>
            <a:r>
              <a:rPr sz="1100" spc="-80" dirty="0" err="1">
                <a:latin typeface="LM Sans 10"/>
                <a:cs typeface="LM Sans 10"/>
              </a:rPr>
              <a:t>pr</a:t>
            </a:r>
            <a:r>
              <a:rPr lang="pt-BR" sz="1100" spc="-80" dirty="0">
                <a:latin typeface="LM Sans 10"/>
                <a:cs typeface="LM Sans 10"/>
              </a:rPr>
              <a:t>ó</a:t>
            </a:r>
            <a:r>
              <a:rPr sz="1100" spc="-80" dirty="0" err="1">
                <a:latin typeface="LM Sans 10"/>
                <a:cs typeface="LM Sans 10"/>
              </a:rPr>
              <a:t>xima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dirty="0">
                <a:latin typeface="LM Sans 10"/>
                <a:cs typeface="LM Sans 10"/>
              </a:rPr>
              <a:t>depois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 </a:t>
            </a:r>
            <a:r>
              <a:rPr sz="1100" spc="-5" dirty="0">
                <a:latin typeface="LM Mono 10"/>
                <a:cs typeface="LM Mono 10"/>
              </a:rPr>
              <a:t>while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1122375"/>
            <a:ext cx="35560" cy="556895"/>
            <a:chOff x="342252" y="1122375"/>
            <a:chExt cx="35560" cy="556895"/>
          </a:xfrm>
        </p:grpSpPr>
        <p:sp>
          <p:nvSpPr>
            <p:cNvPr id="6" name="object 6"/>
            <p:cNvSpPr/>
            <p:nvPr/>
          </p:nvSpPr>
          <p:spPr>
            <a:xfrm>
              <a:off x="344779" y="112237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112237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126155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126155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40073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40073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53991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53991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81089" y="185548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089" y="223760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089" y="261970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7062" y="3349288"/>
            <a:ext cx="8667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13 de setembro de</a:t>
            </a:r>
            <a:r>
              <a:rPr sz="600" b="1" spc="-5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77757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6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21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BBC0352-D9DC-40C5-86AC-9D4451F6C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4384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Comandos </a:t>
            </a:r>
            <a:r>
              <a:rPr spc="15" dirty="0"/>
              <a:t>de </a:t>
            </a:r>
            <a:r>
              <a:rPr spc="-105" dirty="0" err="1"/>
              <a:t>repeti</a:t>
            </a:r>
            <a:r>
              <a:rPr lang="pt-BR" spc="-105" dirty="0" err="1"/>
              <a:t>çã</a:t>
            </a:r>
            <a:r>
              <a:rPr spc="-105" dirty="0"/>
              <a:t>o </a:t>
            </a:r>
            <a:r>
              <a:rPr spc="15" dirty="0"/>
              <a:t>–</a:t>
            </a:r>
            <a:r>
              <a:rPr spc="75" dirty="0"/>
              <a:t> </a:t>
            </a:r>
            <a:r>
              <a:rPr spc="15" dirty="0">
                <a:latin typeface="LM Mono 12"/>
                <a:cs typeface="LM Mono 12"/>
              </a:rPr>
              <a:t>while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4803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5163" y="1145526"/>
            <a:ext cx="4505960" cy="595630"/>
            <a:chOff x="65163" y="1145526"/>
            <a:chExt cx="4505960" cy="595630"/>
          </a:xfrm>
        </p:grpSpPr>
        <p:sp>
          <p:nvSpPr>
            <p:cNvPr id="5" name="object 5"/>
            <p:cNvSpPr/>
            <p:nvPr/>
          </p:nvSpPr>
          <p:spPr>
            <a:xfrm>
              <a:off x="87743" y="1145526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1639074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1626374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1196086"/>
              <a:ext cx="50749" cy="4429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1189950"/>
              <a:ext cx="4432935" cy="500380"/>
            </a:xfrm>
            <a:custGeom>
              <a:avLst/>
              <a:gdLst/>
              <a:ahLst/>
              <a:cxnLst/>
              <a:rect l="l" t="t" r="r" b="b"/>
              <a:pathLst>
                <a:path w="4432935" h="500380">
                  <a:moveTo>
                    <a:pt x="4432567" y="0"/>
                  </a:moveTo>
                  <a:lnTo>
                    <a:pt x="0" y="0"/>
                  </a:lnTo>
                  <a:lnTo>
                    <a:pt x="0" y="449124"/>
                  </a:lnTo>
                  <a:lnTo>
                    <a:pt x="4008" y="468848"/>
                  </a:lnTo>
                  <a:lnTo>
                    <a:pt x="14922" y="485001"/>
                  </a:lnTo>
                  <a:lnTo>
                    <a:pt x="31075" y="495915"/>
                  </a:lnTo>
                  <a:lnTo>
                    <a:pt x="50800" y="499924"/>
                  </a:lnTo>
                  <a:lnTo>
                    <a:pt x="4381767" y="499924"/>
                  </a:lnTo>
                  <a:lnTo>
                    <a:pt x="4401492" y="495915"/>
                  </a:lnTo>
                  <a:lnTo>
                    <a:pt x="4417644" y="485001"/>
                  </a:lnTo>
                  <a:lnTo>
                    <a:pt x="4428558" y="468848"/>
                  </a:lnTo>
                  <a:lnTo>
                    <a:pt x="4432567" y="44912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1" y="1234187"/>
              <a:ext cx="0" cy="424180"/>
            </a:xfrm>
            <a:custGeom>
              <a:avLst/>
              <a:gdLst/>
              <a:ahLst/>
              <a:cxnLst/>
              <a:rect l="l" t="t" r="r" b="b"/>
              <a:pathLst>
                <a:path h="424180">
                  <a:moveTo>
                    <a:pt x="0" y="4239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12214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1" y="12087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1" y="11960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691" y="129117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056" y="129117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691" y="143035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056" y="143035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81089" y="184443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342252" y="2029129"/>
            <a:ext cx="35560" cy="1113790"/>
            <a:chOff x="342252" y="2029129"/>
            <a:chExt cx="35560" cy="1113790"/>
          </a:xfrm>
        </p:grpSpPr>
        <p:sp>
          <p:nvSpPr>
            <p:cNvPr id="20" name="object 20"/>
            <p:cNvSpPr/>
            <p:nvPr/>
          </p:nvSpPr>
          <p:spPr>
            <a:xfrm>
              <a:off x="344779" y="202912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145" y="202912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779" y="216830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145" y="216830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779" y="230748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145" y="230748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779" y="244666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145" y="244666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779" y="258584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145" y="258584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779" y="272502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145" y="272502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779" y="286420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5145" y="286420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779" y="300338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5145" y="300338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64832" y="364577"/>
            <a:ext cx="3848100" cy="2566856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50800" marR="43180">
              <a:lnSpc>
                <a:spcPts val="1200"/>
              </a:lnSpc>
              <a:spcBef>
                <a:spcPts val="229"/>
              </a:spcBef>
            </a:pPr>
            <a:r>
              <a:rPr sz="1100" b="1" spc="-5" dirty="0">
                <a:latin typeface="LM Sans 10"/>
                <a:cs typeface="LM Sans 10"/>
              </a:rPr>
              <a:t>while </a:t>
            </a:r>
            <a:r>
              <a:rPr sz="1100" spc="-5" dirty="0">
                <a:latin typeface="LM Sans 10"/>
                <a:cs typeface="LM Sans 10"/>
              </a:rPr>
              <a:t>– </a:t>
            </a:r>
            <a:r>
              <a:rPr sz="1100" spc="-10" dirty="0">
                <a:latin typeface="LM Sans 10"/>
                <a:cs typeface="LM Sans 10"/>
              </a:rPr>
              <a:t>enquanto a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85" dirty="0">
                <a:latin typeface="LM Sans 10"/>
                <a:cs typeface="LM Sans 10"/>
              </a:rPr>
              <a:t>l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gica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i="1" spc="-5" dirty="0">
                <a:latin typeface="LM Sans 10"/>
                <a:cs typeface="LM Sans 10"/>
              </a:rPr>
              <a:t>true</a:t>
            </a:r>
            <a:r>
              <a:rPr sz="1100" spc="-5" dirty="0">
                <a:latin typeface="LM Sans 10"/>
                <a:cs typeface="LM Sans 10"/>
              </a:rPr>
              <a:t>, repita </a:t>
            </a:r>
            <a:r>
              <a:rPr sz="1100" spc="-10" dirty="0">
                <a:latin typeface="LM Sans 10"/>
                <a:cs typeface="LM Sans 10"/>
              </a:rPr>
              <a:t>comando ou  </a:t>
            </a:r>
            <a:r>
              <a:rPr sz="1100" dirty="0">
                <a:latin typeface="LM Sans 10"/>
                <a:cs typeface="LM Sans 10"/>
              </a:rPr>
              <a:t>bloco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comandos</a:t>
            </a:r>
            <a:endParaRPr sz="1100" dirty="0">
              <a:latin typeface="LM Sans 10"/>
              <a:cs typeface="LM Sans 10"/>
            </a:endParaRPr>
          </a:p>
          <a:p>
            <a:pPr marL="190500">
              <a:lnSpc>
                <a:spcPts val="1200"/>
              </a:lnSpc>
              <a:spcBef>
                <a:spcPts val="14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0" dirty="0" err="1">
                <a:latin typeface="LM Sans 10"/>
                <a:cs typeface="LM Sans 10"/>
              </a:rPr>
              <a:t>condi</a:t>
            </a:r>
            <a:r>
              <a:rPr lang="pt-BR" sz="1000" spc="-100" dirty="0" err="1">
                <a:latin typeface="LM Sans 10"/>
                <a:cs typeface="LM Sans 10"/>
              </a:rPr>
              <a:t>çã</a:t>
            </a:r>
            <a:r>
              <a:rPr sz="1000" spc="-100" dirty="0">
                <a:latin typeface="LM Sans 10"/>
                <a:cs typeface="LM Sans 10"/>
              </a:rPr>
              <a:t>o</a:t>
            </a:r>
            <a:r>
              <a:rPr lang="pt-BR" sz="1000" spc="-100" dirty="0">
                <a:latin typeface="LM Sans 10"/>
                <a:cs typeface="LM Sans 10"/>
              </a:rPr>
              <a:t>  </a:t>
            </a:r>
            <a:r>
              <a:rPr sz="1000" spc="-10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estabelecida </a:t>
            </a:r>
            <a:r>
              <a:rPr sz="1000" spc="-5" dirty="0">
                <a:latin typeface="LM Sans 10"/>
                <a:cs typeface="LM Sans 10"/>
              </a:rPr>
              <a:t>no</a:t>
            </a:r>
            <a:r>
              <a:rPr sz="1000" spc="-105" dirty="0">
                <a:latin typeface="LM Sans 10"/>
                <a:cs typeface="LM Sans 10"/>
              </a:rPr>
              <a:t> </a:t>
            </a:r>
            <a:r>
              <a:rPr sz="1000" spc="-75" dirty="0">
                <a:latin typeface="LM Sans 10"/>
                <a:cs typeface="LM Sans 10"/>
              </a:rPr>
              <a:t>in</a:t>
            </a:r>
            <a:r>
              <a:rPr lang="pt-BR" sz="1000" spc="-75" dirty="0">
                <a:latin typeface="LM Sans 10"/>
                <a:cs typeface="LM Sans 10"/>
              </a:rPr>
              <a:t>í</a:t>
            </a:r>
            <a:r>
              <a:rPr sz="1000" spc="-75" dirty="0" err="1">
                <a:latin typeface="LM Sans 10"/>
                <a:cs typeface="LM Sans 10"/>
              </a:rPr>
              <a:t>cio</a:t>
            </a:r>
            <a:endParaRPr sz="1000" dirty="0">
              <a:latin typeface="LM Sans 10"/>
              <a:cs typeface="LM Sans 10"/>
            </a:endParaRPr>
          </a:p>
          <a:p>
            <a:pPr marL="1905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10" dirty="0" err="1">
                <a:latin typeface="LM Sans 10"/>
                <a:cs typeface="LM Sans 10"/>
              </a:rPr>
              <a:t>pode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130" dirty="0">
                <a:latin typeface="LM Sans 10"/>
                <a:cs typeface="LM Sans 10"/>
              </a:rPr>
              <a:t>n</a:t>
            </a:r>
            <a:r>
              <a:rPr lang="pt-BR" sz="1000" spc="-130" dirty="0">
                <a:latin typeface="LM Sans 10"/>
                <a:cs typeface="LM Sans 10"/>
              </a:rPr>
              <a:t>ã</a:t>
            </a:r>
            <a:r>
              <a:rPr sz="1000" spc="-130" dirty="0">
                <a:latin typeface="LM Sans 10"/>
                <a:cs typeface="LM Sans 10"/>
              </a:rPr>
              <a:t>o </a:t>
            </a:r>
            <a:r>
              <a:rPr lang="pt-BR" sz="1000" spc="-130" dirty="0">
                <a:latin typeface="LM Sans 10"/>
                <a:cs typeface="LM Sans 10"/>
              </a:rPr>
              <a:t>  </a:t>
            </a:r>
            <a:r>
              <a:rPr sz="1000" spc="-10" dirty="0" err="1">
                <a:latin typeface="LM Sans 10"/>
                <a:cs typeface="LM Sans 10"/>
              </a:rPr>
              <a:t>executar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nenhuma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vez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350" dirty="0">
              <a:latin typeface="LM Sans 10"/>
              <a:cs typeface="LM Sans 10"/>
            </a:endParaRPr>
          </a:p>
          <a:p>
            <a:pPr marL="357505" marR="2276475" indent="-287655">
              <a:lnSpc>
                <a:spcPct val="101499"/>
              </a:lnSpc>
            </a:pPr>
            <a:r>
              <a:rPr sz="900" spc="70" dirty="0">
                <a:solidFill>
                  <a:srgbClr val="006600"/>
                </a:solidFill>
                <a:latin typeface="LM Mono 10"/>
                <a:cs typeface="LM Mono 10"/>
              </a:rPr>
              <a:t>whil</a:t>
            </a:r>
            <a:r>
              <a:rPr sz="900" spc="-5" dirty="0">
                <a:solidFill>
                  <a:srgbClr val="006600"/>
                </a:solidFill>
                <a:latin typeface="LM Mono 10"/>
                <a:cs typeface="LM Mono 10"/>
              </a:rPr>
              <a:t>e</a:t>
            </a:r>
            <a:r>
              <a:rPr sz="900" spc="-5" dirty="0">
                <a:latin typeface="LM Mono 10"/>
                <a:cs typeface="LM Mono 10"/>
              </a:rPr>
              <a:t>(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e</a:t>
            </a:r>
            <a:r>
              <a:rPr sz="900" spc="80" dirty="0">
                <a:solidFill>
                  <a:srgbClr val="0000FF"/>
                </a:solidFill>
                <a:latin typeface="LM Mono 10"/>
                <a:cs typeface="LM Mono 10"/>
              </a:rPr>
              <a:t>x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p</a:t>
            </a:r>
            <a:r>
              <a:rPr sz="900" spc="80" dirty="0">
                <a:solidFill>
                  <a:srgbClr val="0000FF"/>
                </a:solidFill>
                <a:latin typeface="LM Mono 10"/>
                <a:cs typeface="LM Mono 10"/>
              </a:rPr>
              <a:t>r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e</a:t>
            </a:r>
            <a:r>
              <a:rPr sz="900" spc="80" dirty="0">
                <a:solidFill>
                  <a:srgbClr val="0000FF"/>
                </a:solidFill>
                <a:latin typeface="LM Mono 10"/>
                <a:cs typeface="LM Mono 10"/>
              </a:rPr>
              <a:t>s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s</a:t>
            </a:r>
            <a:r>
              <a:rPr sz="900" spc="80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o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logic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a</a:t>
            </a:r>
            <a:r>
              <a:rPr sz="900" spc="-5" dirty="0">
                <a:latin typeface="LM Mono 10"/>
                <a:cs typeface="LM Mono 10"/>
              </a:rPr>
              <a:t>)  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comandooubloco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LM Mono 10"/>
              <a:cs typeface="LM Mono 10"/>
            </a:endParaRPr>
          </a:p>
          <a:p>
            <a:pPr marL="508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Exemplo de trecho de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codigo:</a:t>
            </a:r>
            <a:endParaRPr sz="1100" dirty="0">
              <a:latin typeface="LM Sans 10"/>
              <a:cs typeface="LM Sans 10"/>
            </a:endParaRPr>
          </a:p>
          <a:p>
            <a:pPr marL="59690" marR="1030605" indent="1270">
              <a:lnSpc>
                <a:spcPct val="101499"/>
              </a:lnSpc>
              <a:spcBef>
                <a:spcPts val="550"/>
              </a:spcBef>
            </a:pPr>
            <a:r>
              <a:rPr sz="900" spc="45" dirty="0">
                <a:solidFill>
                  <a:srgbClr val="006600"/>
                </a:solidFill>
                <a:latin typeface="LM Mono 10"/>
                <a:cs typeface="LM Mono 10"/>
              </a:rPr>
              <a:t>while</a:t>
            </a:r>
            <a:r>
              <a:rPr sz="900" spc="45" dirty="0">
                <a:latin typeface="LM Mono 10"/>
                <a:cs typeface="LM Mono 10"/>
              </a:rPr>
              <a:t>(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cont</a:t>
            </a:r>
            <a:r>
              <a:rPr sz="900" spc="45" dirty="0">
                <a:latin typeface="LM Mono 10"/>
                <a:cs typeface="LM Mono 10"/>
              </a:rPr>
              <a:t>&lt;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quant</a:t>
            </a:r>
            <a:r>
              <a:rPr sz="900" spc="45" dirty="0">
                <a:latin typeface="LM Mono 10"/>
                <a:cs typeface="LM Mono 10"/>
              </a:rPr>
              <a:t>)</a:t>
            </a:r>
            <a:r>
              <a:rPr sz="900" spc="180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346710" marR="1581150" indent="-3810">
              <a:lnSpc>
                <a:spcPct val="101499"/>
              </a:lnSpc>
            </a:pPr>
            <a:r>
              <a:rPr sz="900" spc="30" dirty="0">
                <a:solidFill>
                  <a:srgbClr val="0000FF"/>
                </a:solidFill>
                <a:latin typeface="LM Mono 10"/>
                <a:cs typeface="LM Mono 10"/>
              </a:rPr>
              <a:t>p</a:t>
            </a:r>
            <a:r>
              <a:rPr sz="900" spc="30" dirty="0">
                <a:latin typeface="LM Mono 10"/>
                <a:cs typeface="LM Mono 10"/>
              </a:rPr>
              <a:t>=</a:t>
            </a:r>
            <a:r>
              <a:rPr sz="900" spc="30" dirty="0" err="1">
                <a:solidFill>
                  <a:srgbClr val="0000FF"/>
                </a:solidFill>
                <a:latin typeface="LM Mono 10"/>
                <a:cs typeface="LM Mono 10"/>
              </a:rPr>
              <a:t>uma</a:t>
            </a:r>
            <a:r>
              <a:rPr sz="900" spc="-40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Interface</a:t>
            </a:r>
            <a:r>
              <a:rPr lang="pt-BR" sz="900" spc="65" dirty="0">
                <a:solidFill>
                  <a:srgbClr val="0000FF"/>
                </a:solidFill>
                <a:latin typeface="LM Mono 10"/>
                <a:cs typeface="LM Mono 10"/>
              </a:rPr>
              <a:t>-&gt;</a:t>
            </a:r>
            <a:r>
              <a:rPr sz="900" spc="65" dirty="0" err="1">
                <a:solidFill>
                  <a:srgbClr val="0000FF"/>
                </a:solidFill>
                <a:latin typeface="LM Mono 10"/>
                <a:cs typeface="LM Mono 10"/>
              </a:rPr>
              <a:t>leia</a:t>
            </a:r>
            <a:r>
              <a:rPr sz="900" spc="-40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Pessoa</a:t>
            </a:r>
            <a:r>
              <a:rPr sz="900" spc="60" dirty="0">
                <a:latin typeface="LM Mono 10"/>
                <a:cs typeface="LM Mono 10"/>
              </a:rPr>
              <a:t>();  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soma</a:t>
            </a:r>
            <a:r>
              <a:rPr sz="900" spc="50" dirty="0">
                <a:latin typeface="LM Mono 10"/>
                <a:cs typeface="LM Mono 10"/>
              </a:rPr>
              <a:t>+=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p</a:t>
            </a:r>
            <a:r>
              <a:rPr lang="pt-BR" sz="900" spc="50" dirty="0">
                <a:solidFill>
                  <a:srgbClr val="0000FF"/>
                </a:solidFill>
                <a:latin typeface="LM Mono 10"/>
                <a:cs typeface="LM Mono 10"/>
              </a:rPr>
              <a:t>-&gt;</a:t>
            </a:r>
            <a:r>
              <a:rPr sz="900" spc="50" dirty="0" err="1">
                <a:solidFill>
                  <a:srgbClr val="0000FF"/>
                </a:solidFill>
                <a:latin typeface="LM Mono 10"/>
                <a:cs typeface="LM Mono 10"/>
              </a:rPr>
              <a:t>informe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Idade</a:t>
            </a:r>
            <a:r>
              <a:rPr sz="900" spc="60" dirty="0">
                <a:latin typeface="LM Mono 10"/>
                <a:cs typeface="LM Mono 10"/>
              </a:rPr>
              <a:t>();  </a:t>
            </a:r>
            <a:endParaRPr lang="pt-BR" sz="900" spc="60" dirty="0">
              <a:latin typeface="LM Mono 10"/>
              <a:cs typeface="LM Mono 10"/>
            </a:endParaRPr>
          </a:p>
          <a:p>
            <a:pPr marL="346710" marR="1581150" indent="-3810">
              <a:lnSpc>
                <a:spcPct val="101499"/>
              </a:lnSpc>
            </a:pPr>
            <a:r>
              <a:rPr sz="900" spc="45" dirty="0" err="1">
                <a:solidFill>
                  <a:srgbClr val="0000FF"/>
                </a:solidFill>
                <a:latin typeface="LM Mono 10"/>
                <a:cs typeface="LM Mono 10"/>
              </a:rPr>
              <a:t>cont</a:t>
            </a:r>
            <a:r>
              <a:rPr sz="900" spc="45" dirty="0">
                <a:latin typeface="LM Mono 10"/>
                <a:cs typeface="LM Mono 10"/>
              </a:rPr>
              <a:t>++;</a:t>
            </a:r>
            <a:endParaRPr sz="900" dirty="0">
              <a:latin typeface="LM Mono 10"/>
              <a:cs typeface="LM Mono 10"/>
            </a:endParaRPr>
          </a:p>
          <a:p>
            <a:pPr marL="565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  <a:p>
            <a:pPr marL="58419">
              <a:lnSpc>
                <a:spcPct val="100000"/>
              </a:lnSpc>
              <a:spcBef>
                <a:spcPts val="20"/>
              </a:spcBef>
            </a:pPr>
            <a:r>
              <a:rPr sz="900" spc="35" dirty="0">
                <a:solidFill>
                  <a:srgbClr val="006600"/>
                </a:solidFill>
                <a:latin typeface="LM Mono 10"/>
                <a:cs typeface="LM Mono 10"/>
              </a:rPr>
              <a:t>if</a:t>
            </a:r>
            <a:r>
              <a:rPr sz="900" spc="35" dirty="0">
                <a:latin typeface="LM Mono 10"/>
                <a:cs typeface="LM Mono 10"/>
              </a:rPr>
              <a:t>(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quant</a:t>
            </a:r>
            <a:r>
              <a:rPr sz="900" spc="35" dirty="0">
                <a:latin typeface="LM Mono 10"/>
                <a:cs typeface="LM Mono 10"/>
              </a:rPr>
              <a:t>&gt;</a:t>
            </a:r>
            <a:r>
              <a:rPr sz="900" spc="185" dirty="0">
                <a:latin typeface="LM Mono 10"/>
                <a:cs typeface="LM Mono 10"/>
              </a:rPr>
              <a:t> </a:t>
            </a:r>
            <a:r>
              <a:rPr sz="900" spc="45" dirty="0">
                <a:latin typeface="LM Mono 10"/>
                <a:cs typeface="LM Mono 10"/>
              </a:rPr>
              <a:t>0)</a:t>
            </a:r>
            <a:endParaRPr lang="pt-BR" sz="900" spc="45" dirty="0">
              <a:latin typeface="LM Mono 10"/>
              <a:cs typeface="LM Mono 10"/>
            </a:endParaRPr>
          </a:p>
          <a:p>
            <a:pPr marL="58419">
              <a:lnSpc>
                <a:spcPct val="100000"/>
              </a:lnSpc>
              <a:spcBef>
                <a:spcPts val="20"/>
              </a:spcBef>
            </a:pP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        </a:t>
            </a:r>
            <a:r>
              <a:rPr sz="900" spc="45" dirty="0">
                <a:solidFill>
                  <a:srgbClr val="006600"/>
                </a:solidFill>
                <a:latin typeface="LM Mono 10"/>
                <a:cs typeface="LM Mono 10"/>
              </a:rPr>
              <a:t>double</a:t>
            </a:r>
            <a:r>
              <a:rPr lang="pt-BR" sz="900" spc="4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media</a:t>
            </a:r>
            <a:r>
              <a:rPr sz="900" spc="45" dirty="0">
                <a:latin typeface="LM Mono 10"/>
                <a:cs typeface="LM Mono 10"/>
              </a:rPr>
              <a:t>=</a:t>
            </a:r>
            <a:r>
              <a:rPr lang="pt-BR" sz="900" spc="45" dirty="0">
                <a:latin typeface="LM Mono 10"/>
                <a:cs typeface="LM Mono 10"/>
              </a:rPr>
              <a:t> 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soma</a:t>
            </a:r>
            <a:r>
              <a:rPr sz="900" spc="45" dirty="0">
                <a:latin typeface="LM Mono 10"/>
                <a:cs typeface="LM Mono 10"/>
              </a:rPr>
              <a:t>/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cont</a:t>
            </a:r>
            <a:r>
              <a:rPr sz="900" spc="4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13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21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E939244B-0A17-4151-A2E0-0458EBBA1B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510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Comandos </a:t>
            </a:r>
            <a:r>
              <a:rPr spc="15" dirty="0"/>
              <a:t>de </a:t>
            </a:r>
            <a:r>
              <a:rPr spc="-105" dirty="0" err="1"/>
              <a:t>repeti</a:t>
            </a:r>
            <a:r>
              <a:rPr lang="pt-BR" spc="-105" dirty="0" err="1"/>
              <a:t>çã</a:t>
            </a:r>
            <a:r>
              <a:rPr spc="-105" dirty="0"/>
              <a:t>o </a:t>
            </a:r>
            <a:r>
              <a:rPr spc="15" dirty="0"/>
              <a:t>–</a:t>
            </a:r>
            <a:r>
              <a:rPr spc="75" dirty="0"/>
              <a:t> </a:t>
            </a:r>
            <a:r>
              <a:rPr spc="15" dirty="0">
                <a:latin typeface="LM Mono 12"/>
                <a:cs typeface="LM Mono 12"/>
              </a:rPr>
              <a:t>for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5805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5163" y="926121"/>
            <a:ext cx="4505960" cy="595630"/>
            <a:chOff x="65163" y="926121"/>
            <a:chExt cx="4505960" cy="595630"/>
          </a:xfrm>
        </p:grpSpPr>
        <p:sp>
          <p:nvSpPr>
            <p:cNvPr id="5" name="object 5"/>
            <p:cNvSpPr/>
            <p:nvPr/>
          </p:nvSpPr>
          <p:spPr>
            <a:xfrm>
              <a:off x="87743" y="92612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1419669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1406969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976693"/>
              <a:ext cx="50749" cy="4429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970545"/>
              <a:ext cx="4432935" cy="500380"/>
            </a:xfrm>
            <a:custGeom>
              <a:avLst/>
              <a:gdLst/>
              <a:ahLst/>
              <a:cxnLst/>
              <a:rect l="l" t="t" r="r" b="b"/>
              <a:pathLst>
                <a:path w="4432935" h="500380">
                  <a:moveTo>
                    <a:pt x="4432567" y="0"/>
                  </a:moveTo>
                  <a:lnTo>
                    <a:pt x="0" y="0"/>
                  </a:lnTo>
                  <a:lnTo>
                    <a:pt x="0" y="449124"/>
                  </a:lnTo>
                  <a:lnTo>
                    <a:pt x="4008" y="468848"/>
                  </a:lnTo>
                  <a:lnTo>
                    <a:pt x="14922" y="485001"/>
                  </a:lnTo>
                  <a:lnTo>
                    <a:pt x="31075" y="495915"/>
                  </a:lnTo>
                  <a:lnTo>
                    <a:pt x="50800" y="499924"/>
                  </a:lnTo>
                  <a:lnTo>
                    <a:pt x="4381767" y="499924"/>
                  </a:lnTo>
                  <a:lnTo>
                    <a:pt x="4401492" y="495915"/>
                  </a:lnTo>
                  <a:lnTo>
                    <a:pt x="4417644" y="485001"/>
                  </a:lnTo>
                  <a:lnTo>
                    <a:pt x="4428558" y="468848"/>
                  </a:lnTo>
                  <a:lnTo>
                    <a:pt x="4432567" y="44912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1" y="1014782"/>
              <a:ext cx="0" cy="424180"/>
            </a:xfrm>
            <a:custGeom>
              <a:avLst/>
              <a:gdLst/>
              <a:ahLst/>
              <a:cxnLst/>
              <a:rect l="l" t="t" r="r" b="b"/>
              <a:pathLst>
                <a:path h="424180">
                  <a:moveTo>
                    <a:pt x="0" y="4239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10020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1" y="9893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1" y="9766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691" y="107176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056" y="107176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691" y="121094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056" y="121094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2932" y="474597"/>
            <a:ext cx="3811904" cy="26053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– </a:t>
            </a:r>
            <a:r>
              <a:rPr sz="1100" spc="-5" dirty="0" err="1">
                <a:latin typeface="LM Sans 10"/>
                <a:cs typeface="LM Sans 10"/>
              </a:rPr>
              <a:t>incialize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65" dirty="0" err="1">
                <a:latin typeface="LM Sans 10"/>
                <a:cs typeface="LM Sans 10"/>
              </a:rPr>
              <a:t>vari</a:t>
            </a:r>
            <a:r>
              <a:rPr lang="pt-BR" sz="1100" spc="-65" dirty="0">
                <a:latin typeface="LM Sans 10"/>
                <a:cs typeface="LM Sans 10"/>
              </a:rPr>
              <a:t>á</a:t>
            </a:r>
            <a:r>
              <a:rPr sz="1100" spc="-65" dirty="0" err="1">
                <a:latin typeface="LM Sans 10"/>
                <a:cs typeface="LM Sans 10"/>
              </a:rPr>
              <a:t>veis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i="1" spc="-10" dirty="0">
                <a:latin typeface="LM Sans 10"/>
                <a:cs typeface="LM Sans 10"/>
              </a:rPr>
              <a:t>expressao1 </a:t>
            </a:r>
            <a:r>
              <a:rPr sz="1100" spc="-5" dirty="0">
                <a:latin typeface="LM Sans 10"/>
                <a:cs typeface="LM Sans 10"/>
              </a:rPr>
              <a:t>; </a:t>
            </a:r>
            <a:r>
              <a:rPr sz="1100" spc="-10" dirty="0">
                <a:latin typeface="LM Sans 10"/>
                <a:cs typeface="LM Sans 10"/>
              </a:rPr>
              <a:t>enquanto a </a:t>
            </a:r>
            <a:r>
              <a:rPr sz="1100" i="1" spc="-10" dirty="0">
                <a:latin typeface="LM Sans 10"/>
                <a:cs typeface="LM Sans 10"/>
              </a:rPr>
              <a:t>expressao2</a:t>
            </a:r>
            <a:r>
              <a:rPr sz="1100" i="1" spc="-1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for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LM Sans 10"/>
                <a:cs typeface="LM Sans 10"/>
              </a:rPr>
              <a:t>true</a:t>
            </a:r>
            <a:r>
              <a:rPr sz="1100" spc="-5" dirty="0">
                <a:latin typeface="LM Sans 10"/>
                <a:cs typeface="LM Sans 10"/>
              </a:rPr>
              <a:t>, repita e atualize as </a:t>
            </a:r>
            <a:r>
              <a:rPr sz="1100" spc="-65" dirty="0" err="1">
                <a:latin typeface="LM Sans 10"/>
                <a:cs typeface="LM Sans 10"/>
              </a:rPr>
              <a:t>vari</a:t>
            </a:r>
            <a:r>
              <a:rPr lang="pt-BR" sz="1100" spc="-65" dirty="0">
                <a:latin typeface="LM Sans 10"/>
                <a:cs typeface="LM Sans 10"/>
              </a:rPr>
              <a:t>á</a:t>
            </a:r>
            <a:r>
              <a:rPr sz="1100" spc="-65" dirty="0" err="1">
                <a:latin typeface="LM Sans 10"/>
                <a:cs typeface="LM Sans 10"/>
              </a:rPr>
              <a:t>veis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usando a</a:t>
            </a:r>
            <a:r>
              <a:rPr sz="1100" spc="5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expressao2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LM Sans 10"/>
              <a:cs typeface="LM Sans 10"/>
            </a:endParaRPr>
          </a:p>
          <a:p>
            <a:pPr marL="319405" marR="1249045" indent="-288925">
              <a:lnSpc>
                <a:spcPct val="101499"/>
              </a:lnSpc>
            </a:pP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for</a:t>
            </a:r>
            <a:r>
              <a:rPr sz="900" spc="60" dirty="0">
                <a:latin typeface="LM Mono 10"/>
                <a:cs typeface="LM Mono 10"/>
              </a:rPr>
              <a:t>(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expressao</a:t>
            </a:r>
            <a:r>
              <a:rPr sz="900" spc="-41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1</a:t>
            </a:r>
            <a:r>
              <a:rPr sz="900" spc="60" dirty="0">
                <a:latin typeface="LM Mono 10"/>
                <a:cs typeface="LM Mono 10"/>
              </a:rPr>
              <a:t>;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expressao</a:t>
            </a:r>
            <a:r>
              <a:rPr sz="900" spc="-40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2</a:t>
            </a:r>
            <a:r>
              <a:rPr sz="900" spc="60" dirty="0">
                <a:latin typeface="LM Mono 10"/>
                <a:cs typeface="LM Mono 10"/>
              </a:rPr>
              <a:t>;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expressao</a:t>
            </a:r>
            <a:r>
              <a:rPr sz="900" spc="-40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3</a:t>
            </a:r>
            <a:r>
              <a:rPr sz="900" spc="-5" dirty="0">
                <a:latin typeface="LM Mono 10"/>
                <a:cs typeface="LM Mono 10"/>
              </a:rPr>
              <a:t>)  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comandooubloco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Exemplo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1:</a:t>
            </a:r>
            <a:endParaRPr sz="1100" dirty="0">
              <a:latin typeface="LM Sans 10"/>
              <a:cs typeface="LM Sans 10"/>
            </a:endParaRPr>
          </a:p>
          <a:p>
            <a:pPr marL="21590" marR="2482850">
              <a:lnSpc>
                <a:spcPct val="101499"/>
              </a:lnSpc>
              <a:spcBef>
                <a:spcPts val="555"/>
              </a:spcBef>
            </a:pP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i</a:t>
            </a:r>
            <a:r>
              <a:rPr sz="900" spc="40" dirty="0" err="1">
                <a:solidFill>
                  <a:srgbClr val="006600"/>
                </a:solidFill>
                <a:latin typeface="LM Mono 10"/>
                <a:cs typeface="LM Mono 10"/>
              </a:rPr>
              <a:t>nt</a:t>
            </a: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soma</a:t>
            </a:r>
            <a:r>
              <a:rPr sz="900" spc="40" dirty="0">
                <a:latin typeface="LM Mono 10"/>
                <a:cs typeface="LM Mono 10"/>
              </a:rPr>
              <a:t>= </a:t>
            </a:r>
            <a:r>
              <a:rPr sz="900" spc="25" dirty="0">
                <a:latin typeface="LM Mono 10"/>
                <a:cs typeface="LM Mono 10"/>
              </a:rPr>
              <a:t>0;  </a:t>
            </a:r>
            <a:endParaRPr lang="pt-BR" sz="900" spc="25" dirty="0">
              <a:latin typeface="LM Mono 10"/>
              <a:cs typeface="LM Mono 10"/>
            </a:endParaRPr>
          </a:p>
          <a:p>
            <a:pPr marL="21590" marR="2482850">
              <a:lnSpc>
                <a:spcPct val="101499"/>
              </a:lnSpc>
              <a:spcBef>
                <a:spcPts val="555"/>
              </a:spcBef>
            </a:pPr>
            <a:r>
              <a:rPr sz="900" spc="30" dirty="0">
                <a:solidFill>
                  <a:srgbClr val="006600"/>
                </a:solidFill>
                <a:latin typeface="LM Mono 10"/>
                <a:cs typeface="LM Mono 10"/>
              </a:rPr>
              <a:t>for</a:t>
            </a:r>
            <a:r>
              <a:rPr sz="900" spc="30" dirty="0">
                <a:latin typeface="LM Mono 10"/>
                <a:cs typeface="LM Mono 10"/>
              </a:rPr>
              <a:t>(</a:t>
            </a:r>
            <a:r>
              <a:rPr sz="900" spc="30" dirty="0">
                <a:solidFill>
                  <a:srgbClr val="006600"/>
                </a:solidFill>
                <a:latin typeface="LM Mono 10"/>
                <a:cs typeface="LM Mono 10"/>
              </a:rPr>
              <a:t>int</a:t>
            </a:r>
            <a:r>
              <a:rPr sz="900" spc="30" dirty="0">
                <a:solidFill>
                  <a:srgbClr val="0000FF"/>
                </a:solidFill>
                <a:latin typeface="LM Mono 10"/>
                <a:cs typeface="LM Mono 10"/>
              </a:rPr>
              <a:t>k</a:t>
            </a:r>
            <a:r>
              <a:rPr sz="900" spc="30" dirty="0">
                <a:latin typeface="LM Mono 10"/>
                <a:cs typeface="LM Mono 10"/>
              </a:rPr>
              <a:t>=0;</a:t>
            </a:r>
            <a:r>
              <a:rPr sz="900" spc="30" dirty="0">
                <a:solidFill>
                  <a:srgbClr val="0000FF"/>
                </a:solidFill>
                <a:latin typeface="LM Mono 10"/>
                <a:cs typeface="LM Mono 10"/>
              </a:rPr>
              <a:t>k</a:t>
            </a:r>
            <a:r>
              <a:rPr sz="900" spc="30" dirty="0">
                <a:latin typeface="LM Mono 10"/>
                <a:cs typeface="LM Mono 10"/>
              </a:rPr>
              <a:t>&lt;</a:t>
            </a:r>
            <a:r>
              <a:rPr sz="900" spc="100" dirty="0">
                <a:latin typeface="LM Mono 10"/>
                <a:cs typeface="LM Mono 10"/>
              </a:rPr>
              <a:t> </a:t>
            </a:r>
            <a:r>
              <a:rPr sz="900" spc="30" dirty="0">
                <a:latin typeface="LM Mono 10"/>
                <a:cs typeface="LM Mono 10"/>
              </a:rPr>
              <a:t>5;</a:t>
            </a:r>
            <a:r>
              <a:rPr sz="900" spc="30" dirty="0">
                <a:solidFill>
                  <a:srgbClr val="0000FF"/>
                </a:solidFill>
                <a:latin typeface="LM Mono 10"/>
                <a:cs typeface="LM Mono 10"/>
              </a:rPr>
              <a:t>k</a:t>
            </a:r>
            <a:r>
              <a:rPr sz="900" spc="30" dirty="0">
                <a:latin typeface="LM Mono 10"/>
                <a:cs typeface="LM Mono 10"/>
              </a:rPr>
              <a:t>++)</a:t>
            </a:r>
            <a:endParaRPr sz="900" dirty="0">
              <a:latin typeface="LM Mono 10"/>
              <a:cs typeface="LM Mono 10"/>
            </a:endParaRPr>
          </a:p>
          <a:p>
            <a:pPr marL="308610">
              <a:lnSpc>
                <a:spcPct val="100000"/>
              </a:lnSpc>
              <a:spcBef>
                <a:spcPts val="20"/>
              </a:spcBef>
            </a:pP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soma</a:t>
            </a:r>
            <a:r>
              <a:rPr sz="900" spc="35" dirty="0">
                <a:latin typeface="LM Mono 10"/>
                <a:cs typeface="LM Mono 10"/>
              </a:rPr>
              <a:t>=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soma</a:t>
            </a:r>
            <a:r>
              <a:rPr sz="900" spc="35" dirty="0">
                <a:latin typeface="LM Mono 10"/>
                <a:cs typeface="LM Mono 10"/>
              </a:rPr>
              <a:t>+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k</a:t>
            </a:r>
            <a:r>
              <a:rPr sz="900" spc="3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Exemplo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2:</a:t>
            </a:r>
            <a:endParaRPr sz="1100" dirty="0">
              <a:latin typeface="LM Sans 10"/>
              <a:cs typeface="LM Sans 10"/>
            </a:endParaRPr>
          </a:p>
          <a:p>
            <a:pPr marL="21590" marR="1746250">
              <a:lnSpc>
                <a:spcPct val="101499"/>
              </a:lnSpc>
              <a:spcBef>
                <a:spcPts val="560"/>
              </a:spcBef>
            </a:pPr>
            <a:r>
              <a:rPr lang="pt-BR" sz="900" spc="55" dirty="0">
                <a:solidFill>
                  <a:srgbClr val="006600"/>
                </a:solidFill>
                <a:latin typeface="LM Mono 10"/>
                <a:cs typeface="LM Mono 10"/>
              </a:rPr>
              <a:t>l</a:t>
            </a:r>
            <a:r>
              <a:rPr sz="900" spc="55" dirty="0" err="1">
                <a:solidFill>
                  <a:srgbClr val="006600"/>
                </a:solidFill>
                <a:latin typeface="LM Mono 10"/>
                <a:cs typeface="LM Mono 10"/>
              </a:rPr>
              <a:t>ong</a:t>
            </a:r>
            <a:r>
              <a:rPr lang="pt-BR" sz="900" spc="5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55" dirty="0" err="1">
                <a:solidFill>
                  <a:srgbClr val="0000FF"/>
                </a:solidFill>
                <a:latin typeface="LM Mono 10"/>
                <a:cs typeface="LM Mono 10"/>
              </a:rPr>
              <a:t>soma</a:t>
            </a:r>
            <a:r>
              <a:rPr sz="900" spc="35" dirty="0" err="1">
                <a:solidFill>
                  <a:srgbClr val="0000FF"/>
                </a:solidFill>
                <a:latin typeface="LM Mono 10"/>
                <a:cs typeface="LM Mono 10"/>
              </a:rPr>
              <a:t>Par</a:t>
            </a:r>
            <a:r>
              <a:rPr sz="900" spc="35" dirty="0">
                <a:latin typeface="LM Mono 10"/>
                <a:cs typeface="LM Mono 10"/>
              </a:rPr>
              <a:t>= </a:t>
            </a:r>
            <a:r>
              <a:rPr sz="900" spc="25" dirty="0">
                <a:latin typeface="LM Mono 10"/>
                <a:cs typeface="LM Mono 10"/>
              </a:rPr>
              <a:t>0;  </a:t>
            </a:r>
            <a:endParaRPr lang="pt-BR" sz="900" spc="25" dirty="0">
              <a:latin typeface="LM Mono 10"/>
              <a:cs typeface="LM Mono 10"/>
            </a:endParaRPr>
          </a:p>
          <a:p>
            <a:pPr marL="21590" marR="1746250">
              <a:lnSpc>
                <a:spcPct val="101499"/>
              </a:lnSpc>
              <a:spcBef>
                <a:spcPts val="560"/>
              </a:spcBef>
            </a:pPr>
            <a:r>
              <a:rPr sz="900" spc="40" dirty="0">
                <a:solidFill>
                  <a:srgbClr val="006600"/>
                </a:solidFill>
                <a:latin typeface="LM Mono 10"/>
                <a:cs typeface="LM Mono 10"/>
              </a:rPr>
              <a:t>for</a:t>
            </a:r>
            <a:r>
              <a:rPr sz="900" spc="40" dirty="0">
                <a:latin typeface="LM Mono 10"/>
                <a:cs typeface="LM Mono 10"/>
              </a:rPr>
              <a:t>(</a:t>
            </a:r>
            <a:r>
              <a:rPr sz="900" spc="40" dirty="0">
                <a:solidFill>
                  <a:srgbClr val="006600"/>
                </a:solidFill>
                <a:latin typeface="LM Mono 10"/>
                <a:cs typeface="LM Mono 10"/>
              </a:rPr>
              <a:t>int</a:t>
            </a: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par</a:t>
            </a:r>
            <a:r>
              <a:rPr sz="900" spc="40" dirty="0">
                <a:latin typeface="LM Mono 10"/>
                <a:cs typeface="LM Mono 10"/>
              </a:rPr>
              <a:t>=10;</a:t>
            </a:r>
            <a:r>
              <a:rPr lang="pt-BR" sz="900" spc="40" dirty="0">
                <a:latin typeface="LM Mono 10"/>
                <a:cs typeface="LM Mono 10"/>
              </a:rPr>
              <a:t> 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par</a:t>
            </a:r>
            <a:r>
              <a:rPr sz="900" spc="40" dirty="0">
                <a:latin typeface="LM Mono 10"/>
                <a:cs typeface="LM Mono 10"/>
              </a:rPr>
              <a:t>&gt;</a:t>
            </a:r>
            <a:r>
              <a:rPr sz="900" spc="170" dirty="0">
                <a:latin typeface="LM Mono 10"/>
                <a:cs typeface="LM Mono 10"/>
              </a:rPr>
              <a:t> </a:t>
            </a:r>
            <a:r>
              <a:rPr sz="900" spc="30" dirty="0">
                <a:latin typeface="LM Mono 10"/>
                <a:cs typeface="LM Mono 10"/>
              </a:rPr>
              <a:t>2;</a:t>
            </a:r>
            <a:r>
              <a:rPr sz="900" spc="30" dirty="0">
                <a:solidFill>
                  <a:srgbClr val="0000FF"/>
                </a:solidFill>
                <a:latin typeface="LM Mono 10"/>
                <a:cs typeface="LM Mono 10"/>
              </a:rPr>
              <a:t>par</a:t>
            </a:r>
            <a:r>
              <a:rPr sz="900" spc="30" dirty="0">
                <a:latin typeface="LM Mono 10"/>
                <a:cs typeface="LM Mono 10"/>
              </a:rPr>
              <a:t>=</a:t>
            </a:r>
            <a:r>
              <a:rPr sz="900" spc="30" dirty="0">
                <a:solidFill>
                  <a:srgbClr val="0000FF"/>
                </a:solidFill>
                <a:latin typeface="LM Mono 10"/>
                <a:cs typeface="LM Mono 10"/>
              </a:rPr>
              <a:t>par</a:t>
            </a:r>
            <a:r>
              <a:rPr sz="900" spc="30" dirty="0">
                <a:latin typeface="LM Mono 10"/>
                <a:cs typeface="LM Mono 10"/>
              </a:rPr>
              <a:t>-2)</a:t>
            </a:r>
            <a:endParaRPr sz="900" dirty="0">
              <a:latin typeface="LM Mono 10"/>
              <a:cs typeface="LM Mono 10"/>
            </a:endParaRPr>
          </a:p>
          <a:p>
            <a:pPr marL="309880">
              <a:lnSpc>
                <a:spcPct val="100000"/>
              </a:lnSpc>
              <a:spcBef>
                <a:spcPts val="15"/>
              </a:spcBef>
            </a:pP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soma</a:t>
            </a:r>
            <a:r>
              <a:rPr sz="900" spc="-3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Par</a:t>
            </a:r>
            <a:r>
              <a:rPr sz="900" spc="35" dirty="0">
                <a:latin typeface="LM Mono 10"/>
                <a:cs typeface="LM Mono 10"/>
              </a:rPr>
              <a:t>+=</a:t>
            </a:r>
            <a:r>
              <a:rPr sz="900" spc="35" dirty="0">
                <a:solidFill>
                  <a:srgbClr val="0000FF"/>
                </a:solidFill>
                <a:latin typeface="LM Mono 10"/>
                <a:cs typeface="LM Mono 10"/>
              </a:rPr>
              <a:t>par</a:t>
            </a:r>
            <a:r>
              <a:rPr sz="900" spc="35" dirty="0">
                <a:latin typeface="LM Mono 10"/>
                <a:cs typeface="LM Mono 10"/>
              </a:rPr>
              <a:t>;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1089" y="162540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342252" y="1810867"/>
            <a:ext cx="35560" cy="417830"/>
            <a:chOff x="342252" y="1810867"/>
            <a:chExt cx="35560" cy="417830"/>
          </a:xfrm>
        </p:grpSpPr>
        <p:sp>
          <p:nvSpPr>
            <p:cNvPr id="21" name="object 21"/>
            <p:cNvSpPr/>
            <p:nvPr/>
          </p:nvSpPr>
          <p:spPr>
            <a:xfrm>
              <a:off x="344779" y="181086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145" y="181086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779" y="195004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5145" y="195004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779" y="208922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5145" y="208922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281089" y="2404808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342252" y="2590266"/>
            <a:ext cx="35560" cy="417830"/>
            <a:chOff x="342252" y="2590266"/>
            <a:chExt cx="35560" cy="417830"/>
          </a:xfrm>
        </p:grpSpPr>
        <p:sp>
          <p:nvSpPr>
            <p:cNvPr id="29" name="object 29"/>
            <p:cNvSpPr/>
            <p:nvPr/>
          </p:nvSpPr>
          <p:spPr>
            <a:xfrm>
              <a:off x="344779" y="259026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5145" y="259026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779" y="272944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5145" y="272944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4779" y="286862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5145" y="286862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13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21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995D520B-7E6A-4EFC-8C16-5ACFBE0282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398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 err="1"/>
              <a:t>Observa</a:t>
            </a:r>
            <a:r>
              <a:rPr lang="pt-BR" spc="-90" dirty="0" err="1"/>
              <a:t>çõ</a:t>
            </a:r>
            <a:r>
              <a:rPr spc="-90"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1603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32598"/>
            <a:ext cx="4050029" cy="23329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8735">
              <a:lnSpc>
                <a:spcPct val="102600"/>
              </a:lnSpc>
              <a:spcBef>
                <a:spcPts val="55"/>
              </a:spcBef>
            </a:pP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fornecer, no corpo de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</a:t>
            </a:r>
            <a:r>
              <a:rPr lang="pt-BR" sz="1100" spc="-100" dirty="0">
                <a:latin typeface="LM Sans 10"/>
                <a:cs typeface="LM Sans 10"/>
              </a:rPr>
              <a:t> 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while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80" dirty="0">
                <a:latin typeface="LM Sans 10"/>
                <a:cs typeface="LM Sans 10"/>
              </a:rPr>
              <a:t>a</a:t>
            </a:r>
            <a:r>
              <a:rPr lang="pt-BR" sz="1100" spc="-180" dirty="0" err="1">
                <a:latin typeface="LM Sans 10"/>
                <a:cs typeface="LM Sans 10"/>
              </a:rPr>
              <a:t>çã</a:t>
            </a:r>
            <a:r>
              <a:rPr sz="1100" spc="-180" dirty="0">
                <a:latin typeface="LM Sans 10"/>
                <a:cs typeface="LM Sans 10"/>
              </a:rPr>
              <a:t>o</a:t>
            </a:r>
            <a:r>
              <a:rPr lang="pt-BR" sz="1100" spc="-180" dirty="0">
                <a:latin typeface="LM Sans 10"/>
                <a:cs typeface="LM Sans 10"/>
              </a:rPr>
              <a:t>    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que  </a:t>
            </a:r>
            <a:r>
              <a:rPr sz="1100" spc="-5" dirty="0">
                <a:latin typeface="LM Sans 10"/>
                <a:cs typeface="LM Sans 10"/>
              </a:rPr>
              <a:t>consequentemente </a:t>
            </a:r>
            <a:r>
              <a:rPr sz="1100" spc="-10" dirty="0">
                <a:latin typeface="LM Sans 10"/>
                <a:cs typeface="LM Sans 10"/>
              </a:rPr>
              <a:t>faz com que a </a:t>
            </a:r>
            <a:r>
              <a:rPr sz="1100" spc="-110" dirty="0" err="1">
                <a:latin typeface="LM Sans 10"/>
                <a:cs typeface="LM Sans 10"/>
              </a:rPr>
              <a:t>condi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lang="pt-BR" sz="1100" spc="-110" dirty="0">
                <a:latin typeface="LM Sans 10"/>
                <a:cs typeface="LM Sans 10"/>
              </a:rPr>
              <a:t> </a:t>
            </a:r>
            <a:r>
              <a:rPr sz="1100" spc="-10" dirty="0" err="1">
                <a:latin typeface="LM Sans 10"/>
                <a:cs typeface="LM Sans 10"/>
              </a:rPr>
              <a:t>torne</a:t>
            </a:r>
            <a:r>
              <a:rPr sz="1100" spc="-10" dirty="0">
                <a:latin typeface="LM Sans 10"/>
                <a:cs typeface="LM Sans 10"/>
              </a:rPr>
              <a:t>-se </a:t>
            </a:r>
            <a:r>
              <a:rPr sz="1100" spc="-5" dirty="0">
                <a:latin typeface="LM Sans 10"/>
                <a:cs typeface="LM Sans 10"/>
              </a:rPr>
              <a:t>falsa,  </a:t>
            </a:r>
            <a:r>
              <a:rPr sz="1100" spc="-10" dirty="0">
                <a:latin typeface="LM Sans 10"/>
                <a:cs typeface="LM Sans 10"/>
              </a:rPr>
              <a:t>normalmente </a:t>
            </a:r>
            <a:r>
              <a:rPr sz="1100" spc="-5" dirty="0">
                <a:latin typeface="LM Sans 10"/>
                <a:cs typeface="LM Sans 10"/>
              </a:rPr>
              <a:t>resulta </a:t>
            </a:r>
            <a:r>
              <a:rPr sz="1100" spc="-10" dirty="0">
                <a:latin typeface="LM Sans 10"/>
                <a:cs typeface="LM Sans 10"/>
              </a:rPr>
              <a:t>em um </a:t>
            </a:r>
            <a:r>
              <a:rPr sz="1100" spc="-5" dirty="0">
                <a:latin typeface="LM Sans 10"/>
                <a:cs typeface="LM Sans 10"/>
              </a:rPr>
              <a:t>erro de </a:t>
            </a:r>
            <a:r>
              <a:rPr sz="1100" spc="-85" dirty="0">
                <a:latin typeface="LM Sans 10"/>
                <a:cs typeface="LM Sans 10"/>
              </a:rPr>
              <a:t>l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gica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chamado </a:t>
            </a:r>
            <a:r>
              <a:rPr sz="1100" b="1" dirty="0">
                <a:latin typeface="LM Sans 10"/>
                <a:cs typeface="LM Sans 10"/>
              </a:rPr>
              <a:t>loop </a:t>
            </a:r>
            <a:r>
              <a:rPr sz="1100" b="1" spc="-5" dirty="0">
                <a:latin typeface="LM Sans 10"/>
                <a:cs typeface="LM Sans 10"/>
              </a:rPr>
              <a:t>infinito </a:t>
            </a:r>
            <a:r>
              <a:rPr sz="1100" spc="-5" dirty="0">
                <a:latin typeface="LM Sans 10"/>
                <a:cs typeface="LM Sans 10"/>
              </a:rPr>
              <a:t>(a </a:t>
            </a:r>
            <a:r>
              <a:rPr sz="1100" spc="-100" dirty="0" err="1">
                <a:latin typeface="LM Sans 10"/>
                <a:cs typeface="LM Sans 10"/>
              </a:rPr>
              <a:t>repeti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pressegue</a:t>
            </a:r>
            <a:r>
              <a:rPr sz="1100" spc="-1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indefinademente)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99"/>
              </a:lnSpc>
            </a:pPr>
            <a:r>
              <a:rPr sz="1100" spc="-5" dirty="0">
                <a:latin typeface="LM Sans 10"/>
                <a:cs typeface="LM Sans 10"/>
              </a:rPr>
              <a:t>Escolher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5" dirty="0">
                <a:latin typeface="LM Sans 10"/>
                <a:cs typeface="LM Sans 10"/>
              </a:rPr>
              <a:t>de sentinela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85" dirty="0" err="1">
                <a:latin typeface="LM Sans 10"/>
                <a:cs typeface="LM Sans 10"/>
              </a:rPr>
              <a:t>tamb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sz="1100" spc="-5" dirty="0">
                <a:latin typeface="LM Sans 10"/>
                <a:cs typeface="LM Sans 10"/>
              </a:rPr>
              <a:t>seja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70" dirty="0">
                <a:latin typeface="LM Sans 10"/>
                <a:cs typeface="LM Sans 10"/>
              </a:rPr>
              <a:t>leg</a:t>
            </a:r>
            <a:r>
              <a:rPr lang="pt-BR" sz="1100" spc="-70" dirty="0">
                <a:latin typeface="LM Sans 10"/>
                <a:cs typeface="LM Sans 10"/>
              </a:rPr>
              <a:t>í</a:t>
            </a:r>
            <a:r>
              <a:rPr sz="1100" spc="-70" dirty="0" err="1">
                <a:latin typeface="LM Sans 10"/>
                <a:cs typeface="LM Sans 10"/>
              </a:rPr>
              <a:t>timo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 dados</a:t>
            </a:r>
            <a:r>
              <a:rPr lang="pt-BR" sz="1100" spc="-5" dirty="0">
                <a:latin typeface="LM Sans 10"/>
                <a:cs typeface="LM Sans 10"/>
              </a:rPr>
              <a:t> é um </a:t>
            </a:r>
            <a:r>
              <a:rPr sz="1100" spc="-5" dirty="0" err="1">
                <a:latin typeface="LM Sans 10"/>
                <a:cs typeface="LM Sans 10"/>
              </a:rPr>
              <a:t>erro</a:t>
            </a:r>
            <a:r>
              <a:rPr sz="1100" spc="-5" dirty="0">
                <a:latin typeface="LM Sans 10"/>
                <a:cs typeface="LM Sans 10"/>
              </a:rPr>
              <a:t> de </a:t>
            </a:r>
            <a:r>
              <a:rPr sz="1100" spc="-75" dirty="0">
                <a:latin typeface="LM Sans 10"/>
                <a:cs typeface="LM Sans 10"/>
              </a:rPr>
              <a:t>l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 err="1">
                <a:latin typeface="LM Sans 10"/>
                <a:cs typeface="LM Sans 10"/>
              </a:rPr>
              <a:t>gica</a:t>
            </a:r>
            <a:r>
              <a:rPr sz="1100" spc="-75" dirty="0">
                <a:latin typeface="LM Sans 10"/>
                <a:cs typeface="LM Sans 10"/>
              </a:rPr>
              <a:t>. </a:t>
            </a:r>
            <a:r>
              <a:rPr sz="1100" spc="-3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exemplo: </a:t>
            </a:r>
            <a:r>
              <a:rPr sz="1100" spc="-10" dirty="0">
                <a:latin typeface="LM Sans 10"/>
                <a:cs typeface="LM Sans 10"/>
              </a:rPr>
              <a:t>digitar </a:t>
            </a:r>
            <a:r>
              <a:rPr sz="1100" spc="-5" dirty="0">
                <a:latin typeface="LM Sans 10"/>
                <a:cs typeface="LM Sans 10"/>
              </a:rPr>
              <a:t>-1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sair,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quando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-1 </a:t>
            </a:r>
            <a:r>
              <a:rPr sz="1100" dirty="0">
                <a:latin typeface="LM Sans 10"/>
                <a:cs typeface="LM Sans 10"/>
              </a:rPr>
              <a:t>poderia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85" dirty="0">
                <a:latin typeface="LM Sans 10"/>
                <a:cs typeface="LM Sans 10"/>
              </a:rPr>
              <a:t>n</a:t>
            </a:r>
            <a:r>
              <a:rPr lang="pt-BR" sz="1100" spc="-85" dirty="0">
                <a:latin typeface="LM Sans 10"/>
                <a:cs typeface="LM Sans 10"/>
              </a:rPr>
              <a:t>ú</a:t>
            </a:r>
            <a:r>
              <a:rPr sz="1100" spc="-85" dirty="0">
                <a:latin typeface="LM Sans 10"/>
                <a:cs typeface="LM Sans 10"/>
              </a:rPr>
              <a:t>mero v</a:t>
            </a:r>
            <a:r>
              <a:rPr lang="pt-BR" sz="1100" spc="-85" dirty="0">
                <a:latin typeface="LM Sans 10"/>
                <a:cs typeface="LM Sans 10"/>
              </a:rPr>
              <a:t>á</a:t>
            </a:r>
            <a:r>
              <a:rPr sz="1100" spc="-85" dirty="0">
                <a:latin typeface="LM Sans 10"/>
                <a:cs typeface="LM Sans 10"/>
              </a:rPr>
              <a:t>lido </a:t>
            </a:r>
            <a:r>
              <a:rPr sz="1100" spc="-10" dirty="0">
                <a:latin typeface="LM Sans 10"/>
                <a:cs typeface="LM Sans 10"/>
              </a:rPr>
              <a:t>em um</a:t>
            </a:r>
            <a:r>
              <a:rPr sz="1100" spc="155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somat</a:t>
            </a:r>
            <a:r>
              <a:rPr lang="pt-BR" sz="1100" spc="-60" dirty="0">
                <a:latin typeface="LM Sans 10"/>
                <a:cs typeface="LM Sans 10"/>
              </a:rPr>
              <a:t>ó</a:t>
            </a:r>
            <a:r>
              <a:rPr sz="1100" spc="-60" dirty="0" err="1">
                <a:latin typeface="LM Sans 10"/>
                <a:cs typeface="LM Sans 10"/>
              </a:rPr>
              <a:t>rio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222885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Muitos </a:t>
            </a:r>
            <a:r>
              <a:rPr sz="1100" spc="-10" dirty="0">
                <a:latin typeface="LM Sans 10"/>
                <a:cs typeface="LM Sans 10"/>
              </a:rPr>
              <a:t>programas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logicamente divididos </a:t>
            </a: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14" dirty="0">
                <a:latin typeface="LM Sans 10"/>
                <a:cs typeface="LM Sans 10"/>
              </a:rPr>
              <a:t>tr</a:t>
            </a:r>
            <a:r>
              <a:rPr lang="pt-BR" sz="1100" spc="-114" dirty="0">
                <a:latin typeface="LM Sans 10"/>
                <a:cs typeface="LM Sans 10"/>
              </a:rPr>
              <a:t>ê</a:t>
            </a:r>
            <a:r>
              <a:rPr sz="1100" spc="-114" dirty="0">
                <a:latin typeface="LM Sans 10"/>
                <a:cs typeface="LM Sans 10"/>
              </a:rPr>
              <a:t>s </a:t>
            </a:r>
            <a:r>
              <a:rPr lang="pt-BR" sz="1100" spc="-114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fases</a:t>
            </a:r>
            <a:r>
              <a:rPr sz="1100" spc="-5" dirty="0">
                <a:latin typeface="LM Sans 10"/>
                <a:cs typeface="LM Sans 10"/>
              </a:rPr>
              <a:t>: 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5" dirty="0" err="1">
                <a:latin typeface="LM Sans 10"/>
                <a:cs typeface="LM Sans 10"/>
              </a:rPr>
              <a:t>inicializa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das </a:t>
            </a:r>
            <a:r>
              <a:rPr sz="1100" spc="-60" dirty="0" err="1">
                <a:latin typeface="LM Sans 10"/>
                <a:cs typeface="LM Sans 10"/>
              </a:rPr>
              <a:t>vari</a:t>
            </a:r>
            <a:r>
              <a:rPr lang="pt-BR" sz="1100" spc="-60" dirty="0">
                <a:latin typeface="LM Sans 10"/>
                <a:cs typeface="LM Sans 10"/>
              </a:rPr>
              <a:t>á</a:t>
            </a:r>
            <a:r>
              <a:rPr sz="1100" spc="-60" dirty="0" err="1">
                <a:latin typeface="LM Sans 10"/>
                <a:cs typeface="LM Sans 10"/>
              </a:rPr>
              <a:t>veis</a:t>
            </a:r>
            <a:r>
              <a:rPr sz="1100" spc="-60" dirty="0">
                <a:latin typeface="LM Sans 10"/>
                <a:cs typeface="LM Sans 10"/>
              </a:rPr>
              <a:t>;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de processamento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110" dirty="0" err="1">
                <a:latin typeface="LM Sans 10"/>
                <a:cs typeface="LM Sans 10"/>
              </a:rPr>
              <a:t>inser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dos </a:t>
            </a:r>
            <a:r>
              <a:rPr sz="1100" spc="-10" dirty="0">
                <a:latin typeface="LM Sans 10"/>
                <a:cs typeface="LM Sans 10"/>
              </a:rPr>
              <a:t>valores </a:t>
            </a:r>
            <a:r>
              <a:rPr sz="1100" spc="-5" dirty="0">
                <a:latin typeface="LM Sans 10"/>
                <a:cs typeface="LM Sans 10"/>
              </a:rPr>
              <a:t>dos dados e ajuste das </a:t>
            </a:r>
            <a:r>
              <a:rPr sz="1100" spc="-60" dirty="0" err="1">
                <a:latin typeface="LM Sans 10"/>
                <a:cs typeface="LM Sans 10"/>
              </a:rPr>
              <a:t>vari</a:t>
            </a:r>
            <a:r>
              <a:rPr lang="pt-BR" sz="1100" spc="-60" dirty="0">
                <a:latin typeface="LM Sans 10"/>
                <a:cs typeface="LM Sans 10"/>
              </a:rPr>
              <a:t>á</a:t>
            </a:r>
            <a:r>
              <a:rPr sz="1100" spc="-60" dirty="0" err="1">
                <a:latin typeface="LM Sans 10"/>
                <a:cs typeface="LM Sans 10"/>
              </a:rPr>
              <a:t>veis</a:t>
            </a:r>
            <a:r>
              <a:rPr sz="1100" spc="-60" dirty="0">
                <a:latin typeface="LM Sans 10"/>
                <a:cs typeface="LM Sans 10"/>
              </a:rPr>
              <a:t>;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75" dirty="0">
                <a:latin typeface="LM Sans 10"/>
                <a:cs typeface="LM Sans 10"/>
              </a:rPr>
              <a:t>t</a:t>
            </a:r>
            <a:r>
              <a:rPr lang="pt-BR" sz="1100" spc="-75" dirty="0">
                <a:latin typeface="LM Sans 10"/>
                <a:cs typeface="LM Sans 10"/>
              </a:rPr>
              <a:t>é</a:t>
            </a:r>
            <a:r>
              <a:rPr sz="1100" spc="-75" dirty="0" err="1">
                <a:latin typeface="LM Sans 10"/>
                <a:cs typeface="LM Sans 10"/>
              </a:rPr>
              <a:t>rmino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calcula e insere os resultados</a:t>
            </a:r>
            <a:r>
              <a:rPr sz="1100" spc="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finais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51437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24063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13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21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722FD04-8B4A-4355-906B-06118EA22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1419</Words>
  <Application>Microsoft Office PowerPoint</Application>
  <PresentationFormat>Personalizar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Calibri</vt:lpstr>
      <vt:lpstr>LM Mono 10</vt:lpstr>
      <vt:lpstr>LM Mono 12</vt:lpstr>
      <vt:lpstr>LM Sans 10</vt:lpstr>
      <vt:lpstr>LM Sans 12</vt:lpstr>
      <vt:lpstr>LM Sans 17</vt:lpstr>
      <vt:lpstr>Office Theme</vt:lpstr>
      <vt:lpstr>Apresentação do PowerPoint</vt:lpstr>
      <vt:lpstr>Estruturas de repetição</vt:lpstr>
      <vt:lpstr>Comandos de repetição</vt:lpstr>
      <vt:lpstr>Comandos de repetição – do-while</vt:lpstr>
      <vt:lpstr>Apresentação do PowerPoint</vt:lpstr>
      <vt:lpstr>Comandos de repetição – do-while – exemplo (cont...)</vt:lpstr>
      <vt:lpstr>Comandos de repetição – while</vt:lpstr>
      <vt:lpstr>Comandos de repetição – for</vt:lpstr>
      <vt:lpstr>Observações</vt:lpstr>
      <vt:lpstr>Observaço˜es (cont...)</vt:lpstr>
      <vt:lpstr>Comando break</vt:lpstr>
      <vt:lpstr>Comando 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INE5603 Introdução à POO</dc:title>
  <dc:creator>Prof. A. G. Silva</dc:creator>
  <cp:lastModifiedBy>Eric de Paula Ferreira</cp:lastModifiedBy>
  <cp:revision>6</cp:revision>
  <dcterms:created xsi:type="dcterms:W3CDTF">2020-03-27T21:27:15Z</dcterms:created>
  <dcterms:modified xsi:type="dcterms:W3CDTF">2020-05-23T14:10:01Z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2017-09-13T00:00:00Z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2020-03-27T00:00:00Z</vt:filetime>
  </property>
</Properties>
</file>