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5" r:id="rId17"/>
    <p:sldId id="276" r:id="rId18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744" y="435666"/>
            <a:ext cx="360261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600" y="554983"/>
            <a:ext cx="3418204" cy="216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5304" y="3349288"/>
            <a:ext cx="8667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999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1462A6-C6BD-4396-A5A0-CB7CC5B0D340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B016E1-BF8A-4CB2-AAFC-1B1F025A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6026" y="87562"/>
            <a:ext cx="4404074" cy="2838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#include&lt;iostream&gt;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800" b="1" dirty="0">
              <a:solidFill>
                <a:srgbClr val="3333CC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using namespace </a:t>
            </a:r>
            <a:r>
              <a:rPr lang="en-US" sz="800" dirty="0">
                <a:latin typeface="Courier New"/>
                <a:cs typeface="Courier New"/>
              </a:rPr>
              <a:t>std</a:t>
            </a: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pt-BR" sz="800" spc="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800" b="1" spc="5" dirty="0" err="1">
                <a:latin typeface="Courier New"/>
                <a:cs typeface="Courier New"/>
              </a:rPr>
              <a:t>int</a:t>
            </a:r>
            <a:r>
              <a:rPr lang="pt-BR" sz="800" spc="5" dirty="0">
                <a:latin typeface="Courier New"/>
                <a:cs typeface="Courier New"/>
              </a:rPr>
              <a:t> </a:t>
            </a:r>
            <a:r>
              <a:rPr lang="pt-BR" sz="800" spc="5" dirty="0" err="1">
                <a:latin typeface="Courier New"/>
                <a:cs typeface="Courier New"/>
              </a:rPr>
              <a:t>main</a:t>
            </a:r>
            <a:r>
              <a:rPr lang="pt-BR" sz="800" spc="5" dirty="0">
                <a:latin typeface="Courier New"/>
                <a:cs typeface="Courier New"/>
              </a:rPr>
              <a:t> (){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    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  <a:r>
              <a:rPr lang="pt-BR" sz="800" spc="5" dirty="0" err="1">
                <a:latin typeface="Courier New"/>
                <a:cs typeface="Courier New"/>
              </a:rPr>
              <a:t>int</a:t>
            </a:r>
            <a:r>
              <a:rPr lang="pt-BR" sz="800" spc="5" dirty="0">
                <a:latin typeface="Courier New"/>
                <a:cs typeface="Courier New"/>
              </a:rPr>
              <a:t> n = 5;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  <a:r>
              <a:rPr lang="pt-BR" sz="800" spc="5" dirty="0" err="1">
                <a:latin typeface="Courier New"/>
                <a:cs typeface="Courier New"/>
              </a:rPr>
              <a:t>int</a:t>
            </a:r>
            <a:r>
              <a:rPr lang="pt-BR" sz="800" spc="5" dirty="0">
                <a:latin typeface="Courier New"/>
                <a:cs typeface="Courier New"/>
              </a:rPr>
              <a:t> vetor[5];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for (</a:t>
            </a:r>
            <a:r>
              <a:rPr lang="pt-BR" sz="800" spc="5" dirty="0" err="1">
                <a:latin typeface="Courier New"/>
                <a:cs typeface="Courier New"/>
              </a:rPr>
              <a:t>int</a:t>
            </a:r>
            <a:r>
              <a:rPr lang="pt-BR" sz="800" spc="5" dirty="0">
                <a:latin typeface="Courier New"/>
                <a:cs typeface="Courier New"/>
              </a:rPr>
              <a:t> i = 0; i &lt; n; i++){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  </a:t>
            </a:r>
            <a:r>
              <a:rPr lang="pt-BR" sz="800" spc="5" dirty="0" err="1">
                <a:latin typeface="Courier New"/>
                <a:cs typeface="Courier New"/>
              </a:rPr>
              <a:t>cout</a:t>
            </a:r>
            <a:r>
              <a:rPr lang="pt-BR" sz="800" spc="5" dirty="0">
                <a:latin typeface="Courier New"/>
                <a:cs typeface="Courier New"/>
              </a:rPr>
              <a:t> &lt;&lt; "Informe " + (i + 1) + "%do. elemento de " + n;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  </a:t>
            </a:r>
            <a:r>
              <a:rPr lang="pt-BR" sz="800" spc="5" dirty="0" err="1">
                <a:latin typeface="Courier New"/>
                <a:cs typeface="Courier New"/>
              </a:rPr>
              <a:t>cin</a:t>
            </a:r>
            <a:r>
              <a:rPr lang="pt-BR" sz="800" spc="5" dirty="0">
                <a:latin typeface="Courier New"/>
                <a:cs typeface="Courier New"/>
              </a:rPr>
              <a:t> &gt;&gt; v[i];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}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  <a:r>
              <a:rPr lang="pt-BR" sz="800" spc="5" dirty="0" err="1">
                <a:latin typeface="Courier New"/>
                <a:cs typeface="Courier New"/>
              </a:rPr>
              <a:t>cout</a:t>
            </a:r>
            <a:r>
              <a:rPr lang="pt-BR" sz="800" spc="5" dirty="0">
                <a:latin typeface="Courier New"/>
                <a:cs typeface="Courier New"/>
              </a:rPr>
              <a:t> &lt;&lt; </a:t>
            </a:r>
            <a:r>
              <a:rPr lang="pt-BR" sz="800" spc="5" dirty="0" err="1">
                <a:latin typeface="Courier New"/>
                <a:cs typeface="Courier New"/>
              </a:rPr>
              <a:t>endl</a:t>
            </a:r>
            <a:r>
              <a:rPr lang="pt-BR" sz="800" spc="5" dirty="0">
                <a:latin typeface="Courier New"/>
                <a:cs typeface="Courier New"/>
              </a:rPr>
              <a:t>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for (</a:t>
            </a:r>
            <a:r>
              <a:rPr lang="pt-BR" sz="800" spc="5" dirty="0" err="1">
                <a:latin typeface="Courier New"/>
                <a:cs typeface="Courier New"/>
              </a:rPr>
              <a:t>int</a:t>
            </a:r>
            <a:r>
              <a:rPr lang="pt-BR" sz="800" spc="5" dirty="0">
                <a:latin typeface="Courier New"/>
                <a:cs typeface="Courier New"/>
              </a:rPr>
              <a:t> i = 0; i &lt; n; i++){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	  </a:t>
            </a:r>
            <a:r>
              <a:rPr lang="pt-BR" sz="800" spc="5" dirty="0" err="1">
                <a:latin typeface="Courier New"/>
                <a:cs typeface="Courier New"/>
              </a:rPr>
              <a:t>cout</a:t>
            </a:r>
            <a:r>
              <a:rPr lang="pt-BR" sz="800" spc="5" dirty="0">
                <a:latin typeface="Courier New"/>
                <a:cs typeface="Courier New"/>
              </a:rPr>
              <a:t> &lt;&lt; "v[" + i + "]" + " = " + v[i] &lt;&lt; </a:t>
            </a:r>
            <a:r>
              <a:rPr lang="pt-BR" sz="800" spc="5" dirty="0" err="1">
                <a:latin typeface="Courier New"/>
                <a:cs typeface="Courier New"/>
              </a:rPr>
              <a:t>endl</a:t>
            </a:r>
            <a:r>
              <a:rPr lang="pt-BR" sz="800" spc="5" dirty="0">
                <a:latin typeface="Courier New"/>
                <a:cs typeface="Courier New"/>
              </a:rPr>
              <a:t>;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  }</a:t>
            </a:r>
          </a:p>
          <a:p>
            <a:pPr marL="259079" marR="621665" indent="-123825">
              <a:lnSpc>
                <a:spcPct val="102600"/>
              </a:lnSpc>
            </a:pPr>
            <a:endParaRPr lang="pt-BR" sz="800" spc="5" dirty="0">
              <a:latin typeface="Courier New"/>
              <a:cs typeface="Courier New"/>
            </a:endParaRPr>
          </a:p>
          <a:p>
            <a:pPr marL="259079" marR="621665" indent="-123825">
              <a:lnSpc>
                <a:spcPct val="102600"/>
              </a:lnSpc>
            </a:pPr>
            <a:r>
              <a:rPr lang="pt-BR" sz="800" b="1" spc="5" dirty="0" err="1">
                <a:latin typeface="Courier New"/>
                <a:cs typeface="Courier New"/>
              </a:rPr>
              <a:t>return</a:t>
            </a:r>
            <a:r>
              <a:rPr lang="pt-BR" sz="800" spc="5" dirty="0">
                <a:latin typeface="Courier New"/>
                <a:cs typeface="Courier New"/>
              </a:rPr>
              <a:t> 0;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pt-BR" sz="800" spc="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AED15DF-B19D-4537-9879-E6372548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2420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Vetor</a:t>
            </a:r>
            <a:r>
              <a:rPr spc="-25" dirty="0"/>
              <a:t> </a:t>
            </a:r>
            <a:r>
              <a:rPr spc="-15" dirty="0"/>
              <a:t>Multidimensional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600" y="554983"/>
            <a:ext cx="3507740" cy="1026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Times New Roman"/>
                <a:cs typeface="Times New Roman"/>
              </a:rPr>
              <a:t>Na </a:t>
            </a:r>
            <a:r>
              <a:rPr sz="1100" spc="-10" dirty="0">
                <a:latin typeface="Times New Roman"/>
                <a:cs typeface="Times New Roman"/>
              </a:rPr>
              <a:t>linguagem Java,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</a:t>
            </a:r>
            <a:r>
              <a:rPr sz="1100" spc="-15" dirty="0">
                <a:latin typeface="Times New Roman"/>
                <a:cs typeface="Times New Roman"/>
              </a:rPr>
              <a:t>pode </a:t>
            </a:r>
            <a:r>
              <a:rPr sz="1100" spc="-10" dirty="0">
                <a:latin typeface="Times New Roman"/>
                <a:cs typeface="Times New Roman"/>
              </a:rPr>
              <a:t>ser declarado e ter qualquer  tipo de base, sendo possível criar vetores de vetores (de vetores  etc.), alcançando </a:t>
            </a:r>
            <a:r>
              <a:rPr sz="1100" spc="-15" dirty="0">
                <a:latin typeface="Times New Roman"/>
                <a:cs typeface="Times New Roman"/>
              </a:rPr>
              <a:t>assim o </a:t>
            </a:r>
            <a:r>
              <a:rPr sz="1100" spc="-10" dirty="0">
                <a:latin typeface="Times New Roman"/>
                <a:cs typeface="Times New Roman"/>
              </a:rPr>
              <a:t>efeito da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multidimensionalidade.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34315">
              <a:lnSpc>
                <a:spcPct val="100000"/>
              </a:lnSpc>
            </a:pPr>
            <a:r>
              <a:rPr sz="1100" spc="-15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declaração de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bidimensional para “inteiros”, de  </a:t>
            </a:r>
            <a:r>
              <a:rPr sz="1100" spc="-15" dirty="0">
                <a:latin typeface="Times New Roman"/>
                <a:cs typeface="Times New Roman"/>
              </a:rPr>
              <a:t>nome </a:t>
            </a:r>
            <a:r>
              <a:rPr sz="1100" spc="-10" dirty="0">
                <a:latin typeface="Times New Roman"/>
                <a:cs typeface="Times New Roman"/>
              </a:rPr>
              <a:t>“matriz” </a:t>
            </a:r>
            <a:r>
              <a:rPr sz="1100" spc="-15" dirty="0" err="1">
                <a:latin typeface="Times New Roman"/>
                <a:cs typeface="Times New Roman"/>
              </a:rPr>
              <a:t>em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lang="pt-BR" sz="1100" spc="-10" dirty="0">
                <a:latin typeface="Times New Roman"/>
                <a:cs typeface="Times New Roman"/>
              </a:rPr>
              <a:t>C++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442" y="1711621"/>
            <a:ext cx="3737610" cy="1923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80"/>
              </a:spcBef>
              <a:tabLst>
                <a:tab pos="2371725" algn="l"/>
              </a:tabLst>
            </a:pPr>
            <a:r>
              <a:rPr sz="900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900" spc="-5" dirty="0" err="1">
                <a:latin typeface="Courier New"/>
                <a:cs typeface="Courier New"/>
              </a:rPr>
              <a:t>matriz</a:t>
            </a:r>
            <a:r>
              <a:rPr sz="900" spc="-5" dirty="0">
                <a:latin typeface="Courier New"/>
                <a:cs typeface="Courier New"/>
              </a:rPr>
              <a:t>[</a:t>
            </a:r>
            <a:r>
              <a:rPr lang="pt-BR" sz="900" spc="-5" dirty="0">
                <a:latin typeface="Courier New"/>
                <a:cs typeface="Courier New"/>
              </a:rPr>
              <a:t>3</a:t>
            </a:r>
            <a:r>
              <a:rPr sz="900" spc="-5" dirty="0">
                <a:latin typeface="Courier New"/>
                <a:cs typeface="Courier New"/>
              </a:rPr>
              <a:t>][</a:t>
            </a:r>
            <a:r>
              <a:rPr lang="pt-BR" sz="900" spc="-5" dirty="0">
                <a:latin typeface="Courier New"/>
                <a:cs typeface="Courier New"/>
              </a:rPr>
              <a:t>5</a:t>
            </a:r>
            <a:r>
              <a:rPr sz="900" spc="-5" dirty="0">
                <a:latin typeface="Courier New"/>
                <a:cs typeface="Courier New"/>
              </a:rPr>
              <a:t>]</a:t>
            </a:r>
            <a:r>
              <a:rPr lang="pt-BR" sz="900" spc="-5" dirty="0">
                <a:latin typeface="Courier New"/>
                <a:cs typeface="Courier New"/>
              </a:rPr>
              <a:t>;</a:t>
            </a:r>
            <a:r>
              <a:rPr sz="900" spc="-5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3 </a:t>
            </a:r>
            <a:r>
              <a:rPr sz="1100" spc="-10" dirty="0">
                <a:latin typeface="Times New Roman"/>
                <a:cs typeface="Times New Roman"/>
              </a:rPr>
              <a:t>linhas </a:t>
            </a:r>
            <a:r>
              <a:rPr sz="1100" spc="-15" dirty="0">
                <a:latin typeface="Times New Roman"/>
                <a:cs typeface="Times New Roman"/>
              </a:rPr>
              <a:t>x 5</a:t>
            </a:r>
            <a:r>
              <a:rPr sz="1100" spc="-10" dirty="0">
                <a:latin typeface="Times New Roman"/>
                <a:cs typeface="Times New Roman"/>
              </a:rPr>
              <a:t> colunas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00" y="2223105"/>
            <a:ext cx="3512185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15" dirty="0">
                <a:latin typeface="Times New Roman"/>
                <a:cs typeface="Times New Roman"/>
              </a:rPr>
              <a:t>Fazendo </a:t>
            </a:r>
            <a:r>
              <a:rPr sz="1100" spc="-10" dirty="0">
                <a:latin typeface="Times New Roman"/>
                <a:cs typeface="Times New Roman"/>
              </a:rPr>
              <a:t>referência a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elemento </a:t>
            </a:r>
            <a:r>
              <a:rPr sz="1100" spc="-15" dirty="0">
                <a:latin typeface="Times New Roman"/>
                <a:cs typeface="Times New Roman"/>
              </a:rPr>
              <a:t>do </a:t>
            </a:r>
            <a:r>
              <a:rPr sz="1100" spc="-10" dirty="0">
                <a:latin typeface="Times New Roman"/>
                <a:cs typeface="Times New Roman"/>
              </a:rPr>
              <a:t>vetor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bidimensional: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900" spc="-5" dirty="0">
                <a:latin typeface="Courier New"/>
                <a:cs typeface="Courier New"/>
              </a:rPr>
              <a:t>matriz[</a:t>
            </a:r>
            <a:r>
              <a:rPr sz="900" spc="-5" dirty="0">
                <a:solidFill>
                  <a:srgbClr val="FF3300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latin typeface="Courier New"/>
                <a:cs typeface="Courier New"/>
              </a:rPr>
              <a:t>][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2</a:t>
            </a:r>
            <a:r>
              <a:rPr sz="900" spc="-5" dirty="0">
                <a:latin typeface="Courier New"/>
                <a:cs typeface="Courier New"/>
              </a:rPr>
              <a:t>] = 0; </a:t>
            </a: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o </a:t>
            </a:r>
            <a:r>
              <a:rPr sz="1100" spc="-10" dirty="0">
                <a:solidFill>
                  <a:srgbClr val="3333CC"/>
                </a:solidFill>
                <a:latin typeface="Times New Roman"/>
                <a:cs typeface="Times New Roman"/>
              </a:rPr>
              <a:t>terceiro </a:t>
            </a:r>
            <a:r>
              <a:rPr sz="1100" spc="-10" dirty="0">
                <a:latin typeface="Times New Roman"/>
                <a:cs typeface="Times New Roman"/>
              </a:rPr>
              <a:t>elemento da </a:t>
            </a:r>
            <a:r>
              <a:rPr sz="1100" spc="-10" dirty="0">
                <a:solidFill>
                  <a:srgbClr val="FF3300"/>
                </a:solidFill>
                <a:latin typeface="Times New Roman"/>
                <a:cs typeface="Times New Roman"/>
              </a:rPr>
              <a:t>primeira</a:t>
            </a:r>
            <a:r>
              <a:rPr sz="1100" spc="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linha,</a:t>
            </a:r>
            <a:endParaRPr sz="1100">
              <a:latin typeface="Times New Roman"/>
              <a:cs typeface="Times New Roman"/>
            </a:endParaRPr>
          </a:p>
          <a:p>
            <a:pPr marL="1246505">
              <a:lnSpc>
                <a:spcPts val="1315"/>
              </a:lnSpc>
            </a:pP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ainda, </a:t>
            </a:r>
            <a:r>
              <a:rPr sz="1100" spc="-15" dirty="0">
                <a:latin typeface="Times New Roman"/>
                <a:cs typeface="Times New Roman"/>
              </a:rPr>
              <a:t>o </a:t>
            </a:r>
            <a:r>
              <a:rPr sz="1100" spc="-10" dirty="0">
                <a:solidFill>
                  <a:srgbClr val="3333CC"/>
                </a:solidFill>
                <a:latin typeface="Times New Roman"/>
                <a:cs typeface="Times New Roman"/>
              </a:rPr>
              <a:t>terceiro </a:t>
            </a:r>
            <a:r>
              <a:rPr sz="1100" spc="-10" dirty="0">
                <a:latin typeface="Times New Roman"/>
                <a:cs typeface="Times New Roman"/>
              </a:rPr>
              <a:t>elemento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  <a:p>
            <a:pPr marL="1246505">
              <a:lnSpc>
                <a:spcPts val="1315"/>
              </a:lnSpc>
            </a:pP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0" dirty="0">
                <a:solidFill>
                  <a:srgbClr val="FF3300"/>
                </a:solidFill>
                <a:latin typeface="Times New Roman"/>
                <a:cs typeface="Times New Roman"/>
              </a:rPr>
              <a:t>primeiro </a:t>
            </a:r>
            <a:r>
              <a:rPr sz="1100" spc="-10" dirty="0">
                <a:latin typeface="Times New Roman"/>
                <a:cs typeface="Times New Roman"/>
              </a:rPr>
              <a:t>vetor; recebe </a:t>
            </a:r>
            <a:r>
              <a:rPr sz="1100" spc="-15" dirty="0">
                <a:latin typeface="Times New Roman"/>
                <a:cs typeface="Times New Roman"/>
              </a:rPr>
              <a:t>o </a:t>
            </a:r>
            <a:r>
              <a:rPr sz="1100" spc="-10" dirty="0">
                <a:latin typeface="Times New Roman"/>
                <a:cs typeface="Times New Roman"/>
              </a:rPr>
              <a:t>valor 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spc="-10" dirty="0">
                <a:latin typeface="Times New Roman"/>
                <a:cs typeface="Times New Roman"/>
              </a:rPr>
              <a:t> (zero).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940752D-A020-437F-9964-4BAC291F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157" y="173821"/>
            <a:ext cx="3702050" cy="1711325"/>
          </a:xfrm>
          <a:custGeom>
            <a:avLst/>
            <a:gdLst/>
            <a:ahLst/>
            <a:cxnLst/>
            <a:rect l="l" t="t" r="r" b="b"/>
            <a:pathLst>
              <a:path w="3702050" h="1711325">
                <a:moveTo>
                  <a:pt x="0" y="0"/>
                </a:moveTo>
                <a:lnTo>
                  <a:pt x="3701765" y="0"/>
                </a:lnTo>
                <a:lnTo>
                  <a:pt x="3701765" y="1710983"/>
                </a:lnTo>
                <a:lnTo>
                  <a:pt x="0" y="1710983"/>
                </a:lnTo>
                <a:lnTo>
                  <a:pt x="0" y="0"/>
                </a:lnTo>
                <a:close/>
              </a:path>
              <a:path w="3702050" h="1711325">
                <a:moveTo>
                  <a:pt x="0" y="0"/>
                </a:moveTo>
                <a:lnTo>
                  <a:pt x="0" y="0"/>
                </a:lnTo>
              </a:path>
              <a:path w="3702050" h="1711325">
                <a:moveTo>
                  <a:pt x="3701765" y="1710983"/>
                </a:moveTo>
                <a:lnTo>
                  <a:pt x="3701765" y="1710983"/>
                </a:lnTo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457" y="182552"/>
            <a:ext cx="3646170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20" dirty="0">
                <a:latin typeface="Courier New"/>
                <a:cs typeface="Courier New"/>
              </a:rPr>
              <a:t>Declarando </a:t>
            </a:r>
            <a:r>
              <a:rPr sz="1100" spc="-15" dirty="0">
                <a:latin typeface="Courier New"/>
                <a:cs typeface="Courier New"/>
              </a:rPr>
              <a:t>um </a:t>
            </a:r>
            <a:r>
              <a:rPr sz="1100" spc="-20" dirty="0">
                <a:latin typeface="Courier New"/>
                <a:cs typeface="Courier New"/>
              </a:rPr>
              <a:t>vetor bidimensional </a:t>
            </a:r>
            <a:r>
              <a:rPr sz="1100" spc="-15" dirty="0">
                <a:latin typeface="Courier New"/>
                <a:cs typeface="Courier New"/>
              </a:rPr>
              <a:t>ou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matriz:</a:t>
            </a:r>
            <a:endParaRPr sz="1100" dirty="0">
              <a:latin typeface="Courier New"/>
              <a:cs typeface="Courier New"/>
            </a:endParaRPr>
          </a:p>
          <a:p>
            <a:pPr marL="423545">
              <a:lnSpc>
                <a:spcPts val="1315"/>
              </a:lnSpc>
            </a:pPr>
            <a:r>
              <a:rPr sz="1100" b="1" spc="-2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100" spc="-20" dirty="0">
                <a:latin typeface="Courier New"/>
                <a:cs typeface="Courier New"/>
              </a:rPr>
              <a:t>A[</a:t>
            </a:r>
            <a:r>
              <a:rPr lang="pt-BR" sz="1100" spc="-20" dirty="0">
                <a:latin typeface="Courier New"/>
                <a:cs typeface="Courier New"/>
              </a:rPr>
              <a:t>2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lang="pt-BR" sz="1100" spc="-20" dirty="0">
                <a:latin typeface="Courier New"/>
                <a:cs typeface="Courier New"/>
              </a:rPr>
              <a:t>4</a:t>
            </a:r>
            <a:r>
              <a:rPr sz="1100" spc="-20" dirty="0">
                <a:latin typeface="Courier New"/>
                <a:cs typeface="Courier New"/>
              </a:rPr>
              <a:t>];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 dirty="0">
              <a:latin typeface="Courier New"/>
              <a:cs typeface="Courier New"/>
            </a:endParaRPr>
          </a:p>
          <a:p>
            <a:pPr marL="423545" marR="662940" indent="-411480">
              <a:lnSpc>
                <a:spcPct val="100000"/>
              </a:lnSpc>
              <a:tabLst>
                <a:tab pos="2069464" algn="l"/>
              </a:tabLst>
            </a:pPr>
            <a:r>
              <a:rPr sz="1100" spc="-20" dirty="0">
                <a:latin typeface="Courier New"/>
                <a:cs typeface="Courier New"/>
              </a:rPr>
              <a:t>Referenciando </a:t>
            </a:r>
            <a:r>
              <a:rPr sz="1100" spc="-15" dirty="0">
                <a:latin typeface="Courier New"/>
                <a:cs typeface="Courier New"/>
              </a:rPr>
              <a:t>as </a:t>
            </a:r>
            <a:r>
              <a:rPr sz="1100" spc="-20" dirty="0">
                <a:latin typeface="Courier New"/>
                <a:cs typeface="Courier New"/>
              </a:rPr>
              <a:t>posições </a:t>
            </a:r>
            <a:r>
              <a:rPr sz="1100" spc="-15" dirty="0">
                <a:latin typeface="Courier New"/>
                <a:cs typeface="Courier New"/>
              </a:rPr>
              <a:t>da </a:t>
            </a:r>
            <a:r>
              <a:rPr sz="1100" spc="-20" dirty="0">
                <a:latin typeface="Courier New"/>
                <a:cs typeface="Courier New"/>
              </a:rPr>
              <a:t>matriz:  1a.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Linha	2a.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Linha</a:t>
            </a:r>
            <a:endParaRPr sz="11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5591" y="1125534"/>
            <a:ext cx="2715895" cy="8255"/>
            <a:chOff x="825591" y="1125534"/>
            <a:chExt cx="2715895" cy="8255"/>
          </a:xfrm>
        </p:grpSpPr>
        <p:sp>
          <p:nvSpPr>
            <p:cNvPr id="5" name="object 5"/>
            <p:cNvSpPr/>
            <p:nvPr/>
          </p:nvSpPr>
          <p:spPr>
            <a:xfrm>
              <a:off x="825591" y="1129580"/>
              <a:ext cx="1069975" cy="0"/>
            </a:xfrm>
            <a:custGeom>
              <a:avLst/>
              <a:gdLst/>
              <a:ahLst/>
              <a:cxnLst/>
              <a:rect l="l" t="t" r="r" b="b"/>
              <a:pathLst>
                <a:path w="1069975">
                  <a:moveTo>
                    <a:pt x="0" y="0"/>
                  </a:moveTo>
                  <a:lnTo>
                    <a:pt x="1069729" y="0"/>
                  </a:lnTo>
                </a:path>
              </a:pathLst>
            </a:custGeom>
            <a:ln w="809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1328" y="1129580"/>
              <a:ext cx="1069975" cy="0"/>
            </a:xfrm>
            <a:custGeom>
              <a:avLst/>
              <a:gdLst/>
              <a:ahLst/>
              <a:cxnLst/>
              <a:rect l="l" t="t" r="r" b="b"/>
              <a:pathLst>
                <a:path w="1069975">
                  <a:moveTo>
                    <a:pt x="0" y="0"/>
                  </a:moveTo>
                  <a:lnTo>
                    <a:pt x="1069729" y="0"/>
                  </a:lnTo>
                </a:path>
              </a:pathLst>
            </a:custGeom>
            <a:ln w="809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2891" y="1183425"/>
            <a:ext cx="1095375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17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33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21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3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15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8628" y="1183425"/>
            <a:ext cx="1095375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13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81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97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3</a:t>
            </a:r>
            <a:r>
              <a:rPr sz="1100" spc="-20" dirty="0">
                <a:latin typeface="Courier New"/>
                <a:cs typeface="Courier New"/>
              </a:rPr>
              <a:t>] </a:t>
            </a:r>
            <a:r>
              <a:rPr sz="1100" spc="-15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333CC"/>
                </a:solidFill>
                <a:latin typeface="Courier New"/>
                <a:cs typeface="Courier New"/>
              </a:rPr>
              <a:t>67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208" y="1952035"/>
            <a:ext cx="7664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5" dirty="0">
                <a:solidFill>
                  <a:srgbClr val="7F7F7F"/>
                </a:solidFill>
                <a:latin typeface="Courier New"/>
                <a:cs typeface="Courier New"/>
              </a:rPr>
              <a:t>j,</a:t>
            </a:r>
            <a:r>
              <a:rPr sz="1100" b="1" spc="-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coluna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0042" y="2972022"/>
            <a:ext cx="68389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5" dirty="0">
                <a:solidFill>
                  <a:srgbClr val="006600"/>
                </a:solidFill>
                <a:latin typeface="Courier New"/>
                <a:cs typeface="Courier New"/>
              </a:rPr>
              <a:t>i,</a:t>
            </a:r>
            <a:r>
              <a:rPr sz="1100" b="1" spc="-85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linha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4473" y="2034819"/>
            <a:ext cx="445770" cy="43815"/>
            <a:chOff x="2564473" y="2034819"/>
            <a:chExt cx="445770" cy="43815"/>
          </a:xfrm>
        </p:grpSpPr>
        <p:sp>
          <p:nvSpPr>
            <p:cNvPr id="12" name="object 12"/>
            <p:cNvSpPr/>
            <p:nvPr/>
          </p:nvSpPr>
          <p:spPr>
            <a:xfrm>
              <a:off x="2604473" y="2056250"/>
              <a:ext cx="405765" cy="0"/>
            </a:xfrm>
            <a:custGeom>
              <a:avLst/>
              <a:gdLst/>
              <a:ahLst/>
              <a:cxnLst/>
              <a:rect l="l" t="t" r="r" b="b"/>
              <a:pathLst>
                <a:path w="405764">
                  <a:moveTo>
                    <a:pt x="405719" y="0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4473" y="2034819"/>
              <a:ext cx="43180" cy="43815"/>
            </a:xfrm>
            <a:custGeom>
              <a:avLst/>
              <a:gdLst/>
              <a:ahLst/>
              <a:cxnLst/>
              <a:rect l="l" t="t" r="r" b="b"/>
              <a:pathLst>
                <a:path w="43180" h="43814">
                  <a:moveTo>
                    <a:pt x="42857" y="0"/>
                  </a:moveTo>
                  <a:lnTo>
                    <a:pt x="0" y="21430"/>
                  </a:lnTo>
                  <a:lnTo>
                    <a:pt x="42857" y="43440"/>
                  </a:lnTo>
                  <a:lnTo>
                    <a:pt x="4285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03885" y="2674266"/>
            <a:ext cx="43180" cy="300990"/>
            <a:chOff x="1403885" y="2674266"/>
            <a:chExt cx="43180" cy="300990"/>
          </a:xfrm>
        </p:grpSpPr>
        <p:sp>
          <p:nvSpPr>
            <p:cNvPr id="15" name="object 15"/>
            <p:cNvSpPr/>
            <p:nvPr/>
          </p:nvSpPr>
          <p:spPr>
            <a:xfrm>
              <a:off x="1425600" y="271481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260064"/>
                  </a:moveTo>
                  <a:lnTo>
                    <a:pt x="0" y="0"/>
                  </a:lnTo>
                </a:path>
              </a:pathLst>
            </a:custGeom>
            <a:ln w="14230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3885" y="2674266"/>
              <a:ext cx="43180" cy="43815"/>
            </a:xfrm>
            <a:custGeom>
              <a:avLst/>
              <a:gdLst/>
              <a:ahLst/>
              <a:cxnLst/>
              <a:rect l="l" t="t" r="r" b="b"/>
              <a:pathLst>
                <a:path w="43180" h="43814">
                  <a:moveTo>
                    <a:pt x="21714" y="0"/>
                  </a:moveTo>
                  <a:lnTo>
                    <a:pt x="0" y="43440"/>
                  </a:lnTo>
                  <a:lnTo>
                    <a:pt x="42857" y="43440"/>
                  </a:lnTo>
                  <a:lnTo>
                    <a:pt x="21714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54342" y="2180980"/>
          <a:ext cx="1022984" cy="520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97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72328" y="2140857"/>
            <a:ext cx="107950" cy="5270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b="1" spc="-15" dirty="0">
                <a:solidFill>
                  <a:srgbClr val="006600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b="1" spc="-15" dirty="0">
                <a:solidFill>
                  <a:srgbClr val="006600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1760" y="1960144"/>
            <a:ext cx="86995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  <a:tab pos="520065" algn="l"/>
                <a:tab pos="774065" algn="l"/>
              </a:tabLst>
            </a:pPr>
            <a:r>
              <a:rPr sz="1100" b="1" spc="-15" dirty="0">
                <a:solidFill>
                  <a:srgbClr val="7F7F7F"/>
                </a:solidFill>
                <a:latin typeface="Courier New"/>
                <a:cs typeface="Courier New"/>
              </a:rPr>
              <a:t>0	1	2	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87" y="2286775"/>
            <a:ext cx="657860" cy="21018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032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Courier New"/>
                <a:cs typeface="Courier New"/>
              </a:rPr>
              <a:t>A[</a:t>
            </a:r>
            <a:r>
              <a:rPr sz="1100" b="1" spc="-20" dirty="0">
                <a:solidFill>
                  <a:srgbClr val="006600"/>
                </a:solidFill>
                <a:latin typeface="Courier New"/>
                <a:cs typeface="Courier New"/>
              </a:rPr>
              <a:t>i</a:t>
            </a:r>
            <a:r>
              <a:rPr sz="1100" spc="-20" dirty="0">
                <a:latin typeface="Courier New"/>
                <a:cs typeface="Courier New"/>
              </a:rPr>
              <a:t>][</a:t>
            </a:r>
            <a:r>
              <a:rPr sz="1100" b="1" spc="-20" dirty="0">
                <a:solidFill>
                  <a:srgbClr val="7F7F7F"/>
                </a:solidFill>
                <a:latin typeface="Courier New"/>
                <a:cs typeface="Courier New"/>
              </a:rPr>
              <a:t>j</a:t>
            </a:r>
            <a:r>
              <a:rPr sz="1100" spc="-20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2" name="object 2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B956E79-02C8-4CF0-94F0-20EE65B0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454" y="78294"/>
            <a:ext cx="4350140" cy="3218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#include&lt;iostream&gt;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800" b="1" dirty="0">
              <a:solidFill>
                <a:srgbClr val="3333CC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using namespace </a:t>
            </a:r>
            <a:r>
              <a:rPr lang="en-US" sz="800" dirty="0">
                <a:latin typeface="Courier New"/>
                <a:cs typeface="Courier New"/>
              </a:rPr>
              <a:t>std</a:t>
            </a:r>
            <a:r>
              <a:rPr lang="en-US" sz="800" b="1" dirty="0">
                <a:solidFill>
                  <a:srgbClr val="3333CC"/>
                </a:solidFill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800" spc="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spc="5" dirty="0">
                <a:latin typeface="Courier New"/>
                <a:cs typeface="Courier New"/>
              </a:rPr>
              <a:t>int</a:t>
            </a:r>
            <a:r>
              <a:rPr lang="en-US" sz="800" spc="5" dirty="0">
                <a:latin typeface="Courier New"/>
                <a:cs typeface="Courier New"/>
              </a:rPr>
              <a:t> main (){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int </a:t>
            </a:r>
            <a:r>
              <a:rPr lang="en-US" sz="800" spc="5" dirty="0" err="1">
                <a:latin typeface="Courier New"/>
                <a:cs typeface="Courier New"/>
              </a:rPr>
              <a:t>ni</a:t>
            </a:r>
            <a:r>
              <a:rPr lang="en-US" sz="800" spc="5" dirty="0">
                <a:latin typeface="Courier New"/>
                <a:cs typeface="Courier New"/>
              </a:rPr>
              <a:t> = 5, int </a:t>
            </a:r>
            <a:r>
              <a:rPr lang="en-US" sz="800" spc="5" dirty="0" err="1">
                <a:latin typeface="Courier New"/>
                <a:cs typeface="Courier New"/>
              </a:rPr>
              <a:t>nj</a:t>
            </a:r>
            <a:r>
              <a:rPr lang="en-US" sz="800" spc="5" dirty="0">
                <a:latin typeface="Courier New"/>
                <a:cs typeface="Courier New"/>
              </a:rPr>
              <a:t> = 6;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int </a:t>
            </a:r>
            <a:r>
              <a:rPr lang="en-US" sz="800" spc="5" dirty="0" err="1">
                <a:latin typeface="Courier New"/>
                <a:cs typeface="Courier New"/>
              </a:rPr>
              <a:t>matriz</a:t>
            </a:r>
            <a:r>
              <a:rPr lang="en-US" sz="800" spc="5" dirty="0">
                <a:latin typeface="Courier New"/>
                <a:cs typeface="Courier New"/>
              </a:rPr>
              <a:t>[5][6];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for (int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= 0;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&lt; </a:t>
            </a:r>
            <a:r>
              <a:rPr lang="en-US" sz="800" spc="5" dirty="0" err="1">
                <a:latin typeface="Courier New"/>
                <a:cs typeface="Courier New"/>
              </a:rPr>
              <a:t>ni</a:t>
            </a:r>
            <a:r>
              <a:rPr lang="en-US" sz="800" spc="5" dirty="0">
                <a:latin typeface="Courier New"/>
                <a:cs typeface="Courier New"/>
              </a:rPr>
              <a:t>;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++){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for (int j = 0; j &lt; </a:t>
            </a:r>
            <a:r>
              <a:rPr lang="en-US" sz="800" spc="5" dirty="0" err="1">
                <a:latin typeface="Courier New"/>
                <a:cs typeface="Courier New"/>
              </a:rPr>
              <a:t>nj</a:t>
            </a:r>
            <a:r>
              <a:rPr lang="en-US" sz="800" spc="5" dirty="0">
                <a:latin typeface="Courier New"/>
                <a:cs typeface="Courier New"/>
              </a:rPr>
              <a:t>; </a:t>
            </a:r>
            <a:r>
              <a:rPr lang="en-US" sz="800" spc="5" dirty="0" err="1">
                <a:latin typeface="Courier New"/>
                <a:cs typeface="Courier New"/>
              </a:rPr>
              <a:t>j++</a:t>
            </a:r>
            <a:r>
              <a:rPr lang="en-US" sz="800" spc="5" dirty="0">
                <a:latin typeface="Courier New"/>
                <a:cs typeface="Courier New"/>
              </a:rPr>
              <a:t>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   </a:t>
            </a:r>
            <a:r>
              <a:rPr lang="en-US" sz="800" spc="5" dirty="0" err="1">
                <a:latin typeface="Courier New"/>
                <a:cs typeface="Courier New"/>
              </a:rPr>
              <a:t>cout</a:t>
            </a:r>
            <a:r>
              <a:rPr lang="en-US" sz="800" spc="5" dirty="0">
                <a:latin typeface="Courier New"/>
                <a:cs typeface="Courier New"/>
              </a:rPr>
              <a:t> &lt;&lt; "matrix[ " +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+ "][" + j + "]" &lt;&lt; </a:t>
            </a:r>
            <a:r>
              <a:rPr lang="en-US" sz="800" spc="5" dirty="0" err="1">
                <a:latin typeface="Courier New"/>
                <a:cs typeface="Courier New"/>
              </a:rPr>
              <a:t>endl</a:t>
            </a:r>
            <a:r>
              <a:rPr lang="en-US" sz="800" spc="5" dirty="0">
                <a:latin typeface="Courier New"/>
                <a:cs typeface="Courier New"/>
              </a:rPr>
              <a:t>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     </a:t>
            </a:r>
            <a:r>
              <a:rPr lang="en-US" sz="800" spc="5" dirty="0" err="1">
                <a:latin typeface="Courier New"/>
                <a:cs typeface="Courier New"/>
              </a:rPr>
              <a:t>cin</a:t>
            </a:r>
            <a:r>
              <a:rPr lang="en-US" sz="800" spc="5" dirty="0">
                <a:latin typeface="Courier New"/>
                <a:cs typeface="Courier New"/>
              </a:rPr>
              <a:t> &gt;&gt; v[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][j];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} 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}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</a:t>
            </a:r>
            <a:r>
              <a:rPr lang="en-US" sz="800" spc="5" dirty="0" err="1">
                <a:latin typeface="Courier New"/>
                <a:cs typeface="Courier New"/>
              </a:rPr>
              <a:t>cout</a:t>
            </a:r>
            <a:r>
              <a:rPr lang="en-US" sz="800" spc="5" dirty="0">
                <a:latin typeface="Courier New"/>
                <a:cs typeface="Courier New"/>
              </a:rPr>
              <a:t> &lt;&lt; </a:t>
            </a:r>
            <a:r>
              <a:rPr lang="en-US" sz="800" spc="5" dirty="0" err="1">
                <a:latin typeface="Courier New"/>
                <a:cs typeface="Courier New"/>
              </a:rPr>
              <a:t>endl</a:t>
            </a:r>
            <a:r>
              <a:rPr lang="en-US" sz="800" spc="5" dirty="0">
                <a:latin typeface="Courier New"/>
                <a:cs typeface="Courier New"/>
              </a:rPr>
              <a:t>;	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for (int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= 0;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&lt; </a:t>
            </a:r>
            <a:r>
              <a:rPr lang="en-US" sz="800" spc="5" dirty="0" err="1">
                <a:latin typeface="Courier New"/>
                <a:cs typeface="Courier New"/>
              </a:rPr>
              <a:t>ni</a:t>
            </a:r>
            <a:r>
              <a:rPr lang="en-US" sz="800" spc="5" dirty="0">
                <a:latin typeface="Courier New"/>
                <a:cs typeface="Courier New"/>
              </a:rPr>
              <a:t>;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++){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for (int j = 0; j &lt; </a:t>
            </a:r>
            <a:r>
              <a:rPr lang="en-US" sz="800" spc="5" dirty="0" err="1">
                <a:latin typeface="Courier New"/>
                <a:cs typeface="Courier New"/>
              </a:rPr>
              <a:t>nj</a:t>
            </a:r>
            <a:r>
              <a:rPr lang="en-US" sz="800" spc="5" dirty="0">
                <a:latin typeface="Courier New"/>
                <a:cs typeface="Courier New"/>
              </a:rPr>
              <a:t>; </a:t>
            </a:r>
            <a:r>
              <a:rPr lang="en-US" sz="800" spc="5" dirty="0" err="1">
                <a:latin typeface="Courier New"/>
                <a:cs typeface="Courier New"/>
              </a:rPr>
              <a:t>j++</a:t>
            </a:r>
            <a:r>
              <a:rPr lang="en-US" sz="800" spc="5" dirty="0">
                <a:latin typeface="Courier New"/>
                <a:cs typeface="Courier New"/>
              </a:rPr>
              <a:t>){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   </a:t>
            </a:r>
            <a:r>
              <a:rPr lang="en-US" sz="800" spc="5" dirty="0" err="1">
                <a:latin typeface="Courier New"/>
                <a:cs typeface="Courier New"/>
              </a:rPr>
              <a:t>cout</a:t>
            </a:r>
            <a:r>
              <a:rPr lang="en-US" sz="800" spc="5" dirty="0">
                <a:latin typeface="Courier New"/>
                <a:cs typeface="Courier New"/>
              </a:rPr>
              <a:t> &lt;&lt; "Valor da matrix[ " + 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 + "][" + j + "]: " &lt;&lt; v[</a:t>
            </a:r>
            <a:r>
              <a:rPr lang="en-US" sz="800" spc="5" dirty="0" err="1">
                <a:latin typeface="Courier New"/>
                <a:cs typeface="Courier New"/>
              </a:rPr>
              <a:t>i</a:t>
            </a:r>
            <a:r>
              <a:rPr lang="en-US" sz="800" spc="5" dirty="0">
                <a:latin typeface="Courier New"/>
                <a:cs typeface="Courier New"/>
              </a:rPr>
              <a:t>][j] &lt;&lt; </a:t>
            </a:r>
            <a:r>
              <a:rPr lang="en-US" sz="800" spc="5" dirty="0" err="1">
                <a:latin typeface="Courier New"/>
                <a:cs typeface="Courier New"/>
              </a:rPr>
              <a:t>endl</a:t>
            </a:r>
            <a:r>
              <a:rPr lang="en-US" sz="800" spc="5" dirty="0">
                <a:latin typeface="Courier New"/>
                <a:cs typeface="Courier New"/>
              </a:rPr>
              <a:t>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    } 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	}</a:t>
            </a:r>
          </a:p>
          <a:p>
            <a:pPr marL="259079" marR="621665" indent="-123825">
              <a:lnSpc>
                <a:spcPct val="102600"/>
              </a:lnSpc>
            </a:pPr>
            <a:endParaRPr lang="en-US" sz="800" spc="5" dirty="0">
              <a:latin typeface="Courier New"/>
              <a:cs typeface="Courier New"/>
            </a:endParaRPr>
          </a:p>
          <a:p>
            <a:pPr marL="259079" marR="621665" indent="-123825">
              <a:lnSpc>
                <a:spcPct val="102600"/>
              </a:lnSpc>
            </a:pPr>
            <a:r>
              <a:rPr lang="en-US" sz="800" b="1" spc="5" dirty="0">
                <a:latin typeface="Courier New"/>
                <a:cs typeface="Courier New"/>
              </a:rPr>
              <a:t>return</a:t>
            </a:r>
            <a:r>
              <a:rPr lang="en-US" sz="800" spc="5" dirty="0">
                <a:latin typeface="Courier New"/>
                <a:cs typeface="Courier New"/>
              </a:rPr>
              <a:t> 0;</a:t>
            </a:r>
          </a:p>
          <a:p>
            <a:pPr marL="259079" marR="621665" indent="-123825">
              <a:lnSpc>
                <a:spcPct val="102600"/>
              </a:lnSpc>
            </a:pPr>
            <a:r>
              <a:rPr lang="en-US" sz="800" spc="5" dirty="0">
                <a:latin typeface="Courier New"/>
                <a:cs typeface="Courier New"/>
              </a:rPr>
              <a:t>}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D63F374-2C16-4CFB-BA35-2077929D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7585" y="1218714"/>
            <a:ext cx="3737610" cy="243840"/>
          </a:xfrm>
          <a:custGeom>
            <a:avLst/>
            <a:gdLst/>
            <a:ahLst/>
            <a:cxnLst/>
            <a:rect l="l" t="t" r="r" b="b"/>
            <a:pathLst>
              <a:path w="3737610" h="243840">
                <a:moveTo>
                  <a:pt x="3737194" y="0"/>
                </a:moveTo>
                <a:lnTo>
                  <a:pt x="0" y="0"/>
                </a:lnTo>
                <a:lnTo>
                  <a:pt x="0" y="243267"/>
                </a:lnTo>
                <a:lnTo>
                  <a:pt x="3737194" y="2432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351726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/>
              <a:t>Declarando </a:t>
            </a:r>
            <a:r>
              <a:rPr sz="1800" spc="-50" dirty="0"/>
              <a:t>Vetor </a:t>
            </a:r>
            <a:r>
              <a:rPr sz="1800" spc="-5" dirty="0"/>
              <a:t>Bidimensional</a:t>
            </a:r>
            <a:r>
              <a:rPr sz="1800" spc="35" dirty="0"/>
              <a:t> </a:t>
            </a:r>
            <a:r>
              <a:rPr sz="1800" spc="-5" dirty="0"/>
              <a:t>(1/2)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34600" y="554983"/>
            <a:ext cx="229806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1) </a:t>
            </a:r>
            <a:r>
              <a:rPr sz="1100" spc="-20" dirty="0">
                <a:latin typeface="Times New Roman"/>
                <a:cs typeface="Times New Roman"/>
              </a:rPr>
              <a:t>Com </a:t>
            </a:r>
            <a:r>
              <a:rPr sz="1100" spc="-10" dirty="0">
                <a:latin typeface="Times New Roman"/>
                <a:cs typeface="Times New Roman"/>
              </a:rPr>
              <a:t>expressões de criação 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vetores: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442" y="726387"/>
            <a:ext cx="3737610" cy="1763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98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int m[</a:t>
            </a:r>
            <a:r>
              <a:rPr lang="pt-BR" sz="1100" spc="-10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Times New Roman"/>
                <a:cs typeface="Times New Roman"/>
              </a:rPr>
              <a:t>][</a:t>
            </a:r>
            <a:r>
              <a:rPr lang="pt-BR" sz="1100" spc="-10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Times New Roman"/>
                <a:cs typeface="Times New Roman"/>
              </a:rPr>
              <a:t>]; // matriz quadrada </a:t>
            </a:r>
            <a:r>
              <a:rPr sz="1100" spc="-15" dirty="0">
                <a:latin typeface="Times New Roman"/>
                <a:cs typeface="Times New Roman"/>
              </a:rPr>
              <a:t>3 </a:t>
            </a:r>
            <a:r>
              <a:rPr sz="1100" spc="-10" dirty="0">
                <a:latin typeface="Times New Roman"/>
                <a:cs typeface="Times New Roman"/>
              </a:rPr>
              <a:t>linhas </a:t>
            </a:r>
            <a:r>
              <a:rPr sz="1100" spc="-15" dirty="0">
                <a:latin typeface="Times New Roman"/>
                <a:cs typeface="Times New Roman"/>
              </a:rPr>
              <a:t>X 3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colunas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00" y="1055420"/>
            <a:ext cx="2946400" cy="1109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indent="-148590">
              <a:lnSpc>
                <a:spcPts val="1315"/>
              </a:lnSpc>
              <a:spcBef>
                <a:spcPts val="95"/>
              </a:spcBef>
              <a:buAutoNum type="arabicParenR" startAt="2"/>
              <a:tabLst>
                <a:tab pos="161290" algn="l"/>
              </a:tabLst>
            </a:pPr>
            <a:r>
              <a:rPr sz="1100" spc="-10" dirty="0">
                <a:latin typeface="Times New Roman"/>
                <a:cs typeface="Times New Roman"/>
              </a:rPr>
              <a:t>Declarando 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inicializando: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-10" dirty="0">
                <a:latin typeface="Times New Roman"/>
                <a:cs typeface="Times New Roman"/>
              </a:rPr>
              <a:t>int m[</a:t>
            </a:r>
            <a:r>
              <a:rPr lang="pt-BR" sz="1100" spc="-10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Times New Roman"/>
                <a:cs typeface="Times New Roman"/>
              </a:rPr>
              <a:t>][</a:t>
            </a:r>
            <a:r>
              <a:rPr lang="pt-BR" sz="1100" spc="-10" dirty="0">
                <a:latin typeface="Times New Roman"/>
                <a:cs typeface="Times New Roman"/>
              </a:rPr>
              <a:t>3</a:t>
            </a:r>
            <a:r>
              <a:rPr sz="1100" spc="-10" dirty="0">
                <a:latin typeface="Times New Roman"/>
                <a:cs typeface="Times New Roman"/>
              </a:rPr>
              <a:t>] </a:t>
            </a:r>
            <a:r>
              <a:rPr sz="1100" spc="-15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{ </a:t>
            </a:r>
            <a:r>
              <a:rPr sz="1100" spc="-15" dirty="0">
                <a:latin typeface="Times New Roman"/>
                <a:cs typeface="Times New Roman"/>
              </a:rPr>
              <a:t>{1, </a:t>
            </a:r>
            <a:r>
              <a:rPr sz="1100" spc="-10" dirty="0">
                <a:latin typeface="Times New Roman"/>
                <a:cs typeface="Times New Roman"/>
              </a:rPr>
              <a:t>2, 3}, {4, 5, 6}, </a:t>
            </a:r>
            <a:r>
              <a:rPr sz="1100" spc="-15" dirty="0">
                <a:latin typeface="Times New Roman"/>
                <a:cs typeface="Times New Roman"/>
              </a:rPr>
              <a:t>{7, </a:t>
            </a:r>
            <a:r>
              <a:rPr sz="1100" spc="-10" dirty="0">
                <a:latin typeface="Times New Roman"/>
                <a:cs typeface="Times New Roman"/>
              </a:rPr>
              <a:t>8, 9}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};</a:t>
            </a:r>
            <a:endParaRPr sz="1100" dirty="0">
              <a:latin typeface="Times New Roman"/>
              <a:cs typeface="Times New Roman"/>
            </a:endParaRPr>
          </a:p>
          <a:p>
            <a:pPr marL="1430655" marR="5080" indent="541655">
              <a:lnSpc>
                <a:spcPct val="134100"/>
              </a:lnSpc>
              <a:spcBef>
                <a:spcPts val="635"/>
              </a:spcBef>
            </a:pPr>
            <a:r>
              <a:rPr sz="1100" spc="-10" dirty="0">
                <a:latin typeface="Times New Roman"/>
                <a:cs typeface="Times New Roman"/>
              </a:rPr>
              <a:t>3a. linha </a:t>
            </a:r>
            <a:r>
              <a:rPr sz="1100" spc="-15" dirty="0">
                <a:latin typeface="Times New Roman"/>
                <a:cs typeface="Times New Roman"/>
              </a:rPr>
              <a:t>ou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vetor  2a. linha </a:t>
            </a:r>
            <a:r>
              <a:rPr sz="1100" spc="-15" dirty="0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 vetor</a:t>
            </a:r>
            <a:endParaRPr sz="1100" dirty="0">
              <a:latin typeface="Times New Roman"/>
              <a:cs typeface="Times New Roman"/>
            </a:endParaRPr>
          </a:p>
          <a:p>
            <a:pPr marL="889635">
              <a:lnSpc>
                <a:spcPct val="100000"/>
              </a:lnSpc>
              <a:spcBef>
                <a:spcPts val="490"/>
              </a:spcBef>
            </a:pPr>
            <a:r>
              <a:rPr sz="1100" spc="-10" dirty="0">
                <a:latin typeface="Times New Roman"/>
                <a:cs typeface="Times New Roman"/>
              </a:rPr>
              <a:t>1a. linha </a:t>
            </a:r>
            <a:r>
              <a:rPr sz="1100" spc="-15" dirty="0" err="1">
                <a:latin typeface="Times New Roman"/>
                <a:cs typeface="Times New Roman"/>
              </a:rPr>
              <a:t>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 err="1">
                <a:latin typeface="Times New Roman"/>
                <a:cs typeface="Times New Roman"/>
              </a:rPr>
              <a:t>vetor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23313" y="1395952"/>
            <a:ext cx="1129030" cy="580390"/>
            <a:chOff x="1323313" y="1395952"/>
            <a:chExt cx="1129030" cy="580390"/>
          </a:xfrm>
        </p:grpSpPr>
        <p:sp>
          <p:nvSpPr>
            <p:cNvPr id="12" name="object 12"/>
            <p:cNvSpPr/>
            <p:nvPr/>
          </p:nvSpPr>
          <p:spPr>
            <a:xfrm>
              <a:off x="1348456" y="1478779"/>
              <a:ext cx="635" cy="495300"/>
            </a:xfrm>
            <a:custGeom>
              <a:avLst/>
              <a:gdLst/>
              <a:ahLst/>
              <a:cxnLst/>
              <a:rect l="l" t="t" r="r" b="b"/>
              <a:pathLst>
                <a:path w="634" h="495300">
                  <a:moveTo>
                    <a:pt x="0" y="495223"/>
                  </a:moveTo>
                  <a:lnTo>
                    <a:pt x="571" y="0"/>
                  </a:lnTo>
                </a:path>
              </a:pathLst>
            </a:custGeom>
            <a:ln w="4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3313" y="1430125"/>
              <a:ext cx="51435" cy="52705"/>
            </a:xfrm>
            <a:custGeom>
              <a:avLst/>
              <a:gdLst/>
              <a:ahLst/>
              <a:cxnLst/>
              <a:rect l="l" t="t" r="r" b="b"/>
              <a:pathLst>
                <a:path w="51434" h="52705">
                  <a:moveTo>
                    <a:pt x="25714" y="0"/>
                  </a:moveTo>
                  <a:lnTo>
                    <a:pt x="0" y="47495"/>
                  </a:lnTo>
                  <a:lnTo>
                    <a:pt x="8000" y="52128"/>
                  </a:lnTo>
                  <a:lnTo>
                    <a:pt x="25714" y="18534"/>
                  </a:lnTo>
                  <a:lnTo>
                    <a:pt x="43429" y="52128"/>
                  </a:lnTo>
                  <a:lnTo>
                    <a:pt x="51429" y="47495"/>
                  </a:lnTo>
                  <a:lnTo>
                    <a:pt x="25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9321" y="1478200"/>
              <a:ext cx="635" cy="266700"/>
            </a:xfrm>
            <a:custGeom>
              <a:avLst/>
              <a:gdLst/>
              <a:ahLst/>
              <a:cxnLst/>
              <a:rect l="l" t="t" r="r" b="b"/>
              <a:pathLst>
                <a:path w="635" h="266700">
                  <a:moveTo>
                    <a:pt x="0" y="266436"/>
                  </a:moveTo>
                  <a:lnTo>
                    <a:pt x="571" y="0"/>
                  </a:lnTo>
                </a:path>
              </a:pathLst>
            </a:custGeom>
            <a:ln w="4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74177" y="1430125"/>
              <a:ext cx="51435" cy="52069"/>
            </a:xfrm>
            <a:custGeom>
              <a:avLst/>
              <a:gdLst/>
              <a:ahLst/>
              <a:cxnLst/>
              <a:rect l="l" t="t" r="r" b="b"/>
              <a:pathLst>
                <a:path w="51435" h="52069">
                  <a:moveTo>
                    <a:pt x="25714" y="0"/>
                  </a:moveTo>
                  <a:lnTo>
                    <a:pt x="0" y="46915"/>
                  </a:lnTo>
                  <a:lnTo>
                    <a:pt x="7428" y="51549"/>
                  </a:lnTo>
                  <a:lnTo>
                    <a:pt x="25714" y="18534"/>
                  </a:lnTo>
                  <a:lnTo>
                    <a:pt x="43429" y="51549"/>
                  </a:lnTo>
                  <a:lnTo>
                    <a:pt x="50857" y="46915"/>
                  </a:lnTo>
                  <a:lnTo>
                    <a:pt x="25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25614" y="1444606"/>
              <a:ext cx="635" cy="83820"/>
            </a:xfrm>
            <a:custGeom>
              <a:avLst/>
              <a:gdLst/>
              <a:ahLst/>
              <a:cxnLst/>
              <a:rect l="l" t="t" r="r" b="b"/>
              <a:pathLst>
                <a:path w="635" h="83819">
                  <a:moveTo>
                    <a:pt x="0" y="83406"/>
                  </a:moveTo>
                  <a:lnTo>
                    <a:pt x="571" y="0"/>
                  </a:lnTo>
                </a:path>
              </a:pathLst>
            </a:custGeom>
            <a:ln w="4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0470" y="1395952"/>
              <a:ext cx="51435" cy="52705"/>
            </a:xfrm>
            <a:custGeom>
              <a:avLst/>
              <a:gdLst/>
              <a:ahLst/>
              <a:cxnLst/>
              <a:rect l="l" t="t" r="r" b="b"/>
              <a:pathLst>
                <a:path w="51435" h="52705">
                  <a:moveTo>
                    <a:pt x="25714" y="0"/>
                  </a:moveTo>
                  <a:lnTo>
                    <a:pt x="0" y="47495"/>
                  </a:lnTo>
                  <a:lnTo>
                    <a:pt x="8000" y="52128"/>
                  </a:lnTo>
                  <a:lnTo>
                    <a:pt x="25714" y="18534"/>
                  </a:lnTo>
                  <a:lnTo>
                    <a:pt x="43429" y="52128"/>
                  </a:lnTo>
                  <a:lnTo>
                    <a:pt x="51429" y="47495"/>
                  </a:lnTo>
                  <a:lnTo>
                    <a:pt x="25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23F398A3-E7D4-4C3C-94B4-F2F08C20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335851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/>
              <a:t>Percorrendo </a:t>
            </a:r>
            <a:r>
              <a:rPr sz="1800" spc="-40" dirty="0"/>
              <a:t>Vetores</a:t>
            </a:r>
            <a:r>
              <a:rPr sz="1800" spc="-25" dirty="0"/>
              <a:t> </a:t>
            </a:r>
            <a:r>
              <a:rPr sz="1800" spc="-5" dirty="0"/>
              <a:t>Bidimensionais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434600" y="972014"/>
            <a:ext cx="537845" cy="303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sz="900" spc="-5" dirty="0">
                <a:solidFill>
                  <a:srgbClr val="FF0000"/>
                </a:solidFill>
                <a:latin typeface="Times New Roman"/>
                <a:cs typeface="Times New Roman"/>
              </a:rPr>
              <a:t>m.length </a:t>
            </a:r>
            <a:r>
              <a:rPr sz="900" spc="-5" dirty="0">
                <a:solidFill>
                  <a:srgbClr val="3333CC"/>
                </a:solidFill>
                <a:latin typeface="Times New Roman"/>
                <a:cs typeface="Times New Roman"/>
              </a:rPr>
              <a:t> m[i</a:t>
            </a:r>
            <a:r>
              <a:rPr sz="900" spc="5" dirty="0">
                <a:solidFill>
                  <a:srgbClr val="3333CC"/>
                </a:solidFill>
                <a:latin typeface="Times New Roman"/>
                <a:cs typeface="Times New Roman"/>
              </a:rPr>
              <a:t>]</a:t>
            </a:r>
            <a:r>
              <a:rPr sz="90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900" spc="-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900" dirty="0">
                <a:solidFill>
                  <a:srgbClr val="3333CC"/>
                </a:solidFill>
                <a:latin typeface="Times New Roman"/>
                <a:cs typeface="Times New Roman"/>
              </a:rPr>
              <a:t>eng</a:t>
            </a:r>
            <a:r>
              <a:rPr sz="900" spc="-5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900" dirty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469" y="972014"/>
            <a:ext cx="2223770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determina </a:t>
            </a:r>
            <a:r>
              <a:rPr sz="900" dirty="0">
                <a:latin typeface="Times New Roman"/>
                <a:cs typeface="Times New Roman"/>
              </a:rPr>
              <a:t>o </a:t>
            </a:r>
            <a:r>
              <a:rPr sz="900" spc="-5" dirty="0">
                <a:latin typeface="Times New Roman"/>
                <a:cs typeface="Times New Roman"/>
              </a:rPr>
              <a:t>número </a:t>
            </a:r>
            <a:r>
              <a:rPr sz="900" dirty="0">
                <a:latin typeface="Times New Roman"/>
                <a:cs typeface="Times New Roman"/>
              </a:rPr>
              <a:t>de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linhas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Times New Roman"/>
                <a:cs typeface="Times New Roman"/>
              </a:rPr>
              <a:t>determina </a:t>
            </a:r>
            <a:r>
              <a:rPr sz="900" dirty="0">
                <a:latin typeface="Times New Roman"/>
                <a:cs typeface="Times New Roman"/>
              </a:rPr>
              <a:t>o </a:t>
            </a:r>
            <a:r>
              <a:rPr sz="900" spc="-5" dirty="0">
                <a:latin typeface="Times New Roman"/>
                <a:cs typeface="Times New Roman"/>
              </a:rPr>
              <a:t>número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colunas </a:t>
            </a:r>
            <a:r>
              <a:rPr sz="900" dirty="0">
                <a:latin typeface="Times New Roman"/>
                <a:cs typeface="Times New Roman"/>
              </a:rPr>
              <a:t>da </a:t>
            </a:r>
            <a:r>
              <a:rPr sz="900" spc="-5" dirty="0">
                <a:latin typeface="Times New Roman"/>
                <a:cs typeface="Times New Roman"/>
              </a:rPr>
              <a:t>i-ésima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linha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00" y="1389044"/>
            <a:ext cx="3013450" cy="87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 marR="5080" indent="-86360">
              <a:lnSpc>
                <a:spcPct val="101600"/>
              </a:lnSpc>
              <a:spcBef>
                <a:spcPts val="95"/>
              </a:spcBef>
            </a:pPr>
            <a:r>
              <a:rPr sz="900" dirty="0">
                <a:latin typeface="Times New Roman"/>
                <a:cs typeface="Times New Roman"/>
              </a:rPr>
              <a:t>for </a:t>
            </a:r>
            <a:r>
              <a:rPr sz="900" spc="-5" dirty="0">
                <a:latin typeface="Times New Roman"/>
                <a:cs typeface="Times New Roman"/>
              </a:rPr>
              <a:t>(int i=0; i&lt;</a:t>
            </a:r>
            <a:r>
              <a:rPr sz="900" spc="-5" dirty="0">
                <a:solidFill>
                  <a:srgbClr val="FF0000"/>
                </a:solidFill>
                <a:latin typeface="Times New Roman"/>
                <a:cs typeface="Times New Roman"/>
              </a:rPr>
              <a:t>m.length</a:t>
            </a:r>
            <a:r>
              <a:rPr sz="900" spc="-5" dirty="0">
                <a:latin typeface="Times New Roman"/>
                <a:cs typeface="Times New Roman"/>
              </a:rPr>
              <a:t>; i++) </a:t>
            </a:r>
            <a:r>
              <a:rPr sz="900" dirty="0">
                <a:latin typeface="Times New Roman"/>
                <a:cs typeface="Times New Roman"/>
              </a:rPr>
              <a:t>{  </a:t>
            </a:r>
            <a:endParaRPr lang="pt-BR" sz="900" dirty="0">
              <a:latin typeface="Times New Roman"/>
              <a:cs typeface="Times New Roman"/>
            </a:endParaRPr>
          </a:p>
          <a:p>
            <a:pPr marL="98425" marR="5080" indent="-86360">
              <a:lnSpc>
                <a:spcPct val="101600"/>
              </a:lnSpc>
              <a:spcBef>
                <a:spcPts val="95"/>
              </a:spcBef>
            </a:pPr>
            <a:r>
              <a:rPr lang="pt-BR" sz="900" spc="-5" dirty="0">
                <a:latin typeface="Times New Roman"/>
                <a:cs typeface="Times New Roman"/>
              </a:rPr>
              <a:t>   </a:t>
            </a:r>
            <a:r>
              <a:rPr lang="pt-BR" sz="900" spc="-5" dirty="0" err="1">
                <a:latin typeface="Times New Roman"/>
                <a:cs typeface="Times New Roman"/>
              </a:rPr>
              <a:t>cout</a:t>
            </a:r>
            <a:r>
              <a:rPr lang="pt-BR" sz="900" spc="-5" dirty="0">
                <a:latin typeface="Times New Roman"/>
                <a:cs typeface="Times New Roman"/>
              </a:rPr>
              <a:t> &lt;&lt; i &lt;&lt; “</a:t>
            </a:r>
            <a:r>
              <a:rPr sz="900" spc="-5" dirty="0">
                <a:latin typeface="Times New Roman"/>
                <a:cs typeface="Times New Roman"/>
              </a:rPr>
              <a:t>a. linha: </a:t>
            </a:r>
            <a:r>
              <a:rPr sz="900" dirty="0">
                <a:latin typeface="Times New Roman"/>
                <a:cs typeface="Times New Roman"/>
              </a:rPr>
              <a:t>”</a:t>
            </a:r>
            <a:r>
              <a:rPr sz="900" spc="-5" dirty="0">
                <a:latin typeface="Times New Roman"/>
                <a:cs typeface="Times New Roman"/>
              </a:rPr>
              <a:t>;  </a:t>
            </a:r>
            <a:endParaRPr lang="pt-BR" sz="900" spc="-5" dirty="0">
              <a:latin typeface="Times New Roman"/>
              <a:cs typeface="Times New Roman"/>
            </a:endParaRPr>
          </a:p>
          <a:p>
            <a:pPr marL="98425" marR="5080" indent="-86360">
              <a:lnSpc>
                <a:spcPct val="101600"/>
              </a:lnSpc>
              <a:spcBef>
                <a:spcPts val="95"/>
              </a:spcBef>
            </a:pPr>
            <a:r>
              <a:rPr lang="pt-BR" sz="900" spc="-5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for </a:t>
            </a:r>
            <a:r>
              <a:rPr sz="900" spc="-5" dirty="0">
                <a:latin typeface="Times New Roman"/>
                <a:cs typeface="Times New Roman"/>
              </a:rPr>
              <a:t>(int j=0; </a:t>
            </a:r>
            <a:r>
              <a:rPr sz="900" dirty="0">
                <a:latin typeface="Times New Roman"/>
                <a:cs typeface="Times New Roman"/>
              </a:rPr>
              <a:t>j&lt;</a:t>
            </a:r>
            <a:r>
              <a:rPr sz="900" dirty="0">
                <a:solidFill>
                  <a:srgbClr val="3333CC"/>
                </a:solidFill>
                <a:latin typeface="Times New Roman"/>
                <a:cs typeface="Times New Roman"/>
              </a:rPr>
              <a:t>m[i].length</a:t>
            </a:r>
            <a:r>
              <a:rPr sz="900" dirty="0">
                <a:latin typeface="Times New Roman"/>
                <a:cs typeface="Times New Roman"/>
              </a:rPr>
              <a:t>; </a:t>
            </a:r>
            <a:r>
              <a:rPr sz="900" spc="-5" dirty="0">
                <a:latin typeface="Times New Roman"/>
                <a:cs typeface="Times New Roman"/>
              </a:rPr>
              <a:t>j++)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{</a:t>
            </a:r>
          </a:p>
          <a:p>
            <a:pPr marL="184785">
              <a:lnSpc>
                <a:spcPct val="100000"/>
              </a:lnSpc>
              <a:spcBef>
                <a:spcPts val="15"/>
              </a:spcBef>
            </a:pPr>
            <a:r>
              <a:rPr lang="pt-BR" sz="900" spc="-5" dirty="0" err="1">
                <a:latin typeface="Times New Roman"/>
                <a:cs typeface="Times New Roman"/>
              </a:rPr>
              <a:t>cout</a:t>
            </a:r>
            <a:r>
              <a:rPr lang="pt-BR" sz="900" spc="-5" dirty="0">
                <a:latin typeface="Times New Roman"/>
                <a:cs typeface="Times New Roman"/>
              </a:rPr>
              <a:t> &lt;&lt; </a:t>
            </a:r>
            <a:r>
              <a:rPr sz="900" dirty="0">
                <a:latin typeface="Times New Roman"/>
                <a:cs typeface="Times New Roman"/>
              </a:rPr>
              <a:t> m[i][j]</a:t>
            </a:r>
            <a:r>
              <a:rPr lang="pt-BR" sz="900" dirty="0">
                <a:latin typeface="Times New Roman"/>
                <a:cs typeface="Times New Roman"/>
              </a:rPr>
              <a:t> &lt;&lt; </a:t>
            </a:r>
            <a:r>
              <a:rPr lang="pt-BR" sz="900" dirty="0" err="1">
                <a:latin typeface="Times New Roman"/>
                <a:cs typeface="Times New Roman"/>
              </a:rPr>
              <a:t>endl</a:t>
            </a:r>
            <a:r>
              <a:rPr lang="pt-BR" sz="90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4600" y="2501704"/>
            <a:ext cx="101726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sz="900" spc="-5" dirty="0">
                <a:latin typeface="Times New Roman"/>
                <a:cs typeface="Times New Roman"/>
              </a:rPr>
              <a:t>Resultado com “m1”:  </a:t>
            </a:r>
            <a:r>
              <a:rPr sz="900" dirty="0">
                <a:latin typeface="Times New Roman"/>
                <a:cs typeface="Times New Roman"/>
              </a:rPr>
              <a:t>1a. </a:t>
            </a:r>
            <a:r>
              <a:rPr sz="900" spc="-5" dirty="0">
                <a:latin typeface="Times New Roman"/>
                <a:cs typeface="Times New Roman"/>
              </a:rPr>
              <a:t>linha: </a:t>
            </a:r>
            <a:r>
              <a:rPr sz="900" dirty="0">
                <a:latin typeface="Times New Roman"/>
                <a:cs typeface="Times New Roman"/>
              </a:rPr>
              <a:t>1 2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Times New Roman"/>
                <a:cs typeface="Times New Roman"/>
              </a:rPr>
              <a:t>2a. </a:t>
            </a:r>
            <a:r>
              <a:rPr sz="900" spc="-5" dirty="0">
                <a:latin typeface="Times New Roman"/>
                <a:cs typeface="Times New Roman"/>
              </a:rPr>
              <a:t>linha: </a:t>
            </a:r>
            <a:r>
              <a:rPr sz="900" dirty="0">
                <a:latin typeface="Times New Roman"/>
                <a:cs typeface="Times New Roman"/>
              </a:rPr>
              <a:t>4 5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1772" y="2501704"/>
            <a:ext cx="1017269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sz="900" spc="-5" dirty="0">
                <a:latin typeface="Times New Roman"/>
                <a:cs typeface="Times New Roman"/>
              </a:rPr>
              <a:t>Resultado com “m2”:  </a:t>
            </a:r>
            <a:r>
              <a:rPr sz="900" dirty="0">
                <a:latin typeface="Times New Roman"/>
                <a:cs typeface="Times New Roman"/>
              </a:rPr>
              <a:t>1a. </a:t>
            </a:r>
            <a:r>
              <a:rPr sz="900" spc="-5" dirty="0">
                <a:latin typeface="Times New Roman"/>
                <a:cs typeface="Times New Roman"/>
              </a:rPr>
              <a:t>linha: </a:t>
            </a:r>
            <a:r>
              <a:rPr sz="900" dirty="0">
                <a:latin typeface="Times New Roman"/>
                <a:cs typeface="Times New Roman"/>
              </a:rPr>
              <a:t>1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Times New Roman"/>
                <a:cs typeface="Times New Roman"/>
              </a:rPr>
              <a:t>2a. </a:t>
            </a:r>
            <a:r>
              <a:rPr sz="900" spc="-5" dirty="0">
                <a:latin typeface="Times New Roman"/>
                <a:cs typeface="Times New Roman"/>
              </a:rPr>
              <a:t>linha: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Times New Roman"/>
                <a:cs typeface="Times New Roman"/>
              </a:rPr>
              <a:t>3a. </a:t>
            </a:r>
            <a:r>
              <a:rPr sz="900" spc="-5" dirty="0">
                <a:latin typeface="Times New Roman"/>
                <a:cs typeface="Times New Roman"/>
              </a:rPr>
              <a:t>linha: </a:t>
            </a:r>
            <a:r>
              <a:rPr sz="900" dirty="0">
                <a:latin typeface="Times New Roman"/>
                <a:cs typeface="Times New Roman"/>
              </a:rPr>
              <a:t>4 5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0B716AF-E9F8-458E-BF33-3B9FA4D2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1192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spc="-65" dirty="0"/>
              <a:t> </a:t>
            </a:r>
            <a:r>
              <a:rPr spc="-10" dirty="0"/>
              <a:t>(1/2)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600" y="554983"/>
            <a:ext cx="35807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pt-BR" sz="1100" spc="-15" dirty="0">
                <a:latin typeface="Times New Roman"/>
                <a:cs typeface="Times New Roman"/>
              </a:rPr>
              <a:t>Em </a:t>
            </a:r>
            <a:r>
              <a:rPr sz="1100" spc="-15" dirty="0">
                <a:latin typeface="Times New Roman"/>
                <a:cs typeface="Times New Roman"/>
              </a:rPr>
              <a:t>C++, </a:t>
            </a:r>
            <a:r>
              <a:rPr sz="1100" spc="-10" dirty="0">
                <a:latin typeface="Times New Roman"/>
                <a:cs typeface="Times New Roman"/>
              </a:rPr>
              <a:t>strings </a:t>
            </a:r>
            <a:r>
              <a:rPr sz="1100" spc="-15" dirty="0" err="1">
                <a:latin typeface="Times New Roman"/>
                <a:cs typeface="Times New Roman"/>
              </a:rPr>
              <a:t>são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 err="1">
                <a:latin typeface="Times New Roman"/>
                <a:cs typeface="Times New Roman"/>
              </a:rPr>
              <a:t>tratadas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como </a:t>
            </a:r>
            <a:r>
              <a:rPr sz="1100" spc="-10" dirty="0">
                <a:latin typeface="Times New Roman"/>
                <a:cs typeface="Times New Roman"/>
              </a:rPr>
              <a:t>sequências de caracteres terminadas por </a:t>
            </a:r>
            <a:r>
              <a:rPr sz="1100" spc="-20" dirty="0">
                <a:latin typeface="Times New Roman"/>
                <a:cs typeface="Times New Roman"/>
              </a:rPr>
              <a:t>NULL.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047" y="1244882"/>
            <a:ext cx="3531870" cy="589264"/>
          </a:xfrm>
          <a:prstGeom prst="rect">
            <a:avLst/>
          </a:prstGeom>
          <a:solidFill>
            <a:srgbClr val="FFFF00"/>
          </a:solidFill>
          <a:ln w="426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575"/>
              </a:spcBef>
            </a:pPr>
            <a:r>
              <a:rPr lang="pt-BR"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s</a:t>
            </a:r>
            <a:r>
              <a:rPr sz="1100" b="1" spc="-20" dirty="0" err="1">
                <a:solidFill>
                  <a:srgbClr val="3333CC"/>
                </a:solidFill>
                <a:latin typeface="Courier New"/>
                <a:cs typeface="Courier New"/>
              </a:rPr>
              <a:t>tring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vazia </a:t>
            </a:r>
            <a:r>
              <a:rPr sz="1100" spc="-15" dirty="0">
                <a:latin typeface="Courier New"/>
                <a:cs typeface="Courier New"/>
              </a:rPr>
              <a:t>= </a:t>
            </a:r>
            <a:r>
              <a:rPr sz="1100" spc="-20" dirty="0">
                <a:solidFill>
                  <a:srgbClr val="FF3300"/>
                </a:solidFill>
                <a:latin typeface="Courier New"/>
                <a:cs typeface="Courier New"/>
              </a:rPr>
              <a:t>""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Courier New"/>
              <a:cs typeface="Courier New"/>
            </a:endParaRPr>
          </a:p>
          <a:p>
            <a:pPr marL="417195">
              <a:lnSpc>
                <a:spcPct val="100000"/>
              </a:lnSpc>
            </a:pPr>
            <a:r>
              <a:rPr lang="pt-BR"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s</a:t>
            </a:r>
            <a:r>
              <a:rPr sz="1100" b="1" spc="-20" dirty="0" err="1">
                <a:solidFill>
                  <a:srgbClr val="3333CC"/>
                </a:solidFill>
                <a:latin typeface="Courier New"/>
                <a:cs typeface="Courier New"/>
              </a:rPr>
              <a:t>tring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ola </a:t>
            </a:r>
            <a:r>
              <a:rPr sz="1100" spc="-15" dirty="0">
                <a:latin typeface="Courier New"/>
                <a:cs typeface="Courier New"/>
              </a:rPr>
              <a:t>= </a:t>
            </a:r>
            <a:r>
              <a:rPr sz="1100" spc="-20" dirty="0">
                <a:solidFill>
                  <a:srgbClr val="FF3300"/>
                </a:solidFill>
                <a:latin typeface="Courier New"/>
                <a:cs typeface="Courier New"/>
              </a:rPr>
              <a:t>"Alô Mundo Java</a:t>
            </a:r>
            <a:r>
              <a:rPr sz="110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100" spc="-15" dirty="0">
                <a:solidFill>
                  <a:srgbClr val="FF3300"/>
                </a:solidFill>
                <a:latin typeface="Courier New"/>
                <a:cs typeface="Courier New"/>
              </a:rPr>
              <a:t>!"</a:t>
            </a:r>
            <a:r>
              <a:rPr sz="1100" spc="-15" dirty="0"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8C3DB84-E16C-47D2-B126-749411A7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5888" y="678958"/>
            <a:ext cx="2624607" cy="240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298" y="148915"/>
            <a:ext cx="3921125" cy="460375"/>
          </a:xfrm>
          <a:prstGeom prst="rect">
            <a:avLst/>
          </a:prstGeom>
          <a:ln w="42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1910" marR="282575" indent="3810">
              <a:lnSpc>
                <a:spcPts val="1010"/>
              </a:lnSpc>
              <a:spcBef>
                <a:spcPts val="409"/>
              </a:spcBef>
            </a:pPr>
            <a:r>
              <a:rPr sz="1050" spc="-10" dirty="0"/>
              <a:t>A </a:t>
            </a:r>
            <a:r>
              <a:rPr sz="105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Tabela </a:t>
            </a:r>
            <a:r>
              <a:rPr sz="105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ASCII </a:t>
            </a:r>
            <a:r>
              <a:rPr sz="1050" spc="-10" dirty="0"/>
              <a:t>(</a:t>
            </a:r>
            <a:r>
              <a:rPr sz="1050" i="1" spc="-10" dirty="0">
                <a:latin typeface="Times New Roman"/>
                <a:cs typeface="Times New Roman"/>
              </a:rPr>
              <a:t>American Standard </a:t>
            </a:r>
            <a:r>
              <a:rPr sz="1050" i="1" spc="-5" dirty="0">
                <a:latin typeface="Times New Roman"/>
                <a:cs typeface="Times New Roman"/>
              </a:rPr>
              <a:t>Code </a:t>
            </a:r>
            <a:r>
              <a:rPr sz="1050" i="1" spc="-10" dirty="0">
                <a:latin typeface="Times New Roman"/>
                <a:cs typeface="Times New Roman"/>
              </a:rPr>
              <a:t>for Information  Interchange</a:t>
            </a:r>
            <a:r>
              <a:rPr sz="1050" spc="-10" dirty="0"/>
              <a:t>) </a:t>
            </a:r>
            <a:r>
              <a:rPr sz="1050" spc="-5" dirty="0"/>
              <a:t>é usada pela maior parte da indústria de computadores  para a troca de</a:t>
            </a:r>
            <a:r>
              <a:rPr sz="1050" spc="-15" dirty="0"/>
              <a:t> </a:t>
            </a:r>
            <a:r>
              <a:rPr sz="1050" spc="-5" dirty="0"/>
              <a:t>informações.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7173" y="2048720"/>
          <a:ext cx="2171064" cy="1051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562">
                <a:tc gridSpan="3">
                  <a:txBody>
                    <a:bodyPr/>
                    <a:lstStyle/>
                    <a:p>
                      <a:pPr marL="41275" marR="132080" indent="3810">
                        <a:lnSpc>
                          <a:spcPct val="81200"/>
                        </a:lnSpc>
                        <a:spcBef>
                          <a:spcPts val="370"/>
                        </a:spcBef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Cada caractere na tabela </a:t>
                      </a:r>
                      <a:r>
                        <a:rPr sz="850" spc="-10" dirty="0">
                          <a:latin typeface="Times New Roman"/>
                          <a:cs typeface="Times New Roman"/>
                        </a:rPr>
                        <a:t>ASCII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estendida é  representado por um código de 8 bits, ou seja,  um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byte.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98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750" spc="-7" baseline="16666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= 256</a:t>
                      </a:r>
                      <a:r>
                        <a:rPr sz="8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caracteres: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59">
                <a:tc>
                  <a:txBody>
                    <a:bodyPr/>
                    <a:lstStyle/>
                    <a:p>
                      <a:pPr marL="45085">
                        <a:lnSpc>
                          <a:spcPts val="94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94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31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4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Caracteres de</a:t>
                      </a:r>
                      <a:r>
                        <a:rPr sz="8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Controle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59">
                <a:tc>
                  <a:txBody>
                    <a:bodyPr/>
                    <a:lstStyle/>
                    <a:p>
                      <a:pPr marL="45085">
                        <a:lnSpc>
                          <a:spcPts val="94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94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127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4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81">
                <a:tc>
                  <a:txBody>
                    <a:bodyPr/>
                    <a:lstStyle/>
                    <a:p>
                      <a:pPr marL="45085">
                        <a:lnSpc>
                          <a:spcPts val="98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98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80"/>
                        </a:lnSpc>
                      </a:pPr>
                      <a:r>
                        <a:rPr sz="850" spc="-5" dirty="0"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spc="-5" dirty="0">
                          <a:latin typeface="Times New Roman"/>
                          <a:cs typeface="Times New Roman"/>
                        </a:rPr>
                        <a:t>Estendida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</a:t>
            </a:r>
            <a:r>
              <a:rPr spc="-30" dirty="0"/>
              <a:t>de setembro de</a:t>
            </a:r>
            <a:r>
              <a:rPr spc="-7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46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659FA22-8899-4C62-9F81-60BA0D4D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14559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1190005"/>
            <a:ext cx="4483735" cy="243840"/>
            <a:chOff x="87743" y="1190005"/>
            <a:chExt cx="4483735" cy="243840"/>
          </a:xfrm>
        </p:grpSpPr>
        <p:sp>
          <p:nvSpPr>
            <p:cNvPr id="4" name="object 4"/>
            <p:cNvSpPr/>
            <p:nvPr/>
          </p:nvSpPr>
          <p:spPr>
            <a:xfrm>
              <a:off x="138544" y="1332090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319390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0" y="1196149"/>
              <a:ext cx="50749" cy="135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1190005"/>
              <a:ext cx="4432935" cy="193040"/>
            </a:xfrm>
            <a:custGeom>
              <a:avLst/>
              <a:gdLst/>
              <a:ahLst/>
              <a:cxnLst/>
              <a:rect l="l" t="t" r="r" b="b"/>
              <a:pathLst>
                <a:path w="4432935" h="193040">
                  <a:moveTo>
                    <a:pt x="4432566" y="0"/>
                  </a:moveTo>
                  <a:lnTo>
                    <a:pt x="0" y="0"/>
                  </a:lnTo>
                  <a:lnTo>
                    <a:pt x="0" y="142084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4381765" y="192885"/>
                  </a:lnTo>
                  <a:lnTo>
                    <a:pt x="4401490" y="188876"/>
                  </a:lnTo>
                  <a:lnTo>
                    <a:pt x="4417643" y="177962"/>
                  </a:lnTo>
                  <a:lnTo>
                    <a:pt x="4428558" y="161809"/>
                  </a:lnTo>
                  <a:lnTo>
                    <a:pt x="4432566" y="14208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1234242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68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1221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2088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1961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160283"/>
            <a:ext cx="26060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45" dirty="0" err="1">
                <a:solidFill>
                  <a:srgbClr val="EC008C"/>
                </a:solidFill>
                <a:latin typeface="Tahoma"/>
                <a:cs typeface="Tahoma"/>
              </a:rPr>
              <a:t>Vetores</a:t>
            </a:r>
            <a:r>
              <a:rPr sz="1100" spc="-8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EC008C"/>
                </a:solidFill>
                <a:latin typeface="Trebuchet MS"/>
                <a:cs typeface="Trebuchet MS"/>
              </a:rPr>
              <a:t>Arrays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4" name="object 1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C93F6EB-0E17-4288-A428-752233B2C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263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32330" algn="l"/>
              </a:tabLst>
            </a:pPr>
            <a:r>
              <a:rPr spc="-130" dirty="0"/>
              <a:t>Ve</a:t>
            </a:r>
            <a:r>
              <a:rPr spc="-10" dirty="0"/>
              <a:t>to</a:t>
            </a:r>
            <a:r>
              <a:rPr spc="-15" dirty="0"/>
              <a:t>re</a:t>
            </a:r>
            <a:r>
              <a:rPr spc="-10" dirty="0"/>
              <a:t>s</a:t>
            </a:r>
            <a:r>
              <a:rPr spc="-5" dirty="0"/>
              <a:t> (</a:t>
            </a:r>
            <a:r>
              <a:rPr i="1" spc="-15" dirty="0">
                <a:latin typeface="Times New Roman"/>
                <a:cs typeface="Times New Roman"/>
              </a:rPr>
              <a:t>ar</a:t>
            </a:r>
            <a:r>
              <a:rPr i="1" spc="-10" dirty="0">
                <a:latin typeface="Times New Roman"/>
                <a:cs typeface="Times New Roman"/>
              </a:rPr>
              <a:t>ray</a:t>
            </a:r>
            <a:r>
              <a:rPr i="1" spc="-5" dirty="0">
                <a:latin typeface="Times New Roman"/>
                <a:cs typeface="Times New Roman"/>
              </a:rPr>
              <a:t>s</a:t>
            </a:r>
            <a:r>
              <a:rPr spc="-10" dirty="0"/>
              <a:t>)</a:t>
            </a:r>
            <a:r>
              <a:rPr dirty="0"/>
              <a:t>	</a:t>
            </a:r>
            <a:r>
              <a:rPr spc="-10" dirty="0"/>
              <a:t>(1</a:t>
            </a:r>
            <a:r>
              <a:rPr spc="-15" dirty="0"/>
              <a:t>/</a:t>
            </a:r>
            <a:r>
              <a:rPr spc="-10" dirty="0"/>
              <a:t>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600" y="554983"/>
            <a:ext cx="3571875" cy="2527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latin typeface="Times New Roman"/>
                <a:cs typeface="Times New Roman"/>
              </a:rPr>
              <a:t>Vetores </a:t>
            </a:r>
            <a:r>
              <a:rPr sz="1100" spc="-10" dirty="0">
                <a:latin typeface="Times New Roman"/>
                <a:cs typeface="Times New Roman"/>
              </a:rPr>
              <a:t>são estruturas de dados que </a:t>
            </a:r>
            <a:r>
              <a:rPr sz="1100" spc="-15" dirty="0">
                <a:latin typeface="Times New Roman"/>
                <a:cs typeface="Times New Roman"/>
              </a:rPr>
              <a:t>armazenam </a:t>
            </a:r>
            <a:r>
              <a:rPr sz="1100" spc="-10" dirty="0">
                <a:latin typeface="Times New Roman"/>
                <a:cs typeface="Times New Roman"/>
              </a:rPr>
              <a:t>usualmente </a:t>
            </a:r>
            <a:r>
              <a:rPr sz="1100" spc="-15" dirty="0">
                <a:latin typeface="Times New Roman"/>
                <a:cs typeface="Times New Roman"/>
              </a:rPr>
              <a:t>uma  </a:t>
            </a:r>
            <a:r>
              <a:rPr sz="1100" spc="-10" dirty="0">
                <a:latin typeface="Times New Roman"/>
                <a:cs typeface="Times New Roman"/>
              </a:rPr>
              <a:t>quantidade fixa de dados de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certo tipo; por esta razão,  </a:t>
            </a:r>
            <a:r>
              <a:rPr sz="1100" spc="-15" dirty="0">
                <a:latin typeface="Times New Roman"/>
                <a:cs typeface="Times New Roman"/>
              </a:rPr>
              <a:t>também são </a:t>
            </a:r>
            <a:r>
              <a:rPr sz="1100" spc="-10" dirty="0">
                <a:latin typeface="Times New Roman"/>
                <a:cs typeface="Times New Roman"/>
              </a:rPr>
              <a:t>conhecidos </a:t>
            </a:r>
            <a:r>
              <a:rPr sz="1100" spc="-15" dirty="0">
                <a:latin typeface="Times New Roman"/>
                <a:cs typeface="Times New Roman"/>
              </a:rPr>
              <a:t>como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estruturas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homogêneas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dados.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5209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Internamente,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armazena diversos valores, cada </a:t>
            </a:r>
            <a:r>
              <a:rPr sz="1100" spc="-15" dirty="0">
                <a:latin typeface="Times New Roman"/>
                <a:cs typeface="Times New Roman"/>
              </a:rPr>
              <a:t>um  </a:t>
            </a:r>
            <a:r>
              <a:rPr sz="1100" spc="-10" dirty="0">
                <a:latin typeface="Times New Roman"/>
                <a:cs typeface="Times New Roman"/>
              </a:rPr>
              <a:t>associado a </a:t>
            </a:r>
            <a:r>
              <a:rPr sz="1100" spc="-15" dirty="0">
                <a:latin typeface="Times New Roman"/>
                <a:cs typeface="Times New Roman"/>
              </a:rPr>
              <a:t>um número </a:t>
            </a:r>
            <a:r>
              <a:rPr sz="1100" spc="-10" dirty="0">
                <a:latin typeface="Times New Roman"/>
                <a:cs typeface="Times New Roman"/>
              </a:rPr>
              <a:t>que se refere à </a:t>
            </a:r>
            <a:r>
              <a:rPr sz="1100" spc="-15" dirty="0">
                <a:latin typeface="Times New Roman"/>
                <a:cs typeface="Times New Roman"/>
              </a:rPr>
              <a:t>posição </a:t>
            </a:r>
            <a:r>
              <a:rPr sz="1100" spc="-10" dirty="0">
                <a:latin typeface="Times New Roman"/>
                <a:cs typeface="Times New Roman"/>
              </a:rPr>
              <a:t>de  armazenamento, e é conhecido </a:t>
            </a:r>
            <a:r>
              <a:rPr sz="1100" spc="-15" dirty="0">
                <a:latin typeface="Times New Roman"/>
                <a:cs typeface="Times New Roman"/>
              </a:rPr>
              <a:t>como </a:t>
            </a:r>
            <a:r>
              <a:rPr sz="1100" spc="-10" dirty="0">
                <a:latin typeface="Times New Roman"/>
                <a:cs typeface="Times New Roman"/>
              </a:rPr>
              <a:t>índice. </a:t>
            </a:r>
            <a:r>
              <a:rPr sz="1100" spc="-15" dirty="0">
                <a:latin typeface="Times New Roman"/>
                <a:cs typeface="Times New Roman"/>
              </a:rPr>
              <a:t>Os </a:t>
            </a:r>
            <a:r>
              <a:rPr sz="1100" spc="-10" dirty="0">
                <a:latin typeface="Times New Roman"/>
                <a:cs typeface="Times New Roman"/>
              </a:rPr>
              <a:t>vetores </a:t>
            </a:r>
            <a:r>
              <a:rPr sz="1100" spc="-15" dirty="0">
                <a:latin typeface="Times New Roman"/>
                <a:cs typeface="Times New Roman"/>
              </a:rPr>
              <a:t>são  </a:t>
            </a:r>
            <a:r>
              <a:rPr sz="1100" spc="-10" dirty="0">
                <a:latin typeface="Times New Roman"/>
                <a:cs typeface="Times New Roman"/>
              </a:rPr>
              <a:t>estruturas indexadas, </a:t>
            </a:r>
            <a:r>
              <a:rPr sz="1100" spc="-15" dirty="0">
                <a:latin typeface="Times New Roman"/>
                <a:cs typeface="Times New Roman"/>
              </a:rPr>
              <a:t>em </a:t>
            </a:r>
            <a:r>
              <a:rPr sz="1100" spc="-10" dirty="0">
                <a:latin typeface="Times New Roman"/>
                <a:cs typeface="Times New Roman"/>
              </a:rPr>
              <a:t>que </a:t>
            </a:r>
            <a:r>
              <a:rPr sz="1100" spc="-15" dirty="0">
                <a:latin typeface="Times New Roman"/>
                <a:cs typeface="Times New Roman"/>
              </a:rPr>
              <a:t>cada </a:t>
            </a:r>
            <a:r>
              <a:rPr sz="1100" spc="-10" dirty="0">
                <a:latin typeface="Times New Roman"/>
                <a:cs typeface="Times New Roman"/>
              </a:rPr>
              <a:t>valor que </a:t>
            </a:r>
            <a:r>
              <a:rPr sz="1100" spc="-15" dirty="0">
                <a:latin typeface="Times New Roman"/>
                <a:cs typeface="Times New Roman"/>
              </a:rPr>
              <a:t>pode </a:t>
            </a:r>
            <a:r>
              <a:rPr sz="1100" spc="-10" dirty="0">
                <a:latin typeface="Times New Roman"/>
                <a:cs typeface="Times New Roman"/>
              </a:rPr>
              <a:t>ser  armazenado </a:t>
            </a:r>
            <a:r>
              <a:rPr sz="1100" spc="-15" dirty="0">
                <a:latin typeface="Times New Roman"/>
                <a:cs typeface="Times New Roman"/>
              </a:rPr>
              <a:t>em uma </a:t>
            </a:r>
            <a:r>
              <a:rPr sz="1100" spc="-10" dirty="0">
                <a:latin typeface="Times New Roman"/>
                <a:cs typeface="Times New Roman"/>
              </a:rPr>
              <a:t>certa posição (índice) é </a:t>
            </a:r>
            <a:r>
              <a:rPr sz="1100" spc="-15" dirty="0">
                <a:latin typeface="Times New Roman"/>
                <a:cs typeface="Times New Roman"/>
              </a:rPr>
              <a:t>chamado </a:t>
            </a:r>
            <a:r>
              <a:rPr sz="1100" spc="-10" dirty="0">
                <a:latin typeface="Times New Roman"/>
                <a:cs typeface="Times New Roman"/>
              </a:rPr>
              <a:t>de  elemento </a:t>
            </a:r>
            <a:r>
              <a:rPr sz="1100" spc="-15" dirty="0">
                <a:latin typeface="Times New Roman"/>
                <a:cs typeface="Times New Roman"/>
              </a:rPr>
              <a:t>do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vetor.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00330">
              <a:lnSpc>
                <a:spcPct val="100000"/>
              </a:lnSpc>
            </a:pPr>
            <a:r>
              <a:rPr sz="1100" spc="-15" dirty="0">
                <a:latin typeface="Times New Roman"/>
                <a:cs typeface="Times New Roman"/>
              </a:rPr>
              <a:t>Cada </a:t>
            </a:r>
            <a:r>
              <a:rPr sz="1100" spc="-10" dirty="0">
                <a:latin typeface="Times New Roman"/>
                <a:cs typeface="Times New Roman"/>
              </a:rPr>
              <a:t>elemento </a:t>
            </a:r>
            <a:r>
              <a:rPr sz="1100" spc="-15" dirty="0">
                <a:latin typeface="Times New Roman"/>
                <a:cs typeface="Times New Roman"/>
              </a:rPr>
              <a:t>do </a:t>
            </a:r>
            <a:r>
              <a:rPr sz="1100" spc="-10" dirty="0">
                <a:latin typeface="Times New Roman"/>
                <a:cs typeface="Times New Roman"/>
              </a:rPr>
              <a:t>vetor pode ser utilizado individualmente de  forma direta, </a:t>
            </a:r>
            <a:r>
              <a:rPr sz="1100" spc="-15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seja, pode ser lido </a:t>
            </a:r>
            <a:r>
              <a:rPr sz="1100" spc="-15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escrito diretamente, </a:t>
            </a:r>
            <a:r>
              <a:rPr sz="1100" spc="-15" dirty="0">
                <a:latin typeface="Times New Roman"/>
                <a:cs typeface="Times New Roman"/>
              </a:rPr>
              <a:t>sem  nenhuma </a:t>
            </a:r>
            <a:r>
              <a:rPr sz="1100" spc="-10" dirty="0">
                <a:latin typeface="Times New Roman"/>
                <a:cs typeface="Times New Roman"/>
              </a:rPr>
              <a:t>regra </a:t>
            </a:r>
            <a:r>
              <a:rPr sz="1100" spc="-15" dirty="0">
                <a:latin typeface="Times New Roman"/>
                <a:cs typeface="Times New Roman"/>
              </a:rPr>
              <a:t>ou ordem </a:t>
            </a:r>
            <a:r>
              <a:rPr sz="1100" spc="-10" dirty="0">
                <a:latin typeface="Times New Roman"/>
                <a:cs typeface="Times New Roman"/>
              </a:rPr>
              <a:t>preestabelecida, fazendo dos vetores  estruturas de dados de acesso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aleatório.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5264F6B-D365-425F-9B74-98B7C028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2571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69464" algn="l"/>
              </a:tabLst>
            </a:pPr>
            <a:r>
              <a:rPr spc="-130" dirty="0"/>
              <a:t>Ve</a:t>
            </a:r>
            <a:r>
              <a:rPr spc="-10" dirty="0"/>
              <a:t>to</a:t>
            </a:r>
            <a:r>
              <a:rPr spc="-15" dirty="0"/>
              <a:t>re</a:t>
            </a:r>
            <a:r>
              <a:rPr spc="-10" dirty="0"/>
              <a:t>s</a:t>
            </a:r>
            <a:r>
              <a:rPr spc="-5" dirty="0"/>
              <a:t> (</a:t>
            </a:r>
            <a:r>
              <a:rPr i="1" spc="-15" dirty="0">
                <a:latin typeface="Times New Roman"/>
                <a:cs typeface="Times New Roman"/>
              </a:rPr>
              <a:t>ar</a:t>
            </a:r>
            <a:r>
              <a:rPr i="1" spc="-10" dirty="0">
                <a:latin typeface="Times New Roman"/>
                <a:cs typeface="Times New Roman"/>
              </a:rPr>
              <a:t>ray</a:t>
            </a:r>
            <a:r>
              <a:rPr i="1" spc="-5" dirty="0">
                <a:latin typeface="Times New Roman"/>
                <a:cs typeface="Times New Roman"/>
              </a:rPr>
              <a:t>s</a:t>
            </a:r>
            <a:r>
              <a:rPr spc="-10" dirty="0"/>
              <a:t>)</a:t>
            </a:r>
            <a:r>
              <a:rPr dirty="0"/>
              <a:t>	</a:t>
            </a:r>
            <a:r>
              <a:rPr spc="-15" dirty="0"/>
              <a:t>(</a:t>
            </a:r>
            <a:r>
              <a:rPr spc="-10" dirty="0"/>
              <a:t>2/2)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600" y="554983"/>
            <a:ext cx="3548379" cy="114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50" spc="-15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número de posições de um vetor corresponde ao seu </a:t>
            </a:r>
            <a:r>
              <a:rPr sz="1050" spc="-15" dirty="0">
                <a:latin typeface="Times New Roman"/>
                <a:cs typeface="Times New Roman"/>
              </a:rPr>
              <a:t>tamanho.  Um </a:t>
            </a:r>
            <a:r>
              <a:rPr sz="1050" spc="-10" dirty="0">
                <a:latin typeface="Times New Roman"/>
                <a:cs typeface="Times New Roman"/>
              </a:rPr>
              <a:t>vetor de </a:t>
            </a:r>
            <a:r>
              <a:rPr sz="1050" spc="-15" dirty="0">
                <a:latin typeface="Times New Roman"/>
                <a:cs typeface="Times New Roman"/>
              </a:rPr>
              <a:t>tamanho </a:t>
            </a:r>
            <a:r>
              <a:rPr sz="1050" spc="-10" dirty="0">
                <a:latin typeface="Times New Roman"/>
                <a:cs typeface="Times New Roman"/>
              </a:rPr>
              <a:t>10 </a:t>
            </a:r>
            <a:r>
              <a:rPr sz="1050" spc="-15" dirty="0">
                <a:latin typeface="Times New Roman"/>
                <a:cs typeface="Times New Roman"/>
              </a:rPr>
              <a:t>tem </a:t>
            </a:r>
            <a:r>
              <a:rPr sz="1050" spc="-10" dirty="0">
                <a:latin typeface="Times New Roman"/>
                <a:cs typeface="Times New Roman"/>
              </a:rPr>
              <a:t>este número de </a:t>
            </a:r>
            <a:r>
              <a:rPr sz="1050" spc="-15" dirty="0">
                <a:latin typeface="Times New Roman"/>
                <a:cs typeface="Times New Roman"/>
              </a:rPr>
              <a:t>elementos, </a:t>
            </a:r>
            <a:r>
              <a:rPr sz="1050" spc="-10" dirty="0">
                <a:latin typeface="Times New Roman"/>
                <a:cs typeface="Times New Roman"/>
              </a:rPr>
              <a:t>isto </a:t>
            </a:r>
            <a:r>
              <a:rPr sz="1050" spc="-15" dirty="0">
                <a:latin typeface="Times New Roman"/>
                <a:cs typeface="Times New Roman"/>
              </a:rPr>
              <a:t>é,  </a:t>
            </a:r>
            <a:r>
              <a:rPr sz="1050" spc="-10" dirty="0">
                <a:latin typeface="Times New Roman"/>
                <a:cs typeface="Times New Roman"/>
              </a:rPr>
              <a:t>pode </a:t>
            </a:r>
            <a:r>
              <a:rPr sz="1050" spc="-15" dirty="0">
                <a:latin typeface="Times New Roman"/>
                <a:cs typeface="Times New Roman"/>
              </a:rPr>
              <a:t>armazenar </a:t>
            </a:r>
            <a:r>
              <a:rPr sz="1050" spc="-10" dirty="0">
                <a:latin typeface="Times New Roman"/>
                <a:cs typeface="Times New Roman"/>
              </a:rPr>
              <a:t>até dez </a:t>
            </a:r>
            <a:r>
              <a:rPr sz="1050" spc="-15" dirty="0">
                <a:latin typeface="Times New Roman"/>
                <a:cs typeface="Times New Roman"/>
              </a:rPr>
              <a:t>elementos </a:t>
            </a:r>
            <a:r>
              <a:rPr sz="1050" spc="-10" dirty="0">
                <a:latin typeface="Times New Roman"/>
                <a:cs typeface="Times New Roman"/>
              </a:rPr>
              <a:t>distintos. </a:t>
            </a:r>
            <a:r>
              <a:rPr sz="1050" spc="-15" dirty="0">
                <a:latin typeface="Times New Roman"/>
                <a:cs typeface="Times New Roman"/>
              </a:rPr>
              <a:t>Os </a:t>
            </a:r>
            <a:r>
              <a:rPr sz="1050" spc="-10" dirty="0">
                <a:latin typeface="Times New Roman"/>
                <a:cs typeface="Times New Roman"/>
              </a:rPr>
              <a:t>diferentes  </a:t>
            </a:r>
            <a:r>
              <a:rPr sz="1050" spc="-15" dirty="0">
                <a:latin typeface="Times New Roman"/>
                <a:cs typeface="Times New Roman"/>
              </a:rPr>
              <a:t>elementos </a:t>
            </a:r>
            <a:r>
              <a:rPr sz="1050" spc="-10" dirty="0">
                <a:latin typeface="Times New Roman"/>
                <a:cs typeface="Times New Roman"/>
              </a:rPr>
              <a:t>de um vetor são </a:t>
            </a:r>
            <a:r>
              <a:rPr sz="10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distinguidos unicamente</a:t>
            </a:r>
            <a:r>
              <a:rPr sz="1050" spc="-10" dirty="0">
                <a:latin typeface="Times New Roman"/>
                <a:cs typeface="Times New Roman"/>
              </a:rPr>
              <a:t> pela </a:t>
            </a:r>
            <a:r>
              <a:rPr sz="10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posição </a:t>
            </a:r>
            <a:r>
              <a:rPr sz="1050" spc="-10" dirty="0">
                <a:latin typeface="Times New Roman"/>
                <a:cs typeface="Times New Roman"/>
              </a:rPr>
              <a:t> que ocupam no </a:t>
            </a:r>
            <a:r>
              <a:rPr sz="1050" spc="-15" dirty="0">
                <a:latin typeface="Times New Roman"/>
                <a:cs typeface="Times New Roman"/>
              </a:rPr>
              <a:t>vetor. Cada </a:t>
            </a:r>
            <a:r>
              <a:rPr sz="1050" spc="-10" dirty="0">
                <a:latin typeface="Times New Roman"/>
                <a:cs typeface="Times New Roman"/>
              </a:rPr>
              <a:t>posição de um vetor é </a:t>
            </a:r>
            <a:r>
              <a:rPr sz="1050" spc="-15" dirty="0">
                <a:latin typeface="Times New Roman"/>
                <a:cs typeface="Times New Roman"/>
              </a:rPr>
              <a:t>unicamente  </a:t>
            </a:r>
            <a:r>
              <a:rPr sz="1050" spc="-10" dirty="0">
                <a:latin typeface="Times New Roman"/>
                <a:cs typeface="Times New Roman"/>
              </a:rPr>
              <a:t>identificada por um valor inteiro positivo, linear e </a:t>
            </a:r>
            <a:r>
              <a:rPr sz="1050" spc="-15" dirty="0">
                <a:latin typeface="Times New Roman"/>
                <a:cs typeface="Times New Roman"/>
              </a:rPr>
              <a:t>sequencialmente  </a:t>
            </a:r>
            <a:r>
              <a:rPr sz="1050" spc="-10" dirty="0">
                <a:latin typeface="Times New Roman"/>
                <a:cs typeface="Times New Roman"/>
              </a:rPr>
              <a:t>numerado. Ou seja: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00" y="1673436"/>
            <a:ext cx="419734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solidFill>
                  <a:srgbClr val="006600"/>
                </a:solidFill>
                <a:latin typeface="Times New Roman"/>
                <a:cs typeface="Times New Roman"/>
              </a:rPr>
              <a:t>vetor[</a:t>
            </a:r>
            <a:r>
              <a:rPr sz="1050" spc="-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1050" spc="-10" dirty="0">
                <a:solidFill>
                  <a:srgbClr val="006600"/>
                </a:solidFill>
                <a:latin typeface="Times New Roman"/>
                <a:cs typeface="Times New Roman"/>
              </a:rPr>
              <a:t>]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650" y="1673436"/>
            <a:ext cx="2911009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50" spc="-15" dirty="0">
                <a:latin typeface="Times New Roman"/>
                <a:cs typeface="Times New Roman"/>
              </a:rPr>
              <a:t>“i-ésimo” elemento </a:t>
            </a:r>
            <a:r>
              <a:rPr sz="1050" spc="-10" dirty="0">
                <a:latin typeface="Times New Roman"/>
                <a:cs typeface="Times New Roman"/>
              </a:rPr>
              <a:t>do </a:t>
            </a:r>
            <a:r>
              <a:rPr sz="1050" spc="-15" dirty="0">
                <a:latin typeface="Times New Roman"/>
                <a:cs typeface="Times New Roman"/>
              </a:rPr>
              <a:t>vetor, sendo </a:t>
            </a:r>
            <a:r>
              <a:rPr sz="1050" spc="-10" dirty="0">
                <a:latin typeface="Times New Roman"/>
                <a:cs typeface="Times New Roman"/>
              </a:rPr>
              <a:t>que o valor da  variável “</a:t>
            </a:r>
            <a:r>
              <a:rPr sz="1050" spc="-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1050" spc="-10" dirty="0">
                <a:latin typeface="Times New Roman"/>
                <a:cs typeface="Times New Roman"/>
              </a:rPr>
              <a:t>” deve pertencer ao intervalo do índice  do vetor, ou seja, </a:t>
            </a:r>
            <a:r>
              <a:rPr sz="1050" spc="-10" dirty="0">
                <a:solidFill>
                  <a:srgbClr val="3333CC"/>
                </a:solidFill>
                <a:latin typeface="Times New Roman"/>
                <a:cs typeface="Times New Roman"/>
              </a:rPr>
              <a:t>0 </a:t>
            </a:r>
            <a:r>
              <a:rPr sz="1050" spc="-10" dirty="0">
                <a:latin typeface="Symbol"/>
                <a:cs typeface="Symbol"/>
              </a:rPr>
              <a:t>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FF3300"/>
                </a:solidFill>
                <a:latin typeface="Times New Roman"/>
                <a:cs typeface="Times New Roman"/>
              </a:rPr>
              <a:t>i </a:t>
            </a:r>
            <a:r>
              <a:rPr sz="1050" spc="-10" dirty="0">
                <a:latin typeface="Symbol"/>
                <a:cs typeface="Symbol"/>
              </a:rPr>
              <a:t>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(</a:t>
            </a:r>
            <a:r>
              <a:rPr sz="1050" spc="-15" dirty="0">
                <a:solidFill>
                  <a:srgbClr val="006600"/>
                </a:solidFill>
                <a:latin typeface="Times New Roman"/>
                <a:cs typeface="Times New Roman"/>
              </a:rPr>
              <a:t>vetor.length</a:t>
            </a:r>
            <a:r>
              <a:rPr sz="1050" spc="-15" dirty="0">
                <a:solidFill>
                  <a:srgbClr val="3333CC"/>
                </a:solidFill>
                <a:latin typeface="Times New Roman"/>
                <a:cs typeface="Times New Roman"/>
              </a:rPr>
              <a:t>-1</a:t>
            </a:r>
            <a:r>
              <a:rPr sz="1050" spc="-15" dirty="0">
                <a:latin typeface="Times New Roman"/>
                <a:cs typeface="Times New Roman"/>
              </a:rPr>
              <a:t>)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00" y="2312303"/>
            <a:ext cx="360934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50" spc="-15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Java é uma linguagem </a:t>
            </a:r>
            <a:r>
              <a:rPr sz="1050" spc="-15" dirty="0">
                <a:latin typeface="Times New Roman"/>
                <a:cs typeface="Times New Roman"/>
              </a:rPr>
              <a:t>com </a:t>
            </a:r>
            <a:r>
              <a:rPr sz="1050" spc="-10" dirty="0">
                <a:latin typeface="Times New Roman"/>
                <a:cs typeface="Times New Roman"/>
              </a:rPr>
              <a:t>vetores </a:t>
            </a:r>
            <a:r>
              <a:rPr sz="1050" i="1" spc="-15" dirty="0">
                <a:latin typeface="Times New Roman"/>
                <a:cs typeface="Times New Roman"/>
              </a:rPr>
              <a:t>zero-based</a:t>
            </a:r>
            <a:r>
              <a:rPr sz="1050" spc="-15" dirty="0">
                <a:latin typeface="Times New Roman"/>
                <a:cs typeface="Times New Roman"/>
              </a:rPr>
              <a:t>, </a:t>
            </a:r>
            <a:r>
              <a:rPr sz="1050" spc="-10" dirty="0">
                <a:latin typeface="Times New Roman"/>
                <a:cs typeface="Times New Roman"/>
              </a:rPr>
              <a:t>isto é, as posições  do vetor </a:t>
            </a:r>
            <a:r>
              <a:rPr sz="1050" spc="-15" dirty="0">
                <a:latin typeface="Times New Roman"/>
                <a:cs typeface="Times New Roman"/>
              </a:rPr>
              <a:t>iniciam </a:t>
            </a:r>
            <a:r>
              <a:rPr sz="1050" spc="-10" dirty="0">
                <a:latin typeface="Times New Roman"/>
                <a:cs typeface="Times New Roman"/>
              </a:rPr>
              <a:t>a numeração a partir do valor </a:t>
            </a:r>
            <a:r>
              <a:rPr sz="1050" spc="-5" dirty="0">
                <a:latin typeface="Times New Roman"/>
                <a:cs typeface="Times New Roman"/>
              </a:rPr>
              <a:t>“</a:t>
            </a:r>
            <a:r>
              <a:rPr sz="1050" spc="-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sz="1050" spc="-5" dirty="0">
                <a:latin typeface="Times New Roman"/>
                <a:cs typeface="Times New Roman"/>
              </a:rPr>
              <a:t>”. </a:t>
            </a:r>
            <a:r>
              <a:rPr sz="1050" spc="-10" dirty="0">
                <a:latin typeface="Times New Roman"/>
                <a:cs typeface="Times New Roman"/>
              </a:rPr>
              <a:t>Portanto, um  vetor de </a:t>
            </a:r>
            <a:r>
              <a:rPr sz="1050" spc="-15" dirty="0">
                <a:latin typeface="Times New Roman"/>
                <a:cs typeface="Times New Roman"/>
              </a:rPr>
              <a:t>tamanho </a:t>
            </a:r>
            <a:r>
              <a:rPr sz="1050" spc="-10" dirty="0">
                <a:solidFill>
                  <a:srgbClr val="3333CC"/>
                </a:solidFill>
                <a:latin typeface="Times New Roman"/>
                <a:cs typeface="Times New Roman"/>
              </a:rPr>
              <a:t>10 </a:t>
            </a:r>
            <a:r>
              <a:rPr sz="1050" spc="-15" dirty="0">
                <a:latin typeface="Times New Roman"/>
                <a:cs typeface="Times New Roman"/>
              </a:rPr>
              <a:t>tem índices iniciados em </a:t>
            </a:r>
            <a:r>
              <a:rPr sz="1050" spc="-10" dirty="0">
                <a:solidFill>
                  <a:srgbClr val="3333CC"/>
                </a:solidFill>
                <a:latin typeface="Times New Roman"/>
                <a:cs typeface="Times New Roman"/>
              </a:rPr>
              <a:t>0 </a:t>
            </a:r>
            <a:r>
              <a:rPr sz="1050" spc="-10" dirty="0">
                <a:latin typeface="Times New Roman"/>
                <a:cs typeface="Times New Roman"/>
              </a:rPr>
              <a:t>prosseguindo até o  </a:t>
            </a:r>
            <a:r>
              <a:rPr sz="1050" spc="-10" dirty="0">
                <a:solidFill>
                  <a:srgbClr val="3333CC"/>
                </a:solidFill>
                <a:latin typeface="Times New Roman"/>
                <a:cs typeface="Times New Roman"/>
              </a:rPr>
              <a:t>9</a:t>
            </a:r>
            <a:r>
              <a:rPr sz="1050" spc="-1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4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3B48B19-5097-40F3-961A-3BC2C530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3744" y="662137"/>
            <a:ext cx="3401060" cy="2194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167005" algn="l"/>
              </a:tabLst>
            </a:pPr>
            <a:r>
              <a:rPr sz="1250" dirty="0">
                <a:latin typeface="Times New Roman"/>
                <a:cs typeface="Times New Roman"/>
              </a:rPr>
              <a:t>Estrutura de dados homogênea e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indexada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66370" marR="173355" indent="-154305">
              <a:lnSpc>
                <a:spcPts val="1380"/>
              </a:lnSpc>
              <a:buChar char="•"/>
              <a:tabLst>
                <a:tab pos="167005" algn="l"/>
              </a:tabLst>
            </a:pPr>
            <a:r>
              <a:rPr sz="1250" spc="-15" dirty="0">
                <a:latin typeface="Times New Roman"/>
                <a:cs typeface="Times New Roman"/>
              </a:rPr>
              <a:t>Todos </a:t>
            </a:r>
            <a:r>
              <a:rPr sz="1250" dirty="0">
                <a:latin typeface="Times New Roman"/>
                <a:cs typeface="Times New Roman"/>
              </a:rPr>
              <a:t>os elementos da estrutura são igualmente  acessíveis</a:t>
            </a:r>
            <a:endParaRPr sz="1250">
              <a:latin typeface="Times New Roman"/>
              <a:cs typeface="Times New Roman"/>
            </a:endParaRPr>
          </a:p>
          <a:p>
            <a:pPr marL="346710" marR="154940" indent="-128905">
              <a:lnSpc>
                <a:spcPts val="1190"/>
              </a:lnSpc>
              <a:spcBef>
                <a:spcPts val="270"/>
              </a:spcBef>
            </a:pPr>
            <a:r>
              <a:rPr sz="1650" spc="-22" baseline="2525" dirty="0">
                <a:latin typeface="Times New Roman"/>
                <a:cs typeface="Times New Roman"/>
              </a:rPr>
              <a:t>– </a:t>
            </a:r>
            <a:r>
              <a:rPr sz="1100" spc="-30" dirty="0">
                <a:latin typeface="Times New Roman"/>
                <a:cs typeface="Times New Roman"/>
              </a:rPr>
              <a:t>Tempo </a:t>
            </a:r>
            <a:r>
              <a:rPr sz="1100" spc="-10" dirty="0">
                <a:latin typeface="Times New Roman"/>
                <a:cs typeface="Times New Roman"/>
              </a:rPr>
              <a:t>e tipo de procedimento para acessar qualquer 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dos </a:t>
            </a:r>
            <a:r>
              <a:rPr sz="1100" spc="-15" dirty="0">
                <a:latin typeface="Times New Roman"/>
                <a:cs typeface="Times New Roman"/>
              </a:rPr>
              <a:t>elementos do </a:t>
            </a:r>
            <a:r>
              <a:rPr sz="1100" spc="-10" dirty="0">
                <a:latin typeface="Times New Roman"/>
                <a:cs typeface="Times New Roman"/>
              </a:rPr>
              <a:t>vetor são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“iguais”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370" marR="5080" indent="-154305">
              <a:lnSpc>
                <a:spcPts val="1380"/>
              </a:lnSpc>
              <a:spcBef>
                <a:spcPts val="890"/>
              </a:spcBef>
              <a:buChar char="•"/>
              <a:tabLst>
                <a:tab pos="167005" algn="l"/>
              </a:tabLst>
            </a:pPr>
            <a:r>
              <a:rPr sz="1250" dirty="0">
                <a:latin typeface="Times New Roman"/>
                <a:cs typeface="Times New Roman"/>
              </a:rPr>
              <a:t>Cada elemento componente deste tipo de estrutura  de dados tem </a:t>
            </a:r>
            <a:r>
              <a:rPr sz="1250" spc="5" dirty="0">
                <a:latin typeface="Times New Roman"/>
                <a:cs typeface="Times New Roman"/>
              </a:rPr>
              <a:t>um nome </a:t>
            </a:r>
            <a:r>
              <a:rPr sz="1250" dirty="0">
                <a:latin typeface="Times New Roman"/>
                <a:cs typeface="Times New Roman"/>
              </a:rPr>
              <a:t>próprio que é o </a:t>
            </a:r>
            <a:r>
              <a:rPr sz="1250" spc="5" dirty="0">
                <a:latin typeface="Times New Roman"/>
                <a:cs typeface="Times New Roman"/>
              </a:rPr>
              <a:t>nome </a:t>
            </a:r>
            <a:r>
              <a:rPr sz="1250" dirty="0">
                <a:latin typeface="Times New Roman"/>
                <a:cs typeface="Times New Roman"/>
              </a:rPr>
              <a:t>do  vetor seguido da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posição</a:t>
            </a:r>
            <a:r>
              <a:rPr sz="1250" dirty="0">
                <a:latin typeface="Times New Roman"/>
                <a:cs typeface="Times New Roman"/>
              </a:rPr>
              <a:t>, ou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índice</a:t>
            </a:r>
            <a:endParaRPr sz="125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180"/>
              </a:spcBef>
            </a:pPr>
            <a:r>
              <a:rPr sz="125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nomeDaVariávelVetor</a:t>
            </a:r>
            <a:r>
              <a:rPr sz="1250" b="1" spc="-10" dirty="0">
                <a:latin typeface="Times New Roman"/>
                <a:cs typeface="Times New Roman"/>
              </a:rPr>
              <a:t>[</a:t>
            </a:r>
            <a:r>
              <a:rPr sz="125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posição</a:t>
            </a:r>
            <a:r>
              <a:rPr sz="1250" b="1" spc="-10" dirty="0">
                <a:latin typeface="Times New Roman"/>
                <a:cs typeface="Times New Roman"/>
              </a:rPr>
              <a:t>]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4600" y="140849"/>
            <a:ext cx="318452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5" dirty="0"/>
              <a:t>Em Síntese: Características</a:t>
            </a:r>
            <a:r>
              <a:rPr sz="1750" spc="-70" dirty="0"/>
              <a:t> </a:t>
            </a:r>
            <a:r>
              <a:rPr sz="1750" spc="-5" dirty="0"/>
              <a:t>Básicas</a:t>
            </a:r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5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3D04D5-2575-45C0-8239-5DC90298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314" y="554983"/>
            <a:ext cx="356806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sz="900" spc="-5" dirty="0">
                <a:latin typeface="Times New Roman"/>
                <a:cs typeface="Times New Roman"/>
              </a:rPr>
              <a:t>Na declaração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vetores </a:t>
            </a:r>
            <a:r>
              <a:rPr sz="900" dirty="0">
                <a:latin typeface="Times New Roman"/>
                <a:cs typeface="Times New Roman"/>
              </a:rPr>
              <a:t>deverão </a:t>
            </a:r>
            <a:r>
              <a:rPr sz="900" spc="-5" dirty="0">
                <a:latin typeface="Times New Roman"/>
                <a:cs typeface="Times New Roman"/>
              </a:rPr>
              <a:t>ser </a:t>
            </a:r>
            <a:r>
              <a:rPr sz="900" dirty="0" err="1">
                <a:latin typeface="Times New Roman"/>
                <a:cs typeface="Times New Roman"/>
              </a:rPr>
              <a:t>fornecidas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lang="pt-BR" sz="900" spc="-5" dirty="0">
                <a:latin typeface="Times New Roman"/>
                <a:cs typeface="Times New Roman"/>
              </a:rPr>
              <a:t>três</a:t>
            </a:r>
            <a:r>
              <a:rPr sz="900" spc="-5" dirty="0">
                <a:latin typeface="Times New Roman"/>
                <a:cs typeface="Times New Roman"/>
              </a:rPr>
              <a:t> informações: </a:t>
            </a:r>
            <a:r>
              <a:rPr sz="900" dirty="0">
                <a:latin typeface="Times New Roman"/>
                <a:cs typeface="Times New Roman"/>
              </a:rPr>
              <a:t>o nome do  </a:t>
            </a:r>
            <a:r>
              <a:rPr sz="900" spc="-5" dirty="0">
                <a:latin typeface="Times New Roman"/>
                <a:cs typeface="Times New Roman"/>
              </a:rPr>
              <a:t>vetor, </a:t>
            </a:r>
            <a:r>
              <a:rPr sz="900" dirty="0">
                <a:latin typeface="Times New Roman"/>
                <a:cs typeface="Times New Roman"/>
              </a:rPr>
              <a:t>o </a:t>
            </a:r>
            <a:r>
              <a:rPr sz="900" spc="-5" dirty="0">
                <a:latin typeface="Times New Roman"/>
                <a:cs typeface="Times New Roman"/>
              </a:rPr>
              <a:t>número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posições </a:t>
            </a:r>
            <a:r>
              <a:rPr sz="900" dirty="0">
                <a:latin typeface="Times New Roman"/>
                <a:cs typeface="Times New Roman"/>
              </a:rPr>
              <a:t>do </a:t>
            </a:r>
            <a:r>
              <a:rPr sz="900" spc="-5" dirty="0">
                <a:latin typeface="Times New Roman"/>
                <a:cs typeface="Times New Roman"/>
              </a:rPr>
              <a:t>vetor (seu tamanho) </a:t>
            </a:r>
            <a:r>
              <a:rPr sz="900" dirty="0">
                <a:latin typeface="Times New Roman"/>
                <a:cs typeface="Times New Roman"/>
              </a:rPr>
              <a:t>e o </a:t>
            </a:r>
            <a:r>
              <a:rPr sz="900" spc="-5" dirty="0">
                <a:latin typeface="Times New Roman"/>
                <a:cs typeface="Times New Roman"/>
              </a:rPr>
              <a:t>tipo </a:t>
            </a:r>
            <a:r>
              <a:rPr sz="900" dirty="0">
                <a:latin typeface="Times New Roman"/>
                <a:cs typeface="Times New Roman"/>
              </a:rPr>
              <a:t>de dado que </a:t>
            </a:r>
            <a:r>
              <a:rPr sz="900" spc="-5" dirty="0">
                <a:latin typeface="Times New Roman"/>
                <a:cs typeface="Times New Roman"/>
              </a:rPr>
              <a:t>será  armazenado </a:t>
            </a:r>
            <a:r>
              <a:rPr sz="900" dirty="0">
                <a:latin typeface="Times New Roman"/>
                <a:cs typeface="Times New Roman"/>
              </a:rPr>
              <a:t>no </a:t>
            </a:r>
            <a:r>
              <a:rPr sz="900" spc="-10" dirty="0">
                <a:latin typeface="Times New Roman"/>
                <a:cs typeface="Times New Roman"/>
              </a:rPr>
              <a:t>vetor. </a:t>
            </a:r>
            <a:r>
              <a:rPr sz="900" spc="-5" dirty="0">
                <a:latin typeface="Times New Roman"/>
                <a:cs typeface="Times New Roman"/>
              </a:rPr>
              <a:t>A declaração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um vetor </a:t>
            </a:r>
            <a:r>
              <a:rPr sz="900" dirty="0">
                <a:latin typeface="Times New Roman"/>
                <a:cs typeface="Times New Roman"/>
              </a:rPr>
              <a:t>para </a:t>
            </a:r>
            <a:r>
              <a:rPr sz="900" spc="-5" dirty="0">
                <a:latin typeface="Times New Roman"/>
                <a:cs typeface="Times New Roman"/>
              </a:rPr>
              <a:t>“inteiros”,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nome  “vetor”, </a:t>
            </a:r>
            <a:r>
              <a:rPr sz="900" spc="-5" dirty="0" err="1">
                <a:latin typeface="Times New Roman"/>
                <a:cs typeface="Times New Roman"/>
              </a:rPr>
              <a:t>em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lang="pt-BR" sz="900" spc="-5" dirty="0">
                <a:latin typeface="Times New Roman"/>
                <a:cs typeface="Times New Roman"/>
              </a:rPr>
              <a:t>C++</a:t>
            </a:r>
            <a:r>
              <a:rPr sz="900" spc="-5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60" y="1140460"/>
            <a:ext cx="2891790" cy="16414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200"/>
              </a:spcBef>
              <a:tabLst>
                <a:tab pos="1285875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int</a:t>
            </a:r>
            <a:r>
              <a:rPr sz="900" b="1" dirty="0">
                <a:latin typeface="Times New Roman"/>
                <a:cs typeface="Times New Roman"/>
              </a:rPr>
              <a:t> </a:t>
            </a:r>
            <a:r>
              <a:rPr sz="900" dirty="0" err="1">
                <a:latin typeface="Times New Roman"/>
                <a:cs typeface="Times New Roman"/>
              </a:rPr>
              <a:t>vetor</a:t>
            </a:r>
            <a:r>
              <a:rPr sz="900" dirty="0">
                <a:solidFill>
                  <a:srgbClr val="FF3300"/>
                </a:solidFill>
                <a:latin typeface="Times New Roman"/>
                <a:cs typeface="Times New Roman"/>
              </a:rPr>
              <a:t>[</a:t>
            </a:r>
            <a:r>
              <a:rPr lang="pt-BR" sz="900" dirty="0">
                <a:latin typeface="Times New Roman"/>
                <a:cs typeface="Times New Roman"/>
              </a:rPr>
              <a:t>10</a:t>
            </a:r>
            <a:r>
              <a:rPr sz="900" dirty="0">
                <a:solidFill>
                  <a:srgbClr val="FF3300"/>
                </a:solidFill>
                <a:latin typeface="Times New Roman"/>
                <a:cs typeface="Times New Roman"/>
              </a:rPr>
              <a:t>]</a:t>
            </a:r>
            <a:r>
              <a:rPr sz="900" dirty="0">
                <a:latin typeface="Times New Roman"/>
                <a:cs typeface="Times New Roman"/>
              </a:rPr>
              <a:t>;	</a:t>
            </a:r>
            <a:r>
              <a:rPr sz="900" spc="-5" dirty="0">
                <a:latin typeface="Times New Roman"/>
                <a:cs typeface="Times New Roman"/>
              </a:rPr>
              <a:t>// declaração </a:t>
            </a:r>
            <a:r>
              <a:rPr sz="900" dirty="0">
                <a:latin typeface="Times New Roman"/>
                <a:cs typeface="Times New Roman"/>
              </a:rPr>
              <a:t>do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vetor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328930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/>
              <a:t>Declarando </a:t>
            </a:r>
            <a:r>
              <a:rPr sz="1800" spc="-30" dirty="0"/>
              <a:t>Variáveis </a:t>
            </a:r>
            <a:r>
              <a:rPr sz="1800" spc="-5" dirty="0"/>
              <a:t>do </a:t>
            </a:r>
            <a:r>
              <a:rPr sz="1800" spc="-25" dirty="0"/>
              <a:t>Tipo</a:t>
            </a:r>
            <a:r>
              <a:rPr sz="1800" spc="-45" dirty="0"/>
              <a:t> </a:t>
            </a:r>
            <a:r>
              <a:rPr sz="1800" spc="-50" dirty="0"/>
              <a:t>Vetor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6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31AFEBA-48FA-46C0-98B3-0AFA59E3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0314" y="554983"/>
            <a:ext cx="359791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Times New Roman"/>
                <a:cs typeface="Times New Roman"/>
              </a:rPr>
              <a:t>Na </a:t>
            </a:r>
            <a:r>
              <a:rPr sz="1100" spc="-10" dirty="0" err="1">
                <a:latin typeface="Times New Roman"/>
                <a:cs typeface="Times New Roman"/>
              </a:rPr>
              <a:t>linguagem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lang="pt-BR" sz="1100" spc="-10" dirty="0" err="1">
                <a:latin typeface="Times New Roman"/>
                <a:cs typeface="Times New Roman"/>
              </a:rPr>
              <a:t>c++</a:t>
            </a:r>
            <a:r>
              <a:rPr sz="1100" spc="-10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é </a:t>
            </a:r>
            <a:r>
              <a:rPr sz="1100" spc="-10" dirty="0" err="1">
                <a:latin typeface="Times New Roman"/>
                <a:cs typeface="Times New Roman"/>
              </a:rPr>
              <a:t>uma</a:t>
            </a:r>
            <a:r>
              <a:rPr sz="1100" spc="-10" dirty="0">
                <a:latin typeface="Times New Roman"/>
                <a:cs typeface="Times New Roman"/>
              </a:rPr>
              <a:t> “</a:t>
            </a:r>
            <a:r>
              <a:rPr lang="pt-BR" sz="1100" spc="-10" dirty="0">
                <a:latin typeface="Times New Roman"/>
                <a:cs typeface="Times New Roman"/>
              </a:rPr>
              <a:t>referência</a:t>
            </a:r>
            <a:r>
              <a:rPr sz="1100" spc="-10" dirty="0">
                <a:latin typeface="Times New Roman"/>
                <a:cs typeface="Times New Roman"/>
              </a:rPr>
              <a:t>” </a:t>
            </a:r>
            <a:r>
              <a:rPr lang="pt-BR" sz="1100" spc="-10" dirty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780" y="989508"/>
            <a:ext cx="1529715" cy="532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b="1" u="sng" spc="-1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Exemplos de declarações: </a:t>
            </a:r>
            <a:r>
              <a:rPr sz="11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int </a:t>
            </a:r>
            <a:r>
              <a:rPr sz="1100" spc="-10" dirty="0" err="1">
                <a:latin typeface="Times New Roman"/>
                <a:cs typeface="Times New Roman"/>
              </a:rPr>
              <a:t>vetor</a:t>
            </a:r>
            <a:r>
              <a:rPr lang="pt-BR" sz="1100" spc="-10" dirty="0">
                <a:latin typeface="Times New Roman"/>
                <a:cs typeface="Times New Roman"/>
              </a:rPr>
              <a:t> [10]</a:t>
            </a:r>
            <a:r>
              <a:rPr sz="1100" spc="-10" dirty="0">
                <a:latin typeface="Times New Roman"/>
                <a:cs typeface="Times New Roman"/>
              </a:rPr>
              <a:t>;</a:t>
            </a:r>
            <a:endParaRPr lang="pt-BR" sz="11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b="1" spc="-15" dirty="0">
                <a:latin typeface="Times New Roman"/>
                <a:cs typeface="Times New Roman"/>
              </a:rPr>
              <a:t>long </a:t>
            </a:r>
            <a:r>
              <a:rPr sz="1100" spc="-10" dirty="0" err="1">
                <a:latin typeface="Times New Roman"/>
                <a:cs typeface="Times New Roman"/>
              </a:rPr>
              <a:t>vetor</a:t>
            </a:r>
            <a:r>
              <a:rPr lang="pt-BR" sz="1100" spc="-10" dirty="0">
                <a:latin typeface="Times New Roman"/>
                <a:cs typeface="Times New Roman"/>
              </a:rPr>
              <a:t> [10];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1517" y="1156320"/>
            <a:ext cx="1993900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de </a:t>
            </a:r>
            <a:r>
              <a:rPr sz="1100" spc="-15" dirty="0">
                <a:latin typeface="Times New Roman"/>
                <a:cs typeface="Times New Roman"/>
              </a:rPr>
              <a:t>10 </a:t>
            </a:r>
            <a:r>
              <a:rPr sz="1100" spc="-10" dirty="0">
                <a:latin typeface="Times New Roman"/>
                <a:cs typeface="Times New Roman"/>
              </a:rPr>
              <a:t>nº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inteiros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de </a:t>
            </a:r>
            <a:r>
              <a:rPr sz="1100" spc="-15" dirty="0">
                <a:latin typeface="Times New Roman"/>
                <a:cs typeface="Times New Roman"/>
              </a:rPr>
              <a:t>10 </a:t>
            </a:r>
            <a:r>
              <a:rPr sz="1100" spc="-10" dirty="0">
                <a:latin typeface="Times New Roman"/>
                <a:cs typeface="Times New Roman"/>
              </a:rPr>
              <a:t>nº inteiros (longo)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80" y="1656757"/>
            <a:ext cx="156083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float </a:t>
            </a:r>
            <a:r>
              <a:rPr sz="1100" spc="-10" dirty="0" err="1">
                <a:latin typeface="Times New Roman"/>
                <a:cs typeface="Times New Roman"/>
              </a:rPr>
              <a:t>vetor</a:t>
            </a:r>
            <a:r>
              <a:rPr sz="1100" spc="-10" dirty="0">
                <a:latin typeface="Times New Roman"/>
                <a:cs typeface="Times New Roman"/>
              </a:rPr>
              <a:t>[10];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1517" y="1656757"/>
            <a:ext cx="179514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//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de </a:t>
            </a:r>
            <a:r>
              <a:rPr sz="1100" spc="-15" dirty="0">
                <a:latin typeface="Times New Roman"/>
                <a:cs typeface="Times New Roman"/>
              </a:rPr>
              <a:t>10 </a:t>
            </a:r>
            <a:r>
              <a:rPr sz="1100" spc="-10" dirty="0">
                <a:latin typeface="Times New Roman"/>
                <a:cs typeface="Times New Roman"/>
              </a:rPr>
              <a:t>nº reais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(ponto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spc="-10" dirty="0">
                <a:latin typeface="Times New Roman"/>
                <a:cs typeface="Times New Roman"/>
              </a:rPr>
              <a:t>// flutuante simples)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780" y="2157193"/>
            <a:ext cx="3459479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9464" algn="l"/>
              </a:tabLst>
            </a:pPr>
            <a:r>
              <a:rPr sz="1100" b="1" spc="-15" dirty="0">
                <a:latin typeface="Times New Roman"/>
                <a:cs typeface="Times New Roman"/>
              </a:rPr>
              <a:t>double </a:t>
            </a:r>
            <a:r>
              <a:rPr sz="1100" spc="-15" dirty="0" err="1">
                <a:latin typeface="Times New Roman"/>
                <a:cs typeface="Times New Roman"/>
              </a:rPr>
              <a:t>vetor</a:t>
            </a:r>
            <a:r>
              <a:rPr lang="pt-BR" sz="1100" spc="-15" dirty="0">
                <a:latin typeface="Times New Roman"/>
                <a:cs typeface="Times New Roman"/>
              </a:rPr>
              <a:t>[10]; </a:t>
            </a:r>
            <a:r>
              <a:rPr sz="1100" spc="-10" dirty="0">
                <a:latin typeface="Times New Roman"/>
                <a:cs typeface="Times New Roman"/>
              </a:rPr>
              <a:t>	// </a:t>
            </a:r>
            <a:r>
              <a:rPr sz="1100" spc="-15" dirty="0">
                <a:latin typeface="Times New Roman"/>
                <a:cs typeface="Times New Roman"/>
              </a:rPr>
              <a:t>um </a:t>
            </a:r>
            <a:r>
              <a:rPr sz="1100" spc="-10" dirty="0">
                <a:latin typeface="Times New Roman"/>
                <a:cs typeface="Times New Roman"/>
              </a:rPr>
              <a:t>vetor de </a:t>
            </a:r>
            <a:r>
              <a:rPr sz="1100" spc="-15" dirty="0">
                <a:latin typeface="Times New Roman"/>
                <a:cs typeface="Times New Roman"/>
              </a:rPr>
              <a:t>10 </a:t>
            </a:r>
            <a:r>
              <a:rPr sz="1100" spc="-10" dirty="0">
                <a:latin typeface="Times New Roman"/>
                <a:cs typeface="Times New Roman"/>
              </a:rPr>
              <a:t>nº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reais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5172" y="140270"/>
            <a:ext cx="1815464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" dirty="0"/>
              <a:t>Declarando</a:t>
            </a:r>
            <a:r>
              <a:rPr sz="1800" spc="-70" dirty="0"/>
              <a:t> </a:t>
            </a:r>
            <a:r>
              <a:rPr sz="1800" spc="-35" dirty="0"/>
              <a:t>Vetores</a:t>
            </a:r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406728" y="502812"/>
            <a:ext cx="3669029" cy="0"/>
          </a:xfrm>
          <a:custGeom>
            <a:avLst/>
            <a:gdLst/>
            <a:ahLst/>
            <a:cxnLst/>
            <a:rect l="l" t="t" r="r" b="b"/>
            <a:pathLst>
              <a:path w="3669029">
                <a:moveTo>
                  <a:pt x="0" y="0"/>
                </a:moveTo>
                <a:lnTo>
                  <a:pt x="3668622" y="0"/>
                </a:lnTo>
              </a:path>
            </a:pathLst>
          </a:custGeom>
          <a:ln w="173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2952" y="2339142"/>
            <a:ext cx="140970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// (ponto flutuante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duplo)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7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1EAD78B-9A18-49F2-BF10-54F3538F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169" y="140270"/>
            <a:ext cx="25146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solidFill>
                  <a:srgbClr val="3333CC"/>
                </a:solidFill>
                <a:latin typeface="Courier New"/>
                <a:cs typeface="Courier New"/>
              </a:rPr>
              <a:t>Vetores: </a:t>
            </a: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individualizando</a:t>
            </a:r>
            <a:r>
              <a:rPr sz="1000" b="1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valores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3157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8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869" y="451841"/>
            <a:ext cx="3989070" cy="236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98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1000" b="1" spc="-10" dirty="0">
                <a:latin typeface="Courier New"/>
                <a:cs typeface="Courier New"/>
              </a:rPr>
              <a:t>[</a:t>
            </a:r>
            <a:r>
              <a:rPr sz="1000" b="1" spc="-10" dirty="0">
                <a:solidFill>
                  <a:srgbClr val="FF3300"/>
                </a:solidFill>
                <a:latin typeface="Courier New"/>
                <a:cs typeface="Courier New"/>
              </a:rPr>
              <a:t>Expressão</a:t>
            </a:r>
            <a:r>
              <a:rPr sz="1000" b="1" spc="-1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169" y="751914"/>
            <a:ext cx="311150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onde</a:t>
            </a:r>
            <a:r>
              <a:rPr sz="1000" spc="-15" dirty="0"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35025" algn="l"/>
              </a:tabLst>
            </a:pPr>
            <a:r>
              <a:rPr sz="1000" b="1" spc="-10" dirty="0">
                <a:solidFill>
                  <a:srgbClr val="3333CC"/>
                </a:solidFill>
                <a:latin typeface="Courier New"/>
                <a:cs typeface="Courier New"/>
              </a:rPr>
              <a:t>x	</a:t>
            </a:r>
            <a:r>
              <a:rPr sz="1000" spc="-10" dirty="0">
                <a:latin typeface="Courier New"/>
                <a:cs typeface="Courier New"/>
              </a:rPr>
              <a:t>nome da </a:t>
            </a:r>
            <a:r>
              <a:rPr sz="1000" spc="-15" dirty="0">
                <a:latin typeface="Courier New"/>
                <a:cs typeface="Courier New"/>
              </a:rPr>
              <a:t>variável </a:t>
            </a:r>
            <a:r>
              <a:rPr sz="1000" spc="-10" dirty="0">
                <a:latin typeface="Courier New"/>
                <a:cs typeface="Courier New"/>
              </a:rPr>
              <a:t>do tipo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5" dirty="0">
                <a:latin typeface="Courier New"/>
                <a:cs typeface="Courier New"/>
              </a:rPr>
              <a:t>vetor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169" y="1210648"/>
            <a:ext cx="7048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solidFill>
                  <a:srgbClr val="FF3300"/>
                </a:solidFill>
                <a:latin typeface="Courier New"/>
                <a:cs typeface="Courier New"/>
              </a:rPr>
              <a:t>Expressão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038" y="1210648"/>
            <a:ext cx="2590165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latin typeface="Courier New"/>
                <a:cs typeface="Courier New"/>
              </a:rPr>
              <a:t>posição </a:t>
            </a:r>
            <a:r>
              <a:rPr sz="1000" spc="-10" dirty="0">
                <a:latin typeface="Courier New"/>
                <a:cs typeface="Courier New"/>
              </a:rPr>
              <a:t>que </a:t>
            </a:r>
            <a:r>
              <a:rPr sz="1000" spc="-15" dirty="0">
                <a:latin typeface="Courier New"/>
                <a:cs typeface="Courier New"/>
              </a:rPr>
              <a:t>define </a:t>
            </a:r>
            <a:r>
              <a:rPr sz="1000" spc="-10" dirty="0">
                <a:latin typeface="Courier New"/>
                <a:cs typeface="Courier New"/>
              </a:rPr>
              <a:t>qual o </a:t>
            </a:r>
            <a:r>
              <a:rPr sz="1000" spc="-15" dirty="0">
                <a:latin typeface="Courier New"/>
                <a:cs typeface="Courier New"/>
              </a:rPr>
              <a:t>elemento  </a:t>
            </a:r>
            <a:r>
              <a:rPr sz="1000" spc="-10" dirty="0">
                <a:latin typeface="Courier New"/>
                <a:cs typeface="Courier New"/>
              </a:rPr>
              <a:t>da </a:t>
            </a:r>
            <a:r>
              <a:rPr sz="1000" spc="-15" dirty="0">
                <a:latin typeface="Courier New"/>
                <a:cs typeface="Courier New"/>
              </a:rPr>
              <a:t>estrutura </a:t>
            </a:r>
            <a:r>
              <a:rPr sz="1000" spc="-10" dirty="0">
                <a:latin typeface="Courier New"/>
                <a:cs typeface="Courier New"/>
              </a:rPr>
              <a:t>de </a:t>
            </a:r>
            <a:r>
              <a:rPr sz="1000" spc="-15" dirty="0">
                <a:latin typeface="Courier New"/>
                <a:cs typeface="Courier New"/>
              </a:rPr>
              <a:t>dados </a:t>
            </a:r>
            <a:r>
              <a:rPr sz="1000" spc="-10" dirty="0">
                <a:latin typeface="Courier New"/>
                <a:cs typeface="Courier New"/>
              </a:rPr>
              <a:t>está </a:t>
            </a:r>
            <a:r>
              <a:rPr sz="1000" spc="-15" dirty="0">
                <a:latin typeface="Courier New"/>
                <a:cs typeface="Courier New"/>
              </a:rPr>
              <a:t>sendo  referenciado. </a:t>
            </a:r>
            <a:r>
              <a:rPr sz="1000" b="1" i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Atenção</a:t>
            </a:r>
            <a:r>
              <a:rPr sz="1000" i="1" spc="-15" dirty="0">
                <a:latin typeface="Courier New"/>
                <a:cs typeface="Courier New"/>
              </a:rPr>
              <a:t>: </a:t>
            </a:r>
            <a:r>
              <a:rPr sz="1000" i="1" spc="-10" dirty="0">
                <a:latin typeface="Courier New"/>
                <a:cs typeface="Courier New"/>
              </a:rPr>
              <a:t>deve ser </a:t>
            </a:r>
            <a:r>
              <a:rPr sz="1000" i="1" spc="-15" dirty="0">
                <a:latin typeface="Courier New"/>
                <a:cs typeface="Courier New"/>
              </a:rPr>
              <a:t>um  valor pertencente </a:t>
            </a:r>
            <a:r>
              <a:rPr sz="1000" i="1" spc="-10" dirty="0">
                <a:latin typeface="Courier New"/>
                <a:cs typeface="Courier New"/>
              </a:rPr>
              <a:t>ao </a:t>
            </a:r>
            <a:r>
              <a:rPr sz="1000" i="1" spc="-15" dirty="0">
                <a:latin typeface="Courier New"/>
                <a:cs typeface="Courier New"/>
              </a:rPr>
              <a:t>intervalo do  índice </a:t>
            </a:r>
            <a:r>
              <a:rPr sz="1000" i="1" spc="-10" dirty="0">
                <a:latin typeface="Courier New"/>
                <a:cs typeface="Courier New"/>
              </a:rPr>
              <a:t>da</a:t>
            </a:r>
            <a:r>
              <a:rPr sz="1000" i="1" spc="-15" dirty="0">
                <a:latin typeface="Courier New"/>
                <a:cs typeface="Courier New"/>
              </a:rPr>
              <a:t> </a:t>
            </a:r>
            <a:r>
              <a:rPr sz="1000" i="1" spc="-10" dirty="0">
                <a:latin typeface="Courier New"/>
                <a:cs typeface="Courier New"/>
              </a:rPr>
              <a:t>variável</a:t>
            </a:r>
            <a:r>
              <a:rPr sz="1000" spc="-10" dirty="0"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169" y="2127535"/>
            <a:ext cx="364617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Observação</a:t>
            </a:r>
            <a:r>
              <a:rPr sz="1000" spc="-15" dirty="0">
                <a:latin typeface="Courier New"/>
                <a:cs typeface="Courier New"/>
              </a:rPr>
              <a:t>: </a:t>
            </a:r>
            <a:r>
              <a:rPr sz="1000" spc="-10" dirty="0">
                <a:latin typeface="Courier New"/>
                <a:cs typeface="Courier New"/>
              </a:rPr>
              <a:t>Os </a:t>
            </a:r>
            <a:r>
              <a:rPr sz="1000" spc="-15" dirty="0">
                <a:latin typeface="Courier New"/>
                <a:cs typeface="Courier New"/>
              </a:rPr>
              <a:t>elementos </a:t>
            </a:r>
            <a:r>
              <a:rPr sz="1000" spc="-10" dirty="0">
                <a:latin typeface="Courier New"/>
                <a:cs typeface="Courier New"/>
              </a:rPr>
              <a:t>de um </a:t>
            </a:r>
            <a:r>
              <a:rPr sz="1000" spc="-15" dirty="0">
                <a:latin typeface="Courier New"/>
                <a:cs typeface="Courier New"/>
              </a:rPr>
              <a:t>vetor </a:t>
            </a:r>
            <a:r>
              <a:rPr sz="1000" spc="-10" dirty="0">
                <a:latin typeface="Courier New"/>
                <a:cs typeface="Courier New"/>
              </a:rPr>
              <a:t>tem </a:t>
            </a:r>
            <a:r>
              <a:rPr sz="1000" spc="-15" dirty="0">
                <a:latin typeface="Courier New"/>
                <a:cs typeface="Courier New"/>
              </a:rPr>
              <a:t>todas  </a:t>
            </a:r>
            <a:r>
              <a:rPr sz="1000" spc="-10" dirty="0">
                <a:latin typeface="Courier New"/>
                <a:cs typeface="Courier New"/>
              </a:rPr>
              <a:t>as </a:t>
            </a:r>
            <a:r>
              <a:rPr sz="1000" spc="-15" dirty="0">
                <a:latin typeface="Courier New"/>
                <a:cs typeface="Courier New"/>
              </a:rPr>
              <a:t>características </a:t>
            </a:r>
            <a:r>
              <a:rPr sz="1000" spc="-10" dirty="0">
                <a:latin typeface="Courier New"/>
                <a:cs typeface="Courier New"/>
              </a:rPr>
              <a:t>de uma </a:t>
            </a:r>
            <a:r>
              <a:rPr sz="1000" spc="-15" dirty="0">
                <a:latin typeface="Courier New"/>
                <a:cs typeface="Courier New"/>
              </a:rPr>
              <a:t>variável comum </a:t>
            </a:r>
            <a:r>
              <a:rPr sz="1000" spc="-10" dirty="0">
                <a:latin typeface="Courier New"/>
                <a:cs typeface="Courier New"/>
              </a:rPr>
              <a:t>e </a:t>
            </a:r>
            <a:r>
              <a:rPr sz="1000" spc="-15" dirty="0">
                <a:latin typeface="Courier New"/>
                <a:cs typeface="Courier New"/>
              </a:rPr>
              <a:t>podem  aparecer livremente </a:t>
            </a:r>
            <a:r>
              <a:rPr sz="1000" spc="-10" dirty="0">
                <a:latin typeface="Courier New"/>
                <a:cs typeface="Courier New"/>
              </a:rPr>
              <a:t>em </a:t>
            </a:r>
            <a:r>
              <a:rPr sz="1000" spc="-15" dirty="0">
                <a:latin typeface="Courier New"/>
                <a:cs typeface="Courier New"/>
              </a:rPr>
              <a:t>expressões </a:t>
            </a:r>
            <a:r>
              <a:rPr sz="1000" spc="-10" dirty="0">
                <a:latin typeface="Courier New"/>
                <a:cs typeface="Courier New"/>
              </a:rPr>
              <a:t>e</a:t>
            </a:r>
            <a:r>
              <a:rPr sz="1000" spc="75" dirty="0">
                <a:latin typeface="Courier New"/>
                <a:cs typeface="Courier New"/>
              </a:rPr>
              <a:t> </a:t>
            </a:r>
            <a:r>
              <a:rPr sz="1000" spc="-15" dirty="0">
                <a:latin typeface="Courier New"/>
                <a:cs typeface="Courier New"/>
              </a:rPr>
              <a:t>atribuições.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15" dirty="0">
                <a:latin typeface="Courier New"/>
                <a:cs typeface="Courier New"/>
              </a:rPr>
              <a:t>vetor[5] </a:t>
            </a:r>
            <a:r>
              <a:rPr sz="1000" spc="-10" dirty="0">
                <a:latin typeface="Courier New"/>
                <a:cs typeface="Courier New"/>
              </a:rPr>
              <a:t>= </a:t>
            </a:r>
            <a:r>
              <a:rPr sz="1000" b="1" spc="-15" dirty="0">
                <a:latin typeface="Courier New"/>
                <a:cs typeface="Courier New"/>
              </a:rPr>
              <a:t>vetor[0]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b="1" spc="-15" dirty="0">
                <a:latin typeface="Courier New"/>
                <a:cs typeface="Courier New"/>
              </a:rPr>
              <a:t>vetor[i+j]</a:t>
            </a:r>
            <a:r>
              <a:rPr sz="1000" spc="-15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796BEA7-B942-4CDA-8980-2F3B3018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56" y="115943"/>
            <a:ext cx="93091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Em</a:t>
            </a:r>
            <a:r>
              <a:rPr sz="1100" b="1" u="sng" spc="-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Síntese</a:t>
            </a:r>
            <a:r>
              <a:rPr sz="1100" b="1" spc="-20" dirty="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</a:t>
            </a:r>
            <a:r>
              <a:rPr spc="10" dirty="0"/>
              <a:t>A. </a:t>
            </a:r>
            <a:r>
              <a:rPr spc="-10" dirty="0"/>
              <a:t>G. </a:t>
            </a:r>
            <a:r>
              <a:rPr spc="-2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INE5603 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Introdu¸c˜ao </a:t>
            </a:r>
            <a:r>
              <a:rPr sz="600" b="1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`a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POO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25 </a:t>
            </a:r>
            <a:r>
              <a:rPr sz="600" b="1" spc="-30" dirty="0">
                <a:latin typeface="Arial"/>
                <a:cs typeface="Arial"/>
              </a:rPr>
              <a:t>de setembro de</a:t>
            </a:r>
            <a:r>
              <a:rPr sz="600" b="1" spc="-7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9</a:t>
            </a:fld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160" dirty="0">
                <a:latin typeface="Arial"/>
                <a:cs typeface="Arial"/>
              </a:rPr>
              <a:t>/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56" y="449567"/>
            <a:ext cx="3728085" cy="2360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urier New"/>
                <a:cs typeface="Courier New"/>
              </a:rPr>
              <a:t>int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n = 5; </a:t>
            </a:r>
            <a:r>
              <a:rPr sz="1100" i="1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tamanho </a:t>
            </a:r>
            <a:r>
              <a:rPr sz="1100" i="1" spc="-15" dirty="0">
                <a:latin typeface="Courier New"/>
                <a:cs typeface="Courier New"/>
              </a:rPr>
              <a:t>do</a:t>
            </a:r>
            <a:r>
              <a:rPr sz="1100" i="1" spc="-20" dirty="0">
                <a:latin typeface="Courier New"/>
                <a:cs typeface="Courier New"/>
              </a:rPr>
              <a:t> vetor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i="1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declaração </a:t>
            </a:r>
            <a:r>
              <a:rPr sz="1100" i="1" spc="-15" dirty="0">
                <a:latin typeface="Courier New"/>
                <a:cs typeface="Courier New"/>
              </a:rPr>
              <a:t>e </a:t>
            </a:r>
            <a:r>
              <a:rPr sz="1100" i="1" spc="-20" dirty="0">
                <a:latin typeface="Courier New"/>
                <a:cs typeface="Courier New"/>
              </a:rPr>
              <a:t>alocação </a:t>
            </a:r>
            <a:r>
              <a:rPr sz="1100" i="1" spc="-15" dirty="0">
                <a:latin typeface="Courier New"/>
                <a:cs typeface="Courier New"/>
              </a:rPr>
              <a:t>de</a:t>
            </a:r>
            <a:r>
              <a:rPr sz="1100" i="1" spc="-10" dirty="0">
                <a:latin typeface="Courier New"/>
                <a:cs typeface="Courier New"/>
              </a:rPr>
              <a:t> </a:t>
            </a:r>
            <a:r>
              <a:rPr sz="1100" i="1" spc="-20" dirty="0">
                <a:latin typeface="Courier New"/>
                <a:cs typeface="Courier New"/>
              </a:rPr>
              <a:t>espaço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i="1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para </a:t>
            </a:r>
            <a:r>
              <a:rPr sz="1100" i="1" spc="-15" dirty="0">
                <a:latin typeface="Courier New"/>
                <a:cs typeface="Courier New"/>
              </a:rPr>
              <a:t>o </a:t>
            </a:r>
            <a:r>
              <a:rPr sz="1100" i="1" spc="-20" dirty="0">
                <a:latin typeface="Courier New"/>
                <a:cs typeface="Courier New"/>
              </a:rPr>
              <a:t>vetor "v"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b="1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urier New"/>
                <a:cs typeface="Courier New"/>
              </a:rPr>
              <a:t>int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v[</a:t>
            </a:r>
            <a:r>
              <a:rPr lang="pt-BR" sz="1100" spc="-20" dirty="0">
                <a:latin typeface="Courier New"/>
                <a:cs typeface="Courier New"/>
              </a:rPr>
              <a:t>5]</a:t>
            </a:r>
            <a:r>
              <a:rPr sz="1100" spc="-20" dirty="0"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urier New"/>
                <a:cs typeface="Courier New"/>
              </a:rPr>
              <a:t>int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i; </a:t>
            </a:r>
            <a:r>
              <a:rPr sz="1100" i="1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índice </a:t>
            </a:r>
            <a:r>
              <a:rPr sz="1100" i="1" spc="-15" dirty="0">
                <a:latin typeface="Courier New"/>
                <a:cs typeface="Courier New"/>
              </a:rPr>
              <a:t>ou </a:t>
            </a:r>
            <a:r>
              <a:rPr sz="1100" i="1" spc="-20" dirty="0">
                <a:latin typeface="Courier New"/>
                <a:cs typeface="Courier New"/>
              </a:rPr>
              <a:t>posição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15" dirty="0">
                <a:latin typeface="Courier New"/>
                <a:cs typeface="Courier New"/>
              </a:rPr>
              <a:t>// </a:t>
            </a:r>
            <a:r>
              <a:rPr sz="1100" spc="-20" dirty="0">
                <a:latin typeface="Courier New"/>
                <a:cs typeface="Courier New"/>
              </a:rPr>
              <a:t>processando </a:t>
            </a:r>
            <a:r>
              <a:rPr sz="1100" spc="-15" dirty="0">
                <a:latin typeface="Courier New"/>
                <a:cs typeface="Courier New"/>
              </a:rPr>
              <a:t>os </a:t>
            </a:r>
            <a:r>
              <a:rPr sz="1100" spc="-20" dirty="0">
                <a:latin typeface="Courier New"/>
                <a:cs typeface="Courier New"/>
              </a:rPr>
              <a:t>"n" elementos </a:t>
            </a:r>
            <a:r>
              <a:rPr sz="1100" spc="-15" dirty="0">
                <a:latin typeface="Courier New"/>
                <a:cs typeface="Courier New"/>
              </a:rPr>
              <a:t>do </a:t>
            </a:r>
            <a:r>
              <a:rPr sz="1100" spc="-20" dirty="0">
                <a:latin typeface="Courier New"/>
                <a:cs typeface="Courier New"/>
              </a:rPr>
              <a:t>vetor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"v"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b="1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urier New"/>
                <a:cs typeface="Courier New"/>
              </a:rPr>
              <a:t>for</a:t>
            </a:r>
            <a:r>
              <a:rPr sz="11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(</a:t>
            </a:r>
            <a:r>
              <a:rPr sz="1100" b="1" spc="-20" dirty="0">
                <a:solidFill>
                  <a:srgbClr val="FF3300"/>
                </a:solidFill>
                <a:latin typeface="Courier New"/>
                <a:cs typeface="Courier New"/>
              </a:rPr>
              <a:t>i=0</a:t>
            </a:r>
            <a:r>
              <a:rPr sz="1100" spc="-20" dirty="0">
                <a:latin typeface="Courier New"/>
                <a:cs typeface="Courier New"/>
              </a:rPr>
              <a:t>; </a:t>
            </a:r>
            <a:r>
              <a:rPr sz="1100" b="1" spc="-20" dirty="0">
                <a:solidFill>
                  <a:srgbClr val="FF3300"/>
                </a:solidFill>
                <a:latin typeface="Courier New"/>
                <a:cs typeface="Courier New"/>
              </a:rPr>
              <a:t>i&lt;n</a:t>
            </a:r>
            <a:r>
              <a:rPr sz="1100" spc="-20" dirty="0">
                <a:latin typeface="Courier New"/>
                <a:cs typeface="Courier New"/>
              </a:rPr>
              <a:t>; </a:t>
            </a:r>
            <a:r>
              <a:rPr sz="1100" b="1" spc="-20" dirty="0">
                <a:solidFill>
                  <a:srgbClr val="FF3300"/>
                </a:solidFill>
                <a:latin typeface="Courier New"/>
                <a:cs typeface="Courier New"/>
              </a:rPr>
              <a:t>i++</a:t>
            </a:r>
            <a:r>
              <a:rPr sz="1100" spc="-20" dirty="0">
                <a:latin typeface="Courier New"/>
                <a:cs typeface="Courier New"/>
              </a:rPr>
              <a:t>)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177165">
              <a:lnSpc>
                <a:spcPts val="1315"/>
              </a:lnSpc>
            </a:pPr>
            <a:r>
              <a:rPr sz="1100" spc="-20" dirty="0">
                <a:latin typeface="Courier New"/>
                <a:cs typeface="Courier New"/>
              </a:rPr>
              <a:t>System.out.println(</a:t>
            </a:r>
            <a:r>
              <a:rPr sz="1100" b="1" spc="-20" dirty="0">
                <a:latin typeface="Courier New"/>
                <a:cs typeface="Courier New"/>
              </a:rPr>
              <a:t>v[i]</a:t>
            </a:r>
            <a:r>
              <a:rPr sz="1100" spc="-20" dirty="0">
                <a:latin typeface="Courier New"/>
                <a:cs typeface="Courier New"/>
              </a:rPr>
              <a:t>)</a:t>
            </a:r>
            <a:r>
              <a:rPr sz="1100" b="1" spc="-20" dirty="0">
                <a:latin typeface="Courier New"/>
                <a:cs typeface="Courier New"/>
              </a:rPr>
              <a:t>; </a:t>
            </a:r>
            <a:r>
              <a:rPr sz="1100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i-ésimo</a:t>
            </a:r>
            <a:endParaRPr sz="1100" dirty="0">
              <a:latin typeface="Courier New"/>
              <a:cs typeface="Courier New"/>
            </a:endParaRPr>
          </a:p>
          <a:p>
            <a:pPr marL="1987550">
              <a:lnSpc>
                <a:spcPts val="1315"/>
              </a:lnSpc>
            </a:pPr>
            <a:r>
              <a:rPr sz="1100" i="1" spc="-20" dirty="0">
                <a:latin typeface="Courier New"/>
                <a:cs typeface="Courier New"/>
              </a:rPr>
              <a:t>elemento </a:t>
            </a:r>
            <a:r>
              <a:rPr sz="1100" i="1" spc="-15" dirty="0">
                <a:latin typeface="Courier New"/>
                <a:cs typeface="Courier New"/>
              </a:rPr>
              <a:t>do </a:t>
            </a:r>
            <a:r>
              <a:rPr sz="1100" i="1" spc="-20" dirty="0">
                <a:latin typeface="Courier New"/>
                <a:cs typeface="Courier New"/>
              </a:rPr>
              <a:t>vetor</a:t>
            </a:r>
            <a:r>
              <a:rPr sz="1100" i="1" spc="-50" dirty="0">
                <a:latin typeface="Courier New"/>
                <a:cs typeface="Courier New"/>
              </a:rPr>
              <a:t> </a:t>
            </a:r>
            <a:r>
              <a:rPr sz="1100" i="1" spc="-20" dirty="0">
                <a:latin typeface="Courier New"/>
                <a:cs typeface="Courier New"/>
              </a:rPr>
              <a:t>"v"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spc="-15" dirty="0"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315"/>
              </a:lnSpc>
            </a:pPr>
            <a:r>
              <a:rPr sz="1100" i="1" spc="-15" dirty="0">
                <a:latin typeface="Courier New"/>
                <a:cs typeface="Courier New"/>
              </a:rPr>
              <a:t>// </a:t>
            </a:r>
            <a:r>
              <a:rPr sz="1100" i="1" spc="-20" dirty="0">
                <a:latin typeface="Courier New"/>
                <a:cs typeface="Courier New"/>
              </a:rPr>
              <a:t>representação interna:</a:t>
            </a:r>
            <a:endParaRPr sz="11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0316" y="2826211"/>
          <a:ext cx="2068194" cy="209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67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v[0]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v[1]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v[2]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v[3]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v[4]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809E2E07-6E90-4A74-9110-160074DE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1962</Words>
  <Application>Microsoft Office PowerPoint</Application>
  <PresentationFormat>Personalizar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LM Sans 10</vt:lpstr>
      <vt:lpstr>LM Sans 12</vt:lpstr>
      <vt:lpstr>Symbol</vt:lpstr>
      <vt:lpstr>Tahoma</vt:lpstr>
      <vt:lpstr>Times New Roman</vt:lpstr>
      <vt:lpstr>Trebuchet MS</vt:lpstr>
      <vt:lpstr>Office Theme</vt:lpstr>
      <vt:lpstr>Apresentação do PowerPoint</vt:lpstr>
      <vt:lpstr>Apresentação do PowerPoint</vt:lpstr>
      <vt:lpstr>Vetores (arrays) (1/2)</vt:lpstr>
      <vt:lpstr>Vetores (arrays) (2/2)</vt:lpstr>
      <vt:lpstr>Em Síntese: Características Básicas</vt:lpstr>
      <vt:lpstr>Declarando Variáveis do Tipo Vetor</vt:lpstr>
      <vt:lpstr>Declarando Vetores</vt:lpstr>
      <vt:lpstr>Apresentação do PowerPoint</vt:lpstr>
      <vt:lpstr>Em Síntese:</vt:lpstr>
      <vt:lpstr>Apresentação do PowerPoint</vt:lpstr>
      <vt:lpstr>Vetor Multidimensional</vt:lpstr>
      <vt:lpstr>Apresentação do PowerPoint</vt:lpstr>
      <vt:lpstr>Apresentação do PowerPoint</vt:lpstr>
      <vt:lpstr>Declarando Vetor Bidimensional (1/2)</vt:lpstr>
      <vt:lpstr>Percorrendo Vetores Bidimensionais</vt:lpstr>
      <vt:lpstr>String (1/2)</vt:lpstr>
      <vt:lpstr>A Tabela ASCII (American Standard Code for Information  Interchange) é usada pela maior parte da indústria de computadores  para a troca de informações.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9</cp:revision>
  <dcterms:created xsi:type="dcterms:W3CDTF">2020-03-27T21:29:12Z</dcterms:created>
  <dcterms:modified xsi:type="dcterms:W3CDTF">2020-05-25T12:17:35Z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