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9387" y="53933"/>
            <a:ext cx="3231324" cy="19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3030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32329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32329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32329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1641" y="53933"/>
            <a:ext cx="1646817" cy="19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32329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837" y="1661642"/>
            <a:ext cx="334642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5304" y="3349288"/>
            <a:ext cx="8667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999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5303"/>
            <a:ext cx="4608195" cy="210820"/>
            <a:chOff x="0" y="3245303"/>
            <a:chExt cx="4608195" cy="210820"/>
          </a:xfrm>
        </p:grpSpPr>
        <p:sp>
          <p:nvSpPr>
            <p:cNvPr id="3" name="object 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8252A4D-1E6E-4784-8C44-E3EBD6D259AD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4422B94-3E95-4178-BC83-896DA47F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7724" y="53933"/>
            <a:ext cx="12147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Recursão</a:t>
            </a:r>
            <a:r>
              <a:rPr spc="-60" dirty="0"/>
              <a:t> </a:t>
            </a:r>
            <a:r>
              <a:rPr spc="-20" dirty="0"/>
              <a:t>linear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837" y="384399"/>
            <a:ext cx="3329304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396875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45" dirty="0">
                <a:latin typeface="Arial"/>
                <a:cs typeface="Arial"/>
              </a:rPr>
              <a:t>recursão </a:t>
            </a:r>
            <a:r>
              <a:rPr sz="1100" spc="60" dirty="0">
                <a:latin typeface="Arial"/>
                <a:cs typeface="Arial"/>
              </a:rPr>
              <a:t>linear </a:t>
            </a:r>
            <a:r>
              <a:rPr sz="1100" spc="-20" dirty="0">
                <a:latin typeface="Tahoma"/>
                <a:cs typeface="Tahoma"/>
              </a:rPr>
              <a:t>é a </a:t>
            </a:r>
            <a:r>
              <a:rPr sz="1100" spc="-15" dirty="0">
                <a:latin typeface="Tahoma"/>
                <a:cs typeface="Tahoma"/>
              </a:rPr>
              <a:t>forma mais simples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de  </a:t>
            </a:r>
            <a:r>
              <a:rPr sz="1100" spc="-15" dirty="0">
                <a:latin typeface="Tahoma"/>
                <a:cs typeface="Tahoma"/>
              </a:rPr>
              <a:t>recursão.</a:t>
            </a:r>
            <a:endParaRPr sz="1100">
              <a:latin typeface="Tahoma"/>
              <a:cs typeface="Tahoma"/>
            </a:endParaRPr>
          </a:p>
          <a:p>
            <a:pPr marL="165735" indent="-153670">
              <a:lnSpc>
                <a:spcPts val="1320"/>
              </a:lnSpc>
              <a:spcBef>
                <a:spcPts val="260"/>
              </a:spcBef>
              <a:buChar char="•"/>
              <a:tabLst>
                <a:tab pos="166370" algn="l"/>
              </a:tabLst>
            </a:pPr>
            <a:r>
              <a:rPr sz="1100" spc="-25" dirty="0">
                <a:latin typeface="Tahoma"/>
                <a:cs typeface="Tahoma"/>
              </a:rPr>
              <a:t>O </a:t>
            </a:r>
            <a:r>
              <a:rPr sz="1100" spc="-20" dirty="0">
                <a:latin typeface="Tahoma"/>
                <a:cs typeface="Tahoma"/>
              </a:rPr>
              <a:t>método </a:t>
            </a:r>
            <a:r>
              <a:rPr sz="1100" spc="-15" dirty="0">
                <a:latin typeface="Tahoma"/>
                <a:cs typeface="Tahoma"/>
              </a:rPr>
              <a:t>faz </a:t>
            </a:r>
            <a:r>
              <a:rPr sz="1100" spc="35" dirty="0">
                <a:latin typeface="Arial"/>
                <a:cs typeface="Arial"/>
              </a:rPr>
              <a:t>apenas </a:t>
            </a:r>
            <a:r>
              <a:rPr sz="1100" spc="65" dirty="0">
                <a:latin typeface="Arial"/>
                <a:cs typeface="Arial"/>
              </a:rPr>
              <a:t>uma </a:t>
            </a:r>
            <a:r>
              <a:rPr sz="1100" spc="50" dirty="0">
                <a:latin typeface="Arial"/>
                <a:cs typeface="Arial"/>
              </a:rPr>
              <a:t>chamada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recursiva</a:t>
            </a:r>
            <a:endParaRPr sz="1100">
              <a:latin typeface="Arial"/>
              <a:cs typeface="Arial"/>
            </a:endParaRPr>
          </a:p>
          <a:p>
            <a:pPr marL="165735">
              <a:lnSpc>
                <a:spcPts val="1320"/>
              </a:lnSpc>
            </a:pPr>
            <a:r>
              <a:rPr sz="1100" spc="-20" dirty="0">
                <a:latin typeface="Tahoma"/>
                <a:cs typeface="Tahoma"/>
              </a:rPr>
              <a:t>(uma chamada a </a:t>
            </a:r>
            <a:r>
              <a:rPr sz="1100" spc="-15" dirty="0">
                <a:latin typeface="Tahoma"/>
                <a:cs typeface="Tahoma"/>
              </a:rPr>
              <a:t>si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mesmo).</a:t>
            </a:r>
            <a:endParaRPr sz="1100">
              <a:latin typeface="Tahoma"/>
              <a:cs typeface="Tahoma"/>
            </a:endParaRPr>
          </a:p>
          <a:p>
            <a:pPr marL="165735" marR="124460" indent="-153670">
              <a:lnSpc>
                <a:spcPct val="100000"/>
              </a:lnSpc>
              <a:spcBef>
                <a:spcPts val="260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Esse </a:t>
            </a:r>
            <a:r>
              <a:rPr sz="1100" spc="-15" dirty="0">
                <a:latin typeface="Tahoma"/>
                <a:cs typeface="Tahoma"/>
              </a:rPr>
              <a:t>tipo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spc="-15" dirty="0">
                <a:latin typeface="Tahoma"/>
                <a:cs typeface="Tahoma"/>
              </a:rPr>
              <a:t>recursão </a:t>
            </a:r>
            <a:r>
              <a:rPr sz="1100" spc="-20" dirty="0">
                <a:latin typeface="Tahoma"/>
                <a:cs typeface="Tahoma"/>
              </a:rPr>
              <a:t>é </a:t>
            </a:r>
            <a:r>
              <a:rPr sz="1100" spc="-15" dirty="0">
                <a:latin typeface="Tahoma"/>
                <a:cs typeface="Tahoma"/>
              </a:rPr>
              <a:t>útil </a:t>
            </a:r>
            <a:r>
              <a:rPr sz="1100" spc="-20" dirty="0">
                <a:latin typeface="Tahoma"/>
                <a:cs typeface="Tahoma"/>
              </a:rPr>
              <a:t>quando </a:t>
            </a:r>
            <a:r>
              <a:rPr sz="1100" spc="-15" dirty="0">
                <a:latin typeface="Tahoma"/>
                <a:cs typeface="Tahoma"/>
              </a:rPr>
              <a:t>se analisam </a:t>
            </a:r>
            <a:r>
              <a:rPr sz="1100" spc="-20" dirty="0">
                <a:latin typeface="Tahoma"/>
                <a:cs typeface="Tahoma"/>
              </a:rPr>
              <a:t>os  </a:t>
            </a:r>
            <a:r>
              <a:rPr sz="1100" spc="-15" dirty="0">
                <a:latin typeface="Tahoma"/>
                <a:cs typeface="Tahoma"/>
              </a:rPr>
              <a:t>problemas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spc="-15" dirty="0">
                <a:latin typeface="Tahoma"/>
                <a:cs typeface="Tahoma"/>
              </a:rPr>
              <a:t>algoritmo </a:t>
            </a:r>
            <a:r>
              <a:rPr sz="1100" spc="-25" dirty="0">
                <a:latin typeface="Tahoma"/>
                <a:cs typeface="Tahoma"/>
              </a:rPr>
              <a:t>em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termos:</a:t>
            </a:r>
            <a:endParaRPr sz="1100">
              <a:latin typeface="Tahoma"/>
              <a:cs typeface="Tahoma"/>
            </a:endParaRPr>
          </a:p>
          <a:p>
            <a:pPr marL="343535" lvl="1" indent="-128270">
              <a:lnSpc>
                <a:spcPct val="100000"/>
              </a:lnSpc>
              <a:spcBef>
                <a:spcPts val="240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Do primeiro </a:t>
            </a:r>
            <a:r>
              <a:rPr sz="900" spc="-15" dirty="0">
                <a:latin typeface="Tahoma"/>
                <a:cs typeface="Tahoma"/>
              </a:rPr>
              <a:t>ou </a:t>
            </a:r>
            <a:r>
              <a:rPr sz="900" spc="-10" dirty="0">
                <a:latin typeface="Tahoma"/>
                <a:cs typeface="Tahoma"/>
              </a:rPr>
              <a:t>último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elemento</a:t>
            </a:r>
            <a:endParaRPr sz="900">
              <a:latin typeface="Tahoma"/>
              <a:cs typeface="Tahoma"/>
            </a:endParaRPr>
          </a:p>
          <a:p>
            <a:pPr marL="343535" marR="5080" lvl="1" indent="-128270">
              <a:lnSpc>
                <a:spcPct val="101699"/>
              </a:lnSpc>
              <a:spcBef>
                <a:spcPts val="220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Mais um conjunto restante que </a:t>
            </a:r>
            <a:r>
              <a:rPr sz="900" spc="-15" dirty="0">
                <a:latin typeface="Tahoma"/>
                <a:cs typeface="Tahoma"/>
              </a:rPr>
              <a:t>tem </a:t>
            </a:r>
            <a:r>
              <a:rPr sz="900" spc="-10" dirty="0">
                <a:latin typeface="Tahoma"/>
                <a:cs typeface="Tahoma"/>
              </a:rPr>
              <a:t>a </a:t>
            </a:r>
            <a:r>
              <a:rPr sz="900" spc="-15" dirty="0">
                <a:latin typeface="Tahoma"/>
                <a:cs typeface="Tahoma"/>
              </a:rPr>
              <a:t>mesma </a:t>
            </a:r>
            <a:r>
              <a:rPr sz="900" spc="-10" dirty="0">
                <a:latin typeface="Tahoma"/>
                <a:cs typeface="Tahoma"/>
              </a:rPr>
              <a:t>estrutura que  o conjunto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original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11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3F8A004-C9F5-4614-BD35-CAD53226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5393" y="53933"/>
            <a:ext cx="20586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Recursão </a:t>
            </a:r>
            <a:r>
              <a:rPr spc="-20" dirty="0"/>
              <a:t>linear</a:t>
            </a:r>
            <a:r>
              <a:rPr spc="-25" dirty="0"/>
              <a:t> (exemplo)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12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428" y="610437"/>
            <a:ext cx="35560" cy="367030"/>
          </a:xfrm>
          <a:custGeom>
            <a:avLst/>
            <a:gdLst/>
            <a:ahLst/>
            <a:cxnLst/>
            <a:rect l="l" t="t" r="r" b="b"/>
            <a:pathLst>
              <a:path w="35559" h="367030">
                <a:moveTo>
                  <a:pt x="8600" y="183591"/>
                </a:moveTo>
                <a:lnTo>
                  <a:pt x="6789" y="182662"/>
                </a:lnTo>
                <a:lnTo>
                  <a:pt x="5431" y="182662"/>
                </a:lnTo>
                <a:lnTo>
                  <a:pt x="2715" y="181267"/>
                </a:lnTo>
                <a:lnTo>
                  <a:pt x="0" y="181267"/>
                </a:lnTo>
                <a:lnTo>
                  <a:pt x="0" y="185451"/>
                </a:lnTo>
                <a:lnTo>
                  <a:pt x="1357" y="185451"/>
                </a:lnTo>
                <a:lnTo>
                  <a:pt x="2715" y="185915"/>
                </a:lnTo>
                <a:lnTo>
                  <a:pt x="2715" y="185451"/>
                </a:lnTo>
                <a:lnTo>
                  <a:pt x="6789" y="185451"/>
                </a:lnTo>
                <a:lnTo>
                  <a:pt x="8600" y="183591"/>
                </a:lnTo>
                <a:close/>
              </a:path>
              <a:path w="35559" h="367030">
                <a:moveTo>
                  <a:pt x="5431" y="182662"/>
                </a:moveTo>
                <a:lnTo>
                  <a:pt x="5431" y="181267"/>
                </a:lnTo>
                <a:lnTo>
                  <a:pt x="2715" y="181267"/>
                </a:lnTo>
                <a:lnTo>
                  <a:pt x="5431" y="182662"/>
                </a:lnTo>
                <a:close/>
              </a:path>
              <a:path w="35559" h="367030">
                <a:moveTo>
                  <a:pt x="5431" y="186845"/>
                </a:moveTo>
                <a:lnTo>
                  <a:pt x="4073" y="185451"/>
                </a:lnTo>
                <a:lnTo>
                  <a:pt x="2715" y="185451"/>
                </a:lnTo>
                <a:lnTo>
                  <a:pt x="2715" y="185915"/>
                </a:lnTo>
                <a:lnTo>
                  <a:pt x="5431" y="186845"/>
                </a:lnTo>
                <a:close/>
              </a:path>
              <a:path w="35559" h="367030">
                <a:moveTo>
                  <a:pt x="12221" y="179873"/>
                </a:moveTo>
                <a:lnTo>
                  <a:pt x="12221" y="172901"/>
                </a:lnTo>
                <a:lnTo>
                  <a:pt x="9505" y="177084"/>
                </a:lnTo>
                <a:lnTo>
                  <a:pt x="6789" y="179873"/>
                </a:lnTo>
                <a:lnTo>
                  <a:pt x="4073" y="181267"/>
                </a:lnTo>
                <a:lnTo>
                  <a:pt x="5431" y="181267"/>
                </a:lnTo>
                <a:lnTo>
                  <a:pt x="5431" y="182662"/>
                </a:lnTo>
                <a:lnTo>
                  <a:pt x="6789" y="182662"/>
                </a:lnTo>
                <a:lnTo>
                  <a:pt x="8600" y="183591"/>
                </a:lnTo>
                <a:lnTo>
                  <a:pt x="12221" y="179873"/>
                </a:lnTo>
                <a:close/>
              </a:path>
              <a:path w="35559" h="367030">
                <a:moveTo>
                  <a:pt x="29875" y="361141"/>
                </a:moveTo>
                <a:lnTo>
                  <a:pt x="27159" y="358352"/>
                </a:lnTo>
                <a:lnTo>
                  <a:pt x="24443" y="354169"/>
                </a:lnTo>
                <a:lnTo>
                  <a:pt x="24443" y="355563"/>
                </a:lnTo>
                <a:lnTo>
                  <a:pt x="23085" y="349986"/>
                </a:lnTo>
                <a:lnTo>
                  <a:pt x="21727" y="345803"/>
                </a:lnTo>
                <a:lnTo>
                  <a:pt x="20369" y="340225"/>
                </a:lnTo>
                <a:lnTo>
                  <a:pt x="20369" y="207760"/>
                </a:lnTo>
                <a:lnTo>
                  <a:pt x="17653" y="196605"/>
                </a:lnTo>
                <a:lnTo>
                  <a:pt x="14937" y="191028"/>
                </a:lnTo>
                <a:lnTo>
                  <a:pt x="12221" y="186845"/>
                </a:lnTo>
                <a:lnTo>
                  <a:pt x="9505" y="184056"/>
                </a:lnTo>
                <a:lnTo>
                  <a:pt x="8600" y="183591"/>
                </a:lnTo>
                <a:lnTo>
                  <a:pt x="6789" y="185451"/>
                </a:lnTo>
                <a:lnTo>
                  <a:pt x="4073" y="185451"/>
                </a:lnTo>
                <a:lnTo>
                  <a:pt x="6789" y="188239"/>
                </a:lnTo>
                <a:lnTo>
                  <a:pt x="6789" y="186845"/>
                </a:lnTo>
                <a:lnTo>
                  <a:pt x="9505" y="189634"/>
                </a:lnTo>
                <a:lnTo>
                  <a:pt x="12221" y="193817"/>
                </a:lnTo>
                <a:lnTo>
                  <a:pt x="12221" y="195908"/>
                </a:lnTo>
                <a:lnTo>
                  <a:pt x="13579" y="198000"/>
                </a:lnTo>
                <a:lnTo>
                  <a:pt x="14937" y="202183"/>
                </a:lnTo>
                <a:lnTo>
                  <a:pt x="16295" y="207760"/>
                </a:lnTo>
                <a:lnTo>
                  <a:pt x="16295" y="341620"/>
                </a:lnTo>
                <a:lnTo>
                  <a:pt x="19011" y="352775"/>
                </a:lnTo>
                <a:lnTo>
                  <a:pt x="20369" y="356958"/>
                </a:lnTo>
                <a:lnTo>
                  <a:pt x="21727" y="356958"/>
                </a:lnTo>
                <a:lnTo>
                  <a:pt x="23085" y="361141"/>
                </a:lnTo>
                <a:lnTo>
                  <a:pt x="24443" y="361141"/>
                </a:lnTo>
                <a:lnTo>
                  <a:pt x="28517" y="365324"/>
                </a:lnTo>
                <a:lnTo>
                  <a:pt x="28517" y="361141"/>
                </a:lnTo>
                <a:lnTo>
                  <a:pt x="29875" y="361141"/>
                </a:lnTo>
                <a:close/>
              </a:path>
              <a:path w="35559" h="367030">
                <a:moveTo>
                  <a:pt x="35307" y="4183"/>
                </a:moveTo>
                <a:lnTo>
                  <a:pt x="33949" y="0"/>
                </a:lnTo>
                <a:lnTo>
                  <a:pt x="31233" y="1394"/>
                </a:lnTo>
                <a:lnTo>
                  <a:pt x="29875" y="1394"/>
                </a:lnTo>
                <a:lnTo>
                  <a:pt x="27159" y="2788"/>
                </a:lnTo>
                <a:lnTo>
                  <a:pt x="24443" y="5577"/>
                </a:lnTo>
                <a:lnTo>
                  <a:pt x="23085" y="5577"/>
                </a:lnTo>
                <a:lnTo>
                  <a:pt x="23085" y="6971"/>
                </a:lnTo>
                <a:lnTo>
                  <a:pt x="21727" y="9760"/>
                </a:lnTo>
                <a:lnTo>
                  <a:pt x="20369" y="9760"/>
                </a:lnTo>
                <a:lnTo>
                  <a:pt x="16295" y="26493"/>
                </a:lnTo>
                <a:lnTo>
                  <a:pt x="16295" y="158958"/>
                </a:lnTo>
                <a:lnTo>
                  <a:pt x="14937" y="164535"/>
                </a:lnTo>
                <a:lnTo>
                  <a:pt x="13579" y="168718"/>
                </a:lnTo>
                <a:lnTo>
                  <a:pt x="10863" y="174296"/>
                </a:lnTo>
                <a:lnTo>
                  <a:pt x="12221" y="172901"/>
                </a:lnTo>
                <a:lnTo>
                  <a:pt x="12221" y="179873"/>
                </a:lnTo>
                <a:lnTo>
                  <a:pt x="17653" y="171507"/>
                </a:lnTo>
                <a:lnTo>
                  <a:pt x="20369" y="160352"/>
                </a:lnTo>
                <a:lnTo>
                  <a:pt x="20369" y="26493"/>
                </a:lnTo>
                <a:lnTo>
                  <a:pt x="21727" y="20915"/>
                </a:lnTo>
                <a:lnTo>
                  <a:pt x="24443" y="12549"/>
                </a:lnTo>
                <a:lnTo>
                  <a:pt x="27159" y="8366"/>
                </a:lnTo>
                <a:lnTo>
                  <a:pt x="27159" y="9760"/>
                </a:lnTo>
                <a:lnTo>
                  <a:pt x="28517" y="8366"/>
                </a:lnTo>
                <a:lnTo>
                  <a:pt x="28517" y="6971"/>
                </a:lnTo>
                <a:lnTo>
                  <a:pt x="31233" y="6042"/>
                </a:lnTo>
                <a:lnTo>
                  <a:pt x="31233" y="5577"/>
                </a:lnTo>
                <a:lnTo>
                  <a:pt x="35307" y="4183"/>
                </a:lnTo>
                <a:close/>
              </a:path>
              <a:path w="35559" h="367030">
                <a:moveTo>
                  <a:pt x="12221" y="195908"/>
                </a:moveTo>
                <a:lnTo>
                  <a:pt x="12221" y="193817"/>
                </a:lnTo>
                <a:lnTo>
                  <a:pt x="10863" y="193817"/>
                </a:lnTo>
                <a:lnTo>
                  <a:pt x="12221" y="195908"/>
                </a:lnTo>
                <a:close/>
              </a:path>
              <a:path w="35559" h="367030">
                <a:moveTo>
                  <a:pt x="29875" y="6971"/>
                </a:moveTo>
                <a:lnTo>
                  <a:pt x="28517" y="6971"/>
                </a:lnTo>
                <a:lnTo>
                  <a:pt x="28517" y="8366"/>
                </a:lnTo>
                <a:lnTo>
                  <a:pt x="29875" y="6971"/>
                </a:lnTo>
                <a:close/>
              </a:path>
              <a:path w="35559" h="367030">
                <a:moveTo>
                  <a:pt x="32591" y="362535"/>
                </a:moveTo>
                <a:lnTo>
                  <a:pt x="28517" y="361141"/>
                </a:lnTo>
                <a:lnTo>
                  <a:pt x="28517" y="365324"/>
                </a:lnTo>
                <a:lnTo>
                  <a:pt x="29875" y="366718"/>
                </a:lnTo>
                <a:lnTo>
                  <a:pt x="31233" y="366718"/>
                </a:lnTo>
                <a:lnTo>
                  <a:pt x="31233" y="362535"/>
                </a:lnTo>
                <a:lnTo>
                  <a:pt x="32591" y="362535"/>
                </a:lnTo>
                <a:close/>
              </a:path>
              <a:path w="35559" h="367030">
                <a:moveTo>
                  <a:pt x="32591" y="5577"/>
                </a:moveTo>
                <a:lnTo>
                  <a:pt x="31233" y="5577"/>
                </a:lnTo>
                <a:lnTo>
                  <a:pt x="31233" y="6042"/>
                </a:lnTo>
                <a:lnTo>
                  <a:pt x="32591" y="5577"/>
                </a:lnTo>
                <a:close/>
              </a:path>
              <a:path w="35559" h="367030">
                <a:moveTo>
                  <a:pt x="35307" y="362535"/>
                </a:moveTo>
                <a:lnTo>
                  <a:pt x="31233" y="362535"/>
                </a:lnTo>
                <a:lnTo>
                  <a:pt x="31233" y="366718"/>
                </a:lnTo>
                <a:lnTo>
                  <a:pt x="33949" y="366718"/>
                </a:lnTo>
                <a:lnTo>
                  <a:pt x="35307" y="362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661" y="1070579"/>
            <a:ext cx="2879090" cy="1606550"/>
          </a:xfrm>
          <a:custGeom>
            <a:avLst/>
            <a:gdLst/>
            <a:ahLst/>
            <a:cxnLst/>
            <a:rect l="l" t="t" r="r" b="b"/>
            <a:pathLst>
              <a:path w="2879090" h="1606550">
                <a:moveTo>
                  <a:pt x="2878908" y="1606312"/>
                </a:moveTo>
                <a:lnTo>
                  <a:pt x="2878908" y="0"/>
                </a:lnTo>
                <a:lnTo>
                  <a:pt x="0" y="0"/>
                </a:lnTo>
                <a:lnTo>
                  <a:pt x="0" y="1606312"/>
                </a:lnTo>
                <a:lnTo>
                  <a:pt x="2715" y="1606312"/>
                </a:lnTo>
                <a:lnTo>
                  <a:pt x="2715" y="4183"/>
                </a:lnTo>
                <a:lnTo>
                  <a:pt x="4073" y="2788"/>
                </a:lnTo>
                <a:lnTo>
                  <a:pt x="4073" y="4183"/>
                </a:lnTo>
                <a:lnTo>
                  <a:pt x="2873476" y="4183"/>
                </a:lnTo>
                <a:lnTo>
                  <a:pt x="2873476" y="2788"/>
                </a:lnTo>
                <a:lnTo>
                  <a:pt x="2876192" y="4183"/>
                </a:lnTo>
                <a:lnTo>
                  <a:pt x="2876192" y="1606312"/>
                </a:lnTo>
                <a:lnTo>
                  <a:pt x="2878908" y="1606312"/>
                </a:lnTo>
                <a:close/>
              </a:path>
              <a:path w="2879090" h="1606550">
                <a:moveTo>
                  <a:pt x="4073" y="4183"/>
                </a:moveTo>
                <a:lnTo>
                  <a:pt x="4073" y="2788"/>
                </a:lnTo>
                <a:lnTo>
                  <a:pt x="2715" y="4183"/>
                </a:lnTo>
                <a:lnTo>
                  <a:pt x="4073" y="4183"/>
                </a:lnTo>
                <a:close/>
              </a:path>
              <a:path w="2879090" h="1606550">
                <a:moveTo>
                  <a:pt x="4073" y="1602129"/>
                </a:moveTo>
                <a:lnTo>
                  <a:pt x="4073" y="4183"/>
                </a:lnTo>
                <a:lnTo>
                  <a:pt x="2715" y="4183"/>
                </a:lnTo>
                <a:lnTo>
                  <a:pt x="2715" y="1602129"/>
                </a:lnTo>
                <a:lnTo>
                  <a:pt x="4073" y="1602129"/>
                </a:lnTo>
                <a:close/>
              </a:path>
              <a:path w="2879090" h="1606550">
                <a:moveTo>
                  <a:pt x="2876192" y="1602129"/>
                </a:moveTo>
                <a:lnTo>
                  <a:pt x="2715" y="1602129"/>
                </a:lnTo>
                <a:lnTo>
                  <a:pt x="4073" y="1603523"/>
                </a:lnTo>
                <a:lnTo>
                  <a:pt x="4073" y="1606312"/>
                </a:lnTo>
                <a:lnTo>
                  <a:pt x="2873476" y="1606312"/>
                </a:lnTo>
                <a:lnTo>
                  <a:pt x="2873476" y="1603523"/>
                </a:lnTo>
                <a:lnTo>
                  <a:pt x="2876192" y="1602129"/>
                </a:lnTo>
                <a:close/>
              </a:path>
              <a:path w="2879090" h="1606550">
                <a:moveTo>
                  <a:pt x="4073" y="1606312"/>
                </a:moveTo>
                <a:lnTo>
                  <a:pt x="4073" y="1603523"/>
                </a:lnTo>
                <a:lnTo>
                  <a:pt x="2715" y="1602129"/>
                </a:lnTo>
                <a:lnTo>
                  <a:pt x="2715" y="1606312"/>
                </a:lnTo>
                <a:lnTo>
                  <a:pt x="4073" y="1606312"/>
                </a:lnTo>
                <a:close/>
              </a:path>
              <a:path w="2879090" h="1606550">
                <a:moveTo>
                  <a:pt x="2876192" y="4183"/>
                </a:moveTo>
                <a:lnTo>
                  <a:pt x="2873476" y="2788"/>
                </a:lnTo>
                <a:lnTo>
                  <a:pt x="2873476" y="4183"/>
                </a:lnTo>
                <a:lnTo>
                  <a:pt x="2876192" y="4183"/>
                </a:lnTo>
                <a:close/>
              </a:path>
              <a:path w="2879090" h="1606550">
                <a:moveTo>
                  <a:pt x="2876192" y="1602129"/>
                </a:moveTo>
                <a:lnTo>
                  <a:pt x="2876192" y="4183"/>
                </a:lnTo>
                <a:lnTo>
                  <a:pt x="2873476" y="4183"/>
                </a:lnTo>
                <a:lnTo>
                  <a:pt x="2873476" y="1602129"/>
                </a:lnTo>
                <a:lnTo>
                  <a:pt x="2876192" y="1602129"/>
                </a:lnTo>
                <a:close/>
              </a:path>
              <a:path w="2879090" h="1606550">
                <a:moveTo>
                  <a:pt x="2876192" y="1606312"/>
                </a:moveTo>
                <a:lnTo>
                  <a:pt x="2876192" y="1602129"/>
                </a:lnTo>
                <a:lnTo>
                  <a:pt x="2873476" y="1603523"/>
                </a:lnTo>
                <a:lnTo>
                  <a:pt x="2873476" y="1606312"/>
                </a:lnTo>
                <a:lnTo>
                  <a:pt x="2876192" y="1606312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837" y="349592"/>
            <a:ext cx="2834005" cy="198691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370"/>
              </a:spcBef>
              <a:buChar char="•"/>
              <a:tabLst>
                <a:tab pos="166370" algn="l"/>
              </a:tabLst>
            </a:pPr>
            <a:r>
              <a:rPr sz="1100" spc="-15" dirty="0">
                <a:latin typeface="Tahoma"/>
                <a:cs typeface="Tahoma"/>
              </a:rPr>
              <a:t>Exemplo: </a:t>
            </a:r>
            <a:r>
              <a:rPr sz="1100" spc="-25" dirty="0">
                <a:latin typeface="Tahoma"/>
                <a:cs typeface="Tahoma"/>
              </a:rPr>
              <a:t>Soma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i="1" spc="-20" dirty="0">
                <a:latin typeface="Tahoma"/>
                <a:cs typeface="Tahoma"/>
              </a:rPr>
              <a:t>n </a:t>
            </a:r>
            <a:r>
              <a:rPr sz="1100" spc="-15" dirty="0">
                <a:latin typeface="Tahoma"/>
                <a:cs typeface="Tahoma"/>
              </a:rPr>
              <a:t>inteiros </a:t>
            </a:r>
            <a:r>
              <a:rPr sz="1100" spc="-25" dirty="0">
                <a:latin typeface="Tahoma"/>
                <a:cs typeface="Tahoma"/>
              </a:rPr>
              <a:t>em um </a:t>
            </a:r>
            <a:r>
              <a:rPr sz="1100" spc="-10" dirty="0">
                <a:latin typeface="Tahoma"/>
                <a:cs typeface="Tahoma"/>
              </a:rPr>
              <a:t>array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15" dirty="0">
                <a:latin typeface="Times New Roman"/>
                <a:cs typeface="Times New Roman"/>
              </a:rPr>
              <a:t>se </a:t>
            </a:r>
            <a:r>
              <a:rPr sz="1100" i="1" spc="-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=1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Times New Roman"/>
                <a:cs typeface="Times New Roman"/>
              </a:rPr>
              <a:t>linearSum=A</a:t>
            </a:r>
            <a:r>
              <a:rPr sz="1100" spc="-20" dirty="0">
                <a:latin typeface="Times New Roman"/>
                <a:cs typeface="Times New Roman"/>
              </a:rPr>
              <a:t>[0]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b="1" spc="-20" dirty="0">
                <a:latin typeface="Times New Roman"/>
                <a:cs typeface="Times New Roman"/>
              </a:rPr>
              <a:t>senão </a:t>
            </a:r>
            <a:r>
              <a:rPr sz="1100" i="1" spc="-15" dirty="0">
                <a:latin typeface="Times New Roman"/>
                <a:cs typeface="Times New Roman"/>
              </a:rPr>
              <a:t>linearSum </a:t>
            </a:r>
            <a:r>
              <a:rPr sz="1100" i="1" spc="-25" dirty="0">
                <a:latin typeface="Times New Roman"/>
                <a:cs typeface="Times New Roman"/>
              </a:rPr>
              <a:t>= </a:t>
            </a:r>
            <a:r>
              <a:rPr sz="1100" i="1" spc="-15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[n-1] </a:t>
            </a:r>
            <a:r>
              <a:rPr sz="1100" i="1" spc="-25" dirty="0">
                <a:latin typeface="Times New Roman"/>
                <a:cs typeface="Times New Roman"/>
              </a:rPr>
              <a:t>+ </a:t>
            </a:r>
            <a:r>
              <a:rPr sz="1100" i="1" spc="-20" dirty="0">
                <a:latin typeface="Times New Roman"/>
                <a:cs typeface="Times New Roman"/>
              </a:rPr>
              <a:t>linearSum</a:t>
            </a:r>
            <a:r>
              <a:rPr sz="1100" spc="-20" dirty="0">
                <a:latin typeface="Times New Roman"/>
                <a:cs typeface="Times New Roman"/>
              </a:rPr>
              <a:t>(</a:t>
            </a:r>
            <a:r>
              <a:rPr sz="1100" i="1" spc="-20" dirty="0">
                <a:latin typeface="Times New Roman"/>
                <a:cs typeface="Times New Roman"/>
              </a:rPr>
              <a:t>A,</a:t>
            </a:r>
            <a:r>
              <a:rPr sz="1100" i="1" spc="50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Times New Roman"/>
                <a:cs typeface="Times New Roman"/>
              </a:rPr>
              <a:t>n</a:t>
            </a:r>
            <a:r>
              <a:rPr sz="1100" spc="-20" dirty="0">
                <a:latin typeface="Times New Roman"/>
                <a:cs typeface="Times New Roman"/>
              </a:rPr>
              <a:t>-1)</a:t>
            </a: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ts val="1005"/>
              </a:lnSpc>
              <a:spcBef>
                <a:spcPts val="795"/>
              </a:spcBef>
            </a:pPr>
            <a:r>
              <a:rPr sz="800" spc="-5" dirty="0">
                <a:latin typeface="Tahoma"/>
                <a:cs typeface="Tahoma"/>
              </a:rPr>
              <a:t>Algoritmo </a:t>
            </a:r>
            <a:r>
              <a:rPr sz="850" i="1" spc="-25" dirty="0">
                <a:latin typeface="Tahoma"/>
                <a:cs typeface="Tahoma"/>
              </a:rPr>
              <a:t>linearSum</a:t>
            </a:r>
            <a:r>
              <a:rPr sz="800" spc="-25" dirty="0">
                <a:latin typeface="Tahoma"/>
                <a:cs typeface="Tahoma"/>
              </a:rPr>
              <a:t>(</a:t>
            </a:r>
            <a:r>
              <a:rPr sz="850" i="1" spc="-25" dirty="0">
                <a:latin typeface="Tahoma"/>
                <a:cs typeface="Tahoma"/>
              </a:rPr>
              <a:t>A,</a:t>
            </a:r>
            <a:r>
              <a:rPr sz="850" i="1" spc="-10" dirty="0">
                <a:latin typeface="Tahoma"/>
                <a:cs typeface="Tahoma"/>
              </a:rPr>
              <a:t> </a:t>
            </a:r>
            <a:r>
              <a:rPr sz="850" i="1" spc="-15" dirty="0">
                <a:latin typeface="Tahoma"/>
                <a:cs typeface="Tahoma"/>
              </a:rPr>
              <a:t>n</a:t>
            </a:r>
            <a:r>
              <a:rPr sz="800" spc="-15" dirty="0">
                <a:latin typeface="Tahoma"/>
                <a:cs typeface="Tahoma"/>
              </a:rPr>
              <a:t>):</a:t>
            </a:r>
            <a:endParaRPr sz="800">
              <a:latin typeface="Tahoma"/>
              <a:cs typeface="Tahoma"/>
            </a:endParaRPr>
          </a:p>
          <a:p>
            <a:pPr marL="144145">
              <a:lnSpc>
                <a:spcPts val="990"/>
              </a:lnSpc>
            </a:pPr>
            <a:r>
              <a:rPr sz="850" i="1" spc="25" dirty="0">
                <a:latin typeface="Arial"/>
                <a:cs typeface="Arial"/>
              </a:rPr>
              <a:t>Entrada:</a:t>
            </a:r>
            <a:endParaRPr sz="850">
              <a:latin typeface="Arial"/>
              <a:cs typeface="Arial"/>
            </a:endParaRPr>
          </a:p>
          <a:p>
            <a:pPr marL="262255">
              <a:lnSpc>
                <a:spcPts val="990"/>
              </a:lnSpc>
            </a:pPr>
            <a:r>
              <a:rPr sz="800" dirty="0">
                <a:latin typeface="Tahoma"/>
                <a:cs typeface="Tahoma"/>
              </a:rPr>
              <a:t>um array A e um inteiro </a:t>
            </a:r>
            <a:r>
              <a:rPr sz="850" i="1" spc="-30" dirty="0">
                <a:latin typeface="Tahoma"/>
                <a:cs typeface="Tahoma"/>
              </a:rPr>
              <a:t>n </a:t>
            </a:r>
            <a:r>
              <a:rPr sz="800" spc="-5" dirty="0">
                <a:latin typeface="Tahoma"/>
                <a:cs typeface="Tahoma"/>
              </a:rPr>
              <a:t>que contém </a:t>
            </a:r>
            <a:r>
              <a:rPr sz="800" dirty="0">
                <a:latin typeface="Tahoma"/>
                <a:cs typeface="Tahoma"/>
              </a:rPr>
              <a:t>o tamanho </a:t>
            </a:r>
            <a:r>
              <a:rPr sz="800" spc="-5" dirty="0">
                <a:latin typeface="Tahoma"/>
                <a:cs typeface="Tahoma"/>
              </a:rPr>
              <a:t>de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endParaRPr sz="800">
              <a:latin typeface="Tahoma"/>
              <a:cs typeface="Tahoma"/>
            </a:endParaRPr>
          </a:p>
          <a:p>
            <a:pPr marL="144145">
              <a:lnSpc>
                <a:spcPts val="990"/>
              </a:lnSpc>
            </a:pPr>
            <a:r>
              <a:rPr sz="850" i="1" spc="5" dirty="0">
                <a:latin typeface="Arial"/>
                <a:cs typeface="Arial"/>
              </a:rPr>
              <a:t>Saída:</a:t>
            </a:r>
            <a:endParaRPr sz="850">
              <a:latin typeface="Arial"/>
              <a:cs typeface="Arial"/>
            </a:endParaRPr>
          </a:p>
          <a:p>
            <a:pPr marL="262255">
              <a:lnSpc>
                <a:spcPts val="1005"/>
              </a:lnSpc>
            </a:pPr>
            <a:r>
              <a:rPr sz="800" dirty="0">
                <a:latin typeface="Tahoma"/>
                <a:cs typeface="Tahoma"/>
              </a:rPr>
              <a:t>A </a:t>
            </a:r>
            <a:r>
              <a:rPr sz="800" spc="-5" dirty="0">
                <a:latin typeface="Tahoma"/>
                <a:cs typeface="Tahoma"/>
              </a:rPr>
              <a:t>soma </a:t>
            </a:r>
            <a:r>
              <a:rPr sz="800" spc="-10" dirty="0">
                <a:latin typeface="Tahoma"/>
                <a:cs typeface="Tahoma"/>
              </a:rPr>
              <a:t>dos </a:t>
            </a:r>
            <a:r>
              <a:rPr sz="800" dirty="0">
                <a:latin typeface="Tahoma"/>
                <a:cs typeface="Tahoma"/>
              </a:rPr>
              <a:t>primeiros </a:t>
            </a:r>
            <a:r>
              <a:rPr sz="850" i="1" spc="-30" dirty="0">
                <a:latin typeface="Tahoma"/>
                <a:cs typeface="Tahoma"/>
              </a:rPr>
              <a:t>n </a:t>
            </a:r>
            <a:r>
              <a:rPr sz="800" spc="-5" dirty="0">
                <a:latin typeface="Tahoma"/>
                <a:cs typeface="Tahoma"/>
              </a:rPr>
              <a:t>elementos de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ahoma"/>
              <a:cs typeface="Tahoma"/>
            </a:endParaRPr>
          </a:p>
          <a:p>
            <a:pPr marL="144145" marR="1955800" algn="r">
              <a:lnSpc>
                <a:spcPct val="102400"/>
              </a:lnSpc>
            </a:pPr>
            <a:r>
              <a:rPr sz="800" spc="20" dirty="0">
                <a:latin typeface="Arial"/>
                <a:cs typeface="Arial"/>
              </a:rPr>
              <a:t>se </a:t>
            </a:r>
            <a:r>
              <a:rPr sz="850" i="1" spc="-30" dirty="0">
                <a:latin typeface="Tahoma"/>
                <a:cs typeface="Tahoma"/>
              </a:rPr>
              <a:t>n </a:t>
            </a:r>
            <a:r>
              <a:rPr sz="800" dirty="0">
                <a:latin typeface="Tahoma"/>
                <a:cs typeface="Tahoma"/>
              </a:rPr>
              <a:t>=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1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55" dirty="0">
                <a:latin typeface="Arial"/>
                <a:cs typeface="Arial"/>
              </a:rPr>
              <a:t>então 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60" dirty="0">
                <a:latin typeface="Arial"/>
                <a:cs typeface="Arial"/>
              </a:rPr>
              <a:t>returna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Tahoma"/>
                <a:cs typeface="Tahoma"/>
              </a:rPr>
              <a:t>A[0] 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25" dirty="0">
                <a:latin typeface="Arial"/>
                <a:cs typeface="Arial"/>
              </a:rPr>
              <a:t>caso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contrário</a:t>
            </a:r>
            <a:endParaRPr sz="800">
              <a:latin typeface="Arial"/>
              <a:cs typeface="Arial"/>
            </a:endParaRPr>
          </a:p>
          <a:p>
            <a:pPr marL="262255">
              <a:lnSpc>
                <a:spcPts val="1000"/>
              </a:lnSpc>
            </a:pPr>
            <a:r>
              <a:rPr sz="800" spc="60" dirty="0">
                <a:latin typeface="Arial"/>
                <a:cs typeface="Arial"/>
              </a:rPr>
              <a:t>returna </a:t>
            </a:r>
            <a:r>
              <a:rPr sz="850" i="1" spc="-25" dirty="0">
                <a:latin typeface="Tahoma"/>
                <a:cs typeface="Tahoma"/>
              </a:rPr>
              <a:t>linearSum</a:t>
            </a:r>
            <a:r>
              <a:rPr sz="800" spc="-25" dirty="0">
                <a:latin typeface="Tahoma"/>
                <a:cs typeface="Tahoma"/>
              </a:rPr>
              <a:t>(A</a:t>
            </a:r>
            <a:r>
              <a:rPr sz="850" i="1" spc="-25" dirty="0">
                <a:latin typeface="Tahoma"/>
                <a:cs typeface="Tahoma"/>
              </a:rPr>
              <a:t>, </a:t>
            </a:r>
            <a:r>
              <a:rPr sz="850" i="1" spc="-30" dirty="0">
                <a:latin typeface="Tahoma"/>
                <a:cs typeface="Tahoma"/>
              </a:rPr>
              <a:t>n </a:t>
            </a:r>
            <a:r>
              <a:rPr sz="850" i="1" spc="-20" dirty="0">
                <a:latin typeface="Tahoma"/>
                <a:cs typeface="Tahoma"/>
              </a:rPr>
              <a:t>- </a:t>
            </a:r>
            <a:r>
              <a:rPr sz="800" dirty="0">
                <a:latin typeface="Tahoma"/>
                <a:cs typeface="Tahoma"/>
              </a:rPr>
              <a:t>1) + </a:t>
            </a:r>
            <a:r>
              <a:rPr sz="850" i="1" spc="-20" dirty="0">
                <a:latin typeface="Tahoma"/>
                <a:cs typeface="Tahoma"/>
              </a:rPr>
              <a:t>A</a:t>
            </a:r>
            <a:r>
              <a:rPr sz="800" spc="-20" dirty="0">
                <a:latin typeface="Tahoma"/>
                <a:cs typeface="Tahoma"/>
              </a:rPr>
              <a:t>[</a:t>
            </a:r>
            <a:r>
              <a:rPr sz="850" i="1" spc="-20" dirty="0">
                <a:latin typeface="Tahoma"/>
                <a:cs typeface="Tahoma"/>
              </a:rPr>
              <a:t>n</a:t>
            </a:r>
            <a:r>
              <a:rPr sz="850" i="1" spc="-60" dirty="0">
                <a:latin typeface="Tahoma"/>
                <a:cs typeface="Tahoma"/>
              </a:rPr>
              <a:t> </a:t>
            </a:r>
            <a:r>
              <a:rPr sz="850" i="1" spc="-10" dirty="0">
                <a:latin typeface="Tahoma"/>
                <a:cs typeface="Tahoma"/>
              </a:rPr>
              <a:t>-</a:t>
            </a:r>
            <a:r>
              <a:rPr sz="800" spc="-10" dirty="0">
                <a:latin typeface="Tahoma"/>
                <a:cs typeface="Tahoma"/>
              </a:rPr>
              <a:t>1]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FDEBE20-B249-463D-A193-DF1C00FF3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0786" y="2848577"/>
            <a:ext cx="2044700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914525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13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666" y="14891"/>
            <a:ext cx="273240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5" dirty="0"/>
              <a:t>Recursão </a:t>
            </a:r>
            <a:r>
              <a:rPr sz="1450" spc="-20" dirty="0"/>
              <a:t>linear</a:t>
            </a:r>
            <a:r>
              <a:rPr sz="1450" spc="30" dirty="0"/>
              <a:t> </a:t>
            </a:r>
            <a:r>
              <a:rPr sz="1450" spc="-25" dirty="0"/>
              <a:t>(exemplo)</a:t>
            </a:r>
            <a:endParaRPr sz="1450"/>
          </a:p>
        </p:txBody>
      </p:sp>
      <p:sp>
        <p:nvSpPr>
          <p:cNvPr id="6" name="object 6"/>
          <p:cNvSpPr txBox="1"/>
          <p:nvPr/>
        </p:nvSpPr>
        <p:spPr>
          <a:xfrm>
            <a:off x="963853" y="1196975"/>
            <a:ext cx="431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Trace: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2723" y="1425575"/>
            <a:ext cx="1725986" cy="1313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1740" y="2355470"/>
            <a:ext cx="535305" cy="36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linearSum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(A,2)</a:t>
            </a:r>
            <a:endParaRPr sz="500">
              <a:latin typeface="Arial"/>
              <a:cs typeface="Arial"/>
            </a:endParaRPr>
          </a:p>
          <a:p>
            <a:pPr marL="76200" marR="5080" indent="243840">
              <a:lnSpc>
                <a:spcPct val="164700"/>
              </a:lnSpc>
              <a:spcBef>
                <a:spcPts val="8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call  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linearSum</a:t>
            </a:r>
            <a:r>
              <a:rPr sz="5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(A,1)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911" y="2486541"/>
            <a:ext cx="4298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500" spc="-5" dirty="0">
                <a:latin typeface="Arial"/>
                <a:cs typeface="Arial"/>
              </a:rPr>
              <a:t>A[0] =</a:t>
            </a:r>
            <a:r>
              <a:rPr sz="500" spc="-1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802" y="2224399"/>
            <a:ext cx="7569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500" spc="-5" dirty="0">
                <a:latin typeface="Arial"/>
                <a:cs typeface="Arial"/>
              </a:rPr>
              <a:t>4 + </a:t>
            </a:r>
            <a:r>
              <a:rPr sz="500" spc="5" dirty="0">
                <a:latin typeface="Arial"/>
                <a:cs typeface="Arial"/>
              </a:rPr>
              <a:t>A[1] </a:t>
            </a:r>
            <a:r>
              <a:rPr sz="500" spc="-5" dirty="0">
                <a:latin typeface="Arial"/>
                <a:cs typeface="Arial"/>
              </a:rPr>
              <a:t>= 4 + 3 =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977" y="1962258"/>
            <a:ext cx="7924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500" spc="-5" dirty="0">
                <a:latin typeface="Arial"/>
                <a:cs typeface="Arial"/>
              </a:rPr>
              <a:t>7 + </a:t>
            </a:r>
            <a:r>
              <a:rPr sz="500" dirty="0">
                <a:latin typeface="Arial"/>
                <a:cs typeface="Arial"/>
              </a:rPr>
              <a:t>A[2] </a:t>
            </a:r>
            <a:r>
              <a:rPr sz="500" spc="-5" dirty="0">
                <a:latin typeface="Arial"/>
                <a:cs typeface="Arial"/>
              </a:rPr>
              <a:t>= 7 + 6 =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13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6164" y="1700116"/>
            <a:ext cx="8616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500" spc="-5" dirty="0">
                <a:latin typeface="Arial"/>
                <a:cs typeface="Arial"/>
              </a:rPr>
              <a:t>13 + A[3] = 13 + 2 =</a:t>
            </a:r>
            <a:r>
              <a:rPr sz="500" spc="5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15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623" y="1437975"/>
            <a:ext cx="597535" cy="88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linearSum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(A,5)</a:t>
            </a:r>
            <a:endParaRPr sz="500" dirty="0">
              <a:latin typeface="Arial"/>
              <a:cs typeface="Arial"/>
            </a:endParaRPr>
          </a:p>
          <a:p>
            <a:pPr marL="74930" marR="67310" indent="220979">
              <a:lnSpc>
                <a:spcPts val="1030"/>
              </a:lnSpc>
              <a:spcBef>
                <a:spcPts val="100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call  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linearSum</a:t>
            </a:r>
            <a:r>
              <a:rPr sz="5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(A,4)</a:t>
            </a:r>
            <a:endParaRPr sz="500" dirty="0">
              <a:latin typeface="Arial"/>
              <a:cs typeface="Arial"/>
            </a:endParaRPr>
          </a:p>
          <a:p>
            <a:pPr marL="138430" marR="5080" indent="236220">
              <a:lnSpc>
                <a:spcPts val="1030"/>
              </a:lnSpc>
              <a:spcBef>
                <a:spcPts val="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call  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linearSum</a:t>
            </a:r>
            <a:r>
              <a:rPr sz="5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(A,3)</a:t>
            </a:r>
            <a:endParaRPr sz="500" dirty="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32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call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5777" y="1437975"/>
            <a:ext cx="8616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500" spc="-5" dirty="0">
                <a:latin typeface="Arial"/>
                <a:cs typeface="Arial"/>
              </a:rPr>
              <a:t>15 + A[4] = 15 + 5 =</a:t>
            </a:r>
            <a:r>
              <a:rPr sz="500" spc="5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05520" y="1788111"/>
            <a:ext cx="543560" cy="722630"/>
            <a:chOff x="2172259" y="1684101"/>
            <a:chExt cx="543560" cy="722630"/>
          </a:xfrm>
        </p:grpSpPr>
        <p:sp>
          <p:nvSpPr>
            <p:cNvPr id="16" name="object 16"/>
            <p:cNvSpPr/>
            <p:nvPr/>
          </p:nvSpPr>
          <p:spPr>
            <a:xfrm>
              <a:off x="2236084" y="2206989"/>
              <a:ext cx="225423" cy="199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2258" y="1684108"/>
              <a:ext cx="543560" cy="460375"/>
            </a:xfrm>
            <a:custGeom>
              <a:avLst/>
              <a:gdLst/>
              <a:ahLst/>
              <a:cxnLst/>
              <a:rect l="l" t="t" r="r" b="b"/>
              <a:pathLst>
                <a:path w="543560" h="460375">
                  <a:moveTo>
                    <a:pt x="522820" y="189636"/>
                  </a:moveTo>
                  <a:lnTo>
                    <a:pt x="520103" y="186842"/>
                  </a:lnTo>
                  <a:lnTo>
                    <a:pt x="37579" y="11087"/>
                  </a:lnTo>
                  <a:lnTo>
                    <a:pt x="40728" y="1397"/>
                  </a:lnTo>
                  <a:lnTo>
                    <a:pt x="0" y="0"/>
                  </a:lnTo>
                  <a:lnTo>
                    <a:pt x="32588" y="26492"/>
                  </a:lnTo>
                  <a:lnTo>
                    <a:pt x="36220" y="15278"/>
                  </a:lnTo>
                  <a:lnTo>
                    <a:pt x="518744" y="191033"/>
                  </a:lnTo>
                  <a:lnTo>
                    <a:pt x="520103" y="192417"/>
                  </a:lnTo>
                  <a:lnTo>
                    <a:pt x="521462" y="191033"/>
                  </a:lnTo>
                  <a:lnTo>
                    <a:pt x="521462" y="189636"/>
                  </a:lnTo>
                  <a:lnTo>
                    <a:pt x="522820" y="189636"/>
                  </a:lnTo>
                  <a:close/>
                </a:path>
                <a:path w="543560" h="460375">
                  <a:moveTo>
                    <a:pt x="543179" y="455955"/>
                  </a:moveTo>
                  <a:lnTo>
                    <a:pt x="541820" y="455955"/>
                  </a:lnTo>
                  <a:lnTo>
                    <a:pt x="37350" y="273138"/>
                  </a:lnTo>
                  <a:lnTo>
                    <a:pt x="40728" y="262140"/>
                  </a:lnTo>
                  <a:lnTo>
                    <a:pt x="0" y="262140"/>
                  </a:lnTo>
                  <a:lnTo>
                    <a:pt x="32588" y="288632"/>
                  </a:lnTo>
                  <a:lnTo>
                    <a:pt x="36055" y="277355"/>
                  </a:lnTo>
                  <a:lnTo>
                    <a:pt x="540473" y="460146"/>
                  </a:lnTo>
                  <a:lnTo>
                    <a:pt x="543179" y="460146"/>
                  </a:lnTo>
                  <a:lnTo>
                    <a:pt x="543179" y="455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98246" y="2797175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3" name="object 23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FD5EFBA-1589-4283-BBED-902F19240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31" name="object 6">
            <a:extLst>
              <a:ext uri="{FF2B5EF4-FFF2-40B4-BE49-F238E27FC236}">
                <a16:creationId xmlns:a16="http://schemas.microsoft.com/office/drawing/2014/main" id="{8E3C6253-5F74-4696-A99F-AD4B815D0CAB}"/>
              </a:ext>
            </a:extLst>
          </p:cNvPr>
          <p:cNvSpPr txBox="1"/>
          <p:nvPr/>
        </p:nvSpPr>
        <p:spPr>
          <a:xfrm>
            <a:off x="1324861" y="297791"/>
            <a:ext cx="2421890" cy="88165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 err="1">
                <a:latin typeface="Tahoma"/>
                <a:cs typeface="Tahoma"/>
              </a:rPr>
              <a:t>int</a:t>
            </a:r>
            <a:r>
              <a:rPr lang="pt-BR" sz="700" dirty="0">
                <a:latin typeface="Tahoma"/>
                <a:cs typeface="Tahoma"/>
              </a:rPr>
              <a:t> Recursivo::</a:t>
            </a:r>
            <a:r>
              <a:rPr lang="pt-BR" sz="700" dirty="0" err="1">
                <a:latin typeface="Tahoma"/>
                <a:cs typeface="Tahoma"/>
              </a:rPr>
              <a:t>linearSum</a:t>
            </a:r>
            <a:r>
              <a:rPr lang="pt-BR" sz="700" dirty="0">
                <a:latin typeface="Tahoma"/>
                <a:cs typeface="Tahoma"/>
              </a:rPr>
              <a:t>(</a:t>
            </a:r>
            <a:r>
              <a:rPr lang="pt-BR" sz="700" dirty="0" err="1">
                <a:latin typeface="Tahoma"/>
                <a:cs typeface="Tahoma"/>
              </a:rPr>
              <a:t>int</a:t>
            </a:r>
            <a:r>
              <a:rPr lang="pt-BR" sz="700" dirty="0">
                <a:latin typeface="Tahoma"/>
                <a:cs typeface="Tahoma"/>
              </a:rPr>
              <a:t> a[], </a:t>
            </a:r>
            <a:r>
              <a:rPr lang="pt-BR" sz="700" dirty="0" err="1">
                <a:latin typeface="Tahoma"/>
                <a:cs typeface="Tahoma"/>
              </a:rPr>
              <a:t>int</a:t>
            </a:r>
            <a:r>
              <a:rPr lang="pt-BR" sz="700" dirty="0">
                <a:latin typeface="Tahoma"/>
                <a:cs typeface="Tahoma"/>
              </a:rPr>
              <a:t> n){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>
                <a:latin typeface="Tahoma"/>
                <a:cs typeface="Tahoma"/>
              </a:rPr>
              <a:t>	</a:t>
            </a:r>
            <a:r>
              <a:rPr lang="pt-BR" sz="700" dirty="0" err="1">
                <a:latin typeface="Tahoma"/>
                <a:cs typeface="Tahoma"/>
              </a:rPr>
              <a:t>if</a:t>
            </a:r>
            <a:r>
              <a:rPr lang="pt-BR" sz="700" dirty="0">
                <a:latin typeface="Tahoma"/>
                <a:cs typeface="Tahoma"/>
              </a:rPr>
              <a:t>(n == 1)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>
                <a:latin typeface="Tahoma"/>
                <a:cs typeface="Tahoma"/>
              </a:rPr>
              <a:t>	    a[0];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>
                <a:latin typeface="Tahoma"/>
                <a:cs typeface="Tahoma"/>
              </a:rPr>
              <a:t>    </a:t>
            </a:r>
            <a:r>
              <a:rPr lang="pt-BR" sz="700" dirty="0" err="1">
                <a:latin typeface="Tahoma"/>
                <a:cs typeface="Tahoma"/>
              </a:rPr>
              <a:t>else</a:t>
            </a:r>
            <a:endParaRPr lang="pt-BR" sz="7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>
                <a:latin typeface="Tahoma"/>
                <a:cs typeface="Tahoma"/>
              </a:rPr>
              <a:t>        </a:t>
            </a:r>
            <a:r>
              <a:rPr lang="pt-BR" sz="700" dirty="0" err="1">
                <a:latin typeface="Tahoma"/>
                <a:cs typeface="Tahoma"/>
              </a:rPr>
              <a:t>return</a:t>
            </a:r>
            <a:r>
              <a:rPr lang="pt-BR" sz="700" dirty="0">
                <a:latin typeface="Tahoma"/>
                <a:cs typeface="Tahoma"/>
              </a:rPr>
              <a:t> </a:t>
            </a:r>
            <a:r>
              <a:rPr lang="pt-BR" sz="700" dirty="0" err="1">
                <a:latin typeface="Tahoma"/>
                <a:cs typeface="Tahoma"/>
              </a:rPr>
              <a:t>linearSum</a:t>
            </a:r>
            <a:r>
              <a:rPr lang="pt-BR" sz="700" dirty="0">
                <a:latin typeface="Tahoma"/>
                <a:cs typeface="Tahoma"/>
              </a:rPr>
              <a:t>(a, n-1 + a[n-1];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700" dirty="0">
                <a:latin typeface="Tahoma"/>
                <a:cs typeface="Tahoma"/>
              </a:rPr>
              <a:t>}</a:t>
            </a:r>
            <a:endParaRPr sz="7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29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915" y="69271"/>
            <a:ext cx="29210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/>
              <a:t>Dicas </a:t>
            </a:r>
            <a:r>
              <a:rPr sz="900" spc="-15" dirty="0"/>
              <a:t>para desenvolver </a:t>
            </a:r>
            <a:r>
              <a:rPr sz="900" spc="-10" dirty="0"/>
              <a:t>algoritmos</a:t>
            </a:r>
            <a:r>
              <a:rPr sz="900" spc="150" dirty="0"/>
              <a:t> </a:t>
            </a:r>
            <a:r>
              <a:rPr sz="900" spc="-15" dirty="0"/>
              <a:t>recursivos</a:t>
            </a: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631837" y="384399"/>
            <a:ext cx="3296920" cy="164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47625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Montar, </a:t>
            </a:r>
            <a:r>
              <a:rPr sz="1100" spc="-15" dirty="0">
                <a:latin typeface="Tahoma"/>
                <a:cs typeface="Tahoma"/>
              </a:rPr>
              <a:t>inicialmente, </a:t>
            </a:r>
            <a:r>
              <a:rPr sz="1100" spc="-20" dirty="0">
                <a:latin typeface="Tahoma"/>
                <a:cs typeface="Tahoma"/>
              </a:rPr>
              <a:t>uma </a:t>
            </a:r>
            <a:r>
              <a:rPr sz="1100" spc="-15" dirty="0">
                <a:latin typeface="Tahoma"/>
                <a:cs typeface="Tahoma"/>
              </a:rPr>
              <a:t>definição (especificação)  recursiva </a:t>
            </a:r>
            <a:r>
              <a:rPr sz="1100" spc="-20" dirty="0">
                <a:latin typeface="Tahoma"/>
                <a:cs typeface="Tahoma"/>
              </a:rPr>
              <a:t>do </a:t>
            </a:r>
            <a:r>
              <a:rPr sz="1100" spc="-15" dirty="0">
                <a:latin typeface="Tahoma"/>
                <a:cs typeface="Tahoma"/>
              </a:rPr>
              <a:t>problema, </a:t>
            </a:r>
            <a:r>
              <a:rPr sz="1100" spc="-25" dirty="0">
                <a:latin typeface="Tahoma"/>
                <a:cs typeface="Tahoma"/>
              </a:rPr>
              <a:t>como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segue:</a:t>
            </a:r>
            <a:endParaRPr sz="1100">
              <a:latin typeface="Tahoma"/>
              <a:cs typeface="Tahoma"/>
            </a:endParaRPr>
          </a:p>
          <a:p>
            <a:pPr marL="347980" lvl="1" indent="-13271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48615" algn="l"/>
              </a:tabLst>
            </a:pPr>
            <a:r>
              <a:rPr sz="900" spc="-10" dirty="0">
                <a:latin typeface="Tahoma"/>
                <a:cs typeface="Tahoma"/>
              </a:rPr>
              <a:t>Definir </a:t>
            </a:r>
            <a:r>
              <a:rPr sz="900" spc="-5" dirty="0">
                <a:latin typeface="Tahoma"/>
                <a:cs typeface="Tahoma"/>
              </a:rPr>
              <a:t>pelo </a:t>
            </a:r>
            <a:r>
              <a:rPr sz="900" spc="-20" dirty="0">
                <a:latin typeface="Tahoma"/>
                <a:cs typeface="Tahoma"/>
              </a:rPr>
              <a:t>menos </a:t>
            </a:r>
            <a:r>
              <a:rPr sz="900" spc="-10" dirty="0">
                <a:latin typeface="Tahoma"/>
                <a:cs typeface="Tahoma"/>
              </a:rPr>
              <a:t>um </a:t>
            </a:r>
            <a:r>
              <a:rPr sz="900" spc="-10" dirty="0">
                <a:latin typeface="Verdana"/>
                <a:cs typeface="Verdana"/>
              </a:rPr>
              <a:t>caso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base</a:t>
            </a:r>
            <a:r>
              <a:rPr sz="900" spc="-15" dirty="0">
                <a:latin typeface="Tahoma"/>
                <a:cs typeface="Tahoma"/>
              </a:rPr>
              <a:t>;</a:t>
            </a:r>
            <a:endParaRPr sz="900">
              <a:latin typeface="Tahoma"/>
              <a:cs typeface="Tahoma"/>
            </a:endParaRPr>
          </a:p>
          <a:p>
            <a:pPr marL="347980" lvl="1" indent="-13271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48615" algn="l"/>
              </a:tabLst>
            </a:pPr>
            <a:r>
              <a:rPr sz="900" spc="-10" dirty="0">
                <a:latin typeface="Tahoma"/>
                <a:cs typeface="Tahoma"/>
              </a:rPr>
              <a:t>Quebrar o problema </a:t>
            </a:r>
            <a:r>
              <a:rPr sz="900" spc="-15" dirty="0">
                <a:latin typeface="Tahoma"/>
                <a:cs typeface="Tahoma"/>
              </a:rPr>
              <a:t>em </a:t>
            </a:r>
            <a:r>
              <a:rPr sz="900" spc="-10" dirty="0">
                <a:latin typeface="Tahoma"/>
                <a:cs typeface="Tahoma"/>
              </a:rPr>
              <a:t>subproblemas, definindo</a:t>
            </a:r>
            <a:r>
              <a:rPr sz="900" spc="1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o(s)</a:t>
            </a:r>
            <a:endParaRPr sz="900">
              <a:latin typeface="Tahoma"/>
              <a:cs typeface="Tahoma"/>
            </a:endParaRPr>
          </a:p>
          <a:p>
            <a:pPr marL="34353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Verdana"/>
                <a:cs typeface="Verdana"/>
              </a:rPr>
              <a:t>caso(s)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recursivo(s)</a:t>
            </a:r>
            <a:r>
              <a:rPr sz="900" spc="-10" dirty="0">
                <a:latin typeface="Tahoma"/>
                <a:cs typeface="Tahoma"/>
              </a:rPr>
              <a:t>;</a:t>
            </a:r>
            <a:endParaRPr sz="900">
              <a:latin typeface="Tahoma"/>
              <a:cs typeface="Tahoma"/>
            </a:endParaRPr>
          </a:p>
          <a:p>
            <a:pPr marL="343535" marR="5080" lvl="1" indent="-128270">
              <a:lnSpc>
                <a:spcPct val="101699"/>
              </a:lnSpc>
              <a:spcBef>
                <a:spcPts val="220"/>
              </a:spcBef>
              <a:buAutoNum type="arabicPeriod" startAt="3"/>
              <a:tabLst>
                <a:tab pos="348615" algn="l"/>
              </a:tabLst>
            </a:pPr>
            <a:r>
              <a:rPr sz="900" spc="-15" dirty="0">
                <a:latin typeface="Tahoma"/>
                <a:cs typeface="Tahoma"/>
              </a:rPr>
              <a:t>Fazer </a:t>
            </a:r>
            <a:r>
              <a:rPr sz="900" spc="-10" dirty="0">
                <a:latin typeface="Tahoma"/>
                <a:cs typeface="Tahoma"/>
              </a:rPr>
              <a:t>o </a:t>
            </a:r>
            <a:r>
              <a:rPr sz="900" spc="-5" dirty="0">
                <a:latin typeface="Verdana"/>
                <a:cs typeface="Verdana"/>
              </a:rPr>
              <a:t>teste </a:t>
            </a:r>
            <a:r>
              <a:rPr sz="900" spc="-10" dirty="0">
                <a:latin typeface="Verdana"/>
                <a:cs typeface="Verdana"/>
              </a:rPr>
              <a:t>de </a:t>
            </a:r>
            <a:r>
              <a:rPr sz="900" spc="-5" dirty="0">
                <a:latin typeface="Verdana"/>
                <a:cs typeface="Verdana"/>
              </a:rPr>
              <a:t>finitude, </a:t>
            </a:r>
            <a:r>
              <a:rPr sz="900" spc="-10" dirty="0">
                <a:latin typeface="Tahoma"/>
                <a:cs typeface="Tahoma"/>
              </a:rPr>
              <a:t>isto </a:t>
            </a:r>
            <a:r>
              <a:rPr sz="900" spc="-15" dirty="0">
                <a:latin typeface="Tahoma"/>
                <a:cs typeface="Tahoma"/>
              </a:rPr>
              <a:t>é, </a:t>
            </a:r>
            <a:r>
              <a:rPr sz="900" spc="-10" dirty="0">
                <a:latin typeface="Tahoma"/>
                <a:cs typeface="Tahoma"/>
              </a:rPr>
              <a:t>certificar-se de que </a:t>
            </a:r>
            <a:r>
              <a:rPr sz="900" spc="-15" dirty="0">
                <a:latin typeface="Tahoma"/>
                <a:cs typeface="Tahoma"/>
              </a:rPr>
              <a:t>as  </a:t>
            </a:r>
            <a:r>
              <a:rPr sz="900" spc="-10" dirty="0">
                <a:latin typeface="Tahoma"/>
                <a:cs typeface="Tahoma"/>
              </a:rPr>
              <a:t>sucessivas </a:t>
            </a:r>
            <a:r>
              <a:rPr sz="900" spc="-15" dirty="0">
                <a:latin typeface="Tahoma"/>
                <a:cs typeface="Tahoma"/>
              </a:rPr>
              <a:t>chamadas </a:t>
            </a:r>
            <a:r>
              <a:rPr sz="900" spc="-10" dirty="0">
                <a:latin typeface="Tahoma"/>
                <a:cs typeface="Tahoma"/>
              </a:rPr>
              <a:t>recursivas levam obrigatoriamente, e  </a:t>
            </a:r>
            <a:r>
              <a:rPr sz="900" spc="-15" dirty="0">
                <a:latin typeface="Tahoma"/>
                <a:cs typeface="Tahoma"/>
              </a:rPr>
              <a:t>numa </a:t>
            </a:r>
            <a:r>
              <a:rPr sz="900" spc="-10" dirty="0">
                <a:latin typeface="Tahoma"/>
                <a:cs typeface="Tahoma"/>
              </a:rPr>
              <a:t>quantidade finita de vezes, </a:t>
            </a:r>
            <a:r>
              <a:rPr sz="900" spc="-15" dirty="0">
                <a:latin typeface="Tahoma"/>
                <a:cs typeface="Tahoma"/>
              </a:rPr>
              <a:t>ao(s) </a:t>
            </a:r>
            <a:r>
              <a:rPr sz="900" spc="-10" dirty="0">
                <a:latin typeface="Tahoma"/>
                <a:cs typeface="Tahoma"/>
              </a:rPr>
              <a:t>caso(s)</a:t>
            </a:r>
            <a:r>
              <a:rPr sz="900" spc="1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básico(s).</a:t>
            </a:r>
            <a:endParaRPr sz="900">
              <a:latin typeface="Tahoma"/>
              <a:cs typeface="Tahoma"/>
            </a:endParaRPr>
          </a:p>
          <a:p>
            <a:pPr marL="165735" marR="327025" indent="-153670">
              <a:lnSpc>
                <a:spcPct val="100000"/>
              </a:lnSpc>
              <a:spcBef>
                <a:spcPts val="254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Depois, é só </a:t>
            </a:r>
            <a:r>
              <a:rPr sz="1100" spc="-15" dirty="0">
                <a:latin typeface="Tahoma"/>
                <a:cs typeface="Tahoma"/>
              </a:rPr>
              <a:t>traduzir essa especificação para </a:t>
            </a:r>
            <a:r>
              <a:rPr sz="1100" spc="-20" dirty="0">
                <a:latin typeface="Tahoma"/>
                <a:cs typeface="Tahoma"/>
              </a:rPr>
              <a:t>a  </a:t>
            </a:r>
            <a:r>
              <a:rPr sz="1100" spc="-15" dirty="0">
                <a:latin typeface="Tahoma"/>
                <a:cs typeface="Tahoma"/>
              </a:rPr>
              <a:t>linguagem </a:t>
            </a:r>
            <a:r>
              <a:rPr sz="1100" spc="-20" dirty="0">
                <a:latin typeface="Tahoma"/>
                <a:cs typeface="Tahoma"/>
              </a:rPr>
              <a:t>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programação.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4200C46-9662-4787-B262-416E723D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0456" y="53933"/>
            <a:ext cx="208851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Vantagens e</a:t>
            </a:r>
            <a:r>
              <a:rPr spc="-20" dirty="0"/>
              <a:t> </a:t>
            </a:r>
            <a:r>
              <a:rPr spc="-25" dirty="0"/>
              <a:t>Desvantagens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837" y="349120"/>
            <a:ext cx="3277870" cy="15176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375"/>
              </a:spcBef>
              <a:buFont typeface="Tahoma"/>
              <a:buChar char="•"/>
              <a:tabLst>
                <a:tab pos="166370" algn="l"/>
              </a:tabLst>
            </a:pPr>
            <a:r>
              <a:rPr sz="1100" spc="40" dirty="0">
                <a:latin typeface="Arial"/>
                <a:cs typeface="Arial"/>
              </a:rPr>
              <a:t>Vantagens da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recursão</a:t>
            </a:r>
            <a:endParaRPr sz="1100">
              <a:latin typeface="Arial"/>
              <a:cs typeface="Arial"/>
            </a:endParaRPr>
          </a:p>
          <a:p>
            <a:pPr marL="343535" lvl="1" indent="-128270">
              <a:lnSpc>
                <a:spcPct val="100000"/>
              </a:lnSpc>
              <a:spcBef>
                <a:spcPts val="240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Redução do </a:t>
            </a:r>
            <a:r>
              <a:rPr sz="900" spc="-15" dirty="0">
                <a:latin typeface="Tahoma"/>
                <a:cs typeface="Tahoma"/>
              </a:rPr>
              <a:t>tamanho </a:t>
            </a:r>
            <a:r>
              <a:rPr sz="900" spc="-10" dirty="0">
                <a:latin typeface="Tahoma"/>
                <a:cs typeface="Tahoma"/>
              </a:rPr>
              <a:t>do </a:t>
            </a:r>
            <a:r>
              <a:rPr sz="900" spc="-15" dirty="0">
                <a:latin typeface="Tahoma"/>
                <a:cs typeface="Tahoma"/>
              </a:rPr>
              <a:t>código</a:t>
            </a:r>
            <a:r>
              <a:rPr sz="900" spc="10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fonte</a:t>
            </a:r>
            <a:endParaRPr sz="900">
              <a:latin typeface="Tahoma"/>
              <a:cs typeface="Tahoma"/>
            </a:endParaRPr>
          </a:p>
          <a:p>
            <a:pPr marL="343535" lvl="1" indent="-128270">
              <a:lnSpc>
                <a:spcPct val="100000"/>
              </a:lnSpc>
              <a:spcBef>
                <a:spcPts val="240"/>
              </a:spcBef>
              <a:buChar char="–"/>
              <a:tabLst>
                <a:tab pos="344170" algn="l"/>
              </a:tabLst>
            </a:pPr>
            <a:r>
              <a:rPr sz="900" spc="-15" dirty="0">
                <a:latin typeface="Tahoma"/>
                <a:cs typeface="Tahoma"/>
              </a:rPr>
              <a:t>Maior </a:t>
            </a:r>
            <a:r>
              <a:rPr sz="900" spc="-10" dirty="0">
                <a:latin typeface="Tahoma"/>
                <a:cs typeface="Tahoma"/>
              </a:rPr>
              <a:t>clareza do algoritmo para </a:t>
            </a:r>
            <a:r>
              <a:rPr sz="900" spc="-15" dirty="0">
                <a:latin typeface="Tahoma"/>
                <a:cs typeface="Tahoma"/>
              </a:rPr>
              <a:t>problemas </a:t>
            </a:r>
            <a:r>
              <a:rPr sz="900" spc="-10" dirty="0">
                <a:latin typeface="Tahoma"/>
                <a:cs typeface="Tahoma"/>
              </a:rPr>
              <a:t>de</a:t>
            </a:r>
            <a:r>
              <a:rPr sz="900" spc="204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definição</a:t>
            </a:r>
            <a:endParaRPr sz="900">
              <a:latin typeface="Tahoma"/>
              <a:cs typeface="Tahoma"/>
            </a:endParaRPr>
          </a:p>
          <a:p>
            <a:pPr marL="343535">
              <a:lnSpc>
                <a:spcPct val="100000"/>
              </a:lnSpc>
              <a:spcBef>
                <a:spcPts val="15"/>
              </a:spcBef>
            </a:pPr>
            <a:r>
              <a:rPr sz="900" i="1" spc="-10" dirty="0">
                <a:latin typeface="Tahoma"/>
                <a:cs typeface="Tahoma"/>
              </a:rPr>
              <a:t>naturalmente</a:t>
            </a:r>
            <a:r>
              <a:rPr sz="900" i="1" spc="15" dirty="0">
                <a:latin typeface="Tahoma"/>
                <a:cs typeface="Tahoma"/>
              </a:rPr>
              <a:t> </a:t>
            </a:r>
            <a:r>
              <a:rPr sz="900" i="1" spc="-10" dirty="0">
                <a:latin typeface="Tahoma"/>
                <a:cs typeface="Tahoma"/>
              </a:rPr>
              <a:t>recursiva</a:t>
            </a:r>
            <a:endParaRPr sz="90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259"/>
              </a:spcBef>
              <a:buFont typeface="Tahoma"/>
              <a:buChar char="•"/>
              <a:tabLst>
                <a:tab pos="166370" algn="l"/>
              </a:tabLst>
            </a:pPr>
            <a:r>
              <a:rPr sz="1100" spc="40" dirty="0">
                <a:latin typeface="Arial"/>
                <a:cs typeface="Arial"/>
              </a:rPr>
              <a:t>Desvantagens da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Arial"/>
                <a:cs typeface="Arial"/>
              </a:rPr>
              <a:t>recursão</a:t>
            </a:r>
            <a:endParaRPr sz="1100">
              <a:latin typeface="Arial"/>
              <a:cs typeface="Arial"/>
            </a:endParaRPr>
          </a:p>
          <a:p>
            <a:pPr marL="343535" marR="76835" lvl="1" indent="-128270">
              <a:lnSpc>
                <a:spcPct val="101699"/>
              </a:lnSpc>
              <a:spcBef>
                <a:spcPts val="220"/>
              </a:spcBef>
              <a:buChar char="–"/>
              <a:tabLst>
                <a:tab pos="344170" algn="l"/>
              </a:tabLst>
            </a:pPr>
            <a:r>
              <a:rPr sz="900" spc="-15" dirty="0">
                <a:latin typeface="Tahoma"/>
                <a:cs typeface="Tahoma"/>
              </a:rPr>
              <a:t>Memória </a:t>
            </a:r>
            <a:r>
              <a:rPr sz="900" spc="-10" dirty="0">
                <a:latin typeface="Tahoma"/>
                <a:cs typeface="Tahoma"/>
              </a:rPr>
              <a:t>e tempo de </a:t>
            </a:r>
            <a:r>
              <a:rPr sz="900" spc="-15" dirty="0">
                <a:latin typeface="Tahoma"/>
                <a:cs typeface="Tahoma"/>
              </a:rPr>
              <a:t>execução </a:t>
            </a:r>
            <a:r>
              <a:rPr sz="900" spc="-10" dirty="0">
                <a:latin typeface="Tahoma"/>
                <a:cs typeface="Tahoma"/>
              </a:rPr>
              <a:t>extra para </a:t>
            </a:r>
            <a:r>
              <a:rPr sz="900" spc="-15" dirty="0">
                <a:latin typeface="Tahoma"/>
                <a:cs typeface="Tahoma"/>
              </a:rPr>
              <a:t>gerenciamento  </a:t>
            </a:r>
            <a:r>
              <a:rPr sz="900" spc="-10" dirty="0">
                <a:latin typeface="Tahoma"/>
                <a:cs typeface="Tahoma"/>
              </a:rPr>
              <a:t>das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chamadas</a:t>
            </a:r>
            <a:endParaRPr sz="900">
              <a:latin typeface="Tahoma"/>
              <a:cs typeface="Tahoma"/>
            </a:endParaRPr>
          </a:p>
          <a:p>
            <a:pPr marL="343535" marR="5080" lvl="1" indent="-128270">
              <a:lnSpc>
                <a:spcPct val="101699"/>
              </a:lnSpc>
              <a:spcBef>
                <a:spcPts val="220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Depuração inicialmente </a:t>
            </a:r>
            <a:r>
              <a:rPr sz="900" spc="-15" dirty="0">
                <a:latin typeface="Tahoma"/>
                <a:cs typeface="Tahoma"/>
              </a:rPr>
              <a:t>mais </a:t>
            </a:r>
            <a:r>
              <a:rPr sz="900" spc="-10" dirty="0">
                <a:latin typeface="Tahoma"/>
                <a:cs typeface="Tahoma"/>
              </a:rPr>
              <a:t>complicada de subprogramas  recursivos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DC58122-29F6-43FC-8683-55B2B83A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04" y="53933"/>
            <a:ext cx="3098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solidFill>
                  <a:srgbClr val="303096"/>
                </a:solidFill>
                <a:latin typeface="Verdana"/>
                <a:cs typeface="Verdana"/>
              </a:rPr>
              <a:t>Outro exemplo de </a:t>
            </a:r>
            <a:r>
              <a:rPr sz="1100" b="1" spc="-20" dirty="0">
                <a:solidFill>
                  <a:srgbClr val="303096"/>
                </a:solidFill>
                <a:latin typeface="Verdana"/>
                <a:cs typeface="Verdana"/>
              </a:rPr>
              <a:t>recursividade:</a:t>
            </a:r>
            <a:r>
              <a:rPr sz="1100" b="1" spc="5" dirty="0">
                <a:solidFill>
                  <a:srgbClr val="303096"/>
                </a:solidFill>
                <a:latin typeface="Verdana"/>
                <a:cs typeface="Verdana"/>
              </a:rPr>
              <a:t> </a:t>
            </a:r>
            <a:r>
              <a:rPr sz="1100" b="1" spc="-20" dirty="0">
                <a:solidFill>
                  <a:srgbClr val="303096"/>
                </a:solidFill>
                <a:latin typeface="Verdana"/>
                <a:cs typeface="Verdana"/>
              </a:rPr>
              <a:t>estrela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050" y="606254"/>
            <a:ext cx="3860724" cy="2053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FF9D7F2-9B0A-47C6-9B60-57698E757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460" y="53933"/>
            <a:ext cx="3011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solidFill>
                  <a:srgbClr val="303096"/>
                </a:solidFill>
                <a:latin typeface="Verdana"/>
                <a:cs typeface="Verdana"/>
              </a:rPr>
              <a:t>Outro exemplo de </a:t>
            </a:r>
            <a:r>
              <a:rPr sz="1100" b="1" spc="-20" dirty="0">
                <a:solidFill>
                  <a:srgbClr val="303096"/>
                </a:solidFill>
                <a:latin typeface="Verdana"/>
                <a:cs typeface="Verdana"/>
              </a:rPr>
              <a:t>recursividade:</a:t>
            </a:r>
            <a:r>
              <a:rPr sz="1100" b="1" spc="15" dirty="0">
                <a:solidFill>
                  <a:srgbClr val="303096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303096"/>
                </a:solidFill>
                <a:latin typeface="Verdana"/>
                <a:cs typeface="Verdana"/>
              </a:rPr>
              <a:t>régua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253" y="409648"/>
            <a:ext cx="4074160" cy="2722245"/>
            <a:chOff x="298253" y="409648"/>
            <a:chExt cx="4074160" cy="2722245"/>
          </a:xfrm>
        </p:grpSpPr>
        <p:sp>
          <p:nvSpPr>
            <p:cNvPr id="7" name="object 7"/>
            <p:cNvSpPr/>
            <p:nvPr/>
          </p:nvSpPr>
          <p:spPr>
            <a:xfrm>
              <a:off x="298246" y="2718727"/>
              <a:ext cx="4074160" cy="412750"/>
            </a:xfrm>
            <a:custGeom>
              <a:avLst/>
              <a:gdLst/>
              <a:ahLst/>
              <a:cxnLst/>
              <a:rect l="l" t="t" r="r" b="b"/>
              <a:pathLst>
                <a:path w="4074160" h="412750">
                  <a:moveTo>
                    <a:pt x="4073931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0" y="4191"/>
                  </a:lnTo>
                  <a:lnTo>
                    <a:pt x="0" y="412737"/>
                  </a:lnTo>
                  <a:lnTo>
                    <a:pt x="4073931" y="412737"/>
                  </a:lnTo>
                  <a:lnTo>
                    <a:pt x="4073931" y="4191"/>
                  </a:lnTo>
                  <a:lnTo>
                    <a:pt x="4073931" y="1397"/>
                  </a:lnTo>
                  <a:lnTo>
                    <a:pt x="407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6381" y="409648"/>
              <a:ext cx="3161366" cy="2473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9FD0A4-6DE6-4ED4-B3B7-A4C848663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33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230" y="53933"/>
            <a:ext cx="25958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solidFill>
                  <a:srgbClr val="303096"/>
                </a:solidFill>
                <a:latin typeface="Verdana"/>
                <a:cs typeface="Verdana"/>
              </a:rPr>
              <a:t>Execução </a:t>
            </a:r>
            <a:r>
              <a:rPr sz="1100" b="1" spc="-20" dirty="0">
                <a:solidFill>
                  <a:srgbClr val="303096"/>
                </a:solidFill>
                <a:latin typeface="Verdana"/>
                <a:cs typeface="Verdana"/>
              </a:rPr>
              <a:t>da recursividade: </a:t>
            </a:r>
            <a:r>
              <a:rPr sz="1100" b="1" spc="-25" dirty="0">
                <a:solidFill>
                  <a:srgbClr val="303096"/>
                </a:solidFill>
                <a:latin typeface="Verdana"/>
                <a:cs typeface="Verdana"/>
              </a:rPr>
              <a:t>régua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253" y="419409"/>
            <a:ext cx="4074160" cy="2712085"/>
            <a:chOff x="298253" y="419409"/>
            <a:chExt cx="4074160" cy="2712085"/>
          </a:xfrm>
        </p:grpSpPr>
        <p:sp>
          <p:nvSpPr>
            <p:cNvPr id="7" name="object 7"/>
            <p:cNvSpPr/>
            <p:nvPr/>
          </p:nvSpPr>
          <p:spPr>
            <a:xfrm>
              <a:off x="298246" y="2718727"/>
              <a:ext cx="4074160" cy="412750"/>
            </a:xfrm>
            <a:custGeom>
              <a:avLst/>
              <a:gdLst/>
              <a:ahLst/>
              <a:cxnLst/>
              <a:rect l="l" t="t" r="r" b="b"/>
              <a:pathLst>
                <a:path w="4074160" h="412750">
                  <a:moveTo>
                    <a:pt x="4073931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0" y="4191"/>
                  </a:lnTo>
                  <a:lnTo>
                    <a:pt x="0" y="412737"/>
                  </a:lnTo>
                  <a:lnTo>
                    <a:pt x="4073931" y="412737"/>
                  </a:lnTo>
                  <a:lnTo>
                    <a:pt x="4073931" y="4191"/>
                  </a:lnTo>
                  <a:lnTo>
                    <a:pt x="4073931" y="1397"/>
                  </a:lnTo>
                  <a:lnTo>
                    <a:pt x="4073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2797" y="419409"/>
              <a:ext cx="2892487" cy="256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690EE6A-0385-4339-98EE-733FAD821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34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681" y="53933"/>
            <a:ext cx="36855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303096"/>
                </a:solidFill>
              </a:rPr>
              <a:t>Outro exemplo de </a:t>
            </a:r>
            <a:r>
              <a:rPr spc="-20" dirty="0">
                <a:solidFill>
                  <a:srgbClr val="303096"/>
                </a:solidFill>
              </a:rPr>
              <a:t>recursividade: fractal </a:t>
            </a:r>
            <a:r>
              <a:rPr spc="-25" dirty="0">
                <a:solidFill>
                  <a:srgbClr val="303096"/>
                </a:solidFill>
              </a:rPr>
              <a:t>de</a:t>
            </a:r>
            <a:r>
              <a:rPr spc="40" dirty="0">
                <a:solidFill>
                  <a:srgbClr val="303096"/>
                </a:solidFill>
              </a:rPr>
              <a:t> </a:t>
            </a:r>
            <a:r>
              <a:rPr spc="-25" dirty="0">
                <a:solidFill>
                  <a:srgbClr val="303096"/>
                </a:solidFill>
              </a:rPr>
              <a:t>Fern</a:t>
            </a:r>
          </a:p>
        </p:txBody>
      </p:sp>
      <p:sp>
        <p:nvSpPr>
          <p:cNvPr id="6" name="object 6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894" y="472395"/>
            <a:ext cx="3424814" cy="1940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895" y="2449460"/>
            <a:ext cx="32854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u="sng" spc="-10" dirty="0">
                <a:solidFill>
                  <a:srgbClr val="306396"/>
                </a:solidFill>
                <a:uFill>
                  <a:solidFill>
                    <a:srgbClr val="326598"/>
                  </a:solidFill>
                </a:uFill>
                <a:latin typeface="Courier New"/>
                <a:cs typeface="Courier New"/>
              </a:rPr>
              <a:t>https://krazydad.com/bestiary/bestiary_fern.html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B501756-D8A7-4A3D-AA9A-44C6EEEB4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35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5269" y="53933"/>
            <a:ext cx="199961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Conceito de</a:t>
            </a:r>
            <a:r>
              <a:rPr spc="-30" dirty="0"/>
              <a:t> </a:t>
            </a:r>
            <a:r>
              <a:rPr spc="-20" dirty="0"/>
              <a:t>recursividade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837" y="384399"/>
            <a:ext cx="3263900" cy="1990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244475" indent="-15367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66370" algn="l"/>
              </a:tabLst>
            </a:pPr>
            <a:r>
              <a:rPr sz="1100" spc="55" dirty="0">
                <a:latin typeface="Arial"/>
                <a:cs typeface="Arial"/>
              </a:rPr>
              <a:t>Fundamental </a:t>
            </a:r>
            <a:r>
              <a:rPr sz="1100" spc="65" dirty="0">
                <a:latin typeface="Arial"/>
                <a:cs typeface="Arial"/>
              </a:rPr>
              <a:t>em </a:t>
            </a:r>
            <a:r>
              <a:rPr sz="1100" spc="60" dirty="0">
                <a:latin typeface="Arial"/>
                <a:cs typeface="Arial"/>
              </a:rPr>
              <a:t>Matemática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e </a:t>
            </a:r>
            <a:r>
              <a:rPr sz="1100" spc="25" dirty="0">
                <a:latin typeface="Arial"/>
                <a:cs typeface="Arial"/>
              </a:rPr>
              <a:t>Ciência </a:t>
            </a:r>
            <a:r>
              <a:rPr sz="1100" spc="40" dirty="0">
                <a:latin typeface="Arial"/>
                <a:cs typeface="Arial"/>
              </a:rPr>
              <a:t>da  </a:t>
            </a:r>
            <a:r>
              <a:rPr sz="1100" spc="45" dirty="0">
                <a:latin typeface="Arial"/>
                <a:cs typeface="Arial"/>
              </a:rPr>
              <a:t>Computação</a:t>
            </a:r>
            <a:endParaRPr sz="1100">
              <a:latin typeface="Arial"/>
              <a:cs typeface="Arial"/>
            </a:endParaRPr>
          </a:p>
          <a:p>
            <a:pPr marL="343535" lvl="1" indent="-128270">
              <a:lnSpc>
                <a:spcPct val="100000"/>
              </a:lnSpc>
              <a:spcBef>
                <a:spcPts val="240"/>
              </a:spcBef>
              <a:buChar char="–"/>
              <a:tabLst>
                <a:tab pos="344170" algn="l"/>
              </a:tabLst>
            </a:pPr>
            <a:r>
              <a:rPr sz="900" spc="-15" dirty="0">
                <a:latin typeface="Tahoma"/>
                <a:cs typeface="Tahoma"/>
              </a:rPr>
              <a:t>Uma </a:t>
            </a:r>
            <a:r>
              <a:rPr sz="900" spc="-10" dirty="0">
                <a:latin typeface="Tahoma"/>
                <a:cs typeface="Tahoma"/>
              </a:rPr>
              <a:t>função recursiva é definida </a:t>
            </a:r>
            <a:r>
              <a:rPr sz="900" spc="-15" dirty="0">
                <a:latin typeface="Tahoma"/>
                <a:cs typeface="Tahoma"/>
              </a:rPr>
              <a:t>em termos </a:t>
            </a:r>
            <a:r>
              <a:rPr sz="900" spc="-10" dirty="0">
                <a:latin typeface="Tahoma"/>
                <a:cs typeface="Tahoma"/>
              </a:rPr>
              <a:t>dela</a:t>
            </a:r>
            <a:r>
              <a:rPr sz="900" spc="17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mesma</a:t>
            </a:r>
            <a:endParaRPr sz="900">
              <a:latin typeface="Tahoma"/>
              <a:cs typeface="Tahoma"/>
            </a:endParaRPr>
          </a:p>
          <a:p>
            <a:pPr marL="343535" marR="139700" lvl="1" indent="-128270">
              <a:lnSpc>
                <a:spcPct val="101699"/>
              </a:lnSpc>
              <a:spcBef>
                <a:spcPts val="220"/>
              </a:spcBef>
              <a:buChar char="–"/>
              <a:tabLst>
                <a:tab pos="344170" algn="l"/>
              </a:tabLst>
            </a:pPr>
            <a:r>
              <a:rPr sz="900" spc="-15" dirty="0">
                <a:latin typeface="Tahoma"/>
                <a:cs typeface="Tahoma"/>
              </a:rPr>
              <a:t>Um </a:t>
            </a:r>
            <a:r>
              <a:rPr sz="900" spc="-10" dirty="0">
                <a:latin typeface="Tahoma"/>
                <a:cs typeface="Tahoma"/>
              </a:rPr>
              <a:t>programa recursivo é um programa que </a:t>
            </a:r>
            <a:r>
              <a:rPr sz="900" spc="-15" dirty="0">
                <a:latin typeface="Tahoma"/>
                <a:cs typeface="Tahoma"/>
              </a:rPr>
              <a:t>chama </a:t>
            </a:r>
            <a:r>
              <a:rPr sz="900" spc="-10" dirty="0">
                <a:latin typeface="Tahoma"/>
                <a:cs typeface="Tahoma"/>
              </a:rPr>
              <a:t>a </a:t>
            </a:r>
            <a:r>
              <a:rPr sz="900" spc="-5" dirty="0">
                <a:latin typeface="Tahoma"/>
                <a:cs typeface="Tahoma"/>
              </a:rPr>
              <a:t>si  </a:t>
            </a:r>
            <a:r>
              <a:rPr sz="900" spc="-15" dirty="0">
                <a:latin typeface="Tahoma"/>
                <a:cs typeface="Tahoma"/>
              </a:rPr>
              <a:t>mesmo</a:t>
            </a:r>
            <a:endParaRPr sz="90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254"/>
              </a:spcBef>
              <a:buFont typeface="Tahoma"/>
              <a:buChar char="•"/>
              <a:tabLst>
                <a:tab pos="166370" algn="l"/>
              </a:tabLst>
            </a:pPr>
            <a:r>
              <a:rPr sz="1100" spc="40" dirty="0">
                <a:latin typeface="Arial"/>
                <a:cs typeface="Arial"/>
              </a:rPr>
              <a:t>Exemplos</a:t>
            </a:r>
            <a:endParaRPr sz="1100">
              <a:latin typeface="Arial"/>
              <a:cs typeface="Arial"/>
            </a:endParaRPr>
          </a:p>
          <a:p>
            <a:pPr marL="343535" marR="5080" lvl="1" indent="-128270">
              <a:lnSpc>
                <a:spcPct val="101699"/>
              </a:lnSpc>
              <a:spcBef>
                <a:spcPts val="225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Função fatorial, sequências, fractais, </a:t>
            </a:r>
            <a:r>
              <a:rPr sz="900" spc="-15" dirty="0">
                <a:latin typeface="Tahoma"/>
                <a:cs typeface="Tahoma"/>
              </a:rPr>
              <a:t>jogos </a:t>
            </a:r>
            <a:r>
              <a:rPr sz="900" spc="-10" dirty="0">
                <a:latin typeface="Tahoma"/>
                <a:cs typeface="Tahoma"/>
              </a:rPr>
              <a:t>(ex.: Torres de  </a:t>
            </a:r>
            <a:r>
              <a:rPr sz="900" spc="-15" dirty="0">
                <a:latin typeface="Tahoma"/>
                <a:cs typeface="Tahoma"/>
              </a:rPr>
              <a:t>Hanoi), crescimento </a:t>
            </a:r>
            <a:r>
              <a:rPr sz="900" spc="-10" dirty="0">
                <a:latin typeface="Tahoma"/>
                <a:cs typeface="Tahoma"/>
              </a:rPr>
              <a:t>de </a:t>
            </a:r>
            <a:r>
              <a:rPr sz="900" spc="-15" dirty="0">
                <a:latin typeface="Tahoma"/>
                <a:cs typeface="Tahoma"/>
              </a:rPr>
              <a:t>regiões </a:t>
            </a:r>
            <a:r>
              <a:rPr sz="900" spc="-10" dirty="0">
                <a:latin typeface="Tahoma"/>
                <a:cs typeface="Tahoma"/>
              </a:rPr>
              <a:t>(algoritmo de pintura),  </a:t>
            </a:r>
            <a:r>
              <a:rPr sz="900" spc="-15" dirty="0">
                <a:latin typeface="Tahoma"/>
                <a:cs typeface="Tahoma"/>
              </a:rPr>
              <a:t>árvores </a:t>
            </a:r>
            <a:r>
              <a:rPr sz="900" spc="-10" dirty="0">
                <a:latin typeface="Tahoma"/>
                <a:cs typeface="Tahoma"/>
              </a:rPr>
              <a:t>(serão vistas na disciplina de “Estruturas de  Dados”)...</a:t>
            </a:r>
            <a:endParaRPr sz="90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254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Conceito poderoso</a:t>
            </a:r>
            <a:endParaRPr sz="1100">
              <a:latin typeface="Tahoma"/>
              <a:cs typeface="Tahoma"/>
            </a:endParaRPr>
          </a:p>
          <a:p>
            <a:pPr marL="343535" lvl="1" indent="-128270">
              <a:lnSpc>
                <a:spcPct val="100000"/>
              </a:lnSpc>
              <a:spcBef>
                <a:spcPts val="244"/>
              </a:spcBef>
              <a:buChar char="–"/>
              <a:tabLst>
                <a:tab pos="344170" algn="l"/>
              </a:tabLst>
            </a:pPr>
            <a:r>
              <a:rPr sz="900" spc="-10" dirty="0">
                <a:latin typeface="Tahoma"/>
                <a:cs typeface="Tahoma"/>
              </a:rPr>
              <a:t>Define conjuntos infinitos </a:t>
            </a:r>
            <a:r>
              <a:rPr sz="900" spc="-15" dirty="0">
                <a:latin typeface="Tahoma"/>
                <a:cs typeface="Tahoma"/>
              </a:rPr>
              <a:t>com comandos</a:t>
            </a:r>
            <a:r>
              <a:rPr sz="900" spc="1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finitos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F197824-C4B8-450F-ADB0-18B73CD1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146238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1190669"/>
            <a:ext cx="4483735" cy="217170"/>
            <a:chOff x="87743" y="1190669"/>
            <a:chExt cx="4483735" cy="217170"/>
          </a:xfrm>
        </p:grpSpPr>
        <p:sp>
          <p:nvSpPr>
            <p:cNvPr id="4" name="object 4"/>
            <p:cNvSpPr/>
            <p:nvPr/>
          </p:nvSpPr>
          <p:spPr>
            <a:xfrm>
              <a:off x="138544" y="1305814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196797"/>
              <a:ext cx="4381715" cy="210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3" y="1190669"/>
              <a:ext cx="4432935" cy="166370"/>
            </a:xfrm>
            <a:custGeom>
              <a:avLst/>
              <a:gdLst/>
              <a:ahLst/>
              <a:cxnLst/>
              <a:rect l="l" t="t" r="r" b="b"/>
              <a:pathLst>
                <a:path w="4432935" h="166369">
                  <a:moveTo>
                    <a:pt x="4432567" y="0"/>
                  </a:moveTo>
                  <a:lnTo>
                    <a:pt x="0" y="0"/>
                  </a:lnTo>
                  <a:lnTo>
                    <a:pt x="0" y="115144"/>
                  </a:lnTo>
                  <a:lnTo>
                    <a:pt x="4008" y="134869"/>
                  </a:lnTo>
                  <a:lnTo>
                    <a:pt x="14922" y="151022"/>
                  </a:lnTo>
                  <a:lnTo>
                    <a:pt x="31075" y="161936"/>
                  </a:lnTo>
                  <a:lnTo>
                    <a:pt x="50800" y="165944"/>
                  </a:lnTo>
                  <a:lnTo>
                    <a:pt x="4381767" y="165944"/>
                  </a:lnTo>
                  <a:lnTo>
                    <a:pt x="4401492" y="161936"/>
                  </a:lnTo>
                  <a:lnTo>
                    <a:pt x="4417644" y="151022"/>
                  </a:lnTo>
                  <a:lnTo>
                    <a:pt x="4428558" y="134869"/>
                  </a:lnTo>
                  <a:lnTo>
                    <a:pt x="4432567" y="11514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1234906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2222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12095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11968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98269" y="1160943"/>
            <a:ext cx="812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EC008C"/>
                </a:solidFill>
                <a:latin typeface="LM Sans 10"/>
                <a:cs typeface="LM Sans 10"/>
              </a:rPr>
              <a:t>Recursividade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4" name="object 1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4F3D35-2619-4DFC-A7EF-BFC11B90E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147" y="351839"/>
            <a:ext cx="3666490" cy="17145"/>
          </a:xfrm>
          <a:custGeom>
            <a:avLst/>
            <a:gdLst/>
            <a:ahLst/>
            <a:cxnLst/>
            <a:rect l="l" t="t" r="r" b="b"/>
            <a:pathLst>
              <a:path w="3666490" h="17145">
                <a:moveTo>
                  <a:pt x="3666469" y="17091"/>
                </a:moveTo>
                <a:lnTo>
                  <a:pt x="3666469" y="0"/>
                </a:lnTo>
                <a:lnTo>
                  <a:pt x="0" y="0"/>
                </a:lnTo>
                <a:lnTo>
                  <a:pt x="0" y="17091"/>
                </a:lnTo>
                <a:lnTo>
                  <a:pt x="3666469" y="1709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9147" y="2632886"/>
            <a:ext cx="3666490" cy="389255"/>
            <a:chOff x="279147" y="2632886"/>
            <a:chExt cx="3666490" cy="389255"/>
          </a:xfrm>
        </p:grpSpPr>
        <p:sp>
          <p:nvSpPr>
            <p:cNvPr id="4" name="object 4"/>
            <p:cNvSpPr/>
            <p:nvPr/>
          </p:nvSpPr>
          <p:spPr>
            <a:xfrm>
              <a:off x="586680" y="2747590"/>
              <a:ext cx="680110" cy="213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146" y="2632887"/>
              <a:ext cx="3666490" cy="389255"/>
            </a:xfrm>
            <a:custGeom>
              <a:avLst/>
              <a:gdLst/>
              <a:ahLst/>
              <a:cxnLst/>
              <a:rect l="l" t="t" r="r" b="b"/>
              <a:pathLst>
                <a:path w="3666490" h="389255">
                  <a:moveTo>
                    <a:pt x="3666464" y="0"/>
                  </a:moveTo>
                  <a:lnTo>
                    <a:pt x="0" y="0"/>
                  </a:lnTo>
                  <a:lnTo>
                    <a:pt x="0" y="1320"/>
                  </a:lnTo>
                  <a:lnTo>
                    <a:pt x="0" y="3949"/>
                  </a:lnTo>
                  <a:lnTo>
                    <a:pt x="0" y="389166"/>
                  </a:lnTo>
                  <a:lnTo>
                    <a:pt x="3666464" y="389166"/>
                  </a:lnTo>
                  <a:lnTo>
                    <a:pt x="3666464" y="3949"/>
                  </a:lnTo>
                  <a:lnTo>
                    <a:pt x="3666464" y="1320"/>
                  </a:lnTo>
                  <a:lnTo>
                    <a:pt x="3666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1923" y="119580"/>
            <a:ext cx="65913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30" dirty="0"/>
              <a:t>Recursão</a:t>
            </a: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78098" y="397906"/>
            <a:ext cx="3011170" cy="8794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395"/>
              </a:spcBef>
              <a:buChar char="•"/>
              <a:tabLst>
                <a:tab pos="151130" algn="l"/>
              </a:tabLst>
            </a:pPr>
            <a:r>
              <a:rPr sz="1000" spc="-20" dirty="0">
                <a:latin typeface="Tahoma"/>
                <a:cs typeface="Tahoma"/>
              </a:rPr>
              <a:t>Repetição </a:t>
            </a:r>
            <a:r>
              <a:rPr sz="1000" spc="-25" dirty="0">
                <a:latin typeface="Tahoma"/>
                <a:cs typeface="Tahoma"/>
              </a:rPr>
              <a:t>pode </a:t>
            </a:r>
            <a:r>
              <a:rPr sz="1000" spc="-20" dirty="0">
                <a:latin typeface="Tahoma"/>
                <a:cs typeface="Tahoma"/>
              </a:rPr>
              <a:t>ser obtida </a:t>
            </a:r>
            <a:r>
              <a:rPr sz="1000" spc="-25" dirty="0">
                <a:latin typeface="Tahoma"/>
                <a:cs typeface="Tahoma"/>
              </a:rPr>
              <a:t>de </a:t>
            </a:r>
            <a:r>
              <a:rPr sz="1000" spc="-20" dirty="0">
                <a:latin typeface="Tahoma"/>
                <a:cs typeface="Tahoma"/>
              </a:rPr>
              <a:t>duas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maneiras:</a:t>
            </a:r>
            <a:endParaRPr sz="1000">
              <a:latin typeface="Tahoma"/>
              <a:cs typeface="Tahoma"/>
            </a:endParaRPr>
          </a:p>
          <a:p>
            <a:pPr marL="310515" lvl="1" indent="-115570">
              <a:lnSpc>
                <a:spcPct val="100000"/>
              </a:lnSpc>
              <a:spcBef>
                <a:spcPts val="235"/>
              </a:spcBef>
              <a:buChar char="–"/>
              <a:tabLst>
                <a:tab pos="311150" algn="l"/>
              </a:tabLst>
            </a:pPr>
            <a:r>
              <a:rPr sz="850" spc="-35" dirty="0">
                <a:latin typeface="Tahoma"/>
                <a:cs typeface="Tahoma"/>
              </a:rPr>
              <a:t>Laços </a:t>
            </a:r>
            <a:r>
              <a:rPr sz="850" spc="-25" dirty="0">
                <a:latin typeface="Tahoma"/>
                <a:cs typeface="Tahoma"/>
              </a:rPr>
              <a:t>(for, while,</a:t>
            </a:r>
            <a:r>
              <a:rPr sz="850" spc="55" dirty="0">
                <a:latin typeface="Tahoma"/>
                <a:cs typeface="Tahoma"/>
              </a:rPr>
              <a:t> </a:t>
            </a:r>
            <a:r>
              <a:rPr sz="850" spc="-30" dirty="0">
                <a:latin typeface="Tahoma"/>
                <a:cs typeface="Tahoma"/>
              </a:rPr>
              <a:t>etc)</a:t>
            </a:r>
            <a:endParaRPr sz="850">
              <a:latin typeface="Tahoma"/>
              <a:cs typeface="Tahoma"/>
            </a:endParaRPr>
          </a:p>
          <a:p>
            <a:pPr marL="310515" lvl="1" indent="-115570">
              <a:lnSpc>
                <a:spcPct val="100000"/>
              </a:lnSpc>
              <a:spcBef>
                <a:spcPts val="220"/>
              </a:spcBef>
              <a:buChar char="–"/>
              <a:tabLst>
                <a:tab pos="311150" algn="l"/>
              </a:tabLst>
            </a:pPr>
            <a:r>
              <a:rPr sz="850" spc="-40" dirty="0">
                <a:latin typeface="Tahoma"/>
                <a:cs typeface="Tahoma"/>
              </a:rPr>
              <a:t>Chamada </a:t>
            </a:r>
            <a:r>
              <a:rPr sz="850" spc="-25" dirty="0">
                <a:latin typeface="Tahoma"/>
                <a:cs typeface="Tahoma"/>
              </a:rPr>
              <a:t>recursiva </a:t>
            </a:r>
            <a:r>
              <a:rPr sz="850" spc="-30" dirty="0">
                <a:latin typeface="Tahoma"/>
                <a:cs typeface="Tahoma"/>
              </a:rPr>
              <a:t>de </a:t>
            </a:r>
            <a:r>
              <a:rPr sz="850" spc="-35" dirty="0">
                <a:latin typeface="Tahoma"/>
                <a:cs typeface="Tahoma"/>
              </a:rPr>
              <a:t>métodos</a:t>
            </a:r>
            <a:r>
              <a:rPr sz="850" spc="114" dirty="0">
                <a:latin typeface="Tahoma"/>
                <a:cs typeface="Tahoma"/>
              </a:rPr>
              <a:t> </a:t>
            </a:r>
            <a:r>
              <a:rPr sz="850" spc="-30" dirty="0">
                <a:latin typeface="Tahoma"/>
                <a:cs typeface="Tahoma"/>
              </a:rPr>
              <a:t>(recursão)</a:t>
            </a:r>
            <a:endParaRPr sz="850">
              <a:latin typeface="Tahoma"/>
              <a:cs typeface="Tahoma"/>
            </a:endParaRPr>
          </a:p>
          <a:p>
            <a:pPr marL="150495" marR="5080" indent="-138430">
              <a:lnSpc>
                <a:spcPct val="103499"/>
              </a:lnSpc>
              <a:spcBef>
                <a:spcPts val="240"/>
              </a:spcBef>
              <a:buChar char="•"/>
              <a:tabLst>
                <a:tab pos="151130" algn="l"/>
              </a:tabLst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Recursão </a:t>
            </a:r>
            <a:r>
              <a:rPr sz="1000" spc="-20" dirty="0">
                <a:latin typeface="Tahoma"/>
                <a:cs typeface="Tahoma"/>
              </a:rPr>
              <a:t>é </a:t>
            </a:r>
            <a:r>
              <a:rPr sz="1000" spc="-25" dirty="0">
                <a:latin typeface="Tahoma"/>
                <a:cs typeface="Tahoma"/>
              </a:rPr>
              <a:t>uma </a:t>
            </a:r>
            <a:r>
              <a:rPr sz="1000" spc="-20" dirty="0">
                <a:latin typeface="Tahoma"/>
                <a:cs typeface="Tahoma"/>
              </a:rPr>
              <a:t>técnica </a:t>
            </a:r>
            <a:r>
              <a:rPr sz="1000" spc="-25" dirty="0">
                <a:latin typeface="Tahoma"/>
                <a:cs typeface="Tahoma"/>
              </a:rPr>
              <a:t>de </a:t>
            </a:r>
            <a:r>
              <a:rPr sz="1000" spc="-20" dirty="0">
                <a:latin typeface="Tahoma"/>
                <a:cs typeface="Tahoma"/>
              </a:rPr>
              <a:t>programação </a:t>
            </a:r>
            <a:r>
              <a:rPr sz="1000" spc="-25" dirty="0">
                <a:latin typeface="Tahoma"/>
                <a:cs typeface="Tahoma"/>
              </a:rPr>
              <a:t>na </a:t>
            </a:r>
            <a:r>
              <a:rPr sz="1000" spc="-20" dirty="0">
                <a:latin typeface="Tahoma"/>
                <a:cs typeface="Tahoma"/>
              </a:rPr>
              <a:t>qual </a:t>
            </a:r>
            <a:r>
              <a:rPr sz="1000" spc="-30" dirty="0">
                <a:latin typeface="Tahoma"/>
                <a:cs typeface="Tahoma"/>
              </a:rPr>
              <a:t>um  </a:t>
            </a:r>
            <a:r>
              <a:rPr sz="1000" spc="-25" dirty="0">
                <a:latin typeface="Tahoma"/>
                <a:cs typeface="Tahoma"/>
              </a:rPr>
              <a:t>método </a:t>
            </a:r>
            <a:r>
              <a:rPr sz="1000" spc="-20" dirty="0">
                <a:latin typeface="Tahoma"/>
                <a:cs typeface="Tahoma"/>
              </a:rPr>
              <a:t>chama a </a:t>
            </a:r>
            <a:r>
              <a:rPr sz="1000" spc="-15" dirty="0">
                <a:latin typeface="Tahoma"/>
                <a:cs typeface="Tahoma"/>
              </a:rPr>
              <a:t>si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mesmo.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BB941-45B1-4916-BB90-13575C3F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65608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3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7491" y="53933"/>
            <a:ext cx="197421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Exemplo da</a:t>
            </a:r>
            <a:r>
              <a:rPr spc="-60" dirty="0"/>
              <a:t> </a:t>
            </a:r>
            <a:r>
              <a:rPr spc="-20" dirty="0"/>
              <a:t>multiplicação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837" y="384399"/>
            <a:ext cx="3380104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15" dirty="0">
                <a:latin typeface="Tahoma"/>
                <a:cs typeface="Tahoma"/>
              </a:rPr>
              <a:t>Considere, por exemplo, </a:t>
            </a: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definição </a:t>
            </a:r>
            <a:r>
              <a:rPr sz="1100" spc="-20" dirty="0">
                <a:latin typeface="Tahoma"/>
                <a:cs typeface="Tahoma"/>
              </a:rPr>
              <a:t>da </a:t>
            </a:r>
            <a:r>
              <a:rPr sz="1100" spc="-15" dirty="0">
                <a:latin typeface="Tahoma"/>
                <a:cs typeface="Tahoma"/>
              </a:rPr>
              <a:t>multiplicação,  </a:t>
            </a:r>
            <a:r>
              <a:rPr sz="1100" spc="-25" dirty="0">
                <a:latin typeface="Tahoma"/>
                <a:cs typeface="Tahoma"/>
              </a:rPr>
              <a:t>em </a:t>
            </a:r>
            <a:r>
              <a:rPr sz="1100" spc="-20" dirty="0">
                <a:latin typeface="Tahoma"/>
                <a:cs typeface="Tahoma"/>
              </a:rPr>
              <a:t>termos da </a:t>
            </a:r>
            <a:r>
              <a:rPr sz="1100" spc="-15" dirty="0">
                <a:latin typeface="Tahoma"/>
                <a:cs typeface="Tahoma"/>
              </a:rPr>
              <a:t>operação mais simples </a:t>
            </a:r>
            <a:r>
              <a:rPr sz="1100" spc="-20" dirty="0">
                <a:latin typeface="Tahoma"/>
                <a:cs typeface="Tahoma"/>
              </a:rPr>
              <a:t>de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adição:</a:t>
            </a:r>
            <a:endParaRPr sz="1100">
              <a:latin typeface="Tahoma"/>
              <a:cs typeface="Tahoma"/>
            </a:endParaRPr>
          </a:p>
          <a:p>
            <a:pPr marL="343535" marR="38100" indent="-128270">
              <a:lnSpc>
                <a:spcPct val="101699"/>
              </a:lnSpc>
              <a:spcBef>
                <a:spcPts val="220"/>
              </a:spcBef>
            </a:pPr>
            <a:r>
              <a:rPr sz="900" spc="-10" dirty="0">
                <a:latin typeface="Tahoma"/>
                <a:cs typeface="Tahoma"/>
              </a:rPr>
              <a:t>– </a:t>
            </a:r>
            <a:r>
              <a:rPr sz="900" spc="-15" dirty="0">
                <a:latin typeface="Tahoma"/>
                <a:cs typeface="Tahoma"/>
              </a:rPr>
              <a:t>Informalmente, </a:t>
            </a:r>
            <a:r>
              <a:rPr sz="900" spc="-10" dirty="0">
                <a:latin typeface="Tahoma"/>
                <a:cs typeface="Tahoma"/>
              </a:rPr>
              <a:t>multiplicar </a:t>
            </a: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por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5" dirty="0">
                <a:latin typeface="Tahoma"/>
                <a:cs typeface="Tahoma"/>
              </a:rPr>
              <a:t>(onde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5" dirty="0">
                <a:latin typeface="Tahoma"/>
                <a:cs typeface="Tahoma"/>
              </a:rPr>
              <a:t>não </a:t>
            </a:r>
            <a:r>
              <a:rPr sz="900" spc="-10" dirty="0">
                <a:latin typeface="Tahoma"/>
                <a:cs typeface="Tahoma"/>
              </a:rPr>
              <a:t>é </a:t>
            </a:r>
            <a:r>
              <a:rPr sz="900" spc="-15" dirty="0">
                <a:latin typeface="Tahoma"/>
                <a:cs typeface="Tahoma"/>
              </a:rPr>
              <a:t>negativo)  </a:t>
            </a:r>
            <a:r>
              <a:rPr sz="900" spc="-10" dirty="0">
                <a:latin typeface="Tahoma"/>
                <a:cs typeface="Tahoma"/>
              </a:rPr>
              <a:t>é </a:t>
            </a:r>
            <a:r>
              <a:rPr sz="900" spc="-15" dirty="0">
                <a:latin typeface="Tahoma"/>
                <a:cs typeface="Tahoma"/>
              </a:rPr>
              <a:t>somar </a:t>
            </a:r>
            <a:r>
              <a:rPr sz="900" i="1" spc="-15" dirty="0">
                <a:latin typeface="Tahoma"/>
                <a:cs typeface="Tahoma"/>
              </a:rPr>
              <a:t>m</a:t>
            </a:r>
            <a:r>
              <a:rPr sz="900" spc="-15" dirty="0">
                <a:latin typeface="Tahoma"/>
                <a:cs typeface="Tahoma"/>
              </a:rPr>
              <a:t>, </a:t>
            </a:r>
            <a:r>
              <a:rPr sz="900" i="1" spc="-10" dirty="0">
                <a:latin typeface="Tahoma"/>
                <a:cs typeface="Tahoma"/>
              </a:rPr>
              <a:t>n</a:t>
            </a:r>
            <a:r>
              <a:rPr sz="900" i="1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vezes: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837" y="1661642"/>
            <a:ext cx="3048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Solução de </a:t>
            </a:r>
            <a:r>
              <a:rPr sz="1100" spc="-15" dirty="0">
                <a:latin typeface="Tahoma"/>
                <a:cs typeface="Tahoma"/>
              </a:rPr>
              <a:t>problema </a:t>
            </a:r>
            <a:r>
              <a:rPr sz="1100" spc="-20" dirty="0">
                <a:latin typeface="Tahoma"/>
                <a:cs typeface="Tahoma"/>
              </a:rPr>
              <a:t>que </a:t>
            </a:r>
            <a:r>
              <a:rPr sz="1100" spc="-15" dirty="0">
                <a:latin typeface="Tahoma"/>
                <a:cs typeface="Tahoma"/>
              </a:rPr>
              <a:t>realiza </a:t>
            </a:r>
            <a:r>
              <a:rPr sz="1100" spc="-20" dirty="0">
                <a:latin typeface="Tahoma"/>
                <a:cs typeface="Tahoma"/>
              </a:rPr>
              <a:t>operações  </a:t>
            </a:r>
            <a:r>
              <a:rPr sz="1100" spc="-15" dirty="0">
                <a:latin typeface="Tahoma"/>
                <a:cs typeface="Tahoma"/>
              </a:rPr>
              <a:t>repetidamente </a:t>
            </a:r>
            <a:r>
              <a:rPr sz="1100" spc="-20" dirty="0">
                <a:latin typeface="Tahoma"/>
                <a:cs typeface="Tahoma"/>
              </a:rPr>
              <a:t>pode </a:t>
            </a:r>
            <a:r>
              <a:rPr sz="1100" spc="-15" dirty="0">
                <a:latin typeface="Tahoma"/>
                <a:cs typeface="Tahoma"/>
              </a:rPr>
              <a:t>ser </a:t>
            </a:r>
            <a:r>
              <a:rPr sz="1100" spc="-20" dirty="0">
                <a:latin typeface="Tahoma"/>
                <a:cs typeface="Tahoma"/>
              </a:rPr>
              <a:t>implementada usando  </a:t>
            </a:r>
            <a:r>
              <a:rPr sz="1100" spc="50" dirty="0">
                <a:latin typeface="Arial"/>
                <a:cs typeface="Arial"/>
              </a:rPr>
              <a:t>comando </a:t>
            </a:r>
            <a:r>
              <a:rPr sz="1100" spc="40" dirty="0">
                <a:latin typeface="Arial"/>
                <a:cs typeface="Arial"/>
              </a:rPr>
              <a:t>de </a:t>
            </a:r>
            <a:r>
              <a:rPr sz="1100" spc="55" dirty="0">
                <a:latin typeface="Arial"/>
                <a:cs typeface="Arial"/>
              </a:rPr>
              <a:t>repetição </a:t>
            </a:r>
            <a:r>
              <a:rPr sz="1100" spc="-20" dirty="0">
                <a:latin typeface="Tahoma"/>
                <a:cs typeface="Tahoma"/>
              </a:rPr>
              <a:t>(também chamado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de  comando </a:t>
            </a:r>
            <a:r>
              <a:rPr sz="1100" spc="-15" dirty="0">
                <a:latin typeface="Tahoma"/>
                <a:cs typeface="Tahoma"/>
              </a:rPr>
              <a:t>iterativo </a:t>
            </a:r>
            <a:r>
              <a:rPr sz="1100" spc="-20" dirty="0">
                <a:latin typeface="Tahoma"/>
                <a:cs typeface="Tahoma"/>
              </a:rPr>
              <a:t>ou comando de</a:t>
            </a:r>
            <a:r>
              <a:rPr sz="1100" spc="-15" dirty="0">
                <a:latin typeface="Tahoma"/>
                <a:cs typeface="Tahoma"/>
              </a:rPr>
              <a:t> iteração).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3769" y="1134720"/>
            <a:ext cx="1678457" cy="422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AACFEF6-FAD9-4EE8-8454-47C042BB5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65608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5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3907" y="53933"/>
            <a:ext cx="17824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Multiplicação</a:t>
            </a:r>
            <a:r>
              <a:rPr spc="-75" dirty="0"/>
              <a:t> </a:t>
            </a:r>
            <a:r>
              <a:rPr spc="-20" dirty="0"/>
              <a:t>recursiva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837" y="384399"/>
            <a:ext cx="335724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Também é </a:t>
            </a:r>
            <a:r>
              <a:rPr sz="1100" spc="-15" dirty="0">
                <a:latin typeface="Tahoma"/>
                <a:cs typeface="Tahoma"/>
              </a:rPr>
              <a:t>possível implementar </a:t>
            </a: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multiplicação </a:t>
            </a:r>
            <a:r>
              <a:rPr sz="1100" spc="-20" dirty="0">
                <a:latin typeface="Tahoma"/>
                <a:cs typeface="Tahoma"/>
              </a:rPr>
              <a:t>de  </a:t>
            </a:r>
            <a:r>
              <a:rPr sz="1100" spc="-25" dirty="0">
                <a:latin typeface="Tahoma"/>
                <a:cs typeface="Tahoma"/>
              </a:rPr>
              <a:t>um </a:t>
            </a:r>
            <a:r>
              <a:rPr sz="1100" spc="-20" dirty="0">
                <a:latin typeface="Tahoma"/>
                <a:cs typeface="Tahoma"/>
              </a:rPr>
              <a:t>número </a:t>
            </a:r>
            <a:r>
              <a:rPr sz="1100" i="1" spc="-30" dirty="0">
                <a:latin typeface="Tahoma"/>
                <a:cs typeface="Tahoma"/>
              </a:rPr>
              <a:t>m </a:t>
            </a:r>
            <a:r>
              <a:rPr sz="1100" spc="-15" dirty="0">
                <a:latin typeface="Tahoma"/>
                <a:cs typeface="Tahoma"/>
              </a:rPr>
              <a:t>por </a:t>
            </a:r>
            <a:r>
              <a:rPr sz="1100" i="1" spc="-20" dirty="0">
                <a:latin typeface="Tahoma"/>
                <a:cs typeface="Tahoma"/>
              </a:rPr>
              <a:t>n </a:t>
            </a:r>
            <a:r>
              <a:rPr sz="1100" spc="-20" dirty="0">
                <a:latin typeface="Tahoma"/>
                <a:cs typeface="Tahoma"/>
              </a:rPr>
              <a:t>somando </a:t>
            </a:r>
            <a:r>
              <a:rPr sz="1100" i="1" spc="-30" dirty="0">
                <a:latin typeface="Tahoma"/>
                <a:cs typeface="Tahoma"/>
              </a:rPr>
              <a:t>m </a:t>
            </a:r>
            <a:r>
              <a:rPr sz="1100" spc="-25" dirty="0">
                <a:latin typeface="Tahoma"/>
                <a:cs typeface="Tahoma"/>
              </a:rPr>
              <a:t>com </a:t>
            </a: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multiplicação 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i="1" spc="-30" dirty="0">
                <a:latin typeface="Tahoma"/>
                <a:cs typeface="Tahoma"/>
              </a:rPr>
              <a:t>m </a:t>
            </a:r>
            <a:r>
              <a:rPr sz="1100" spc="-15" dirty="0">
                <a:latin typeface="Tahoma"/>
                <a:cs typeface="Tahoma"/>
              </a:rPr>
              <a:t>por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n</a:t>
            </a:r>
            <a:r>
              <a:rPr sz="1100" spc="-20" dirty="0">
                <a:latin typeface="Tahoma"/>
                <a:cs typeface="Tahoma"/>
              </a:rPr>
              <a:t>-1.</a:t>
            </a:r>
            <a:endParaRPr sz="110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</a:pPr>
            <a:r>
              <a:rPr sz="900" spc="-10" dirty="0">
                <a:latin typeface="Tahoma"/>
                <a:cs typeface="Tahoma"/>
              </a:rPr>
              <a:t>– </a:t>
            </a: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*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= </a:t>
            </a: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+ (</a:t>
            </a:r>
            <a:r>
              <a:rPr sz="900" i="1" spc="-10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*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Tahoma"/>
                <a:cs typeface="Tahoma"/>
              </a:rPr>
              <a:t>n</a:t>
            </a:r>
            <a:r>
              <a:rPr sz="900" spc="-10" dirty="0">
                <a:latin typeface="Tahoma"/>
                <a:cs typeface="Tahoma"/>
              </a:rPr>
              <a:t>-1))</a:t>
            </a:r>
            <a:endParaRPr sz="90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35"/>
              </a:spcBef>
            </a:pPr>
            <a:r>
              <a:rPr sz="900" spc="-10" dirty="0">
                <a:latin typeface="Tahoma"/>
                <a:cs typeface="Tahoma"/>
              </a:rPr>
              <a:t>– </a:t>
            </a:r>
            <a:r>
              <a:rPr sz="900" spc="-15" dirty="0">
                <a:latin typeface="Tahoma"/>
                <a:cs typeface="Tahoma"/>
              </a:rPr>
              <a:t>2*4 </a:t>
            </a:r>
            <a:r>
              <a:rPr sz="900" spc="-10" dirty="0">
                <a:latin typeface="Tahoma"/>
                <a:cs typeface="Tahoma"/>
              </a:rPr>
              <a:t>= 2 +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(2*3)</a:t>
            </a:r>
            <a:endParaRPr sz="900">
              <a:latin typeface="Tahoma"/>
              <a:cs typeface="Tahoma"/>
            </a:endParaRPr>
          </a:p>
          <a:p>
            <a:pPr marL="165735" marR="226060" indent="-153670">
              <a:lnSpc>
                <a:spcPct val="100000"/>
              </a:lnSpc>
              <a:spcBef>
                <a:spcPts val="259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operação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spc="-15" dirty="0">
                <a:latin typeface="Tahoma"/>
                <a:cs typeface="Tahoma"/>
              </a:rPr>
              <a:t>multiplicação </a:t>
            </a:r>
            <a:r>
              <a:rPr sz="1100" spc="-20" dirty="0">
                <a:latin typeface="Tahoma"/>
                <a:cs typeface="Tahoma"/>
              </a:rPr>
              <a:t>está sendo chamada  novamente, mas </a:t>
            </a:r>
            <a:r>
              <a:rPr sz="1100" spc="-15" dirty="0">
                <a:latin typeface="Tahoma"/>
                <a:cs typeface="Tahoma"/>
              </a:rPr>
              <a:t>agora para resolver </a:t>
            </a:r>
            <a:r>
              <a:rPr sz="1100" spc="-25" dirty="0">
                <a:latin typeface="Tahoma"/>
                <a:cs typeface="Tahoma"/>
              </a:rPr>
              <a:t>um </a:t>
            </a:r>
            <a:r>
              <a:rPr sz="1100" spc="-15" dirty="0">
                <a:latin typeface="Tahoma"/>
                <a:cs typeface="Tahoma"/>
              </a:rPr>
              <a:t>sub-  problema </a:t>
            </a:r>
            <a:r>
              <a:rPr sz="1100" spc="-20" dirty="0">
                <a:latin typeface="Tahoma"/>
                <a:cs typeface="Tahoma"/>
              </a:rPr>
              <a:t>que é </a:t>
            </a:r>
            <a:r>
              <a:rPr sz="1100" spc="-15" dirty="0">
                <a:latin typeface="Tahoma"/>
                <a:cs typeface="Tahoma"/>
              </a:rPr>
              <a:t>parte </a:t>
            </a:r>
            <a:r>
              <a:rPr sz="1100" spc="-20" dirty="0">
                <a:latin typeface="Tahoma"/>
                <a:cs typeface="Tahoma"/>
              </a:rPr>
              <a:t>do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anterior.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D0D527-3195-44FD-BC89-8C38E1742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65608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6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6623" y="53933"/>
            <a:ext cx="178371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303096"/>
                </a:solidFill>
              </a:rPr>
              <a:t>Multiplicação</a:t>
            </a:r>
            <a:r>
              <a:rPr spc="-70" dirty="0">
                <a:solidFill>
                  <a:srgbClr val="303096"/>
                </a:solidFill>
              </a:rPr>
              <a:t> </a:t>
            </a:r>
            <a:r>
              <a:rPr spc="-20" dirty="0">
                <a:solidFill>
                  <a:srgbClr val="303096"/>
                </a:solidFill>
              </a:rPr>
              <a:t>recursiva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3195" y="384399"/>
            <a:ext cx="32461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multiplicação </a:t>
            </a:r>
            <a:r>
              <a:rPr sz="1100" spc="-20" dirty="0">
                <a:latin typeface="Tahoma"/>
                <a:cs typeface="Tahoma"/>
              </a:rPr>
              <a:t>de </a:t>
            </a:r>
            <a:r>
              <a:rPr sz="1100" spc="-25" dirty="0">
                <a:latin typeface="Tahoma"/>
                <a:cs typeface="Tahoma"/>
              </a:rPr>
              <a:t>um </a:t>
            </a:r>
            <a:r>
              <a:rPr sz="1100" spc="-15" dirty="0">
                <a:latin typeface="Tahoma"/>
                <a:cs typeface="Tahoma"/>
              </a:rPr>
              <a:t>número inteiro por outro  inteiro </a:t>
            </a:r>
            <a:r>
              <a:rPr sz="1100" spc="-20" dirty="0">
                <a:latin typeface="Tahoma"/>
                <a:cs typeface="Tahoma"/>
              </a:rPr>
              <a:t>maior ou </a:t>
            </a:r>
            <a:r>
              <a:rPr sz="1100" spc="-15" dirty="0">
                <a:latin typeface="Tahoma"/>
                <a:cs typeface="Tahoma"/>
              </a:rPr>
              <a:t>igual </a:t>
            </a: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zero </a:t>
            </a:r>
            <a:r>
              <a:rPr sz="1100" spc="-20" dirty="0">
                <a:latin typeface="Tahoma"/>
                <a:cs typeface="Tahoma"/>
              </a:rPr>
              <a:t>pode </a:t>
            </a:r>
            <a:r>
              <a:rPr sz="1100" spc="-15" dirty="0">
                <a:latin typeface="Tahoma"/>
                <a:cs typeface="Tahoma"/>
              </a:rPr>
              <a:t>ser definida  recursivamente por </a:t>
            </a:r>
            <a:r>
              <a:rPr sz="1100" spc="50" dirty="0">
                <a:latin typeface="Arial"/>
                <a:cs typeface="Arial"/>
              </a:rPr>
              <a:t>indução </a:t>
            </a:r>
            <a:r>
              <a:rPr sz="1100" spc="65" dirty="0">
                <a:latin typeface="Arial"/>
                <a:cs typeface="Arial"/>
              </a:rPr>
              <a:t>matemática </a:t>
            </a:r>
            <a:r>
              <a:rPr sz="1100" spc="-25" dirty="0">
                <a:latin typeface="Tahoma"/>
                <a:cs typeface="Tahoma"/>
              </a:rPr>
              <a:t>como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  </a:t>
            </a:r>
            <a:r>
              <a:rPr sz="1100" spc="-15" dirty="0">
                <a:latin typeface="Tahoma"/>
                <a:cs typeface="Tahoma"/>
              </a:rPr>
              <a:t>seguir:</a:t>
            </a:r>
            <a:endParaRPr sz="11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35"/>
              </a:spcBef>
              <a:tabLst>
                <a:tab pos="890905" algn="l"/>
              </a:tabLst>
            </a:pP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x </a:t>
            </a:r>
            <a:r>
              <a:rPr sz="900" i="1" spc="-10" dirty="0">
                <a:latin typeface="Tahoma"/>
                <a:cs typeface="Tahoma"/>
              </a:rPr>
              <a:t>n</a:t>
            </a:r>
            <a:r>
              <a:rPr sz="900" i="1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=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0	se </a:t>
            </a:r>
            <a:r>
              <a:rPr sz="900" i="1" spc="-10" dirty="0">
                <a:latin typeface="Tahoma"/>
                <a:cs typeface="Tahoma"/>
              </a:rPr>
              <a:t>n</a:t>
            </a:r>
            <a:r>
              <a:rPr sz="900" i="1" spc="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==0</a:t>
            </a:r>
            <a:endParaRPr sz="9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  <a:tabLst>
                <a:tab pos="1765300" algn="l"/>
              </a:tabLst>
            </a:pP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×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= </a:t>
            </a:r>
            <a:r>
              <a:rPr sz="900" i="1" spc="-15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+ (</a:t>
            </a:r>
            <a:r>
              <a:rPr sz="900" i="1" spc="-10" dirty="0">
                <a:latin typeface="Tahoma"/>
                <a:cs typeface="Tahoma"/>
              </a:rPr>
              <a:t>m </a:t>
            </a:r>
            <a:r>
              <a:rPr sz="900" spc="-10" dirty="0">
                <a:latin typeface="Tahoma"/>
                <a:cs typeface="Tahoma"/>
              </a:rPr>
              <a:t>× (</a:t>
            </a:r>
            <a:r>
              <a:rPr sz="900" i="1" spc="-10" dirty="0">
                <a:latin typeface="Tahoma"/>
                <a:cs typeface="Tahoma"/>
              </a:rPr>
              <a:t>n</a:t>
            </a:r>
            <a:r>
              <a:rPr sz="900" i="1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−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1))	se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&gt;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195" y="2025572"/>
            <a:ext cx="315277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marR="5080" indent="-153670">
              <a:lnSpc>
                <a:spcPct val="100000"/>
              </a:lnSpc>
              <a:spcBef>
                <a:spcPts val="95"/>
              </a:spcBef>
              <a:buChar char="•"/>
              <a:tabLst>
                <a:tab pos="166370" algn="l"/>
              </a:tabLst>
            </a:pPr>
            <a:r>
              <a:rPr sz="1100" spc="-20" dirty="0">
                <a:latin typeface="Tahoma"/>
                <a:cs typeface="Tahoma"/>
              </a:rPr>
              <a:t>Que pode </a:t>
            </a:r>
            <a:r>
              <a:rPr sz="1100" spc="-15" dirty="0">
                <a:latin typeface="Tahoma"/>
                <a:cs typeface="Tahoma"/>
              </a:rPr>
              <a:t>ser implementado </a:t>
            </a:r>
            <a:r>
              <a:rPr sz="1100" spc="-25" dirty="0">
                <a:latin typeface="Tahoma"/>
                <a:cs typeface="Tahoma"/>
              </a:rPr>
              <a:t>em </a:t>
            </a:r>
            <a:r>
              <a:rPr sz="1100" spc="-15" dirty="0">
                <a:latin typeface="Tahoma"/>
                <a:cs typeface="Tahoma"/>
              </a:rPr>
              <a:t>Java </a:t>
            </a:r>
            <a:r>
              <a:rPr sz="1100" spc="-20" dirty="0">
                <a:latin typeface="Tahoma"/>
                <a:cs typeface="Tahoma"/>
              </a:rPr>
              <a:t>da seguinte  </a:t>
            </a:r>
            <a:r>
              <a:rPr sz="1100" spc="-15" dirty="0">
                <a:latin typeface="Tahoma"/>
                <a:cs typeface="Tahoma"/>
              </a:rPr>
              <a:t>maneira: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8249" y="1226748"/>
            <a:ext cx="3886835" cy="737870"/>
            <a:chOff x="408249" y="1226748"/>
            <a:chExt cx="3886835" cy="737870"/>
          </a:xfrm>
        </p:grpSpPr>
        <p:sp>
          <p:nvSpPr>
            <p:cNvPr id="10" name="object 10"/>
            <p:cNvSpPr/>
            <p:nvPr/>
          </p:nvSpPr>
          <p:spPr>
            <a:xfrm>
              <a:off x="1174147" y="1226748"/>
              <a:ext cx="72390" cy="442595"/>
            </a:xfrm>
            <a:custGeom>
              <a:avLst/>
              <a:gdLst/>
              <a:ahLst/>
              <a:cxnLst/>
              <a:rect l="l" t="t" r="r" b="b"/>
              <a:pathLst>
                <a:path w="72390" h="442594">
                  <a:moveTo>
                    <a:pt x="12221" y="213338"/>
                  </a:moveTo>
                  <a:lnTo>
                    <a:pt x="5431" y="214732"/>
                  </a:lnTo>
                  <a:lnTo>
                    <a:pt x="2715" y="214732"/>
                  </a:lnTo>
                  <a:lnTo>
                    <a:pt x="0" y="217521"/>
                  </a:lnTo>
                  <a:lnTo>
                    <a:pt x="0" y="224493"/>
                  </a:lnTo>
                  <a:lnTo>
                    <a:pt x="2715" y="227282"/>
                  </a:lnTo>
                  <a:lnTo>
                    <a:pt x="5431" y="227282"/>
                  </a:lnTo>
                  <a:lnTo>
                    <a:pt x="6789" y="227560"/>
                  </a:lnTo>
                  <a:lnTo>
                    <a:pt x="6789" y="214732"/>
                  </a:lnTo>
                  <a:lnTo>
                    <a:pt x="10863" y="214732"/>
                  </a:lnTo>
                  <a:lnTo>
                    <a:pt x="12221" y="213338"/>
                  </a:lnTo>
                  <a:close/>
                </a:path>
                <a:path w="72390" h="442594">
                  <a:moveTo>
                    <a:pt x="27431" y="221146"/>
                  </a:moveTo>
                  <a:lnTo>
                    <a:pt x="23085" y="218915"/>
                  </a:lnTo>
                  <a:lnTo>
                    <a:pt x="21727" y="217521"/>
                  </a:lnTo>
                  <a:lnTo>
                    <a:pt x="14937" y="216127"/>
                  </a:lnTo>
                  <a:lnTo>
                    <a:pt x="13579" y="214732"/>
                  </a:lnTo>
                  <a:lnTo>
                    <a:pt x="6789" y="214732"/>
                  </a:lnTo>
                  <a:lnTo>
                    <a:pt x="6789" y="227282"/>
                  </a:lnTo>
                  <a:lnTo>
                    <a:pt x="14937" y="227282"/>
                  </a:lnTo>
                  <a:lnTo>
                    <a:pt x="21727" y="224493"/>
                  </a:lnTo>
                  <a:lnTo>
                    <a:pt x="23085" y="224493"/>
                  </a:lnTo>
                  <a:lnTo>
                    <a:pt x="27431" y="221146"/>
                  </a:lnTo>
                  <a:close/>
                </a:path>
                <a:path w="72390" h="442594">
                  <a:moveTo>
                    <a:pt x="28517" y="241225"/>
                  </a:moveTo>
                  <a:lnTo>
                    <a:pt x="28517" y="221704"/>
                  </a:lnTo>
                  <a:lnTo>
                    <a:pt x="27431" y="221146"/>
                  </a:lnTo>
                  <a:lnTo>
                    <a:pt x="23085" y="224493"/>
                  </a:lnTo>
                  <a:lnTo>
                    <a:pt x="21727" y="224493"/>
                  </a:lnTo>
                  <a:lnTo>
                    <a:pt x="14937" y="227282"/>
                  </a:lnTo>
                  <a:lnTo>
                    <a:pt x="6789" y="227282"/>
                  </a:lnTo>
                  <a:lnTo>
                    <a:pt x="6789" y="227560"/>
                  </a:lnTo>
                  <a:lnTo>
                    <a:pt x="12221" y="228676"/>
                  </a:lnTo>
                  <a:lnTo>
                    <a:pt x="12221" y="228955"/>
                  </a:lnTo>
                  <a:lnTo>
                    <a:pt x="17653" y="230070"/>
                  </a:lnTo>
                  <a:lnTo>
                    <a:pt x="17653" y="230767"/>
                  </a:lnTo>
                  <a:lnTo>
                    <a:pt x="21727" y="232859"/>
                  </a:lnTo>
                  <a:lnTo>
                    <a:pt x="21727" y="233905"/>
                  </a:lnTo>
                  <a:lnTo>
                    <a:pt x="24443" y="235996"/>
                  </a:lnTo>
                  <a:lnTo>
                    <a:pt x="24443" y="235648"/>
                  </a:lnTo>
                  <a:lnTo>
                    <a:pt x="25801" y="237042"/>
                  </a:lnTo>
                  <a:lnTo>
                    <a:pt x="25801" y="237507"/>
                  </a:lnTo>
                  <a:lnTo>
                    <a:pt x="28517" y="241225"/>
                  </a:lnTo>
                  <a:close/>
                </a:path>
                <a:path w="72390" h="442594">
                  <a:moveTo>
                    <a:pt x="17653" y="211944"/>
                  </a:moveTo>
                  <a:lnTo>
                    <a:pt x="10863" y="214732"/>
                  </a:lnTo>
                  <a:lnTo>
                    <a:pt x="13579" y="214732"/>
                  </a:lnTo>
                  <a:lnTo>
                    <a:pt x="14937" y="216127"/>
                  </a:lnTo>
                  <a:lnTo>
                    <a:pt x="16295" y="216406"/>
                  </a:lnTo>
                  <a:lnTo>
                    <a:pt x="16295" y="213338"/>
                  </a:lnTo>
                  <a:lnTo>
                    <a:pt x="17653" y="211944"/>
                  </a:lnTo>
                  <a:close/>
                </a:path>
                <a:path w="72390" h="442594">
                  <a:moveTo>
                    <a:pt x="12221" y="228955"/>
                  </a:moveTo>
                  <a:lnTo>
                    <a:pt x="12221" y="228676"/>
                  </a:lnTo>
                  <a:lnTo>
                    <a:pt x="10863" y="228676"/>
                  </a:lnTo>
                  <a:lnTo>
                    <a:pt x="12221" y="228955"/>
                  </a:lnTo>
                  <a:close/>
                </a:path>
                <a:path w="72390" h="442594">
                  <a:moveTo>
                    <a:pt x="21727" y="209155"/>
                  </a:moveTo>
                  <a:lnTo>
                    <a:pt x="16295" y="213338"/>
                  </a:lnTo>
                  <a:lnTo>
                    <a:pt x="16295" y="216406"/>
                  </a:lnTo>
                  <a:lnTo>
                    <a:pt x="20369" y="217242"/>
                  </a:lnTo>
                  <a:lnTo>
                    <a:pt x="20369" y="210549"/>
                  </a:lnTo>
                  <a:lnTo>
                    <a:pt x="21727" y="209155"/>
                  </a:lnTo>
                  <a:close/>
                </a:path>
                <a:path w="72390" h="442594">
                  <a:moveTo>
                    <a:pt x="17653" y="230767"/>
                  </a:moveTo>
                  <a:lnTo>
                    <a:pt x="17653" y="230070"/>
                  </a:lnTo>
                  <a:lnTo>
                    <a:pt x="16295" y="230070"/>
                  </a:lnTo>
                  <a:lnTo>
                    <a:pt x="17653" y="230767"/>
                  </a:lnTo>
                  <a:close/>
                </a:path>
                <a:path w="72390" h="442594">
                  <a:moveTo>
                    <a:pt x="25801" y="220310"/>
                  </a:moveTo>
                  <a:lnTo>
                    <a:pt x="25801" y="206366"/>
                  </a:lnTo>
                  <a:lnTo>
                    <a:pt x="20369" y="210549"/>
                  </a:lnTo>
                  <a:lnTo>
                    <a:pt x="20369" y="217242"/>
                  </a:lnTo>
                  <a:lnTo>
                    <a:pt x="21727" y="217521"/>
                  </a:lnTo>
                  <a:lnTo>
                    <a:pt x="23085" y="218915"/>
                  </a:lnTo>
                  <a:lnTo>
                    <a:pt x="25801" y="220310"/>
                  </a:lnTo>
                  <a:close/>
                </a:path>
                <a:path w="72390" h="442594">
                  <a:moveTo>
                    <a:pt x="21727" y="233905"/>
                  </a:moveTo>
                  <a:lnTo>
                    <a:pt x="21727" y="232859"/>
                  </a:lnTo>
                  <a:lnTo>
                    <a:pt x="20369" y="232859"/>
                  </a:lnTo>
                  <a:lnTo>
                    <a:pt x="21727" y="233905"/>
                  </a:lnTo>
                  <a:close/>
                </a:path>
                <a:path w="72390" h="442594">
                  <a:moveTo>
                    <a:pt x="28517" y="220310"/>
                  </a:moveTo>
                  <a:lnTo>
                    <a:pt x="28517" y="202183"/>
                  </a:lnTo>
                  <a:lnTo>
                    <a:pt x="24443" y="206366"/>
                  </a:lnTo>
                  <a:lnTo>
                    <a:pt x="25801" y="206366"/>
                  </a:lnTo>
                  <a:lnTo>
                    <a:pt x="25801" y="220310"/>
                  </a:lnTo>
                  <a:lnTo>
                    <a:pt x="27431" y="221146"/>
                  </a:lnTo>
                  <a:lnTo>
                    <a:pt x="28517" y="220310"/>
                  </a:lnTo>
                  <a:close/>
                </a:path>
                <a:path w="72390" h="442594">
                  <a:moveTo>
                    <a:pt x="25801" y="237042"/>
                  </a:moveTo>
                  <a:lnTo>
                    <a:pt x="24443" y="235648"/>
                  </a:lnTo>
                  <a:lnTo>
                    <a:pt x="25025" y="236445"/>
                  </a:lnTo>
                  <a:lnTo>
                    <a:pt x="25801" y="237042"/>
                  </a:lnTo>
                  <a:close/>
                </a:path>
                <a:path w="72390" h="442594">
                  <a:moveTo>
                    <a:pt x="25025" y="236445"/>
                  </a:moveTo>
                  <a:lnTo>
                    <a:pt x="24443" y="235648"/>
                  </a:lnTo>
                  <a:lnTo>
                    <a:pt x="24443" y="235996"/>
                  </a:lnTo>
                  <a:lnTo>
                    <a:pt x="25025" y="236445"/>
                  </a:lnTo>
                  <a:close/>
                </a:path>
                <a:path w="72390" h="442594">
                  <a:moveTo>
                    <a:pt x="25801" y="237507"/>
                  </a:moveTo>
                  <a:lnTo>
                    <a:pt x="25801" y="237042"/>
                  </a:lnTo>
                  <a:lnTo>
                    <a:pt x="25025" y="236445"/>
                  </a:lnTo>
                  <a:lnTo>
                    <a:pt x="25801" y="237507"/>
                  </a:lnTo>
                  <a:close/>
                </a:path>
                <a:path w="72390" h="442594">
                  <a:moveTo>
                    <a:pt x="31233" y="218218"/>
                  </a:moveTo>
                  <a:lnTo>
                    <a:pt x="31233" y="196605"/>
                  </a:lnTo>
                  <a:lnTo>
                    <a:pt x="27159" y="202183"/>
                  </a:lnTo>
                  <a:lnTo>
                    <a:pt x="28517" y="202183"/>
                  </a:lnTo>
                  <a:lnTo>
                    <a:pt x="28517" y="220310"/>
                  </a:lnTo>
                  <a:lnTo>
                    <a:pt x="31233" y="218218"/>
                  </a:lnTo>
                  <a:close/>
                </a:path>
                <a:path w="72390" h="442594">
                  <a:moveTo>
                    <a:pt x="39381" y="422493"/>
                  </a:moveTo>
                  <a:lnTo>
                    <a:pt x="39381" y="232859"/>
                  </a:lnTo>
                  <a:lnTo>
                    <a:pt x="38023" y="232859"/>
                  </a:lnTo>
                  <a:lnTo>
                    <a:pt x="33949" y="227282"/>
                  </a:lnTo>
                  <a:lnTo>
                    <a:pt x="28517" y="223098"/>
                  </a:lnTo>
                  <a:lnTo>
                    <a:pt x="28517" y="241225"/>
                  </a:lnTo>
                  <a:lnTo>
                    <a:pt x="27159" y="239831"/>
                  </a:lnTo>
                  <a:lnTo>
                    <a:pt x="31233" y="245408"/>
                  </a:lnTo>
                  <a:lnTo>
                    <a:pt x="31233" y="248197"/>
                  </a:lnTo>
                  <a:lnTo>
                    <a:pt x="32591" y="250986"/>
                  </a:lnTo>
                  <a:lnTo>
                    <a:pt x="32591" y="407155"/>
                  </a:lnTo>
                  <a:lnTo>
                    <a:pt x="33949" y="408549"/>
                  </a:lnTo>
                  <a:lnTo>
                    <a:pt x="35307" y="415521"/>
                  </a:lnTo>
                  <a:lnTo>
                    <a:pt x="35307" y="416916"/>
                  </a:lnTo>
                  <a:lnTo>
                    <a:pt x="39381" y="422493"/>
                  </a:lnTo>
                  <a:close/>
                </a:path>
                <a:path w="72390" h="442594">
                  <a:moveTo>
                    <a:pt x="33949" y="216127"/>
                  </a:moveTo>
                  <a:lnTo>
                    <a:pt x="33949" y="34859"/>
                  </a:lnTo>
                  <a:lnTo>
                    <a:pt x="32591" y="34859"/>
                  </a:lnTo>
                  <a:lnTo>
                    <a:pt x="32591" y="191028"/>
                  </a:lnTo>
                  <a:lnTo>
                    <a:pt x="29875" y="198000"/>
                  </a:lnTo>
                  <a:lnTo>
                    <a:pt x="31233" y="196605"/>
                  </a:lnTo>
                  <a:lnTo>
                    <a:pt x="31233" y="218218"/>
                  </a:lnTo>
                  <a:lnTo>
                    <a:pt x="33949" y="216127"/>
                  </a:lnTo>
                  <a:close/>
                </a:path>
                <a:path w="72390" h="442594">
                  <a:moveTo>
                    <a:pt x="31233" y="248197"/>
                  </a:moveTo>
                  <a:lnTo>
                    <a:pt x="31233" y="245408"/>
                  </a:lnTo>
                  <a:lnTo>
                    <a:pt x="29875" y="245408"/>
                  </a:lnTo>
                  <a:lnTo>
                    <a:pt x="31233" y="248197"/>
                  </a:lnTo>
                  <a:close/>
                </a:path>
                <a:path w="72390" h="442594">
                  <a:moveTo>
                    <a:pt x="32591" y="191028"/>
                  </a:moveTo>
                  <a:lnTo>
                    <a:pt x="32591" y="185451"/>
                  </a:lnTo>
                  <a:lnTo>
                    <a:pt x="31233" y="192422"/>
                  </a:lnTo>
                  <a:lnTo>
                    <a:pt x="32591" y="191028"/>
                  </a:lnTo>
                  <a:close/>
                </a:path>
                <a:path w="72390" h="442594">
                  <a:moveTo>
                    <a:pt x="32591" y="256563"/>
                  </a:moveTo>
                  <a:lnTo>
                    <a:pt x="32591" y="250986"/>
                  </a:lnTo>
                  <a:lnTo>
                    <a:pt x="31233" y="250986"/>
                  </a:lnTo>
                  <a:lnTo>
                    <a:pt x="32591" y="256563"/>
                  </a:lnTo>
                  <a:close/>
                </a:path>
                <a:path w="72390" h="442594">
                  <a:moveTo>
                    <a:pt x="71972" y="13943"/>
                  </a:moveTo>
                  <a:lnTo>
                    <a:pt x="70614" y="0"/>
                  </a:lnTo>
                  <a:lnTo>
                    <a:pt x="63824" y="1394"/>
                  </a:lnTo>
                  <a:lnTo>
                    <a:pt x="62466" y="1394"/>
                  </a:lnTo>
                  <a:lnTo>
                    <a:pt x="57034" y="4183"/>
                  </a:lnTo>
                  <a:lnTo>
                    <a:pt x="55676" y="4183"/>
                  </a:lnTo>
                  <a:lnTo>
                    <a:pt x="50245" y="6971"/>
                  </a:lnTo>
                  <a:lnTo>
                    <a:pt x="48887" y="8366"/>
                  </a:lnTo>
                  <a:lnTo>
                    <a:pt x="43455" y="12549"/>
                  </a:lnTo>
                  <a:lnTo>
                    <a:pt x="43455" y="13943"/>
                  </a:lnTo>
                  <a:lnTo>
                    <a:pt x="39381" y="19521"/>
                  </a:lnTo>
                  <a:lnTo>
                    <a:pt x="35307" y="26493"/>
                  </a:lnTo>
                  <a:lnTo>
                    <a:pt x="33949" y="33464"/>
                  </a:lnTo>
                  <a:lnTo>
                    <a:pt x="33949" y="214732"/>
                  </a:lnTo>
                  <a:lnTo>
                    <a:pt x="38023" y="209155"/>
                  </a:lnTo>
                  <a:lnTo>
                    <a:pt x="39381" y="209155"/>
                  </a:lnTo>
                  <a:lnTo>
                    <a:pt x="42097" y="202183"/>
                  </a:lnTo>
                  <a:lnTo>
                    <a:pt x="42097" y="200789"/>
                  </a:lnTo>
                  <a:lnTo>
                    <a:pt x="44813" y="195211"/>
                  </a:lnTo>
                  <a:lnTo>
                    <a:pt x="44813" y="43225"/>
                  </a:lnTo>
                  <a:lnTo>
                    <a:pt x="46171" y="36253"/>
                  </a:lnTo>
                  <a:lnTo>
                    <a:pt x="46171" y="37647"/>
                  </a:lnTo>
                  <a:lnTo>
                    <a:pt x="47529" y="30676"/>
                  </a:lnTo>
                  <a:lnTo>
                    <a:pt x="47529" y="32070"/>
                  </a:lnTo>
                  <a:lnTo>
                    <a:pt x="48887" y="28584"/>
                  </a:lnTo>
                  <a:lnTo>
                    <a:pt x="48887" y="26493"/>
                  </a:lnTo>
                  <a:lnTo>
                    <a:pt x="52961" y="20915"/>
                  </a:lnTo>
                  <a:lnTo>
                    <a:pt x="52961" y="22309"/>
                  </a:lnTo>
                  <a:lnTo>
                    <a:pt x="55676" y="19521"/>
                  </a:lnTo>
                  <a:lnTo>
                    <a:pt x="55676" y="18126"/>
                  </a:lnTo>
                  <a:lnTo>
                    <a:pt x="61108" y="15895"/>
                  </a:lnTo>
                  <a:lnTo>
                    <a:pt x="61108" y="15338"/>
                  </a:lnTo>
                  <a:lnTo>
                    <a:pt x="65182" y="14292"/>
                  </a:lnTo>
                  <a:lnTo>
                    <a:pt x="65182" y="13943"/>
                  </a:lnTo>
                  <a:lnTo>
                    <a:pt x="71972" y="13943"/>
                  </a:lnTo>
                  <a:close/>
                </a:path>
                <a:path w="72390" h="442594">
                  <a:moveTo>
                    <a:pt x="50245" y="416916"/>
                  </a:moveTo>
                  <a:lnTo>
                    <a:pt x="47529" y="411338"/>
                  </a:lnTo>
                  <a:lnTo>
                    <a:pt x="46171" y="405761"/>
                  </a:lnTo>
                  <a:lnTo>
                    <a:pt x="44813" y="398789"/>
                  </a:lnTo>
                  <a:lnTo>
                    <a:pt x="44813" y="248197"/>
                  </a:lnTo>
                  <a:lnTo>
                    <a:pt x="42097" y="241225"/>
                  </a:lnTo>
                  <a:lnTo>
                    <a:pt x="42097" y="239831"/>
                  </a:lnTo>
                  <a:lnTo>
                    <a:pt x="39381" y="234253"/>
                  </a:lnTo>
                  <a:lnTo>
                    <a:pt x="39381" y="423888"/>
                  </a:lnTo>
                  <a:lnTo>
                    <a:pt x="43455" y="429465"/>
                  </a:lnTo>
                  <a:lnTo>
                    <a:pt x="48887" y="433648"/>
                  </a:lnTo>
                  <a:lnTo>
                    <a:pt x="48887" y="415521"/>
                  </a:lnTo>
                  <a:lnTo>
                    <a:pt x="50245" y="416916"/>
                  </a:lnTo>
                  <a:close/>
                </a:path>
                <a:path w="72390" h="442594">
                  <a:moveTo>
                    <a:pt x="50245" y="25098"/>
                  </a:moveTo>
                  <a:lnTo>
                    <a:pt x="48887" y="26493"/>
                  </a:lnTo>
                  <a:lnTo>
                    <a:pt x="48887" y="28584"/>
                  </a:lnTo>
                  <a:lnTo>
                    <a:pt x="50245" y="25098"/>
                  </a:lnTo>
                  <a:close/>
                </a:path>
                <a:path w="72390" h="442594">
                  <a:moveTo>
                    <a:pt x="57034" y="423888"/>
                  </a:moveTo>
                  <a:lnTo>
                    <a:pt x="52961" y="419704"/>
                  </a:lnTo>
                  <a:lnTo>
                    <a:pt x="52961" y="421099"/>
                  </a:lnTo>
                  <a:lnTo>
                    <a:pt x="48887" y="415521"/>
                  </a:lnTo>
                  <a:lnTo>
                    <a:pt x="48887" y="435042"/>
                  </a:lnTo>
                  <a:lnTo>
                    <a:pt x="50245" y="435042"/>
                  </a:lnTo>
                  <a:lnTo>
                    <a:pt x="55676" y="437831"/>
                  </a:lnTo>
                  <a:lnTo>
                    <a:pt x="55676" y="423888"/>
                  </a:lnTo>
                  <a:lnTo>
                    <a:pt x="57034" y="423888"/>
                  </a:lnTo>
                  <a:close/>
                </a:path>
                <a:path w="72390" h="442594">
                  <a:moveTo>
                    <a:pt x="57034" y="18126"/>
                  </a:moveTo>
                  <a:lnTo>
                    <a:pt x="55676" y="18126"/>
                  </a:lnTo>
                  <a:lnTo>
                    <a:pt x="55676" y="19521"/>
                  </a:lnTo>
                  <a:lnTo>
                    <a:pt x="57034" y="18126"/>
                  </a:lnTo>
                  <a:close/>
                </a:path>
                <a:path w="72390" h="442594">
                  <a:moveTo>
                    <a:pt x="62466" y="426676"/>
                  </a:moveTo>
                  <a:lnTo>
                    <a:pt x="55676" y="423888"/>
                  </a:lnTo>
                  <a:lnTo>
                    <a:pt x="55676" y="439226"/>
                  </a:lnTo>
                  <a:lnTo>
                    <a:pt x="57034" y="439226"/>
                  </a:lnTo>
                  <a:lnTo>
                    <a:pt x="61108" y="440271"/>
                  </a:lnTo>
                  <a:lnTo>
                    <a:pt x="61108" y="426676"/>
                  </a:lnTo>
                  <a:lnTo>
                    <a:pt x="62466" y="426676"/>
                  </a:lnTo>
                  <a:close/>
                </a:path>
                <a:path w="72390" h="442594">
                  <a:moveTo>
                    <a:pt x="62466" y="15338"/>
                  </a:moveTo>
                  <a:lnTo>
                    <a:pt x="61108" y="15338"/>
                  </a:lnTo>
                  <a:lnTo>
                    <a:pt x="61108" y="15895"/>
                  </a:lnTo>
                  <a:lnTo>
                    <a:pt x="62466" y="15338"/>
                  </a:lnTo>
                  <a:close/>
                </a:path>
                <a:path w="72390" h="442594">
                  <a:moveTo>
                    <a:pt x="66540" y="428071"/>
                  </a:moveTo>
                  <a:lnTo>
                    <a:pt x="61108" y="426676"/>
                  </a:lnTo>
                  <a:lnTo>
                    <a:pt x="61108" y="440271"/>
                  </a:lnTo>
                  <a:lnTo>
                    <a:pt x="62466" y="440620"/>
                  </a:lnTo>
                  <a:lnTo>
                    <a:pt x="63824" y="440620"/>
                  </a:lnTo>
                  <a:lnTo>
                    <a:pt x="63824" y="442014"/>
                  </a:lnTo>
                  <a:lnTo>
                    <a:pt x="65182" y="442014"/>
                  </a:lnTo>
                  <a:lnTo>
                    <a:pt x="65182" y="428071"/>
                  </a:lnTo>
                  <a:lnTo>
                    <a:pt x="66540" y="428071"/>
                  </a:lnTo>
                  <a:close/>
                </a:path>
                <a:path w="72390" h="442594">
                  <a:moveTo>
                    <a:pt x="66540" y="13943"/>
                  </a:moveTo>
                  <a:lnTo>
                    <a:pt x="65182" y="13943"/>
                  </a:lnTo>
                  <a:lnTo>
                    <a:pt x="65182" y="14292"/>
                  </a:lnTo>
                  <a:lnTo>
                    <a:pt x="66540" y="13943"/>
                  </a:lnTo>
                  <a:close/>
                </a:path>
                <a:path w="72390" h="442594">
                  <a:moveTo>
                    <a:pt x="71972" y="429465"/>
                  </a:moveTo>
                  <a:lnTo>
                    <a:pt x="65182" y="428071"/>
                  </a:lnTo>
                  <a:lnTo>
                    <a:pt x="65182" y="442014"/>
                  </a:lnTo>
                  <a:lnTo>
                    <a:pt x="70614" y="442014"/>
                  </a:lnTo>
                  <a:lnTo>
                    <a:pt x="71972" y="42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965" y="1497255"/>
              <a:ext cx="3883025" cy="464820"/>
            </a:xfrm>
            <a:custGeom>
              <a:avLst/>
              <a:gdLst/>
              <a:ahLst/>
              <a:cxnLst/>
              <a:rect l="l" t="t" r="r" b="b"/>
              <a:pathLst>
                <a:path w="3883025" h="464819">
                  <a:moveTo>
                    <a:pt x="3882451" y="464324"/>
                  </a:moveTo>
                  <a:lnTo>
                    <a:pt x="3882451" y="0"/>
                  </a:lnTo>
                  <a:lnTo>
                    <a:pt x="0" y="0"/>
                  </a:lnTo>
                  <a:lnTo>
                    <a:pt x="0" y="464324"/>
                  </a:lnTo>
                  <a:lnTo>
                    <a:pt x="3882451" y="4643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249" y="1495861"/>
              <a:ext cx="3886835" cy="468630"/>
            </a:xfrm>
            <a:custGeom>
              <a:avLst/>
              <a:gdLst/>
              <a:ahLst/>
              <a:cxnLst/>
              <a:rect l="l" t="t" r="r" b="b"/>
              <a:pathLst>
                <a:path w="3886835" h="468630">
                  <a:moveTo>
                    <a:pt x="3886525" y="468507"/>
                  </a:moveTo>
                  <a:lnTo>
                    <a:pt x="3886525" y="0"/>
                  </a:lnTo>
                  <a:lnTo>
                    <a:pt x="0" y="0"/>
                  </a:lnTo>
                  <a:lnTo>
                    <a:pt x="0" y="468507"/>
                  </a:lnTo>
                  <a:lnTo>
                    <a:pt x="2715" y="468507"/>
                  </a:lnTo>
                  <a:lnTo>
                    <a:pt x="2715" y="4183"/>
                  </a:lnTo>
                  <a:lnTo>
                    <a:pt x="4073" y="1394"/>
                  </a:lnTo>
                  <a:lnTo>
                    <a:pt x="4073" y="4183"/>
                  </a:lnTo>
                  <a:lnTo>
                    <a:pt x="3882451" y="4183"/>
                  </a:lnTo>
                  <a:lnTo>
                    <a:pt x="3882451" y="1394"/>
                  </a:lnTo>
                  <a:lnTo>
                    <a:pt x="3885167" y="4183"/>
                  </a:lnTo>
                  <a:lnTo>
                    <a:pt x="3885167" y="468507"/>
                  </a:lnTo>
                  <a:lnTo>
                    <a:pt x="3886525" y="468507"/>
                  </a:lnTo>
                  <a:close/>
                </a:path>
                <a:path w="3886835" h="468630">
                  <a:moveTo>
                    <a:pt x="4073" y="4183"/>
                  </a:moveTo>
                  <a:lnTo>
                    <a:pt x="4073" y="1394"/>
                  </a:lnTo>
                  <a:lnTo>
                    <a:pt x="2715" y="4183"/>
                  </a:lnTo>
                  <a:lnTo>
                    <a:pt x="4073" y="4183"/>
                  </a:lnTo>
                  <a:close/>
                </a:path>
                <a:path w="3886835" h="468630">
                  <a:moveTo>
                    <a:pt x="4073" y="464324"/>
                  </a:moveTo>
                  <a:lnTo>
                    <a:pt x="4073" y="4183"/>
                  </a:lnTo>
                  <a:lnTo>
                    <a:pt x="2715" y="4183"/>
                  </a:lnTo>
                  <a:lnTo>
                    <a:pt x="2715" y="464324"/>
                  </a:lnTo>
                  <a:lnTo>
                    <a:pt x="4073" y="464324"/>
                  </a:lnTo>
                  <a:close/>
                </a:path>
                <a:path w="3886835" h="468630">
                  <a:moveTo>
                    <a:pt x="3885167" y="464324"/>
                  </a:moveTo>
                  <a:lnTo>
                    <a:pt x="2715" y="464324"/>
                  </a:lnTo>
                  <a:lnTo>
                    <a:pt x="4073" y="465719"/>
                  </a:lnTo>
                  <a:lnTo>
                    <a:pt x="4073" y="468507"/>
                  </a:lnTo>
                  <a:lnTo>
                    <a:pt x="3882451" y="468507"/>
                  </a:lnTo>
                  <a:lnTo>
                    <a:pt x="3882451" y="465719"/>
                  </a:lnTo>
                  <a:lnTo>
                    <a:pt x="3885167" y="464324"/>
                  </a:lnTo>
                  <a:close/>
                </a:path>
                <a:path w="3886835" h="468630">
                  <a:moveTo>
                    <a:pt x="4073" y="468507"/>
                  </a:moveTo>
                  <a:lnTo>
                    <a:pt x="4073" y="465719"/>
                  </a:lnTo>
                  <a:lnTo>
                    <a:pt x="2715" y="464324"/>
                  </a:lnTo>
                  <a:lnTo>
                    <a:pt x="2715" y="468507"/>
                  </a:lnTo>
                  <a:lnTo>
                    <a:pt x="4073" y="468507"/>
                  </a:lnTo>
                  <a:close/>
                </a:path>
                <a:path w="3886835" h="468630">
                  <a:moveTo>
                    <a:pt x="3885167" y="4183"/>
                  </a:moveTo>
                  <a:lnTo>
                    <a:pt x="3882451" y="1394"/>
                  </a:lnTo>
                  <a:lnTo>
                    <a:pt x="3882451" y="4183"/>
                  </a:lnTo>
                  <a:lnTo>
                    <a:pt x="3885167" y="4183"/>
                  </a:lnTo>
                  <a:close/>
                </a:path>
                <a:path w="3886835" h="468630">
                  <a:moveTo>
                    <a:pt x="3885167" y="464324"/>
                  </a:moveTo>
                  <a:lnTo>
                    <a:pt x="3885167" y="4183"/>
                  </a:lnTo>
                  <a:lnTo>
                    <a:pt x="3882451" y="4183"/>
                  </a:lnTo>
                  <a:lnTo>
                    <a:pt x="3882451" y="464324"/>
                  </a:lnTo>
                  <a:lnTo>
                    <a:pt x="3885167" y="464324"/>
                  </a:lnTo>
                  <a:close/>
                </a:path>
                <a:path w="3886835" h="468630">
                  <a:moveTo>
                    <a:pt x="3885167" y="468507"/>
                  </a:moveTo>
                  <a:lnTo>
                    <a:pt x="3885167" y="464324"/>
                  </a:lnTo>
                  <a:lnTo>
                    <a:pt x="3882451" y="465719"/>
                  </a:lnTo>
                  <a:lnTo>
                    <a:pt x="3882451" y="468507"/>
                  </a:lnTo>
                  <a:lnTo>
                    <a:pt x="3885167" y="468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0965" y="1497255"/>
            <a:ext cx="3883025" cy="4648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0640" marR="118745">
              <a:lnSpc>
                <a:spcPct val="101699"/>
              </a:lnSpc>
              <a:spcBef>
                <a:spcPts val="155"/>
              </a:spcBef>
            </a:pPr>
            <a:r>
              <a:rPr sz="900" spc="-15" dirty="0">
                <a:latin typeface="Verdana"/>
                <a:cs typeface="Verdana"/>
              </a:rPr>
              <a:t>Recursão </a:t>
            </a:r>
            <a:r>
              <a:rPr sz="900" spc="-10" dirty="0">
                <a:latin typeface="Verdana"/>
                <a:cs typeface="Verdana"/>
              </a:rPr>
              <a:t>é o equivalente, </a:t>
            </a:r>
            <a:r>
              <a:rPr sz="900" spc="-15" dirty="0">
                <a:latin typeface="Verdana"/>
                <a:cs typeface="Verdana"/>
              </a:rPr>
              <a:t>em programação, </a:t>
            </a:r>
            <a:r>
              <a:rPr sz="900" spc="-10" dirty="0">
                <a:latin typeface="Verdana"/>
                <a:cs typeface="Verdana"/>
              </a:rPr>
              <a:t>à </a:t>
            </a:r>
            <a:r>
              <a:rPr sz="900" b="1" spc="-15" dirty="0">
                <a:latin typeface="Verdana"/>
                <a:cs typeface="Verdana"/>
              </a:rPr>
              <a:t>indução  </a:t>
            </a:r>
            <a:r>
              <a:rPr sz="900" b="1" spc="-10" dirty="0">
                <a:latin typeface="Verdana"/>
                <a:cs typeface="Verdana"/>
              </a:rPr>
              <a:t>matemática </a:t>
            </a:r>
            <a:r>
              <a:rPr sz="900" spc="-10" dirty="0">
                <a:latin typeface="Verdana"/>
                <a:cs typeface="Verdana"/>
              </a:rPr>
              <a:t>que é uma </a:t>
            </a:r>
            <a:r>
              <a:rPr sz="900" spc="-15" dirty="0">
                <a:latin typeface="Verdana"/>
                <a:cs typeface="Verdana"/>
              </a:rPr>
              <a:t>maneira </a:t>
            </a:r>
            <a:r>
              <a:rPr sz="900" spc="-10" dirty="0">
                <a:latin typeface="Verdana"/>
                <a:cs typeface="Verdana"/>
              </a:rPr>
              <a:t>de </a:t>
            </a:r>
            <a:r>
              <a:rPr sz="900" spc="-5" dirty="0">
                <a:latin typeface="Verdana"/>
                <a:cs typeface="Verdana"/>
              </a:rPr>
              <a:t>definir algo </a:t>
            </a:r>
            <a:r>
              <a:rPr sz="900" spc="-15" dirty="0">
                <a:latin typeface="Verdana"/>
                <a:cs typeface="Verdana"/>
              </a:rPr>
              <a:t>em </a:t>
            </a:r>
            <a:r>
              <a:rPr sz="900" spc="-10" dirty="0">
                <a:latin typeface="Verdana"/>
                <a:cs typeface="Verdana"/>
              </a:rPr>
              <a:t>termos de si  </a:t>
            </a:r>
            <a:r>
              <a:rPr sz="900" spc="-15" dirty="0">
                <a:latin typeface="Verdana"/>
                <a:cs typeface="Verdana"/>
              </a:rPr>
              <a:t>mesmo.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322" y="1067790"/>
            <a:ext cx="35560" cy="367030"/>
          </a:xfrm>
          <a:custGeom>
            <a:avLst/>
            <a:gdLst/>
            <a:ahLst/>
            <a:cxnLst/>
            <a:rect l="l" t="t" r="r" b="b"/>
            <a:pathLst>
              <a:path w="35559" h="367030">
                <a:moveTo>
                  <a:pt x="5431" y="181267"/>
                </a:moveTo>
                <a:lnTo>
                  <a:pt x="5431" y="179873"/>
                </a:lnTo>
                <a:lnTo>
                  <a:pt x="1357" y="181267"/>
                </a:lnTo>
                <a:lnTo>
                  <a:pt x="0" y="182662"/>
                </a:lnTo>
                <a:lnTo>
                  <a:pt x="0" y="184056"/>
                </a:lnTo>
                <a:lnTo>
                  <a:pt x="1357" y="185451"/>
                </a:lnTo>
                <a:lnTo>
                  <a:pt x="2715" y="185451"/>
                </a:lnTo>
                <a:lnTo>
                  <a:pt x="2715" y="181267"/>
                </a:lnTo>
                <a:lnTo>
                  <a:pt x="5431" y="181267"/>
                </a:lnTo>
                <a:close/>
              </a:path>
              <a:path w="35559" h="367030">
                <a:moveTo>
                  <a:pt x="8600" y="183127"/>
                </a:moveTo>
                <a:lnTo>
                  <a:pt x="6789" y="181267"/>
                </a:lnTo>
                <a:lnTo>
                  <a:pt x="2715" y="181267"/>
                </a:lnTo>
                <a:lnTo>
                  <a:pt x="2715" y="185451"/>
                </a:lnTo>
                <a:lnTo>
                  <a:pt x="5431" y="184056"/>
                </a:lnTo>
                <a:lnTo>
                  <a:pt x="6789" y="184056"/>
                </a:lnTo>
                <a:lnTo>
                  <a:pt x="8600" y="183127"/>
                </a:lnTo>
                <a:close/>
              </a:path>
              <a:path w="35559" h="367030">
                <a:moveTo>
                  <a:pt x="25801" y="354169"/>
                </a:moveTo>
                <a:lnTo>
                  <a:pt x="23085" y="349986"/>
                </a:lnTo>
                <a:lnTo>
                  <a:pt x="21727" y="345803"/>
                </a:lnTo>
                <a:lnTo>
                  <a:pt x="20369" y="340225"/>
                </a:lnTo>
                <a:lnTo>
                  <a:pt x="20369" y="206366"/>
                </a:lnTo>
                <a:lnTo>
                  <a:pt x="17653" y="195211"/>
                </a:lnTo>
                <a:lnTo>
                  <a:pt x="16295" y="191028"/>
                </a:lnTo>
                <a:lnTo>
                  <a:pt x="14937" y="191028"/>
                </a:lnTo>
                <a:lnTo>
                  <a:pt x="13579" y="186845"/>
                </a:lnTo>
                <a:lnTo>
                  <a:pt x="12221" y="186845"/>
                </a:lnTo>
                <a:lnTo>
                  <a:pt x="8600" y="183127"/>
                </a:lnTo>
                <a:lnTo>
                  <a:pt x="6789" y="184056"/>
                </a:lnTo>
                <a:lnTo>
                  <a:pt x="5431" y="184056"/>
                </a:lnTo>
                <a:lnTo>
                  <a:pt x="2715" y="185451"/>
                </a:lnTo>
                <a:lnTo>
                  <a:pt x="5431" y="185451"/>
                </a:lnTo>
                <a:lnTo>
                  <a:pt x="5431" y="185915"/>
                </a:lnTo>
                <a:lnTo>
                  <a:pt x="8147" y="186845"/>
                </a:lnTo>
                <a:lnTo>
                  <a:pt x="8147" y="188239"/>
                </a:lnTo>
                <a:lnTo>
                  <a:pt x="12221" y="192422"/>
                </a:lnTo>
                <a:lnTo>
                  <a:pt x="13579" y="196605"/>
                </a:lnTo>
                <a:lnTo>
                  <a:pt x="16295" y="207760"/>
                </a:lnTo>
                <a:lnTo>
                  <a:pt x="16295" y="340225"/>
                </a:lnTo>
                <a:lnTo>
                  <a:pt x="19011" y="351380"/>
                </a:lnTo>
                <a:lnTo>
                  <a:pt x="21727" y="356958"/>
                </a:lnTo>
                <a:lnTo>
                  <a:pt x="24443" y="359747"/>
                </a:lnTo>
                <a:lnTo>
                  <a:pt x="24443" y="354169"/>
                </a:lnTo>
                <a:lnTo>
                  <a:pt x="25801" y="354169"/>
                </a:lnTo>
                <a:close/>
              </a:path>
              <a:path w="35559" h="367030">
                <a:moveTo>
                  <a:pt x="8147" y="182662"/>
                </a:moveTo>
                <a:lnTo>
                  <a:pt x="8147" y="178479"/>
                </a:lnTo>
                <a:lnTo>
                  <a:pt x="4073" y="179873"/>
                </a:lnTo>
                <a:lnTo>
                  <a:pt x="5431" y="179873"/>
                </a:lnTo>
                <a:lnTo>
                  <a:pt x="5431" y="181267"/>
                </a:lnTo>
                <a:lnTo>
                  <a:pt x="6789" y="181267"/>
                </a:lnTo>
                <a:lnTo>
                  <a:pt x="8147" y="182662"/>
                </a:lnTo>
                <a:close/>
              </a:path>
              <a:path w="35559" h="367030">
                <a:moveTo>
                  <a:pt x="5431" y="185915"/>
                </a:moveTo>
                <a:lnTo>
                  <a:pt x="5431" y="185451"/>
                </a:lnTo>
                <a:lnTo>
                  <a:pt x="4073" y="185451"/>
                </a:lnTo>
                <a:lnTo>
                  <a:pt x="5431" y="185915"/>
                </a:lnTo>
                <a:close/>
              </a:path>
              <a:path w="35559" h="367030">
                <a:moveTo>
                  <a:pt x="35307" y="4183"/>
                </a:moveTo>
                <a:lnTo>
                  <a:pt x="33949" y="0"/>
                </a:lnTo>
                <a:lnTo>
                  <a:pt x="29875" y="0"/>
                </a:lnTo>
                <a:lnTo>
                  <a:pt x="24443" y="5577"/>
                </a:lnTo>
                <a:lnTo>
                  <a:pt x="19011" y="13943"/>
                </a:lnTo>
                <a:lnTo>
                  <a:pt x="17653" y="19521"/>
                </a:lnTo>
                <a:lnTo>
                  <a:pt x="16295" y="26493"/>
                </a:lnTo>
                <a:lnTo>
                  <a:pt x="16295" y="158958"/>
                </a:lnTo>
                <a:lnTo>
                  <a:pt x="14937" y="164535"/>
                </a:lnTo>
                <a:lnTo>
                  <a:pt x="12221" y="172901"/>
                </a:lnTo>
                <a:lnTo>
                  <a:pt x="9505" y="177084"/>
                </a:lnTo>
                <a:lnTo>
                  <a:pt x="9505" y="175690"/>
                </a:lnTo>
                <a:lnTo>
                  <a:pt x="6789" y="178479"/>
                </a:lnTo>
                <a:lnTo>
                  <a:pt x="8147" y="178479"/>
                </a:lnTo>
                <a:lnTo>
                  <a:pt x="8147" y="182662"/>
                </a:lnTo>
                <a:lnTo>
                  <a:pt x="8600" y="183127"/>
                </a:lnTo>
                <a:lnTo>
                  <a:pt x="9505" y="182662"/>
                </a:lnTo>
                <a:lnTo>
                  <a:pt x="12221" y="179873"/>
                </a:lnTo>
                <a:lnTo>
                  <a:pt x="13579" y="179873"/>
                </a:lnTo>
                <a:lnTo>
                  <a:pt x="13579" y="178479"/>
                </a:lnTo>
                <a:lnTo>
                  <a:pt x="14937" y="175690"/>
                </a:lnTo>
                <a:lnTo>
                  <a:pt x="16295" y="175690"/>
                </a:lnTo>
                <a:lnTo>
                  <a:pt x="20369" y="158958"/>
                </a:lnTo>
                <a:lnTo>
                  <a:pt x="20369" y="26493"/>
                </a:lnTo>
                <a:lnTo>
                  <a:pt x="23085" y="15338"/>
                </a:lnTo>
                <a:lnTo>
                  <a:pt x="24443" y="13246"/>
                </a:lnTo>
                <a:lnTo>
                  <a:pt x="24443" y="12549"/>
                </a:lnTo>
                <a:lnTo>
                  <a:pt x="27159" y="8366"/>
                </a:lnTo>
                <a:lnTo>
                  <a:pt x="29875" y="5577"/>
                </a:lnTo>
                <a:lnTo>
                  <a:pt x="31233" y="4880"/>
                </a:lnTo>
                <a:lnTo>
                  <a:pt x="31233" y="4183"/>
                </a:lnTo>
                <a:lnTo>
                  <a:pt x="35307" y="4183"/>
                </a:lnTo>
                <a:close/>
              </a:path>
              <a:path w="35559" h="367030">
                <a:moveTo>
                  <a:pt x="8147" y="188239"/>
                </a:moveTo>
                <a:lnTo>
                  <a:pt x="8147" y="186845"/>
                </a:lnTo>
                <a:lnTo>
                  <a:pt x="6789" y="186845"/>
                </a:lnTo>
                <a:lnTo>
                  <a:pt x="8147" y="188239"/>
                </a:lnTo>
                <a:close/>
              </a:path>
              <a:path w="35559" h="367030">
                <a:moveTo>
                  <a:pt x="25801" y="11154"/>
                </a:moveTo>
                <a:lnTo>
                  <a:pt x="24443" y="12549"/>
                </a:lnTo>
                <a:lnTo>
                  <a:pt x="24443" y="13246"/>
                </a:lnTo>
                <a:lnTo>
                  <a:pt x="25801" y="11154"/>
                </a:lnTo>
                <a:close/>
              </a:path>
              <a:path w="35559" h="367030">
                <a:moveTo>
                  <a:pt x="32591" y="361141"/>
                </a:moveTo>
                <a:lnTo>
                  <a:pt x="29875" y="359747"/>
                </a:lnTo>
                <a:lnTo>
                  <a:pt x="27159" y="356958"/>
                </a:lnTo>
                <a:lnTo>
                  <a:pt x="27159" y="358352"/>
                </a:lnTo>
                <a:lnTo>
                  <a:pt x="24443" y="354169"/>
                </a:lnTo>
                <a:lnTo>
                  <a:pt x="24443" y="361141"/>
                </a:lnTo>
                <a:lnTo>
                  <a:pt x="27159" y="363930"/>
                </a:lnTo>
                <a:lnTo>
                  <a:pt x="29875" y="365324"/>
                </a:lnTo>
                <a:lnTo>
                  <a:pt x="31233" y="365324"/>
                </a:lnTo>
                <a:lnTo>
                  <a:pt x="31233" y="361141"/>
                </a:lnTo>
                <a:lnTo>
                  <a:pt x="32591" y="361141"/>
                </a:lnTo>
                <a:close/>
              </a:path>
              <a:path w="35559" h="367030">
                <a:moveTo>
                  <a:pt x="32591" y="4183"/>
                </a:moveTo>
                <a:lnTo>
                  <a:pt x="31233" y="4183"/>
                </a:lnTo>
                <a:lnTo>
                  <a:pt x="31233" y="4880"/>
                </a:lnTo>
                <a:lnTo>
                  <a:pt x="32591" y="4183"/>
                </a:lnTo>
                <a:close/>
              </a:path>
              <a:path w="35559" h="367030">
                <a:moveTo>
                  <a:pt x="35307" y="362535"/>
                </a:moveTo>
                <a:lnTo>
                  <a:pt x="31233" y="361141"/>
                </a:lnTo>
                <a:lnTo>
                  <a:pt x="31233" y="365324"/>
                </a:lnTo>
                <a:lnTo>
                  <a:pt x="33949" y="366718"/>
                </a:lnTo>
                <a:lnTo>
                  <a:pt x="35307" y="362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ABAA475-771A-4C3A-9106-FFD9AA54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25" name="object 7">
            <a:extLst>
              <a:ext uri="{FF2B5EF4-FFF2-40B4-BE49-F238E27FC236}">
                <a16:creationId xmlns:a16="http://schemas.microsoft.com/office/drawing/2014/main" id="{CB9C438F-36EA-4503-BB36-7972857E9F50}"/>
              </a:ext>
            </a:extLst>
          </p:cNvPr>
          <p:cNvSpPr txBox="1"/>
          <p:nvPr/>
        </p:nvSpPr>
        <p:spPr>
          <a:xfrm>
            <a:off x="895359" y="2410614"/>
            <a:ext cx="3246120" cy="10919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 err="1">
                <a:latin typeface="Tahoma"/>
                <a:cs typeface="Tahoma"/>
              </a:rPr>
              <a:t>int</a:t>
            </a:r>
            <a:r>
              <a:rPr lang="pt-BR" sz="1100" spc="-20" dirty="0">
                <a:latin typeface="Tahoma"/>
                <a:cs typeface="Tahoma"/>
              </a:rPr>
              <a:t> Recursivo::</a:t>
            </a:r>
            <a:r>
              <a:rPr lang="pt-BR" sz="1100" spc="-20" dirty="0" err="1">
                <a:latin typeface="Tahoma"/>
                <a:cs typeface="Tahoma"/>
              </a:rPr>
              <a:t>multr</a:t>
            </a:r>
            <a:r>
              <a:rPr lang="pt-BR" sz="1100" spc="-20" dirty="0">
                <a:latin typeface="Tahoma"/>
                <a:cs typeface="Tahoma"/>
              </a:rPr>
              <a:t>(</a:t>
            </a:r>
            <a:r>
              <a:rPr lang="pt-BR" sz="1100" spc="-20" dirty="0" err="1">
                <a:latin typeface="Tahoma"/>
                <a:cs typeface="Tahoma"/>
              </a:rPr>
              <a:t>int</a:t>
            </a:r>
            <a:r>
              <a:rPr lang="pt-BR" sz="1100" spc="-20" dirty="0">
                <a:latin typeface="Tahoma"/>
                <a:cs typeface="Tahoma"/>
              </a:rPr>
              <a:t> m, </a:t>
            </a:r>
            <a:r>
              <a:rPr lang="pt-BR" sz="1100" spc="-20" dirty="0" err="1">
                <a:latin typeface="Tahoma"/>
                <a:cs typeface="Tahoma"/>
              </a:rPr>
              <a:t>int</a:t>
            </a:r>
            <a:r>
              <a:rPr lang="pt-BR" sz="1100" spc="-20" dirty="0">
                <a:latin typeface="Tahoma"/>
                <a:cs typeface="Tahoma"/>
              </a:rPr>
              <a:t> n) {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>
                <a:latin typeface="Tahoma"/>
                <a:cs typeface="Tahoma"/>
              </a:rPr>
              <a:t>	</a:t>
            </a:r>
            <a:r>
              <a:rPr lang="pt-BR" sz="1100" spc="-20" dirty="0" err="1">
                <a:latin typeface="Tahoma"/>
                <a:cs typeface="Tahoma"/>
              </a:rPr>
              <a:t>if</a:t>
            </a:r>
            <a:r>
              <a:rPr lang="pt-BR" sz="1100" spc="-20" dirty="0">
                <a:latin typeface="Tahoma"/>
                <a:cs typeface="Tahoma"/>
              </a:rPr>
              <a:t>(n == 0)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>
                <a:latin typeface="Tahoma"/>
                <a:cs typeface="Tahoma"/>
              </a:rPr>
              <a:t>        </a:t>
            </a:r>
            <a:r>
              <a:rPr lang="pt-BR" sz="1100" spc="-20" dirty="0" err="1">
                <a:latin typeface="Tahoma"/>
                <a:cs typeface="Tahoma"/>
              </a:rPr>
              <a:t>return</a:t>
            </a:r>
            <a:r>
              <a:rPr lang="pt-BR" sz="1100" spc="-20" dirty="0">
                <a:latin typeface="Tahoma"/>
                <a:cs typeface="Tahoma"/>
              </a:rPr>
              <a:t> 0;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>
                <a:latin typeface="Tahoma"/>
                <a:cs typeface="Tahoma"/>
              </a:rPr>
              <a:t>    </a:t>
            </a:r>
            <a:r>
              <a:rPr lang="pt-BR" sz="1100" spc="-20" dirty="0" err="1">
                <a:latin typeface="Tahoma"/>
                <a:cs typeface="Tahoma"/>
              </a:rPr>
              <a:t>else</a:t>
            </a:r>
            <a:endParaRPr lang="pt-BR" sz="1100" spc="-20" dirty="0">
              <a:latin typeface="Tahoma"/>
              <a:cs typeface="Tahoma"/>
            </a:endParaRP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>
                <a:latin typeface="Tahoma"/>
                <a:cs typeface="Tahoma"/>
              </a:rPr>
              <a:t>        </a:t>
            </a:r>
            <a:r>
              <a:rPr lang="pt-BR" sz="1100" spc="-20" dirty="0" err="1">
                <a:latin typeface="Tahoma"/>
                <a:cs typeface="Tahoma"/>
              </a:rPr>
              <a:t>return</a:t>
            </a:r>
            <a:r>
              <a:rPr lang="pt-BR" sz="1100" spc="-20" dirty="0">
                <a:latin typeface="Tahoma"/>
                <a:cs typeface="Tahoma"/>
              </a:rPr>
              <a:t> (m + </a:t>
            </a:r>
            <a:r>
              <a:rPr lang="pt-BR" sz="1100" spc="-20" dirty="0" err="1">
                <a:latin typeface="Tahoma"/>
                <a:cs typeface="Tahoma"/>
              </a:rPr>
              <a:t>multr</a:t>
            </a:r>
            <a:r>
              <a:rPr lang="pt-BR" sz="1100" spc="-20" dirty="0">
                <a:latin typeface="Tahoma"/>
                <a:cs typeface="Tahoma"/>
              </a:rPr>
              <a:t>(m, n-1));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tabLst>
                <a:tab pos="166370" algn="l"/>
              </a:tabLst>
            </a:pPr>
            <a:r>
              <a:rPr lang="pt-BR" sz="1100" spc="-20" dirty="0">
                <a:latin typeface="Tahoma"/>
                <a:cs typeface="Tahoma"/>
              </a:rPr>
              <a:t>}</a:t>
            </a:r>
            <a:endParaRPr lang="pt-BR" sz="1100" spc="-1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65608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7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677" y="53933"/>
            <a:ext cx="13671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Fatorial</a:t>
            </a:r>
            <a:r>
              <a:rPr spc="-50" dirty="0"/>
              <a:t> </a:t>
            </a:r>
            <a:r>
              <a:rPr spc="-25" dirty="0"/>
              <a:t>recursivo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837" y="354079"/>
            <a:ext cx="2421890" cy="12623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335"/>
              </a:spcBef>
              <a:buChar char="•"/>
              <a:tabLst>
                <a:tab pos="166370" algn="l"/>
              </a:tabLst>
            </a:pPr>
            <a:r>
              <a:rPr sz="1100" spc="-15" dirty="0">
                <a:latin typeface="Tahoma"/>
                <a:cs typeface="Tahoma"/>
              </a:rPr>
              <a:t>Definição </a:t>
            </a:r>
            <a:r>
              <a:rPr sz="1100" spc="45" dirty="0">
                <a:latin typeface="Arial"/>
                <a:cs typeface="Arial"/>
              </a:rPr>
              <a:t>não </a:t>
            </a:r>
            <a:r>
              <a:rPr sz="1100" spc="-15" dirty="0">
                <a:latin typeface="Tahoma"/>
                <a:cs typeface="Tahoma"/>
              </a:rPr>
              <a:t>recursiva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(tradicional):</a:t>
            </a:r>
            <a:endParaRPr sz="11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1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≤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1 x 2 x 3 x </a:t>
            </a:r>
            <a:r>
              <a:rPr sz="900" dirty="0">
                <a:latin typeface="Tahoma"/>
                <a:cs typeface="Tahoma"/>
              </a:rPr>
              <a:t>.... </a:t>
            </a:r>
            <a:r>
              <a:rPr sz="900" spc="-10" dirty="0">
                <a:latin typeface="Tahoma"/>
                <a:cs typeface="Tahoma"/>
              </a:rPr>
              <a:t>x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&gt;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0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buChar char="•"/>
              <a:tabLst>
                <a:tab pos="166370" algn="l"/>
              </a:tabLst>
            </a:pPr>
            <a:r>
              <a:rPr sz="1100" spc="-15" dirty="0">
                <a:latin typeface="Tahoma"/>
                <a:cs typeface="Tahoma"/>
              </a:rPr>
              <a:t>Definição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recursiva:</a:t>
            </a:r>
            <a:endParaRPr sz="11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1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≤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215900">
              <a:lnSpc>
                <a:spcPct val="100000"/>
              </a:lnSpc>
              <a:spcBef>
                <a:spcPts val="240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x (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- </a:t>
            </a:r>
            <a:r>
              <a:rPr sz="900" spc="-10" dirty="0">
                <a:latin typeface="Tahoma"/>
                <a:cs typeface="Tahoma"/>
              </a:rPr>
              <a:t>1)!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N &gt;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322" y="572789"/>
            <a:ext cx="35560" cy="367030"/>
          </a:xfrm>
          <a:custGeom>
            <a:avLst/>
            <a:gdLst/>
            <a:ahLst/>
            <a:cxnLst/>
            <a:rect l="l" t="t" r="r" b="b"/>
            <a:pathLst>
              <a:path w="35559" h="367030">
                <a:moveTo>
                  <a:pt x="8600" y="183591"/>
                </a:moveTo>
                <a:lnTo>
                  <a:pt x="6789" y="182662"/>
                </a:lnTo>
                <a:lnTo>
                  <a:pt x="5431" y="181267"/>
                </a:lnTo>
                <a:lnTo>
                  <a:pt x="1357" y="181267"/>
                </a:lnTo>
                <a:lnTo>
                  <a:pt x="0" y="182662"/>
                </a:lnTo>
                <a:lnTo>
                  <a:pt x="0" y="184056"/>
                </a:lnTo>
                <a:lnTo>
                  <a:pt x="1357" y="185451"/>
                </a:lnTo>
                <a:lnTo>
                  <a:pt x="2715" y="185915"/>
                </a:lnTo>
                <a:lnTo>
                  <a:pt x="2715" y="185451"/>
                </a:lnTo>
                <a:lnTo>
                  <a:pt x="6789" y="185451"/>
                </a:lnTo>
                <a:lnTo>
                  <a:pt x="8600" y="183591"/>
                </a:lnTo>
                <a:close/>
              </a:path>
              <a:path w="35559" h="367030">
                <a:moveTo>
                  <a:pt x="5431" y="186845"/>
                </a:moveTo>
                <a:lnTo>
                  <a:pt x="4073" y="185451"/>
                </a:lnTo>
                <a:lnTo>
                  <a:pt x="2715" y="185451"/>
                </a:lnTo>
                <a:lnTo>
                  <a:pt x="2715" y="185915"/>
                </a:lnTo>
                <a:lnTo>
                  <a:pt x="5431" y="186845"/>
                </a:lnTo>
                <a:close/>
              </a:path>
              <a:path w="35559" h="367030">
                <a:moveTo>
                  <a:pt x="8147" y="183359"/>
                </a:moveTo>
                <a:lnTo>
                  <a:pt x="8147" y="179873"/>
                </a:lnTo>
                <a:lnTo>
                  <a:pt x="4073" y="181267"/>
                </a:lnTo>
                <a:lnTo>
                  <a:pt x="5431" y="181267"/>
                </a:lnTo>
                <a:lnTo>
                  <a:pt x="6789" y="182662"/>
                </a:lnTo>
                <a:lnTo>
                  <a:pt x="8147" y="183359"/>
                </a:lnTo>
                <a:close/>
              </a:path>
              <a:path w="35559" h="367030">
                <a:moveTo>
                  <a:pt x="25801" y="355563"/>
                </a:moveTo>
                <a:lnTo>
                  <a:pt x="23085" y="349986"/>
                </a:lnTo>
                <a:lnTo>
                  <a:pt x="21727" y="345803"/>
                </a:lnTo>
                <a:lnTo>
                  <a:pt x="20369" y="340225"/>
                </a:lnTo>
                <a:lnTo>
                  <a:pt x="20369" y="207760"/>
                </a:lnTo>
                <a:lnTo>
                  <a:pt x="16295" y="191028"/>
                </a:lnTo>
                <a:lnTo>
                  <a:pt x="14937" y="191028"/>
                </a:lnTo>
                <a:lnTo>
                  <a:pt x="13579" y="186845"/>
                </a:lnTo>
                <a:lnTo>
                  <a:pt x="12221" y="186845"/>
                </a:lnTo>
                <a:lnTo>
                  <a:pt x="9505" y="184056"/>
                </a:lnTo>
                <a:lnTo>
                  <a:pt x="8600" y="183591"/>
                </a:lnTo>
                <a:lnTo>
                  <a:pt x="6789" y="185451"/>
                </a:lnTo>
                <a:lnTo>
                  <a:pt x="4073" y="185451"/>
                </a:lnTo>
                <a:lnTo>
                  <a:pt x="6789" y="187310"/>
                </a:lnTo>
                <a:lnTo>
                  <a:pt x="6789" y="186845"/>
                </a:lnTo>
                <a:lnTo>
                  <a:pt x="9505" y="189634"/>
                </a:lnTo>
                <a:lnTo>
                  <a:pt x="12221" y="193817"/>
                </a:lnTo>
                <a:lnTo>
                  <a:pt x="14937" y="202183"/>
                </a:lnTo>
                <a:lnTo>
                  <a:pt x="16295" y="207760"/>
                </a:lnTo>
                <a:lnTo>
                  <a:pt x="16295" y="341620"/>
                </a:lnTo>
                <a:lnTo>
                  <a:pt x="19011" y="352775"/>
                </a:lnTo>
                <a:lnTo>
                  <a:pt x="24443" y="361141"/>
                </a:lnTo>
                <a:lnTo>
                  <a:pt x="24443" y="354169"/>
                </a:lnTo>
                <a:lnTo>
                  <a:pt x="25801" y="355563"/>
                </a:lnTo>
                <a:close/>
              </a:path>
              <a:path w="35559" h="367030">
                <a:moveTo>
                  <a:pt x="35307" y="4183"/>
                </a:moveTo>
                <a:lnTo>
                  <a:pt x="33949" y="0"/>
                </a:lnTo>
                <a:lnTo>
                  <a:pt x="31233" y="1394"/>
                </a:lnTo>
                <a:lnTo>
                  <a:pt x="29875" y="1394"/>
                </a:lnTo>
                <a:lnTo>
                  <a:pt x="16295" y="26493"/>
                </a:lnTo>
                <a:lnTo>
                  <a:pt x="16295" y="158958"/>
                </a:lnTo>
                <a:lnTo>
                  <a:pt x="14937" y="164535"/>
                </a:lnTo>
                <a:lnTo>
                  <a:pt x="13579" y="168718"/>
                </a:lnTo>
                <a:lnTo>
                  <a:pt x="12221" y="174296"/>
                </a:lnTo>
                <a:lnTo>
                  <a:pt x="12221" y="172901"/>
                </a:lnTo>
                <a:lnTo>
                  <a:pt x="9505" y="177084"/>
                </a:lnTo>
                <a:lnTo>
                  <a:pt x="6789" y="179873"/>
                </a:lnTo>
                <a:lnTo>
                  <a:pt x="8147" y="179873"/>
                </a:lnTo>
                <a:lnTo>
                  <a:pt x="8147" y="183359"/>
                </a:lnTo>
                <a:lnTo>
                  <a:pt x="8600" y="183591"/>
                </a:lnTo>
                <a:lnTo>
                  <a:pt x="12221" y="179873"/>
                </a:lnTo>
                <a:lnTo>
                  <a:pt x="13579" y="179873"/>
                </a:lnTo>
                <a:lnTo>
                  <a:pt x="14937" y="175690"/>
                </a:lnTo>
                <a:lnTo>
                  <a:pt x="16295" y="175690"/>
                </a:lnTo>
                <a:lnTo>
                  <a:pt x="17653" y="171507"/>
                </a:lnTo>
                <a:lnTo>
                  <a:pt x="20369" y="160352"/>
                </a:lnTo>
                <a:lnTo>
                  <a:pt x="20369" y="26493"/>
                </a:lnTo>
                <a:lnTo>
                  <a:pt x="21727" y="20915"/>
                </a:lnTo>
                <a:lnTo>
                  <a:pt x="23085" y="16732"/>
                </a:lnTo>
                <a:lnTo>
                  <a:pt x="24443" y="14640"/>
                </a:lnTo>
                <a:lnTo>
                  <a:pt x="24443" y="12549"/>
                </a:lnTo>
                <a:lnTo>
                  <a:pt x="27159" y="8366"/>
                </a:lnTo>
                <a:lnTo>
                  <a:pt x="29875" y="5577"/>
                </a:lnTo>
                <a:lnTo>
                  <a:pt x="29875" y="6971"/>
                </a:lnTo>
                <a:lnTo>
                  <a:pt x="32591" y="4183"/>
                </a:lnTo>
                <a:lnTo>
                  <a:pt x="32591" y="5112"/>
                </a:lnTo>
                <a:lnTo>
                  <a:pt x="35307" y="4183"/>
                </a:lnTo>
                <a:close/>
              </a:path>
              <a:path w="35559" h="367030">
                <a:moveTo>
                  <a:pt x="8147" y="188239"/>
                </a:moveTo>
                <a:lnTo>
                  <a:pt x="6789" y="186845"/>
                </a:lnTo>
                <a:lnTo>
                  <a:pt x="6789" y="187310"/>
                </a:lnTo>
                <a:lnTo>
                  <a:pt x="8147" y="188239"/>
                </a:lnTo>
                <a:close/>
              </a:path>
              <a:path w="35559" h="367030">
                <a:moveTo>
                  <a:pt x="25801" y="12549"/>
                </a:moveTo>
                <a:lnTo>
                  <a:pt x="24443" y="12549"/>
                </a:lnTo>
                <a:lnTo>
                  <a:pt x="24443" y="14640"/>
                </a:lnTo>
                <a:lnTo>
                  <a:pt x="25801" y="12549"/>
                </a:lnTo>
                <a:close/>
              </a:path>
              <a:path w="35559" h="367030">
                <a:moveTo>
                  <a:pt x="32591" y="362535"/>
                </a:moveTo>
                <a:lnTo>
                  <a:pt x="29875" y="359747"/>
                </a:lnTo>
                <a:lnTo>
                  <a:pt x="29875" y="361141"/>
                </a:lnTo>
                <a:lnTo>
                  <a:pt x="27159" y="358352"/>
                </a:lnTo>
                <a:lnTo>
                  <a:pt x="24443" y="354169"/>
                </a:lnTo>
                <a:lnTo>
                  <a:pt x="24443" y="361141"/>
                </a:lnTo>
                <a:lnTo>
                  <a:pt x="27159" y="363930"/>
                </a:lnTo>
                <a:lnTo>
                  <a:pt x="29875" y="365324"/>
                </a:lnTo>
                <a:lnTo>
                  <a:pt x="31233" y="366718"/>
                </a:lnTo>
                <a:lnTo>
                  <a:pt x="31233" y="362535"/>
                </a:lnTo>
                <a:lnTo>
                  <a:pt x="32591" y="362535"/>
                </a:lnTo>
                <a:close/>
              </a:path>
              <a:path w="35559" h="367030">
                <a:moveTo>
                  <a:pt x="32591" y="5112"/>
                </a:moveTo>
                <a:lnTo>
                  <a:pt x="32591" y="4183"/>
                </a:lnTo>
                <a:lnTo>
                  <a:pt x="31233" y="5577"/>
                </a:lnTo>
                <a:lnTo>
                  <a:pt x="32591" y="5112"/>
                </a:lnTo>
                <a:close/>
              </a:path>
              <a:path w="35559" h="367030">
                <a:moveTo>
                  <a:pt x="35307" y="362535"/>
                </a:moveTo>
                <a:lnTo>
                  <a:pt x="31233" y="362535"/>
                </a:lnTo>
                <a:lnTo>
                  <a:pt x="31233" y="366718"/>
                </a:lnTo>
                <a:lnTo>
                  <a:pt x="33949" y="366718"/>
                </a:lnTo>
                <a:lnTo>
                  <a:pt x="35307" y="362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322" y="1264396"/>
            <a:ext cx="35560" cy="367030"/>
          </a:xfrm>
          <a:custGeom>
            <a:avLst/>
            <a:gdLst/>
            <a:ahLst/>
            <a:cxnLst/>
            <a:rect l="l" t="t" r="r" b="b"/>
            <a:pathLst>
              <a:path w="35559" h="367030">
                <a:moveTo>
                  <a:pt x="1357" y="185451"/>
                </a:moveTo>
                <a:lnTo>
                  <a:pt x="1357" y="182662"/>
                </a:lnTo>
                <a:lnTo>
                  <a:pt x="0" y="182662"/>
                </a:lnTo>
                <a:lnTo>
                  <a:pt x="0" y="185451"/>
                </a:lnTo>
                <a:lnTo>
                  <a:pt x="1357" y="185451"/>
                </a:lnTo>
                <a:close/>
              </a:path>
              <a:path w="35559" h="367030">
                <a:moveTo>
                  <a:pt x="9505" y="184056"/>
                </a:moveTo>
                <a:lnTo>
                  <a:pt x="6789" y="182662"/>
                </a:lnTo>
                <a:lnTo>
                  <a:pt x="5431" y="182662"/>
                </a:lnTo>
                <a:lnTo>
                  <a:pt x="2715" y="181267"/>
                </a:lnTo>
                <a:lnTo>
                  <a:pt x="1357" y="181267"/>
                </a:lnTo>
                <a:lnTo>
                  <a:pt x="1357" y="186845"/>
                </a:lnTo>
                <a:lnTo>
                  <a:pt x="2715" y="186845"/>
                </a:lnTo>
                <a:lnTo>
                  <a:pt x="5431" y="185451"/>
                </a:lnTo>
                <a:lnTo>
                  <a:pt x="6789" y="185451"/>
                </a:lnTo>
                <a:lnTo>
                  <a:pt x="9505" y="184056"/>
                </a:lnTo>
                <a:close/>
              </a:path>
              <a:path w="35559" h="367030">
                <a:moveTo>
                  <a:pt x="5431" y="182662"/>
                </a:moveTo>
                <a:lnTo>
                  <a:pt x="5431" y="181267"/>
                </a:lnTo>
                <a:lnTo>
                  <a:pt x="2715" y="181267"/>
                </a:lnTo>
                <a:lnTo>
                  <a:pt x="5431" y="182662"/>
                </a:lnTo>
                <a:close/>
              </a:path>
              <a:path w="35559" h="367030">
                <a:moveTo>
                  <a:pt x="25801" y="355563"/>
                </a:moveTo>
                <a:lnTo>
                  <a:pt x="23085" y="351380"/>
                </a:lnTo>
                <a:lnTo>
                  <a:pt x="20369" y="340225"/>
                </a:lnTo>
                <a:lnTo>
                  <a:pt x="20369" y="207760"/>
                </a:lnTo>
                <a:lnTo>
                  <a:pt x="17653" y="196605"/>
                </a:lnTo>
                <a:lnTo>
                  <a:pt x="16295" y="192422"/>
                </a:lnTo>
                <a:lnTo>
                  <a:pt x="14937" y="191028"/>
                </a:lnTo>
                <a:lnTo>
                  <a:pt x="13579" y="188239"/>
                </a:lnTo>
                <a:lnTo>
                  <a:pt x="12221" y="188239"/>
                </a:lnTo>
                <a:lnTo>
                  <a:pt x="9505" y="185451"/>
                </a:lnTo>
                <a:lnTo>
                  <a:pt x="9505" y="184056"/>
                </a:lnTo>
                <a:lnTo>
                  <a:pt x="6789" y="185451"/>
                </a:lnTo>
                <a:lnTo>
                  <a:pt x="5431" y="185451"/>
                </a:lnTo>
                <a:lnTo>
                  <a:pt x="2715" y="186845"/>
                </a:lnTo>
                <a:lnTo>
                  <a:pt x="5431" y="186845"/>
                </a:lnTo>
                <a:lnTo>
                  <a:pt x="5431" y="187310"/>
                </a:lnTo>
                <a:lnTo>
                  <a:pt x="8147" y="188239"/>
                </a:lnTo>
                <a:lnTo>
                  <a:pt x="8147" y="189634"/>
                </a:lnTo>
                <a:lnTo>
                  <a:pt x="12221" y="193817"/>
                </a:lnTo>
                <a:lnTo>
                  <a:pt x="14937" y="202183"/>
                </a:lnTo>
                <a:lnTo>
                  <a:pt x="16295" y="207760"/>
                </a:lnTo>
                <a:lnTo>
                  <a:pt x="16295" y="341620"/>
                </a:lnTo>
                <a:lnTo>
                  <a:pt x="19011" y="352775"/>
                </a:lnTo>
                <a:lnTo>
                  <a:pt x="24443" y="361141"/>
                </a:lnTo>
                <a:lnTo>
                  <a:pt x="24443" y="355563"/>
                </a:lnTo>
                <a:lnTo>
                  <a:pt x="25801" y="355563"/>
                </a:lnTo>
                <a:close/>
              </a:path>
              <a:path w="35559" h="367030">
                <a:moveTo>
                  <a:pt x="8147" y="183359"/>
                </a:moveTo>
                <a:lnTo>
                  <a:pt x="8147" y="179873"/>
                </a:lnTo>
                <a:lnTo>
                  <a:pt x="4073" y="181267"/>
                </a:lnTo>
                <a:lnTo>
                  <a:pt x="5431" y="181267"/>
                </a:lnTo>
                <a:lnTo>
                  <a:pt x="5431" y="182662"/>
                </a:lnTo>
                <a:lnTo>
                  <a:pt x="6789" y="182662"/>
                </a:lnTo>
                <a:lnTo>
                  <a:pt x="8147" y="183359"/>
                </a:lnTo>
                <a:close/>
              </a:path>
              <a:path w="35559" h="367030">
                <a:moveTo>
                  <a:pt x="5431" y="187310"/>
                </a:moveTo>
                <a:lnTo>
                  <a:pt x="5431" y="186845"/>
                </a:lnTo>
                <a:lnTo>
                  <a:pt x="4073" y="186845"/>
                </a:lnTo>
                <a:lnTo>
                  <a:pt x="5431" y="187310"/>
                </a:lnTo>
                <a:close/>
              </a:path>
              <a:path w="35559" h="367030">
                <a:moveTo>
                  <a:pt x="35307" y="5577"/>
                </a:moveTo>
                <a:lnTo>
                  <a:pt x="33949" y="0"/>
                </a:lnTo>
                <a:lnTo>
                  <a:pt x="31233" y="1394"/>
                </a:lnTo>
                <a:lnTo>
                  <a:pt x="29875" y="1394"/>
                </a:lnTo>
                <a:lnTo>
                  <a:pt x="27159" y="2788"/>
                </a:lnTo>
                <a:lnTo>
                  <a:pt x="27159" y="4183"/>
                </a:lnTo>
                <a:lnTo>
                  <a:pt x="21727" y="9760"/>
                </a:lnTo>
                <a:lnTo>
                  <a:pt x="21727" y="11154"/>
                </a:lnTo>
                <a:lnTo>
                  <a:pt x="19011" y="15338"/>
                </a:lnTo>
                <a:lnTo>
                  <a:pt x="16295" y="26493"/>
                </a:lnTo>
                <a:lnTo>
                  <a:pt x="16295" y="158958"/>
                </a:lnTo>
                <a:lnTo>
                  <a:pt x="13579" y="170112"/>
                </a:lnTo>
                <a:lnTo>
                  <a:pt x="12221" y="174296"/>
                </a:lnTo>
                <a:lnTo>
                  <a:pt x="6789" y="179873"/>
                </a:lnTo>
                <a:lnTo>
                  <a:pt x="8147" y="179873"/>
                </a:lnTo>
                <a:lnTo>
                  <a:pt x="8147" y="183359"/>
                </a:lnTo>
                <a:lnTo>
                  <a:pt x="9505" y="184056"/>
                </a:lnTo>
                <a:lnTo>
                  <a:pt x="9505" y="182662"/>
                </a:lnTo>
                <a:lnTo>
                  <a:pt x="12221" y="179873"/>
                </a:lnTo>
                <a:lnTo>
                  <a:pt x="13579" y="179873"/>
                </a:lnTo>
                <a:lnTo>
                  <a:pt x="14937" y="175690"/>
                </a:lnTo>
                <a:lnTo>
                  <a:pt x="16295" y="175690"/>
                </a:lnTo>
                <a:lnTo>
                  <a:pt x="17653" y="171507"/>
                </a:lnTo>
                <a:lnTo>
                  <a:pt x="20369" y="160352"/>
                </a:lnTo>
                <a:lnTo>
                  <a:pt x="20369" y="26493"/>
                </a:lnTo>
                <a:lnTo>
                  <a:pt x="21727" y="20915"/>
                </a:lnTo>
                <a:lnTo>
                  <a:pt x="23085" y="16732"/>
                </a:lnTo>
                <a:lnTo>
                  <a:pt x="24443" y="14640"/>
                </a:lnTo>
                <a:lnTo>
                  <a:pt x="24443" y="12549"/>
                </a:lnTo>
                <a:lnTo>
                  <a:pt x="29875" y="6971"/>
                </a:lnTo>
                <a:lnTo>
                  <a:pt x="31233" y="6274"/>
                </a:lnTo>
                <a:lnTo>
                  <a:pt x="31233" y="5577"/>
                </a:lnTo>
                <a:lnTo>
                  <a:pt x="35307" y="5577"/>
                </a:lnTo>
                <a:close/>
              </a:path>
              <a:path w="35559" h="367030">
                <a:moveTo>
                  <a:pt x="8147" y="189634"/>
                </a:moveTo>
                <a:lnTo>
                  <a:pt x="8147" y="188239"/>
                </a:lnTo>
                <a:lnTo>
                  <a:pt x="6789" y="188239"/>
                </a:lnTo>
                <a:lnTo>
                  <a:pt x="8147" y="189634"/>
                </a:lnTo>
                <a:close/>
              </a:path>
              <a:path w="35559" h="367030">
                <a:moveTo>
                  <a:pt x="25801" y="12549"/>
                </a:moveTo>
                <a:lnTo>
                  <a:pt x="24443" y="12549"/>
                </a:lnTo>
                <a:lnTo>
                  <a:pt x="24443" y="14640"/>
                </a:lnTo>
                <a:lnTo>
                  <a:pt x="25801" y="12549"/>
                </a:lnTo>
                <a:close/>
              </a:path>
              <a:path w="35559" h="367030">
                <a:moveTo>
                  <a:pt x="32591" y="362535"/>
                </a:moveTo>
                <a:lnTo>
                  <a:pt x="29875" y="361141"/>
                </a:lnTo>
                <a:lnTo>
                  <a:pt x="24443" y="355563"/>
                </a:lnTo>
                <a:lnTo>
                  <a:pt x="24443" y="361141"/>
                </a:lnTo>
                <a:lnTo>
                  <a:pt x="27159" y="363930"/>
                </a:lnTo>
                <a:lnTo>
                  <a:pt x="27159" y="365324"/>
                </a:lnTo>
                <a:lnTo>
                  <a:pt x="29875" y="366718"/>
                </a:lnTo>
                <a:lnTo>
                  <a:pt x="31233" y="366718"/>
                </a:lnTo>
                <a:lnTo>
                  <a:pt x="31233" y="362535"/>
                </a:lnTo>
                <a:lnTo>
                  <a:pt x="32591" y="362535"/>
                </a:lnTo>
                <a:close/>
              </a:path>
              <a:path w="35559" h="367030">
                <a:moveTo>
                  <a:pt x="32591" y="5577"/>
                </a:moveTo>
                <a:lnTo>
                  <a:pt x="31233" y="5577"/>
                </a:lnTo>
                <a:lnTo>
                  <a:pt x="31233" y="6274"/>
                </a:lnTo>
                <a:lnTo>
                  <a:pt x="32591" y="5577"/>
                </a:lnTo>
                <a:close/>
              </a:path>
              <a:path w="35559" h="367030">
                <a:moveTo>
                  <a:pt x="35307" y="362535"/>
                </a:moveTo>
                <a:lnTo>
                  <a:pt x="31233" y="362535"/>
                </a:lnTo>
                <a:lnTo>
                  <a:pt x="31233" y="366718"/>
                </a:lnTo>
                <a:lnTo>
                  <a:pt x="33949" y="366718"/>
                </a:lnTo>
                <a:lnTo>
                  <a:pt x="35307" y="362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8E47A90-99E3-4FA1-854B-EF67035B1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53" y="299493"/>
            <a:ext cx="4074160" cy="18415"/>
          </a:xfrm>
          <a:custGeom>
            <a:avLst/>
            <a:gdLst/>
            <a:ahLst/>
            <a:cxnLst/>
            <a:rect l="l" t="t" r="r" b="b"/>
            <a:pathLst>
              <a:path w="4074160" h="18414">
                <a:moveTo>
                  <a:pt x="4073926" y="18126"/>
                </a:moveTo>
                <a:lnTo>
                  <a:pt x="4073926" y="0"/>
                </a:lnTo>
                <a:lnTo>
                  <a:pt x="0" y="0"/>
                </a:lnTo>
                <a:lnTo>
                  <a:pt x="0" y="18126"/>
                </a:lnTo>
                <a:lnTo>
                  <a:pt x="4073926" y="1812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84" y="2907857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65608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9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4393" y="53933"/>
            <a:ext cx="13684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303096"/>
                </a:solidFill>
              </a:rPr>
              <a:t>Fatorial</a:t>
            </a:r>
            <a:r>
              <a:rPr spc="-75" dirty="0">
                <a:solidFill>
                  <a:srgbClr val="303096"/>
                </a:solidFill>
              </a:rPr>
              <a:t> </a:t>
            </a:r>
            <a:r>
              <a:rPr spc="-20" dirty="0">
                <a:solidFill>
                  <a:srgbClr val="303096"/>
                </a:solidFill>
              </a:rPr>
              <a:t>recursivo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49" y="361441"/>
            <a:ext cx="1112520" cy="356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900" spc="-15" dirty="0">
                <a:latin typeface="Tahoma"/>
                <a:cs typeface="Tahoma"/>
              </a:rPr>
              <a:t>Definição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recursiva: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1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≤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49" y="717061"/>
            <a:ext cx="162560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! </a:t>
            </a:r>
            <a:r>
              <a:rPr sz="900" spc="-10" dirty="0">
                <a:latin typeface="Tahoma"/>
                <a:cs typeface="Tahoma"/>
              </a:rPr>
              <a:t>= 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10" dirty="0">
                <a:latin typeface="Tahoma"/>
                <a:cs typeface="Tahoma"/>
              </a:rPr>
              <a:t>x (</a:t>
            </a:r>
            <a:r>
              <a:rPr sz="900" i="1" spc="-10" dirty="0">
                <a:latin typeface="Tahoma"/>
                <a:cs typeface="Tahoma"/>
              </a:rPr>
              <a:t>N </a:t>
            </a:r>
            <a:r>
              <a:rPr sz="900" spc="-5" dirty="0">
                <a:latin typeface="Tahoma"/>
                <a:cs typeface="Tahoma"/>
              </a:rPr>
              <a:t>- </a:t>
            </a:r>
            <a:r>
              <a:rPr sz="900" spc="-10" dirty="0">
                <a:latin typeface="Tahoma"/>
                <a:cs typeface="Tahoma"/>
              </a:rPr>
              <a:t>1)! 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para N &gt;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322" y="572789"/>
            <a:ext cx="35560" cy="367030"/>
          </a:xfrm>
          <a:custGeom>
            <a:avLst/>
            <a:gdLst/>
            <a:ahLst/>
            <a:cxnLst/>
            <a:rect l="l" t="t" r="r" b="b"/>
            <a:pathLst>
              <a:path w="35559" h="367030">
                <a:moveTo>
                  <a:pt x="8600" y="183591"/>
                </a:moveTo>
                <a:lnTo>
                  <a:pt x="6789" y="182662"/>
                </a:lnTo>
                <a:lnTo>
                  <a:pt x="5431" y="181267"/>
                </a:lnTo>
                <a:lnTo>
                  <a:pt x="1357" y="181267"/>
                </a:lnTo>
                <a:lnTo>
                  <a:pt x="0" y="182662"/>
                </a:lnTo>
                <a:lnTo>
                  <a:pt x="0" y="184056"/>
                </a:lnTo>
                <a:lnTo>
                  <a:pt x="1357" y="185451"/>
                </a:lnTo>
                <a:lnTo>
                  <a:pt x="2715" y="185915"/>
                </a:lnTo>
                <a:lnTo>
                  <a:pt x="2715" y="185451"/>
                </a:lnTo>
                <a:lnTo>
                  <a:pt x="6789" y="185451"/>
                </a:lnTo>
                <a:lnTo>
                  <a:pt x="8600" y="183591"/>
                </a:lnTo>
                <a:close/>
              </a:path>
              <a:path w="35559" h="367030">
                <a:moveTo>
                  <a:pt x="5431" y="186845"/>
                </a:moveTo>
                <a:lnTo>
                  <a:pt x="4073" y="185451"/>
                </a:lnTo>
                <a:lnTo>
                  <a:pt x="2715" y="185451"/>
                </a:lnTo>
                <a:lnTo>
                  <a:pt x="2715" y="185915"/>
                </a:lnTo>
                <a:lnTo>
                  <a:pt x="5431" y="186845"/>
                </a:lnTo>
                <a:close/>
              </a:path>
              <a:path w="35559" h="367030">
                <a:moveTo>
                  <a:pt x="8147" y="183359"/>
                </a:moveTo>
                <a:lnTo>
                  <a:pt x="8147" y="179873"/>
                </a:lnTo>
                <a:lnTo>
                  <a:pt x="4073" y="181267"/>
                </a:lnTo>
                <a:lnTo>
                  <a:pt x="5431" y="181267"/>
                </a:lnTo>
                <a:lnTo>
                  <a:pt x="6789" y="182662"/>
                </a:lnTo>
                <a:lnTo>
                  <a:pt x="8147" y="183359"/>
                </a:lnTo>
                <a:close/>
              </a:path>
              <a:path w="35559" h="367030">
                <a:moveTo>
                  <a:pt x="25801" y="355563"/>
                </a:moveTo>
                <a:lnTo>
                  <a:pt x="23085" y="349986"/>
                </a:lnTo>
                <a:lnTo>
                  <a:pt x="21727" y="345803"/>
                </a:lnTo>
                <a:lnTo>
                  <a:pt x="20369" y="340225"/>
                </a:lnTo>
                <a:lnTo>
                  <a:pt x="20369" y="207760"/>
                </a:lnTo>
                <a:lnTo>
                  <a:pt x="16295" y="191028"/>
                </a:lnTo>
                <a:lnTo>
                  <a:pt x="14937" y="191028"/>
                </a:lnTo>
                <a:lnTo>
                  <a:pt x="13579" y="186845"/>
                </a:lnTo>
                <a:lnTo>
                  <a:pt x="12221" y="186845"/>
                </a:lnTo>
                <a:lnTo>
                  <a:pt x="9505" y="184056"/>
                </a:lnTo>
                <a:lnTo>
                  <a:pt x="8600" y="183591"/>
                </a:lnTo>
                <a:lnTo>
                  <a:pt x="6789" y="185451"/>
                </a:lnTo>
                <a:lnTo>
                  <a:pt x="4073" y="185451"/>
                </a:lnTo>
                <a:lnTo>
                  <a:pt x="6789" y="187310"/>
                </a:lnTo>
                <a:lnTo>
                  <a:pt x="6789" y="186845"/>
                </a:lnTo>
                <a:lnTo>
                  <a:pt x="9505" y="189634"/>
                </a:lnTo>
                <a:lnTo>
                  <a:pt x="12221" y="193817"/>
                </a:lnTo>
                <a:lnTo>
                  <a:pt x="14937" y="202183"/>
                </a:lnTo>
                <a:lnTo>
                  <a:pt x="16295" y="207760"/>
                </a:lnTo>
                <a:lnTo>
                  <a:pt x="16295" y="341620"/>
                </a:lnTo>
                <a:lnTo>
                  <a:pt x="19011" y="352775"/>
                </a:lnTo>
                <a:lnTo>
                  <a:pt x="24443" y="361141"/>
                </a:lnTo>
                <a:lnTo>
                  <a:pt x="24443" y="354169"/>
                </a:lnTo>
                <a:lnTo>
                  <a:pt x="25801" y="355563"/>
                </a:lnTo>
                <a:close/>
              </a:path>
              <a:path w="35559" h="367030">
                <a:moveTo>
                  <a:pt x="35307" y="4183"/>
                </a:moveTo>
                <a:lnTo>
                  <a:pt x="33949" y="0"/>
                </a:lnTo>
                <a:lnTo>
                  <a:pt x="31233" y="1394"/>
                </a:lnTo>
                <a:lnTo>
                  <a:pt x="29875" y="1394"/>
                </a:lnTo>
                <a:lnTo>
                  <a:pt x="16295" y="26493"/>
                </a:lnTo>
                <a:lnTo>
                  <a:pt x="16295" y="158958"/>
                </a:lnTo>
                <a:lnTo>
                  <a:pt x="14937" y="164535"/>
                </a:lnTo>
                <a:lnTo>
                  <a:pt x="13579" y="168718"/>
                </a:lnTo>
                <a:lnTo>
                  <a:pt x="12221" y="174296"/>
                </a:lnTo>
                <a:lnTo>
                  <a:pt x="12221" y="172901"/>
                </a:lnTo>
                <a:lnTo>
                  <a:pt x="9505" y="177084"/>
                </a:lnTo>
                <a:lnTo>
                  <a:pt x="6789" y="179873"/>
                </a:lnTo>
                <a:lnTo>
                  <a:pt x="8147" y="179873"/>
                </a:lnTo>
                <a:lnTo>
                  <a:pt x="8147" y="183359"/>
                </a:lnTo>
                <a:lnTo>
                  <a:pt x="8600" y="183591"/>
                </a:lnTo>
                <a:lnTo>
                  <a:pt x="12221" y="179873"/>
                </a:lnTo>
                <a:lnTo>
                  <a:pt x="13579" y="179873"/>
                </a:lnTo>
                <a:lnTo>
                  <a:pt x="14937" y="175690"/>
                </a:lnTo>
                <a:lnTo>
                  <a:pt x="16295" y="175690"/>
                </a:lnTo>
                <a:lnTo>
                  <a:pt x="17653" y="171507"/>
                </a:lnTo>
                <a:lnTo>
                  <a:pt x="20369" y="160352"/>
                </a:lnTo>
                <a:lnTo>
                  <a:pt x="20369" y="26493"/>
                </a:lnTo>
                <a:lnTo>
                  <a:pt x="21727" y="20915"/>
                </a:lnTo>
                <a:lnTo>
                  <a:pt x="23085" y="16732"/>
                </a:lnTo>
                <a:lnTo>
                  <a:pt x="24443" y="14640"/>
                </a:lnTo>
                <a:lnTo>
                  <a:pt x="24443" y="12549"/>
                </a:lnTo>
                <a:lnTo>
                  <a:pt x="27159" y="8366"/>
                </a:lnTo>
                <a:lnTo>
                  <a:pt x="29875" y="5577"/>
                </a:lnTo>
                <a:lnTo>
                  <a:pt x="29875" y="6971"/>
                </a:lnTo>
                <a:lnTo>
                  <a:pt x="32591" y="4183"/>
                </a:lnTo>
                <a:lnTo>
                  <a:pt x="32591" y="5112"/>
                </a:lnTo>
                <a:lnTo>
                  <a:pt x="35307" y="4183"/>
                </a:lnTo>
                <a:close/>
              </a:path>
              <a:path w="35559" h="367030">
                <a:moveTo>
                  <a:pt x="8147" y="188239"/>
                </a:moveTo>
                <a:lnTo>
                  <a:pt x="6789" y="186845"/>
                </a:lnTo>
                <a:lnTo>
                  <a:pt x="6789" y="187310"/>
                </a:lnTo>
                <a:lnTo>
                  <a:pt x="8147" y="188239"/>
                </a:lnTo>
                <a:close/>
              </a:path>
              <a:path w="35559" h="367030">
                <a:moveTo>
                  <a:pt x="25801" y="12549"/>
                </a:moveTo>
                <a:lnTo>
                  <a:pt x="24443" y="12549"/>
                </a:lnTo>
                <a:lnTo>
                  <a:pt x="24443" y="14640"/>
                </a:lnTo>
                <a:lnTo>
                  <a:pt x="25801" y="12549"/>
                </a:lnTo>
                <a:close/>
              </a:path>
              <a:path w="35559" h="367030">
                <a:moveTo>
                  <a:pt x="32591" y="362535"/>
                </a:moveTo>
                <a:lnTo>
                  <a:pt x="29875" y="359747"/>
                </a:lnTo>
                <a:lnTo>
                  <a:pt x="29875" y="361141"/>
                </a:lnTo>
                <a:lnTo>
                  <a:pt x="27159" y="358352"/>
                </a:lnTo>
                <a:lnTo>
                  <a:pt x="24443" y="354169"/>
                </a:lnTo>
                <a:lnTo>
                  <a:pt x="24443" y="361141"/>
                </a:lnTo>
                <a:lnTo>
                  <a:pt x="27159" y="363930"/>
                </a:lnTo>
                <a:lnTo>
                  <a:pt x="29875" y="365324"/>
                </a:lnTo>
                <a:lnTo>
                  <a:pt x="31233" y="366718"/>
                </a:lnTo>
                <a:lnTo>
                  <a:pt x="31233" y="362535"/>
                </a:lnTo>
                <a:lnTo>
                  <a:pt x="32591" y="362535"/>
                </a:lnTo>
                <a:close/>
              </a:path>
              <a:path w="35559" h="367030">
                <a:moveTo>
                  <a:pt x="32591" y="5112"/>
                </a:moveTo>
                <a:lnTo>
                  <a:pt x="32591" y="4183"/>
                </a:lnTo>
                <a:lnTo>
                  <a:pt x="31233" y="5577"/>
                </a:lnTo>
                <a:lnTo>
                  <a:pt x="32591" y="5112"/>
                </a:lnTo>
                <a:close/>
              </a:path>
              <a:path w="35559" h="367030">
                <a:moveTo>
                  <a:pt x="35307" y="362535"/>
                </a:moveTo>
                <a:lnTo>
                  <a:pt x="31233" y="362535"/>
                </a:lnTo>
                <a:lnTo>
                  <a:pt x="31233" y="366718"/>
                </a:lnTo>
                <a:lnTo>
                  <a:pt x="33949" y="366718"/>
                </a:lnTo>
                <a:lnTo>
                  <a:pt x="35307" y="362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07229" y="2286468"/>
            <a:ext cx="2346960" cy="329565"/>
            <a:chOff x="1307229" y="2286468"/>
            <a:chExt cx="2346960" cy="329565"/>
          </a:xfrm>
        </p:grpSpPr>
        <p:sp>
          <p:nvSpPr>
            <p:cNvPr id="11" name="object 11"/>
            <p:cNvSpPr/>
            <p:nvPr/>
          </p:nvSpPr>
          <p:spPr>
            <a:xfrm>
              <a:off x="1309945" y="2287862"/>
              <a:ext cx="2341245" cy="326390"/>
            </a:xfrm>
            <a:custGeom>
              <a:avLst/>
              <a:gdLst/>
              <a:ahLst/>
              <a:cxnLst/>
              <a:rect l="l" t="t" r="r" b="b"/>
              <a:pathLst>
                <a:path w="2341245" h="326389">
                  <a:moveTo>
                    <a:pt x="2341149" y="326282"/>
                  </a:moveTo>
                  <a:lnTo>
                    <a:pt x="2341149" y="0"/>
                  </a:lnTo>
                  <a:lnTo>
                    <a:pt x="0" y="0"/>
                  </a:lnTo>
                  <a:lnTo>
                    <a:pt x="0" y="326282"/>
                  </a:lnTo>
                  <a:lnTo>
                    <a:pt x="2341149" y="32628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7229" y="2286468"/>
              <a:ext cx="2346960" cy="329565"/>
            </a:xfrm>
            <a:custGeom>
              <a:avLst/>
              <a:gdLst/>
              <a:ahLst/>
              <a:cxnLst/>
              <a:rect l="l" t="t" r="r" b="b"/>
              <a:pathLst>
                <a:path w="2346960" h="329564">
                  <a:moveTo>
                    <a:pt x="2346581" y="329070"/>
                  </a:moveTo>
                  <a:lnTo>
                    <a:pt x="2346581" y="0"/>
                  </a:lnTo>
                  <a:lnTo>
                    <a:pt x="0" y="0"/>
                  </a:lnTo>
                  <a:lnTo>
                    <a:pt x="0" y="329070"/>
                  </a:lnTo>
                  <a:lnTo>
                    <a:pt x="2715" y="329070"/>
                  </a:lnTo>
                  <a:lnTo>
                    <a:pt x="2715" y="4183"/>
                  </a:lnTo>
                  <a:lnTo>
                    <a:pt x="4073" y="1394"/>
                  </a:lnTo>
                  <a:lnTo>
                    <a:pt x="4073" y="4183"/>
                  </a:lnTo>
                  <a:lnTo>
                    <a:pt x="2342507" y="4183"/>
                  </a:lnTo>
                  <a:lnTo>
                    <a:pt x="2342507" y="1394"/>
                  </a:lnTo>
                  <a:lnTo>
                    <a:pt x="2343865" y="4183"/>
                  </a:lnTo>
                  <a:lnTo>
                    <a:pt x="2343865" y="329070"/>
                  </a:lnTo>
                  <a:lnTo>
                    <a:pt x="2346581" y="329070"/>
                  </a:lnTo>
                  <a:close/>
                </a:path>
                <a:path w="2346960" h="329564">
                  <a:moveTo>
                    <a:pt x="4073" y="4183"/>
                  </a:moveTo>
                  <a:lnTo>
                    <a:pt x="4073" y="1394"/>
                  </a:lnTo>
                  <a:lnTo>
                    <a:pt x="2715" y="4183"/>
                  </a:lnTo>
                  <a:lnTo>
                    <a:pt x="4073" y="4183"/>
                  </a:lnTo>
                  <a:close/>
                </a:path>
                <a:path w="2346960" h="329564">
                  <a:moveTo>
                    <a:pt x="4073" y="324887"/>
                  </a:moveTo>
                  <a:lnTo>
                    <a:pt x="4073" y="4183"/>
                  </a:lnTo>
                  <a:lnTo>
                    <a:pt x="2715" y="4183"/>
                  </a:lnTo>
                  <a:lnTo>
                    <a:pt x="2715" y="324887"/>
                  </a:lnTo>
                  <a:lnTo>
                    <a:pt x="4073" y="324887"/>
                  </a:lnTo>
                  <a:close/>
                </a:path>
                <a:path w="2346960" h="329564">
                  <a:moveTo>
                    <a:pt x="2343865" y="324887"/>
                  </a:moveTo>
                  <a:lnTo>
                    <a:pt x="2715" y="324887"/>
                  </a:lnTo>
                  <a:lnTo>
                    <a:pt x="4073" y="327676"/>
                  </a:lnTo>
                  <a:lnTo>
                    <a:pt x="4073" y="329070"/>
                  </a:lnTo>
                  <a:lnTo>
                    <a:pt x="2342507" y="329070"/>
                  </a:lnTo>
                  <a:lnTo>
                    <a:pt x="2342507" y="327676"/>
                  </a:lnTo>
                  <a:lnTo>
                    <a:pt x="2343865" y="324887"/>
                  </a:lnTo>
                  <a:close/>
                </a:path>
                <a:path w="2346960" h="329564">
                  <a:moveTo>
                    <a:pt x="4073" y="329070"/>
                  </a:moveTo>
                  <a:lnTo>
                    <a:pt x="4073" y="327676"/>
                  </a:lnTo>
                  <a:lnTo>
                    <a:pt x="2715" y="324887"/>
                  </a:lnTo>
                  <a:lnTo>
                    <a:pt x="2715" y="329070"/>
                  </a:lnTo>
                  <a:lnTo>
                    <a:pt x="4073" y="329070"/>
                  </a:lnTo>
                  <a:close/>
                </a:path>
                <a:path w="2346960" h="329564">
                  <a:moveTo>
                    <a:pt x="2343865" y="4183"/>
                  </a:moveTo>
                  <a:lnTo>
                    <a:pt x="2342507" y="1394"/>
                  </a:lnTo>
                  <a:lnTo>
                    <a:pt x="2342507" y="4183"/>
                  </a:lnTo>
                  <a:lnTo>
                    <a:pt x="2343865" y="4183"/>
                  </a:lnTo>
                  <a:close/>
                </a:path>
                <a:path w="2346960" h="329564">
                  <a:moveTo>
                    <a:pt x="2343865" y="324887"/>
                  </a:moveTo>
                  <a:lnTo>
                    <a:pt x="2343865" y="4183"/>
                  </a:lnTo>
                  <a:lnTo>
                    <a:pt x="2342507" y="4183"/>
                  </a:lnTo>
                  <a:lnTo>
                    <a:pt x="2342507" y="324887"/>
                  </a:lnTo>
                  <a:lnTo>
                    <a:pt x="2343865" y="324887"/>
                  </a:lnTo>
                  <a:close/>
                </a:path>
                <a:path w="2346960" h="329564">
                  <a:moveTo>
                    <a:pt x="2343865" y="329070"/>
                  </a:moveTo>
                  <a:lnTo>
                    <a:pt x="2343865" y="324887"/>
                  </a:lnTo>
                  <a:lnTo>
                    <a:pt x="2342507" y="327676"/>
                  </a:lnTo>
                  <a:lnTo>
                    <a:pt x="2342507" y="329070"/>
                  </a:lnTo>
                  <a:lnTo>
                    <a:pt x="2343865" y="329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09944" y="2287862"/>
            <a:ext cx="2341245" cy="3263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1910" marR="164465">
              <a:lnSpc>
                <a:spcPct val="101699"/>
              </a:lnSpc>
              <a:spcBef>
                <a:spcPts val="165"/>
              </a:spcBef>
            </a:pPr>
            <a:r>
              <a:rPr sz="900" spc="-15" dirty="0">
                <a:latin typeface="Verdana"/>
                <a:cs typeface="Verdana"/>
              </a:rPr>
              <a:t>Um </a:t>
            </a:r>
            <a:r>
              <a:rPr sz="900" spc="-10" dirty="0">
                <a:latin typeface="Verdana"/>
                <a:cs typeface="Verdana"/>
              </a:rPr>
              <a:t>método que chama a si </a:t>
            </a:r>
            <a:r>
              <a:rPr sz="900" spc="-15" dirty="0">
                <a:latin typeface="Verdana"/>
                <a:cs typeface="Verdana"/>
              </a:rPr>
              <a:t>mesmo </a:t>
            </a:r>
            <a:r>
              <a:rPr sz="900" spc="-10" dirty="0">
                <a:latin typeface="Verdana"/>
                <a:cs typeface="Verdana"/>
              </a:rPr>
              <a:t>é  chamado de </a:t>
            </a:r>
            <a:r>
              <a:rPr sz="900" b="1" spc="-15" dirty="0">
                <a:latin typeface="Verdana"/>
                <a:cs typeface="Verdana"/>
              </a:rPr>
              <a:t>método</a:t>
            </a:r>
            <a:r>
              <a:rPr sz="900" b="1" spc="-5" dirty="0">
                <a:latin typeface="Verdana"/>
                <a:cs typeface="Verdana"/>
              </a:rPr>
              <a:t> </a:t>
            </a:r>
            <a:r>
              <a:rPr sz="900" b="1" spc="-10" dirty="0">
                <a:latin typeface="Verdana"/>
                <a:cs typeface="Verdana"/>
              </a:rPr>
              <a:t>recursivo</a:t>
            </a:r>
            <a:r>
              <a:rPr sz="900" spc="-1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33255" y="286944"/>
            <a:ext cx="752475" cy="461645"/>
            <a:chOff x="1933255" y="286944"/>
            <a:chExt cx="752475" cy="461645"/>
          </a:xfrm>
        </p:grpSpPr>
        <p:sp>
          <p:nvSpPr>
            <p:cNvPr id="15" name="object 15"/>
            <p:cNvSpPr/>
            <p:nvPr/>
          </p:nvSpPr>
          <p:spPr>
            <a:xfrm>
              <a:off x="1935971" y="289331"/>
              <a:ext cx="748030" cy="457200"/>
            </a:xfrm>
            <a:custGeom>
              <a:avLst/>
              <a:gdLst/>
              <a:ahLst/>
              <a:cxnLst/>
              <a:rect l="l" t="t" r="r" b="b"/>
              <a:pathLst>
                <a:path w="748030" h="457200">
                  <a:moveTo>
                    <a:pt x="747603" y="239701"/>
                  </a:moveTo>
                  <a:lnTo>
                    <a:pt x="745528" y="198402"/>
                  </a:lnTo>
                  <a:lnTo>
                    <a:pt x="734312" y="158057"/>
                  </a:lnTo>
                  <a:lnTo>
                    <a:pt x="714848" y="121051"/>
                  </a:lnTo>
                  <a:lnTo>
                    <a:pt x="688040" y="87937"/>
                  </a:lnTo>
                  <a:lnTo>
                    <a:pt x="654795" y="59263"/>
                  </a:lnTo>
                  <a:lnTo>
                    <a:pt x="616017" y="35582"/>
                  </a:lnTo>
                  <a:lnTo>
                    <a:pt x="572612" y="17443"/>
                  </a:lnTo>
                  <a:lnTo>
                    <a:pt x="525486" y="5399"/>
                  </a:lnTo>
                  <a:lnTo>
                    <a:pt x="475542" y="0"/>
                  </a:lnTo>
                  <a:lnTo>
                    <a:pt x="423688" y="1796"/>
                  </a:lnTo>
                  <a:lnTo>
                    <a:pt x="373413" y="10869"/>
                  </a:lnTo>
                  <a:lnTo>
                    <a:pt x="327184" y="26462"/>
                  </a:lnTo>
                  <a:lnTo>
                    <a:pt x="285728" y="47861"/>
                  </a:lnTo>
                  <a:lnTo>
                    <a:pt x="249770" y="74356"/>
                  </a:lnTo>
                  <a:lnTo>
                    <a:pt x="220038" y="105235"/>
                  </a:lnTo>
                  <a:lnTo>
                    <a:pt x="197258" y="139786"/>
                  </a:lnTo>
                  <a:lnTo>
                    <a:pt x="182156" y="177299"/>
                  </a:lnTo>
                  <a:lnTo>
                    <a:pt x="175460" y="217060"/>
                  </a:lnTo>
                  <a:lnTo>
                    <a:pt x="177894" y="258359"/>
                  </a:lnTo>
                  <a:lnTo>
                    <a:pt x="0" y="351782"/>
                  </a:lnTo>
                  <a:lnTo>
                    <a:pt x="211844" y="340627"/>
                  </a:lnTo>
                  <a:lnTo>
                    <a:pt x="239617" y="373084"/>
                  </a:lnTo>
                  <a:lnTo>
                    <a:pt x="273400" y="400857"/>
                  </a:lnTo>
                  <a:lnTo>
                    <a:pt x="312219" y="423533"/>
                  </a:lnTo>
                  <a:lnTo>
                    <a:pt x="355100" y="440696"/>
                  </a:lnTo>
                  <a:lnTo>
                    <a:pt x="401069" y="451933"/>
                  </a:lnTo>
                  <a:lnTo>
                    <a:pt x="449153" y="456827"/>
                  </a:lnTo>
                  <a:lnTo>
                    <a:pt x="498376" y="454965"/>
                  </a:lnTo>
                  <a:lnTo>
                    <a:pt x="549011" y="445891"/>
                  </a:lnTo>
                  <a:lnTo>
                    <a:pt x="595443" y="430299"/>
                  </a:lnTo>
                  <a:lnTo>
                    <a:pt x="636991" y="408900"/>
                  </a:lnTo>
                  <a:lnTo>
                    <a:pt x="672972" y="382405"/>
                  </a:lnTo>
                  <a:lnTo>
                    <a:pt x="702706" y="351526"/>
                  </a:lnTo>
                  <a:lnTo>
                    <a:pt x="725510" y="316974"/>
                  </a:lnTo>
                  <a:lnTo>
                    <a:pt x="740703" y="279462"/>
                  </a:lnTo>
                  <a:lnTo>
                    <a:pt x="747603" y="2397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3255" y="286944"/>
              <a:ext cx="752475" cy="461645"/>
            </a:xfrm>
            <a:custGeom>
              <a:avLst/>
              <a:gdLst/>
              <a:ahLst/>
              <a:cxnLst/>
              <a:rect l="l" t="t" r="r" b="b"/>
              <a:pathLst>
                <a:path w="752475" h="461645">
                  <a:moveTo>
                    <a:pt x="11447" y="350978"/>
                  </a:moveTo>
                  <a:lnTo>
                    <a:pt x="4093" y="351317"/>
                  </a:lnTo>
                  <a:lnTo>
                    <a:pt x="1357" y="352775"/>
                  </a:lnTo>
                  <a:lnTo>
                    <a:pt x="0" y="352775"/>
                  </a:lnTo>
                  <a:lnTo>
                    <a:pt x="0" y="355563"/>
                  </a:lnTo>
                  <a:lnTo>
                    <a:pt x="1357" y="356958"/>
                  </a:lnTo>
                  <a:lnTo>
                    <a:pt x="2715" y="355563"/>
                  </a:lnTo>
                  <a:lnTo>
                    <a:pt x="11447" y="350978"/>
                  </a:lnTo>
                  <a:close/>
                </a:path>
                <a:path w="752475" h="461645">
                  <a:moveTo>
                    <a:pt x="4093" y="351317"/>
                  </a:moveTo>
                  <a:lnTo>
                    <a:pt x="2715" y="351380"/>
                  </a:lnTo>
                  <a:lnTo>
                    <a:pt x="2715" y="352051"/>
                  </a:lnTo>
                  <a:lnTo>
                    <a:pt x="4093" y="351317"/>
                  </a:lnTo>
                  <a:close/>
                </a:path>
                <a:path w="752475" h="461645">
                  <a:moveTo>
                    <a:pt x="748244" y="270507"/>
                  </a:moveTo>
                  <a:lnTo>
                    <a:pt x="748244" y="246803"/>
                  </a:lnTo>
                  <a:lnTo>
                    <a:pt x="746886" y="257958"/>
                  </a:lnTo>
                  <a:lnTo>
                    <a:pt x="738738" y="291423"/>
                  </a:lnTo>
                  <a:lnTo>
                    <a:pt x="734664" y="301183"/>
                  </a:lnTo>
                  <a:lnTo>
                    <a:pt x="729232" y="312338"/>
                  </a:lnTo>
                  <a:lnTo>
                    <a:pt x="725158" y="322099"/>
                  </a:lnTo>
                  <a:lnTo>
                    <a:pt x="718369" y="331859"/>
                  </a:lnTo>
                  <a:lnTo>
                    <a:pt x="712937" y="341620"/>
                  </a:lnTo>
                  <a:lnTo>
                    <a:pt x="704789" y="351380"/>
                  </a:lnTo>
                  <a:lnTo>
                    <a:pt x="672197" y="384845"/>
                  </a:lnTo>
                  <a:lnTo>
                    <a:pt x="631458" y="414127"/>
                  </a:lnTo>
                  <a:lnTo>
                    <a:pt x="583929" y="436437"/>
                  </a:lnTo>
                  <a:lnTo>
                    <a:pt x="543190" y="448986"/>
                  </a:lnTo>
                  <a:lnTo>
                    <a:pt x="516030" y="453169"/>
                  </a:lnTo>
                  <a:lnTo>
                    <a:pt x="501092" y="455958"/>
                  </a:lnTo>
                  <a:lnTo>
                    <a:pt x="479365" y="457352"/>
                  </a:lnTo>
                  <a:lnTo>
                    <a:pt x="456279" y="457259"/>
                  </a:lnTo>
                  <a:lnTo>
                    <a:pt x="437268" y="455958"/>
                  </a:lnTo>
                  <a:lnTo>
                    <a:pt x="415540" y="454564"/>
                  </a:lnTo>
                  <a:lnTo>
                    <a:pt x="374801" y="446197"/>
                  </a:lnTo>
                  <a:lnTo>
                    <a:pt x="336777" y="433648"/>
                  </a:lnTo>
                  <a:lnTo>
                    <a:pt x="301470" y="416916"/>
                  </a:lnTo>
                  <a:lnTo>
                    <a:pt x="285174" y="405761"/>
                  </a:lnTo>
                  <a:lnTo>
                    <a:pt x="268879" y="396000"/>
                  </a:lnTo>
                  <a:lnTo>
                    <a:pt x="253941" y="383451"/>
                  </a:lnTo>
                  <a:lnTo>
                    <a:pt x="240361" y="370902"/>
                  </a:lnTo>
                  <a:lnTo>
                    <a:pt x="228139" y="356958"/>
                  </a:lnTo>
                  <a:lnTo>
                    <a:pt x="215918" y="341620"/>
                  </a:lnTo>
                  <a:lnTo>
                    <a:pt x="211844" y="341745"/>
                  </a:lnTo>
                  <a:lnTo>
                    <a:pt x="11447" y="350978"/>
                  </a:lnTo>
                  <a:lnTo>
                    <a:pt x="2715" y="355563"/>
                  </a:lnTo>
                  <a:lnTo>
                    <a:pt x="213202" y="345865"/>
                  </a:lnTo>
                  <a:lnTo>
                    <a:pt x="213202" y="344409"/>
                  </a:lnTo>
                  <a:lnTo>
                    <a:pt x="214560" y="345803"/>
                  </a:lnTo>
                  <a:lnTo>
                    <a:pt x="214560" y="346326"/>
                  </a:lnTo>
                  <a:lnTo>
                    <a:pt x="224065" y="359747"/>
                  </a:lnTo>
                  <a:lnTo>
                    <a:pt x="266163" y="398789"/>
                  </a:lnTo>
                  <a:lnTo>
                    <a:pt x="298754" y="419704"/>
                  </a:lnTo>
                  <a:lnTo>
                    <a:pt x="335419" y="437831"/>
                  </a:lnTo>
                  <a:lnTo>
                    <a:pt x="374801" y="450381"/>
                  </a:lnTo>
                  <a:lnTo>
                    <a:pt x="415540" y="458747"/>
                  </a:lnTo>
                  <a:lnTo>
                    <a:pt x="437268" y="460141"/>
                  </a:lnTo>
                  <a:lnTo>
                    <a:pt x="456279" y="461443"/>
                  </a:lnTo>
                  <a:lnTo>
                    <a:pt x="479365" y="461535"/>
                  </a:lnTo>
                  <a:lnTo>
                    <a:pt x="501092" y="460141"/>
                  </a:lnTo>
                  <a:lnTo>
                    <a:pt x="516030" y="457352"/>
                  </a:lnTo>
                  <a:lnTo>
                    <a:pt x="530968" y="455958"/>
                  </a:lnTo>
                  <a:lnTo>
                    <a:pt x="585287" y="440620"/>
                  </a:lnTo>
                  <a:lnTo>
                    <a:pt x="632816" y="418310"/>
                  </a:lnTo>
                  <a:lnTo>
                    <a:pt x="674913" y="389028"/>
                  </a:lnTo>
                  <a:lnTo>
                    <a:pt x="692567" y="370902"/>
                  </a:lnTo>
                  <a:lnTo>
                    <a:pt x="700715" y="362535"/>
                  </a:lnTo>
                  <a:lnTo>
                    <a:pt x="708863" y="352775"/>
                  </a:lnTo>
                  <a:lnTo>
                    <a:pt x="715653" y="344409"/>
                  </a:lnTo>
                  <a:lnTo>
                    <a:pt x="722442" y="334648"/>
                  </a:lnTo>
                  <a:lnTo>
                    <a:pt x="727874" y="323493"/>
                  </a:lnTo>
                  <a:lnTo>
                    <a:pt x="733306" y="313732"/>
                  </a:lnTo>
                  <a:lnTo>
                    <a:pt x="738738" y="302577"/>
                  </a:lnTo>
                  <a:lnTo>
                    <a:pt x="742812" y="292817"/>
                  </a:lnTo>
                  <a:lnTo>
                    <a:pt x="748244" y="270507"/>
                  </a:lnTo>
                  <a:close/>
                </a:path>
                <a:path w="752475" h="461645">
                  <a:moveTo>
                    <a:pt x="181968" y="262141"/>
                  </a:moveTo>
                  <a:lnTo>
                    <a:pt x="181968" y="260746"/>
                  </a:lnTo>
                  <a:lnTo>
                    <a:pt x="180610" y="248197"/>
                  </a:lnTo>
                  <a:lnTo>
                    <a:pt x="179252" y="237042"/>
                  </a:lnTo>
                  <a:lnTo>
                    <a:pt x="179252" y="257958"/>
                  </a:lnTo>
                  <a:lnTo>
                    <a:pt x="177894" y="260746"/>
                  </a:lnTo>
                  <a:lnTo>
                    <a:pt x="177658" y="258807"/>
                  </a:lnTo>
                  <a:lnTo>
                    <a:pt x="4093" y="351317"/>
                  </a:lnTo>
                  <a:lnTo>
                    <a:pt x="11447" y="350978"/>
                  </a:lnTo>
                  <a:lnTo>
                    <a:pt x="180610" y="262141"/>
                  </a:lnTo>
                  <a:lnTo>
                    <a:pt x="181968" y="262141"/>
                  </a:lnTo>
                  <a:close/>
                </a:path>
                <a:path w="752475" h="461645">
                  <a:moveTo>
                    <a:pt x="752318" y="246803"/>
                  </a:moveTo>
                  <a:lnTo>
                    <a:pt x="752318" y="211944"/>
                  </a:lnTo>
                  <a:lnTo>
                    <a:pt x="749602" y="200789"/>
                  </a:lnTo>
                  <a:lnTo>
                    <a:pt x="748244" y="188239"/>
                  </a:lnTo>
                  <a:lnTo>
                    <a:pt x="731948" y="143619"/>
                  </a:lnTo>
                  <a:lnTo>
                    <a:pt x="719727" y="124098"/>
                  </a:lnTo>
                  <a:lnTo>
                    <a:pt x="712937" y="112943"/>
                  </a:lnTo>
                  <a:lnTo>
                    <a:pt x="706147" y="104577"/>
                  </a:lnTo>
                  <a:lnTo>
                    <a:pt x="697999" y="94817"/>
                  </a:lnTo>
                  <a:lnTo>
                    <a:pt x="688493" y="86450"/>
                  </a:lnTo>
                  <a:lnTo>
                    <a:pt x="680345" y="78084"/>
                  </a:lnTo>
                  <a:lnTo>
                    <a:pt x="639606" y="47408"/>
                  </a:lnTo>
                  <a:lnTo>
                    <a:pt x="592077" y="23704"/>
                  </a:lnTo>
                  <a:lnTo>
                    <a:pt x="540474" y="8366"/>
                  </a:lnTo>
                  <a:lnTo>
                    <a:pt x="498377" y="1267"/>
                  </a:lnTo>
                  <a:lnTo>
                    <a:pt x="484797" y="0"/>
                  </a:lnTo>
                  <a:lnTo>
                    <a:pt x="441342" y="0"/>
                  </a:lnTo>
                  <a:lnTo>
                    <a:pt x="426404" y="1394"/>
                  </a:lnTo>
                  <a:lnTo>
                    <a:pt x="411466" y="4183"/>
                  </a:lnTo>
                  <a:lnTo>
                    <a:pt x="397886" y="5577"/>
                  </a:lnTo>
                  <a:lnTo>
                    <a:pt x="343567" y="20915"/>
                  </a:lnTo>
                  <a:lnTo>
                    <a:pt x="294680" y="43225"/>
                  </a:lnTo>
                  <a:lnTo>
                    <a:pt x="253941" y="72507"/>
                  </a:lnTo>
                  <a:lnTo>
                    <a:pt x="219992" y="108760"/>
                  </a:lnTo>
                  <a:lnTo>
                    <a:pt x="211844" y="117126"/>
                  </a:lnTo>
                  <a:lnTo>
                    <a:pt x="206412" y="126887"/>
                  </a:lnTo>
                  <a:lnTo>
                    <a:pt x="199622" y="138042"/>
                  </a:lnTo>
                  <a:lnTo>
                    <a:pt x="194190" y="147803"/>
                  </a:lnTo>
                  <a:lnTo>
                    <a:pt x="190116" y="158958"/>
                  </a:lnTo>
                  <a:lnTo>
                    <a:pt x="186042" y="168718"/>
                  </a:lnTo>
                  <a:lnTo>
                    <a:pt x="181968" y="179873"/>
                  </a:lnTo>
                  <a:lnTo>
                    <a:pt x="179252" y="191028"/>
                  </a:lnTo>
                  <a:lnTo>
                    <a:pt x="177894" y="202183"/>
                  </a:lnTo>
                  <a:lnTo>
                    <a:pt x="176536" y="214732"/>
                  </a:lnTo>
                  <a:lnTo>
                    <a:pt x="175178" y="225887"/>
                  </a:lnTo>
                  <a:lnTo>
                    <a:pt x="175178" y="237042"/>
                  </a:lnTo>
                  <a:lnTo>
                    <a:pt x="176536" y="249591"/>
                  </a:lnTo>
                  <a:lnTo>
                    <a:pt x="177658" y="258807"/>
                  </a:lnTo>
                  <a:lnTo>
                    <a:pt x="179252" y="257958"/>
                  </a:lnTo>
                  <a:lnTo>
                    <a:pt x="179252" y="225887"/>
                  </a:lnTo>
                  <a:lnTo>
                    <a:pt x="183326" y="192422"/>
                  </a:lnTo>
                  <a:lnTo>
                    <a:pt x="186042" y="181267"/>
                  </a:lnTo>
                  <a:lnTo>
                    <a:pt x="190116" y="170112"/>
                  </a:lnTo>
                  <a:lnTo>
                    <a:pt x="194190" y="160352"/>
                  </a:lnTo>
                  <a:lnTo>
                    <a:pt x="198264" y="149197"/>
                  </a:lnTo>
                  <a:lnTo>
                    <a:pt x="222707" y="110155"/>
                  </a:lnTo>
                  <a:lnTo>
                    <a:pt x="256657" y="76690"/>
                  </a:lnTo>
                  <a:lnTo>
                    <a:pt x="297396" y="47408"/>
                  </a:lnTo>
                  <a:lnTo>
                    <a:pt x="344925" y="25098"/>
                  </a:lnTo>
                  <a:lnTo>
                    <a:pt x="384307" y="12549"/>
                  </a:lnTo>
                  <a:lnTo>
                    <a:pt x="412824" y="8366"/>
                  </a:lnTo>
                  <a:lnTo>
                    <a:pt x="427762" y="5577"/>
                  </a:lnTo>
                  <a:lnTo>
                    <a:pt x="441342" y="5577"/>
                  </a:lnTo>
                  <a:lnTo>
                    <a:pt x="456279" y="4183"/>
                  </a:lnTo>
                  <a:lnTo>
                    <a:pt x="484797" y="4183"/>
                  </a:lnTo>
                  <a:lnTo>
                    <a:pt x="501092" y="5830"/>
                  </a:lnTo>
                  <a:lnTo>
                    <a:pt x="513314" y="6971"/>
                  </a:lnTo>
                  <a:lnTo>
                    <a:pt x="540474" y="12549"/>
                  </a:lnTo>
                  <a:lnTo>
                    <a:pt x="590719" y="27887"/>
                  </a:lnTo>
                  <a:lnTo>
                    <a:pt x="638248" y="51591"/>
                  </a:lnTo>
                  <a:lnTo>
                    <a:pt x="677629" y="80873"/>
                  </a:lnTo>
                  <a:lnTo>
                    <a:pt x="702073" y="107366"/>
                  </a:lnTo>
                  <a:lnTo>
                    <a:pt x="710221" y="115732"/>
                  </a:lnTo>
                  <a:lnTo>
                    <a:pt x="717011" y="125493"/>
                  </a:lnTo>
                  <a:lnTo>
                    <a:pt x="722442" y="136648"/>
                  </a:lnTo>
                  <a:lnTo>
                    <a:pt x="733306" y="156169"/>
                  </a:lnTo>
                  <a:lnTo>
                    <a:pt x="741454" y="178479"/>
                  </a:lnTo>
                  <a:lnTo>
                    <a:pt x="744170" y="189634"/>
                  </a:lnTo>
                  <a:lnTo>
                    <a:pt x="745528" y="200789"/>
                  </a:lnTo>
                  <a:lnTo>
                    <a:pt x="748244" y="213338"/>
                  </a:lnTo>
                  <a:lnTo>
                    <a:pt x="748244" y="270507"/>
                  </a:lnTo>
                  <a:lnTo>
                    <a:pt x="750960" y="259352"/>
                  </a:lnTo>
                  <a:lnTo>
                    <a:pt x="752318" y="246803"/>
                  </a:lnTo>
                  <a:close/>
                </a:path>
                <a:path w="752475" h="461645">
                  <a:moveTo>
                    <a:pt x="179252" y="257958"/>
                  </a:moveTo>
                  <a:lnTo>
                    <a:pt x="177658" y="258807"/>
                  </a:lnTo>
                  <a:lnTo>
                    <a:pt x="177894" y="260746"/>
                  </a:lnTo>
                  <a:lnTo>
                    <a:pt x="179252" y="257958"/>
                  </a:lnTo>
                  <a:close/>
                </a:path>
                <a:path w="752475" h="461645">
                  <a:moveTo>
                    <a:pt x="214560" y="345803"/>
                  </a:moveTo>
                  <a:lnTo>
                    <a:pt x="213202" y="344409"/>
                  </a:lnTo>
                  <a:lnTo>
                    <a:pt x="214201" y="345819"/>
                  </a:lnTo>
                  <a:lnTo>
                    <a:pt x="214560" y="345803"/>
                  </a:lnTo>
                  <a:close/>
                </a:path>
                <a:path w="752475" h="461645">
                  <a:moveTo>
                    <a:pt x="214201" y="345819"/>
                  </a:moveTo>
                  <a:lnTo>
                    <a:pt x="213202" y="344409"/>
                  </a:lnTo>
                  <a:lnTo>
                    <a:pt x="213202" y="345865"/>
                  </a:lnTo>
                  <a:lnTo>
                    <a:pt x="214201" y="345819"/>
                  </a:lnTo>
                  <a:close/>
                </a:path>
                <a:path w="752475" h="461645">
                  <a:moveTo>
                    <a:pt x="214560" y="346326"/>
                  </a:moveTo>
                  <a:lnTo>
                    <a:pt x="214560" y="345803"/>
                  </a:lnTo>
                  <a:lnTo>
                    <a:pt x="214201" y="345819"/>
                  </a:lnTo>
                  <a:lnTo>
                    <a:pt x="214560" y="346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24744" y="356512"/>
            <a:ext cx="31623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Comic Sans MS"/>
                <a:cs typeface="Comic Sans MS"/>
              </a:rPr>
              <a:t>Ca</a:t>
            </a:r>
            <a:r>
              <a:rPr sz="1100" spc="-15" dirty="0">
                <a:latin typeface="Comic Sans MS"/>
                <a:cs typeface="Comic Sans MS"/>
              </a:rPr>
              <a:t>so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ba</a:t>
            </a:r>
            <a:r>
              <a:rPr sz="1100" spc="-20" dirty="0">
                <a:latin typeface="Comic Sans MS"/>
                <a:cs typeface="Comic Sans MS"/>
              </a:rPr>
              <a:t>se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85951" y="547690"/>
            <a:ext cx="1424940" cy="463550"/>
            <a:chOff x="2485951" y="547690"/>
            <a:chExt cx="1424940" cy="463550"/>
          </a:xfrm>
        </p:grpSpPr>
        <p:sp>
          <p:nvSpPr>
            <p:cNvPr id="19" name="object 19"/>
            <p:cNvSpPr/>
            <p:nvPr/>
          </p:nvSpPr>
          <p:spPr>
            <a:xfrm>
              <a:off x="2487309" y="550457"/>
              <a:ext cx="1421130" cy="457834"/>
            </a:xfrm>
            <a:custGeom>
              <a:avLst/>
              <a:gdLst/>
              <a:ahLst/>
              <a:cxnLst/>
              <a:rect l="l" t="t" r="r" b="b"/>
              <a:pathLst>
                <a:path w="1421129" h="457834">
                  <a:moveTo>
                    <a:pt x="1420924" y="224102"/>
                  </a:moveTo>
                  <a:lnTo>
                    <a:pt x="1401218" y="164557"/>
                  </a:lnTo>
                  <a:lnTo>
                    <a:pt x="1350165" y="110590"/>
                  </a:lnTo>
                  <a:lnTo>
                    <a:pt x="1314180" y="86473"/>
                  </a:lnTo>
                  <a:lnTo>
                    <a:pt x="1271915" y="64679"/>
                  </a:lnTo>
                  <a:lnTo>
                    <a:pt x="1223887" y="45519"/>
                  </a:lnTo>
                  <a:lnTo>
                    <a:pt x="1170617" y="29303"/>
                  </a:lnTo>
                  <a:lnTo>
                    <a:pt x="1112621" y="16341"/>
                  </a:lnTo>
                  <a:lnTo>
                    <a:pt x="1050420" y="6942"/>
                  </a:lnTo>
                  <a:lnTo>
                    <a:pt x="984532" y="1416"/>
                  </a:lnTo>
                  <a:lnTo>
                    <a:pt x="922690" y="0"/>
                  </a:lnTo>
                  <a:lnTo>
                    <a:pt x="862235" y="2063"/>
                  </a:lnTo>
                  <a:lnTo>
                    <a:pt x="803686" y="7425"/>
                  </a:lnTo>
                  <a:lnTo>
                    <a:pt x="747563" y="15902"/>
                  </a:lnTo>
                  <a:lnTo>
                    <a:pt x="694384" y="27311"/>
                  </a:lnTo>
                  <a:lnTo>
                    <a:pt x="644669" y="41469"/>
                  </a:lnTo>
                  <a:lnTo>
                    <a:pt x="598938" y="58194"/>
                  </a:lnTo>
                  <a:lnTo>
                    <a:pt x="557708" y="77302"/>
                  </a:lnTo>
                  <a:lnTo>
                    <a:pt x="521500" y="98612"/>
                  </a:lnTo>
                  <a:lnTo>
                    <a:pt x="490833" y="121940"/>
                  </a:lnTo>
                  <a:lnTo>
                    <a:pt x="448198" y="173919"/>
                  </a:lnTo>
                  <a:lnTo>
                    <a:pt x="437268" y="202205"/>
                  </a:lnTo>
                  <a:lnTo>
                    <a:pt x="0" y="262163"/>
                  </a:lnTo>
                  <a:lnTo>
                    <a:pt x="452205" y="288656"/>
                  </a:lnTo>
                  <a:lnTo>
                    <a:pt x="471396" y="315064"/>
                  </a:lnTo>
                  <a:lnTo>
                    <a:pt x="496877" y="339790"/>
                  </a:lnTo>
                  <a:lnTo>
                    <a:pt x="528176" y="362659"/>
                  </a:lnTo>
                  <a:lnTo>
                    <a:pt x="564820" y="383495"/>
                  </a:lnTo>
                  <a:lnTo>
                    <a:pt x="606336" y="402123"/>
                  </a:lnTo>
                  <a:lnTo>
                    <a:pt x="652251" y="418366"/>
                  </a:lnTo>
                  <a:lnTo>
                    <a:pt x="702095" y="432049"/>
                  </a:lnTo>
                  <a:lnTo>
                    <a:pt x="755392" y="442996"/>
                  </a:lnTo>
                  <a:lnTo>
                    <a:pt x="811672" y="451032"/>
                  </a:lnTo>
                  <a:lnTo>
                    <a:pt x="870462" y="455980"/>
                  </a:lnTo>
                  <a:lnTo>
                    <a:pt x="932304" y="457397"/>
                  </a:lnTo>
                  <a:lnTo>
                    <a:pt x="992759" y="455333"/>
                  </a:lnTo>
                  <a:lnTo>
                    <a:pt x="1051307" y="449971"/>
                  </a:lnTo>
                  <a:lnTo>
                    <a:pt x="1107431" y="441495"/>
                  </a:lnTo>
                  <a:lnTo>
                    <a:pt x="1160609" y="430086"/>
                  </a:lnTo>
                  <a:lnTo>
                    <a:pt x="1210324" y="415928"/>
                  </a:lnTo>
                  <a:lnTo>
                    <a:pt x="1256056" y="399203"/>
                  </a:lnTo>
                  <a:lnTo>
                    <a:pt x="1297285" y="380094"/>
                  </a:lnTo>
                  <a:lnTo>
                    <a:pt x="1333493" y="358784"/>
                  </a:lnTo>
                  <a:lnTo>
                    <a:pt x="1364160" y="335457"/>
                  </a:lnTo>
                  <a:lnTo>
                    <a:pt x="1406796" y="283477"/>
                  </a:lnTo>
                  <a:lnTo>
                    <a:pt x="1417726" y="255191"/>
                  </a:lnTo>
                  <a:lnTo>
                    <a:pt x="1420924" y="22410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5951" y="547690"/>
              <a:ext cx="1424940" cy="463550"/>
            </a:xfrm>
            <a:custGeom>
              <a:avLst/>
              <a:gdLst/>
              <a:ahLst/>
              <a:cxnLst/>
              <a:rect l="l" t="t" r="r" b="b"/>
              <a:pathLst>
                <a:path w="1424939" h="463550">
                  <a:moveTo>
                    <a:pt x="22743" y="263460"/>
                  </a:moveTo>
                  <a:lnTo>
                    <a:pt x="1357" y="262141"/>
                  </a:lnTo>
                  <a:lnTo>
                    <a:pt x="0" y="262141"/>
                  </a:lnTo>
                  <a:lnTo>
                    <a:pt x="0" y="266324"/>
                  </a:lnTo>
                  <a:lnTo>
                    <a:pt x="1357" y="266324"/>
                  </a:lnTo>
                  <a:lnTo>
                    <a:pt x="22743" y="263460"/>
                  </a:lnTo>
                  <a:close/>
                </a:path>
                <a:path w="1424939" h="463550">
                  <a:moveTo>
                    <a:pt x="438626" y="207760"/>
                  </a:moveTo>
                  <a:lnTo>
                    <a:pt x="438626" y="203577"/>
                  </a:lnTo>
                  <a:lnTo>
                    <a:pt x="437268" y="204972"/>
                  </a:lnTo>
                  <a:lnTo>
                    <a:pt x="437268" y="203759"/>
                  </a:lnTo>
                  <a:lnTo>
                    <a:pt x="1357" y="262141"/>
                  </a:lnTo>
                  <a:lnTo>
                    <a:pt x="22743" y="263460"/>
                  </a:lnTo>
                  <a:lnTo>
                    <a:pt x="437268" y="207942"/>
                  </a:lnTo>
                  <a:lnTo>
                    <a:pt x="437268" y="204972"/>
                  </a:lnTo>
                  <a:lnTo>
                    <a:pt x="437538" y="203723"/>
                  </a:lnTo>
                  <a:lnTo>
                    <a:pt x="437538" y="207906"/>
                  </a:lnTo>
                  <a:lnTo>
                    <a:pt x="438626" y="207760"/>
                  </a:lnTo>
                  <a:close/>
                </a:path>
                <a:path w="1424939" h="463550">
                  <a:moveTo>
                    <a:pt x="1420442" y="257958"/>
                  </a:moveTo>
                  <a:lnTo>
                    <a:pt x="1420442" y="234253"/>
                  </a:lnTo>
                  <a:lnTo>
                    <a:pt x="1419084" y="245408"/>
                  </a:lnTo>
                  <a:lnTo>
                    <a:pt x="1416368" y="257958"/>
                  </a:lnTo>
                  <a:lnTo>
                    <a:pt x="1395998" y="301183"/>
                  </a:lnTo>
                  <a:lnTo>
                    <a:pt x="1378345" y="322099"/>
                  </a:lnTo>
                  <a:lnTo>
                    <a:pt x="1368839" y="333254"/>
                  </a:lnTo>
                  <a:lnTo>
                    <a:pt x="1356617" y="343014"/>
                  </a:lnTo>
                  <a:lnTo>
                    <a:pt x="1344395" y="351380"/>
                  </a:lnTo>
                  <a:lnTo>
                    <a:pt x="1330815" y="361141"/>
                  </a:lnTo>
                  <a:lnTo>
                    <a:pt x="1269707" y="394606"/>
                  </a:lnTo>
                  <a:lnTo>
                    <a:pt x="1215388" y="415521"/>
                  </a:lnTo>
                  <a:lnTo>
                    <a:pt x="1155637" y="432254"/>
                  </a:lnTo>
                  <a:lnTo>
                    <a:pt x="1112181" y="442014"/>
                  </a:lnTo>
                  <a:lnTo>
                    <a:pt x="1067368" y="448986"/>
                  </a:lnTo>
                  <a:lnTo>
                    <a:pt x="1019839" y="454564"/>
                  </a:lnTo>
                  <a:lnTo>
                    <a:pt x="995396" y="455958"/>
                  </a:lnTo>
                  <a:lnTo>
                    <a:pt x="972310" y="457352"/>
                  </a:lnTo>
                  <a:lnTo>
                    <a:pt x="897621" y="457352"/>
                  </a:lnTo>
                  <a:lnTo>
                    <a:pt x="871820" y="455958"/>
                  </a:lnTo>
                  <a:lnTo>
                    <a:pt x="835154" y="454564"/>
                  </a:lnTo>
                  <a:lnTo>
                    <a:pt x="730590" y="439226"/>
                  </a:lnTo>
                  <a:lnTo>
                    <a:pt x="666765" y="422493"/>
                  </a:lnTo>
                  <a:lnTo>
                    <a:pt x="608373" y="402972"/>
                  </a:lnTo>
                  <a:lnTo>
                    <a:pt x="556769" y="379268"/>
                  </a:lnTo>
                  <a:lnTo>
                    <a:pt x="495661" y="338831"/>
                  </a:lnTo>
                  <a:lnTo>
                    <a:pt x="487513" y="330465"/>
                  </a:lnTo>
                  <a:lnTo>
                    <a:pt x="479365" y="323493"/>
                  </a:lnTo>
                  <a:lnTo>
                    <a:pt x="465785" y="306761"/>
                  </a:lnTo>
                  <a:lnTo>
                    <a:pt x="460353" y="299789"/>
                  </a:lnTo>
                  <a:lnTo>
                    <a:pt x="454921" y="291423"/>
                  </a:lnTo>
                  <a:lnTo>
                    <a:pt x="454921" y="290028"/>
                  </a:lnTo>
                  <a:lnTo>
                    <a:pt x="451677" y="289912"/>
                  </a:lnTo>
                  <a:lnTo>
                    <a:pt x="22743" y="263460"/>
                  </a:lnTo>
                  <a:lnTo>
                    <a:pt x="1357" y="266324"/>
                  </a:lnTo>
                  <a:lnTo>
                    <a:pt x="450847" y="294044"/>
                  </a:lnTo>
                  <a:lnTo>
                    <a:pt x="450847" y="292817"/>
                  </a:lnTo>
                  <a:lnTo>
                    <a:pt x="453563" y="294211"/>
                  </a:lnTo>
                  <a:lnTo>
                    <a:pt x="453563" y="297000"/>
                  </a:lnTo>
                  <a:lnTo>
                    <a:pt x="456279" y="301183"/>
                  </a:lnTo>
                  <a:lnTo>
                    <a:pt x="476649" y="326282"/>
                  </a:lnTo>
                  <a:lnTo>
                    <a:pt x="484797" y="334648"/>
                  </a:lnTo>
                  <a:lnTo>
                    <a:pt x="492945" y="341620"/>
                  </a:lnTo>
                  <a:lnTo>
                    <a:pt x="502450" y="348592"/>
                  </a:lnTo>
                  <a:lnTo>
                    <a:pt x="511956" y="356958"/>
                  </a:lnTo>
                  <a:lnTo>
                    <a:pt x="521462" y="363930"/>
                  </a:lnTo>
                  <a:lnTo>
                    <a:pt x="532326" y="370902"/>
                  </a:lnTo>
                  <a:lnTo>
                    <a:pt x="543190" y="376479"/>
                  </a:lnTo>
                  <a:lnTo>
                    <a:pt x="555411" y="383451"/>
                  </a:lnTo>
                  <a:lnTo>
                    <a:pt x="607015" y="407155"/>
                  </a:lnTo>
                  <a:lnTo>
                    <a:pt x="665407" y="426676"/>
                  </a:lnTo>
                  <a:lnTo>
                    <a:pt x="729232" y="443409"/>
                  </a:lnTo>
                  <a:lnTo>
                    <a:pt x="798489" y="454564"/>
                  </a:lnTo>
                  <a:lnTo>
                    <a:pt x="871820" y="461535"/>
                  </a:lnTo>
                  <a:lnTo>
                    <a:pt x="897621" y="461535"/>
                  </a:lnTo>
                  <a:lnTo>
                    <a:pt x="922065" y="462930"/>
                  </a:lnTo>
                  <a:lnTo>
                    <a:pt x="947866" y="462930"/>
                  </a:lnTo>
                  <a:lnTo>
                    <a:pt x="996754" y="460141"/>
                  </a:lnTo>
                  <a:lnTo>
                    <a:pt x="1044283" y="455958"/>
                  </a:lnTo>
                  <a:lnTo>
                    <a:pt x="1112181" y="446197"/>
                  </a:lnTo>
                  <a:lnTo>
                    <a:pt x="1155637" y="436437"/>
                  </a:lnTo>
                  <a:lnTo>
                    <a:pt x="1177364" y="430859"/>
                  </a:lnTo>
                  <a:lnTo>
                    <a:pt x="1216746" y="419704"/>
                  </a:lnTo>
                  <a:lnTo>
                    <a:pt x="1254769" y="405761"/>
                  </a:lnTo>
                  <a:lnTo>
                    <a:pt x="1305014" y="382056"/>
                  </a:lnTo>
                  <a:lnTo>
                    <a:pt x="1347111" y="355563"/>
                  </a:lnTo>
                  <a:lnTo>
                    <a:pt x="1381061" y="326282"/>
                  </a:lnTo>
                  <a:lnTo>
                    <a:pt x="1406862" y="292817"/>
                  </a:lnTo>
                  <a:lnTo>
                    <a:pt x="1417726" y="270507"/>
                  </a:lnTo>
                  <a:lnTo>
                    <a:pt x="1420442" y="257958"/>
                  </a:lnTo>
                  <a:close/>
                </a:path>
                <a:path w="1424939" h="463550">
                  <a:moveTo>
                    <a:pt x="438626" y="203577"/>
                  </a:moveTo>
                  <a:lnTo>
                    <a:pt x="437538" y="203723"/>
                  </a:lnTo>
                  <a:lnTo>
                    <a:pt x="437268" y="204972"/>
                  </a:lnTo>
                  <a:lnTo>
                    <a:pt x="438626" y="203577"/>
                  </a:lnTo>
                  <a:close/>
                </a:path>
                <a:path w="1424939" h="463550">
                  <a:moveTo>
                    <a:pt x="1424516" y="234253"/>
                  </a:moveTo>
                  <a:lnTo>
                    <a:pt x="1424516" y="223098"/>
                  </a:lnTo>
                  <a:lnTo>
                    <a:pt x="1423158" y="210549"/>
                  </a:lnTo>
                  <a:lnTo>
                    <a:pt x="1397356" y="154774"/>
                  </a:lnTo>
                  <a:lnTo>
                    <a:pt x="1378345" y="135253"/>
                  </a:lnTo>
                  <a:lnTo>
                    <a:pt x="1368839" y="124098"/>
                  </a:lnTo>
                  <a:lnTo>
                    <a:pt x="1356617" y="114338"/>
                  </a:lnTo>
                  <a:lnTo>
                    <a:pt x="1344395" y="105972"/>
                  </a:lnTo>
                  <a:lnTo>
                    <a:pt x="1330815" y="96211"/>
                  </a:lnTo>
                  <a:lnTo>
                    <a:pt x="1317236" y="87845"/>
                  </a:lnTo>
                  <a:lnTo>
                    <a:pt x="1300940" y="79479"/>
                  </a:lnTo>
                  <a:lnTo>
                    <a:pt x="1286002" y="71112"/>
                  </a:lnTo>
                  <a:lnTo>
                    <a:pt x="1250695" y="55774"/>
                  </a:lnTo>
                  <a:lnTo>
                    <a:pt x="1212672" y="41831"/>
                  </a:lnTo>
                  <a:lnTo>
                    <a:pt x="1171932" y="30676"/>
                  </a:lnTo>
                  <a:lnTo>
                    <a:pt x="1151563" y="25098"/>
                  </a:lnTo>
                  <a:lnTo>
                    <a:pt x="1129835" y="19521"/>
                  </a:lnTo>
                  <a:lnTo>
                    <a:pt x="1106750" y="15338"/>
                  </a:lnTo>
                  <a:lnTo>
                    <a:pt x="1083664" y="12549"/>
                  </a:lnTo>
                  <a:lnTo>
                    <a:pt x="1060578" y="8366"/>
                  </a:lnTo>
                  <a:lnTo>
                    <a:pt x="1036135" y="5577"/>
                  </a:lnTo>
                  <a:lnTo>
                    <a:pt x="1011691" y="4183"/>
                  </a:lnTo>
                  <a:lnTo>
                    <a:pt x="985890" y="1394"/>
                  </a:lnTo>
                  <a:lnTo>
                    <a:pt x="960088" y="1394"/>
                  </a:lnTo>
                  <a:lnTo>
                    <a:pt x="935645" y="0"/>
                  </a:lnTo>
                  <a:lnTo>
                    <a:pt x="909843" y="0"/>
                  </a:lnTo>
                  <a:lnTo>
                    <a:pt x="860956" y="2788"/>
                  </a:lnTo>
                  <a:lnTo>
                    <a:pt x="813427" y="6971"/>
                  </a:lnTo>
                  <a:lnTo>
                    <a:pt x="745528" y="16732"/>
                  </a:lnTo>
                  <a:lnTo>
                    <a:pt x="702073" y="26493"/>
                  </a:lnTo>
                  <a:lnTo>
                    <a:pt x="680345" y="32070"/>
                  </a:lnTo>
                  <a:lnTo>
                    <a:pt x="640964" y="43225"/>
                  </a:lnTo>
                  <a:lnTo>
                    <a:pt x="602941" y="57169"/>
                  </a:lnTo>
                  <a:lnTo>
                    <a:pt x="552696" y="80873"/>
                  </a:lnTo>
                  <a:lnTo>
                    <a:pt x="510598" y="107366"/>
                  </a:lnTo>
                  <a:lnTo>
                    <a:pt x="476649" y="136648"/>
                  </a:lnTo>
                  <a:lnTo>
                    <a:pt x="450847" y="170112"/>
                  </a:lnTo>
                  <a:lnTo>
                    <a:pt x="437538" y="203723"/>
                  </a:lnTo>
                  <a:lnTo>
                    <a:pt x="438626" y="203577"/>
                  </a:lnTo>
                  <a:lnTo>
                    <a:pt x="438626" y="207760"/>
                  </a:lnTo>
                  <a:lnTo>
                    <a:pt x="439984" y="207760"/>
                  </a:lnTo>
                  <a:lnTo>
                    <a:pt x="439984" y="206366"/>
                  </a:lnTo>
                  <a:lnTo>
                    <a:pt x="441342" y="206366"/>
                  </a:lnTo>
                  <a:lnTo>
                    <a:pt x="461711" y="161746"/>
                  </a:lnTo>
                  <a:lnTo>
                    <a:pt x="490229" y="129676"/>
                  </a:lnTo>
                  <a:lnTo>
                    <a:pt x="513314" y="111549"/>
                  </a:lnTo>
                  <a:lnTo>
                    <a:pt x="526894" y="101788"/>
                  </a:lnTo>
                  <a:lnTo>
                    <a:pt x="588003" y="68324"/>
                  </a:lnTo>
                  <a:lnTo>
                    <a:pt x="642322" y="47408"/>
                  </a:lnTo>
                  <a:lnTo>
                    <a:pt x="702073" y="30676"/>
                  </a:lnTo>
                  <a:lnTo>
                    <a:pt x="745528" y="20915"/>
                  </a:lnTo>
                  <a:lnTo>
                    <a:pt x="790341" y="13943"/>
                  </a:lnTo>
                  <a:lnTo>
                    <a:pt x="814785" y="11154"/>
                  </a:lnTo>
                  <a:lnTo>
                    <a:pt x="837870" y="8366"/>
                  </a:lnTo>
                  <a:lnTo>
                    <a:pt x="862314" y="6971"/>
                  </a:lnTo>
                  <a:lnTo>
                    <a:pt x="885400" y="5577"/>
                  </a:lnTo>
                  <a:lnTo>
                    <a:pt x="911201" y="5577"/>
                  </a:lnTo>
                  <a:lnTo>
                    <a:pt x="935645" y="4183"/>
                  </a:lnTo>
                  <a:lnTo>
                    <a:pt x="960088" y="5577"/>
                  </a:lnTo>
                  <a:lnTo>
                    <a:pt x="985890" y="6971"/>
                  </a:lnTo>
                  <a:lnTo>
                    <a:pt x="1011691" y="8439"/>
                  </a:lnTo>
                  <a:lnTo>
                    <a:pt x="1036135" y="9760"/>
                  </a:lnTo>
                  <a:lnTo>
                    <a:pt x="1059220" y="12549"/>
                  </a:lnTo>
                  <a:lnTo>
                    <a:pt x="1083664" y="16732"/>
                  </a:lnTo>
                  <a:lnTo>
                    <a:pt x="1106750" y="19521"/>
                  </a:lnTo>
                  <a:lnTo>
                    <a:pt x="1128477" y="25098"/>
                  </a:lnTo>
                  <a:lnTo>
                    <a:pt x="1171932" y="34859"/>
                  </a:lnTo>
                  <a:lnTo>
                    <a:pt x="1211314" y="46014"/>
                  </a:lnTo>
                  <a:lnTo>
                    <a:pt x="1249337" y="59957"/>
                  </a:lnTo>
                  <a:lnTo>
                    <a:pt x="1283286" y="75295"/>
                  </a:lnTo>
                  <a:lnTo>
                    <a:pt x="1299582" y="82267"/>
                  </a:lnTo>
                  <a:lnTo>
                    <a:pt x="1314520" y="92028"/>
                  </a:lnTo>
                  <a:lnTo>
                    <a:pt x="1329458" y="100394"/>
                  </a:lnTo>
                  <a:lnTo>
                    <a:pt x="1341679" y="108760"/>
                  </a:lnTo>
                  <a:lnTo>
                    <a:pt x="1385135" y="147803"/>
                  </a:lnTo>
                  <a:lnTo>
                    <a:pt x="1406862" y="179873"/>
                  </a:lnTo>
                  <a:lnTo>
                    <a:pt x="1412294" y="189634"/>
                  </a:lnTo>
                  <a:lnTo>
                    <a:pt x="1416368" y="200789"/>
                  </a:lnTo>
                  <a:lnTo>
                    <a:pt x="1419084" y="211944"/>
                  </a:lnTo>
                  <a:lnTo>
                    <a:pt x="1420442" y="223098"/>
                  </a:lnTo>
                  <a:lnTo>
                    <a:pt x="1420442" y="257958"/>
                  </a:lnTo>
                  <a:lnTo>
                    <a:pt x="1423158" y="246803"/>
                  </a:lnTo>
                  <a:lnTo>
                    <a:pt x="1424516" y="234253"/>
                  </a:lnTo>
                  <a:close/>
                </a:path>
                <a:path w="1424939" h="463550">
                  <a:moveTo>
                    <a:pt x="453563" y="294211"/>
                  </a:moveTo>
                  <a:lnTo>
                    <a:pt x="450847" y="292817"/>
                  </a:lnTo>
                  <a:lnTo>
                    <a:pt x="451677" y="294095"/>
                  </a:lnTo>
                  <a:lnTo>
                    <a:pt x="453563" y="294211"/>
                  </a:lnTo>
                  <a:close/>
                </a:path>
                <a:path w="1424939" h="463550">
                  <a:moveTo>
                    <a:pt x="451677" y="294095"/>
                  </a:moveTo>
                  <a:lnTo>
                    <a:pt x="450847" y="292817"/>
                  </a:lnTo>
                  <a:lnTo>
                    <a:pt x="450847" y="294044"/>
                  </a:lnTo>
                  <a:lnTo>
                    <a:pt x="451677" y="294095"/>
                  </a:lnTo>
                  <a:close/>
                </a:path>
                <a:path w="1424939" h="463550">
                  <a:moveTo>
                    <a:pt x="453563" y="297000"/>
                  </a:moveTo>
                  <a:lnTo>
                    <a:pt x="453563" y="294211"/>
                  </a:lnTo>
                  <a:lnTo>
                    <a:pt x="451677" y="294095"/>
                  </a:lnTo>
                  <a:lnTo>
                    <a:pt x="453563" y="29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95207" y="618653"/>
            <a:ext cx="61722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latin typeface="Comic Sans MS"/>
                <a:cs typeface="Comic Sans MS"/>
              </a:rPr>
              <a:t>Caso  </a:t>
            </a:r>
            <a:r>
              <a:rPr sz="1100" spc="-1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e</a:t>
            </a:r>
            <a:r>
              <a:rPr sz="1100" spc="-25" dirty="0">
                <a:latin typeface="Comic Sans MS"/>
                <a:cs typeface="Comic Sans MS"/>
              </a:rPr>
              <a:t>c</a:t>
            </a:r>
            <a:r>
              <a:rPr sz="1100" spc="-20" dirty="0">
                <a:latin typeface="Comic Sans MS"/>
                <a:cs typeface="Comic Sans MS"/>
              </a:rPr>
              <a:t>u</a:t>
            </a:r>
            <a:r>
              <a:rPr sz="1100" spc="-5" dirty="0">
                <a:latin typeface="Comic Sans MS"/>
                <a:cs typeface="Comic Sans MS"/>
              </a:rPr>
              <a:t>r</a:t>
            </a:r>
            <a:r>
              <a:rPr sz="1100" spc="-15" dirty="0">
                <a:latin typeface="Comic Sans MS"/>
                <a:cs typeface="Comic Sans MS"/>
              </a:rPr>
              <a:t>si</a:t>
            </a:r>
            <a:r>
              <a:rPr sz="1100" spc="-5" dirty="0">
                <a:latin typeface="Comic Sans MS"/>
                <a:cs typeface="Comic Sans MS"/>
              </a:rPr>
              <a:t>v</a:t>
            </a:r>
            <a:r>
              <a:rPr sz="1100" spc="-20" dirty="0">
                <a:latin typeface="Comic Sans MS"/>
                <a:cs typeface="Comic Sans MS"/>
              </a:rPr>
              <a:t>o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4" name="object 2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C612DB1-43E6-48E1-9A59-4D82B654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32" name="object 6">
            <a:extLst>
              <a:ext uri="{FF2B5EF4-FFF2-40B4-BE49-F238E27FC236}">
                <a16:creationId xmlns:a16="http://schemas.microsoft.com/office/drawing/2014/main" id="{5155EEE5-3E88-48FF-92E0-2244F25982DE}"/>
              </a:ext>
            </a:extLst>
          </p:cNvPr>
          <p:cNvSpPr txBox="1"/>
          <p:nvPr/>
        </p:nvSpPr>
        <p:spPr>
          <a:xfrm>
            <a:off x="838249" y="1080256"/>
            <a:ext cx="2421890" cy="106631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 err="1">
                <a:latin typeface="Tahoma"/>
                <a:cs typeface="Tahoma"/>
              </a:rPr>
              <a:t>int</a:t>
            </a:r>
            <a:r>
              <a:rPr lang="pt-BR" sz="900" dirty="0">
                <a:latin typeface="Tahoma"/>
                <a:cs typeface="Tahoma"/>
              </a:rPr>
              <a:t> Recursivo::</a:t>
            </a:r>
            <a:r>
              <a:rPr lang="pt-BR" sz="900" dirty="0" err="1">
                <a:latin typeface="Tahoma"/>
                <a:cs typeface="Tahoma"/>
              </a:rPr>
              <a:t>fatorialr</a:t>
            </a:r>
            <a:r>
              <a:rPr lang="pt-BR" sz="900" dirty="0">
                <a:latin typeface="Tahoma"/>
                <a:cs typeface="Tahoma"/>
              </a:rPr>
              <a:t>(</a:t>
            </a:r>
            <a:r>
              <a:rPr lang="pt-BR" sz="900" dirty="0" err="1">
                <a:latin typeface="Tahoma"/>
                <a:cs typeface="Tahoma"/>
              </a:rPr>
              <a:t>int</a:t>
            </a:r>
            <a:r>
              <a:rPr lang="pt-BR" sz="900" dirty="0">
                <a:latin typeface="Tahoma"/>
                <a:cs typeface="Tahoma"/>
              </a:rPr>
              <a:t> n){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>
                <a:latin typeface="Tahoma"/>
                <a:cs typeface="Tahoma"/>
              </a:rPr>
              <a:t>	</a:t>
            </a:r>
            <a:r>
              <a:rPr lang="pt-BR" sz="900" dirty="0" err="1">
                <a:latin typeface="Tahoma"/>
                <a:cs typeface="Tahoma"/>
              </a:rPr>
              <a:t>if</a:t>
            </a:r>
            <a:r>
              <a:rPr lang="pt-BR" sz="900" dirty="0">
                <a:latin typeface="Tahoma"/>
                <a:cs typeface="Tahoma"/>
              </a:rPr>
              <a:t>(n &lt;= 1)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>
                <a:latin typeface="Tahoma"/>
                <a:cs typeface="Tahoma"/>
              </a:rPr>
              <a:t>	    </a:t>
            </a:r>
            <a:r>
              <a:rPr lang="pt-BR" sz="900" dirty="0" err="1">
                <a:latin typeface="Tahoma"/>
                <a:cs typeface="Tahoma"/>
              </a:rPr>
              <a:t>return</a:t>
            </a:r>
            <a:r>
              <a:rPr lang="pt-BR" sz="900" dirty="0">
                <a:latin typeface="Tahoma"/>
                <a:cs typeface="Tahoma"/>
              </a:rPr>
              <a:t> 1;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>
                <a:latin typeface="Tahoma"/>
                <a:cs typeface="Tahoma"/>
              </a:rPr>
              <a:t>    </a:t>
            </a:r>
            <a:r>
              <a:rPr lang="pt-BR" sz="900" dirty="0" err="1">
                <a:latin typeface="Tahoma"/>
                <a:cs typeface="Tahoma"/>
              </a:rPr>
              <a:t>else</a:t>
            </a:r>
            <a:endParaRPr lang="pt-BR" sz="900" dirty="0"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>
                <a:latin typeface="Tahoma"/>
                <a:cs typeface="Tahoma"/>
              </a:rPr>
              <a:t>        </a:t>
            </a:r>
            <a:r>
              <a:rPr lang="pt-BR" sz="900" dirty="0" err="1">
                <a:latin typeface="Tahoma"/>
                <a:cs typeface="Tahoma"/>
              </a:rPr>
              <a:t>return</a:t>
            </a:r>
            <a:r>
              <a:rPr lang="pt-BR" sz="900" dirty="0">
                <a:latin typeface="Tahoma"/>
                <a:cs typeface="Tahoma"/>
              </a:rPr>
              <a:t> n*</a:t>
            </a:r>
            <a:r>
              <a:rPr lang="pt-BR" sz="900" dirty="0" err="1">
                <a:latin typeface="Tahoma"/>
                <a:cs typeface="Tahoma"/>
              </a:rPr>
              <a:t>fatorialr</a:t>
            </a:r>
            <a:r>
              <a:rPr lang="pt-BR" sz="900" dirty="0">
                <a:latin typeface="Tahoma"/>
                <a:cs typeface="Tahoma"/>
              </a:rPr>
              <a:t>(n-1);</a:t>
            </a:r>
          </a:p>
          <a:p>
            <a:pPr marL="12065">
              <a:lnSpc>
                <a:spcPct val="100000"/>
              </a:lnSpc>
              <a:spcBef>
                <a:spcPts val="335"/>
              </a:spcBef>
              <a:tabLst>
                <a:tab pos="166370" algn="l"/>
              </a:tabLst>
            </a:pPr>
            <a:r>
              <a:rPr lang="pt-BR" sz="900" dirty="0">
                <a:latin typeface="Tahoma"/>
                <a:cs typeface="Tahoma"/>
              </a:rPr>
              <a:t>}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962" y="2840375"/>
            <a:ext cx="755691" cy="22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01268" y="2906463"/>
            <a:ext cx="1721485" cy="1136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tabLst>
                <a:tab pos="1591310" algn="l"/>
              </a:tabLst>
            </a:pPr>
            <a:r>
              <a:rPr sz="700" dirty="0">
                <a:latin typeface="Verdana"/>
                <a:cs typeface="Verdana"/>
              </a:rPr>
              <a:t>P</a:t>
            </a:r>
            <a:r>
              <a:rPr sz="700" spc="5" dirty="0">
                <a:latin typeface="Verdana"/>
                <a:cs typeface="Verdana"/>
              </a:rPr>
              <a:t>rog</a:t>
            </a:r>
            <a:r>
              <a:rPr sz="700" spc="-5" dirty="0">
                <a:latin typeface="Verdana"/>
                <a:cs typeface="Verdana"/>
              </a:rPr>
              <a:t>r</a:t>
            </a:r>
            <a:r>
              <a:rPr sz="700" spc="5" dirty="0">
                <a:latin typeface="Verdana"/>
                <a:cs typeface="Verdana"/>
              </a:rPr>
              <a:t>amaç</a:t>
            </a:r>
            <a:r>
              <a:rPr sz="700" dirty="0">
                <a:latin typeface="Verdana"/>
                <a:cs typeface="Verdana"/>
              </a:rPr>
              <a:t>ã</a:t>
            </a:r>
            <a:r>
              <a:rPr sz="700" spc="10" dirty="0">
                <a:latin typeface="Verdana"/>
                <a:cs typeface="Verdana"/>
              </a:rPr>
              <a:t>o</a:t>
            </a:r>
            <a:r>
              <a:rPr sz="700" spc="6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Verdana"/>
                <a:cs typeface="Verdana"/>
              </a:rPr>
              <a:t>I</a:t>
            </a:r>
            <a:r>
              <a:rPr sz="700" spc="5" dirty="0">
                <a:latin typeface="Verdana"/>
                <a:cs typeface="Verdana"/>
              </a:rPr>
              <a:t>I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b="1" spc="10" dirty="0">
                <a:latin typeface="Verdana"/>
                <a:cs typeface="Verdana"/>
              </a:rPr>
              <a:t>10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549" y="53933"/>
            <a:ext cx="31807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0" dirty="0">
                <a:solidFill>
                  <a:srgbClr val="323298"/>
                </a:solidFill>
                <a:latin typeface="Verdana"/>
                <a:cs typeface="Verdana"/>
              </a:rPr>
              <a:t>Características </a:t>
            </a:r>
            <a:r>
              <a:rPr sz="1100" b="1" spc="-25" dirty="0">
                <a:solidFill>
                  <a:srgbClr val="323298"/>
                </a:solidFill>
                <a:latin typeface="Verdana"/>
                <a:cs typeface="Verdana"/>
              </a:rPr>
              <a:t>dos programas</a:t>
            </a:r>
            <a:r>
              <a:rPr sz="1100" b="1" spc="-50" dirty="0">
                <a:solidFill>
                  <a:srgbClr val="323298"/>
                </a:solidFill>
                <a:latin typeface="Verdana"/>
                <a:cs typeface="Verdana"/>
              </a:rPr>
              <a:t> </a:t>
            </a:r>
            <a:r>
              <a:rPr sz="1100" b="1" spc="-20" dirty="0">
                <a:solidFill>
                  <a:srgbClr val="323298"/>
                </a:solidFill>
                <a:latin typeface="Verdana"/>
                <a:cs typeface="Verdana"/>
              </a:rPr>
              <a:t>recursivos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837" y="351749"/>
            <a:ext cx="3386454" cy="5937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178435" algn="l"/>
              </a:tabLst>
            </a:pPr>
            <a:r>
              <a:rPr sz="1100" spc="-20" dirty="0">
                <a:latin typeface="Tahoma"/>
                <a:cs typeface="Tahoma"/>
              </a:rPr>
              <a:t>Chama </a:t>
            </a:r>
            <a:r>
              <a:rPr sz="1100" i="1" spc="-20" dirty="0">
                <a:latin typeface="Tahoma"/>
                <a:cs typeface="Tahoma"/>
              </a:rPr>
              <a:t>a </a:t>
            </a:r>
            <a:r>
              <a:rPr sz="1100" i="1" spc="-15" dirty="0">
                <a:latin typeface="Tahoma"/>
                <a:cs typeface="Tahoma"/>
              </a:rPr>
              <a:t>si </a:t>
            </a:r>
            <a:r>
              <a:rPr sz="1100" i="1" spc="-20" dirty="0">
                <a:latin typeface="Tahoma"/>
                <a:cs typeface="Tahoma"/>
              </a:rPr>
              <a:t>mesmo </a:t>
            </a:r>
            <a:r>
              <a:rPr sz="1100" spc="-15" dirty="0">
                <a:latin typeface="Tahoma"/>
                <a:cs typeface="Tahoma"/>
              </a:rPr>
              <a:t>para resolver </a:t>
            </a:r>
            <a:r>
              <a:rPr sz="1100" i="1" spc="-15" dirty="0">
                <a:latin typeface="Tahoma"/>
                <a:cs typeface="Tahoma"/>
              </a:rPr>
              <a:t>parte </a:t>
            </a:r>
            <a:r>
              <a:rPr sz="1100" i="1" spc="-20" dirty="0">
                <a:latin typeface="Tahoma"/>
                <a:cs typeface="Tahoma"/>
              </a:rPr>
              <a:t>do</a:t>
            </a:r>
            <a:r>
              <a:rPr sz="1100" i="1" spc="-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ahoma"/>
                <a:cs typeface="Tahoma"/>
              </a:rPr>
              <a:t>problema</a:t>
            </a:r>
            <a:r>
              <a:rPr sz="1100" spc="-15" dirty="0">
                <a:latin typeface="Tahoma"/>
                <a:cs typeface="Tahoma"/>
              </a:rPr>
              <a:t>;</a:t>
            </a:r>
            <a:endParaRPr sz="1100">
              <a:latin typeface="Tahoma"/>
              <a:cs typeface="Tahoma"/>
            </a:endParaRPr>
          </a:p>
          <a:p>
            <a:pPr marL="165735" marR="5080" indent="-153670">
              <a:lnSpc>
                <a:spcPct val="100000"/>
              </a:lnSpc>
              <a:spcBef>
                <a:spcPts val="260"/>
              </a:spcBef>
              <a:buAutoNum type="alphaLcParenR"/>
              <a:tabLst>
                <a:tab pos="182880" algn="l"/>
              </a:tabLst>
            </a:pPr>
            <a:r>
              <a:rPr sz="1100" spc="-15" dirty="0">
                <a:latin typeface="Tahoma"/>
                <a:cs typeface="Tahoma"/>
              </a:rPr>
              <a:t>Existe pelo </a:t>
            </a:r>
            <a:r>
              <a:rPr sz="1100" spc="-20" dirty="0">
                <a:latin typeface="Tahoma"/>
                <a:cs typeface="Tahoma"/>
              </a:rPr>
              <a:t>menos </a:t>
            </a:r>
            <a:r>
              <a:rPr sz="1100" spc="-25" dirty="0">
                <a:latin typeface="Tahoma"/>
                <a:cs typeface="Tahoma"/>
              </a:rPr>
              <a:t>um </a:t>
            </a:r>
            <a:r>
              <a:rPr sz="1100" i="1" spc="-20" dirty="0">
                <a:latin typeface="Tahoma"/>
                <a:cs typeface="Tahoma"/>
              </a:rPr>
              <a:t>caso </a:t>
            </a:r>
            <a:r>
              <a:rPr sz="1100" i="1" spc="-15" dirty="0">
                <a:latin typeface="Tahoma"/>
                <a:cs typeface="Tahoma"/>
              </a:rPr>
              <a:t>base </a:t>
            </a:r>
            <a:r>
              <a:rPr sz="1100" spc="-20" dirty="0">
                <a:latin typeface="Tahoma"/>
                <a:cs typeface="Tahoma"/>
              </a:rPr>
              <a:t>que é </a:t>
            </a:r>
            <a:r>
              <a:rPr sz="1100" spc="-15" dirty="0">
                <a:latin typeface="Tahoma"/>
                <a:cs typeface="Tahoma"/>
              </a:rPr>
              <a:t>resolvido </a:t>
            </a:r>
            <a:r>
              <a:rPr sz="1100" spc="-20" dirty="0">
                <a:latin typeface="Tahoma"/>
                <a:cs typeface="Tahoma"/>
              </a:rPr>
              <a:t>sem  </a:t>
            </a:r>
            <a:r>
              <a:rPr sz="1100" spc="-15" dirty="0">
                <a:latin typeface="Tahoma"/>
                <a:cs typeface="Tahoma"/>
              </a:rPr>
              <a:t>chamar </a:t>
            </a:r>
            <a:r>
              <a:rPr sz="1100" spc="-20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si </a:t>
            </a:r>
            <a:r>
              <a:rPr sz="1100" spc="-20" dirty="0">
                <a:latin typeface="Tahoma"/>
                <a:cs typeface="Tahoma"/>
              </a:rPr>
              <a:t>mesmo, </a:t>
            </a:r>
            <a:r>
              <a:rPr sz="1100" spc="-15" dirty="0">
                <a:latin typeface="Tahoma"/>
                <a:cs typeface="Tahoma"/>
              </a:rPr>
              <a:t>definindo </a:t>
            </a:r>
            <a:r>
              <a:rPr sz="1100" spc="-25" dirty="0">
                <a:latin typeface="Tahoma"/>
                <a:cs typeface="Tahoma"/>
              </a:rPr>
              <a:t>um </a:t>
            </a:r>
            <a:r>
              <a:rPr sz="1100" spc="-15" dirty="0">
                <a:latin typeface="Tahoma"/>
                <a:cs typeface="Tahoma"/>
              </a:rPr>
              <a:t>critério </a:t>
            </a:r>
            <a:r>
              <a:rPr sz="1100" spc="-20" dirty="0">
                <a:latin typeface="Tahoma"/>
                <a:cs typeface="Tahoma"/>
              </a:rPr>
              <a:t>de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parada.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246" y="2718727"/>
            <a:ext cx="4074160" cy="412750"/>
          </a:xfrm>
          <a:custGeom>
            <a:avLst/>
            <a:gdLst/>
            <a:ahLst/>
            <a:cxnLst/>
            <a:rect l="l" t="t" r="r" b="b"/>
            <a:pathLst>
              <a:path w="4074160" h="412750">
                <a:moveTo>
                  <a:pt x="4073931" y="0"/>
                </a:moveTo>
                <a:lnTo>
                  <a:pt x="0" y="0"/>
                </a:lnTo>
                <a:lnTo>
                  <a:pt x="0" y="1397"/>
                </a:lnTo>
                <a:lnTo>
                  <a:pt x="0" y="4191"/>
                </a:lnTo>
                <a:lnTo>
                  <a:pt x="0" y="412737"/>
                </a:lnTo>
                <a:lnTo>
                  <a:pt x="4073931" y="412737"/>
                </a:lnTo>
                <a:lnTo>
                  <a:pt x="4073931" y="4191"/>
                </a:lnTo>
                <a:lnTo>
                  <a:pt x="4073931" y="1397"/>
                </a:lnTo>
                <a:lnTo>
                  <a:pt x="4073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04720" y="3349288"/>
            <a:ext cx="9988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Introdu¸c˜ao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25 de setembro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926E734-C568-431C-B831-E160D743E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1558</Words>
  <Application>Microsoft Office PowerPoint</Application>
  <PresentationFormat>Personalizar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Comic Sans MS</vt:lpstr>
      <vt:lpstr>Courier New</vt:lpstr>
      <vt:lpstr>LM Sans 10</vt:lpstr>
      <vt:lpstr>LM Sans 12</vt:lpstr>
      <vt:lpstr>Tahoma</vt:lpstr>
      <vt:lpstr>Times New Roman</vt:lpstr>
      <vt:lpstr>Trebuchet MS</vt:lpstr>
      <vt:lpstr>Verdana</vt:lpstr>
      <vt:lpstr>Office Theme</vt:lpstr>
      <vt:lpstr>Apresentação do PowerPoint</vt:lpstr>
      <vt:lpstr>Recursividade</vt:lpstr>
      <vt:lpstr>Recursão</vt:lpstr>
      <vt:lpstr>Exemplo da multiplicação</vt:lpstr>
      <vt:lpstr>Multiplicação recursiva</vt:lpstr>
      <vt:lpstr>Multiplicação recursiva</vt:lpstr>
      <vt:lpstr>Fatorial recursivo</vt:lpstr>
      <vt:lpstr>Fatorial recursivo</vt:lpstr>
      <vt:lpstr>Apresentação do PowerPoint</vt:lpstr>
      <vt:lpstr>Recursão linear</vt:lpstr>
      <vt:lpstr>Recursão linear (exemplo)</vt:lpstr>
      <vt:lpstr>Recursão linear (exemplo)</vt:lpstr>
      <vt:lpstr>Dicas para desenvolver algoritmos recursivos</vt:lpstr>
      <vt:lpstr>Vantagens e Desvantagens</vt:lpstr>
      <vt:lpstr>Apresentação do PowerPoint</vt:lpstr>
      <vt:lpstr>Apresentação do PowerPoint</vt:lpstr>
      <vt:lpstr>Apresentação do PowerPoint</vt:lpstr>
      <vt:lpstr>Outro exemplo de recursividade: fractal de Fern</vt:lpstr>
      <vt:lpstr>Conceito de recursividade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4</cp:revision>
  <dcterms:created xsi:type="dcterms:W3CDTF">2020-03-27T21:30:19Z</dcterms:created>
  <dcterms:modified xsi:type="dcterms:W3CDTF">2020-05-25T12:40:44Z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