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7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AC318-C099-E2D2-8685-837F64551CC1}" v="11" dt="2020-04-09T16:13:28.273"/>
    <p1510:client id="{30191BC5-4180-278A-27D0-22F991E9391B}" v="19" dt="2020-04-13T13:24:27.284"/>
    <p1510:client id="{41518F63-41AC-553B-33CB-A88B302E0C94}" v="490" dt="2020-04-09T06:01:00.549"/>
    <p1510:client id="{4622F38B-B2EF-75D0-BEFD-041DA06B4812}" v="353" dt="2020-04-03T15:28:44.835"/>
    <p1510:client id="{600E13B8-C39D-72B0-3ABA-F9FBE6D00074}" v="197" dt="2020-04-12T18:03:05.969"/>
    <p1510:client id="{74B336DF-9D9B-32DD-30A2-BEAEBACB1A15}" v="77" dt="2020-04-12T09:29:34.706"/>
    <p1510:client id="{77812BEE-0EA9-CDA1-65C2-D5B0288EEF6A}" v="347" dt="2020-04-07T23:33:03.577"/>
    <p1510:client id="{7BA38B78-16C4-71FA-04B0-4564E39E5CD3}" v="28" dt="2020-04-30T21:31:27.189"/>
    <p1510:client id="{A5195EB8-D36E-EDC1-7FE2-E2BAC5D7CBC2}" v="8" dt="2020-04-10T16:41:56.169"/>
    <p1510:client id="{B3FBE8EF-CDB6-8892-6D04-FD5954AE86C9}" v="8" dt="2020-04-30T20:04:02.238"/>
    <p1510:client id="{EC4090AD-696E-AA9A-180A-9D6DDA634F3C}" v="48" dt="2020-05-05T21:05:44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2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2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13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50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53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54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29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79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7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6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0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8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2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9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4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9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43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365"/>
            <a:ext cx="9144000" cy="3321955"/>
          </a:xfrm>
        </p:spPr>
        <p:txBody>
          <a:bodyPr>
            <a:normAutofit/>
          </a:bodyPr>
          <a:lstStyle/>
          <a:p>
            <a:r>
              <a:rPr lang="en-US" b="1" dirty="0" err="1"/>
              <a:t>Arquitetura</a:t>
            </a:r>
            <a:r>
              <a:rPr lang="en-US" b="1" dirty="0"/>
              <a:t> de TI</a:t>
            </a:r>
            <a:br>
              <a:rPr lang="en-US" b="1" dirty="0">
                <a:cs typeface="Calibri Light"/>
              </a:rPr>
            </a:br>
            <a:br>
              <a:rPr lang="en-US" b="1" dirty="0">
                <a:cs typeface="Calibri Light"/>
              </a:rPr>
            </a:br>
            <a:r>
              <a:rPr lang="en-US" b="1" dirty="0">
                <a:cs typeface="Calibri Light"/>
              </a:rPr>
              <a:t>HLD &amp; LLD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cs typeface="Calibri"/>
              </a:rPr>
              <a:t>Guilherme Alves Ferreira - 01201054</a:t>
            </a:r>
            <a:endParaRPr lang="en-US" sz="140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cs typeface="Calibri"/>
              </a:rPr>
              <a:t>Guilherme Gomes Barboza - 01201059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cs typeface="Calibri"/>
              </a:rPr>
              <a:t>Douglas Dourado Vila Nova - 01201116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cs typeface="Calibri"/>
              </a:rPr>
              <a:t>Lucas Toscani D. Oliveira - 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01201052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Rafael Rocha de Almeida - 01201081</a:t>
            </a:r>
            <a:endParaRPr lang="en-US" sz="14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6" descr="Uma imagem contendo computador&#10;&#10;Descrição gerada automaticamente">
            <a:extLst>
              <a:ext uri="{FF2B5EF4-FFF2-40B4-BE49-F238E27FC236}">
                <a16:creationId xmlns:a16="http://schemas.microsoft.com/office/drawing/2014/main" id="{542EC0EC-7EA5-4A25-A0B6-64C12E062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85" y="570597"/>
            <a:ext cx="1528538" cy="1004590"/>
          </a:xfrm>
          <a:prstGeom prst="rect">
            <a:avLst/>
          </a:prstGeom>
        </p:spPr>
      </p:pic>
      <p:sp>
        <p:nvSpPr>
          <p:cNvPr id="25" name="Seta: para a Direita 26">
            <a:extLst>
              <a:ext uri="{FF2B5EF4-FFF2-40B4-BE49-F238E27FC236}">
                <a16:creationId xmlns:a16="http://schemas.microsoft.com/office/drawing/2014/main" id="{2023FBB1-6BFC-4DEB-AF73-22ED2A01295E}"/>
              </a:ext>
            </a:extLst>
          </p:cNvPr>
          <p:cNvSpPr/>
          <p:nvPr/>
        </p:nvSpPr>
        <p:spPr>
          <a:xfrm>
            <a:off x="1712958" y="2049959"/>
            <a:ext cx="8696308" cy="30325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pic>
        <p:nvPicPr>
          <p:cNvPr id="28" name="Imagem 45" descr="Uma imagem contendo desenho&#10;&#10;Descrição gerada automaticamente">
            <a:extLst>
              <a:ext uri="{FF2B5EF4-FFF2-40B4-BE49-F238E27FC236}">
                <a16:creationId xmlns:a16="http://schemas.microsoft.com/office/drawing/2014/main" id="{7047661B-6FE8-4585-9FAE-77AAAE70F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42775">
            <a:off x="3608477" y="489463"/>
            <a:ext cx="242115" cy="203112"/>
          </a:xfrm>
          <a:prstGeom prst="rect">
            <a:avLst/>
          </a:prstGeom>
        </p:spPr>
      </p:pic>
      <p:sp>
        <p:nvSpPr>
          <p:cNvPr id="29" name="Seta: em Forma de U 64">
            <a:extLst>
              <a:ext uri="{FF2B5EF4-FFF2-40B4-BE49-F238E27FC236}">
                <a16:creationId xmlns:a16="http://schemas.microsoft.com/office/drawing/2014/main" id="{0BD95714-BE3B-4FAE-B123-90667DB663ED}"/>
              </a:ext>
            </a:extLst>
          </p:cNvPr>
          <p:cNvSpPr/>
          <p:nvPr/>
        </p:nvSpPr>
        <p:spPr>
          <a:xfrm rot="5400000">
            <a:off x="9996234" y="2871117"/>
            <a:ext cx="2350086" cy="833623"/>
          </a:xfrm>
          <a:prstGeom prst="uturnArrow">
            <a:avLst>
              <a:gd name="adj1" fmla="val 22134"/>
              <a:gd name="adj2" fmla="val 18610"/>
              <a:gd name="adj3" fmla="val 25000"/>
              <a:gd name="adj4" fmla="val 27776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para a Direita 67">
            <a:extLst>
              <a:ext uri="{FF2B5EF4-FFF2-40B4-BE49-F238E27FC236}">
                <a16:creationId xmlns:a16="http://schemas.microsoft.com/office/drawing/2014/main" id="{B9646083-A571-4FC8-8894-7FAEA29202D1}"/>
              </a:ext>
            </a:extLst>
          </p:cNvPr>
          <p:cNvSpPr/>
          <p:nvPr/>
        </p:nvSpPr>
        <p:spPr>
          <a:xfrm rot="10800000">
            <a:off x="1529777" y="4162959"/>
            <a:ext cx="9071239" cy="3000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pic>
        <p:nvPicPr>
          <p:cNvPr id="31" name="Imagem 72">
            <a:extLst>
              <a:ext uri="{FF2B5EF4-FFF2-40B4-BE49-F238E27FC236}">
                <a16:creationId xmlns:a16="http://schemas.microsoft.com/office/drawing/2014/main" id="{EE4D213A-2394-4833-AFE2-41BA6D4D2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790" y="2393052"/>
            <a:ext cx="1190381" cy="1264173"/>
          </a:xfrm>
          <a:prstGeom prst="rect">
            <a:avLst/>
          </a:prstGeom>
        </p:spPr>
      </p:pic>
      <p:sp>
        <p:nvSpPr>
          <p:cNvPr id="32" name="CaixaDeTexto 73">
            <a:extLst>
              <a:ext uri="{FF2B5EF4-FFF2-40B4-BE49-F238E27FC236}">
                <a16:creationId xmlns:a16="http://schemas.microsoft.com/office/drawing/2014/main" id="{5FB325EB-FB05-4390-9B9C-2984135EBF63}"/>
              </a:ext>
            </a:extLst>
          </p:cNvPr>
          <p:cNvSpPr txBox="1"/>
          <p:nvPr/>
        </p:nvSpPr>
        <p:spPr>
          <a:xfrm>
            <a:off x="7423499" y="3656866"/>
            <a:ext cx="268592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schemeClr val="accent6"/>
                </a:solidFill>
                <a:latin typeface="Avenir Next LT Pro"/>
              </a:rPr>
              <a:t>Os médicos utilizarão o nosso sistema para gerenciar as alas</a:t>
            </a:r>
            <a:endParaRPr lang="pt-BR" sz="1200" b="1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33" name="Imagem 76">
            <a:extLst>
              <a:ext uri="{FF2B5EF4-FFF2-40B4-BE49-F238E27FC236}">
                <a16:creationId xmlns:a16="http://schemas.microsoft.com/office/drawing/2014/main" id="{56C6867D-D992-4479-B748-8AC6AC743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17" y="2680077"/>
            <a:ext cx="227733" cy="326340"/>
          </a:xfrm>
          <a:prstGeom prst="rect">
            <a:avLst/>
          </a:prstGeom>
        </p:spPr>
      </p:pic>
      <p:sp>
        <p:nvSpPr>
          <p:cNvPr id="34" name="CaixaDeTexto 80">
            <a:extLst>
              <a:ext uri="{FF2B5EF4-FFF2-40B4-BE49-F238E27FC236}">
                <a16:creationId xmlns:a16="http://schemas.microsoft.com/office/drawing/2014/main" id="{08D9C215-FE9D-4E1F-BBDE-2D60FB42E7D2}"/>
              </a:ext>
            </a:extLst>
          </p:cNvPr>
          <p:cNvSpPr txBox="1"/>
          <p:nvPr/>
        </p:nvSpPr>
        <p:spPr>
          <a:xfrm>
            <a:off x="2434899" y="3739806"/>
            <a:ext cx="270616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schemeClr val="accent6"/>
                </a:solidFill>
                <a:latin typeface="Avenir Next LT Pro"/>
              </a:rPr>
              <a:t>Assim os médicos diminuem os riscos de contaminação</a:t>
            </a:r>
          </a:p>
        </p:txBody>
      </p:sp>
      <p:pic>
        <p:nvPicPr>
          <p:cNvPr id="35" name="Imagem 82">
            <a:extLst>
              <a:ext uri="{FF2B5EF4-FFF2-40B4-BE49-F238E27FC236}">
                <a16:creationId xmlns:a16="http://schemas.microsoft.com/office/drawing/2014/main" id="{72163B59-45C5-4EF2-B9D3-3520E2B6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0020" y="4491853"/>
            <a:ext cx="845957" cy="1470353"/>
          </a:xfrm>
          <a:prstGeom prst="rect">
            <a:avLst/>
          </a:prstGeom>
        </p:spPr>
      </p:pic>
      <p:sp>
        <p:nvSpPr>
          <p:cNvPr id="36" name="Seta: para a Direita 83">
            <a:extLst>
              <a:ext uri="{FF2B5EF4-FFF2-40B4-BE49-F238E27FC236}">
                <a16:creationId xmlns:a16="http://schemas.microsoft.com/office/drawing/2014/main" id="{B36D5CAB-DF0C-47E2-A324-5510C86CFAF7}"/>
              </a:ext>
            </a:extLst>
          </p:cNvPr>
          <p:cNvSpPr/>
          <p:nvPr/>
        </p:nvSpPr>
        <p:spPr>
          <a:xfrm>
            <a:off x="1278398" y="6364329"/>
            <a:ext cx="6196615" cy="30001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37" name="CaixaDeTexto 87">
            <a:extLst>
              <a:ext uri="{FF2B5EF4-FFF2-40B4-BE49-F238E27FC236}">
                <a16:creationId xmlns:a16="http://schemas.microsoft.com/office/drawing/2014/main" id="{C0D746D6-8916-4F36-9352-7339531D42CF}"/>
              </a:ext>
            </a:extLst>
          </p:cNvPr>
          <p:cNvSpPr txBox="1"/>
          <p:nvPr/>
        </p:nvSpPr>
        <p:spPr>
          <a:xfrm>
            <a:off x="2492977" y="6002600"/>
            <a:ext cx="249596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schemeClr val="accent6"/>
                </a:solidFill>
                <a:latin typeface="Avenir Next LT Pro"/>
              </a:rPr>
              <a:t>Aumentando a eficácia do tratamento </a:t>
            </a:r>
            <a:endParaRPr lang="pt-BR" sz="1200" b="1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38" name="Imagem 89">
            <a:extLst>
              <a:ext uri="{FF2B5EF4-FFF2-40B4-BE49-F238E27FC236}">
                <a16:creationId xmlns:a16="http://schemas.microsoft.com/office/drawing/2014/main" id="{CD1CAC6F-38F9-48AC-B746-DB8E7FD54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4245" y="5658539"/>
            <a:ext cx="298604" cy="300013"/>
          </a:xfrm>
          <a:prstGeom prst="rect">
            <a:avLst/>
          </a:prstGeom>
        </p:spPr>
      </p:pic>
      <p:pic>
        <p:nvPicPr>
          <p:cNvPr id="39" name="Imagem 90">
            <a:extLst>
              <a:ext uri="{FF2B5EF4-FFF2-40B4-BE49-F238E27FC236}">
                <a16:creationId xmlns:a16="http://schemas.microsoft.com/office/drawing/2014/main" id="{01BA8A3B-D0BB-401D-9012-689C4427B6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7241" y="4814667"/>
            <a:ext cx="1203825" cy="1248048"/>
          </a:xfrm>
          <a:prstGeom prst="rect">
            <a:avLst/>
          </a:prstGeom>
        </p:spPr>
      </p:pic>
      <p:sp>
        <p:nvSpPr>
          <p:cNvPr id="40" name="CaixaDeTexto 92">
            <a:extLst>
              <a:ext uri="{FF2B5EF4-FFF2-40B4-BE49-F238E27FC236}">
                <a16:creationId xmlns:a16="http://schemas.microsoft.com/office/drawing/2014/main" id="{570DE210-DE10-4D20-96C6-6B6104044B40}"/>
              </a:ext>
            </a:extLst>
          </p:cNvPr>
          <p:cNvSpPr txBox="1"/>
          <p:nvPr/>
        </p:nvSpPr>
        <p:spPr>
          <a:xfrm>
            <a:off x="7475013" y="6202675"/>
            <a:ext cx="233371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schemeClr val="accent6"/>
                </a:solidFill>
                <a:latin typeface="Avenir Next LT Pro"/>
              </a:rPr>
              <a:t>Diminuindo custos, e aumentando os lucros </a:t>
            </a:r>
            <a:endParaRPr lang="pt-BR" sz="1200" b="1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CaixaDeTexto 1">
            <a:extLst>
              <a:ext uri="{FF2B5EF4-FFF2-40B4-BE49-F238E27FC236}">
                <a16:creationId xmlns:a16="http://schemas.microsoft.com/office/drawing/2014/main" id="{8C4BEBF1-9204-4CAF-9580-BB818A3E0647}"/>
              </a:ext>
            </a:extLst>
          </p:cNvPr>
          <p:cNvSpPr txBox="1"/>
          <p:nvPr/>
        </p:nvSpPr>
        <p:spPr>
          <a:xfrm>
            <a:off x="1642424" y="1514253"/>
            <a:ext cx="286150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schemeClr val="accent6"/>
                </a:solidFill>
                <a:latin typeface="Avenir Next LT Pro"/>
                <a:cs typeface="Arial"/>
              </a:rPr>
              <a:t>Equipamentos medirão a temperatura e umidade de alas hospitalares</a:t>
            </a:r>
            <a:endParaRPr lang="pt-BR" sz="1200" b="1" dirty="0">
              <a:solidFill>
                <a:schemeClr val="accent6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b="1" dirty="0">
              <a:solidFill>
                <a:srgbClr val="0070C0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Imagem 54" descr="Uma imagem contendo desenho&#10;&#10;Descrição gerada automaticamente">
            <a:extLst>
              <a:ext uri="{FF2B5EF4-FFF2-40B4-BE49-F238E27FC236}">
                <a16:creationId xmlns:a16="http://schemas.microsoft.com/office/drawing/2014/main" id="{330D8BFD-160E-488C-888D-283D3799A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3849">
            <a:off x="2063387" y="499163"/>
            <a:ext cx="259221" cy="203656"/>
          </a:xfrm>
          <a:prstGeom prst="rect">
            <a:avLst/>
          </a:prstGeom>
        </p:spPr>
      </p:pic>
      <p:sp>
        <p:nvSpPr>
          <p:cNvPr id="43" name="Seta: em Forma de U 58">
            <a:extLst>
              <a:ext uri="{FF2B5EF4-FFF2-40B4-BE49-F238E27FC236}">
                <a16:creationId xmlns:a16="http://schemas.microsoft.com/office/drawing/2014/main" id="{B187F664-0307-4E25-9F95-603E698FCC16}"/>
              </a:ext>
            </a:extLst>
          </p:cNvPr>
          <p:cNvSpPr/>
          <p:nvPr/>
        </p:nvSpPr>
        <p:spPr>
          <a:xfrm rot="5400000" flipV="1">
            <a:off x="-221431" y="5047540"/>
            <a:ext cx="2413214" cy="782302"/>
          </a:xfrm>
          <a:prstGeom prst="uturnArrow">
            <a:avLst>
              <a:gd name="adj1" fmla="val 22134"/>
              <a:gd name="adj2" fmla="val 18610"/>
              <a:gd name="adj3" fmla="val 25000"/>
              <a:gd name="adj4" fmla="val 27776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CaixaDeTexto 5">
            <a:extLst>
              <a:ext uri="{FF2B5EF4-FFF2-40B4-BE49-F238E27FC236}">
                <a16:creationId xmlns:a16="http://schemas.microsoft.com/office/drawing/2014/main" id="{0829D9F3-7D3C-4FAF-8DD1-60703623504F}"/>
              </a:ext>
            </a:extLst>
          </p:cNvPr>
          <p:cNvSpPr txBox="1"/>
          <p:nvPr/>
        </p:nvSpPr>
        <p:spPr>
          <a:xfrm>
            <a:off x="7350514" y="1513111"/>
            <a:ext cx="295810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schemeClr val="accent6"/>
                </a:solidFill>
                <a:latin typeface="Avenir Next LT Pro"/>
              </a:rPr>
              <a:t>Os resultados serão enviados para os servidores e banco de dados </a:t>
            </a:r>
            <a:endParaRPr lang="pt-BR" sz="1200" b="1" dirty="0">
              <a:solidFill>
                <a:schemeClr val="accent6"/>
              </a:solidFill>
              <a:latin typeface="Avenir Next LT Pro" panose="020B0504020202020204" pitchFamily="34" charset="0"/>
            </a:endParaRPr>
          </a:p>
          <a:p>
            <a:pPr algn="ctr"/>
            <a:endParaRPr lang="pt-BR" sz="1200" b="1" dirty="0">
              <a:solidFill>
                <a:schemeClr val="accent6"/>
              </a:solidFill>
            </a:endParaRPr>
          </a:p>
        </p:txBody>
      </p:sp>
      <p:pic>
        <p:nvPicPr>
          <p:cNvPr id="45" name="Imagem 2">
            <a:extLst>
              <a:ext uri="{FF2B5EF4-FFF2-40B4-BE49-F238E27FC236}">
                <a16:creationId xmlns:a16="http://schemas.microsoft.com/office/drawing/2014/main" id="{D116C6FD-EFA9-4A13-A5BC-C9A176CCF3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6800" y="115223"/>
            <a:ext cx="1545337" cy="1129603"/>
          </a:xfrm>
          <a:prstGeom prst="rect">
            <a:avLst/>
          </a:prstGeom>
        </p:spPr>
      </p:pic>
      <p:pic>
        <p:nvPicPr>
          <p:cNvPr id="47" name="Imagem 4">
            <a:extLst>
              <a:ext uri="{FF2B5EF4-FFF2-40B4-BE49-F238E27FC236}">
                <a16:creationId xmlns:a16="http://schemas.microsoft.com/office/drawing/2014/main" id="{79A7D8A5-13DC-4A51-B3BD-24830F25BA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3150" y="2523041"/>
            <a:ext cx="1146211" cy="1005745"/>
          </a:xfrm>
          <a:prstGeom prst="rect">
            <a:avLst/>
          </a:prstGeom>
        </p:spPr>
      </p:pic>
      <p:pic>
        <p:nvPicPr>
          <p:cNvPr id="3" name="Graphic 3" descr="Thermometer">
            <a:extLst>
              <a:ext uri="{FF2B5EF4-FFF2-40B4-BE49-F238E27FC236}">
                <a16:creationId xmlns:a16="http://schemas.microsoft.com/office/drawing/2014/main" id="{FD17079C-B674-46D2-8A43-DC71607756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24729" y="749300"/>
            <a:ext cx="442688" cy="442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D21CCC-8121-40BF-97F2-BA9C08333FFF}"/>
              </a:ext>
            </a:extLst>
          </p:cNvPr>
          <p:cNvSpPr txBox="1"/>
          <p:nvPr/>
        </p:nvSpPr>
        <p:spPr>
          <a:xfrm>
            <a:off x="4180115" y="52614"/>
            <a:ext cx="3441697" cy="3784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Desenho</a:t>
            </a:r>
            <a:r>
              <a:rPr lang="en-US" b="1" dirty="0"/>
              <a:t> de </a:t>
            </a:r>
            <a:r>
              <a:rPr lang="en-US" b="1" dirty="0" err="1"/>
              <a:t>solução</a:t>
            </a:r>
            <a:r>
              <a:rPr lang="en-US" b="1" dirty="0"/>
              <a:t> (HLD)</a:t>
            </a:r>
          </a:p>
        </p:txBody>
      </p:sp>
    </p:spTree>
    <p:extLst>
      <p:ext uri="{BB962C8B-B14F-4D97-AF65-F5344CB8AC3E}">
        <p14:creationId xmlns:p14="http://schemas.microsoft.com/office/powerpoint/2010/main" val="29037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59">
            <a:extLst>
              <a:ext uri="{FF2B5EF4-FFF2-40B4-BE49-F238E27FC236}">
                <a16:creationId xmlns:a16="http://schemas.microsoft.com/office/drawing/2014/main" id="{A7A02D70-C860-465E-A888-D1A720AFB3BA}"/>
              </a:ext>
            </a:extLst>
          </p:cNvPr>
          <p:cNvSpPr/>
          <p:nvPr/>
        </p:nvSpPr>
        <p:spPr>
          <a:xfrm flipV="1">
            <a:off x="85192" y="3921622"/>
            <a:ext cx="12031471" cy="2794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28" name="Retângulo 38">
            <a:extLst>
              <a:ext uri="{FF2B5EF4-FFF2-40B4-BE49-F238E27FC236}">
                <a16:creationId xmlns:a16="http://schemas.microsoft.com/office/drawing/2014/main" id="{276C63CF-CDE8-4609-9EF9-732A7EC1931D}"/>
              </a:ext>
            </a:extLst>
          </p:cNvPr>
          <p:cNvSpPr/>
          <p:nvPr/>
        </p:nvSpPr>
        <p:spPr>
          <a:xfrm flipV="1">
            <a:off x="155574" y="4135847"/>
            <a:ext cx="5467627" cy="2447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29" name="Google Shape;168;g7327e9dfd2_1_0">
            <a:extLst>
              <a:ext uri="{FF2B5EF4-FFF2-40B4-BE49-F238E27FC236}">
                <a16:creationId xmlns:a16="http://schemas.microsoft.com/office/drawing/2014/main" id="{B4FFD82A-B83B-42C8-B2B8-0D05695D565C}"/>
              </a:ext>
            </a:extLst>
          </p:cNvPr>
          <p:cNvSpPr/>
          <p:nvPr/>
        </p:nvSpPr>
        <p:spPr>
          <a:xfrm>
            <a:off x="267288" y="4976860"/>
            <a:ext cx="5238510" cy="152633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Retângulo 8">
            <a:extLst>
              <a:ext uri="{FF2B5EF4-FFF2-40B4-BE49-F238E27FC236}">
                <a16:creationId xmlns:a16="http://schemas.microsoft.com/office/drawing/2014/main" id="{3FE62B02-4C63-4A07-B665-C7A2D0AAD5D3}"/>
              </a:ext>
            </a:extLst>
          </p:cNvPr>
          <p:cNvSpPr/>
          <p:nvPr/>
        </p:nvSpPr>
        <p:spPr>
          <a:xfrm flipV="1">
            <a:off x="155574" y="526543"/>
            <a:ext cx="8062832" cy="24148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31" name="Google Shape;165;g7327e9dfd2_1_0">
            <a:extLst>
              <a:ext uri="{FF2B5EF4-FFF2-40B4-BE49-F238E27FC236}">
                <a16:creationId xmlns:a16="http://schemas.microsoft.com/office/drawing/2014/main" id="{1D624D51-F391-4D59-BA88-CAC498E3C230}"/>
              </a:ext>
            </a:extLst>
          </p:cNvPr>
          <p:cNvSpPr/>
          <p:nvPr/>
        </p:nvSpPr>
        <p:spPr>
          <a:xfrm>
            <a:off x="5090818" y="1085864"/>
            <a:ext cx="2694585" cy="179889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170;g7327e9dfd2_1_0">
            <a:extLst>
              <a:ext uri="{FF2B5EF4-FFF2-40B4-BE49-F238E27FC236}">
                <a16:creationId xmlns:a16="http://schemas.microsoft.com/office/drawing/2014/main" id="{C7D4BE18-0316-48D6-948B-170F412FE8BF}"/>
              </a:ext>
            </a:extLst>
          </p:cNvPr>
          <p:cNvCxnSpPr>
            <a:cxnSpLocks/>
          </p:cNvCxnSpPr>
          <p:nvPr/>
        </p:nvCxnSpPr>
        <p:spPr>
          <a:xfrm>
            <a:off x="5298749" y="2884762"/>
            <a:ext cx="0" cy="1251085"/>
          </a:xfrm>
          <a:prstGeom prst="straightConnector1">
            <a:avLst/>
          </a:prstGeom>
          <a:noFill/>
          <a:ln w="476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" name="Google Shape;171;g7327e9dfd2_1_0">
            <a:extLst>
              <a:ext uri="{FF2B5EF4-FFF2-40B4-BE49-F238E27FC236}">
                <a16:creationId xmlns:a16="http://schemas.microsoft.com/office/drawing/2014/main" id="{23067A96-5646-4E09-8BBC-339B9DE4932D}"/>
              </a:ext>
            </a:extLst>
          </p:cNvPr>
          <p:cNvSpPr txBox="1"/>
          <p:nvPr/>
        </p:nvSpPr>
        <p:spPr>
          <a:xfrm>
            <a:off x="351743" y="5815701"/>
            <a:ext cx="2123728" cy="45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 de dados SQL Server </a:t>
            </a:r>
            <a:r>
              <a:rPr lang="pt-BR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Para armazenagem de dados do sensor</a:t>
            </a:r>
            <a:endParaRPr lang="pt-BR" sz="1200" dirty="0">
              <a:solidFill>
                <a:schemeClr val="dk1"/>
              </a:solidFill>
            </a:endParaRPr>
          </a:p>
        </p:txBody>
      </p:sp>
      <p:grpSp>
        <p:nvGrpSpPr>
          <p:cNvPr id="35" name="Google Shape;173;g7327e9dfd2_1_0">
            <a:extLst>
              <a:ext uri="{FF2B5EF4-FFF2-40B4-BE49-F238E27FC236}">
                <a16:creationId xmlns:a16="http://schemas.microsoft.com/office/drawing/2014/main" id="{4CBCAD41-BC11-4F80-AA6F-996F067E7C3D}"/>
              </a:ext>
            </a:extLst>
          </p:cNvPr>
          <p:cNvGrpSpPr/>
          <p:nvPr/>
        </p:nvGrpSpPr>
        <p:grpSpPr>
          <a:xfrm>
            <a:off x="8167742" y="4135846"/>
            <a:ext cx="3127887" cy="2447071"/>
            <a:chOff x="8167742" y="4135846"/>
            <a:chExt cx="4106649" cy="3251053"/>
          </a:xfrm>
        </p:grpSpPr>
        <p:sp>
          <p:nvSpPr>
            <p:cNvPr id="74" name="Google Shape;174;g7327e9dfd2_1_0">
              <a:extLst>
                <a:ext uri="{FF2B5EF4-FFF2-40B4-BE49-F238E27FC236}">
                  <a16:creationId xmlns:a16="http://schemas.microsoft.com/office/drawing/2014/main" id="{1E1BD869-E00A-48A8-BC19-BD63123D1418}"/>
                </a:ext>
              </a:extLst>
            </p:cNvPr>
            <p:cNvSpPr/>
            <p:nvPr/>
          </p:nvSpPr>
          <p:spPr>
            <a:xfrm>
              <a:off x="8167742" y="4135846"/>
              <a:ext cx="4106649" cy="325105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5B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76;g7327e9dfd2_1_0">
              <a:extLst>
                <a:ext uri="{FF2B5EF4-FFF2-40B4-BE49-F238E27FC236}">
                  <a16:creationId xmlns:a16="http://schemas.microsoft.com/office/drawing/2014/main" id="{C0AAB69A-90D7-4E57-872B-197D87E3FFE3}"/>
                </a:ext>
              </a:extLst>
            </p:cNvPr>
            <p:cNvSpPr txBox="1"/>
            <p:nvPr/>
          </p:nvSpPr>
          <p:spPr>
            <a:xfrm>
              <a:off x="8398818" y="5560983"/>
              <a:ext cx="3649543" cy="17002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just"/>
              <a:r>
                <a:rPr lang="pt-BR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 nosso site estará disponível para diversos navegadores para todos e a área com os dados dos sensores para ser acessado pelos enfermeiros e médicos dos hospitais</a:t>
              </a:r>
              <a:endParaRPr lang="pt-BR" dirty="0">
                <a:solidFill>
                  <a:schemeClr val="dk1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36" name="Google Shape;178;g7327e9dfd2_1_0">
            <a:extLst>
              <a:ext uri="{FF2B5EF4-FFF2-40B4-BE49-F238E27FC236}">
                <a16:creationId xmlns:a16="http://schemas.microsoft.com/office/drawing/2014/main" id="{D923DFA8-1252-4DB3-8CF5-ECD5C5A8725B}"/>
              </a:ext>
            </a:extLst>
          </p:cNvPr>
          <p:cNvSpPr txBox="1"/>
          <p:nvPr/>
        </p:nvSpPr>
        <p:spPr>
          <a:xfrm>
            <a:off x="5136180" y="1158704"/>
            <a:ext cx="1671766" cy="114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Tanto o Arduino como o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r>
              <a:rPr lang="pt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 e o computador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receberá 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r>
              <a:rPr lang="pt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dados estarão em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r>
              <a:rPr lang="pt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um servidor local.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7" name="Google Shape;181;g7327e9dfd2_1_0">
            <a:extLst>
              <a:ext uri="{FF2B5EF4-FFF2-40B4-BE49-F238E27FC236}">
                <a16:creationId xmlns:a16="http://schemas.microsoft.com/office/drawing/2014/main" id="{C6E36927-B048-4B9D-BC6F-DCD2BA95F7E9}"/>
              </a:ext>
            </a:extLst>
          </p:cNvPr>
          <p:cNvSpPr/>
          <p:nvPr/>
        </p:nvSpPr>
        <p:spPr>
          <a:xfrm>
            <a:off x="5790130" y="2306168"/>
            <a:ext cx="1995274" cy="56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Computador Desktop Intel Core i3 – 4GB RAM - HD 2TB.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38" name="Google Shape;185;g7327e9dfd2_1_0" descr="USB">
            <a:extLst>
              <a:ext uri="{FF2B5EF4-FFF2-40B4-BE49-F238E27FC236}">
                <a16:creationId xmlns:a16="http://schemas.microsoft.com/office/drawing/2014/main" id="{8D27EF50-4F7F-46D7-8505-ECDAD036B4B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2920" y="1491287"/>
            <a:ext cx="625316" cy="5467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189;g7327e9dfd2_1_0">
            <a:extLst>
              <a:ext uri="{FF2B5EF4-FFF2-40B4-BE49-F238E27FC236}">
                <a16:creationId xmlns:a16="http://schemas.microsoft.com/office/drawing/2014/main" id="{E16343B6-7A78-43AC-A900-A76FC6AD5283}"/>
              </a:ext>
            </a:extLst>
          </p:cNvPr>
          <p:cNvCxnSpPr>
            <a:cxnSpLocks/>
          </p:cNvCxnSpPr>
          <p:nvPr/>
        </p:nvCxnSpPr>
        <p:spPr>
          <a:xfrm flipV="1">
            <a:off x="5650416" y="6150118"/>
            <a:ext cx="2544540" cy="1"/>
          </a:xfrm>
          <a:prstGeom prst="straightConnector1">
            <a:avLst/>
          </a:prstGeom>
          <a:noFill/>
          <a:ln w="476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0" name="Google Shape;190;g7327e9dfd2_1_0" descr="Mundo">
            <a:extLst>
              <a:ext uri="{FF2B5EF4-FFF2-40B4-BE49-F238E27FC236}">
                <a16:creationId xmlns:a16="http://schemas.microsoft.com/office/drawing/2014/main" id="{E36FAF6D-37E9-42E3-982E-12C9FCB668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0530" y="2951727"/>
            <a:ext cx="478670" cy="466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191;g7327e9dfd2_1_0">
            <a:extLst>
              <a:ext uri="{FF2B5EF4-FFF2-40B4-BE49-F238E27FC236}">
                <a16:creationId xmlns:a16="http://schemas.microsoft.com/office/drawing/2014/main" id="{F150DA55-2086-4353-A794-AD5565973AEE}"/>
              </a:ext>
            </a:extLst>
          </p:cNvPr>
          <p:cNvSpPr txBox="1"/>
          <p:nvPr/>
        </p:nvSpPr>
        <p:spPr>
          <a:xfrm>
            <a:off x="3168517" y="1532957"/>
            <a:ext cx="1895083" cy="657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captados são mandados via cabo para o computador</a:t>
            </a:r>
            <a:endParaRPr sz="1200" dirty="0">
              <a:solidFill>
                <a:schemeClr val="dk1"/>
              </a:solidFill>
            </a:endParaRPr>
          </a:p>
        </p:txBody>
      </p:sp>
      <p:grpSp>
        <p:nvGrpSpPr>
          <p:cNvPr id="43" name="Google Shape;194;g7327e9dfd2_1_0">
            <a:extLst>
              <a:ext uri="{FF2B5EF4-FFF2-40B4-BE49-F238E27FC236}">
                <a16:creationId xmlns:a16="http://schemas.microsoft.com/office/drawing/2014/main" id="{BE3C8DCF-A4BC-4DF7-B0C7-36B8B82D3FDB}"/>
              </a:ext>
            </a:extLst>
          </p:cNvPr>
          <p:cNvGrpSpPr/>
          <p:nvPr/>
        </p:nvGrpSpPr>
        <p:grpSpPr>
          <a:xfrm>
            <a:off x="154715" y="664022"/>
            <a:ext cx="2518205" cy="2278401"/>
            <a:chOff x="303539" y="1084098"/>
            <a:chExt cx="2630761" cy="2259973"/>
          </a:xfrm>
        </p:grpSpPr>
        <p:sp>
          <p:nvSpPr>
            <p:cNvPr id="64" name="Google Shape;180;g7327e9dfd2_1_0">
              <a:extLst>
                <a:ext uri="{FF2B5EF4-FFF2-40B4-BE49-F238E27FC236}">
                  <a16:creationId xmlns:a16="http://schemas.microsoft.com/office/drawing/2014/main" id="{F85E5306-FD75-4931-A094-251752DE4808}"/>
                </a:ext>
              </a:extLst>
            </p:cNvPr>
            <p:cNvSpPr/>
            <p:nvPr/>
          </p:nvSpPr>
          <p:spPr>
            <a:xfrm>
              <a:off x="376765" y="1084098"/>
              <a:ext cx="2557535" cy="2182327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5B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95;g7327e9dfd2_1_0">
              <a:extLst>
                <a:ext uri="{FF2B5EF4-FFF2-40B4-BE49-F238E27FC236}">
                  <a16:creationId xmlns:a16="http://schemas.microsoft.com/office/drawing/2014/main" id="{5C7D15C9-0408-4F48-A94C-511DE4B291B4}"/>
                </a:ext>
              </a:extLst>
            </p:cNvPr>
            <p:cNvSpPr txBox="1"/>
            <p:nvPr/>
          </p:nvSpPr>
          <p:spPr>
            <a:xfrm>
              <a:off x="303539" y="2451654"/>
              <a:ext cx="1316786" cy="892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Arduino uno IOT</a:t>
              </a:r>
              <a:endParaRPr lang="en-US" sz="1200">
                <a:solidFill>
                  <a:schemeClr val="dk1"/>
                </a:solidFill>
                <a:latin typeface="Calibri"/>
                <a:cs typeface="Calibri"/>
              </a:endParaRPr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Nela fica a protoboard com o sensor DHT 11</a:t>
              </a:r>
              <a:endParaRPr sz="1200" dirty="0">
                <a:solidFill>
                  <a:schemeClr val="dk1"/>
                </a:solidFill>
                <a:latin typeface="Calibri"/>
                <a:cs typeface="Calibri"/>
              </a:endParaRPr>
            </a:p>
          </p:txBody>
        </p:sp>
        <p:pic>
          <p:nvPicPr>
            <p:cNvPr id="66" name="Google Shape;196;g7327e9dfd2_1_0">
              <a:extLst>
                <a:ext uri="{FF2B5EF4-FFF2-40B4-BE49-F238E27FC236}">
                  <a16:creationId xmlns:a16="http://schemas.microsoft.com/office/drawing/2014/main" id="{D92480B0-95FC-4D96-A789-BFB41ADC9BD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56940" y="2795528"/>
              <a:ext cx="416086" cy="394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197;g7327e9dfd2_1_0">
              <a:extLst>
                <a:ext uri="{FF2B5EF4-FFF2-40B4-BE49-F238E27FC236}">
                  <a16:creationId xmlns:a16="http://schemas.microsoft.com/office/drawing/2014/main" id="{88146375-B893-4477-A664-549D73071DD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5489" y="1116461"/>
              <a:ext cx="2260583" cy="12966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" name="Google Shape;184;g7327e9dfd2_1_0" descr="Roteador sem fio">
            <a:extLst>
              <a:ext uri="{FF2B5EF4-FFF2-40B4-BE49-F238E27FC236}">
                <a16:creationId xmlns:a16="http://schemas.microsoft.com/office/drawing/2014/main" id="{58DC4D7F-D446-4653-B04F-1A566609DB3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37752" y="560775"/>
            <a:ext cx="625316" cy="54679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CaixaDeTexto 10">
            <a:extLst>
              <a:ext uri="{FF2B5EF4-FFF2-40B4-BE49-F238E27FC236}">
                <a16:creationId xmlns:a16="http://schemas.microsoft.com/office/drawing/2014/main" id="{E61F2863-08F6-4E32-B846-3E44EFF0B392}"/>
              </a:ext>
            </a:extLst>
          </p:cNvPr>
          <p:cNvSpPr txBox="1"/>
          <p:nvPr/>
        </p:nvSpPr>
        <p:spPr>
          <a:xfrm>
            <a:off x="3442359" y="1002643"/>
            <a:ext cx="102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Rede local do Hospital</a:t>
            </a:r>
          </a:p>
        </p:txBody>
      </p:sp>
      <p:sp>
        <p:nvSpPr>
          <p:cNvPr id="46" name="CaixaDeTexto 39">
            <a:extLst>
              <a:ext uri="{FF2B5EF4-FFF2-40B4-BE49-F238E27FC236}">
                <a16:creationId xmlns:a16="http://schemas.microsoft.com/office/drawing/2014/main" id="{F131DBE7-4BC0-4716-A45D-07C338D423AA}"/>
              </a:ext>
            </a:extLst>
          </p:cNvPr>
          <p:cNvSpPr txBox="1"/>
          <p:nvPr/>
        </p:nvSpPr>
        <p:spPr>
          <a:xfrm>
            <a:off x="2296812" y="4671469"/>
            <a:ext cx="1179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Nuvem Azure</a:t>
            </a:r>
          </a:p>
        </p:txBody>
      </p:sp>
      <p:pic>
        <p:nvPicPr>
          <p:cNvPr id="47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11F433D-15DA-46A6-BFC6-351BBD2D9A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4188" y="5091187"/>
            <a:ext cx="644577" cy="644577"/>
          </a:xfrm>
          <a:prstGeom prst="rect">
            <a:avLst/>
          </a:prstGeom>
        </p:spPr>
      </p:pic>
      <p:pic>
        <p:nvPicPr>
          <p:cNvPr id="48" name="Imagem 5">
            <a:extLst>
              <a:ext uri="{FF2B5EF4-FFF2-40B4-BE49-F238E27FC236}">
                <a16:creationId xmlns:a16="http://schemas.microsoft.com/office/drawing/2014/main" id="{41E40491-3956-4F2F-859F-99E16CD2BD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9890" y="4084017"/>
            <a:ext cx="733306" cy="733306"/>
          </a:xfrm>
          <a:prstGeom prst="rect">
            <a:avLst/>
          </a:prstGeom>
        </p:spPr>
      </p:pic>
      <p:pic>
        <p:nvPicPr>
          <p:cNvPr id="49" name="Picture 48" descr="Icon Request: fa-javascript OR fa-js · Issue #11419 · FortAwesome ...">
            <a:extLst>
              <a:ext uri="{FF2B5EF4-FFF2-40B4-BE49-F238E27FC236}">
                <a16:creationId xmlns:a16="http://schemas.microsoft.com/office/drawing/2014/main" id="{D603F9DC-B0E0-4BBB-8DF6-075C23929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927" y="5094255"/>
            <a:ext cx="1229175" cy="72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Google Shape;171;g7327e9dfd2_1_0">
            <a:extLst>
              <a:ext uri="{FF2B5EF4-FFF2-40B4-BE49-F238E27FC236}">
                <a16:creationId xmlns:a16="http://schemas.microsoft.com/office/drawing/2014/main" id="{E056C139-D6B1-4774-94BF-A96ABE1D0044}"/>
              </a:ext>
            </a:extLst>
          </p:cNvPr>
          <p:cNvSpPr txBox="1"/>
          <p:nvPr/>
        </p:nvSpPr>
        <p:spPr>
          <a:xfrm>
            <a:off x="2733831" y="5800863"/>
            <a:ext cx="2695226" cy="60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latin typeface="Calibri"/>
                <a:cs typeface="Calibri"/>
              </a:rPr>
              <a:t>O site está hospedado em nuvem e o mesmo faz um "</a:t>
            </a:r>
            <a:r>
              <a:rPr lang="pt-BR" sz="1200" dirty="0" err="1">
                <a:latin typeface="Calibri"/>
                <a:cs typeface="Calibri"/>
              </a:rPr>
              <a:t>select</a:t>
            </a:r>
            <a:r>
              <a:rPr lang="pt-BR" sz="1200" dirty="0">
                <a:latin typeface="Calibri"/>
                <a:cs typeface="Calibri"/>
              </a:rPr>
              <a:t>" no banco de dados para buscar os dados do sensores</a:t>
            </a:r>
          </a:p>
        </p:txBody>
      </p:sp>
      <p:pic>
        <p:nvPicPr>
          <p:cNvPr id="51" name="Gráfico 18" descr="Seta de linha: retorno na vertical">
            <a:extLst>
              <a:ext uri="{FF2B5EF4-FFF2-40B4-BE49-F238E27FC236}">
                <a16:creationId xmlns:a16="http://schemas.microsoft.com/office/drawing/2014/main" id="{8E04B531-32D5-4671-8C0E-391854E5FE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2542970" y="5204045"/>
            <a:ext cx="612000" cy="612000"/>
          </a:xfrm>
          <a:prstGeom prst="rect">
            <a:avLst/>
          </a:prstGeom>
        </p:spPr>
      </p:pic>
      <p:sp>
        <p:nvSpPr>
          <p:cNvPr id="52" name="CaixaDeTexto 19">
            <a:extLst>
              <a:ext uri="{FF2B5EF4-FFF2-40B4-BE49-F238E27FC236}">
                <a16:creationId xmlns:a16="http://schemas.microsoft.com/office/drawing/2014/main" id="{69EA80E4-2222-4C84-A4F7-5A4F9B4F818B}"/>
              </a:ext>
            </a:extLst>
          </p:cNvPr>
          <p:cNvSpPr txBox="1"/>
          <p:nvPr/>
        </p:nvSpPr>
        <p:spPr>
          <a:xfrm>
            <a:off x="2602028" y="5147262"/>
            <a:ext cx="567784" cy="2539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050" b="1" dirty="0" err="1"/>
              <a:t>select</a:t>
            </a:r>
            <a:endParaRPr lang="pt-BR" sz="1050" b="1" dirty="0"/>
          </a:p>
        </p:txBody>
      </p:sp>
      <p:sp>
        <p:nvSpPr>
          <p:cNvPr id="53" name="Google Shape;191;g7327e9dfd2_1_0">
            <a:extLst>
              <a:ext uri="{FF2B5EF4-FFF2-40B4-BE49-F238E27FC236}">
                <a16:creationId xmlns:a16="http://schemas.microsoft.com/office/drawing/2014/main" id="{E358FF84-F95D-49E9-949A-5706A07D7F7C}"/>
              </a:ext>
            </a:extLst>
          </p:cNvPr>
          <p:cNvSpPr txBox="1"/>
          <p:nvPr/>
        </p:nvSpPr>
        <p:spPr>
          <a:xfrm>
            <a:off x="5253391" y="3391756"/>
            <a:ext cx="3006614" cy="63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O computador envia os dados via internet para a nuvem </a:t>
            </a:r>
            <a:r>
              <a:rPr lang="pt-BR" dirty="0" err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azure</a:t>
            </a:r>
            <a:r>
              <a:rPr lang="pt-BR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4" name="Google Shape;190;g7327e9dfd2_1_0" descr="Mundo">
            <a:extLst>
              <a:ext uri="{FF2B5EF4-FFF2-40B4-BE49-F238E27FC236}">
                <a16:creationId xmlns:a16="http://schemas.microsoft.com/office/drawing/2014/main" id="{38D3DEFD-B687-4803-91AC-044E025C56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3466" y="3984710"/>
            <a:ext cx="697308" cy="65735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CaixaDeTexto 65">
            <a:extLst>
              <a:ext uri="{FF2B5EF4-FFF2-40B4-BE49-F238E27FC236}">
                <a16:creationId xmlns:a16="http://schemas.microsoft.com/office/drawing/2014/main" id="{5F282BBF-B885-45C9-8F7D-626FE3D2E9F2}"/>
              </a:ext>
            </a:extLst>
          </p:cNvPr>
          <p:cNvSpPr txBox="1"/>
          <p:nvPr/>
        </p:nvSpPr>
        <p:spPr>
          <a:xfrm>
            <a:off x="6282389" y="4591049"/>
            <a:ext cx="1179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pic>
        <p:nvPicPr>
          <p:cNvPr id="56" name="Imagem 30" descr="Uma imagem contendo computador&#10;&#10;Descrição gerada automaticamente">
            <a:extLst>
              <a:ext uri="{FF2B5EF4-FFF2-40B4-BE49-F238E27FC236}">
                <a16:creationId xmlns:a16="http://schemas.microsoft.com/office/drawing/2014/main" id="{979D5E01-D45A-4411-AF3C-66E0F49DD4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98324" y="4274365"/>
            <a:ext cx="1066721" cy="1066721"/>
          </a:xfrm>
          <a:prstGeom prst="rect">
            <a:avLst/>
          </a:prstGeom>
        </p:spPr>
      </p:pic>
      <p:cxnSp>
        <p:nvCxnSpPr>
          <p:cNvPr id="57" name="Google Shape;189;g7327e9dfd2_1_0">
            <a:extLst>
              <a:ext uri="{FF2B5EF4-FFF2-40B4-BE49-F238E27FC236}">
                <a16:creationId xmlns:a16="http://schemas.microsoft.com/office/drawing/2014/main" id="{8CB3623E-3DCB-4F9F-B12D-D6B469A94A1E}"/>
              </a:ext>
            </a:extLst>
          </p:cNvPr>
          <p:cNvCxnSpPr>
            <a:cxnSpLocks/>
          </p:cNvCxnSpPr>
          <p:nvPr/>
        </p:nvCxnSpPr>
        <p:spPr>
          <a:xfrm flipH="1">
            <a:off x="5623203" y="5359382"/>
            <a:ext cx="2544541" cy="0"/>
          </a:xfrm>
          <a:prstGeom prst="straightConnector1">
            <a:avLst/>
          </a:prstGeom>
          <a:noFill/>
          <a:ln w="476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" name="Google Shape;191;g7327e9dfd2_1_0">
            <a:extLst>
              <a:ext uri="{FF2B5EF4-FFF2-40B4-BE49-F238E27FC236}">
                <a16:creationId xmlns:a16="http://schemas.microsoft.com/office/drawing/2014/main" id="{3548F263-580B-4895-9EAA-9648E35E2A25}"/>
              </a:ext>
            </a:extLst>
          </p:cNvPr>
          <p:cNvSpPr txBox="1"/>
          <p:nvPr/>
        </p:nvSpPr>
        <p:spPr>
          <a:xfrm>
            <a:off x="5620514" y="5462663"/>
            <a:ext cx="2496084" cy="684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Troca de dados entre o navegador e o banco de dados em nuvem, tudo via internet.</a:t>
            </a:r>
            <a:endParaRPr sz="1200" dirty="0">
              <a:solidFill>
                <a:schemeClr val="dk1"/>
              </a:solidFill>
            </a:endParaRPr>
          </a:p>
        </p:txBody>
      </p:sp>
      <p:cxnSp>
        <p:nvCxnSpPr>
          <p:cNvPr id="59" name="Google Shape;170;g7327e9dfd2_1_0">
            <a:extLst>
              <a:ext uri="{FF2B5EF4-FFF2-40B4-BE49-F238E27FC236}">
                <a16:creationId xmlns:a16="http://schemas.microsoft.com/office/drawing/2014/main" id="{0A3B07BE-A76F-4198-96F0-A35AB343B056}"/>
              </a:ext>
            </a:extLst>
          </p:cNvPr>
          <p:cNvCxnSpPr>
            <a:cxnSpLocks/>
          </p:cNvCxnSpPr>
          <p:nvPr/>
        </p:nvCxnSpPr>
        <p:spPr>
          <a:xfrm>
            <a:off x="2711841" y="2182686"/>
            <a:ext cx="2378974" cy="0"/>
          </a:xfrm>
          <a:prstGeom prst="straightConnector1">
            <a:avLst/>
          </a:prstGeom>
          <a:noFill/>
          <a:ln w="476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0" name="Imagem 43" descr="Uma imagem contendo gráfico&#10;&#10;Descrição gerada automaticamente">
            <a:extLst>
              <a:ext uri="{FF2B5EF4-FFF2-40B4-BE49-F238E27FC236}">
                <a16:creationId xmlns:a16="http://schemas.microsoft.com/office/drawing/2014/main" id="{F415139D-864E-4573-9137-805F20FFD4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3361" y="4300640"/>
            <a:ext cx="374428" cy="374428"/>
          </a:xfrm>
          <a:prstGeom prst="rect">
            <a:avLst/>
          </a:prstGeom>
        </p:spPr>
      </p:pic>
      <p:pic>
        <p:nvPicPr>
          <p:cNvPr id="61" name="Imagem 46" descr="Uma imagem contendo desenho&#10;&#10;Descrição gerada automaticamente">
            <a:extLst>
              <a:ext uri="{FF2B5EF4-FFF2-40B4-BE49-F238E27FC236}">
                <a16:creationId xmlns:a16="http://schemas.microsoft.com/office/drawing/2014/main" id="{D11B176E-C854-4AC6-9842-36A72C1985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83361" y="4706887"/>
            <a:ext cx="364810" cy="364810"/>
          </a:xfrm>
          <a:prstGeom prst="rect">
            <a:avLst/>
          </a:prstGeom>
        </p:spPr>
      </p:pic>
      <p:pic>
        <p:nvPicPr>
          <p:cNvPr id="62" name="Imagem 48" descr="Uma imagem contendo desenho&#10;&#10;Descrição gerada automaticamente">
            <a:extLst>
              <a:ext uri="{FF2B5EF4-FFF2-40B4-BE49-F238E27FC236}">
                <a16:creationId xmlns:a16="http://schemas.microsoft.com/office/drawing/2014/main" id="{B5E50626-4750-4E1D-ACF6-E5579DF79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55188" y="4310258"/>
            <a:ext cx="364810" cy="364810"/>
          </a:xfrm>
          <a:prstGeom prst="rect">
            <a:avLst/>
          </a:prstGeom>
        </p:spPr>
      </p:pic>
      <p:pic>
        <p:nvPicPr>
          <p:cNvPr id="63" name="Imagem 50" descr="Uma imagem contendo gráfico&#10;&#10;Descrição gerada automaticamente">
            <a:extLst>
              <a:ext uri="{FF2B5EF4-FFF2-40B4-BE49-F238E27FC236}">
                <a16:creationId xmlns:a16="http://schemas.microsoft.com/office/drawing/2014/main" id="{CDCB2A05-622C-40A5-9F66-8CD1A6DF8A0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36295" y="4712151"/>
            <a:ext cx="359546" cy="3595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1F9F9F-8203-4144-8468-330D496A9702}"/>
              </a:ext>
            </a:extLst>
          </p:cNvPr>
          <p:cNvSpPr txBox="1"/>
          <p:nvPr/>
        </p:nvSpPr>
        <p:spPr>
          <a:xfrm>
            <a:off x="4189186" y="61685"/>
            <a:ext cx="41401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latin typeface="Arial"/>
                <a:cs typeface="Arial"/>
              </a:rPr>
              <a:t>Desenho</a:t>
            </a:r>
            <a:r>
              <a:rPr lang="en-US" b="1" dirty="0">
                <a:latin typeface="Arial"/>
                <a:cs typeface="Arial"/>
              </a:rPr>
              <a:t> de </a:t>
            </a:r>
            <a:r>
              <a:rPr lang="en-US" b="1" dirty="0" err="1">
                <a:latin typeface="Arial"/>
                <a:cs typeface="Arial"/>
              </a:rPr>
              <a:t>solução</a:t>
            </a:r>
            <a:r>
              <a:rPr lang="en-US" b="1" dirty="0">
                <a:latin typeface="Arial"/>
                <a:cs typeface="Arial"/>
              </a:rPr>
              <a:t> </a:t>
            </a:r>
            <a:r>
              <a:rPr lang="en-US" b="1" dirty="0" err="1">
                <a:latin typeface="Arial"/>
                <a:cs typeface="Arial"/>
              </a:rPr>
              <a:t>técnica</a:t>
            </a:r>
            <a:r>
              <a:rPr lang="en-US" b="1" dirty="0">
                <a:latin typeface="Arial"/>
                <a:cs typeface="Arial"/>
              </a:rPr>
              <a:t> (LLD)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  <p:pic>
        <p:nvPicPr>
          <p:cNvPr id="3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A96D9797-79B3-4D84-8CF5-868CDBC051E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02938" y="1312735"/>
            <a:ext cx="633047" cy="666761"/>
          </a:xfrm>
          <a:prstGeom prst="rect">
            <a:avLst/>
          </a:prstGeom>
        </p:spPr>
      </p:pic>
      <p:pic>
        <p:nvPicPr>
          <p:cNvPr id="5" name="Picture 5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54CFC540-0953-44CA-801A-3168FA16053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36262" y="1916723"/>
            <a:ext cx="582247" cy="54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83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Ion</vt:lpstr>
      <vt:lpstr>Arquitetura de TI  HLD &amp; LLD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424</cp:revision>
  <dcterms:created xsi:type="dcterms:W3CDTF">2020-04-03T15:23:25Z</dcterms:created>
  <dcterms:modified xsi:type="dcterms:W3CDTF">2020-05-06T20:57:22Z</dcterms:modified>
</cp:coreProperties>
</file>