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2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6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6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1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2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5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1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131001-53F5-4D6D-8CD6-0F4DA7FCB18F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AE6416-98C5-4E9C-93C3-B7B3DBC24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8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Visão geral sobre </a:t>
            </a:r>
            <a:br>
              <a:rPr lang="pt-BR" dirty="0" smtClean="0"/>
            </a:br>
            <a:r>
              <a:rPr lang="pt-BR" dirty="0" smtClean="0"/>
              <a:t>Sistemas Operacionais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882896"/>
            <a:ext cx="7891272" cy="1069848"/>
          </a:xfrm>
        </p:spPr>
        <p:txBody>
          <a:bodyPr/>
          <a:lstStyle/>
          <a:p>
            <a:r>
              <a:rPr lang="pt-BR" dirty="0" smtClean="0"/>
              <a:t>Disciplina: Sistemas Operacionais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computador pode ser compreendido como uma </a:t>
            </a:r>
            <a:r>
              <a:rPr lang="pt-BR" dirty="0" smtClean="0"/>
              <a:t>máquina </a:t>
            </a:r>
            <a:r>
              <a:rPr lang="pt-BR" dirty="0"/>
              <a:t>de camadas ou </a:t>
            </a:r>
            <a:r>
              <a:rPr lang="pt-BR" dirty="0" smtClean="0"/>
              <a:t>máquina </a:t>
            </a:r>
            <a:r>
              <a:rPr lang="pt-BR" dirty="0"/>
              <a:t>de </a:t>
            </a:r>
            <a:r>
              <a:rPr lang="pt-BR" dirty="0" smtClean="0"/>
              <a:t>níveis, </a:t>
            </a:r>
            <a:r>
              <a:rPr lang="pt-BR" dirty="0"/>
              <a:t>em que inicialmente existem dois </a:t>
            </a:r>
            <a:r>
              <a:rPr lang="pt-BR" dirty="0" smtClean="0"/>
              <a:t>níveis: </a:t>
            </a:r>
            <a:r>
              <a:rPr lang="pt-BR" dirty="0"/>
              <a:t>hardware </a:t>
            </a:r>
            <a:r>
              <a:rPr lang="pt-BR" dirty="0" smtClean="0"/>
              <a:t>(nível	 </a:t>
            </a:r>
            <a:r>
              <a:rPr lang="pt-BR" dirty="0"/>
              <a:t>0) e sistema operacional </a:t>
            </a:r>
            <a:r>
              <a:rPr lang="pt-BR" dirty="0" smtClean="0"/>
              <a:t>(nível </a:t>
            </a:r>
            <a:r>
              <a:rPr lang="pt-BR" dirty="0"/>
              <a:t>1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dirty="0"/>
              <a:t>Desta forma, a </a:t>
            </a: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smtClean="0"/>
              <a:t>usuário </a:t>
            </a:r>
            <a:r>
              <a:rPr lang="pt-BR" dirty="0"/>
              <a:t>interage diretamente com o sistema operacional, ou seja, como se o hardware </a:t>
            </a:r>
            <a:r>
              <a:rPr lang="pt-BR" dirty="0" smtClean="0"/>
              <a:t>não </a:t>
            </a:r>
            <a:r>
              <a:rPr lang="pt-BR" dirty="0"/>
              <a:t>existisse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Esta </a:t>
            </a:r>
            <a:r>
              <a:rPr lang="pt-BR" dirty="0" smtClean="0"/>
              <a:t>visão </a:t>
            </a:r>
            <a:r>
              <a:rPr lang="pt-BR" dirty="0"/>
              <a:t>modular e abstrata é chamada de </a:t>
            </a:r>
            <a:r>
              <a:rPr lang="pt-BR" b="1" dirty="0" smtClean="0"/>
              <a:t>máquina </a:t>
            </a:r>
            <a:r>
              <a:rPr lang="pt-BR" b="1" dirty="0"/>
              <a:t>virtual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504688" cy="4050792"/>
          </a:xfrm>
        </p:spPr>
        <p:txBody>
          <a:bodyPr/>
          <a:lstStyle/>
          <a:p>
            <a:r>
              <a:rPr lang="pt-BR" dirty="0" smtClean="0"/>
              <a:t>O computador não </a:t>
            </a:r>
            <a:r>
              <a:rPr lang="pt-BR" dirty="0"/>
              <a:t>possui apenas dois </a:t>
            </a:r>
            <a:r>
              <a:rPr lang="pt-BR" dirty="0" smtClean="0"/>
              <a:t>níveis, </a:t>
            </a:r>
            <a:r>
              <a:rPr lang="pt-BR" dirty="0"/>
              <a:t>e sim tantos </a:t>
            </a:r>
            <a:r>
              <a:rPr lang="pt-BR" dirty="0" smtClean="0"/>
              <a:t>níveis </a:t>
            </a:r>
            <a:r>
              <a:rPr lang="pt-BR" dirty="0"/>
              <a:t>quantos forem </a:t>
            </a:r>
            <a:r>
              <a:rPr lang="pt-BR" dirty="0" smtClean="0"/>
              <a:t>necessários </a:t>
            </a:r>
            <a:r>
              <a:rPr lang="pt-BR" dirty="0"/>
              <a:t>para adequar o </a:t>
            </a:r>
            <a:r>
              <a:rPr lang="pt-BR" dirty="0" smtClean="0"/>
              <a:t>usuário as </a:t>
            </a:r>
            <a:r>
              <a:rPr lang="pt-BR" dirty="0"/>
              <a:t>suas diversas </a:t>
            </a:r>
            <a:r>
              <a:rPr lang="pt-BR" dirty="0" smtClean="0"/>
              <a:t>aplicações.</a:t>
            </a:r>
          </a:p>
          <a:p>
            <a:r>
              <a:rPr lang="pt-BR" dirty="0"/>
              <a:t>Atualmente, a maioria dos computadores possui a estrutura </a:t>
            </a:r>
            <a:r>
              <a:rPr lang="pt-BR" dirty="0" smtClean="0"/>
              <a:t>básica </a:t>
            </a:r>
            <a:r>
              <a:rPr lang="pt-BR" dirty="0"/>
              <a:t>apresentada na </a:t>
            </a:r>
            <a:r>
              <a:rPr lang="pt-BR" dirty="0" smtClean="0"/>
              <a:t>figura ao lado, </a:t>
            </a:r>
            <a:r>
              <a:rPr lang="pt-BR" dirty="0"/>
              <a:t>podendo conter um </a:t>
            </a:r>
            <a:r>
              <a:rPr lang="pt-BR" dirty="0" smtClean="0"/>
              <a:t>número </a:t>
            </a:r>
            <a:r>
              <a:rPr lang="pt-BR" dirty="0"/>
              <a:t>maior ou menor de camadas.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linguagem utilizada em cada um desses </a:t>
            </a:r>
            <a:r>
              <a:rPr lang="pt-BR" dirty="0" smtClean="0"/>
              <a:t>níveis </a:t>
            </a:r>
            <a:r>
              <a:rPr lang="pt-BR" dirty="0"/>
              <a:t>é diferente, variando da mais elementar (baixo </a:t>
            </a:r>
            <a:r>
              <a:rPr lang="pt-BR" dirty="0" smtClean="0"/>
              <a:t>nível) </a:t>
            </a:r>
            <a:r>
              <a:rPr lang="pt-BR" dirty="0"/>
              <a:t>à mais sofisticada (alto </a:t>
            </a:r>
            <a:r>
              <a:rPr lang="pt-BR" dirty="0" smtClean="0"/>
              <a:t>nível).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53" y="1289304"/>
            <a:ext cx="27241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evolução </a:t>
            </a:r>
            <a:r>
              <a:rPr lang="pt-BR" dirty="0"/>
              <a:t>dos sistemas operacionais está, em grande parte, relacionada ao desenvolvimento dos computadores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Antes da </a:t>
            </a:r>
            <a:r>
              <a:rPr lang="pt-BR" dirty="0" smtClean="0"/>
              <a:t>década </a:t>
            </a:r>
            <a:r>
              <a:rPr lang="pt-BR" dirty="0"/>
              <a:t>de 1940, </a:t>
            </a:r>
            <a:r>
              <a:rPr lang="pt-BR" dirty="0" smtClean="0"/>
              <a:t>inúmeros esforços </a:t>
            </a:r>
            <a:r>
              <a:rPr lang="pt-BR" dirty="0"/>
              <a:t>foram feitos para criar uma </a:t>
            </a:r>
            <a:r>
              <a:rPr lang="pt-BR" dirty="0" smtClean="0"/>
              <a:t>maquina </a:t>
            </a:r>
            <a:r>
              <a:rPr lang="pt-BR" dirty="0"/>
              <a:t>que pudesse realizar </a:t>
            </a:r>
            <a:r>
              <a:rPr lang="pt-BR" dirty="0" smtClean="0"/>
              <a:t>cálculos </a:t>
            </a:r>
            <a:r>
              <a:rPr lang="pt-BR" dirty="0"/>
              <a:t>de forma mais </a:t>
            </a:r>
            <a:r>
              <a:rPr lang="pt-BR" dirty="0" smtClean="0"/>
              <a:t>rápida </a:t>
            </a:r>
            <a:r>
              <a:rPr lang="pt-BR" dirty="0"/>
              <a:t>e precisa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Em 1642, o </a:t>
            </a:r>
            <a:r>
              <a:rPr lang="pt-BR" dirty="0" smtClean="0"/>
              <a:t>matemático francês Balisse </a:t>
            </a:r>
            <a:r>
              <a:rPr lang="pt-BR" dirty="0"/>
              <a:t>Pascal inventou uma </a:t>
            </a:r>
            <a:r>
              <a:rPr lang="pt-BR" dirty="0" smtClean="0"/>
              <a:t>máquina </a:t>
            </a:r>
            <a:r>
              <a:rPr lang="pt-BR" dirty="0"/>
              <a:t>de somar para auxiliar seu pai no processo de </a:t>
            </a:r>
            <a:r>
              <a:rPr lang="pt-BR" dirty="0" smtClean="0"/>
              <a:t>arrecadação </a:t>
            </a:r>
            <a:r>
              <a:rPr lang="pt-BR" dirty="0"/>
              <a:t>de impostos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Em 1673, o </a:t>
            </a:r>
            <a:r>
              <a:rPr lang="pt-BR" dirty="0" smtClean="0"/>
              <a:t>matemático </a:t>
            </a:r>
            <a:r>
              <a:rPr lang="pt-BR" dirty="0"/>
              <a:t>e </a:t>
            </a:r>
            <a:r>
              <a:rPr lang="pt-BR" dirty="0" smtClean="0"/>
              <a:t>filosofo alemão </a:t>
            </a:r>
            <a:r>
              <a:rPr lang="pt-BR" dirty="0" err="1"/>
              <a:t>Gottfried</a:t>
            </a:r>
            <a:r>
              <a:rPr lang="pt-BR" dirty="0"/>
              <a:t> Leibniz foi </a:t>
            </a:r>
            <a:r>
              <a:rPr lang="pt-BR" dirty="0" smtClean="0"/>
              <a:t>além </a:t>
            </a:r>
            <a:r>
              <a:rPr lang="pt-BR" dirty="0"/>
              <a:t>e criou uma </a:t>
            </a:r>
            <a:r>
              <a:rPr lang="pt-BR" dirty="0" smtClean="0"/>
              <a:t>máquina </a:t>
            </a:r>
            <a:r>
              <a:rPr lang="pt-BR" dirty="0"/>
              <a:t>capaz de somar e multiplicar, utilizando o conceito de acumulador. </a:t>
            </a:r>
            <a:endParaRPr lang="pt-BR" dirty="0" smtClean="0"/>
          </a:p>
          <a:p>
            <a:pPr lvl="1"/>
            <a:r>
              <a:rPr lang="pt-BR" dirty="0" smtClean="0"/>
              <a:t>Mais </a:t>
            </a:r>
            <a:r>
              <a:rPr lang="pt-BR" dirty="0"/>
              <a:t>tarde, em 1820, o </a:t>
            </a:r>
            <a:r>
              <a:rPr lang="pt-BR" dirty="0" smtClean="0"/>
              <a:t>francês </a:t>
            </a:r>
            <a:r>
              <a:rPr lang="pt-BR" dirty="0"/>
              <a:t>Charles Colmar inventaria finalmente uma </a:t>
            </a:r>
            <a:r>
              <a:rPr lang="pt-BR" dirty="0" smtClean="0"/>
              <a:t>máquina </a:t>
            </a:r>
            <a:r>
              <a:rPr lang="pt-BR" dirty="0"/>
              <a:t>capaz de executar as quatro </a:t>
            </a:r>
            <a:r>
              <a:rPr lang="pt-BR" dirty="0" smtClean="0"/>
              <a:t>operações.</a:t>
            </a:r>
          </a:p>
          <a:p>
            <a:pPr lvl="1"/>
            <a:r>
              <a:rPr lang="pt-BR" dirty="0" smtClean="0"/>
              <a:t>Em </a:t>
            </a:r>
            <a:r>
              <a:rPr lang="pt-BR" dirty="0"/>
              <a:t>1822 o </a:t>
            </a:r>
            <a:r>
              <a:rPr lang="pt-BR" dirty="0" smtClean="0"/>
              <a:t>matemático inglês </a:t>
            </a:r>
            <a:r>
              <a:rPr lang="pt-BR" dirty="0"/>
              <a:t>Charles Babbage criou uma </a:t>
            </a:r>
            <a:r>
              <a:rPr lang="pt-BR" dirty="0" smtClean="0"/>
              <a:t>máquina </a:t>
            </a:r>
            <a:r>
              <a:rPr lang="pt-BR" dirty="0"/>
              <a:t>para </a:t>
            </a:r>
            <a:r>
              <a:rPr lang="pt-BR" dirty="0" smtClean="0"/>
              <a:t>cálculos </a:t>
            </a:r>
            <a:r>
              <a:rPr lang="pt-BR" dirty="0"/>
              <a:t>de </a:t>
            </a:r>
            <a:r>
              <a:rPr lang="pt-BR" dirty="0" smtClean="0"/>
              <a:t>equações polinomiais.</a:t>
            </a:r>
          </a:p>
          <a:p>
            <a:pPr lvl="1"/>
            <a:r>
              <a:rPr lang="pt-BR" dirty="0" smtClean="0"/>
              <a:t>Em </a:t>
            </a:r>
            <a:r>
              <a:rPr lang="pt-BR" dirty="0"/>
              <a:t>1854, o </a:t>
            </a:r>
            <a:r>
              <a:rPr lang="pt-BR" dirty="0" smtClean="0"/>
              <a:t>também matemático inglês </a:t>
            </a:r>
            <a:r>
              <a:rPr lang="pt-BR" dirty="0"/>
              <a:t>George </a:t>
            </a:r>
            <a:r>
              <a:rPr lang="pt-BR" dirty="0" err="1" smtClean="0"/>
              <a:t>Boole</a:t>
            </a:r>
            <a:r>
              <a:rPr lang="pt-BR" dirty="0" smtClean="0"/>
              <a:t> </a:t>
            </a:r>
            <a:r>
              <a:rPr lang="pt-BR" dirty="0"/>
              <a:t>criaria a </a:t>
            </a:r>
            <a:r>
              <a:rPr lang="pt-BR" dirty="0" smtClean="0"/>
              <a:t>lógica </a:t>
            </a:r>
            <a:r>
              <a:rPr lang="pt-BR" dirty="0"/>
              <a:t>booleana, base para o modelo de </a:t>
            </a:r>
            <a:r>
              <a:rPr lang="pt-BR" dirty="0" smtClean="0"/>
              <a:t>computação </a:t>
            </a:r>
            <a:r>
              <a:rPr lang="pt-BR" dirty="0"/>
              <a:t>digital utilizado </a:t>
            </a:r>
            <a:r>
              <a:rPr lang="pt-BR" dirty="0" smtClean="0"/>
              <a:t>até́ </a:t>
            </a:r>
            <a:r>
              <a:rPr lang="pt-BR" dirty="0"/>
              <a:t>hoje.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final do </a:t>
            </a:r>
            <a:r>
              <a:rPr lang="pt-BR" dirty="0" smtClean="0"/>
              <a:t>século </a:t>
            </a:r>
            <a:r>
              <a:rPr lang="pt-BR" dirty="0"/>
              <a:t>XIX, Herman </a:t>
            </a:r>
            <a:r>
              <a:rPr lang="pt-BR" dirty="0" err="1"/>
              <a:t>Hollerith</a:t>
            </a:r>
            <a:r>
              <a:rPr lang="pt-BR" dirty="0"/>
              <a:t> criou um mecanismo utilizando </a:t>
            </a:r>
            <a:r>
              <a:rPr lang="pt-BR" dirty="0" smtClean="0"/>
              <a:t>cartões </a:t>
            </a:r>
            <a:r>
              <a:rPr lang="pt-BR" dirty="0"/>
              <a:t>perfurados para acelerar o processamento do censo de 1890 nos </a:t>
            </a:r>
            <a:r>
              <a:rPr lang="pt-BR" dirty="0" smtClean="0"/>
              <a:t>EUA</a:t>
            </a:r>
          </a:p>
          <a:p>
            <a:r>
              <a:rPr lang="pt-BR" dirty="0" err="1"/>
              <a:t>Hollerith</a:t>
            </a:r>
            <a:r>
              <a:rPr lang="pt-BR" dirty="0"/>
              <a:t> fundaria em 1896 a </a:t>
            </a:r>
            <a:r>
              <a:rPr lang="pt-BR" dirty="0" err="1" smtClean="0"/>
              <a:t>Tabulating</a:t>
            </a:r>
            <a:r>
              <a:rPr lang="pt-BR" dirty="0" smtClean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, que se tornaria a </a:t>
            </a:r>
            <a:r>
              <a:rPr lang="pt-BR" dirty="0" err="1"/>
              <a:t>International</a:t>
            </a:r>
            <a:r>
              <a:rPr lang="pt-BR" dirty="0"/>
              <a:t> Business </a:t>
            </a:r>
            <a:r>
              <a:rPr lang="pt-BR" dirty="0" err="1"/>
              <a:t>Machine</a:t>
            </a:r>
            <a:r>
              <a:rPr lang="pt-BR" dirty="0"/>
              <a:t> (IBM) em </a:t>
            </a:r>
            <a:r>
              <a:rPr lang="pt-BR" dirty="0" smtClean="0"/>
              <a:t>1924</a:t>
            </a:r>
          </a:p>
          <a:p>
            <a:r>
              <a:rPr lang="pt-BR" dirty="0" smtClean="0"/>
              <a:t>Na década </a:t>
            </a:r>
            <a:r>
              <a:rPr lang="pt-BR" dirty="0"/>
              <a:t>de 1930 surgem as primeiras tentativas reais de criar-se uma calculadora </a:t>
            </a:r>
            <a:r>
              <a:rPr lang="pt-BR" dirty="0" smtClean="0"/>
              <a:t>eletrônica.</a:t>
            </a:r>
          </a:p>
          <a:p>
            <a:r>
              <a:rPr lang="pt-BR" dirty="0" smtClean="0"/>
              <a:t>Em </a:t>
            </a:r>
            <a:r>
              <a:rPr lang="pt-BR" dirty="0"/>
              <a:t>1937, o </a:t>
            </a:r>
            <a:r>
              <a:rPr lang="pt-BR" dirty="0" smtClean="0"/>
              <a:t>matemático inglês </a:t>
            </a:r>
            <a:r>
              <a:rPr lang="pt-BR" dirty="0"/>
              <a:t>Alan Turing desenvolveu a ideia de </a:t>
            </a:r>
            <a:r>
              <a:rPr lang="pt-BR" dirty="0" smtClean="0"/>
              <a:t>Máquina </a:t>
            </a:r>
            <a:r>
              <a:rPr lang="pt-BR" dirty="0"/>
              <a:t>Universal ou </a:t>
            </a:r>
            <a:r>
              <a:rPr lang="pt-BR" dirty="0" smtClean="0"/>
              <a:t>Máquina </a:t>
            </a:r>
            <a:r>
              <a:rPr lang="pt-BR" dirty="0"/>
              <a:t>de Turing, capaz de executar qualquer </a:t>
            </a:r>
            <a:r>
              <a:rPr lang="pt-BR" dirty="0" smtClean="0"/>
              <a:t>sequência </a:t>
            </a:r>
            <a:r>
              <a:rPr lang="pt-BR" dirty="0"/>
              <a:t>de </a:t>
            </a:r>
            <a:r>
              <a:rPr lang="pt-BR" dirty="0" smtClean="0"/>
              <a:t>instruções </a:t>
            </a:r>
            <a:r>
              <a:rPr lang="pt-BR" dirty="0"/>
              <a:t>(algoritmo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Década de 40</a:t>
            </a:r>
          </a:p>
          <a:p>
            <a:pPr lvl="1"/>
            <a:r>
              <a:rPr lang="pt-BR" dirty="0"/>
              <a:t>Nos EUA, em 1944, foi </a:t>
            </a:r>
            <a:r>
              <a:rPr lang="pt-BR" dirty="0" smtClean="0"/>
              <a:t>construído </a:t>
            </a:r>
            <a:r>
              <a:rPr lang="pt-BR" dirty="0"/>
              <a:t>o primeiro computador </a:t>
            </a:r>
            <a:r>
              <a:rPr lang="pt-BR" dirty="0" smtClean="0"/>
              <a:t>eletromecânicos, </a:t>
            </a:r>
            <a:r>
              <a:rPr lang="pt-BR" dirty="0"/>
              <a:t>batizado de Mark I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O ENIAC (</a:t>
            </a:r>
            <a:r>
              <a:rPr lang="pt-BR" dirty="0" err="1"/>
              <a:t>Electronic</a:t>
            </a:r>
            <a:r>
              <a:rPr lang="pt-BR" dirty="0"/>
              <a:t>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Integrator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Calculator</a:t>
            </a:r>
            <a:r>
              <a:rPr lang="pt-BR" dirty="0"/>
              <a:t>) é considerado o primeiro </a:t>
            </a:r>
            <a:r>
              <a:rPr lang="pt-BR" dirty="0" smtClean="0"/>
              <a:t>computador </a:t>
            </a:r>
            <a:r>
              <a:rPr lang="pt-BR" dirty="0"/>
              <a:t>digital e </a:t>
            </a:r>
            <a:r>
              <a:rPr lang="pt-BR" dirty="0" smtClean="0"/>
              <a:t>eletrônico. </a:t>
            </a:r>
            <a:r>
              <a:rPr lang="pt-BR" dirty="0"/>
              <a:t>Para trabalhar com o ENIAC era </a:t>
            </a:r>
            <a:r>
              <a:rPr lang="pt-BR" dirty="0" smtClean="0"/>
              <a:t>necessário </a:t>
            </a:r>
            <a:r>
              <a:rPr lang="pt-BR" dirty="0"/>
              <a:t>conhecer profundamente o funcionamento do </a:t>
            </a:r>
            <a:r>
              <a:rPr lang="pt-BR" dirty="0" smtClean="0"/>
              <a:t>hardware</a:t>
            </a:r>
            <a:r>
              <a:rPr lang="pt-BR" dirty="0"/>
              <a:t>, pois a </a:t>
            </a:r>
            <a:r>
              <a:rPr lang="pt-BR" dirty="0" smtClean="0"/>
              <a:t>programação </a:t>
            </a:r>
            <a:r>
              <a:rPr lang="pt-BR" dirty="0"/>
              <a:t>era feita em </a:t>
            </a:r>
            <a:r>
              <a:rPr lang="pt-BR" dirty="0" smtClean="0"/>
              <a:t>painéis, através </a:t>
            </a:r>
            <a:r>
              <a:rPr lang="pt-BR" dirty="0"/>
              <a:t>de 6 mil conectores, utilizando linguagem </a:t>
            </a:r>
            <a:r>
              <a:rPr lang="pt-BR" dirty="0" smtClean="0"/>
              <a:t>de máquina.</a:t>
            </a:r>
          </a:p>
          <a:p>
            <a:pPr lvl="1"/>
            <a:r>
              <a:rPr lang="pt-BR" dirty="0" smtClean="0"/>
              <a:t>No ENIAC, um cálculo </a:t>
            </a:r>
            <a:r>
              <a:rPr lang="pt-BR" dirty="0"/>
              <a:t>que levasse vinte e quatro horas manualmente era resolvido em menos de trinta segundos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Nessa fase, os computadores </a:t>
            </a:r>
            <a:r>
              <a:rPr lang="pt-BR" dirty="0" smtClean="0"/>
              <a:t>não possuíam </a:t>
            </a:r>
            <a:r>
              <a:rPr lang="pt-BR" dirty="0"/>
              <a:t>ainda dispositivos com </a:t>
            </a:r>
            <a:r>
              <a:rPr lang="pt-BR" dirty="0" smtClean="0"/>
              <a:t>função </a:t>
            </a:r>
            <a:r>
              <a:rPr lang="pt-BR" dirty="0"/>
              <a:t>de interface com os </a:t>
            </a:r>
            <a:r>
              <a:rPr lang="pt-BR" dirty="0" smtClean="0"/>
              <a:t>usuários, </a:t>
            </a:r>
            <a:r>
              <a:rPr lang="pt-BR" dirty="0"/>
              <a:t>como teclados e monitores, e o conceito de sistema operacional surgiria apenas na </a:t>
            </a:r>
            <a:r>
              <a:rPr lang="pt-BR" dirty="0" smtClean="0"/>
              <a:t>década </a:t>
            </a:r>
            <a:r>
              <a:rPr lang="pt-BR" dirty="0"/>
              <a:t>seguinte.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434840" cy="4050792"/>
          </a:xfrm>
        </p:spPr>
        <p:txBody>
          <a:bodyPr/>
          <a:lstStyle/>
          <a:p>
            <a:r>
              <a:rPr lang="pt-BR" dirty="0" smtClean="0"/>
              <a:t>Década de 1950</a:t>
            </a:r>
          </a:p>
          <a:p>
            <a:pPr lvl="1"/>
            <a:r>
              <a:rPr lang="pt-BR" dirty="0"/>
              <a:t>O uso do transistor e da </a:t>
            </a:r>
            <a:r>
              <a:rPr lang="pt-BR" dirty="0" smtClean="0"/>
              <a:t>memória magnética </a:t>
            </a:r>
            <a:r>
              <a:rPr lang="pt-BR" dirty="0"/>
              <a:t>contribuiu para o enorme </a:t>
            </a:r>
            <a:r>
              <a:rPr lang="pt-BR" dirty="0" smtClean="0"/>
              <a:t>avanço </a:t>
            </a:r>
            <a:r>
              <a:rPr lang="pt-BR" dirty="0"/>
              <a:t>dos computadores da </a:t>
            </a:r>
            <a:r>
              <a:rPr lang="pt-BR" dirty="0" smtClean="0"/>
              <a:t>época.</a:t>
            </a:r>
          </a:p>
          <a:p>
            <a:pPr lvl="1"/>
            <a:endParaRPr lang="pt-BR" dirty="0" smtClean="0"/>
          </a:p>
          <a:p>
            <a:pPr lvl="1"/>
            <a:r>
              <a:rPr lang="pt-BR" dirty="0"/>
              <a:t>O UNIVAC I foi o primeiro computador bem-sucedido fabricado para fins comerciais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programas ou jobs passaram a ser perfurados em </a:t>
            </a:r>
            <a:r>
              <a:rPr lang="pt-BR" dirty="0" smtClean="0"/>
              <a:t>cartões, </a:t>
            </a:r>
            <a:r>
              <a:rPr lang="pt-BR" dirty="0"/>
              <a:t>que, submetidos a uma leitora, eram gravados em uma fita de entrada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798" y="810959"/>
            <a:ext cx="5474450" cy="53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Década de 1950</a:t>
            </a:r>
          </a:p>
          <a:p>
            <a:endParaRPr lang="pt-BR" dirty="0" smtClean="0"/>
          </a:p>
          <a:p>
            <a:pPr lvl="1"/>
            <a:r>
              <a:rPr lang="pt-BR" dirty="0"/>
              <a:t>O primeiro sistema operacional, chamado monitor por sua simplicidade, foi desenvolvido em 1953 pelos </a:t>
            </a:r>
            <a:r>
              <a:rPr lang="pt-BR" dirty="0" smtClean="0"/>
              <a:t>usuários </a:t>
            </a:r>
            <a:r>
              <a:rPr lang="pt-BR" dirty="0"/>
              <a:t>do computador IBM </a:t>
            </a:r>
            <a:r>
              <a:rPr lang="pt-BR" dirty="0" smtClean="0"/>
              <a:t>701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 </a:t>
            </a:r>
            <a:r>
              <a:rPr lang="pt-BR" dirty="0"/>
              <a:t>o surgimento das primeiras linguagens de </a:t>
            </a:r>
            <a:r>
              <a:rPr lang="pt-BR" dirty="0" smtClean="0"/>
              <a:t>programação </a:t>
            </a:r>
            <a:r>
              <a:rPr lang="pt-BR" dirty="0"/>
              <a:t>de alto </a:t>
            </a:r>
            <a:r>
              <a:rPr lang="pt-BR" dirty="0" smtClean="0"/>
              <a:t>nível, </a:t>
            </a:r>
            <a:r>
              <a:rPr lang="pt-BR" dirty="0"/>
              <a:t>como FORTRAN, ALGOL e COBOL, os programas deixaram de ter </a:t>
            </a:r>
            <a:r>
              <a:rPr lang="pt-BR" dirty="0" smtClean="0"/>
              <a:t>relação </a:t>
            </a:r>
            <a:r>
              <a:rPr lang="pt-BR" dirty="0"/>
              <a:t>direta com o hardware dos computadores, o que facilitou e agilizou enormemente o desenvolvimento e a </a:t>
            </a:r>
            <a:r>
              <a:rPr lang="pt-BR" dirty="0" smtClean="0"/>
              <a:t>manutenção </a:t>
            </a:r>
            <a:r>
              <a:rPr lang="pt-BR" dirty="0"/>
              <a:t>de programas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0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Década de 1960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partir do surgimento dos circuitos integrados, foi </a:t>
            </a:r>
            <a:r>
              <a:rPr lang="pt-BR" dirty="0" smtClean="0"/>
              <a:t>possível </a:t>
            </a:r>
            <a:r>
              <a:rPr lang="pt-BR" dirty="0"/>
              <a:t>viabilizar e difundir o uso de </a:t>
            </a:r>
            <a:r>
              <a:rPr lang="pt-BR" dirty="0" smtClean="0"/>
              <a:t>sistemas </a:t>
            </a:r>
            <a:r>
              <a:rPr lang="pt-BR" dirty="0"/>
              <a:t>computacionais nas empresas, devido à </a:t>
            </a:r>
            <a:r>
              <a:rPr lang="pt-BR" dirty="0" smtClean="0"/>
              <a:t>redução </a:t>
            </a:r>
            <a:r>
              <a:rPr lang="pt-BR" dirty="0"/>
              <a:t>de seus custos de </a:t>
            </a:r>
            <a:r>
              <a:rPr lang="pt-BR" dirty="0" smtClean="0"/>
              <a:t>aquisição.</a:t>
            </a:r>
          </a:p>
          <a:p>
            <a:pPr lvl="1"/>
            <a:r>
              <a:rPr lang="pt-BR" dirty="0"/>
              <a:t>A </a:t>
            </a:r>
            <a:r>
              <a:rPr lang="pt-BR" dirty="0" smtClean="0"/>
              <a:t>década </a:t>
            </a:r>
            <a:r>
              <a:rPr lang="pt-BR" dirty="0"/>
              <a:t>de 1960 foi palco de </a:t>
            </a:r>
            <a:r>
              <a:rPr lang="pt-BR" dirty="0" smtClean="0"/>
              <a:t>inúmeras inovações </a:t>
            </a:r>
            <a:r>
              <a:rPr lang="pt-BR" dirty="0"/>
              <a:t>na </a:t>
            </a:r>
            <a:r>
              <a:rPr lang="pt-BR" dirty="0" smtClean="0"/>
              <a:t>área </a:t>
            </a:r>
            <a:r>
              <a:rPr lang="pt-BR" dirty="0"/>
              <a:t>de sistemas operacionais, tendo sido implementadas </a:t>
            </a:r>
            <a:r>
              <a:rPr lang="pt-BR" dirty="0" smtClean="0"/>
              <a:t>varias técnicas </a:t>
            </a:r>
            <a:r>
              <a:rPr lang="pt-BR" dirty="0"/>
              <a:t>presentes até hoje, como </a:t>
            </a:r>
            <a:r>
              <a:rPr lang="pt-BR" dirty="0" smtClean="0"/>
              <a:t>multiprogramação, </a:t>
            </a:r>
            <a:r>
              <a:rPr lang="pt-BR" dirty="0" err="1"/>
              <a:t>multiprocessamento</a:t>
            </a:r>
            <a:r>
              <a:rPr lang="pt-BR" dirty="0"/>
              <a:t>, time-sharing e </a:t>
            </a:r>
            <a:r>
              <a:rPr lang="pt-BR" dirty="0" smtClean="0"/>
              <a:t>memória </a:t>
            </a:r>
            <a:r>
              <a:rPr lang="pt-BR" dirty="0"/>
              <a:t>virtual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das </a:t>
            </a:r>
            <a:r>
              <a:rPr lang="pt-BR" dirty="0" smtClean="0"/>
              <a:t>características </a:t>
            </a:r>
            <a:r>
              <a:rPr lang="pt-BR" dirty="0"/>
              <a:t>mais importantes surgidas nessa </a:t>
            </a:r>
            <a:r>
              <a:rPr lang="pt-BR" dirty="0" smtClean="0"/>
              <a:t>época </a:t>
            </a:r>
            <a:r>
              <a:rPr lang="pt-BR" dirty="0"/>
              <a:t>foi a </a:t>
            </a:r>
            <a:r>
              <a:rPr lang="pt-BR" dirty="0" smtClean="0"/>
              <a:t>introdução </a:t>
            </a:r>
            <a:r>
              <a:rPr lang="pt-BR" dirty="0"/>
              <a:t>do conceito de </a:t>
            </a:r>
            <a:r>
              <a:rPr lang="pt-BR" dirty="0" smtClean="0"/>
              <a:t>multiprogramação.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dos primeiros sistemas operacionais de tempo compartilhado foi o CTSS (</a:t>
            </a:r>
            <a:r>
              <a:rPr lang="pt-BR" dirty="0" err="1"/>
              <a:t>Compatible</a:t>
            </a:r>
            <a:r>
              <a:rPr lang="pt-BR" dirty="0"/>
              <a:t> </a:t>
            </a:r>
            <a:r>
              <a:rPr lang="pt-BR" dirty="0" smtClean="0"/>
              <a:t>Time-Sharing </a:t>
            </a:r>
            <a:r>
              <a:rPr lang="pt-BR" dirty="0"/>
              <a:t>System). Desenvolvido pelo MIT em 1962 para um computador IBM 7094, suportava no </a:t>
            </a:r>
            <a:r>
              <a:rPr lang="pt-BR" dirty="0" smtClean="0"/>
              <a:t>máximo </a:t>
            </a:r>
            <a:r>
              <a:rPr lang="pt-BR" dirty="0"/>
              <a:t>32 </a:t>
            </a:r>
            <a:r>
              <a:rPr lang="pt-BR" dirty="0" smtClean="0"/>
              <a:t>usuários </a:t>
            </a:r>
            <a:r>
              <a:rPr lang="pt-BR" dirty="0"/>
              <a:t>interativos, e </a:t>
            </a:r>
            <a:r>
              <a:rPr lang="pt-BR" dirty="0" smtClean="0"/>
              <a:t>através </a:t>
            </a:r>
            <a:r>
              <a:rPr lang="pt-BR" dirty="0"/>
              <a:t>de comandos em um terminal permitia compilar e executar seus </a:t>
            </a:r>
            <a:r>
              <a:rPr lang="pt-BR" dirty="0" smtClean="0"/>
              <a:t>programas.</a:t>
            </a:r>
          </a:p>
          <a:p>
            <a:pPr lvl="1"/>
            <a:r>
              <a:rPr lang="pt-BR" dirty="0"/>
              <a:t>Em 1969, Ken Thompson, que trabalhara no projeto do MULTICS, utilizou um PDP-7 para fazer sua </a:t>
            </a:r>
            <a:r>
              <a:rPr lang="pt-BR" dirty="0" smtClean="0"/>
              <a:t>própria versão </a:t>
            </a:r>
            <a:r>
              <a:rPr lang="pt-BR" dirty="0"/>
              <a:t>de um sistema operacional que viria a ser conhecido como </a:t>
            </a:r>
            <a:r>
              <a:rPr lang="pt-BR" b="1" dirty="0"/>
              <a:t>Unix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3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15968"/>
          </a:xfrm>
        </p:spPr>
        <p:txBody>
          <a:bodyPr>
            <a:normAutofit/>
          </a:bodyPr>
          <a:lstStyle/>
          <a:p>
            <a:r>
              <a:rPr lang="pt-BR" dirty="0" smtClean="0"/>
              <a:t>Década de 1970</a:t>
            </a:r>
            <a:br>
              <a:rPr lang="pt-BR" dirty="0" smtClean="0"/>
            </a:br>
            <a:endParaRPr lang="pt-BR" dirty="0" smtClean="0"/>
          </a:p>
          <a:p>
            <a:pPr lvl="1"/>
            <a:r>
              <a:rPr lang="pt-BR" dirty="0"/>
              <a:t>Em 1971, a Intel </a:t>
            </a:r>
            <a:r>
              <a:rPr lang="pt-BR" dirty="0" err="1"/>
              <a:t>Corp</a:t>
            </a:r>
            <a:r>
              <a:rPr lang="pt-BR" dirty="0"/>
              <a:t>. produziu seu primeiro microprocessador, o Intel 4004 e, </a:t>
            </a:r>
            <a:r>
              <a:rPr lang="pt-BR" dirty="0" smtClean="0"/>
              <a:t>três </a:t>
            </a:r>
            <a:r>
              <a:rPr lang="pt-BR" dirty="0"/>
              <a:t>anos depois, o Intel 8080, utilizado no primeiro microcomputador, o Altair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Em 1976, Steve Jobs e Steve </a:t>
            </a:r>
            <a:r>
              <a:rPr lang="pt-BR" dirty="0" err="1"/>
              <a:t>Wozniak</a:t>
            </a:r>
            <a:r>
              <a:rPr lang="pt-BR" dirty="0"/>
              <a:t> produziram o Apple II de 8 bits, tornando-se um sucesso imediato. </a:t>
            </a:r>
            <a:endParaRPr lang="pt-BR" dirty="0" smtClean="0"/>
          </a:p>
          <a:p>
            <a:pPr lvl="1"/>
            <a:r>
              <a:rPr lang="pt-BR" dirty="0" smtClean="0"/>
              <a:t>Neste </a:t>
            </a:r>
            <a:r>
              <a:rPr lang="pt-BR" dirty="0"/>
              <a:t>mesmo ano, as empresas Apple e a Microsoft foram fundadas. </a:t>
            </a:r>
            <a:endParaRPr lang="pt-BR" dirty="0" smtClean="0"/>
          </a:p>
          <a:p>
            <a:pPr lvl="1"/>
            <a:r>
              <a:rPr lang="pt-BR" dirty="0" smtClean="0"/>
              <a:t>O SO </a:t>
            </a:r>
            <a:r>
              <a:rPr lang="pt-BR" dirty="0"/>
              <a:t>dominante nos primeiros microcomputadores foi o CP/M (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 Monitor) da Digital </a:t>
            </a:r>
            <a:r>
              <a:rPr lang="pt-BR" dirty="0" err="1"/>
              <a:t>Research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As </a:t>
            </a:r>
            <a:r>
              <a:rPr lang="pt-BR" dirty="0"/>
              <a:t>redes </a:t>
            </a:r>
            <a:r>
              <a:rPr lang="pt-BR" dirty="0" smtClean="0"/>
              <a:t>distribuídas </a:t>
            </a:r>
            <a:r>
              <a:rPr lang="pt-BR" dirty="0"/>
              <a:t>(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Network — </a:t>
            </a:r>
            <a:r>
              <a:rPr lang="pt-BR" dirty="0" err="1"/>
              <a:t>WANs</a:t>
            </a:r>
            <a:r>
              <a:rPr lang="pt-BR" dirty="0"/>
              <a:t>) difundiram-se, permitindo o acesso a </a:t>
            </a:r>
            <a:r>
              <a:rPr lang="pt-BR" dirty="0" smtClean="0"/>
              <a:t>outros </a:t>
            </a:r>
            <a:r>
              <a:rPr lang="pt-BR" dirty="0"/>
              <a:t>sistemas de </a:t>
            </a:r>
            <a:r>
              <a:rPr lang="pt-BR" dirty="0" smtClean="0"/>
              <a:t>computação, </a:t>
            </a:r>
            <a:r>
              <a:rPr lang="pt-BR" dirty="0"/>
              <a:t>independentemente da </a:t>
            </a:r>
            <a:r>
              <a:rPr lang="pt-BR" dirty="0" smtClean="0"/>
              <a:t>distancia geográfica.</a:t>
            </a:r>
          </a:p>
          <a:p>
            <a:pPr lvl="1"/>
            <a:r>
              <a:rPr lang="pt-BR" dirty="0"/>
              <a:t>Os </a:t>
            </a:r>
            <a:r>
              <a:rPr lang="pt-BR" dirty="0" err="1" smtClean="0"/>
              <a:t>SOs</a:t>
            </a:r>
            <a:r>
              <a:rPr lang="pt-BR" dirty="0" smtClean="0"/>
              <a:t> </a:t>
            </a:r>
            <a:r>
              <a:rPr lang="pt-BR" dirty="0"/>
              <a:t>passaram a estar intimamente relacionados aos softwares de rede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Duas importantes linguagens de </a:t>
            </a:r>
            <a:r>
              <a:rPr lang="pt-BR" dirty="0" smtClean="0"/>
              <a:t>programação </a:t>
            </a:r>
            <a:r>
              <a:rPr lang="pt-BR" dirty="0"/>
              <a:t>foram desenvolvidas nessa </a:t>
            </a:r>
            <a:r>
              <a:rPr lang="pt-BR" dirty="0" smtClean="0"/>
              <a:t>década. 1971 – PASCAL e 1975 – Linguagem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Década de 1980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/>
              <a:t>Em 1981, a IBM entrou no mercado de microcomputadores com o IBM PC (</a:t>
            </a:r>
            <a:r>
              <a:rPr lang="pt-BR" dirty="0" err="1"/>
              <a:t>Personal</a:t>
            </a:r>
            <a:r>
              <a:rPr lang="pt-BR" dirty="0"/>
              <a:t> Computer), criando a filosofia dos computadores pessoais. O primeiro PC utilizava o processador Intel 8088 de 16 bits e o sistema operacional DOS (Disk </a:t>
            </a:r>
            <a:r>
              <a:rPr lang="pt-BR" dirty="0" err="1"/>
              <a:t>Operating</a:t>
            </a:r>
            <a:r>
              <a:rPr lang="pt-BR" dirty="0"/>
              <a:t> System) da Microsoft, muito semelhante ao CP/M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/>
              <a:t>A Universidade de Berkeley, na </a:t>
            </a:r>
            <a:r>
              <a:rPr lang="pt-BR" dirty="0" smtClean="0"/>
              <a:t>Califórnia, </a:t>
            </a:r>
            <a:r>
              <a:rPr lang="pt-BR" dirty="0"/>
              <a:t>desenvolveu sua </a:t>
            </a:r>
            <a:r>
              <a:rPr lang="pt-BR" dirty="0" smtClean="0"/>
              <a:t>própria versão </a:t>
            </a:r>
            <a:r>
              <a:rPr lang="pt-BR" dirty="0"/>
              <a:t>do sistema Unix (Berkeley Software </a:t>
            </a:r>
            <a:r>
              <a:rPr lang="pt-BR" dirty="0" err="1"/>
              <a:t>Distribution</a:t>
            </a:r>
            <a:r>
              <a:rPr lang="pt-BR" dirty="0"/>
              <a:t> – BSD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Surgiram </a:t>
            </a:r>
            <a:r>
              <a:rPr lang="pt-BR" dirty="0"/>
              <a:t>os primeiros </a:t>
            </a:r>
            <a:r>
              <a:rPr lang="pt-BR" dirty="0" err="1" smtClean="0"/>
              <a:t>SOs</a:t>
            </a:r>
            <a:r>
              <a:rPr lang="pt-BR" dirty="0" smtClean="0"/>
              <a:t> </a:t>
            </a:r>
            <a:r>
              <a:rPr lang="pt-BR" dirty="0"/>
              <a:t>comerciais que ofereciam interface </a:t>
            </a:r>
            <a:r>
              <a:rPr lang="pt-BR" dirty="0" smtClean="0"/>
              <a:t>gráfica, </a:t>
            </a:r>
            <a:r>
              <a:rPr lang="pt-BR" dirty="0"/>
              <a:t>como o Microsoft Windows e o </a:t>
            </a:r>
            <a:r>
              <a:rPr lang="pt-BR" dirty="0" smtClean="0"/>
              <a:t>OS/2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7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Um </a:t>
            </a:r>
            <a:r>
              <a:rPr lang="pt-BR" b="1" dirty="0"/>
              <a:t>sistema operacional, por mais complexo que possa parecer, é apenas um conjunto de rotinas executado pelo processador, de forma semelhante aos programas dos </a:t>
            </a:r>
            <a:r>
              <a:rPr lang="pt-BR" b="1" dirty="0" smtClean="0"/>
              <a:t>usuários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Principal função:</a:t>
            </a:r>
            <a:br>
              <a:rPr lang="pt-BR" dirty="0" smtClean="0"/>
            </a:br>
            <a:endParaRPr lang="pt-BR" dirty="0" smtClean="0"/>
          </a:p>
          <a:p>
            <a:pPr lvl="1" algn="just"/>
            <a:r>
              <a:rPr lang="pt-BR" sz="2800" b="1" dirty="0" smtClean="0"/>
              <a:t>Controlar </a:t>
            </a:r>
            <a:r>
              <a:rPr lang="pt-BR" sz="2800" b="1" dirty="0"/>
              <a:t>o funcionamento de um computador, gerenciando a </a:t>
            </a:r>
            <a:r>
              <a:rPr lang="pt-BR" sz="2800" b="1" dirty="0" smtClean="0"/>
              <a:t>utilização e </a:t>
            </a:r>
            <a:r>
              <a:rPr lang="pt-BR" sz="2800" b="1" dirty="0"/>
              <a:t>o compartilhamento dos seus diversos recursos, como </a:t>
            </a:r>
            <a:r>
              <a:rPr lang="pt-BR" sz="2800" b="1" u="sng" dirty="0"/>
              <a:t>processadores</a:t>
            </a:r>
            <a:r>
              <a:rPr lang="pt-BR" sz="2800" b="1" dirty="0"/>
              <a:t>, </a:t>
            </a:r>
            <a:r>
              <a:rPr lang="pt-BR" sz="2800" b="1" u="sng" dirty="0" smtClean="0"/>
              <a:t>memórias</a:t>
            </a:r>
            <a:r>
              <a:rPr lang="pt-BR" sz="2800" b="1" dirty="0" smtClean="0"/>
              <a:t> </a:t>
            </a:r>
            <a:r>
              <a:rPr lang="pt-BR" sz="2800" b="1" dirty="0"/>
              <a:t>e </a:t>
            </a:r>
            <a:r>
              <a:rPr lang="pt-BR" sz="2800" b="1" u="sng" dirty="0"/>
              <a:t>dispositivos de entrada e </a:t>
            </a:r>
            <a:r>
              <a:rPr lang="pt-BR" sz="2800" b="1" u="sng" dirty="0" smtClean="0"/>
              <a:t>saída</a:t>
            </a:r>
            <a:r>
              <a:rPr lang="pt-BR" sz="2800" b="1" dirty="0" smtClean="0"/>
              <a:t>.</a:t>
            </a:r>
            <a:endParaRPr lang="pt-BR" sz="2800" b="1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Década de 1990</a:t>
            </a:r>
          </a:p>
          <a:p>
            <a:endParaRPr lang="pt-BR" dirty="0" smtClean="0"/>
          </a:p>
          <a:p>
            <a:pPr lvl="1"/>
            <a:r>
              <a:rPr lang="pt-BR" dirty="0"/>
              <a:t>A </a:t>
            </a:r>
            <a:r>
              <a:rPr lang="pt-BR" dirty="0" smtClean="0"/>
              <a:t>evolução </a:t>
            </a:r>
            <a:r>
              <a:rPr lang="pt-BR" dirty="0"/>
              <a:t>da </a:t>
            </a:r>
            <a:r>
              <a:rPr lang="pt-BR" dirty="0" smtClean="0"/>
              <a:t>microeletrônica </a:t>
            </a:r>
            <a:r>
              <a:rPr lang="pt-BR" dirty="0"/>
              <a:t>permitiu o desenvolvimento de processadores e </a:t>
            </a:r>
            <a:r>
              <a:rPr lang="pt-BR" dirty="0" smtClean="0"/>
              <a:t>memorias </a:t>
            </a:r>
            <a:r>
              <a:rPr lang="pt-BR" dirty="0"/>
              <a:t>cada vez mais velozes e baratos, </a:t>
            </a:r>
            <a:r>
              <a:rPr lang="pt-BR" dirty="0" smtClean="0"/>
              <a:t>além </a:t>
            </a:r>
            <a:r>
              <a:rPr lang="pt-BR" dirty="0"/>
              <a:t>de dispositivos de E/S menores, mais </a:t>
            </a:r>
            <a:r>
              <a:rPr lang="pt-BR" dirty="0" smtClean="0"/>
              <a:t>rápidos </a:t>
            </a:r>
            <a:r>
              <a:rPr lang="pt-BR" dirty="0"/>
              <a:t>e com maior capacidade de </a:t>
            </a:r>
            <a:r>
              <a:rPr lang="pt-BR" dirty="0" smtClean="0"/>
              <a:t>armazenamento.</a:t>
            </a:r>
          </a:p>
          <a:p>
            <a:pPr lvl="1"/>
            <a:r>
              <a:rPr lang="pt-BR" dirty="0" smtClean="0"/>
              <a:t>Com </a:t>
            </a:r>
            <a:r>
              <a:rPr lang="pt-BR" dirty="0"/>
              <a:t>o surgimento e a </a:t>
            </a:r>
            <a:r>
              <a:rPr lang="pt-BR" dirty="0" smtClean="0"/>
              <a:t>evolução </a:t>
            </a:r>
            <a:r>
              <a:rPr lang="pt-BR" dirty="0"/>
              <a:t>da Internet, o protocolo TCP/IP passou a ser um </a:t>
            </a:r>
            <a:r>
              <a:rPr lang="pt-BR" dirty="0" smtClean="0"/>
              <a:t>padrão </a:t>
            </a:r>
            <a:r>
              <a:rPr lang="pt-BR" dirty="0"/>
              <a:t>de mercado, obrigando os fabricantes de sistemas operacionais a oferecer suporte a este protocolo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 </a:t>
            </a:r>
            <a:r>
              <a:rPr lang="pt-BR" dirty="0" smtClean="0"/>
              <a:t>década </a:t>
            </a:r>
            <a:r>
              <a:rPr lang="pt-BR" dirty="0"/>
              <a:t>de 1990 foi definitiva para a </a:t>
            </a:r>
            <a:r>
              <a:rPr lang="pt-BR" dirty="0" smtClean="0"/>
              <a:t>consolidação </a:t>
            </a:r>
            <a:r>
              <a:rPr lang="pt-BR" dirty="0"/>
              <a:t>dos sistemas operacionais baseados em </a:t>
            </a:r>
            <a:r>
              <a:rPr lang="pt-BR" dirty="0" smtClean="0"/>
              <a:t>interfaces gráficas</a:t>
            </a:r>
          </a:p>
          <a:p>
            <a:pPr lvl="1"/>
            <a:r>
              <a:rPr lang="pt-BR" dirty="0"/>
              <a:t>Em 1991, o </a:t>
            </a:r>
            <a:r>
              <a:rPr lang="pt-BR" dirty="0" smtClean="0"/>
              <a:t>finlandês </a:t>
            </a:r>
            <a:r>
              <a:rPr lang="pt-BR" dirty="0"/>
              <a:t>Linus Torvalds </a:t>
            </a:r>
            <a:r>
              <a:rPr lang="pt-BR" dirty="0" smtClean="0"/>
              <a:t>começou </a:t>
            </a:r>
            <a:r>
              <a:rPr lang="pt-BR" dirty="0"/>
              <a:t>o desenvolvimento do Linux, que evoluiu a partir da </a:t>
            </a:r>
            <a:r>
              <a:rPr lang="pt-BR" dirty="0" smtClean="0"/>
              <a:t>colaboração </a:t>
            </a:r>
            <a:r>
              <a:rPr lang="pt-BR" dirty="0"/>
              <a:t>de </a:t>
            </a:r>
            <a:r>
              <a:rPr lang="pt-BR" dirty="0" smtClean="0"/>
              <a:t>vários </a:t>
            </a:r>
            <a:r>
              <a:rPr lang="pt-BR" dirty="0"/>
              <a:t>programadores que ajudaram no desenvolvimento do </a:t>
            </a:r>
            <a:r>
              <a:rPr lang="pt-BR" dirty="0" err="1" smtClean="0"/>
              <a:t>kernel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9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Década de 2000</a:t>
            </a:r>
          </a:p>
          <a:p>
            <a:pPr lvl="1"/>
            <a:r>
              <a:rPr lang="pt-BR" dirty="0"/>
              <a:t>Essa </a:t>
            </a:r>
            <a:r>
              <a:rPr lang="pt-BR" dirty="0" smtClean="0"/>
              <a:t>década </a:t>
            </a:r>
            <a:r>
              <a:rPr lang="pt-BR" dirty="0"/>
              <a:t>foi caracterizada por uma grande </a:t>
            </a:r>
            <a:r>
              <a:rPr lang="pt-BR" dirty="0" smtClean="0"/>
              <a:t>evolução </a:t>
            </a:r>
            <a:r>
              <a:rPr lang="pt-BR" dirty="0"/>
              <a:t>nos processadores e equipamentos de </a:t>
            </a:r>
            <a:r>
              <a:rPr lang="pt-BR" dirty="0" smtClean="0"/>
              <a:t>comunicação.</a:t>
            </a:r>
          </a:p>
          <a:p>
            <a:pPr lvl="1"/>
            <a:r>
              <a:rPr lang="pt-BR" dirty="0"/>
              <a:t>A </a:t>
            </a:r>
            <a:r>
              <a:rPr lang="pt-BR" dirty="0" smtClean="0"/>
              <a:t>tendência </a:t>
            </a:r>
            <a:r>
              <a:rPr lang="pt-BR" dirty="0"/>
              <a:t>de </a:t>
            </a:r>
            <a:r>
              <a:rPr lang="pt-BR" dirty="0" smtClean="0"/>
              <a:t>integração </a:t>
            </a:r>
            <a:r>
              <a:rPr lang="pt-BR" dirty="0"/>
              <a:t>de componentes em alta escala e </a:t>
            </a:r>
            <a:r>
              <a:rPr lang="pt-BR" dirty="0" smtClean="0"/>
              <a:t>miniaturização </a:t>
            </a:r>
            <a:r>
              <a:rPr lang="pt-BR" dirty="0"/>
              <a:t>fez com que notebooks, </a:t>
            </a:r>
            <a:r>
              <a:rPr lang="pt-BR" dirty="0" err="1"/>
              <a:t>netbooks</a:t>
            </a:r>
            <a:r>
              <a:rPr lang="pt-BR" dirty="0"/>
              <a:t> e PDAs tivessem grande </a:t>
            </a:r>
            <a:r>
              <a:rPr lang="pt-BR" dirty="0" smtClean="0"/>
              <a:t>disseminação </a:t>
            </a:r>
            <a:r>
              <a:rPr lang="pt-BR" dirty="0"/>
              <a:t>no mercado.</a:t>
            </a:r>
          </a:p>
          <a:p>
            <a:pPr lvl="1"/>
            <a:r>
              <a:rPr lang="pt-BR" dirty="0"/>
              <a:t>A Internet se consolidou em todo o mundo como uma rede de </a:t>
            </a:r>
            <a:r>
              <a:rPr lang="pt-BR" dirty="0" smtClean="0"/>
              <a:t>integração </a:t>
            </a:r>
            <a:r>
              <a:rPr lang="pt-BR" dirty="0"/>
              <a:t>entre pessoas por meio de redes sociais como Orkut, </a:t>
            </a:r>
            <a:r>
              <a:rPr lang="pt-BR" dirty="0" err="1" smtClean="0"/>
              <a:t>Facebook</a:t>
            </a:r>
            <a:r>
              <a:rPr lang="pt-BR" dirty="0"/>
              <a:t>, </a:t>
            </a:r>
            <a:r>
              <a:rPr lang="pt-BR" dirty="0" err="1"/>
              <a:t>Twitter</a:t>
            </a:r>
            <a:r>
              <a:rPr lang="pt-BR" dirty="0"/>
              <a:t>, </a:t>
            </a:r>
            <a:r>
              <a:rPr lang="pt-BR" dirty="0" err="1"/>
              <a:t>Flickr</a:t>
            </a:r>
            <a:r>
              <a:rPr lang="pt-BR" dirty="0"/>
              <a:t>, </a:t>
            </a:r>
            <a:r>
              <a:rPr lang="pt-BR" dirty="0" err="1"/>
              <a:t>MySpace</a:t>
            </a:r>
            <a:r>
              <a:rPr lang="pt-BR" dirty="0"/>
              <a:t> e Google</a:t>
            </a:r>
            <a:r>
              <a:rPr lang="pt-BR" dirty="0" smtClean="0"/>
              <a:t>+ e etc.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sistemas operacionais tornaram-se mais intuitivos e presentes em dispositivos </a:t>
            </a:r>
            <a:r>
              <a:rPr lang="pt-BR" dirty="0" smtClean="0"/>
              <a:t>móveis </a:t>
            </a:r>
            <a:r>
              <a:rPr lang="pt-BR" dirty="0"/>
              <a:t>como telefones celulares, handhelds e palmtops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 </a:t>
            </a:r>
            <a:r>
              <a:rPr lang="pt-BR" dirty="0" smtClean="0"/>
              <a:t>evolução </a:t>
            </a:r>
            <a:r>
              <a:rPr lang="pt-BR" dirty="0"/>
              <a:t>do hardware dos computadores permitiu que o modelo de </a:t>
            </a:r>
            <a:r>
              <a:rPr lang="pt-BR" dirty="0" smtClean="0"/>
              <a:t>virtualização, </a:t>
            </a:r>
            <a:r>
              <a:rPr lang="pt-BR" dirty="0"/>
              <a:t>surgido na </a:t>
            </a:r>
            <a:r>
              <a:rPr lang="pt-BR" dirty="0" smtClean="0"/>
              <a:t>década </a:t>
            </a:r>
            <a:r>
              <a:rPr lang="pt-BR" dirty="0"/>
              <a:t>de 1960, fosse utilizado em baixas plataformas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Década de 2010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A década </a:t>
            </a:r>
            <a:r>
              <a:rPr lang="pt-BR" dirty="0"/>
              <a:t>de 2010 iniciou com a </a:t>
            </a:r>
            <a:r>
              <a:rPr lang="pt-BR" dirty="0" smtClean="0"/>
              <a:t>consolidação </a:t>
            </a:r>
            <a:r>
              <a:rPr lang="pt-BR" dirty="0"/>
              <a:t>dos modelos computacionais em nuvem e da </a:t>
            </a:r>
            <a:r>
              <a:rPr lang="pt-BR" dirty="0" smtClean="0"/>
              <a:t>popularização </a:t>
            </a:r>
            <a:r>
              <a:rPr lang="pt-BR" dirty="0"/>
              <a:t>de smartphones e </a:t>
            </a:r>
            <a:r>
              <a:rPr lang="pt-BR" dirty="0" err="1"/>
              <a:t>tablets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 relação </a:t>
            </a:r>
            <a:r>
              <a:rPr lang="pt-BR" dirty="0"/>
              <a:t>aos sistemas operacionais de smartphones, o mercado apresenta diferentes </a:t>
            </a:r>
            <a:r>
              <a:rPr lang="pt-BR" dirty="0" smtClean="0"/>
              <a:t>opções </a:t>
            </a:r>
            <a:r>
              <a:rPr lang="pt-BR" dirty="0"/>
              <a:t>entre sistemas </a:t>
            </a:r>
            <a:r>
              <a:rPr lang="pt-BR" dirty="0" smtClean="0"/>
              <a:t>proprietários </a:t>
            </a:r>
            <a:r>
              <a:rPr lang="pt-BR" dirty="0"/>
              <a:t>e abertos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9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sistemas operacionais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8" y="2605976"/>
            <a:ext cx="86582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8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sistemas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Sistemas </a:t>
            </a:r>
            <a:r>
              <a:rPr lang="pt-BR" b="1" dirty="0" err="1" smtClean="0"/>
              <a:t>Monoprogramáveis</a:t>
            </a:r>
            <a:r>
              <a:rPr lang="pt-BR" b="1" dirty="0" smtClean="0"/>
              <a:t>/Monotarefa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primeiros sistemas operacionais eram tipicamente voltados para a </a:t>
            </a:r>
            <a:r>
              <a:rPr lang="pt-BR" dirty="0" smtClean="0"/>
              <a:t>execução </a:t>
            </a:r>
            <a:r>
              <a:rPr lang="pt-BR" dirty="0"/>
              <a:t>de um </a:t>
            </a:r>
            <a:r>
              <a:rPr lang="pt-BR" dirty="0" smtClean="0"/>
              <a:t>único </a:t>
            </a:r>
            <a:r>
              <a:rPr lang="pt-BR" dirty="0"/>
              <a:t>programa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sistemas </a:t>
            </a:r>
            <a:r>
              <a:rPr lang="pt-BR" dirty="0" err="1" smtClean="0"/>
              <a:t>monoprogramáveis</a:t>
            </a:r>
            <a:r>
              <a:rPr lang="pt-BR" dirty="0" smtClean="0"/>
              <a:t> se </a:t>
            </a:r>
            <a:r>
              <a:rPr lang="pt-BR" dirty="0"/>
              <a:t>caracterizam por permitir que o processador, a </a:t>
            </a:r>
            <a:r>
              <a:rPr lang="pt-BR" dirty="0" smtClean="0"/>
              <a:t>memória </a:t>
            </a:r>
            <a:r>
              <a:rPr lang="pt-BR" dirty="0"/>
              <a:t>e os </a:t>
            </a:r>
            <a:r>
              <a:rPr lang="pt-BR" dirty="0" smtClean="0"/>
              <a:t>periféricos </a:t>
            </a:r>
            <a:r>
              <a:rPr lang="pt-BR" b="1" dirty="0" smtClean="0"/>
              <a:t>permaneçam </a:t>
            </a:r>
            <a:r>
              <a:rPr lang="pt-BR" b="1" dirty="0"/>
              <a:t>exclusivamente dedicados à </a:t>
            </a:r>
            <a:r>
              <a:rPr lang="pt-BR" b="1" dirty="0" smtClean="0"/>
              <a:t>execução </a:t>
            </a:r>
            <a:r>
              <a:rPr lang="pt-BR" b="1" dirty="0"/>
              <a:t>de um </a:t>
            </a:r>
            <a:r>
              <a:rPr lang="pt-BR" b="1" dirty="0" smtClean="0"/>
              <a:t>único </a:t>
            </a:r>
            <a:r>
              <a:rPr lang="pt-BR" b="1" dirty="0"/>
              <a:t>programa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Os sistemas monotarefa, como </a:t>
            </a:r>
            <a:r>
              <a:rPr lang="pt-BR" dirty="0" smtClean="0"/>
              <a:t>também são </a:t>
            </a:r>
            <a:r>
              <a:rPr lang="pt-BR" dirty="0"/>
              <a:t>chamados, caracterizam-se por permitir que todos os recursos do sistema fiquem exclusivamente dedicados a uma </a:t>
            </a:r>
            <a:r>
              <a:rPr lang="pt-BR" dirty="0" smtClean="0"/>
              <a:t>única </a:t>
            </a:r>
            <a:r>
              <a:rPr lang="pt-BR" dirty="0"/>
              <a:t>tarefa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Neste tipo de sistema, enquanto um programa aguarda por um evento, como a </a:t>
            </a:r>
            <a:r>
              <a:rPr lang="pt-BR" dirty="0" smtClean="0"/>
              <a:t>digitação </a:t>
            </a:r>
            <a:r>
              <a:rPr lang="pt-BR" dirty="0"/>
              <a:t>de um dado, o processador permanece ocioso, sem realizar qualquer tipo de processamento.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6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1053" y="2093976"/>
            <a:ext cx="5715000" cy="4050792"/>
          </a:xfrm>
        </p:spPr>
        <p:txBody>
          <a:bodyPr/>
          <a:lstStyle/>
          <a:p>
            <a:r>
              <a:rPr lang="pt-BR" b="1" dirty="0"/>
              <a:t>Sistemas </a:t>
            </a:r>
            <a:r>
              <a:rPr lang="pt-BR" b="1" dirty="0" smtClean="0"/>
              <a:t>Monoprogramáveis/</a:t>
            </a:r>
            <a:r>
              <a:rPr lang="pt-BR" b="1" dirty="0" err="1" smtClean="0"/>
              <a:t>Monotarefa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  <a:p>
            <a:pPr lvl="1"/>
            <a:r>
              <a:rPr lang="pt-BR" dirty="0" smtClean="0"/>
              <a:t>A memória </a:t>
            </a:r>
            <a:r>
              <a:rPr lang="pt-BR" dirty="0"/>
              <a:t>é subutilizada caso o programa </a:t>
            </a:r>
            <a:r>
              <a:rPr lang="pt-BR" dirty="0" smtClean="0"/>
              <a:t>não </a:t>
            </a:r>
            <a:r>
              <a:rPr lang="pt-BR" dirty="0"/>
              <a:t>a preencha totalmente, e os </a:t>
            </a:r>
            <a:r>
              <a:rPr lang="pt-BR" dirty="0" smtClean="0"/>
              <a:t>periféricos, </a:t>
            </a:r>
            <a:r>
              <a:rPr lang="pt-BR" dirty="0"/>
              <a:t>como discos e impressoras, </a:t>
            </a:r>
            <a:r>
              <a:rPr lang="pt-BR" dirty="0" smtClean="0"/>
              <a:t>estão </a:t>
            </a:r>
            <a:r>
              <a:rPr lang="pt-BR" dirty="0"/>
              <a:t>dedicados a um </a:t>
            </a:r>
            <a:r>
              <a:rPr lang="pt-BR" dirty="0" smtClean="0"/>
              <a:t>único usuário, </a:t>
            </a:r>
            <a:r>
              <a:rPr lang="pt-BR" dirty="0"/>
              <a:t>nem sempre utilizados de forma integral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sistemas monoprogramáveis ou monotarefa </a:t>
            </a:r>
            <a:r>
              <a:rPr lang="pt-BR" dirty="0" smtClean="0"/>
              <a:t>são </a:t>
            </a:r>
            <a:r>
              <a:rPr lang="pt-BR" dirty="0"/>
              <a:t>de simples </a:t>
            </a:r>
            <a:r>
              <a:rPr lang="pt-BR" dirty="0" smtClean="0"/>
              <a:t>implementação, não </a:t>
            </a:r>
            <a:r>
              <a:rPr lang="pt-BR" dirty="0"/>
              <a:t>existindo muita </a:t>
            </a:r>
            <a:r>
              <a:rPr lang="pt-BR" dirty="0" smtClean="0"/>
              <a:t>preocupação </a:t>
            </a:r>
            <a:r>
              <a:rPr lang="pt-BR" dirty="0"/>
              <a:t>com problemas decorrentes do </a:t>
            </a:r>
            <a:r>
              <a:rPr lang="pt-BR" dirty="0" smtClean="0"/>
              <a:t>compartilhamento </a:t>
            </a:r>
            <a:r>
              <a:rPr lang="pt-BR" dirty="0"/>
              <a:t>de recursos, como </a:t>
            </a:r>
            <a:r>
              <a:rPr lang="pt-BR" dirty="0" smtClean="0"/>
              <a:t>memória, </a:t>
            </a:r>
            <a:r>
              <a:rPr lang="pt-BR" dirty="0"/>
              <a:t>processador e dispositivos de E/S.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45" y="1896637"/>
            <a:ext cx="5001346" cy="42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6616" y="2295144"/>
            <a:ext cx="6172200" cy="4050792"/>
          </a:xfrm>
        </p:spPr>
        <p:txBody>
          <a:bodyPr/>
          <a:lstStyle/>
          <a:p>
            <a:r>
              <a:rPr lang="pt-BR" b="1" dirty="0"/>
              <a:t>Sistemas </a:t>
            </a:r>
            <a:r>
              <a:rPr lang="pt-BR" b="1" dirty="0" err="1" smtClean="0"/>
              <a:t>Multiprogramáveis</a:t>
            </a:r>
            <a:r>
              <a:rPr lang="pt-BR" b="1" dirty="0" smtClean="0"/>
              <a:t>/Multitarefa</a:t>
            </a:r>
            <a:br>
              <a:rPr lang="pt-BR" b="1" dirty="0" smtClean="0"/>
            </a:br>
            <a:endParaRPr lang="pt-BR" b="1" dirty="0" smtClean="0"/>
          </a:p>
          <a:p>
            <a:pPr lvl="1"/>
            <a:r>
              <a:rPr lang="pt-BR" dirty="0" smtClean="0"/>
              <a:t>São uma evolução </a:t>
            </a:r>
            <a:r>
              <a:rPr lang="pt-BR" dirty="0"/>
              <a:t>dos sistemas monoprogramáveis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recursos computacionais </a:t>
            </a:r>
            <a:r>
              <a:rPr lang="pt-BR" dirty="0" smtClean="0"/>
              <a:t>são </a:t>
            </a:r>
            <a:r>
              <a:rPr lang="pt-BR" dirty="0"/>
              <a:t>compartilhados entre os diversos </a:t>
            </a:r>
            <a:r>
              <a:rPr lang="pt-BR" dirty="0" smtClean="0"/>
              <a:t>usuários </a:t>
            </a:r>
            <a:r>
              <a:rPr lang="pt-BR" dirty="0"/>
              <a:t>e </a:t>
            </a:r>
            <a:r>
              <a:rPr lang="pt-BR" dirty="0" smtClean="0"/>
              <a:t>aplicações.</a:t>
            </a:r>
          </a:p>
          <a:p>
            <a:pPr lvl="1"/>
            <a:r>
              <a:rPr lang="pt-BR" dirty="0" smtClean="0"/>
              <a:t>Várias aplicações </a:t>
            </a:r>
            <a:r>
              <a:rPr lang="pt-BR" dirty="0"/>
              <a:t>compartilham esses mesmos recursos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O sistema operacional se preocupa em gerenciar o acesso concorrente aos seus diversos recursos, como </a:t>
            </a:r>
            <a:r>
              <a:rPr lang="pt-BR" dirty="0" smtClean="0"/>
              <a:t>memória, </a:t>
            </a:r>
            <a:r>
              <a:rPr lang="pt-BR" dirty="0"/>
              <a:t>processador e </a:t>
            </a:r>
            <a:r>
              <a:rPr lang="pt-BR" dirty="0" smtClean="0"/>
              <a:t>periféricos, </a:t>
            </a:r>
            <a:r>
              <a:rPr lang="pt-BR" dirty="0"/>
              <a:t>de forma ordenada e protegida, entre os diversos </a:t>
            </a:r>
            <a:r>
              <a:rPr lang="pt-BR" dirty="0" smtClean="0"/>
              <a:t>programas.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1729740"/>
            <a:ext cx="4840156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61688"/>
          </a:xfrm>
        </p:spPr>
        <p:txBody>
          <a:bodyPr>
            <a:normAutofit/>
          </a:bodyPr>
          <a:lstStyle/>
          <a:p>
            <a:r>
              <a:rPr lang="pt-BR" b="1" dirty="0"/>
              <a:t>Sistemas </a:t>
            </a:r>
            <a:r>
              <a:rPr lang="pt-BR" b="1" dirty="0" err="1" smtClean="0"/>
              <a:t>Multiprogramáveis</a:t>
            </a:r>
            <a:r>
              <a:rPr lang="pt-BR" b="1" dirty="0" smtClean="0"/>
              <a:t>/Multitarefa</a:t>
            </a:r>
            <a:br>
              <a:rPr lang="pt-BR" b="1" dirty="0" smtClean="0"/>
            </a:br>
            <a:endParaRPr lang="pt-BR" b="1" dirty="0"/>
          </a:p>
          <a:p>
            <a:pPr lvl="1"/>
            <a:r>
              <a:rPr lang="pt-BR" dirty="0"/>
              <a:t>A principal vantagem </a:t>
            </a:r>
            <a:r>
              <a:rPr lang="pt-BR" dirty="0" smtClean="0"/>
              <a:t>é a redução </a:t>
            </a:r>
            <a:r>
              <a:rPr lang="pt-BR" dirty="0"/>
              <a:t>de custos em </a:t>
            </a:r>
            <a:r>
              <a:rPr lang="pt-BR" dirty="0" smtClean="0"/>
              <a:t>função </a:t>
            </a:r>
            <a:r>
              <a:rPr lang="pt-BR" dirty="0"/>
              <a:t>da possibilidade do compartilhamento dos diversos recursos entre as diferentes </a:t>
            </a:r>
            <a:r>
              <a:rPr lang="pt-BR" dirty="0" smtClean="0"/>
              <a:t>aplicações. </a:t>
            </a:r>
          </a:p>
          <a:p>
            <a:pPr lvl="1"/>
            <a:r>
              <a:rPr lang="pt-BR" dirty="0" smtClean="0"/>
              <a:t>Possibilitam </a:t>
            </a:r>
            <a:r>
              <a:rPr lang="pt-BR" dirty="0"/>
              <a:t>na </a:t>
            </a:r>
            <a:r>
              <a:rPr lang="pt-BR" dirty="0" smtClean="0"/>
              <a:t>média </a:t>
            </a:r>
            <a:r>
              <a:rPr lang="pt-BR" dirty="0"/>
              <a:t>a </a:t>
            </a:r>
            <a:r>
              <a:rPr lang="pt-BR" dirty="0" smtClean="0"/>
              <a:t>redução </a:t>
            </a:r>
            <a:r>
              <a:rPr lang="pt-BR" dirty="0"/>
              <a:t>total do tempo de </a:t>
            </a:r>
            <a:r>
              <a:rPr lang="pt-BR" dirty="0" smtClean="0"/>
              <a:t>execução </a:t>
            </a:r>
            <a:r>
              <a:rPr lang="pt-BR" dirty="0"/>
              <a:t>das </a:t>
            </a:r>
            <a:r>
              <a:rPr lang="pt-BR" dirty="0" smtClean="0"/>
              <a:t>aplicações. </a:t>
            </a:r>
          </a:p>
          <a:p>
            <a:pPr lvl="1"/>
            <a:r>
              <a:rPr lang="pt-BR" dirty="0" smtClean="0"/>
              <a:t>Apesar </a:t>
            </a:r>
            <a:r>
              <a:rPr lang="pt-BR" dirty="0"/>
              <a:t>de mais eficientes que os monoprogramáveis, </a:t>
            </a:r>
            <a:r>
              <a:rPr lang="pt-BR" dirty="0" smtClean="0"/>
              <a:t>são </a:t>
            </a:r>
            <a:r>
              <a:rPr lang="pt-BR" dirty="0"/>
              <a:t>de </a:t>
            </a:r>
            <a:r>
              <a:rPr lang="pt-BR" dirty="0" smtClean="0"/>
              <a:t>implementação </a:t>
            </a:r>
            <a:r>
              <a:rPr lang="pt-BR" dirty="0"/>
              <a:t>muito mais complexa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 partir do </a:t>
            </a:r>
            <a:r>
              <a:rPr lang="pt-BR" dirty="0" smtClean="0"/>
              <a:t>número </a:t>
            </a:r>
            <a:r>
              <a:rPr lang="pt-BR" dirty="0"/>
              <a:t>de </a:t>
            </a:r>
            <a:r>
              <a:rPr lang="pt-BR" dirty="0" smtClean="0"/>
              <a:t>usuários </a:t>
            </a:r>
            <a:r>
              <a:rPr lang="pt-BR" dirty="0"/>
              <a:t>que interagem com o sistema operacional, podemos classificar os sistemas multiprogramáveis como </a:t>
            </a:r>
            <a:r>
              <a:rPr lang="pt-BR" dirty="0" smtClean="0"/>
              <a:t>monousuários </a:t>
            </a:r>
            <a:r>
              <a:rPr lang="pt-BR" dirty="0"/>
              <a:t>ou </a:t>
            </a:r>
            <a:r>
              <a:rPr lang="pt-BR" dirty="0" smtClean="0"/>
              <a:t>multiusuário. </a:t>
            </a:r>
          </a:p>
          <a:p>
            <a:pPr lvl="1"/>
            <a:r>
              <a:rPr lang="pt-BR" b="1" dirty="0" smtClean="0"/>
              <a:t>Sistemas </a:t>
            </a:r>
            <a:r>
              <a:rPr lang="pt-BR" b="1" dirty="0"/>
              <a:t>multiprogramáveis </a:t>
            </a:r>
            <a:r>
              <a:rPr lang="pt-BR" b="1" dirty="0" smtClean="0"/>
              <a:t>monousuários </a:t>
            </a:r>
            <a:r>
              <a:rPr lang="pt-BR" dirty="0" smtClean="0"/>
              <a:t>são </a:t>
            </a:r>
            <a:r>
              <a:rPr lang="pt-BR" dirty="0"/>
              <a:t>encontrados em computadores pessoais e </a:t>
            </a:r>
            <a:r>
              <a:rPr lang="pt-BR" dirty="0" smtClean="0"/>
              <a:t>estações </a:t>
            </a:r>
            <a:r>
              <a:rPr lang="pt-BR" dirty="0"/>
              <a:t>de trabalho, onde há apenas </a:t>
            </a:r>
            <a:r>
              <a:rPr lang="pt-BR" dirty="0" smtClean="0"/>
              <a:t>um único usuário </a:t>
            </a:r>
            <a:r>
              <a:rPr lang="pt-BR" dirty="0"/>
              <a:t>interagindo com o </a:t>
            </a:r>
            <a:r>
              <a:rPr lang="pt-BR" dirty="0" smtClean="0"/>
              <a:t>sistema.</a:t>
            </a:r>
          </a:p>
          <a:p>
            <a:pPr lvl="1"/>
            <a:r>
              <a:rPr lang="pt-BR" dirty="0"/>
              <a:t> </a:t>
            </a:r>
            <a:r>
              <a:rPr lang="pt-BR" b="1" dirty="0"/>
              <a:t>Sistemas multiprogramáveis </a:t>
            </a:r>
            <a:r>
              <a:rPr lang="pt-BR" b="1" dirty="0" smtClean="0"/>
              <a:t>multiusuário </a:t>
            </a:r>
            <a:r>
              <a:rPr lang="pt-BR" dirty="0" smtClean="0"/>
              <a:t>são </a:t>
            </a:r>
            <a:r>
              <a:rPr lang="pt-BR" dirty="0"/>
              <a:t>ambientes interativos que possibilitam a diversos </a:t>
            </a:r>
            <a:r>
              <a:rPr lang="pt-BR" dirty="0" smtClean="0"/>
              <a:t>usuários </a:t>
            </a:r>
            <a:r>
              <a:rPr lang="pt-BR" dirty="0"/>
              <a:t>conectarem-se ao sistema simultaneamente.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5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Sistemas </a:t>
            </a:r>
            <a:r>
              <a:rPr lang="pt-BR" b="1" dirty="0" smtClean="0"/>
              <a:t>Multiprogramáveis/Multitarefa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dirty="0" smtClean="0"/>
              <a:t>Os </a:t>
            </a:r>
            <a:r>
              <a:rPr lang="pt-BR" dirty="0"/>
              <a:t>sistemas multiprogramáveis ou multitarefa podem ser classificados pela forma com que suas </a:t>
            </a:r>
            <a:r>
              <a:rPr lang="pt-BR" dirty="0" smtClean="0"/>
              <a:t>aplicações são </a:t>
            </a:r>
            <a:r>
              <a:rPr lang="pt-BR" dirty="0"/>
              <a:t>gerenciadas, podendo ser divididos em </a:t>
            </a:r>
            <a:r>
              <a:rPr lang="pt-BR" b="1" dirty="0"/>
              <a:t>sistemas batch, de tempo compartilhado ou de tempo real</a:t>
            </a:r>
            <a:r>
              <a:rPr lang="pt-BR" dirty="0"/>
              <a:t>. </a:t>
            </a:r>
          </a:p>
          <a:p>
            <a:r>
              <a:rPr lang="pt-BR" b="1" dirty="0"/>
              <a:t> </a:t>
            </a:r>
            <a:r>
              <a:rPr lang="pt-BR" dirty="0"/>
              <a:t>Um sistema operacional pode suportar um ou mais desses tipos de processamento, dependendo de sua </a:t>
            </a:r>
            <a:r>
              <a:rPr lang="pt-BR" dirty="0" smtClean="0"/>
              <a:t>implementação</a:t>
            </a: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714625"/>
            <a:ext cx="9029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Sistemas Multiprogramáveis/Multitarefa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73" y="2923032"/>
            <a:ext cx="8820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O sistema operacional tem como objetivo funcionar como uma interface entre o </a:t>
            </a:r>
            <a:r>
              <a:rPr lang="pt-BR" dirty="0" smtClean="0"/>
              <a:t>usuário </a:t>
            </a:r>
            <a:r>
              <a:rPr lang="pt-BR" dirty="0"/>
              <a:t>e o computador, tornando sua </a:t>
            </a:r>
            <a:r>
              <a:rPr lang="pt-BR" dirty="0" smtClean="0"/>
              <a:t>utilização </a:t>
            </a:r>
            <a:r>
              <a:rPr lang="pt-BR" dirty="0"/>
              <a:t>mais simples, </a:t>
            </a:r>
            <a:r>
              <a:rPr lang="pt-BR" dirty="0" smtClean="0"/>
              <a:t>rápida </a:t>
            </a:r>
            <a:r>
              <a:rPr lang="pt-BR" dirty="0"/>
              <a:t>e segura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Um </a:t>
            </a:r>
            <a:r>
              <a:rPr lang="pt-BR" dirty="0"/>
              <a:t>sistema operacional </a:t>
            </a:r>
            <a:r>
              <a:rPr lang="pt-BR" dirty="0" smtClean="0"/>
              <a:t>não </a:t>
            </a:r>
            <a:r>
              <a:rPr lang="pt-BR" dirty="0"/>
              <a:t>é executado de forma linear como na maioria das </a:t>
            </a:r>
            <a:r>
              <a:rPr lang="pt-BR" dirty="0" smtClean="0"/>
              <a:t>aplicações, </a:t>
            </a:r>
            <a:r>
              <a:rPr lang="pt-BR" dirty="0"/>
              <a:t>com </a:t>
            </a:r>
            <a:r>
              <a:rPr lang="pt-BR" dirty="0" smtClean="0"/>
              <a:t>inicio, </a:t>
            </a:r>
            <a:r>
              <a:rPr lang="pt-BR" dirty="0"/>
              <a:t>meio e fim.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Suas </a:t>
            </a:r>
            <a:r>
              <a:rPr lang="pt-BR" dirty="0"/>
              <a:t>rotinas </a:t>
            </a:r>
            <a:r>
              <a:rPr lang="pt-BR" dirty="0" smtClean="0"/>
              <a:t>são executadas </a:t>
            </a:r>
            <a:r>
              <a:rPr lang="pt-BR" dirty="0"/>
              <a:t>concorrentemente em </a:t>
            </a:r>
            <a:r>
              <a:rPr lang="pt-BR" dirty="0" smtClean="0"/>
              <a:t>função </a:t>
            </a:r>
            <a:r>
              <a:rPr lang="pt-BR" dirty="0"/>
              <a:t>de eventos </a:t>
            </a:r>
            <a:r>
              <a:rPr lang="pt-BR" dirty="0" smtClean="0"/>
              <a:t>assíncronos, </a:t>
            </a:r>
            <a:r>
              <a:rPr lang="pt-BR" dirty="0"/>
              <a:t>ou seja, eventos que podem ocorrer a qualquer momento.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6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640" y="1819656"/>
            <a:ext cx="10789920" cy="492861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Sistemas Multiprogramáveis/Multitarefa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Sistemas </a:t>
            </a:r>
            <a:r>
              <a:rPr lang="pt-BR" b="1" dirty="0" smtClean="0"/>
              <a:t>batch</a:t>
            </a:r>
          </a:p>
          <a:p>
            <a:pPr lvl="2"/>
            <a:r>
              <a:rPr lang="pt-BR" sz="2000" dirty="0" smtClean="0"/>
              <a:t>Foram </a:t>
            </a:r>
            <a:r>
              <a:rPr lang="pt-BR" sz="2000" dirty="0"/>
              <a:t>os primeiros tipos de sistemas operacionais multiprogramáveis a serem implementados na </a:t>
            </a:r>
            <a:r>
              <a:rPr lang="pt-BR" sz="2000" dirty="0" smtClean="0"/>
              <a:t>década </a:t>
            </a:r>
            <a:r>
              <a:rPr lang="pt-BR" sz="2000" dirty="0"/>
              <a:t>de 1960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/>
              <a:t>Os programas, </a:t>
            </a:r>
            <a:r>
              <a:rPr lang="pt-BR" sz="2000" dirty="0" smtClean="0"/>
              <a:t>também </a:t>
            </a:r>
            <a:r>
              <a:rPr lang="pt-BR" sz="2000" dirty="0"/>
              <a:t>chamados de jobs, eram submetidos para </a:t>
            </a:r>
            <a:r>
              <a:rPr lang="pt-BR" sz="2000" dirty="0" smtClean="0"/>
              <a:t>execução através </a:t>
            </a:r>
            <a:r>
              <a:rPr lang="pt-BR" sz="2000" dirty="0"/>
              <a:t>de </a:t>
            </a:r>
            <a:r>
              <a:rPr lang="pt-BR" sz="2000" dirty="0" smtClean="0"/>
              <a:t>cartões </a:t>
            </a:r>
            <a:r>
              <a:rPr lang="pt-BR" sz="2000" dirty="0"/>
              <a:t>perfurados e armazenados em disco ou fita, onde aguardavam para ser processados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/>
              <a:t> </a:t>
            </a:r>
            <a:r>
              <a:rPr lang="pt-BR" sz="2000" dirty="0" smtClean="0"/>
              <a:t>Tem </a:t>
            </a:r>
            <a:r>
              <a:rPr lang="pt-BR" sz="2000" dirty="0"/>
              <a:t>a </a:t>
            </a:r>
            <a:r>
              <a:rPr lang="pt-BR" sz="2000" dirty="0" smtClean="0"/>
              <a:t>característica </a:t>
            </a:r>
            <a:r>
              <a:rPr lang="pt-BR" sz="2000" dirty="0"/>
              <a:t>de </a:t>
            </a:r>
            <a:r>
              <a:rPr lang="pt-BR" sz="2000" dirty="0" smtClean="0"/>
              <a:t>não </a:t>
            </a:r>
            <a:r>
              <a:rPr lang="pt-BR" sz="2000" dirty="0"/>
              <a:t>exigir a </a:t>
            </a:r>
            <a:r>
              <a:rPr lang="pt-BR" sz="2000" dirty="0" smtClean="0"/>
              <a:t>interação </a:t>
            </a:r>
            <a:r>
              <a:rPr lang="pt-BR" sz="2000" dirty="0"/>
              <a:t>do </a:t>
            </a:r>
            <a:r>
              <a:rPr lang="pt-BR" sz="2000" dirty="0" smtClean="0"/>
              <a:t>usuário </a:t>
            </a:r>
            <a:r>
              <a:rPr lang="pt-BR" sz="2000" dirty="0"/>
              <a:t>com a </a:t>
            </a:r>
            <a:r>
              <a:rPr lang="pt-BR" sz="2000" dirty="0" smtClean="0"/>
              <a:t>aplicação.</a:t>
            </a:r>
          </a:p>
          <a:p>
            <a:pPr lvl="2"/>
            <a:r>
              <a:rPr lang="pt-BR" sz="2000" dirty="0"/>
              <a:t> Todas as entradas e </a:t>
            </a:r>
            <a:r>
              <a:rPr lang="pt-BR" sz="2000" dirty="0" smtClean="0"/>
              <a:t>saídas </a:t>
            </a:r>
            <a:r>
              <a:rPr lang="pt-BR" sz="2000" dirty="0"/>
              <a:t>de dados da </a:t>
            </a:r>
            <a:r>
              <a:rPr lang="pt-BR" sz="2000" dirty="0" smtClean="0"/>
              <a:t>aplicação são </a:t>
            </a:r>
            <a:r>
              <a:rPr lang="pt-BR" sz="2000" dirty="0"/>
              <a:t>implementadas por algum tipo de </a:t>
            </a:r>
            <a:r>
              <a:rPr lang="pt-BR" sz="2000" dirty="0" smtClean="0"/>
              <a:t>memória secundária, </a:t>
            </a:r>
            <a:r>
              <a:rPr lang="pt-BR" sz="2000" dirty="0"/>
              <a:t>geralmente arquivos em disco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/>
              <a:t> </a:t>
            </a:r>
            <a:r>
              <a:rPr lang="pt-BR" sz="2000" dirty="0" smtClean="0"/>
              <a:t>Exemplos </a:t>
            </a:r>
            <a:r>
              <a:rPr lang="pt-BR" sz="2000" dirty="0"/>
              <a:t>de </a:t>
            </a:r>
            <a:r>
              <a:rPr lang="pt-BR" sz="2000" dirty="0" smtClean="0"/>
              <a:t>aplicações </a:t>
            </a:r>
            <a:r>
              <a:rPr lang="pt-BR" sz="2000" dirty="0"/>
              <a:t>originalmente </a:t>
            </a:r>
            <a:r>
              <a:rPr lang="pt-BR" sz="2000" dirty="0" smtClean="0"/>
              <a:t>processadas </a:t>
            </a:r>
            <a:r>
              <a:rPr lang="pt-BR" sz="2000" dirty="0"/>
              <a:t>em batch </a:t>
            </a:r>
            <a:r>
              <a:rPr lang="pt-BR" sz="2000" dirty="0" smtClean="0"/>
              <a:t>são </a:t>
            </a:r>
            <a:r>
              <a:rPr lang="pt-BR" sz="2000" dirty="0"/>
              <a:t>programas envolvendo </a:t>
            </a:r>
            <a:r>
              <a:rPr lang="pt-BR" sz="2000" dirty="0" smtClean="0"/>
              <a:t>cálculos numéricos, compilações, ordenações, </a:t>
            </a:r>
            <a:r>
              <a:rPr lang="pt-BR" sz="2000" dirty="0"/>
              <a:t>backups e todos aqueles onde </a:t>
            </a:r>
            <a:r>
              <a:rPr lang="pt-BR" sz="2000" dirty="0" smtClean="0"/>
              <a:t>não </a:t>
            </a:r>
            <a:r>
              <a:rPr lang="pt-BR" sz="2000" dirty="0"/>
              <a:t>é </a:t>
            </a:r>
            <a:r>
              <a:rPr lang="pt-BR" sz="2000" dirty="0" smtClean="0"/>
              <a:t>necessária </a:t>
            </a:r>
            <a:r>
              <a:rPr lang="pt-BR" sz="2000" dirty="0"/>
              <a:t>a </a:t>
            </a:r>
            <a:r>
              <a:rPr lang="pt-BR" sz="2000" dirty="0" smtClean="0"/>
              <a:t>interação </a:t>
            </a:r>
            <a:r>
              <a:rPr lang="pt-BR" sz="2000" dirty="0"/>
              <a:t>com o </a:t>
            </a:r>
            <a:r>
              <a:rPr lang="pt-BR" sz="2000" dirty="0" smtClean="0"/>
              <a:t>usuário.</a:t>
            </a:r>
            <a:endParaRPr lang="pt-BR" sz="2000" dirty="0"/>
          </a:p>
          <a:p>
            <a:pPr lvl="2"/>
            <a:r>
              <a:rPr lang="pt-BR" sz="2000" dirty="0"/>
              <a:t>Q</a:t>
            </a:r>
            <a:r>
              <a:rPr lang="pt-BR" sz="2000" dirty="0" smtClean="0"/>
              <a:t>uando </a:t>
            </a:r>
            <a:r>
              <a:rPr lang="pt-BR" sz="2000" dirty="0"/>
              <a:t>bem projetados, podem ser bastante eficientes, devido à melhor </a:t>
            </a:r>
            <a:r>
              <a:rPr lang="pt-BR" sz="2000" dirty="0" smtClean="0"/>
              <a:t>utilização </a:t>
            </a:r>
            <a:r>
              <a:rPr lang="pt-BR" sz="2000" dirty="0"/>
              <a:t>do processador, entretanto podem oferecer tempos de resposta longos.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829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3192" y="1911096"/>
            <a:ext cx="10899648" cy="478231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Sistemas Multiprogramáveis/Multitarefa</a:t>
            </a:r>
          </a:p>
          <a:p>
            <a:pPr lvl="1"/>
            <a:r>
              <a:rPr lang="pt-BR" dirty="0" smtClean="0"/>
              <a:t>Sistemas </a:t>
            </a:r>
            <a:r>
              <a:rPr lang="pt-BR" dirty="0"/>
              <a:t>de tempo compartilhado (time-sharing</a:t>
            </a:r>
            <a:r>
              <a:rPr lang="pt-BR" dirty="0" smtClean="0"/>
              <a:t>)</a:t>
            </a:r>
          </a:p>
          <a:p>
            <a:pPr lvl="2"/>
            <a:r>
              <a:rPr lang="pt-BR" sz="1800" dirty="0" smtClean="0"/>
              <a:t>Permitem </a:t>
            </a:r>
            <a:r>
              <a:rPr lang="pt-BR" sz="1800" dirty="0"/>
              <a:t>que diversos programas sejam executados a partir da </a:t>
            </a:r>
            <a:r>
              <a:rPr lang="pt-BR" sz="1800" dirty="0" smtClean="0"/>
              <a:t>divisão </a:t>
            </a:r>
            <a:r>
              <a:rPr lang="pt-BR" sz="1800" dirty="0"/>
              <a:t>do tempo do processador em pequenos intervalos, denominados fatia de tempo (time-</a:t>
            </a:r>
            <a:r>
              <a:rPr lang="pt-BR" sz="1800" dirty="0" err="1"/>
              <a:t>slice</a:t>
            </a:r>
            <a:r>
              <a:rPr lang="pt-BR" sz="1800" dirty="0" smtClean="0"/>
              <a:t>)</a:t>
            </a:r>
          </a:p>
          <a:p>
            <a:pPr lvl="2"/>
            <a:r>
              <a:rPr lang="pt-BR" sz="1800" dirty="0"/>
              <a:t>Caso a fatia de tempo </a:t>
            </a:r>
            <a:r>
              <a:rPr lang="pt-BR" sz="1800" dirty="0" smtClean="0"/>
              <a:t>não </a:t>
            </a:r>
            <a:r>
              <a:rPr lang="pt-BR" sz="1800" dirty="0"/>
              <a:t>seja suficiente para a </a:t>
            </a:r>
            <a:r>
              <a:rPr lang="pt-BR" sz="1800" dirty="0" smtClean="0"/>
              <a:t>conclusão </a:t>
            </a:r>
            <a:r>
              <a:rPr lang="pt-BR" sz="1800" dirty="0"/>
              <a:t>do programa, ele é interrompido pelo sistema operacional e </a:t>
            </a:r>
            <a:r>
              <a:rPr lang="pt-BR" sz="1800" dirty="0" smtClean="0"/>
              <a:t>substituído </a:t>
            </a:r>
            <a:r>
              <a:rPr lang="pt-BR" sz="1800" dirty="0"/>
              <a:t>por um outro, enquanto fica aguardando por uma nova fatia de tempo. </a:t>
            </a:r>
            <a:endParaRPr lang="pt-BR" sz="1800" dirty="0" smtClean="0"/>
          </a:p>
          <a:p>
            <a:pPr lvl="2"/>
            <a:r>
              <a:rPr lang="pt-BR" sz="1800" dirty="0"/>
              <a:t>O sistema cria para cada </a:t>
            </a:r>
            <a:r>
              <a:rPr lang="pt-BR" sz="1800" dirty="0" smtClean="0"/>
              <a:t>usuário </a:t>
            </a:r>
            <a:r>
              <a:rPr lang="pt-BR" sz="1800" dirty="0"/>
              <a:t>um ambiente de trabalho </a:t>
            </a:r>
            <a:r>
              <a:rPr lang="pt-BR" sz="1800" dirty="0" smtClean="0"/>
              <a:t>próprio, </a:t>
            </a:r>
            <a:r>
              <a:rPr lang="pt-BR" sz="1800" dirty="0"/>
              <a:t>dando a </a:t>
            </a:r>
            <a:r>
              <a:rPr lang="pt-BR" sz="1800" dirty="0" smtClean="0"/>
              <a:t>impressão </a:t>
            </a:r>
            <a:r>
              <a:rPr lang="pt-BR" sz="1800" dirty="0"/>
              <a:t>de que todo o sistema está dedicado exclusivamente a ele.</a:t>
            </a:r>
          </a:p>
          <a:p>
            <a:pPr lvl="2"/>
            <a:r>
              <a:rPr lang="pt-BR" sz="1800" dirty="0"/>
              <a:t> sistemas de tempo compartilhado permitem a </a:t>
            </a:r>
            <a:r>
              <a:rPr lang="pt-BR" sz="1800" dirty="0" smtClean="0"/>
              <a:t>interação </a:t>
            </a:r>
            <a:r>
              <a:rPr lang="pt-BR" sz="1800" dirty="0"/>
              <a:t>dos </a:t>
            </a:r>
            <a:r>
              <a:rPr lang="pt-BR" sz="1800" dirty="0" smtClean="0"/>
              <a:t>usuários </a:t>
            </a:r>
            <a:r>
              <a:rPr lang="pt-BR" sz="1800" dirty="0"/>
              <a:t>com o sistema </a:t>
            </a:r>
            <a:r>
              <a:rPr lang="pt-BR" sz="1800" dirty="0" smtClean="0"/>
              <a:t>através </a:t>
            </a:r>
            <a:r>
              <a:rPr lang="pt-BR" sz="1800" dirty="0"/>
              <a:t>de terminais que incluem </a:t>
            </a:r>
            <a:r>
              <a:rPr lang="pt-BR" sz="1800" dirty="0" smtClean="0"/>
              <a:t>vídeo, </a:t>
            </a:r>
            <a:r>
              <a:rPr lang="pt-BR" sz="1800" dirty="0"/>
              <a:t>teclado e mouse</a:t>
            </a:r>
            <a:r>
              <a:rPr lang="pt-BR" sz="1800" dirty="0" smtClean="0"/>
              <a:t>.</a:t>
            </a:r>
          </a:p>
          <a:p>
            <a:pPr lvl="2"/>
            <a:r>
              <a:rPr lang="pt-BR" sz="1800" dirty="0"/>
              <a:t>possuem uma linguagem de controle que permite ao </a:t>
            </a:r>
            <a:r>
              <a:rPr lang="pt-BR" sz="1800" dirty="0" smtClean="0"/>
              <a:t>usuário </a:t>
            </a:r>
            <a:r>
              <a:rPr lang="pt-BR" sz="1800" dirty="0"/>
              <a:t>comunicar-se diretamente com o sistema operacional </a:t>
            </a:r>
            <a:r>
              <a:rPr lang="pt-BR" sz="1800" dirty="0" smtClean="0"/>
              <a:t>através </a:t>
            </a:r>
            <a:r>
              <a:rPr lang="pt-BR" sz="1800" dirty="0"/>
              <a:t>de </a:t>
            </a:r>
            <a:r>
              <a:rPr lang="pt-BR" sz="1800" dirty="0" smtClean="0"/>
              <a:t>comandos</a:t>
            </a:r>
            <a:r>
              <a:rPr lang="pt-BR" sz="1800" dirty="0"/>
              <a:t> e responde em poucos segundos à maioria desses comandos</a:t>
            </a:r>
            <a:r>
              <a:rPr lang="pt-BR" sz="1800" dirty="0" smtClean="0"/>
              <a:t>.</a:t>
            </a:r>
          </a:p>
          <a:p>
            <a:pPr lvl="2"/>
            <a:r>
              <a:rPr lang="pt-BR" sz="1800" dirty="0" smtClean="0"/>
              <a:t>Os </a:t>
            </a:r>
            <a:r>
              <a:rPr lang="pt-BR" sz="1800" dirty="0"/>
              <a:t>sistemas de tempo compartilhado </a:t>
            </a:r>
            <a:r>
              <a:rPr lang="pt-BR" sz="1800" dirty="0" smtClean="0"/>
              <a:t>também </a:t>
            </a:r>
            <a:r>
              <a:rPr lang="pt-BR" sz="1800" dirty="0"/>
              <a:t>ficaram conhecidos como sistemas </a:t>
            </a:r>
            <a:r>
              <a:rPr lang="pt-BR" sz="1800" dirty="0" smtClean="0"/>
              <a:t>on-line.</a:t>
            </a:r>
          </a:p>
          <a:p>
            <a:pPr lvl="2"/>
            <a:r>
              <a:rPr lang="pt-BR" sz="1800" dirty="0" smtClean="0"/>
              <a:t>A </a:t>
            </a:r>
            <a:r>
              <a:rPr lang="pt-BR" sz="1800" dirty="0"/>
              <a:t>maioria das </a:t>
            </a:r>
            <a:r>
              <a:rPr lang="pt-BR" sz="1800" dirty="0" smtClean="0"/>
              <a:t>aplicações </a:t>
            </a:r>
            <a:r>
              <a:rPr lang="pt-BR" sz="1800" dirty="0"/>
              <a:t>comerciais atualmente é processada em sistemas de tempo </a:t>
            </a:r>
            <a:r>
              <a:rPr lang="pt-BR" sz="1800" dirty="0" smtClean="0"/>
              <a:t>compartilhado </a:t>
            </a:r>
            <a:endParaRPr lang="pt-BR" sz="1800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4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592" y="1764792"/>
            <a:ext cx="11100816" cy="490118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Sistemas </a:t>
            </a:r>
            <a:r>
              <a:rPr lang="pt-BR" b="1" dirty="0" smtClean="0"/>
              <a:t>Multiprogramáveis/Multitarefa</a:t>
            </a:r>
          </a:p>
          <a:p>
            <a:pPr lvl="1"/>
            <a:r>
              <a:rPr lang="pt-BR" sz="2000" b="1" dirty="0"/>
              <a:t>Sistemas de tempo </a:t>
            </a:r>
            <a:r>
              <a:rPr lang="pt-BR" sz="2000" b="1" dirty="0" smtClean="0"/>
              <a:t>real (real-time)</a:t>
            </a:r>
          </a:p>
          <a:p>
            <a:pPr lvl="2"/>
            <a:r>
              <a:rPr lang="pt-BR" sz="2000" dirty="0" smtClean="0"/>
              <a:t>São </a:t>
            </a:r>
            <a:r>
              <a:rPr lang="pt-BR" sz="2000" dirty="0"/>
              <a:t>implementados de forma semelhante aos sistemas de tempo compartilhado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/>
              <a:t>Enquanto em sistemas de tempo compartilhado o tempo de processamento pode variar sem comprometer as </a:t>
            </a:r>
            <a:r>
              <a:rPr lang="pt-BR" sz="2000" dirty="0" smtClean="0"/>
              <a:t>aplicações </a:t>
            </a:r>
            <a:r>
              <a:rPr lang="pt-BR" sz="2000" dirty="0"/>
              <a:t>em </a:t>
            </a:r>
            <a:r>
              <a:rPr lang="pt-BR" sz="2000" dirty="0" smtClean="0"/>
              <a:t>execução, </a:t>
            </a:r>
            <a:r>
              <a:rPr lang="pt-BR" sz="2000" dirty="0"/>
              <a:t>nos sistemas de tempo real os tempos de processamento devem estar dentro de limites </a:t>
            </a:r>
            <a:r>
              <a:rPr lang="pt-BR" sz="2000" dirty="0" smtClean="0"/>
              <a:t>rígidos, </a:t>
            </a:r>
            <a:r>
              <a:rPr lang="pt-BR" sz="2000" dirty="0"/>
              <a:t>que devem ser obedecidos, caso </a:t>
            </a:r>
            <a:r>
              <a:rPr lang="pt-BR" sz="2000" dirty="0" smtClean="0"/>
              <a:t>contrario poderão </a:t>
            </a:r>
            <a:r>
              <a:rPr lang="pt-BR" sz="2000" dirty="0"/>
              <a:t>ocorrer problemas </a:t>
            </a:r>
            <a:r>
              <a:rPr lang="pt-BR" sz="2000" dirty="0" smtClean="0"/>
              <a:t>irreparáveis.</a:t>
            </a:r>
          </a:p>
          <a:p>
            <a:pPr lvl="2"/>
            <a:r>
              <a:rPr lang="pt-BR" sz="2000" dirty="0"/>
              <a:t>Nos sistemas de tempo real </a:t>
            </a:r>
            <a:r>
              <a:rPr lang="pt-BR" sz="2000" dirty="0" smtClean="0"/>
              <a:t>não </a:t>
            </a:r>
            <a:r>
              <a:rPr lang="pt-BR" sz="2000" dirty="0"/>
              <a:t>existe a ideia de fatia de tempo, implementada nos sistemas de tempo compartilhado. </a:t>
            </a:r>
            <a:endParaRPr lang="pt-BR" sz="2000" dirty="0" smtClean="0"/>
          </a:p>
          <a:p>
            <a:pPr lvl="2"/>
            <a:r>
              <a:rPr lang="pt-BR" sz="2000" dirty="0"/>
              <a:t>Um programa utiliza o processador o tempo que for </a:t>
            </a:r>
            <a:r>
              <a:rPr lang="pt-BR" sz="2000" dirty="0" smtClean="0"/>
              <a:t>necessário </a:t>
            </a:r>
            <a:r>
              <a:rPr lang="pt-BR" sz="2000" dirty="0"/>
              <a:t>ou até que </a:t>
            </a:r>
            <a:r>
              <a:rPr lang="pt-BR" sz="2000" dirty="0" smtClean="0"/>
              <a:t>apareça </a:t>
            </a:r>
            <a:r>
              <a:rPr lang="pt-BR" sz="2000" dirty="0"/>
              <a:t>outro mais </a:t>
            </a:r>
            <a:r>
              <a:rPr lang="pt-BR" sz="2000" dirty="0" smtClean="0"/>
              <a:t>prioritário.</a:t>
            </a:r>
          </a:p>
          <a:p>
            <a:pPr lvl="2"/>
            <a:r>
              <a:rPr lang="pt-BR" sz="2000" dirty="0"/>
              <a:t> A </a:t>
            </a:r>
            <a:r>
              <a:rPr lang="pt-BR" sz="2000" dirty="0" smtClean="0"/>
              <a:t>importância </a:t>
            </a:r>
            <a:r>
              <a:rPr lang="pt-BR" sz="2000" dirty="0"/>
              <a:t>ou prioridade de </a:t>
            </a:r>
            <a:r>
              <a:rPr lang="pt-BR" sz="2000" dirty="0" smtClean="0"/>
              <a:t>execução </a:t>
            </a:r>
            <a:r>
              <a:rPr lang="pt-BR" sz="2000" dirty="0"/>
              <a:t>de um programa é definida pela </a:t>
            </a:r>
            <a:r>
              <a:rPr lang="pt-BR" sz="2000" dirty="0" smtClean="0"/>
              <a:t>própria aplicação </a:t>
            </a:r>
            <a:r>
              <a:rPr lang="pt-BR" sz="2000" dirty="0"/>
              <a:t>e </a:t>
            </a:r>
            <a:r>
              <a:rPr lang="pt-BR" sz="2000" dirty="0" smtClean="0"/>
              <a:t>não </a:t>
            </a:r>
            <a:r>
              <a:rPr lang="pt-BR" sz="2000" dirty="0"/>
              <a:t>pelo sistema operacional.</a:t>
            </a:r>
          </a:p>
          <a:p>
            <a:pPr lvl="2"/>
            <a:r>
              <a:rPr lang="pt-BR" sz="2000" dirty="0" smtClean="0"/>
              <a:t>Estão </a:t>
            </a:r>
            <a:r>
              <a:rPr lang="pt-BR" sz="2000" dirty="0"/>
              <a:t>presentes em </a:t>
            </a:r>
            <a:r>
              <a:rPr lang="pt-BR" sz="2000" dirty="0" smtClean="0"/>
              <a:t>aplicações </a:t>
            </a:r>
            <a:r>
              <a:rPr lang="pt-BR" sz="2000" dirty="0"/>
              <a:t>de controle de processos, como no monitoramento de refinarias de </a:t>
            </a:r>
            <a:r>
              <a:rPr lang="pt-BR" sz="2000" dirty="0" smtClean="0"/>
              <a:t>petróleo, </a:t>
            </a:r>
            <a:r>
              <a:rPr lang="pt-BR" sz="2000" dirty="0"/>
              <a:t>controle de </a:t>
            </a:r>
            <a:r>
              <a:rPr lang="pt-BR" sz="2000" dirty="0" smtClean="0"/>
              <a:t>trafego aéreo, </a:t>
            </a:r>
            <a:r>
              <a:rPr lang="pt-BR" sz="2000" dirty="0"/>
              <a:t>de usinas </a:t>
            </a:r>
            <a:r>
              <a:rPr lang="pt-BR" sz="2000" dirty="0" smtClean="0"/>
              <a:t>termoelétricas </a:t>
            </a:r>
            <a:r>
              <a:rPr lang="pt-BR" sz="2000" dirty="0"/>
              <a:t>e nucleares, ou em qualquer </a:t>
            </a:r>
            <a:r>
              <a:rPr lang="pt-BR" sz="2000" dirty="0" smtClean="0"/>
              <a:t>aplicação </a:t>
            </a:r>
            <a:r>
              <a:rPr lang="pt-BR" sz="2000" dirty="0"/>
              <a:t>em que o tempo de processamento é fator fundamental.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b="1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85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Sistemas </a:t>
            </a:r>
            <a:r>
              <a:rPr lang="pt-BR" b="1" dirty="0"/>
              <a:t>com </a:t>
            </a:r>
            <a:r>
              <a:rPr lang="pt-BR" b="1" dirty="0" smtClean="0"/>
              <a:t>Múltiplos Processadores</a:t>
            </a:r>
          </a:p>
          <a:p>
            <a:pPr marL="0" indent="0">
              <a:buNone/>
            </a:pPr>
            <a:endParaRPr lang="pt-BR" b="1" dirty="0" smtClean="0"/>
          </a:p>
          <a:p>
            <a:pPr lvl="1"/>
            <a:r>
              <a:rPr lang="pt-BR" sz="2000" dirty="0" smtClean="0"/>
              <a:t>Caracterizam-se </a:t>
            </a:r>
            <a:r>
              <a:rPr lang="pt-BR" sz="2000" dirty="0"/>
              <a:t>por possuir duas ou mais </a:t>
            </a:r>
            <a:r>
              <a:rPr lang="pt-BR" sz="2000" dirty="0" err="1"/>
              <a:t>UCPs</a:t>
            </a:r>
            <a:r>
              <a:rPr lang="pt-BR" sz="2000" dirty="0"/>
              <a:t> </a:t>
            </a:r>
            <a:r>
              <a:rPr lang="pt-BR" sz="2000" dirty="0" smtClean="0"/>
              <a:t>interligadas </a:t>
            </a:r>
            <a:r>
              <a:rPr lang="pt-BR" sz="2000" dirty="0"/>
              <a:t>e trabalhando em conjunto. </a:t>
            </a:r>
            <a:endParaRPr lang="pt-BR" sz="2000" dirty="0" smtClean="0"/>
          </a:p>
          <a:p>
            <a:pPr lvl="1"/>
            <a:r>
              <a:rPr lang="pt-BR" sz="2000" dirty="0"/>
              <a:t>A vantagem deste tipo de sistema é permitir que </a:t>
            </a:r>
            <a:r>
              <a:rPr lang="pt-BR" sz="2000" dirty="0" smtClean="0"/>
              <a:t>vários </a:t>
            </a:r>
            <a:r>
              <a:rPr lang="pt-BR" sz="2000" dirty="0"/>
              <a:t>programas sejam executados ao mesmo tempo ou que um mesmo programa seja subdividido em partes para serem executadas simultaneamente em mais de um processador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/>
              <a:t>Os conceitos aplicados ao projeto de sistemas com </a:t>
            </a:r>
            <a:r>
              <a:rPr lang="pt-BR" sz="2000" dirty="0" smtClean="0"/>
              <a:t>múltiplos </a:t>
            </a:r>
            <a:r>
              <a:rPr lang="pt-BR" sz="2000" dirty="0"/>
              <a:t>processadores incorporam os mesmos </a:t>
            </a:r>
            <a:r>
              <a:rPr lang="pt-BR" sz="2000" dirty="0" smtClean="0"/>
              <a:t>princípios básicos </a:t>
            </a:r>
            <a:r>
              <a:rPr lang="pt-BR" sz="2000" dirty="0"/>
              <a:t>e </a:t>
            </a:r>
            <a:r>
              <a:rPr lang="pt-BR" sz="2000" dirty="0" smtClean="0"/>
              <a:t>benefícios </a:t>
            </a:r>
            <a:r>
              <a:rPr lang="pt-BR" sz="2000" dirty="0"/>
              <a:t>apresentados na </a:t>
            </a:r>
            <a:r>
              <a:rPr lang="pt-BR" sz="2000" dirty="0" smtClean="0"/>
              <a:t>multiprogramação, além </a:t>
            </a:r>
            <a:r>
              <a:rPr lang="pt-BR" sz="2000" dirty="0"/>
              <a:t>de outras </a:t>
            </a:r>
            <a:r>
              <a:rPr lang="pt-BR" sz="2000" dirty="0" smtClean="0"/>
              <a:t>características </a:t>
            </a:r>
            <a:r>
              <a:rPr lang="pt-BR" sz="2000" dirty="0"/>
              <a:t>e vantagens </a:t>
            </a:r>
            <a:r>
              <a:rPr lang="pt-BR" sz="2000" dirty="0" smtClean="0"/>
              <a:t>especificas </a:t>
            </a:r>
            <a:r>
              <a:rPr lang="pt-BR" sz="2000" dirty="0"/>
              <a:t>como escalabilidade, disponibilidade e balanceamento de carga.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016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Sistemas com Múltiplos </a:t>
            </a:r>
            <a:r>
              <a:rPr lang="pt-BR" b="1" dirty="0" smtClean="0"/>
              <a:t>Processadores</a:t>
            </a:r>
            <a:br>
              <a:rPr lang="pt-BR" b="1" dirty="0" smtClean="0"/>
            </a:br>
            <a:endParaRPr lang="pt-BR" b="1" dirty="0"/>
          </a:p>
          <a:p>
            <a:pPr lvl="1"/>
            <a:r>
              <a:rPr lang="pt-BR" sz="2000" dirty="0" smtClean="0"/>
              <a:t>Escalabilidade</a:t>
            </a:r>
          </a:p>
          <a:p>
            <a:pPr lvl="2"/>
            <a:r>
              <a:rPr lang="pt-BR" sz="2000" dirty="0" smtClean="0"/>
              <a:t>Capacidade </a:t>
            </a:r>
            <a:r>
              <a:rPr lang="pt-BR" sz="2000" dirty="0"/>
              <a:t>de ampliar o poder computacional do sistema apenas adicionando novos processadores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Disponibilidade</a:t>
            </a:r>
          </a:p>
          <a:p>
            <a:pPr lvl="2"/>
            <a:r>
              <a:rPr lang="pt-BR" sz="2000" dirty="0" smtClean="0"/>
              <a:t>Capacidade </a:t>
            </a:r>
            <a:r>
              <a:rPr lang="pt-BR" sz="2000" dirty="0"/>
              <a:t>de manter o sistema em </a:t>
            </a:r>
            <a:r>
              <a:rPr lang="pt-BR" sz="2000" dirty="0" smtClean="0"/>
              <a:t>operação </a:t>
            </a:r>
            <a:r>
              <a:rPr lang="pt-BR" sz="2000" dirty="0"/>
              <a:t>mesmo em casos de falhas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/>
              <a:t>Balanceamento de carga </a:t>
            </a:r>
            <a:endParaRPr lang="pt-BR" sz="2000" dirty="0" smtClean="0"/>
          </a:p>
          <a:p>
            <a:pPr lvl="2"/>
            <a:r>
              <a:rPr lang="pt-BR" sz="2000" dirty="0" smtClean="0"/>
              <a:t>Possibilidade </a:t>
            </a:r>
            <a:r>
              <a:rPr lang="pt-BR" sz="2000" dirty="0"/>
              <a:t>de distribuir o processamento entre os diversos </a:t>
            </a:r>
            <a:r>
              <a:rPr lang="pt-BR" sz="2000" dirty="0" smtClean="0"/>
              <a:t>processadores </a:t>
            </a:r>
            <a:r>
              <a:rPr lang="pt-BR" sz="2000" dirty="0"/>
              <a:t>da </a:t>
            </a:r>
            <a:r>
              <a:rPr lang="pt-BR" sz="2000" dirty="0" smtClean="0"/>
              <a:t>configuração </a:t>
            </a:r>
            <a:r>
              <a:rPr lang="pt-BR" sz="2000" dirty="0"/>
              <a:t>a partir da carga de trabalho de cada processador, melhorando, assim, o desempenho do sistema como um todo.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93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Sistemas com Múltiplos Processadores</a:t>
            </a:r>
          </a:p>
          <a:p>
            <a:pPr lvl="1"/>
            <a:r>
              <a:rPr lang="pt-BR" dirty="0" smtClean="0"/>
              <a:t>Podemos </a:t>
            </a:r>
            <a:r>
              <a:rPr lang="pt-BR" dirty="0"/>
              <a:t>classificar os sistemas com </a:t>
            </a:r>
            <a:r>
              <a:rPr lang="pt-BR" dirty="0" smtClean="0"/>
              <a:t>múltiplos </a:t>
            </a:r>
            <a:r>
              <a:rPr lang="pt-BR" dirty="0"/>
              <a:t>processadores em fortemente acoplados ou fracamente acoplados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23" y="3170872"/>
            <a:ext cx="6572250" cy="35337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4672" y="3806935"/>
            <a:ext cx="285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dirty="0"/>
              <a:t>Nos sistemas fortemente acoplados existe apenas uma memória principal sendo compartilhada por todos os processadores.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08645" y="3806935"/>
            <a:ext cx="398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dirty="0"/>
              <a:t>Nos sistemas fracamente acoplados cada sistema tem sua própria memória individual.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 a Definição de sistema operacional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operacional é um programa, ou conjunto de programas, </a:t>
            </a:r>
            <a:r>
              <a:rPr lang="pt-BR" dirty="0" err="1"/>
              <a:t>interrelacionados</a:t>
            </a:r>
            <a:r>
              <a:rPr lang="pt-BR" dirty="0"/>
              <a:t> cuja finalidade é agir como </a:t>
            </a:r>
            <a:endParaRPr lang="pt-BR" dirty="0" smtClean="0"/>
          </a:p>
          <a:p>
            <a:pPr lvl="1"/>
            <a:r>
              <a:rPr lang="pt-BR" dirty="0" smtClean="0"/>
              <a:t>a</a:t>
            </a:r>
            <a:r>
              <a:rPr lang="pt-BR" dirty="0"/>
              <a:t>) intermediário entre o usuário e o hardware; e </a:t>
            </a:r>
          </a:p>
          <a:p>
            <a:pPr lvl="1"/>
            <a:r>
              <a:rPr lang="pt-BR" dirty="0" smtClean="0"/>
              <a:t>b</a:t>
            </a:r>
            <a:r>
              <a:rPr lang="pt-BR" dirty="0"/>
              <a:t>) </a:t>
            </a:r>
            <a:r>
              <a:rPr lang="pt-BR" dirty="0" smtClean="0"/>
              <a:t>gerenciador </a:t>
            </a:r>
            <a:r>
              <a:rPr lang="pt-BR" dirty="0"/>
              <a:t>de recursos.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60" y="3613404"/>
            <a:ext cx="46767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3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Retomando a Definição de sistema operacional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Operacional é uma interface HW/SW aplicativo </a:t>
            </a:r>
            <a:endParaRPr lang="pt-BR" dirty="0" smtClean="0"/>
          </a:p>
          <a:p>
            <a:r>
              <a:rPr lang="pt-BR" dirty="0" smtClean="0"/>
              <a:t>Duas </a:t>
            </a:r>
            <a:r>
              <a:rPr lang="pt-BR" dirty="0"/>
              <a:t>formas de vê-lo: </a:t>
            </a:r>
          </a:p>
          <a:p>
            <a:pPr lvl="1"/>
            <a:r>
              <a:rPr lang="pt-BR" sz="2000" dirty="0" smtClean="0"/>
              <a:t>Como um </a:t>
            </a:r>
            <a:r>
              <a:rPr lang="pt-BR" sz="2000" dirty="0"/>
              <a:t>“fiscal” que controla os usuários </a:t>
            </a:r>
          </a:p>
          <a:p>
            <a:pPr lvl="1"/>
            <a:r>
              <a:rPr lang="pt-BR" sz="2000" dirty="0" smtClean="0"/>
              <a:t>Como um </a:t>
            </a:r>
            <a:r>
              <a:rPr lang="pt-BR" sz="2000" dirty="0"/>
              <a:t>“juiz” que aloca os recursos entre os usuários </a:t>
            </a:r>
          </a:p>
          <a:p>
            <a:r>
              <a:rPr lang="pt-BR" dirty="0" smtClean="0"/>
              <a:t>Objetivos: </a:t>
            </a:r>
            <a:endParaRPr lang="pt-BR" dirty="0"/>
          </a:p>
          <a:p>
            <a:pPr lvl="1"/>
            <a:r>
              <a:rPr lang="pt-BR" sz="2000" dirty="0" smtClean="0"/>
              <a:t>Conveniência </a:t>
            </a:r>
          </a:p>
          <a:p>
            <a:pPr lvl="1"/>
            <a:r>
              <a:rPr lang="pt-BR" sz="2000" dirty="0" smtClean="0"/>
              <a:t>Eficiência </a:t>
            </a:r>
          </a:p>
          <a:p>
            <a:pPr lvl="1"/>
            <a:r>
              <a:rPr lang="pt-BR" sz="2000" dirty="0" smtClean="0"/>
              <a:t>Facilidade </a:t>
            </a:r>
            <a:r>
              <a:rPr lang="pt-BR" sz="2000" dirty="0"/>
              <a:t>de evolução </a:t>
            </a:r>
          </a:p>
        </p:txBody>
      </p:sp>
    </p:spTree>
    <p:extLst>
      <p:ext uri="{BB962C8B-B14F-4D97-AF65-F5344CB8AC3E}">
        <p14:creationId xmlns:p14="http://schemas.microsoft.com/office/powerpoint/2010/main" val="396755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Retomando a Definição de sistema operacional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10" y="2487168"/>
            <a:ext cx="7915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Retomando a Definição de sistema operacional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54" y="2434971"/>
            <a:ext cx="8372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1 - </a:t>
            </a:r>
            <a:r>
              <a:rPr lang="pt-BR" sz="2800" u="sng" dirty="0" smtClean="0"/>
              <a:t>Facilidade </a:t>
            </a:r>
            <a:r>
              <a:rPr lang="pt-BR" sz="2800" u="sng" dirty="0"/>
              <a:t>de acesso aos recursos do </a:t>
            </a:r>
            <a:r>
              <a:rPr lang="pt-BR" sz="2800" u="sng" dirty="0" smtClean="0"/>
              <a:t>sistema </a:t>
            </a: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2  </a:t>
            </a:r>
            <a:r>
              <a:rPr lang="pt-BR" sz="2800" dirty="0" smtClean="0"/>
              <a:t>- </a:t>
            </a:r>
            <a:r>
              <a:rPr lang="pt-BR" sz="2800" u="sng" dirty="0" smtClean="0"/>
              <a:t>Compartilhamento </a:t>
            </a:r>
            <a:r>
              <a:rPr lang="pt-BR" sz="2800" u="sng" dirty="0"/>
              <a:t>de recursos de forma organizada e protegida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5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Sistema Operacional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48" y="1941576"/>
            <a:ext cx="8458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89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Sistema Operacional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9" y="1965960"/>
            <a:ext cx="5701242" cy="19802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2" y="4037647"/>
            <a:ext cx="5701242" cy="271052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11880" y="1596628"/>
            <a:ext cx="17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Interface texto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634787" y="3668315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Interface gráfica (GUI)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641" y="4157730"/>
            <a:ext cx="3902607" cy="24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Sistema Operacional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85" y="1960245"/>
            <a:ext cx="7934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95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Diferentes Visões de um S.O.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60" y="2216658"/>
            <a:ext cx="8181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37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Diferentes Visões de um S.O.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66" y="2093976"/>
            <a:ext cx="8448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Facilidade de acesso aos recursos do </a:t>
            </a:r>
            <a:r>
              <a:rPr lang="pt-BR" u="sng" dirty="0" smtClean="0"/>
              <a:t>sistema</a:t>
            </a:r>
          </a:p>
          <a:p>
            <a:pPr marL="0" indent="0">
              <a:buNone/>
            </a:pPr>
            <a:endParaRPr lang="pt-BR" u="sng" dirty="0" smtClean="0"/>
          </a:p>
          <a:p>
            <a:pPr lvl="1"/>
            <a:r>
              <a:rPr lang="pt-BR" sz="2000" dirty="0"/>
              <a:t>Quando utilizamos </a:t>
            </a:r>
            <a:r>
              <a:rPr lang="pt-BR" sz="2000" dirty="0" smtClean="0"/>
              <a:t>um dispositivo qualquer do computador (disco, vídeo, impressora e etc.) , não </a:t>
            </a:r>
            <a:r>
              <a:rPr lang="pt-BR" sz="2000" dirty="0"/>
              <a:t>nos preocupamos com a maneira como é realizada esta </a:t>
            </a:r>
            <a:r>
              <a:rPr lang="pt-BR" sz="2000" dirty="0" smtClean="0"/>
              <a:t>comunicação </a:t>
            </a:r>
            <a:r>
              <a:rPr lang="pt-BR" sz="2000" dirty="0"/>
              <a:t>e os </a:t>
            </a:r>
            <a:r>
              <a:rPr lang="pt-BR" sz="2000" dirty="0" smtClean="0"/>
              <a:t>inúmeros </a:t>
            </a:r>
            <a:r>
              <a:rPr lang="pt-BR" sz="2000" dirty="0"/>
              <a:t>detalhes envolvidos nas </a:t>
            </a:r>
            <a:r>
              <a:rPr lang="pt-BR" sz="2000" dirty="0" smtClean="0"/>
              <a:t>operações </a:t>
            </a:r>
            <a:r>
              <a:rPr lang="pt-BR" sz="2000" dirty="0"/>
              <a:t>de leitura e </a:t>
            </a:r>
            <a:r>
              <a:rPr lang="pt-BR" sz="2000" dirty="0" smtClean="0"/>
              <a:t>gravação.</a:t>
            </a:r>
          </a:p>
          <a:p>
            <a:pPr lvl="1"/>
            <a:r>
              <a:rPr lang="pt-BR" sz="2000" dirty="0" smtClean="0"/>
              <a:t>Existe </a:t>
            </a:r>
            <a:r>
              <a:rPr lang="pt-BR" sz="2000" dirty="0"/>
              <a:t>um conjunto de rotinas </a:t>
            </a:r>
            <a:r>
              <a:rPr lang="pt-BR" sz="2000" dirty="0" smtClean="0"/>
              <a:t>especificas, </a:t>
            </a:r>
            <a:r>
              <a:rPr lang="pt-BR" sz="2000" dirty="0"/>
              <a:t>controladas pelo sistema operacional, </a:t>
            </a:r>
            <a:r>
              <a:rPr lang="pt-BR" sz="2000" dirty="0" smtClean="0"/>
              <a:t>responsável </a:t>
            </a:r>
            <a:r>
              <a:rPr lang="pt-BR" sz="2000" dirty="0"/>
              <a:t>pelo acionamento do mecanismo de leitura e </a:t>
            </a:r>
            <a:r>
              <a:rPr lang="pt-BR" sz="2000" dirty="0" smtClean="0"/>
              <a:t>gravação </a:t>
            </a:r>
            <a:r>
              <a:rPr lang="pt-BR" sz="2000" dirty="0"/>
              <a:t>da unidade de disco, posicionamento na trilha e setor corretos, </a:t>
            </a:r>
            <a:r>
              <a:rPr lang="pt-BR" sz="2000" dirty="0" smtClean="0"/>
              <a:t>transferência </a:t>
            </a:r>
            <a:r>
              <a:rPr lang="pt-BR" sz="2000" dirty="0"/>
              <a:t>dos dados para a </a:t>
            </a:r>
            <a:r>
              <a:rPr lang="pt-BR" sz="2000" dirty="0" smtClean="0"/>
              <a:t>memoria </a:t>
            </a:r>
            <a:r>
              <a:rPr lang="pt-BR" sz="2000" dirty="0"/>
              <a:t>e, finalmente, informar ao programa a </a:t>
            </a:r>
            <a:r>
              <a:rPr lang="pt-BR" sz="2000" dirty="0" smtClean="0"/>
              <a:t>conclusão </a:t>
            </a:r>
            <a:r>
              <a:rPr lang="pt-BR" sz="2000" dirty="0"/>
              <a:t>da </a:t>
            </a:r>
            <a:r>
              <a:rPr lang="pt-BR" sz="2000" dirty="0" smtClean="0"/>
              <a:t>operação.</a:t>
            </a:r>
          </a:p>
          <a:p>
            <a:pPr lvl="1"/>
            <a:r>
              <a:rPr lang="pt-BR" sz="2000" dirty="0" smtClean="0"/>
              <a:t>Assim, o SO serve de interface </a:t>
            </a:r>
            <a:r>
              <a:rPr lang="pt-BR" sz="2000" dirty="0"/>
              <a:t>entre os </a:t>
            </a:r>
            <a:r>
              <a:rPr lang="pt-BR" sz="2000" dirty="0" smtClean="0"/>
              <a:t>usuários </a:t>
            </a:r>
            <a:r>
              <a:rPr lang="pt-BR" sz="2000" dirty="0"/>
              <a:t>e os recursos </a:t>
            </a:r>
            <a:r>
              <a:rPr lang="pt-BR" sz="2000" dirty="0" smtClean="0"/>
              <a:t>disponíveis </a:t>
            </a:r>
            <a:r>
              <a:rPr lang="pt-BR" sz="2000" dirty="0"/>
              <a:t>no sistema computacional, tornando esta </a:t>
            </a:r>
            <a:r>
              <a:rPr lang="pt-BR" sz="2000" dirty="0" smtClean="0"/>
              <a:t>comunicação </a:t>
            </a:r>
            <a:r>
              <a:rPr lang="pt-BR" sz="2000" dirty="0"/>
              <a:t>transparente, </a:t>
            </a:r>
            <a:r>
              <a:rPr lang="pt-BR" sz="2000" dirty="0" smtClean="0"/>
              <a:t>permitindo </a:t>
            </a:r>
            <a:r>
              <a:rPr lang="pt-BR" sz="2000" dirty="0"/>
              <a:t>um trabalho mais eficiente e com menores chances de erros.</a:t>
            </a:r>
          </a:p>
        </p:txBody>
      </p:sp>
    </p:spTree>
    <p:extLst>
      <p:ext uri="{BB962C8B-B14F-4D97-AF65-F5344CB8AC3E}">
        <p14:creationId xmlns:p14="http://schemas.microsoft.com/office/powerpoint/2010/main" val="32803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1210" y="2093976"/>
            <a:ext cx="4974336" cy="4050792"/>
          </a:xfrm>
        </p:spPr>
        <p:txBody>
          <a:bodyPr>
            <a:normAutofit/>
          </a:bodyPr>
          <a:lstStyle/>
          <a:p>
            <a:r>
              <a:rPr lang="pt-BR" u="sng" dirty="0"/>
              <a:t>Facilidade de acesso aos recursos do </a:t>
            </a:r>
            <a:r>
              <a:rPr lang="pt-BR" u="sng" dirty="0" smtClean="0"/>
              <a:t>sistema</a:t>
            </a:r>
            <a:br>
              <a:rPr lang="pt-BR" u="sng" dirty="0" smtClean="0"/>
            </a:br>
            <a:endParaRPr lang="pt-BR" u="sng" dirty="0"/>
          </a:p>
          <a:p>
            <a:pPr lvl="1"/>
            <a:r>
              <a:rPr lang="pt-BR" dirty="0"/>
              <a:t>Este conceito de ambiente </a:t>
            </a:r>
            <a:r>
              <a:rPr lang="pt-BR" dirty="0" smtClean="0"/>
              <a:t>simulado</a:t>
            </a:r>
            <a:r>
              <a:rPr lang="pt-BR" dirty="0"/>
              <a:t>, criado pelo sistema operacional, é denominado </a:t>
            </a:r>
            <a:r>
              <a:rPr lang="pt-BR" dirty="0" smtClean="0"/>
              <a:t>máquina </a:t>
            </a:r>
            <a:r>
              <a:rPr lang="pt-BR" dirty="0"/>
              <a:t>virtual e está presente na maioria dos sistemas modernos </a:t>
            </a:r>
            <a:endParaRPr lang="pt-BR" dirty="0" smtClean="0"/>
          </a:p>
          <a:p>
            <a:pPr lvl="1"/>
            <a:r>
              <a:rPr lang="pt-BR" dirty="0" smtClean="0"/>
              <a:t>Compiladores</a:t>
            </a:r>
            <a:r>
              <a:rPr lang="pt-BR" dirty="0"/>
              <a:t>, </a:t>
            </a:r>
            <a:r>
              <a:rPr lang="pt-BR" dirty="0" err="1"/>
              <a:t>linkers</a:t>
            </a:r>
            <a:r>
              <a:rPr lang="pt-BR" dirty="0"/>
              <a:t>, bibliotecas, depuradores e outras ferramentas </a:t>
            </a:r>
            <a:r>
              <a:rPr lang="pt-BR" dirty="0" smtClean="0"/>
              <a:t>são </a:t>
            </a:r>
            <a:r>
              <a:rPr lang="pt-BR" dirty="0"/>
              <a:t>apenas </a:t>
            </a:r>
            <a:r>
              <a:rPr lang="pt-BR" dirty="0" smtClean="0"/>
              <a:t>utilitários, </a:t>
            </a:r>
            <a:r>
              <a:rPr lang="pt-BR" dirty="0"/>
              <a:t>destinados a facilitar a </a:t>
            </a:r>
            <a:r>
              <a:rPr lang="pt-BR" dirty="0" smtClean="0"/>
              <a:t>interação </a:t>
            </a:r>
            <a:r>
              <a:rPr lang="pt-BR" dirty="0"/>
              <a:t>do </a:t>
            </a:r>
            <a:r>
              <a:rPr lang="pt-BR" dirty="0" smtClean="0"/>
              <a:t>usuário </a:t>
            </a:r>
            <a:r>
              <a:rPr lang="pt-BR" dirty="0"/>
              <a:t>com o </a:t>
            </a:r>
            <a:r>
              <a:rPr lang="pt-BR" dirty="0" smtClean="0"/>
              <a:t>computador (ou seja, não fazem parte do sistema operacional).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14" y="576072"/>
            <a:ext cx="550887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Compartilhamento de recursos de forma organizada e </a:t>
            </a:r>
            <a:r>
              <a:rPr lang="pt-BR" u="sng" dirty="0" smtClean="0"/>
              <a:t>protegida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sistemas onde diversos </a:t>
            </a:r>
            <a:r>
              <a:rPr lang="pt-BR" dirty="0" smtClean="0"/>
              <a:t>usuários </a:t>
            </a:r>
            <a:r>
              <a:rPr lang="pt-BR" dirty="0"/>
              <a:t>compartilham recursos do sistema computacional, é </a:t>
            </a:r>
            <a:r>
              <a:rPr lang="pt-BR" dirty="0" smtClean="0"/>
              <a:t>necessário </a:t>
            </a:r>
            <a:r>
              <a:rPr lang="pt-BR" dirty="0"/>
              <a:t>controlar o uso concorrente desses recursos. </a:t>
            </a:r>
            <a:endParaRPr lang="pt-BR" dirty="0" smtClean="0"/>
          </a:p>
          <a:p>
            <a:pPr lvl="1"/>
            <a:r>
              <a:rPr lang="pt-BR" dirty="0" smtClean="0"/>
              <a:t>Exemplo: no caso de uma impressora compartilhada, deve haver um controle para que o trabalho de impressão de um usuário não interfira da impressão de outros usuários.</a:t>
            </a:r>
          </a:p>
          <a:p>
            <a:pPr lvl="1"/>
            <a:r>
              <a:rPr lang="pt-BR" dirty="0" smtClean="0"/>
              <a:t>É o SO </a:t>
            </a:r>
            <a:r>
              <a:rPr lang="pt-BR" dirty="0"/>
              <a:t>que tem a </a:t>
            </a:r>
            <a:r>
              <a:rPr lang="pt-BR" dirty="0" smtClean="0"/>
              <a:t>responsabilidade </a:t>
            </a:r>
            <a:r>
              <a:rPr lang="pt-BR" dirty="0"/>
              <a:t>de permitir o acesso concorrente a esse e a outros recursos de forma organizada e protegida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Esta função básica do SO permite</a:t>
            </a:r>
            <a:r>
              <a:rPr lang="pt-BR" dirty="0"/>
              <a:t>, </a:t>
            </a:r>
            <a:r>
              <a:rPr lang="pt-BR" dirty="0" smtClean="0"/>
              <a:t>também, </a:t>
            </a:r>
            <a:r>
              <a:rPr lang="pt-BR" dirty="0"/>
              <a:t>a </a:t>
            </a:r>
            <a:r>
              <a:rPr lang="pt-BR" dirty="0" smtClean="0"/>
              <a:t>diminuição </a:t>
            </a:r>
            <a:r>
              <a:rPr lang="pt-BR" dirty="0"/>
              <a:t>de custos, na medida em que mais de um </a:t>
            </a:r>
            <a:r>
              <a:rPr lang="pt-BR" dirty="0" smtClean="0"/>
              <a:t>usuário </a:t>
            </a:r>
            <a:r>
              <a:rPr lang="pt-BR" dirty="0"/>
              <a:t>pode utilizar as mesmas facilidades concorrentemente, como discos, impressoras, linhas de </a:t>
            </a:r>
            <a:r>
              <a:rPr lang="pt-BR" dirty="0" smtClean="0"/>
              <a:t>comunicação </a:t>
            </a:r>
            <a:r>
              <a:rPr lang="pt-BR" dirty="0"/>
              <a:t>etc</a:t>
            </a:r>
            <a:r>
              <a:rPr lang="pt-BR" dirty="0" smtClean="0"/>
              <a:t>.</a:t>
            </a:r>
          </a:p>
          <a:p>
            <a:pPr marL="27432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9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computacional visto somente sob a </a:t>
            </a:r>
            <a:r>
              <a:rPr lang="pt-BR" dirty="0" smtClean="0"/>
              <a:t>ótica </a:t>
            </a:r>
            <a:r>
              <a:rPr lang="pt-BR" dirty="0"/>
              <a:t>do hardware, ou seja, como um conjunto de circuitos </a:t>
            </a:r>
            <a:r>
              <a:rPr lang="pt-BR" dirty="0" smtClean="0"/>
              <a:t>eletrônicos, </a:t>
            </a:r>
            <a:r>
              <a:rPr lang="pt-BR" dirty="0"/>
              <a:t>placas, cabos e fontes de </a:t>
            </a:r>
            <a:r>
              <a:rPr lang="pt-BR" dirty="0" smtClean="0"/>
              <a:t>alimentação, </a:t>
            </a:r>
            <a:r>
              <a:rPr lang="pt-BR" dirty="0"/>
              <a:t>tem pouca utilidade</a:t>
            </a:r>
            <a:r>
              <a:rPr lang="pt-BR" dirty="0" smtClean="0"/>
              <a:t>.</a:t>
            </a:r>
          </a:p>
          <a:p>
            <a:r>
              <a:rPr lang="pt-BR" dirty="0"/>
              <a:t>É por </a:t>
            </a:r>
            <a:r>
              <a:rPr lang="pt-BR" dirty="0" smtClean="0"/>
              <a:t>intermédio </a:t>
            </a:r>
            <a:r>
              <a:rPr lang="pt-BR" dirty="0"/>
              <a:t>do software que </a:t>
            </a:r>
            <a:r>
              <a:rPr lang="pt-BR" dirty="0" smtClean="0"/>
              <a:t>serviços são </a:t>
            </a:r>
            <a:r>
              <a:rPr lang="pt-BR" dirty="0"/>
              <a:t>oferecidos aos </a:t>
            </a:r>
            <a:r>
              <a:rPr lang="pt-BR" dirty="0" smtClean="0"/>
              <a:t>usuários, </a:t>
            </a:r>
            <a:r>
              <a:rPr lang="pt-BR" dirty="0"/>
              <a:t>como armazenamento de dados em discos, </a:t>
            </a:r>
            <a:r>
              <a:rPr lang="pt-BR" dirty="0" smtClean="0"/>
              <a:t>impressão </a:t>
            </a:r>
            <a:r>
              <a:rPr lang="pt-BR" dirty="0"/>
              <a:t>de </a:t>
            </a:r>
            <a:r>
              <a:rPr lang="pt-BR" dirty="0" smtClean="0"/>
              <a:t>relatórios, geração </a:t>
            </a:r>
            <a:r>
              <a:rPr lang="pt-BR" dirty="0"/>
              <a:t>de </a:t>
            </a:r>
            <a:r>
              <a:rPr lang="pt-BR" dirty="0" smtClean="0"/>
              <a:t>gráficos, </a:t>
            </a:r>
            <a:r>
              <a:rPr lang="pt-BR" dirty="0"/>
              <a:t>acesso à Internet, entre outras </a:t>
            </a:r>
            <a:r>
              <a:rPr lang="pt-BR" dirty="0" smtClean="0"/>
              <a:t>funções.</a:t>
            </a:r>
          </a:p>
          <a:p>
            <a:r>
              <a:rPr lang="pt-BR" dirty="0" smtClean="0"/>
              <a:t>Uma operação </a:t>
            </a:r>
            <a:r>
              <a:rPr lang="pt-BR" dirty="0"/>
              <a:t>efetuada pelo software pode ser implementada em hardware, enquanto uma </a:t>
            </a:r>
            <a:r>
              <a:rPr lang="pt-BR" dirty="0" smtClean="0"/>
              <a:t>instrução </a:t>
            </a:r>
            <a:r>
              <a:rPr lang="pt-BR" dirty="0"/>
              <a:t>executada pelo hardware pode ser simulada via software</a:t>
            </a:r>
            <a:r>
              <a:rPr lang="pt-BR" dirty="0" smtClean="0"/>
              <a:t>.</a:t>
            </a:r>
          </a:p>
          <a:p>
            <a:r>
              <a:rPr lang="pt-BR" dirty="0"/>
              <a:t>Esta </a:t>
            </a:r>
            <a:r>
              <a:rPr lang="pt-BR" dirty="0" smtClean="0"/>
              <a:t>decisão </a:t>
            </a:r>
            <a:r>
              <a:rPr lang="pt-BR" dirty="0"/>
              <a:t>fica a cargo do projetista do sistema computacional em </a:t>
            </a:r>
            <a:r>
              <a:rPr lang="pt-BR" dirty="0" smtClean="0"/>
              <a:t>função </a:t>
            </a:r>
            <a:r>
              <a:rPr lang="pt-BR" dirty="0"/>
              <a:t>de aspectos como custo, confiabilidade e </a:t>
            </a:r>
            <a:r>
              <a:rPr lang="pt-BR" dirty="0" smtClean="0"/>
              <a:t>desempenho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Tanto </a:t>
            </a:r>
            <a:r>
              <a:rPr lang="pt-BR" dirty="0"/>
              <a:t>o hardware quanto o software </a:t>
            </a:r>
            <a:r>
              <a:rPr lang="pt-BR" dirty="0" smtClean="0"/>
              <a:t>são </a:t>
            </a:r>
            <a:r>
              <a:rPr lang="pt-BR" dirty="0"/>
              <a:t>logicamente equivalentes, interagindo de uma forma </a:t>
            </a:r>
            <a:r>
              <a:rPr lang="pt-BR" dirty="0" smtClean="0"/>
              <a:t>única </a:t>
            </a:r>
            <a:r>
              <a:rPr lang="pt-BR" dirty="0"/>
              <a:t>para o </a:t>
            </a:r>
            <a:r>
              <a:rPr lang="pt-BR" dirty="0" smtClean="0"/>
              <a:t>usuário (Taninam, </a:t>
            </a:r>
            <a:r>
              <a:rPr lang="pt-BR" dirty="0"/>
              <a:t>2007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3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208" y="2093976"/>
            <a:ext cx="5779008" cy="425196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Nos </a:t>
            </a:r>
            <a:r>
              <a:rPr lang="pt-BR" dirty="0"/>
              <a:t>primeiros computadores, a </a:t>
            </a:r>
            <a:r>
              <a:rPr lang="pt-BR" dirty="0" smtClean="0"/>
              <a:t>programação </a:t>
            </a:r>
            <a:r>
              <a:rPr lang="pt-BR" dirty="0"/>
              <a:t>era realizada em linguagem de </a:t>
            </a:r>
            <a:r>
              <a:rPr lang="pt-BR" dirty="0" smtClean="0"/>
              <a:t>máquina, </a:t>
            </a:r>
            <a:r>
              <a:rPr lang="pt-BR" dirty="0"/>
              <a:t>em </a:t>
            </a:r>
            <a:r>
              <a:rPr lang="pt-BR" dirty="0" smtClean="0"/>
              <a:t>painéis através </a:t>
            </a:r>
            <a:r>
              <a:rPr lang="pt-BR" dirty="0"/>
              <a:t>de fios, exigindo, consequentemente, um grande conhecimento da arquitetura do hardware</a:t>
            </a:r>
            <a:r>
              <a:rPr lang="pt-BR" dirty="0" smtClean="0"/>
              <a:t>.</a:t>
            </a:r>
          </a:p>
          <a:p>
            <a:r>
              <a:rPr lang="pt-BR" dirty="0"/>
              <a:t>O surgimento do </a:t>
            </a:r>
            <a:r>
              <a:rPr lang="pt-BR" dirty="0" smtClean="0"/>
              <a:t>SO </a:t>
            </a:r>
            <a:r>
              <a:rPr lang="pt-BR" dirty="0"/>
              <a:t>minimizou esse problema, tornando a </a:t>
            </a:r>
            <a:r>
              <a:rPr lang="pt-BR" dirty="0" smtClean="0"/>
              <a:t>interação </a:t>
            </a:r>
            <a:r>
              <a:rPr lang="pt-BR" dirty="0"/>
              <a:t>entre </a:t>
            </a:r>
            <a:r>
              <a:rPr lang="pt-BR" dirty="0" smtClean="0"/>
              <a:t>usuário </a:t>
            </a:r>
            <a:r>
              <a:rPr lang="pt-BR" dirty="0"/>
              <a:t>e computador mais simples, </a:t>
            </a:r>
            <a:r>
              <a:rPr lang="pt-BR" dirty="0" smtClean="0"/>
              <a:t>confiável </a:t>
            </a:r>
            <a:r>
              <a:rPr lang="pt-BR" dirty="0"/>
              <a:t>e eficiente</a:t>
            </a:r>
            <a:r>
              <a:rPr lang="pt-BR" dirty="0" smtClean="0"/>
              <a:t>.</a:t>
            </a:r>
          </a:p>
          <a:p>
            <a:r>
              <a:rPr lang="pt-BR" dirty="0"/>
              <a:t>A partir desse momento, </a:t>
            </a:r>
            <a:r>
              <a:rPr lang="pt-BR" dirty="0" smtClean="0"/>
              <a:t>não </a:t>
            </a:r>
            <a:r>
              <a:rPr lang="pt-BR" dirty="0"/>
              <a:t>existia mais a necessidade de o programador se envolver com a complexidade do hardware para poder trabalhar; ou seja, a parte </a:t>
            </a:r>
            <a:r>
              <a:rPr lang="pt-BR" dirty="0" smtClean="0"/>
              <a:t>física </a:t>
            </a:r>
            <a:r>
              <a:rPr lang="pt-BR" dirty="0"/>
              <a:t>do computador tornou-se transparente para o </a:t>
            </a:r>
            <a:r>
              <a:rPr lang="pt-BR" dirty="0" smtClean="0"/>
              <a:t>usuário.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16" y="1832800"/>
            <a:ext cx="2505075" cy="3457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491" y="1377886"/>
            <a:ext cx="2895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166</TotalTime>
  <Words>2761</Words>
  <Application>Microsoft Office PowerPoint</Application>
  <PresentationFormat>Widescreen</PresentationFormat>
  <Paragraphs>245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Rockwell</vt:lpstr>
      <vt:lpstr>Rockwell Condensed</vt:lpstr>
      <vt:lpstr>Wingdings</vt:lpstr>
      <vt:lpstr>Tipo de Madeira</vt:lpstr>
      <vt:lpstr>Visão geral sobre  Sistemas Operacionais</vt:lpstr>
      <vt:lpstr>Introdução</vt:lpstr>
      <vt:lpstr>Introdução</vt:lpstr>
      <vt:lpstr>Funções básicas</vt:lpstr>
      <vt:lpstr>Funções básicas</vt:lpstr>
      <vt:lpstr>Funções básicas</vt:lpstr>
      <vt:lpstr>Funções básicas</vt:lpstr>
      <vt:lpstr>Máquina de camadas</vt:lpstr>
      <vt:lpstr>Máquina de camadas</vt:lpstr>
      <vt:lpstr>Máquina de camadas</vt:lpstr>
      <vt:lpstr>Máquina de camadas</vt:lpstr>
      <vt:lpstr>histórico</vt:lpstr>
      <vt:lpstr>histórico</vt:lpstr>
      <vt:lpstr>histórico</vt:lpstr>
      <vt:lpstr>histórico</vt:lpstr>
      <vt:lpstr>histórico</vt:lpstr>
      <vt:lpstr>histórico</vt:lpstr>
      <vt:lpstr>histórico</vt:lpstr>
      <vt:lpstr>histórico</vt:lpstr>
      <vt:lpstr>histórico</vt:lpstr>
      <vt:lpstr>histórico</vt:lpstr>
      <vt:lpstr>histórico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Tipos de sistemas operacionais</vt:lpstr>
      <vt:lpstr>Retomando a Definição de sistema operacional</vt:lpstr>
      <vt:lpstr>Retomando a Definição de sistema operacional</vt:lpstr>
      <vt:lpstr>Retomando a Definição de sistema operacional</vt:lpstr>
      <vt:lpstr>Retomando a Definição de sistema operacional</vt:lpstr>
      <vt:lpstr>Interação com o Sistema Operacional</vt:lpstr>
      <vt:lpstr>Interação com o Sistema Operacional</vt:lpstr>
      <vt:lpstr>Interação com o Sistema Operacional</vt:lpstr>
      <vt:lpstr>Diferentes Visões de um S.O.</vt:lpstr>
      <vt:lpstr>Diferentes Visões de um S.O.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geral sobre  Sistemas Operacionais</dc:title>
  <dc:creator>jader</dc:creator>
  <cp:lastModifiedBy>jader</cp:lastModifiedBy>
  <cp:revision>23</cp:revision>
  <dcterms:created xsi:type="dcterms:W3CDTF">2020-06-08T17:07:13Z</dcterms:created>
  <dcterms:modified xsi:type="dcterms:W3CDTF">2020-07-16T02:16:13Z</dcterms:modified>
</cp:coreProperties>
</file>