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20.xml"/><Relationship Id="rId46" Type="http://schemas.openxmlformats.org/officeDocument/2006/relationships/font" Target="fonts/Lato-bold.fntdata"/><Relationship Id="rId23" Type="http://schemas.openxmlformats.org/officeDocument/2006/relationships/slide" Target="slides/slide19.xml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Lato-boldItalic.fntdata"/><Relationship Id="rId25" Type="http://schemas.openxmlformats.org/officeDocument/2006/relationships/slide" Target="slides/slide21.xml"/><Relationship Id="rId47" Type="http://schemas.openxmlformats.org/officeDocument/2006/relationships/font" Target="fonts/Lat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1179aa8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1179aa8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1179aa8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1179aa8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dbfea2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dbfea2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dbfea2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dbfea2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dbfea2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dbfea2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dbfea2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dbfea2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dbfea23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dbfea2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dbfea23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dbfea23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dbfea23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dbfea23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dbfea2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dbfea2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11401be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11401be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dbfea2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5dbfea2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dbfea2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dbfea2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dbfea2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dbfea2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dbfea2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dbfea2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dbfea23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dbfea2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dbfea23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dbfea23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dbfea2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dbfea2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dbfea23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dbfea23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248c43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248c43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dbfea2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dbfea2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11401be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11401be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248c43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248c43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248c43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248c43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248c431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248c431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8248c431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8248c431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dbfea23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dbfea23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248c43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8248c43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dd15dd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dd15dd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11401be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11401be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1179aa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1179aa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1179aa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1179aa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248c431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248c431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48c431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248c431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248c43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248c43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IFTorrent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14675" y="3880050"/>
            <a:ext cx="4036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Compartilhando Arquivos e Ideias</a:t>
            </a:r>
            <a:endParaRPr sz="20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00" y="142812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1809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Metodologias Ágeis</a:t>
            </a:r>
            <a:endParaRPr sz="3600"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28453" l="0" r="0" t="0"/>
          <a:stretch/>
        </p:blipFill>
        <p:spPr>
          <a:xfrm>
            <a:off x="0" y="772725"/>
            <a:ext cx="9144001" cy="38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524775" y="171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Padronização</a:t>
            </a:r>
            <a:endParaRPr sz="3600"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222925" y="1314675"/>
            <a:ext cx="352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/>
              <a:t>Para padronizar os códigos criados um documento foi feito com as normas estabelecidas.</a:t>
            </a:r>
            <a:endParaRPr sz="1800"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44" y="0"/>
            <a:ext cx="480160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Revisões de Código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1567550"/>
            <a:ext cx="439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cada semana uma dupla de integrantes revisa os códigos submetidos ao SVN.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Caso a quantidade de novos conteúdos seja pequena, a revisão é adiada.</a:t>
            </a:r>
            <a:endParaRPr sz="1800"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525" y="76950"/>
            <a:ext cx="1883550" cy="49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324825" y="229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Erros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15550" y="754725"/>
            <a:ext cx="70389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Para controlar os bugs encontrados na revisão de código, um software chamado </a:t>
            </a:r>
            <a:r>
              <a:rPr i="1" lang="pt-BR" sz="1800"/>
              <a:t>Bugzilla</a:t>
            </a:r>
            <a:r>
              <a:rPr lang="pt-BR" sz="1800"/>
              <a:t> é utilizado.</a:t>
            </a:r>
            <a:endParaRPr sz="1800"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49" y="1448025"/>
            <a:ext cx="8388400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4">
            <a:alphaModFix/>
          </a:blip>
          <a:srcRect b="46059" l="0" r="0" t="0"/>
          <a:stretch/>
        </p:blipFill>
        <p:spPr>
          <a:xfrm>
            <a:off x="390150" y="1807975"/>
            <a:ext cx="8388400" cy="31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11077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obtidos até o momento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775" y="550725"/>
            <a:ext cx="7196100" cy="42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>
            <a:off x="448075" y="4380625"/>
            <a:ext cx="662700" cy="67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Banco de Dados </a:t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56725"/>
            <a:ext cx="5898576" cy="468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JavaFX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279725" y="1485575"/>
            <a:ext cx="422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É a nova biblioteca gráfica da Oracle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Possui a seguinte hierarquia de componentes:</a:t>
            </a:r>
            <a:endParaRPr sz="1800"/>
          </a:p>
        </p:txBody>
      </p:sp>
      <p:pic>
        <p:nvPicPr>
          <p:cNvPr id="247" name="Google Shape;2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853" y="1215875"/>
            <a:ext cx="4454700" cy="35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4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87375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do Exemplo Mostrado</a:t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425" y="983875"/>
            <a:ext cx="5442363" cy="40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FXML do JavaFX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1229200" y="1560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         </a:t>
            </a:r>
            <a:r>
              <a:rPr lang="pt-BR" sz="1800"/>
              <a:t>O FXML fornece uma alternativa apropriada para criar gráficos e é ideal para definir a interface do usuário de uma aplicação JavaFX, uma vez que a estrutura hierárquica de um documento XML corresponde fielmente à estrutura do gráfico de cenário do JavaFX.     </a:t>
            </a:r>
            <a:endParaRPr sz="1800"/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Problema e Objetivos</a:t>
            </a:r>
            <a:endParaRPr sz="3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Divulgação para a comunidade;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Moodle instável, limitado;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Ampliar e facilitar a divulgação institucional, assim como a sua manutenção;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Melhorar o compartilhamento de materiais das aulas;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Para resolver e atingir os objetivos citados, uma aplicação será desenvolvida: IFTorrent.</a:t>
            </a:r>
            <a:endParaRPr sz="18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200" y="2095725"/>
            <a:ext cx="3205300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Gerando Componentes Gráficos</a:t>
            </a:r>
            <a:endParaRPr/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89025" y="1355800"/>
            <a:ext cx="3258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Para gerar os arquivos da parte gráfica da nossa aplicação, a ferramenta </a:t>
            </a:r>
            <a:r>
              <a:rPr i="1" lang="pt-BR" sz="1800"/>
              <a:t>Scene Builder</a:t>
            </a:r>
            <a:r>
              <a:rPr lang="pt-BR" sz="1800"/>
              <a:t> é utilizada.</a:t>
            </a:r>
            <a:endParaRPr sz="1800"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625" y="1248500"/>
            <a:ext cx="5191576" cy="334408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12130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FXML</a:t>
            </a:r>
            <a:endParaRPr/>
          </a:p>
        </p:txBody>
      </p:sp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470"/>
            <a:ext cx="8472449" cy="469303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Controlando o FXML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136300" y="1492425"/>
            <a:ext cx="208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Cada componente da interface tem seu próprio código FXML e cada um destes possui o seu controlador.</a:t>
            </a:r>
            <a:endParaRPr sz="1800"/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3">
            <a:alphaModFix/>
          </a:blip>
          <a:srcRect b="0" l="0" r="0" t="40387"/>
          <a:stretch/>
        </p:blipFill>
        <p:spPr>
          <a:xfrm>
            <a:off x="2221600" y="1171175"/>
            <a:ext cx="6447499" cy="39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Agrupando os FXMLs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Para agrupar os FXMLs, um novo código deste mesmo tipo foi criado.</a:t>
            </a:r>
            <a:endParaRPr sz="1800"/>
          </a:p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Carregando o FXML principal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Após os códigos FXML terem sido criados e agrupados, eles precisam ser mostrados.</a:t>
            </a:r>
            <a:endParaRPr sz="1800"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256525" y="175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Interface</a:t>
            </a:r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25" y="675100"/>
            <a:ext cx="7711875" cy="4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62" y="373975"/>
            <a:ext cx="7711875" cy="4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/>
          <p:nvPr/>
        </p:nvSpPr>
        <p:spPr>
          <a:xfrm>
            <a:off x="716088" y="601550"/>
            <a:ext cx="7711800" cy="17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62" y="373975"/>
            <a:ext cx="7711875" cy="4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1"/>
          <p:cNvSpPr/>
          <p:nvPr/>
        </p:nvSpPr>
        <p:spPr>
          <a:xfrm>
            <a:off x="718125" y="780950"/>
            <a:ext cx="1992900" cy="381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Equipe</a:t>
            </a:r>
            <a:endParaRPr sz="36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2 bolsistas: Leonardo Bortolini e Gabriel Müller;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4 voluntários: Eduardo Toffolo, Guilherme Giordani, Garrenlus de Souza e Otávio Farinon;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2 técnicos administrativos: Gustavo Tausendfreund e Eduardo Balbinot;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1 docente: Rafael Vieira Coelho;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2 ex-membros: Sérgio Brunetta Jr. e Kléber Macieski.</a:t>
            </a:r>
            <a:endParaRPr sz="1800"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62" y="373975"/>
            <a:ext cx="7711875" cy="4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/>
          <p:nvPr/>
        </p:nvSpPr>
        <p:spPr>
          <a:xfrm>
            <a:off x="2719850" y="780950"/>
            <a:ext cx="5708100" cy="25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62" y="373975"/>
            <a:ext cx="7711875" cy="4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3"/>
          <p:cNvSpPr/>
          <p:nvPr/>
        </p:nvSpPr>
        <p:spPr>
          <a:xfrm>
            <a:off x="2719850" y="1032300"/>
            <a:ext cx="5708100" cy="212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62" y="373975"/>
            <a:ext cx="7711875" cy="4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4"/>
          <p:cNvSpPr/>
          <p:nvPr/>
        </p:nvSpPr>
        <p:spPr>
          <a:xfrm>
            <a:off x="2719850" y="3159700"/>
            <a:ext cx="5708100" cy="143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62" y="373975"/>
            <a:ext cx="7711875" cy="43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5"/>
          <p:cNvSpPr/>
          <p:nvPr/>
        </p:nvSpPr>
        <p:spPr>
          <a:xfrm>
            <a:off x="711050" y="4596200"/>
            <a:ext cx="7711800" cy="14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0" y="1493475"/>
            <a:ext cx="26715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classes.</a:t>
            </a:r>
            <a:endParaRPr/>
          </a:p>
        </p:txBody>
      </p:sp>
      <p:pic>
        <p:nvPicPr>
          <p:cNvPr id="374" name="Google Shape;374;p46"/>
          <p:cNvPicPr preferRelativeResize="0"/>
          <p:nvPr/>
        </p:nvPicPr>
        <p:blipFill rotWithShape="1">
          <a:blip r:embed="rId3">
            <a:alphaModFix/>
          </a:blip>
          <a:srcRect b="0" l="0" r="0" t="6103"/>
          <a:stretch/>
        </p:blipFill>
        <p:spPr>
          <a:xfrm>
            <a:off x="1739817" y="211539"/>
            <a:ext cx="59699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Atualmente</a:t>
            </a:r>
            <a:endParaRPr sz="3600"/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Framework JRebirth;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Maven;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Biblioteca Bt;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Wiki.</a:t>
            </a:r>
            <a:endParaRPr sz="2400"/>
          </a:p>
        </p:txBody>
      </p:sp>
      <p:sp>
        <p:nvSpPr>
          <p:cNvPr id="382" name="Google Shape;38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Obrigado pela atenção</a:t>
            </a:r>
            <a:endParaRPr sz="3600"/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Ficamos agora disponíveis para possíveis questionamentos</a:t>
            </a:r>
            <a:endParaRPr sz="1800"/>
          </a:p>
        </p:txBody>
      </p:sp>
      <p:sp>
        <p:nvSpPr>
          <p:cNvPr id="389" name="Google Shape;38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Oportunidades oferecidas</a:t>
            </a:r>
            <a:endParaRPr sz="36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Os discentes envolvidos têm a oportunidade de trabalhar com tecnologias não oferecidas no curso, além de aprenderem metodologias de desenvolvimento em grupo.</a:t>
            </a:r>
            <a:endParaRPr sz="18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Estudos Realizados</a:t>
            </a:r>
            <a:endParaRPr sz="36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74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Java e JavaFX;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SQL;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Redes P2P;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HTML, PHP e CodeIgniter;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FXML.</a:t>
            </a:r>
            <a:endParaRPr sz="18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P2P (</a:t>
            </a:r>
            <a:r>
              <a:rPr i="1" lang="pt-BR" sz="3600"/>
              <a:t>Peer-to-Peer</a:t>
            </a:r>
            <a:r>
              <a:rPr lang="pt-BR" sz="3600"/>
              <a:t>)</a:t>
            </a:r>
            <a:endParaRPr sz="36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1526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/>
              <a:t>P2P é uma arquitetura de comunicação de computadores, que foi selecionada por trabalhar de forma desfragmentada, ou seja, sem um servidor principal. Nela, cada membro da rede atua como servidor, baixando e fornecendo arquivos, e não apenas baixando de um local fixo.</a:t>
            </a:r>
            <a:endParaRPr sz="18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334" y="3020600"/>
            <a:ext cx="4106516" cy="16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Arquivo Torrent</a:t>
            </a:r>
            <a:endParaRPr sz="3600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Arquivo criptografado e dividido em pequenos pedaços.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Cada pedaço é enviado de um computador para outro, respeitando o protocolo BitTorrent.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/>
              <a:t>A partir desses conceitos, um mesmo arquivo pode estar sendo baixado de modo em que se receba um pedaço de cada computador.</a:t>
            </a:r>
            <a:endParaRPr sz="1800"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678275" y="248875"/>
            <a:ext cx="60732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Elementos do Protocolo BitTorrent</a:t>
            </a:r>
            <a:endParaRPr sz="3600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Tracker (Rastreador)</a:t>
            </a:r>
            <a:r>
              <a:rPr lang="pt-BR" sz="1800"/>
              <a:t> -&gt; Responsável por procurar na rede quais computadores possuem o arquivo desejado.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Seeder (Semeador)</a:t>
            </a:r>
            <a:r>
              <a:rPr lang="pt-BR" sz="1800"/>
              <a:t> -&gt; Computador que possui o arquivo desejado  o está compartilhando.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Leecher (Sanguessuga)</a:t>
            </a:r>
            <a:r>
              <a:rPr lang="pt-BR" sz="1800"/>
              <a:t> -&gt; Computador que está baixando o arquivo (também pode significar computador que baixou o arquivo mas não o compartilha posteriormente).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Peer (Par)</a:t>
            </a:r>
            <a:r>
              <a:rPr lang="pt-BR" sz="1800"/>
              <a:t> -&gt; Computador que está executando o cliente torrent.</a:t>
            </a:r>
            <a:endParaRPr sz="1800"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