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66" r:id="rId17"/>
    <p:sldId id="267" r:id="rId18"/>
    <p:sldId id="268" r:id="rId19"/>
    <p:sldId id="269" r:id="rId20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53337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Texto do Título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Texto do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Texto do Título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2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Texto do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Texto do Título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Texto do Título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Texto do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Nível de Corpo Cinco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11480800" cy="2540000"/>
          </a:xfrm>
          <a:prstGeom prst="rect">
            <a:avLst/>
          </a:prstGeom>
        </p:spPr>
        <p:txBody>
          <a:bodyPr/>
          <a:lstStyle>
            <a:lvl1pPr algn="r">
              <a:defRPr sz="5200"/>
            </a:lvl1pPr>
          </a:lstStyle>
          <a:p>
            <a:pPr lvl="0" algn="ctr">
              <a:defRPr sz="1800" b="0">
                <a:solidFill>
                  <a:srgbClr val="000000"/>
                </a:solidFill>
                <a:effectLst/>
              </a:defRPr>
            </a:pPr>
            <a:r>
              <a:rPr lang="pt-BR" sz="52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Apresentação de </a:t>
            </a:r>
            <a:r>
              <a:rPr sz="52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5200" b="1" dirty="0" err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Projeto</a:t>
            </a:r>
            <a:r>
              <a:rPr sz="52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de </a:t>
            </a:r>
            <a:r>
              <a:rPr sz="5200" b="1" dirty="0" err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Aprendizado</a:t>
            </a:r>
            <a:r>
              <a:rPr sz="52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de </a:t>
            </a:r>
            <a:r>
              <a:rPr sz="5200" b="1" dirty="0" err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Máquina</a:t>
            </a:r>
            <a:r>
              <a:rPr sz="52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2: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762000" y="7302500"/>
            <a:ext cx="11480800" cy="1910309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Luis Felipe Müller</a:t>
            </a:r>
          </a:p>
          <a:p>
            <a:pPr lvl="0" algn="r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Rafael Reis</a:t>
            </a:r>
          </a:p>
          <a:p>
            <a:pPr lvl="0" algn="r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 algn="r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Prof. Ruy Milidiu</a:t>
            </a:r>
          </a:p>
        </p:txBody>
      </p:sp>
      <p:sp>
        <p:nvSpPr>
          <p:cNvPr id="34" name="Shape 34"/>
          <p:cNvSpPr/>
          <p:nvPr/>
        </p:nvSpPr>
        <p:spPr>
          <a:xfrm>
            <a:off x="762000" y="3327400"/>
            <a:ext cx="11480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lvl="0" algn="r">
              <a:defRPr sz="180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B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Um Classificador de Renda para o </a:t>
            </a:r>
            <a:r>
              <a:rPr sz="6400" b="1" i="1">
                <a:solidFill>
                  <a:srgbClr val="FFB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Adult Data 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lang="pt-BR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Trabalhos Relacionados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  <p:graphicFrame>
        <p:nvGraphicFramePr>
          <p:cNvPr id="61" name="Table 61"/>
          <p:cNvGraphicFramePr/>
          <p:nvPr/>
        </p:nvGraphicFramePr>
        <p:xfrm>
          <a:off x="3695700" y="2324100"/>
          <a:ext cx="5613400" cy="636270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806700"/>
                <a:gridCol w="2806700"/>
              </a:tblGrid>
              <a:tr h="127254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cap="all" dirty="0" err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Algo</a:t>
                      </a:r>
                      <a:endParaRPr sz="2400" cap="all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sym typeface="Helvetica Neue Medium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0F0F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cap="all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%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127254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cap="all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DECISION TREE*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84.46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127254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NAIVE-BAYES*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83.88
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127254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NBTREE*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85.90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127254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cap="all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BASE LINE </a:t>
                      </a:r>
                      <a:r>
                        <a:rPr sz="2400" cap="all" dirty="0" err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estatístico</a:t>
                      </a:r>
                      <a:endParaRPr sz="2400" cap="all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sym typeface="Helvetica Neue Medium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76.07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2" name="Shape 62"/>
          <p:cNvSpPr/>
          <p:nvPr/>
        </p:nvSpPr>
        <p:spPr>
          <a:xfrm>
            <a:off x="292100" y="9022157"/>
            <a:ext cx="3217266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* </a:t>
            </a:r>
            <a:r>
              <a:rPr sz="2800" i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Ron Kohavi</a:t>
            </a: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, 1996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lang="pt-BR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Resultados : </a:t>
            </a:r>
            <a:r>
              <a:rPr lang="pt-BR" sz="6400" b="1" dirty="0" err="1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Naive</a:t>
            </a:r>
            <a:r>
              <a:rPr lang="pt-BR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lang="pt-BR" sz="6400" b="1" dirty="0" err="1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Bayes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01031"/>
              </p:ext>
            </p:extLst>
          </p:nvPr>
        </p:nvGraphicFramePr>
        <p:xfrm>
          <a:off x="1193801" y="2349500"/>
          <a:ext cx="10883899" cy="18542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955701"/>
                <a:gridCol w="1050376"/>
                <a:gridCol w="1658451"/>
                <a:gridCol w="1554843"/>
                <a:gridCol w="1554843"/>
                <a:gridCol w="1654164"/>
                <a:gridCol w="1455521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Detailed Accuracy By Class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Avg.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75086"/>
              </p:ext>
            </p:extLst>
          </p:nvPr>
        </p:nvGraphicFramePr>
        <p:xfrm>
          <a:off x="2192866" y="4984044"/>
          <a:ext cx="8669868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89956"/>
                <a:gridCol w="2889956"/>
                <a:gridCol w="2889956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Confusion Matrix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&lt;=50K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&gt;50K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30780"/>
              </p:ext>
            </p:extLst>
          </p:nvPr>
        </p:nvGraphicFramePr>
        <p:xfrm>
          <a:off x="3378200" y="75240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83.4465 %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956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lang="pt-BR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Resultados : NB-</a:t>
            </a:r>
            <a:r>
              <a:rPr lang="pt-BR" sz="6400" b="1" dirty="0" err="1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Tree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4008"/>
              </p:ext>
            </p:extLst>
          </p:nvPr>
        </p:nvGraphicFramePr>
        <p:xfrm>
          <a:off x="1193801" y="2349500"/>
          <a:ext cx="10883899" cy="18542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955701"/>
                <a:gridCol w="1050376"/>
                <a:gridCol w="1658451"/>
                <a:gridCol w="1554843"/>
                <a:gridCol w="1554843"/>
                <a:gridCol w="1654164"/>
                <a:gridCol w="1455521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Detailed Accuracy By Class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Avg.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5463"/>
              </p:ext>
            </p:extLst>
          </p:nvPr>
        </p:nvGraphicFramePr>
        <p:xfrm>
          <a:off x="2192866" y="4984044"/>
          <a:ext cx="8669868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89956"/>
                <a:gridCol w="2889956"/>
                <a:gridCol w="2889956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Confusion Matrix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&lt;=50K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&gt;50K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87691"/>
              </p:ext>
            </p:extLst>
          </p:nvPr>
        </p:nvGraphicFramePr>
        <p:xfrm>
          <a:off x="3378200" y="75240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86.6681 %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309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lang="pt-BR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Resultados : </a:t>
            </a:r>
            <a:r>
              <a:rPr lang="pt-BR" sz="6400" b="1" dirty="0" err="1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Random</a:t>
            </a:r>
            <a:r>
              <a:rPr lang="pt-BR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lang="pt-BR" sz="6400" b="1" dirty="0" err="1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Tree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67137"/>
              </p:ext>
            </p:extLst>
          </p:nvPr>
        </p:nvGraphicFramePr>
        <p:xfrm>
          <a:off x="1193801" y="2349500"/>
          <a:ext cx="10883899" cy="18542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955701"/>
                <a:gridCol w="1050376"/>
                <a:gridCol w="1658451"/>
                <a:gridCol w="1554843"/>
                <a:gridCol w="1554843"/>
                <a:gridCol w="1654164"/>
                <a:gridCol w="1455521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Detailed Accuracy By Class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Avg.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13514"/>
              </p:ext>
            </p:extLst>
          </p:nvPr>
        </p:nvGraphicFramePr>
        <p:xfrm>
          <a:off x="2192866" y="4984044"/>
          <a:ext cx="8669868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89956"/>
                <a:gridCol w="2889956"/>
                <a:gridCol w="2889956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Confusion Matrix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&lt;=50K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&gt;50K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71471"/>
              </p:ext>
            </p:extLst>
          </p:nvPr>
        </p:nvGraphicFramePr>
        <p:xfrm>
          <a:off x="3378200" y="75240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99.7881 %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776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lang="pt-BR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Resultados : </a:t>
            </a:r>
            <a:r>
              <a:rPr lang="pt-BR" sz="6400" b="1" dirty="0" err="1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Random</a:t>
            </a:r>
            <a:r>
              <a:rPr lang="pt-BR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Forest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46802"/>
              </p:ext>
            </p:extLst>
          </p:nvPr>
        </p:nvGraphicFramePr>
        <p:xfrm>
          <a:off x="1193801" y="2349500"/>
          <a:ext cx="10883899" cy="18542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955701"/>
                <a:gridCol w="1050376"/>
                <a:gridCol w="1658451"/>
                <a:gridCol w="1554843"/>
                <a:gridCol w="1554843"/>
                <a:gridCol w="1654164"/>
                <a:gridCol w="1455521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Detailed Accuracy By Class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Avg.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7654"/>
              </p:ext>
            </p:extLst>
          </p:nvPr>
        </p:nvGraphicFramePr>
        <p:xfrm>
          <a:off x="2192866" y="4984044"/>
          <a:ext cx="8669868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89956"/>
                <a:gridCol w="2889956"/>
                <a:gridCol w="2889956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Confusion Matrix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&lt;=50K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&gt;50K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47842"/>
              </p:ext>
            </p:extLst>
          </p:nvPr>
        </p:nvGraphicFramePr>
        <p:xfrm>
          <a:off x="3378200" y="75240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99.8557 %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480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lang="pt-BR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Resultados : </a:t>
            </a:r>
            <a:r>
              <a:rPr lang="pt-BR" sz="6400" b="1" dirty="0" err="1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Random</a:t>
            </a:r>
            <a:r>
              <a:rPr lang="pt-BR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lang="pt-BR" sz="6400" b="1" dirty="0" err="1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Commettee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29838"/>
              </p:ext>
            </p:extLst>
          </p:nvPr>
        </p:nvGraphicFramePr>
        <p:xfrm>
          <a:off x="1193801" y="2349500"/>
          <a:ext cx="10883899" cy="18542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955701"/>
                <a:gridCol w="1050376"/>
                <a:gridCol w="1658451"/>
                <a:gridCol w="1554843"/>
                <a:gridCol w="1554843"/>
                <a:gridCol w="1654164"/>
                <a:gridCol w="1455521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Detailed Accuracy By Class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Avg.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25894"/>
              </p:ext>
            </p:extLst>
          </p:nvPr>
        </p:nvGraphicFramePr>
        <p:xfrm>
          <a:off x="2192866" y="4984044"/>
          <a:ext cx="8669868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89956"/>
                <a:gridCol w="2889956"/>
                <a:gridCol w="2889956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Confusion Matrix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&lt;=50K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&gt;50K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12561"/>
              </p:ext>
            </p:extLst>
          </p:nvPr>
        </p:nvGraphicFramePr>
        <p:xfrm>
          <a:off x="3378200" y="75240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99.9416 %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40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 err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Referências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marL="0" lvl="0" indent="0" defTabSz="578358">
              <a:spcBef>
                <a:spcPts val="4100"/>
              </a:spcBef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US" sz="80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[1]    Gareth  James  et  </a:t>
            </a:r>
            <a:r>
              <a:rPr lang="en-US" sz="8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al.</a:t>
            </a:r>
          </a:p>
          <a:p>
            <a:pPr marL="0" lvl="0" indent="0" defTabSz="578358">
              <a:spcBef>
                <a:spcPts val="4100"/>
              </a:spcBef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US" sz="8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An  </a:t>
            </a:r>
            <a:r>
              <a:rPr lang="en-US" sz="80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Introduction  to  Statistical  Learning:  With  Applications  in  R</a:t>
            </a:r>
          </a:p>
          <a:p>
            <a:pPr marL="0" lvl="0" indent="0" defTabSz="578358">
              <a:spcBef>
                <a:spcPts val="4100"/>
              </a:spcBef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US" sz="8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Springer  </a:t>
            </a:r>
            <a:r>
              <a:rPr lang="en-US" sz="80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Publishing  Company,  Incorporated,  2014</a:t>
            </a:r>
            <a:r>
              <a:rPr lang="en-US" sz="8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.</a:t>
            </a:r>
          </a:p>
          <a:p>
            <a:pPr marL="0" lvl="0" indent="0" defTabSz="578358">
              <a:spcBef>
                <a:spcPts val="4100"/>
              </a:spcBef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US" sz="80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[2]    Barry </a:t>
            </a:r>
            <a:r>
              <a:rPr lang="en-US" sz="8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Becker.</a:t>
            </a:r>
          </a:p>
          <a:p>
            <a:pPr marL="0" lvl="0" indent="0" defTabSz="578358">
              <a:spcBef>
                <a:spcPts val="4100"/>
              </a:spcBef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US" sz="8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Adult </a:t>
            </a:r>
            <a:r>
              <a:rPr lang="en-US" sz="80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Data Set</a:t>
            </a:r>
          </a:p>
          <a:p>
            <a:pPr marL="0" lvl="0" indent="0" defTabSz="578358">
              <a:spcBef>
                <a:spcPts val="4100"/>
              </a:spcBef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US" sz="8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url: https</a:t>
            </a:r>
            <a:r>
              <a:rPr lang="en-US" sz="80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://archive.ics.uci.edu/ml/</a:t>
            </a:r>
          </a:p>
          <a:p>
            <a:pPr marL="0" lvl="0" indent="0" defTabSz="578358">
              <a:spcBef>
                <a:spcPts val="4100"/>
              </a:spcBef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US" sz="8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292" dist="25146" dir="5400000" rotWithShape="0">
                    <a:srgbClr val="000000"/>
                  </a:outerShdw>
                </a:effectLst>
                <a:latin typeface="Georgia" panose="02040502050405020303" pitchFamily="18" charset="0"/>
              </a:rPr>
              <a:t>datasets/Adult</a:t>
            </a:r>
            <a:endParaRPr lang="en-US" sz="80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50292" dist="25146" dir="5400000" rotWithShape="0">
                  <a:srgbClr val="000000"/>
                </a:outerShdw>
              </a:effectLst>
              <a:latin typeface="Georgia" panose="02040502050405020303" pitchFamily="18" charset="0"/>
            </a:endParaRPr>
          </a:p>
          <a:p>
            <a:pPr marL="0" lvl="0" indent="0" defTabSz="578358">
              <a:spcBef>
                <a:spcPts val="4100"/>
              </a:spcBef>
              <a:buNone/>
              <a:defRPr sz="1800">
                <a:solidFill>
                  <a:srgbClr val="000000"/>
                </a:solidFill>
                <a:effectLst/>
              </a:defRPr>
            </a:pPr>
            <a:endParaRPr lang="en-US" sz="1800" dirty="0">
              <a:effectLst>
                <a:outerShdw blurRad="50292" dist="25146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[3]    M.  </a:t>
            </a:r>
            <a:r>
              <a:rPr lang="en-US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Lichman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UCI  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Machine  Learning  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Repository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: http://archive.ics.uci.edu/ml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[4]    Ron  </a:t>
            </a:r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Kohavi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.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Scaling  Up  the  Accuracy  of  Naive-Bayes  </a:t>
            </a:r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Classiers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:  a Decision-Tree Hybrid".  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Em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: 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Proceedings  of  the  Second  International  Conference on Knowledge Discovery and Data Mining. 1996, to appear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.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hape 64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 err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Referências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8443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[5]    Dmitry Pavlov, </a:t>
            </a:r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Jianchang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Mao e Byron Dom.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Scaling-up support vector machines using boosting algorithm".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Em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: Pattern Recognition, 2000. Proceedings.  15th  International  Conference  on. Vol. 2. IEEE. 2000, pp. 219 a 222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[6]    Jose Ramon Cano, Francisco Herrera e Manuel Lozano.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Using evolutionary algorithms as instance selection for data reduction in KDD: an experimental study".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Em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: Evolutionary Computation, IEEE Transactions on 7.6 (2003), pp. 561{575.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hape 64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 err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Referências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2464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[7]    Moritz </a:t>
            </a:r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Hardt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, Katrina </a:t>
            </a:r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Ligett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e Frank </a:t>
            </a:r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McSherry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.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A simple and practical algorithm for </a:t>
            </a:r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dierentially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private data release".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Em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: Advances  in  Neural Information Processing Systems. 2012, pp. 2339 a 2347.</a:t>
            </a:r>
          </a:p>
        </p:txBody>
      </p:sp>
      <p:sp>
        <p:nvSpPr>
          <p:cNvPr id="4" name="Shape 64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 err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Referências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810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Problema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2pPr>
              <a:defRPr i="1">
                <a:solidFill>
                  <a:srgbClr val="FF9300"/>
                </a:solidFill>
              </a:defRPr>
            </a:lvl2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Predizer se a renda anual de um indivíduo excede $50K, baseado em dados do Censo Americano de 1994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sz="3400" i="1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Classificar: é maior ou menor/igual do que $50K?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 Set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62000" y="2459495"/>
            <a:ext cx="11480800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 err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Número</a:t>
            </a: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de </a:t>
            </a:r>
            <a:r>
              <a:rPr sz="3400" dirty="0" err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instâncias</a:t>
            </a: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: </a:t>
            </a:r>
            <a:r>
              <a:rPr sz="3400" dirty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48.842 </a:t>
            </a:r>
            <a:r>
              <a:rPr sz="3400" dirty="0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(</a:t>
            </a:r>
            <a:r>
              <a:rPr lang="pt-BR" sz="3400" dirty="0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3400" dirty="0" err="1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treino</a:t>
            </a:r>
            <a:r>
              <a:rPr lang="pt-BR" sz="3400" dirty="0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3400" dirty="0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=</a:t>
            </a:r>
            <a:r>
              <a:rPr lang="pt-BR" sz="3400" dirty="0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3400" dirty="0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32.561</a:t>
            </a:r>
            <a:r>
              <a:rPr sz="3400" dirty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, </a:t>
            </a:r>
            <a:r>
              <a:rPr sz="3400" dirty="0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teste</a:t>
            </a:r>
            <a:r>
              <a:rPr lang="pt-BR" sz="3400" dirty="0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3400" dirty="0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=</a:t>
            </a:r>
            <a:r>
              <a:rPr lang="pt-BR" sz="3400" dirty="0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3400" dirty="0" smtClean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16.281</a:t>
            </a:r>
            <a:r>
              <a:rPr sz="3400" dirty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)</a:t>
            </a:r>
            <a:endParaRPr sz="3400" dirty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 err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Número</a:t>
            </a: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de </a:t>
            </a:r>
            <a:r>
              <a:rPr sz="3400" dirty="0" err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atributos</a:t>
            </a: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: </a:t>
            </a:r>
            <a:r>
              <a:rPr sz="3400" dirty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14</a:t>
            </a:r>
            <a:endParaRPr sz="3400" dirty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 err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Característica</a:t>
            </a: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dos </a:t>
            </a:r>
            <a:r>
              <a:rPr sz="3400" dirty="0" err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atributos</a:t>
            </a: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: </a:t>
            </a:r>
            <a:r>
              <a:rPr sz="3400" dirty="0" err="1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Categorias</a:t>
            </a:r>
            <a:r>
              <a:rPr sz="3400" dirty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, </a:t>
            </a:r>
            <a:r>
              <a:rPr sz="3400" dirty="0" err="1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Inteiros</a:t>
            </a:r>
            <a:endParaRPr sz="3400" dirty="0">
              <a:solidFill>
                <a:srgbClr val="FF9300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 err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Disponibilizado</a:t>
            </a:r>
            <a:r>
              <a:rPr sz="3400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:</a:t>
            </a:r>
            <a:r>
              <a:rPr sz="3400" dirty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1996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Fonte:</a:t>
            </a:r>
            <a:r>
              <a:rPr sz="3400" dirty="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3400" u="sng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hlinkClick r:id="rId2"/>
              </a:rPr>
              <a:t>https://archive.ics.uci.edu/ml/datasets/Adult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 Set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Probabilidade &gt;50K: </a:t>
            </a:r>
            <a:r>
              <a:rPr sz="340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23.93%</a:t>
            </a:r>
            <a:endParaRPr sz="340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Probabilidade &lt;=50K: </a:t>
            </a:r>
            <a:r>
              <a:rPr sz="3400">
                <a:solidFill>
                  <a:srgbClr val="FF93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76.07%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 Set: Atributos</a:t>
            </a:r>
          </a:p>
        </p:txBody>
      </p:sp>
      <p:graphicFrame>
        <p:nvGraphicFramePr>
          <p:cNvPr id="46" name="Table 46"/>
          <p:cNvGraphicFramePr/>
          <p:nvPr/>
        </p:nvGraphicFramePr>
        <p:xfrm>
          <a:off x="764009" y="2184400"/>
          <a:ext cx="11476782" cy="7571926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806700"/>
                <a:gridCol w="8670082"/>
              </a:tblGrid>
              <a:tr h="4241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Atributo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0F0F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Valor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age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continuous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83548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workclass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 Private, Self-emp-not-inc, Self-emp-inc, Federal-gov, Local-gov, State-gov, Without-pay, Never-worked.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fnlwgt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continuous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Bachelors, Some-college, 11th, HS-grad, Prof-school, Assoc-acdm, Assoc-voc, 9th, 7th-8th, 12th, Masters, 1st-4th, 10th, Doctorate, 5th-6th, Preschool.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education-num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continuous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marital-status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Married-civ-spouse, Divorced, Never-married, Separated, Widowed, Married-spouse-absent, Married-AF-spouse.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674048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occupation: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Tech-support, Craft-repair, Other-service, Sales, Exec-managerial, Prof-specialty, Handlers-cleaners, Machine-op-inspct, Adm-clerical, Farming-fishing, Transport-moving, Priv- house-serv, Protective-serv, Armed-Forces.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12359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relationship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Wife, Own-child, Husband, Not-in-family, Other-relative, Unmarried.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33046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race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White, Asian-Pac-Islander, Amer-Indian-Eskimo, Other, Black.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sex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Female, Male.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capital-gain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continuous.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capital-loss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 continuous.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435973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hours-per-week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continuous.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</a:tr>
              <a:tr h="1058223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9300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native-country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 cap="all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United-States, Cambodia, England, Puerto-Rico, Canada, Germany, Outlying-US(Guam-USVI-etc), India, Japan, Greece, South, China, Cuba, Iran, Honduras, Philippines, Italy, Poland, Jamaica, Vietnam, Mexico, Portugal, Ireland, France, Dominican-Republic, Laos, Ecuador, Taiwan, Haiti, Columbia, Hungary, Guatemala, Nicaragua, Scotland, Thailand, Yugoslavia, El-Salvador, Trinadad&amp;Tobago, Peru, Hong, Holand-Netherlands.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 Set: Atributos</a:t>
            </a:r>
          </a:p>
        </p:txBody>
      </p:sp>
      <p:pic>
        <p:nvPicPr>
          <p:cNvPr id="49" name="education_plo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685" y="2112936"/>
            <a:ext cx="11153430" cy="7361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 Set: Atributos</a:t>
            </a:r>
          </a:p>
        </p:txBody>
      </p:sp>
      <p:pic>
        <p:nvPicPr>
          <p:cNvPr id="52" name="occupation_plo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989" y="2435684"/>
            <a:ext cx="10562822" cy="6978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 Set: Atributos</a:t>
            </a:r>
          </a:p>
        </p:txBody>
      </p:sp>
      <p:pic>
        <p:nvPicPr>
          <p:cNvPr id="55" name="Rplot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273300"/>
            <a:ext cx="10160000" cy="670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762000" y="156705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 Set: Atributos</a:t>
            </a:r>
          </a:p>
        </p:txBody>
      </p:sp>
      <p:pic>
        <p:nvPicPr>
          <p:cNvPr id="58" name="age_plo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565400"/>
            <a:ext cx="10160000" cy="670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902</Words>
  <Application>Microsoft Office PowerPoint</Application>
  <PresentationFormat>Custom</PresentationFormat>
  <Paragraphs>291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Georgia</vt:lpstr>
      <vt:lpstr>Helvetica Neue</vt:lpstr>
      <vt:lpstr>Helvetica Neue Medium</vt:lpstr>
      <vt:lpstr>New_Template2</vt:lpstr>
      <vt:lpstr>Apresentação de  Projeto de Aprendizado de Máquina 2:</vt:lpstr>
      <vt:lpstr>Problema</vt:lpstr>
      <vt:lpstr>Data Set</vt:lpstr>
      <vt:lpstr>Data Set</vt:lpstr>
      <vt:lpstr>Data Set: Atributos</vt:lpstr>
      <vt:lpstr>Data Set: Atributos</vt:lpstr>
      <vt:lpstr>Data Set: Atributos</vt:lpstr>
      <vt:lpstr>Data Set: Atributos</vt:lpstr>
      <vt:lpstr>Data Set: Atributos</vt:lpstr>
      <vt:lpstr>Trabalhos Relacionados</vt:lpstr>
      <vt:lpstr>Resultados : Naive Bayes</vt:lpstr>
      <vt:lpstr>Resultados : NB-Tree</vt:lpstr>
      <vt:lpstr>Resultados : Random Tree</vt:lpstr>
      <vt:lpstr>Resultados : Random Forest</vt:lpstr>
      <vt:lpstr>Resultados : Random Commettee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 Projeto de Aprendizado de Máquina 2:</dc:title>
  <dc:creator>Luis Felipe Muller</dc:creator>
  <cp:lastModifiedBy>Luis Felipe Muller</cp:lastModifiedBy>
  <cp:revision>15</cp:revision>
  <dcterms:modified xsi:type="dcterms:W3CDTF">2015-07-01T00:52:30Z</dcterms:modified>
</cp:coreProperties>
</file>