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1de3425a0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e1de3425a0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409027446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d409027446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1de3426eb_0_14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e1de3426eb_0_14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d409027446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d409027446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de13eac3cc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de13eac3cc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e1dc685eb5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e1dc685eb5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d84f7069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dd84f7069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e08532bb4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e08532bb4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e1de3426eb_0_15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e1de3426eb_0_15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e1de3425a0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ge1de3425a0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1de3426e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e1de3426e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1de3426eb_0_1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e1de3426eb_0_1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de3426eb_0_1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e1de3426eb_0_1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0c023c9b9_2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d0c023c9b9_2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1de3426eb_0_1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e1de3426eb_0_1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0c023c9b9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d0c023c9b9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409027446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d409027446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1de3426eb_0_14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e1de3426eb_0_14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/>
            </a:lvl1pPr>
            <a:lvl2pPr indent="-33655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/>
            </a:lvl2pPr>
            <a:lvl3pPr indent="-336550" lvl="2" marL="1371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/>
            </a:lvl3pPr>
            <a:lvl4pPr indent="-336550" lvl="3" marL="18288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/>
            </a:lvl4pPr>
            <a:lvl5pPr indent="-336550" lvl="4" marL="2286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/>
            </a:lvl5pPr>
            <a:lvl6pPr indent="-336550" lvl="5" marL="2743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/>
            </a:lvl6pPr>
            <a:lvl7pPr indent="-336550" lvl="6" marL="3200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/>
            </a:lvl7pPr>
            <a:lvl8pPr indent="-336550" lvl="7" marL="3657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/>
            </a:lvl8pPr>
            <a:lvl9pPr indent="-336550" lvl="8" marL="411480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7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4"/>
          <p:cNvGrpSpPr/>
          <p:nvPr/>
        </p:nvGrpSpPr>
        <p:grpSpPr>
          <a:xfrm>
            <a:off x="0" y="-1"/>
            <a:ext cx="9144004" cy="5143500"/>
            <a:chOff x="0" y="-1"/>
            <a:chExt cx="12192005" cy="6858000"/>
          </a:xfrm>
        </p:grpSpPr>
        <p:sp>
          <p:nvSpPr>
            <p:cNvPr id="66" name="Google Shape;66;p14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67" name="Google Shape;67;p14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5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 amt="30000"/>
          </a:blip>
          <a:srcRect b="0" l="19" r="9" t="0"/>
          <a:stretch/>
        </p:blipFill>
        <p:spPr>
          <a:xfrm>
            <a:off x="2058" y="8"/>
            <a:ext cx="9141293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ctrTitle"/>
          </p:nvPr>
        </p:nvSpPr>
        <p:spPr>
          <a:xfrm>
            <a:off x="-635350" y="1132050"/>
            <a:ext cx="5002200" cy="287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mon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MODELO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mon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DE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mon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ANÁLISE OPINIÕES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mon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HÍBRIDO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mon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PARA UM SISTEMA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mon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DE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mon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ENSINO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mon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INTELIGENTE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6652850" y="651975"/>
            <a:ext cx="24180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t/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t/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rPr lang="pt-PT" sz="1207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Bruno Veloso</a:t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rPr lang="pt-PT" sz="1207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A78352</a:t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t/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t/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rPr lang="pt-PT" sz="1207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Rafael Lourenço</a:t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rPr lang="pt-PT" sz="1207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A86266</a:t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t/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t/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t/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rPr lang="pt-PT" sz="1207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Rodolfo Silva</a:t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rPr lang="pt-PT" sz="1207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A81716</a:t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6000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solidFill>
                  <a:srgbClr val="000000"/>
                </a:solidFill>
              </a:rPr>
              <a:t>‹#›</a:t>
            </a:fld>
            <a:r>
              <a:rPr lang="pt-PT">
                <a:solidFill>
                  <a:srgbClr val="000000"/>
                </a:solidFill>
              </a:rPr>
              <a:t>/18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96" name="Google Shape;396;p23"/>
          <p:cNvGrpSpPr/>
          <p:nvPr/>
        </p:nvGrpSpPr>
        <p:grpSpPr>
          <a:xfrm>
            <a:off x="-10716" y="0"/>
            <a:ext cx="915591" cy="5143500"/>
            <a:chOff x="-14288" y="0"/>
            <a:chExt cx="1220788" cy="6858000"/>
          </a:xfrm>
        </p:grpSpPr>
        <p:sp>
          <p:nvSpPr>
            <p:cNvPr id="397" name="Google Shape;397;p23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01" name="Google Shape;401;p23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03" name="Google Shape;403;p23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04" name="Google Shape;404;p23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07" name="Google Shape;407;p23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8" name="Google Shape;408;p23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697C98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9" name="Google Shape;409;p23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10" name="Google Shape;410;p23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11" name="Google Shape;411;p23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12" name="Google Shape;412;p23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15" name="Google Shape;415;p23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17" name="Google Shape;417;p23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19" name="Google Shape;419;p23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20" name="Google Shape;420;p23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23" name="Google Shape;423;p23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23"/>
          <p:cNvSpPr txBox="1"/>
          <p:nvPr>
            <p:ph type="title"/>
          </p:nvPr>
        </p:nvSpPr>
        <p:spPr>
          <a:xfrm>
            <a:off x="764249" y="820350"/>
            <a:ext cx="25398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Machine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Learning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ogistic Regression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t/>
            </a:r>
            <a:endParaRPr sz="1100"/>
          </a:p>
        </p:txBody>
      </p:sp>
      <p:sp>
        <p:nvSpPr>
          <p:cNvPr id="425" name="Google Shape;425;p23"/>
          <p:cNvSpPr/>
          <p:nvPr/>
        </p:nvSpPr>
        <p:spPr>
          <a:xfrm>
            <a:off x="3468888" y="3600"/>
            <a:ext cx="5675100" cy="51363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3746400" y="2872250"/>
            <a:ext cx="4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4710900" y="196875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pt-PT">
                <a:latin typeface="Twentieth Century"/>
                <a:ea typeface="Twentieth Century"/>
                <a:cs typeface="Twentieth Century"/>
                <a:sym typeface="Twentieth Century"/>
              </a:rPr>
              <a:t>Relatório de classificação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4756588" y="2925125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wentieth Century"/>
              <a:buChar char="●"/>
            </a:pPr>
            <a:r>
              <a:rPr lang="pt-PT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Matriz de confusão</a:t>
            </a:r>
            <a:endParaRPr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29" name="Google Shape;429;p23"/>
          <p:cNvPicPr preferRelativeResize="0"/>
          <p:nvPr/>
        </p:nvPicPr>
        <p:blipFill rotWithShape="1">
          <a:blip r:embed="rId3">
            <a:alphaModFix amt="82000"/>
          </a:blip>
          <a:srcRect b="0" l="0" r="0" t="5464"/>
          <a:stretch/>
        </p:blipFill>
        <p:spPr>
          <a:xfrm>
            <a:off x="4630038" y="3687100"/>
            <a:ext cx="3352825" cy="10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3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4039500" y="905988"/>
            <a:ext cx="45339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3"/>
          <p:cNvSpPr txBox="1"/>
          <p:nvPr>
            <p:ph idx="12" type="sldNum"/>
          </p:nvPr>
        </p:nvSpPr>
        <p:spPr>
          <a:xfrm>
            <a:off x="8460000" y="4680000"/>
            <a:ext cx="578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10</a:t>
            </a:r>
            <a:r>
              <a:rPr lang="pt-PT">
                <a:solidFill>
                  <a:srgbClr val="000000"/>
                </a:solidFill>
              </a:rPr>
              <a:t>/18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37" name="Google Shape;437;p24"/>
          <p:cNvGrpSpPr/>
          <p:nvPr/>
        </p:nvGrpSpPr>
        <p:grpSpPr>
          <a:xfrm>
            <a:off x="-10716" y="0"/>
            <a:ext cx="915591" cy="5143500"/>
            <a:chOff x="-14288" y="0"/>
            <a:chExt cx="1220788" cy="6858000"/>
          </a:xfrm>
        </p:grpSpPr>
        <p:sp>
          <p:nvSpPr>
            <p:cNvPr id="438" name="Google Shape;438;p24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42" name="Google Shape;442;p24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44" name="Google Shape;444;p24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45" name="Google Shape;445;p24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48" name="Google Shape;448;p24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9" name="Google Shape;449;p24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697C98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50" name="Google Shape;450;p24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51" name="Google Shape;451;p24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52" name="Google Shape;452;p24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53" name="Google Shape;453;p24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56" name="Google Shape;456;p24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58" name="Google Shape;458;p24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60" name="Google Shape;460;p24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61" name="Google Shape;461;p24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64" name="Google Shape;464;p24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24"/>
          <p:cNvSpPr txBox="1"/>
          <p:nvPr>
            <p:ph type="title"/>
          </p:nvPr>
        </p:nvSpPr>
        <p:spPr>
          <a:xfrm>
            <a:off x="771574" y="952225"/>
            <a:ext cx="25398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Machine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Learning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Comparação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de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Resultados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t/>
            </a:r>
            <a:endParaRPr sz="1100"/>
          </a:p>
        </p:txBody>
      </p:sp>
      <p:sp>
        <p:nvSpPr>
          <p:cNvPr id="466" name="Google Shape;466;p24"/>
          <p:cNvSpPr/>
          <p:nvPr/>
        </p:nvSpPr>
        <p:spPr>
          <a:xfrm>
            <a:off x="3468888" y="3600"/>
            <a:ext cx="5675100" cy="51363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7" name="Google Shape;467;p24"/>
          <p:cNvSpPr txBox="1"/>
          <p:nvPr/>
        </p:nvSpPr>
        <p:spPr>
          <a:xfrm>
            <a:off x="3746400" y="2872250"/>
            <a:ext cx="4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68" name="Google Shape;468;p24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3893525" y="1589945"/>
            <a:ext cx="4957400" cy="2167701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4"/>
          <p:cNvSpPr txBox="1"/>
          <p:nvPr>
            <p:ph idx="12" type="sldNum"/>
          </p:nvPr>
        </p:nvSpPr>
        <p:spPr>
          <a:xfrm>
            <a:off x="8460000" y="4680000"/>
            <a:ext cx="578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rgbClr val="000000"/>
                </a:solidFill>
              </a:rPr>
              <a:t>‹#›</a:t>
            </a:fld>
            <a:r>
              <a:rPr lang="pt-PT">
                <a:solidFill>
                  <a:srgbClr val="000000"/>
                </a:solidFill>
              </a:rPr>
              <a:t>/18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75" name="Google Shape;475;p25"/>
          <p:cNvGrpSpPr/>
          <p:nvPr/>
        </p:nvGrpSpPr>
        <p:grpSpPr>
          <a:xfrm>
            <a:off x="-10716" y="0"/>
            <a:ext cx="915591" cy="5143500"/>
            <a:chOff x="-14288" y="0"/>
            <a:chExt cx="1220788" cy="6858000"/>
          </a:xfrm>
        </p:grpSpPr>
        <p:sp>
          <p:nvSpPr>
            <p:cNvPr id="476" name="Google Shape;476;p25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80" name="Google Shape;480;p25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82" name="Google Shape;482;p25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83" name="Google Shape;483;p25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86" name="Google Shape;486;p25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7" name="Google Shape;487;p25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697C98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8" name="Google Shape;488;p25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89" name="Google Shape;489;p25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90" name="Google Shape;490;p25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91" name="Google Shape;491;p25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94" name="Google Shape;494;p25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96" name="Google Shape;496;p25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98" name="Google Shape;498;p25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499" name="Google Shape;499;p25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02" name="Google Shape;502;p25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25"/>
          <p:cNvSpPr txBox="1"/>
          <p:nvPr>
            <p:ph type="title"/>
          </p:nvPr>
        </p:nvSpPr>
        <p:spPr>
          <a:xfrm>
            <a:off x="694974" y="812475"/>
            <a:ext cx="25398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Deep</a:t>
            </a: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Learning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ord Embeding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pt-PT" sz="1100"/>
              <a:t>	</a:t>
            </a:r>
            <a:endParaRPr sz="1100"/>
          </a:p>
        </p:txBody>
      </p:sp>
      <p:sp>
        <p:nvSpPr>
          <p:cNvPr id="504" name="Google Shape;504;p25"/>
          <p:cNvSpPr/>
          <p:nvPr/>
        </p:nvSpPr>
        <p:spPr>
          <a:xfrm>
            <a:off x="3468888" y="3600"/>
            <a:ext cx="5675100" cy="51363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3746400" y="2872250"/>
            <a:ext cx="4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6" name="Google Shape;506;p25"/>
          <p:cNvSpPr txBox="1"/>
          <p:nvPr/>
        </p:nvSpPr>
        <p:spPr>
          <a:xfrm>
            <a:off x="3765600" y="1332075"/>
            <a:ext cx="5081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AutoNum type="arabicPeriod"/>
            </a:pPr>
            <a:r>
              <a:rPr lang="pt-PT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Adaptação de um vetor de palavras ao contexto (ensino), para a v</a:t>
            </a:r>
            <a:r>
              <a:rPr lang="pt-PT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etorização do dataset;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AutoNum type="arabicPeriod"/>
            </a:pPr>
            <a:r>
              <a:rPr lang="pt-PT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Load dos vetores com a relação entre palavras (400 000);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AutoNum type="arabicPeriod"/>
            </a:pPr>
            <a:r>
              <a:rPr lang="pt-PT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partir do vocabulário obtido (1) são calculados os vetores mais relevantes,(2)para a c</a:t>
            </a:r>
            <a:r>
              <a:rPr lang="pt-PT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riação da matriz que irá inicializar a </a:t>
            </a:r>
            <a:r>
              <a:rPr lang="pt-PT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camada inicial da rede;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7" name="Google Shape;507;p25"/>
          <p:cNvSpPr txBox="1"/>
          <p:nvPr>
            <p:ph idx="12" type="sldNum"/>
          </p:nvPr>
        </p:nvSpPr>
        <p:spPr>
          <a:xfrm>
            <a:off x="8460000" y="4680000"/>
            <a:ext cx="578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rgbClr val="000000"/>
                </a:solidFill>
              </a:rPr>
              <a:t>‹#›</a:t>
            </a:fld>
            <a:r>
              <a:rPr lang="pt-PT">
                <a:solidFill>
                  <a:srgbClr val="000000"/>
                </a:solidFill>
              </a:rPr>
              <a:t>/18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13" name="Google Shape;513;p26"/>
          <p:cNvGrpSpPr/>
          <p:nvPr/>
        </p:nvGrpSpPr>
        <p:grpSpPr>
          <a:xfrm>
            <a:off x="-10716" y="0"/>
            <a:ext cx="915591" cy="5143500"/>
            <a:chOff x="-14288" y="0"/>
            <a:chExt cx="1220788" cy="6858000"/>
          </a:xfrm>
        </p:grpSpPr>
        <p:sp>
          <p:nvSpPr>
            <p:cNvPr id="514" name="Google Shape;514;p26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18" name="Google Shape;518;p26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20" name="Google Shape;520;p26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21" name="Google Shape;521;p26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24" name="Google Shape;524;p26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5" name="Google Shape;525;p26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697C98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6" name="Google Shape;526;p26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27" name="Google Shape;527;p26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28" name="Google Shape;528;p26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29" name="Google Shape;529;p26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32" name="Google Shape;532;p26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34" name="Google Shape;534;p26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36" name="Google Shape;536;p26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37" name="Google Shape;537;p26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40" name="Google Shape;540;p26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26"/>
          <p:cNvSpPr txBox="1"/>
          <p:nvPr>
            <p:ph type="title"/>
          </p:nvPr>
        </p:nvSpPr>
        <p:spPr>
          <a:xfrm>
            <a:off x="764249" y="820350"/>
            <a:ext cx="25398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Deep</a:t>
            </a: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Learning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CNN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RNN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t/>
            </a:r>
            <a:endParaRPr sz="1100"/>
          </a:p>
        </p:txBody>
      </p:sp>
      <p:sp>
        <p:nvSpPr>
          <p:cNvPr id="542" name="Google Shape;542;p26"/>
          <p:cNvSpPr/>
          <p:nvPr/>
        </p:nvSpPr>
        <p:spPr>
          <a:xfrm>
            <a:off x="3468888" y="3600"/>
            <a:ext cx="5675100" cy="51363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3" name="Google Shape;543;p26"/>
          <p:cNvSpPr txBox="1"/>
          <p:nvPr>
            <p:ph idx="12" type="sldNum"/>
          </p:nvPr>
        </p:nvSpPr>
        <p:spPr>
          <a:xfrm>
            <a:off x="8460000" y="4680000"/>
            <a:ext cx="578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rgbClr val="000000"/>
                </a:solidFill>
              </a:rPr>
              <a:t>‹#›</a:t>
            </a:fld>
            <a:r>
              <a:rPr lang="pt-PT">
                <a:solidFill>
                  <a:srgbClr val="000000"/>
                </a:solidFill>
              </a:rPr>
              <a:t>/18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44" name="Google Shape;5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675" y="1982351"/>
            <a:ext cx="5095674" cy="10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6"/>
          <p:cNvSpPr txBox="1"/>
          <p:nvPr/>
        </p:nvSpPr>
        <p:spPr>
          <a:xfrm>
            <a:off x="4863863" y="862300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pt-PT">
                <a:latin typeface="Twentieth Century"/>
                <a:ea typeface="Twentieth Century"/>
                <a:cs typeface="Twentieth Century"/>
                <a:sym typeface="Twentieth Century"/>
              </a:rPr>
              <a:t>Comparação de Resultados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51" name="Google Shape;551;p27"/>
          <p:cNvGrpSpPr/>
          <p:nvPr/>
        </p:nvGrpSpPr>
        <p:grpSpPr>
          <a:xfrm>
            <a:off x="-10716" y="0"/>
            <a:ext cx="915591" cy="5143500"/>
            <a:chOff x="-14288" y="0"/>
            <a:chExt cx="1220788" cy="6858000"/>
          </a:xfrm>
        </p:grpSpPr>
        <p:sp>
          <p:nvSpPr>
            <p:cNvPr id="552" name="Google Shape;552;p27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56" name="Google Shape;556;p27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58" name="Google Shape;558;p27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59" name="Google Shape;559;p27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62" name="Google Shape;562;p27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3" name="Google Shape;563;p27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697C98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64" name="Google Shape;564;p27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65" name="Google Shape;565;p27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66" name="Google Shape;566;p27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67" name="Google Shape;567;p27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70" name="Google Shape;570;p27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72" name="Google Shape;572;p27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74" name="Google Shape;574;p27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75" name="Google Shape;575;p27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578" name="Google Shape;578;p27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27"/>
          <p:cNvSpPr txBox="1"/>
          <p:nvPr>
            <p:ph type="title"/>
          </p:nvPr>
        </p:nvSpPr>
        <p:spPr>
          <a:xfrm>
            <a:off x="764249" y="820350"/>
            <a:ext cx="25398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Deep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Learning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CRNN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t/>
            </a:r>
            <a:endParaRPr sz="1100"/>
          </a:p>
        </p:txBody>
      </p:sp>
      <p:sp>
        <p:nvSpPr>
          <p:cNvPr id="580" name="Google Shape;580;p27"/>
          <p:cNvSpPr/>
          <p:nvPr/>
        </p:nvSpPr>
        <p:spPr>
          <a:xfrm>
            <a:off x="3468888" y="3600"/>
            <a:ext cx="5675100" cy="51363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81" name="Google Shape;5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900" y="3079224"/>
            <a:ext cx="2813750" cy="18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27"/>
          <p:cNvSpPr txBox="1"/>
          <p:nvPr/>
        </p:nvSpPr>
        <p:spPr>
          <a:xfrm>
            <a:off x="4710900" y="196875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pt-PT">
                <a:latin typeface="Twentieth Century"/>
                <a:ea typeface="Twentieth Century"/>
                <a:cs typeface="Twentieth Century"/>
                <a:sym typeface="Twentieth Century"/>
              </a:rPr>
              <a:t>Relatório de classificação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3" name="Google Shape;583;p27"/>
          <p:cNvSpPr txBox="1"/>
          <p:nvPr/>
        </p:nvSpPr>
        <p:spPr>
          <a:xfrm>
            <a:off x="4756588" y="2679025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pt-PT">
                <a:latin typeface="Twentieth Century"/>
                <a:ea typeface="Twentieth Century"/>
                <a:cs typeface="Twentieth Century"/>
                <a:sym typeface="Twentieth Century"/>
              </a:rPr>
              <a:t>Matriz de confusão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4" name="Google Shape;584;p27"/>
          <p:cNvSpPr txBox="1"/>
          <p:nvPr/>
        </p:nvSpPr>
        <p:spPr>
          <a:xfrm>
            <a:off x="5134525" y="3426000"/>
            <a:ext cx="35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700">
                <a:latin typeface="Average"/>
                <a:ea typeface="Average"/>
                <a:cs typeface="Average"/>
                <a:sym typeface="Average"/>
              </a:rPr>
              <a:t>582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5" name="Google Shape;585;p27"/>
          <p:cNvSpPr txBox="1"/>
          <p:nvPr/>
        </p:nvSpPr>
        <p:spPr>
          <a:xfrm>
            <a:off x="5808450" y="3426000"/>
            <a:ext cx="35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700">
                <a:latin typeface="Average"/>
                <a:ea typeface="Average"/>
                <a:cs typeface="Average"/>
                <a:sym typeface="Average"/>
              </a:rPr>
              <a:t>329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6" name="Google Shape;586;p27"/>
          <p:cNvSpPr txBox="1"/>
          <p:nvPr/>
        </p:nvSpPr>
        <p:spPr>
          <a:xfrm>
            <a:off x="6572300" y="3426000"/>
            <a:ext cx="35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700">
                <a:latin typeface="Average"/>
                <a:ea typeface="Average"/>
                <a:cs typeface="Average"/>
                <a:sym typeface="Average"/>
              </a:rPr>
              <a:t>18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>
            <a:off x="5134525" y="3956150"/>
            <a:ext cx="35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700">
                <a:latin typeface="Average"/>
                <a:ea typeface="Average"/>
                <a:cs typeface="Average"/>
                <a:sym typeface="Average"/>
              </a:rPr>
              <a:t>228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8" name="Google Shape;588;p27"/>
          <p:cNvSpPr txBox="1"/>
          <p:nvPr/>
        </p:nvSpPr>
        <p:spPr>
          <a:xfrm>
            <a:off x="5808450" y="3956150"/>
            <a:ext cx="35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700">
                <a:latin typeface="Average"/>
                <a:ea typeface="Average"/>
                <a:cs typeface="Average"/>
                <a:sym typeface="Average"/>
              </a:rPr>
              <a:t>667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9" name="Google Shape;589;p27"/>
          <p:cNvSpPr txBox="1"/>
          <p:nvPr/>
        </p:nvSpPr>
        <p:spPr>
          <a:xfrm>
            <a:off x="6527300" y="3937325"/>
            <a:ext cx="35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700">
                <a:latin typeface="Average"/>
                <a:ea typeface="Average"/>
                <a:cs typeface="Average"/>
                <a:sym typeface="Average"/>
              </a:rPr>
              <a:t>108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0" name="Google Shape;590;p27"/>
          <p:cNvSpPr txBox="1"/>
          <p:nvPr/>
        </p:nvSpPr>
        <p:spPr>
          <a:xfrm>
            <a:off x="5134550" y="4558250"/>
            <a:ext cx="35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700">
                <a:latin typeface="Average"/>
                <a:ea typeface="Average"/>
                <a:cs typeface="Average"/>
                <a:sym typeface="Average"/>
              </a:rPr>
              <a:t>500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1" name="Google Shape;591;p27"/>
          <p:cNvSpPr txBox="1"/>
          <p:nvPr/>
        </p:nvSpPr>
        <p:spPr>
          <a:xfrm>
            <a:off x="5830913" y="4558250"/>
            <a:ext cx="35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700">
                <a:latin typeface="Average"/>
                <a:ea typeface="Average"/>
                <a:cs typeface="Average"/>
                <a:sym typeface="Average"/>
              </a:rPr>
              <a:t>3674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2" name="Google Shape;592;p27"/>
          <p:cNvSpPr txBox="1"/>
          <p:nvPr/>
        </p:nvSpPr>
        <p:spPr>
          <a:xfrm>
            <a:off x="6527300" y="4558250"/>
            <a:ext cx="44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7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14983</a:t>
            </a:r>
            <a:endParaRPr sz="7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593" name="Google Shape;5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650" y="837950"/>
            <a:ext cx="44196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7"/>
          <p:cNvSpPr txBox="1"/>
          <p:nvPr>
            <p:ph idx="12" type="sldNum"/>
          </p:nvPr>
        </p:nvSpPr>
        <p:spPr>
          <a:xfrm>
            <a:off x="8460000" y="4680000"/>
            <a:ext cx="578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rgbClr val="000000"/>
                </a:solidFill>
              </a:rPr>
              <a:t>‹#›</a:t>
            </a:fld>
            <a:r>
              <a:rPr lang="pt-PT">
                <a:solidFill>
                  <a:srgbClr val="000000"/>
                </a:solidFill>
              </a:rPr>
              <a:t>/18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00" name="Google Shape;600;p28"/>
          <p:cNvGrpSpPr/>
          <p:nvPr/>
        </p:nvGrpSpPr>
        <p:grpSpPr>
          <a:xfrm>
            <a:off x="-10716" y="0"/>
            <a:ext cx="915591" cy="5143500"/>
            <a:chOff x="-14288" y="0"/>
            <a:chExt cx="1220788" cy="6858000"/>
          </a:xfrm>
        </p:grpSpPr>
        <p:sp>
          <p:nvSpPr>
            <p:cNvPr id="601" name="Google Shape;601;p28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05" name="Google Shape;605;p28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07" name="Google Shape;607;p28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08" name="Google Shape;608;p28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11" name="Google Shape;611;p28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2" name="Google Shape;612;p28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697C98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3" name="Google Shape;613;p28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14" name="Google Shape;614;p28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15" name="Google Shape;615;p28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16" name="Google Shape;616;p28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19" name="Google Shape;619;p28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21" name="Google Shape;621;p28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23" name="Google Shape;623;p28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24" name="Google Shape;624;p28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27" name="Google Shape;627;p28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28"/>
          <p:cNvSpPr txBox="1"/>
          <p:nvPr>
            <p:ph type="title"/>
          </p:nvPr>
        </p:nvSpPr>
        <p:spPr>
          <a:xfrm>
            <a:off x="764249" y="820350"/>
            <a:ext cx="25398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Modelo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Híbrido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CRNN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&amp; 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VADER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t/>
            </a:r>
            <a:endParaRPr sz="1100"/>
          </a:p>
        </p:txBody>
      </p:sp>
      <p:sp>
        <p:nvSpPr>
          <p:cNvPr id="629" name="Google Shape;629;p28"/>
          <p:cNvSpPr/>
          <p:nvPr/>
        </p:nvSpPr>
        <p:spPr>
          <a:xfrm>
            <a:off x="3468888" y="3600"/>
            <a:ext cx="5675100" cy="51363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0" name="Google Shape;630;p28"/>
          <p:cNvSpPr txBox="1"/>
          <p:nvPr/>
        </p:nvSpPr>
        <p:spPr>
          <a:xfrm>
            <a:off x="3746400" y="2872250"/>
            <a:ext cx="4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1" name="Google Shape;631;p28"/>
          <p:cNvSpPr txBox="1"/>
          <p:nvPr/>
        </p:nvSpPr>
        <p:spPr>
          <a:xfrm>
            <a:off x="4710900" y="196875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32" name="Google Shape;6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813" y="605750"/>
            <a:ext cx="4405275" cy="4023512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28"/>
          <p:cNvSpPr txBox="1"/>
          <p:nvPr>
            <p:ph idx="12" type="sldNum"/>
          </p:nvPr>
        </p:nvSpPr>
        <p:spPr>
          <a:xfrm>
            <a:off x="8460000" y="4680000"/>
            <a:ext cx="578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rgbClr val="000000"/>
                </a:solidFill>
              </a:rPr>
              <a:t>‹#›</a:t>
            </a:fld>
            <a:r>
              <a:rPr lang="pt-PT">
                <a:solidFill>
                  <a:srgbClr val="000000"/>
                </a:solidFill>
              </a:rPr>
              <a:t>/18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39" name="Google Shape;639;p29"/>
          <p:cNvGrpSpPr/>
          <p:nvPr/>
        </p:nvGrpSpPr>
        <p:grpSpPr>
          <a:xfrm>
            <a:off x="-10716" y="0"/>
            <a:ext cx="915591" cy="5143500"/>
            <a:chOff x="-14288" y="0"/>
            <a:chExt cx="1220788" cy="6858000"/>
          </a:xfrm>
        </p:grpSpPr>
        <p:sp>
          <p:nvSpPr>
            <p:cNvPr id="640" name="Google Shape;640;p29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44" name="Google Shape;644;p29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46" name="Google Shape;646;p29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47" name="Google Shape;647;p29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50" name="Google Shape;650;p29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1" name="Google Shape;651;p29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697C98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2" name="Google Shape;652;p29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53" name="Google Shape;653;p29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54" name="Google Shape;654;p29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55" name="Google Shape;655;p29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58" name="Google Shape;658;p29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60" name="Google Shape;660;p29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62" name="Google Shape;662;p29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63" name="Google Shape;663;p29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66" name="Google Shape;666;p29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29"/>
          <p:cNvSpPr txBox="1"/>
          <p:nvPr>
            <p:ph type="title"/>
          </p:nvPr>
        </p:nvSpPr>
        <p:spPr>
          <a:xfrm>
            <a:off x="764249" y="820350"/>
            <a:ext cx="25398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Modelo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	Híbrido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t/>
            </a:r>
            <a:endParaRPr sz="1100"/>
          </a:p>
        </p:txBody>
      </p:sp>
      <p:sp>
        <p:nvSpPr>
          <p:cNvPr id="668" name="Google Shape;668;p29"/>
          <p:cNvSpPr/>
          <p:nvPr/>
        </p:nvSpPr>
        <p:spPr>
          <a:xfrm>
            <a:off x="3468888" y="3600"/>
            <a:ext cx="5675100" cy="51363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69" name="Google Shape;669;p29"/>
          <p:cNvSpPr txBox="1"/>
          <p:nvPr/>
        </p:nvSpPr>
        <p:spPr>
          <a:xfrm>
            <a:off x="3746400" y="2872250"/>
            <a:ext cx="4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0" name="Google Shape;670;p29"/>
          <p:cNvSpPr txBox="1"/>
          <p:nvPr/>
        </p:nvSpPr>
        <p:spPr>
          <a:xfrm>
            <a:off x="4710900" y="196875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71" name="Google Shape;671;p29"/>
          <p:cNvPicPr preferRelativeResize="0"/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3559850" y="1533762"/>
            <a:ext cx="5493200" cy="21674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72" name="Google Shape;672;p29"/>
          <p:cNvSpPr txBox="1"/>
          <p:nvPr>
            <p:ph idx="12" type="sldNum"/>
          </p:nvPr>
        </p:nvSpPr>
        <p:spPr>
          <a:xfrm>
            <a:off x="8460000" y="4680000"/>
            <a:ext cx="578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rgbClr val="000000"/>
                </a:solidFill>
              </a:rPr>
              <a:t>‹#›</a:t>
            </a:fld>
            <a:r>
              <a:rPr lang="pt-PT">
                <a:solidFill>
                  <a:srgbClr val="000000"/>
                </a:solidFill>
              </a:rPr>
              <a:t>/18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78" name="Google Shape;678;p30"/>
          <p:cNvGrpSpPr/>
          <p:nvPr/>
        </p:nvGrpSpPr>
        <p:grpSpPr>
          <a:xfrm>
            <a:off x="-10716" y="0"/>
            <a:ext cx="915591" cy="5143500"/>
            <a:chOff x="-14288" y="0"/>
            <a:chExt cx="1220788" cy="6858000"/>
          </a:xfrm>
        </p:grpSpPr>
        <p:sp>
          <p:nvSpPr>
            <p:cNvPr id="679" name="Google Shape;679;p30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83" name="Google Shape;683;p30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85" name="Google Shape;685;p30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86" name="Google Shape;686;p30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89" name="Google Shape;689;p30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0" name="Google Shape;690;p30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697C98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1" name="Google Shape;691;p30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92" name="Google Shape;692;p30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93" name="Google Shape;693;p30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94" name="Google Shape;694;p30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97" name="Google Shape;697;p30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99" name="Google Shape;699;p30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701" name="Google Shape;701;p30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702" name="Google Shape;702;p30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705" name="Google Shape;705;p30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" name="Google Shape;706;p30"/>
          <p:cNvSpPr txBox="1"/>
          <p:nvPr>
            <p:ph type="title"/>
          </p:nvPr>
        </p:nvSpPr>
        <p:spPr>
          <a:xfrm>
            <a:off x="764249" y="820350"/>
            <a:ext cx="25398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Modelo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	Híbrido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Resultados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t/>
            </a:r>
            <a:endParaRPr sz="1100"/>
          </a:p>
        </p:txBody>
      </p:sp>
      <p:sp>
        <p:nvSpPr>
          <p:cNvPr id="707" name="Google Shape;707;p30"/>
          <p:cNvSpPr/>
          <p:nvPr/>
        </p:nvSpPr>
        <p:spPr>
          <a:xfrm>
            <a:off x="3468888" y="3600"/>
            <a:ext cx="5675100" cy="51363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8" name="Google Shape;708;p30"/>
          <p:cNvSpPr txBox="1"/>
          <p:nvPr/>
        </p:nvSpPr>
        <p:spPr>
          <a:xfrm>
            <a:off x="3746400" y="2872250"/>
            <a:ext cx="4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9" name="Google Shape;709;p30"/>
          <p:cNvSpPr txBox="1"/>
          <p:nvPr/>
        </p:nvSpPr>
        <p:spPr>
          <a:xfrm>
            <a:off x="4710900" y="196875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0" name="Google Shape;710;p30"/>
          <p:cNvSpPr txBox="1"/>
          <p:nvPr>
            <p:ph idx="12" type="sldNum"/>
          </p:nvPr>
        </p:nvSpPr>
        <p:spPr>
          <a:xfrm>
            <a:off x="8460000" y="4680000"/>
            <a:ext cx="578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rgbClr val="000000"/>
                </a:solidFill>
              </a:rPr>
              <a:t>‹#›</a:t>
            </a:fld>
            <a:r>
              <a:rPr lang="pt-PT">
                <a:solidFill>
                  <a:srgbClr val="000000"/>
                </a:solidFill>
              </a:rPr>
              <a:t>/18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1" name="Google Shape;711;p30"/>
          <p:cNvSpPr txBox="1"/>
          <p:nvPr/>
        </p:nvSpPr>
        <p:spPr>
          <a:xfrm>
            <a:off x="3746425" y="256600"/>
            <a:ext cx="47532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Número de opiniões avaliadas = </a:t>
            </a:r>
            <a:r>
              <a:rPr b="1"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1001</a:t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Precisão do modelo = </a:t>
            </a:r>
            <a:r>
              <a:rPr b="1"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90.1%</a:t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Opiniões Negativas = </a:t>
            </a:r>
            <a:r>
              <a:rPr b="1"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57</a:t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Opiniões Neutras = </a:t>
            </a:r>
            <a:r>
              <a:rPr b="1"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54</a:t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Opiniões Positivas = </a:t>
            </a:r>
            <a:r>
              <a:rPr b="1"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890</a:t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Classificação | Previsão</a:t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urier New"/>
              <a:buChar char="●"/>
            </a:pPr>
            <a:r>
              <a:rPr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Negativas como Negativas = </a:t>
            </a:r>
            <a:r>
              <a:rPr b="1"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56</a:t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urier New"/>
              <a:buChar char="●"/>
            </a:pPr>
            <a:r>
              <a:rPr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Negativas como Neutras = </a:t>
            </a:r>
            <a:r>
              <a:rPr b="1"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urier New"/>
              <a:buChar char="●"/>
            </a:pPr>
            <a:r>
              <a:rPr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Negativas como Positivas = </a:t>
            </a:r>
            <a:r>
              <a:rPr b="1"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urier New"/>
              <a:buChar char="●"/>
            </a:pPr>
            <a:r>
              <a:rPr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Neutras como Negativas = </a:t>
            </a:r>
            <a:r>
              <a:rPr b="1"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urier New"/>
              <a:buChar char="●"/>
            </a:pPr>
            <a:r>
              <a:rPr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Neutras como Neutras = </a:t>
            </a:r>
            <a:r>
              <a:rPr b="1"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urier New"/>
              <a:buChar char="●"/>
            </a:pPr>
            <a:r>
              <a:rPr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Neutras como Positivas = </a:t>
            </a:r>
            <a:r>
              <a:rPr b="1"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urier New"/>
              <a:buChar char="●"/>
            </a:pPr>
            <a:r>
              <a:rPr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Positivas como Negativas = </a:t>
            </a:r>
            <a:r>
              <a:rPr b="1"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29</a:t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urier New"/>
              <a:buChar char="●"/>
            </a:pPr>
            <a:r>
              <a:rPr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Positivas como Neutras = </a:t>
            </a:r>
            <a:r>
              <a:rPr b="1"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26</a:t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urier New"/>
              <a:buChar char="●"/>
            </a:pPr>
            <a:r>
              <a:rPr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Positivas como Positivas = </a:t>
            </a:r>
            <a:r>
              <a:rPr b="1" lang="pt-PT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835</a:t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p31"/>
          <p:cNvGrpSpPr/>
          <p:nvPr/>
        </p:nvGrpSpPr>
        <p:grpSpPr>
          <a:xfrm>
            <a:off x="0" y="-1"/>
            <a:ext cx="9144004" cy="5143500"/>
            <a:chOff x="0" y="-1"/>
            <a:chExt cx="12192005" cy="6858000"/>
          </a:xfrm>
        </p:grpSpPr>
        <p:sp>
          <p:nvSpPr>
            <p:cNvPr id="717" name="Google Shape;717;p3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718" name="Google Shape;718;p3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5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9" name="Google Shape;719;p31"/>
          <p:cNvPicPr preferRelativeResize="0"/>
          <p:nvPr/>
        </p:nvPicPr>
        <p:blipFill rotWithShape="1">
          <a:blip r:embed="rId5">
            <a:alphaModFix amt="30000"/>
          </a:blip>
          <a:srcRect b="0" l="19" r="9" t="0"/>
          <a:stretch/>
        </p:blipFill>
        <p:spPr>
          <a:xfrm>
            <a:off x="2058" y="8"/>
            <a:ext cx="9141293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31"/>
          <p:cNvSpPr txBox="1"/>
          <p:nvPr>
            <p:ph type="ctrTitle"/>
          </p:nvPr>
        </p:nvSpPr>
        <p:spPr>
          <a:xfrm>
            <a:off x="-635350" y="1132050"/>
            <a:ext cx="5002200" cy="287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mon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MODELO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mon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DE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mon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ANÁLISE OPINIÕES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mon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HÍBRIDO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mon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PARA UM SISTEMA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mon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DE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mon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ENSINO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mon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INTELIGENTE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31"/>
          <p:cNvSpPr txBox="1"/>
          <p:nvPr>
            <p:ph idx="1" type="subTitle"/>
          </p:nvPr>
        </p:nvSpPr>
        <p:spPr>
          <a:xfrm>
            <a:off x="6652850" y="651975"/>
            <a:ext cx="24180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t/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t/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rPr lang="pt-PT" sz="1207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Bruno Veloso</a:t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rPr lang="pt-PT" sz="1207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A78352</a:t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t/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t/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rPr lang="pt-PT" sz="1207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Rafael Lourenço</a:t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rPr lang="pt-PT" sz="1207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A86266</a:t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t/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t/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t/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rPr lang="pt-PT" sz="1207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Rodolfo Silva</a:t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40"/>
              <a:buNone/>
            </a:pPr>
            <a:r>
              <a:rPr lang="pt-PT" sz="1207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A81716</a:t>
            </a:r>
            <a:endParaRPr sz="1207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2" name="Google Shape;722;p31"/>
          <p:cNvSpPr txBox="1"/>
          <p:nvPr>
            <p:ph idx="12" type="sldNum"/>
          </p:nvPr>
        </p:nvSpPr>
        <p:spPr>
          <a:xfrm>
            <a:off x="846000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solidFill>
                  <a:srgbClr val="000000"/>
                </a:solidFill>
              </a:rPr>
              <a:t>‹#›</a:t>
            </a:fld>
            <a:r>
              <a:rPr lang="pt-PT">
                <a:solidFill>
                  <a:srgbClr val="000000"/>
                </a:solidFill>
              </a:rPr>
              <a:t>/18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-10716" y="0"/>
            <a:ext cx="915591" cy="5143500"/>
            <a:chOff x="-14288" y="0"/>
            <a:chExt cx="1220788" cy="6858000"/>
          </a:xfrm>
        </p:grpSpPr>
        <p:sp>
          <p:nvSpPr>
            <p:cNvPr id="78" name="Google Shape;78;p15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82" name="Google Shape;82;p15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84" name="Google Shape;84;p15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85" name="Google Shape;85;p15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88" name="Google Shape;88;p15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" name="Google Shape;89;p15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697C98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0" name="Google Shape;90;p15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91" name="Google Shape;91;p15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92" name="Google Shape;92;p15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93" name="Google Shape;93;p15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96" name="Google Shape;96;p15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98" name="Google Shape;98;p15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00" name="Google Shape;100;p15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01" name="Google Shape;101;p15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04" name="Google Shape;104;p15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5"/>
          <p:cNvSpPr/>
          <p:nvPr/>
        </p:nvSpPr>
        <p:spPr>
          <a:xfrm>
            <a:off x="3468888" y="3600"/>
            <a:ext cx="5675100" cy="51363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3929850" y="659150"/>
            <a:ext cx="4753201" cy="2078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7" name="Google Shape;107;p15"/>
          <p:cNvSpPr txBox="1"/>
          <p:nvPr>
            <p:ph type="title"/>
          </p:nvPr>
        </p:nvSpPr>
        <p:spPr>
          <a:xfrm>
            <a:off x="764261" y="820340"/>
            <a:ext cx="2295000" cy="3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t/>
            </a:r>
            <a:endParaRPr sz="1100"/>
          </a:p>
        </p:txBody>
      </p:sp>
      <p:sp>
        <p:nvSpPr>
          <p:cNvPr id="108" name="Google Shape;108;p15"/>
          <p:cNvSpPr txBox="1"/>
          <p:nvPr/>
        </p:nvSpPr>
        <p:spPr>
          <a:xfrm>
            <a:off x="4429300" y="3679050"/>
            <a:ext cx="423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= Negativo	   1= Neutro 	    2=Positivo	</a:t>
            </a:r>
            <a:endParaRPr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460000" y="4680000"/>
            <a:ext cx="578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rgbClr val="262626"/>
                </a:solidFill>
              </a:rPr>
              <a:t>‹#›</a:t>
            </a:fld>
            <a:r>
              <a:rPr lang="pt-PT">
                <a:solidFill>
                  <a:srgbClr val="262626"/>
                </a:solidFill>
              </a:rPr>
              <a:t>/18</a:t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15" name="Google Shape;115;p16"/>
          <p:cNvGrpSpPr/>
          <p:nvPr/>
        </p:nvGrpSpPr>
        <p:grpSpPr>
          <a:xfrm>
            <a:off x="-10716" y="0"/>
            <a:ext cx="915591" cy="5143500"/>
            <a:chOff x="-14288" y="0"/>
            <a:chExt cx="1220788" cy="6858000"/>
          </a:xfrm>
        </p:grpSpPr>
        <p:sp>
          <p:nvSpPr>
            <p:cNvPr id="116" name="Google Shape;116;p16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20" name="Google Shape;120;p16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22" name="Google Shape;122;p16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23" name="Google Shape;123;p16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26" name="Google Shape;126;p16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" name="Google Shape;127;p16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697C98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8" name="Google Shape;128;p16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29" name="Google Shape;129;p16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30" name="Google Shape;130;p16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31" name="Google Shape;131;p16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34" name="Google Shape;134;p16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36" name="Google Shape;136;p16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38" name="Google Shape;138;p16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39" name="Google Shape;139;p16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42" name="Google Shape;142;p16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6"/>
          <p:cNvSpPr txBox="1"/>
          <p:nvPr>
            <p:ph type="title"/>
          </p:nvPr>
        </p:nvSpPr>
        <p:spPr>
          <a:xfrm>
            <a:off x="266496" y="810150"/>
            <a:ext cx="3070800" cy="3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Pré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746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-"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Processamento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t/>
            </a:r>
            <a:endParaRPr sz="2300"/>
          </a:p>
        </p:txBody>
      </p:sp>
      <p:sp>
        <p:nvSpPr>
          <p:cNvPr id="144" name="Google Shape;144;p16"/>
          <p:cNvSpPr/>
          <p:nvPr/>
        </p:nvSpPr>
        <p:spPr>
          <a:xfrm>
            <a:off x="3468888" y="3600"/>
            <a:ext cx="5675100" cy="51363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850" y="440301"/>
            <a:ext cx="4159200" cy="42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8460000" y="4680000"/>
            <a:ext cx="578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262626"/>
                </a:solidFill>
              </a:rPr>
              <a:t>3</a:t>
            </a:r>
            <a:r>
              <a:rPr lang="pt-PT">
                <a:solidFill>
                  <a:srgbClr val="262626"/>
                </a:solidFill>
              </a:rPr>
              <a:t>/18</a:t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52" name="Google Shape;152;p17"/>
          <p:cNvGrpSpPr/>
          <p:nvPr/>
        </p:nvGrpSpPr>
        <p:grpSpPr>
          <a:xfrm>
            <a:off x="-10716" y="0"/>
            <a:ext cx="915591" cy="5143500"/>
            <a:chOff x="-14288" y="0"/>
            <a:chExt cx="1220788" cy="6858000"/>
          </a:xfrm>
        </p:grpSpPr>
        <p:sp>
          <p:nvSpPr>
            <p:cNvPr id="153" name="Google Shape;153;p17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57" name="Google Shape;157;p17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59" name="Google Shape;159;p17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60" name="Google Shape;160;p17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63" name="Google Shape;163;p17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" name="Google Shape;164;p17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697C98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5" name="Google Shape;165;p17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66" name="Google Shape;166;p17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67" name="Google Shape;167;p17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68" name="Google Shape;168;p17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71" name="Google Shape;171;p17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73" name="Google Shape;173;p17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75" name="Google Shape;175;p17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76" name="Google Shape;176;p17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79" name="Google Shape;179;p17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7"/>
          <p:cNvSpPr txBox="1"/>
          <p:nvPr>
            <p:ph type="title"/>
          </p:nvPr>
        </p:nvSpPr>
        <p:spPr>
          <a:xfrm>
            <a:off x="266496" y="810150"/>
            <a:ext cx="3070800" cy="3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Balanceamento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t/>
            </a:r>
            <a:endParaRPr sz="2300"/>
          </a:p>
        </p:txBody>
      </p:sp>
      <p:sp>
        <p:nvSpPr>
          <p:cNvPr id="181" name="Google Shape;181;p17"/>
          <p:cNvSpPr/>
          <p:nvPr/>
        </p:nvSpPr>
        <p:spPr>
          <a:xfrm>
            <a:off x="3468888" y="3600"/>
            <a:ext cx="5675100" cy="51363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4399975" y="3909850"/>
            <a:ext cx="42345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Oversampling  				Undersampling</a:t>
            </a:r>
            <a:endParaRPr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Configuração 5</a:t>
            </a:r>
            <a:endParaRPr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45720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&amp;</a:t>
            </a:r>
            <a:endParaRPr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Configuração 6</a:t>
            </a:r>
            <a:endParaRPr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83" name="Google Shape;183;p17"/>
          <p:cNvCxnSpPr/>
          <p:nvPr/>
        </p:nvCxnSpPr>
        <p:spPr>
          <a:xfrm flipH="1" rot="10800000">
            <a:off x="5678800" y="3909850"/>
            <a:ext cx="1477500" cy="1260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med" w="med" type="oval"/>
            <a:tailEnd len="med" w="med" type="triangle"/>
          </a:ln>
        </p:spPr>
      </p:cxnSp>
      <p:pic>
        <p:nvPicPr>
          <p:cNvPr id="184" name="Google Shape;184;p17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3790113" y="498225"/>
            <a:ext cx="5032673" cy="264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/>
          <p:nvPr>
            <p:ph idx="12" type="sldNum"/>
          </p:nvPr>
        </p:nvSpPr>
        <p:spPr>
          <a:xfrm>
            <a:off x="8460000" y="4680000"/>
            <a:ext cx="578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rgbClr val="262626"/>
                </a:solidFill>
              </a:rPr>
              <a:t>‹#›</a:t>
            </a:fld>
            <a:r>
              <a:rPr lang="pt-PT">
                <a:solidFill>
                  <a:srgbClr val="262626"/>
                </a:solidFill>
              </a:rPr>
              <a:t>/18</a:t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91" name="Google Shape;191;p18"/>
          <p:cNvGrpSpPr/>
          <p:nvPr/>
        </p:nvGrpSpPr>
        <p:grpSpPr>
          <a:xfrm>
            <a:off x="-10716" y="0"/>
            <a:ext cx="915591" cy="5143500"/>
            <a:chOff x="-14288" y="0"/>
            <a:chExt cx="1220788" cy="6858000"/>
          </a:xfrm>
        </p:grpSpPr>
        <p:sp>
          <p:nvSpPr>
            <p:cNvPr id="192" name="Google Shape;192;p18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96" name="Google Shape;196;p18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98" name="Google Shape;198;p18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199" name="Google Shape;199;p18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02" name="Google Shape;202;p18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18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697C98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4" name="Google Shape;204;p18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05" name="Google Shape;205;p18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06" name="Google Shape;206;p18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07" name="Google Shape;207;p18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10" name="Google Shape;210;p18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12" name="Google Shape;212;p18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14" name="Google Shape;214;p18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15" name="Google Shape;215;p18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18" name="Google Shape;218;p18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18"/>
          <p:cNvSpPr txBox="1"/>
          <p:nvPr>
            <p:ph type="title"/>
          </p:nvPr>
        </p:nvSpPr>
        <p:spPr>
          <a:xfrm>
            <a:off x="488175" y="820350"/>
            <a:ext cx="2815800" cy="38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Machine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Learning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Naive Bayes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(MultinomialNB)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t/>
            </a:r>
            <a:endParaRPr sz="1100"/>
          </a:p>
        </p:txBody>
      </p:sp>
      <p:sp>
        <p:nvSpPr>
          <p:cNvPr id="220" name="Google Shape;220;p18"/>
          <p:cNvSpPr/>
          <p:nvPr/>
        </p:nvSpPr>
        <p:spPr>
          <a:xfrm>
            <a:off x="3486538" y="3600"/>
            <a:ext cx="5675100" cy="51363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3746400" y="2872250"/>
            <a:ext cx="4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4798950" y="254300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pt-PT">
                <a:latin typeface="Twentieth Century"/>
                <a:ea typeface="Twentieth Century"/>
                <a:cs typeface="Twentieth Century"/>
                <a:sym typeface="Twentieth Century"/>
              </a:rPr>
              <a:t>Relatório de classificação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4959550" y="2826675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pt-PT">
                <a:latin typeface="Twentieth Century"/>
                <a:ea typeface="Twentieth Century"/>
                <a:cs typeface="Twentieth Century"/>
                <a:sym typeface="Twentieth Century"/>
              </a:rPr>
              <a:t>Matriz de confusão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4" name="Google Shape;224;p18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4775250" y="3515288"/>
            <a:ext cx="32385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4017898" y="851783"/>
            <a:ext cx="4753200" cy="177761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8"/>
          <p:cNvSpPr txBox="1"/>
          <p:nvPr>
            <p:ph idx="12" type="sldNum"/>
          </p:nvPr>
        </p:nvSpPr>
        <p:spPr>
          <a:xfrm>
            <a:off x="8460000" y="4680000"/>
            <a:ext cx="578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rgbClr val="262626"/>
                </a:solidFill>
              </a:rPr>
              <a:t>‹#›</a:t>
            </a:fld>
            <a:r>
              <a:rPr lang="pt-PT">
                <a:solidFill>
                  <a:srgbClr val="262626"/>
                </a:solidFill>
              </a:rPr>
              <a:t>/18</a:t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32" name="Google Shape;232;p19"/>
          <p:cNvGrpSpPr/>
          <p:nvPr/>
        </p:nvGrpSpPr>
        <p:grpSpPr>
          <a:xfrm>
            <a:off x="-10716" y="0"/>
            <a:ext cx="915591" cy="5143500"/>
            <a:chOff x="-14288" y="0"/>
            <a:chExt cx="1220788" cy="6858000"/>
          </a:xfrm>
        </p:grpSpPr>
        <p:sp>
          <p:nvSpPr>
            <p:cNvPr id="233" name="Google Shape;233;p19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37" name="Google Shape;237;p19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39" name="Google Shape;239;p19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40" name="Google Shape;240;p19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43" name="Google Shape;243;p19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" name="Google Shape;244;p19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697C98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5" name="Google Shape;245;p19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46" name="Google Shape;246;p19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47" name="Google Shape;247;p19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48" name="Google Shape;248;p19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51" name="Google Shape;251;p19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53" name="Google Shape;253;p19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55" name="Google Shape;255;p19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56" name="Google Shape;256;p19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59" name="Google Shape;259;p19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19"/>
          <p:cNvSpPr txBox="1"/>
          <p:nvPr>
            <p:ph type="title"/>
          </p:nvPr>
        </p:nvSpPr>
        <p:spPr>
          <a:xfrm>
            <a:off x="488175" y="820350"/>
            <a:ext cx="2815800" cy="38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Machine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Learning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Naive Bayes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(Complement)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t/>
            </a:r>
            <a:endParaRPr sz="1100"/>
          </a:p>
        </p:txBody>
      </p:sp>
      <p:sp>
        <p:nvSpPr>
          <p:cNvPr id="261" name="Google Shape;261;p19"/>
          <p:cNvSpPr/>
          <p:nvPr/>
        </p:nvSpPr>
        <p:spPr>
          <a:xfrm>
            <a:off x="3486538" y="3600"/>
            <a:ext cx="5675100" cy="51363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3746400" y="2872250"/>
            <a:ext cx="4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4798950" y="254300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pt-PT">
                <a:latin typeface="Twentieth Century"/>
                <a:ea typeface="Twentieth Century"/>
                <a:cs typeface="Twentieth Century"/>
                <a:sym typeface="Twentieth Century"/>
              </a:rPr>
              <a:t>Relatório de classificação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4959550" y="2826675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pt-PT">
                <a:latin typeface="Twentieth Century"/>
                <a:ea typeface="Twentieth Century"/>
                <a:cs typeface="Twentieth Century"/>
                <a:sym typeface="Twentieth Century"/>
              </a:rPr>
              <a:t>Matriz de confusão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19"/>
          <p:cNvPicPr preferRelativeResize="0"/>
          <p:nvPr/>
        </p:nvPicPr>
        <p:blipFill rotWithShape="1">
          <a:blip r:embed="rId3">
            <a:alphaModFix amt="82000"/>
          </a:blip>
          <a:srcRect b="0" l="0" r="0" t="2865"/>
          <a:stretch/>
        </p:blipFill>
        <p:spPr>
          <a:xfrm>
            <a:off x="4660938" y="3436325"/>
            <a:ext cx="3467100" cy="12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9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4066675" y="820338"/>
            <a:ext cx="4514850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>
            <p:ph idx="12" type="sldNum"/>
          </p:nvPr>
        </p:nvSpPr>
        <p:spPr>
          <a:xfrm>
            <a:off x="8460000" y="4680000"/>
            <a:ext cx="578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rgbClr val="262626"/>
                </a:solidFill>
              </a:rPr>
              <a:t>‹#›</a:t>
            </a:fld>
            <a:r>
              <a:rPr lang="pt-PT">
                <a:solidFill>
                  <a:srgbClr val="262626"/>
                </a:solidFill>
              </a:rPr>
              <a:t>/18</a:t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73" name="Google Shape;273;p20"/>
          <p:cNvGrpSpPr/>
          <p:nvPr/>
        </p:nvGrpSpPr>
        <p:grpSpPr>
          <a:xfrm>
            <a:off x="-10716" y="0"/>
            <a:ext cx="915591" cy="5143500"/>
            <a:chOff x="-14288" y="0"/>
            <a:chExt cx="1220788" cy="6858000"/>
          </a:xfrm>
        </p:grpSpPr>
        <p:sp>
          <p:nvSpPr>
            <p:cNvPr id="274" name="Google Shape;274;p20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78" name="Google Shape;278;p20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80" name="Google Shape;280;p20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81" name="Google Shape;281;p20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84" name="Google Shape;284;p20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" name="Google Shape;285;p20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697C98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6" name="Google Shape;286;p20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87" name="Google Shape;287;p20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88" name="Google Shape;288;p20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89" name="Google Shape;289;p20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92" name="Google Shape;292;p20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94" name="Google Shape;294;p20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96" name="Google Shape;296;p20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297" name="Google Shape;297;p20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00" name="Google Shape;300;p20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0"/>
          <p:cNvSpPr txBox="1"/>
          <p:nvPr>
            <p:ph type="title"/>
          </p:nvPr>
        </p:nvSpPr>
        <p:spPr>
          <a:xfrm>
            <a:off x="764249" y="820350"/>
            <a:ext cx="25398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Machine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Learning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Random Forest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t/>
            </a:r>
            <a:endParaRPr sz="1100"/>
          </a:p>
        </p:txBody>
      </p:sp>
      <p:sp>
        <p:nvSpPr>
          <p:cNvPr id="302" name="Google Shape;302;p20"/>
          <p:cNvSpPr/>
          <p:nvPr/>
        </p:nvSpPr>
        <p:spPr>
          <a:xfrm>
            <a:off x="3468888" y="3600"/>
            <a:ext cx="5675100" cy="51363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3746400" y="2872250"/>
            <a:ext cx="4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4710900" y="196875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pt-PT">
                <a:latin typeface="Twentieth Century"/>
                <a:ea typeface="Twentieth Century"/>
                <a:cs typeface="Twentieth Century"/>
                <a:sym typeface="Twentieth Century"/>
              </a:rPr>
              <a:t>Relatório de classificação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p20"/>
          <p:cNvSpPr txBox="1"/>
          <p:nvPr/>
        </p:nvSpPr>
        <p:spPr>
          <a:xfrm>
            <a:off x="4756588" y="2925125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wentieth Century"/>
              <a:buChar char="●"/>
            </a:pPr>
            <a:r>
              <a:rPr lang="pt-PT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Matriz de confusão</a:t>
            </a:r>
            <a:endParaRPr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6" name="Google Shape;306;p20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4756600" y="3562313"/>
            <a:ext cx="28860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0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4077600" y="886925"/>
            <a:ext cx="445770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0"/>
          <p:cNvSpPr txBox="1"/>
          <p:nvPr>
            <p:ph idx="12" type="sldNum"/>
          </p:nvPr>
        </p:nvSpPr>
        <p:spPr>
          <a:xfrm>
            <a:off x="8460000" y="4680000"/>
            <a:ext cx="578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rgbClr val="000000"/>
                </a:solidFill>
              </a:rPr>
              <a:t>‹#›</a:t>
            </a:fld>
            <a:r>
              <a:rPr lang="pt-PT">
                <a:solidFill>
                  <a:srgbClr val="262626"/>
                </a:solidFill>
              </a:rPr>
              <a:t>/18</a:t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14" name="Google Shape;314;p21"/>
          <p:cNvGrpSpPr/>
          <p:nvPr/>
        </p:nvGrpSpPr>
        <p:grpSpPr>
          <a:xfrm>
            <a:off x="-10716" y="0"/>
            <a:ext cx="915591" cy="5143500"/>
            <a:chOff x="-14288" y="0"/>
            <a:chExt cx="1220788" cy="6858000"/>
          </a:xfrm>
        </p:grpSpPr>
        <p:sp>
          <p:nvSpPr>
            <p:cNvPr id="315" name="Google Shape;315;p21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19" name="Google Shape;319;p21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21" name="Google Shape;321;p21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22" name="Google Shape;322;p21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25" name="Google Shape;325;p21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6" name="Google Shape;326;p21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697C98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27" name="Google Shape;327;p21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28" name="Google Shape;328;p21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29" name="Google Shape;329;p21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30" name="Google Shape;330;p21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33" name="Google Shape;333;p21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35" name="Google Shape;335;p21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37" name="Google Shape;337;p21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38" name="Google Shape;338;p21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41" name="Google Shape;341;p21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21"/>
          <p:cNvSpPr txBox="1"/>
          <p:nvPr>
            <p:ph type="title"/>
          </p:nvPr>
        </p:nvSpPr>
        <p:spPr>
          <a:xfrm>
            <a:off x="764249" y="820350"/>
            <a:ext cx="25398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Machine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Learning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SVM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t/>
            </a:r>
            <a:endParaRPr sz="1100"/>
          </a:p>
        </p:txBody>
      </p:sp>
      <p:sp>
        <p:nvSpPr>
          <p:cNvPr id="343" name="Google Shape;343;p21"/>
          <p:cNvSpPr/>
          <p:nvPr/>
        </p:nvSpPr>
        <p:spPr>
          <a:xfrm>
            <a:off x="3468888" y="3600"/>
            <a:ext cx="5675100" cy="51363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3746400" y="2872250"/>
            <a:ext cx="4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4710900" y="196875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wentieth Century"/>
              <a:buChar char="●"/>
            </a:pPr>
            <a:r>
              <a:rPr lang="pt-PT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Relatório de classificação</a:t>
            </a:r>
            <a:endParaRPr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4756588" y="2925125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wentieth Century"/>
              <a:buChar char="●"/>
            </a:pPr>
            <a:r>
              <a:rPr lang="pt-PT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Matriz de confusão</a:t>
            </a:r>
            <a:endParaRPr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47" name="Google Shape;347;p21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4744350" y="3571838"/>
            <a:ext cx="31242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1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4058550" y="896450"/>
            <a:ext cx="44958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1"/>
          <p:cNvSpPr txBox="1"/>
          <p:nvPr>
            <p:ph idx="12" type="sldNum"/>
          </p:nvPr>
        </p:nvSpPr>
        <p:spPr>
          <a:xfrm>
            <a:off x="8460000" y="4680000"/>
            <a:ext cx="578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rgbClr val="262626"/>
                </a:solidFill>
              </a:rPr>
              <a:t>‹#›</a:t>
            </a:fld>
            <a:r>
              <a:rPr lang="pt-PT">
                <a:solidFill>
                  <a:srgbClr val="000000"/>
                </a:solidFill>
              </a:rPr>
              <a:t>/18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55" name="Google Shape;355;p22"/>
          <p:cNvGrpSpPr/>
          <p:nvPr/>
        </p:nvGrpSpPr>
        <p:grpSpPr>
          <a:xfrm>
            <a:off x="-10716" y="0"/>
            <a:ext cx="915591" cy="5143500"/>
            <a:chOff x="-14288" y="0"/>
            <a:chExt cx="1220788" cy="6858000"/>
          </a:xfrm>
        </p:grpSpPr>
        <p:sp>
          <p:nvSpPr>
            <p:cNvPr id="356" name="Google Shape;356;p22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60" name="Google Shape;360;p2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62" name="Google Shape;362;p2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63" name="Google Shape;363;p2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66" name="Google Shape;366;p2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7" name="Google Shape;367;p2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697C98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8" name="Google Shape;368;p2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69" name="Google Shape;369;p2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70" name="Google Shape;370;p2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71" name="Google Shape;371;p2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74" name="Google Shape;374;p2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76" name="Google Shape;376;p2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78" name="Google Shape;378;p2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79" name="Google Shape;379;p2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382" name="Google Shape;382;p2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22"/>
          <p:cNvSpPr txBox="1"/>
          <p:nvPr>
            <p:ph type="title"/>
          </p:nvPr>
        </p:nvSpPr>
        <p:spPr>
          <a:xfrm>
            <a:off x="764249" y="820350"/>
            <a:ext cx="25398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Machine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Learning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latin typeface="Courier New"/>
                <a:ea typeface="Courier New"/>
                <a:cs typeface="Courier New"/>
                <a:sym typeface="Courier New"/>
              </a:rPr>
              <a:t>XGBoost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t/>
            </a:r>
            <a:endParaRPr sz="1100"/>
          </a:p>
        </p:txBody>
      </p:sp>
      <p:sp>
        <p:nvSpPr>
          <p:cNvPr id="384" name="Google Shape;384;p22"/>
          <p:cNvSpPr/>
          <p:nvPr/>
        </p:nvSpPr>
        <p:spPr>
          <a:xfrm>
            <a:off x="3468888" y="3600"/>
            <a:ext cx="5675100" cy="51363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5" name="Google Shape;385;p22"/>
          <p:cNvSpPr txBox="1"/>
          <p:nvPr/>
        </p:nvSpPr>
        <p:spPr>
          <a:xfrm>
            <a:off x="3746400" y="2872250"/>
            <a:ext cx="4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6" name="Google Shape;386;p22"/>
          <p:cNvSpPr txBox="1"/>
          <p:nvPr/>
        </p:nvSpPr>
        <p:spPr>
          <a:xfrm>
            <a:off x="4710900" y="196875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wentieth Century"/>
              <a:buChar char="●"/>
            </a:pPr>
            <a:r>
              <a:rPr lang="pt-PT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Relatório de classificação</a:t>
            </a:r>
            <a:endParaRPr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7" name="Google Shape;387;p22"/>
          <p:cNvSpPr txBox="1"/>
          <p:nvPr/>
        </p:nvSpPr>
        <p:spPr>
          <a:xfrm>
            <a:off x="4756588" y="2925125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wentieth Century"/>
              <a:buChar char="●"/>
            </a:pPr>
            <a:r>
              <a:rPr lang="pt-PT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Matriz de confusão</a:t>
            </a:r>
            <a:endParaRPr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88" name="Google Shape;388;p22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4777688" y="3622063"/>
            <a:ext cx="30575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2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4082363" y="865263"/>
            <a:ext cx="44481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2"/>
          <p:cNvSpPr txBox="1"/>
          <p:nvPr>
            <p:ph idx="12" type="sldNum"/>
          </p:nvPr>
        </p:nvSpPr>
        <p:spPr>
          <a:xfrm>
            <a:off x="8460000" y="4680000"/>
            <a:ext cx="578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62626"/>
                </a:solidFill>
              </a:rPr>
              <a:t>9</a:t>
            </a:r>
            <a:r>
              <a:rPr lang="pt-PT">
                <a:solidFill>
                  <a:srgbClr val="262626"/>
                </a:solidFill>
              </a:rPr>
              <a:t>/18</a:t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