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</p:sldMasterIdLst>
  <p:notesMasterIdLst>
    <p:notesMasterId r:id="rId15"/>
  </p:notesMasterIdLst>
  <p:sldIdLst>
    <p:sldId id="300" r:id="rId2"/>
    <p:sldId id="296" r:id="rId3"/>
    <p:sldId id="301" r:id="rId4"/>
    <p:sldId id="302" r:id="rId5"/>
    <p:sldId id="309" r:id="rId6"/>
    <p:sldId id="290" r:id="rId7"/>
    <p:sldId id="306" r:id="rId8"/>
    <p:sldId id="303" r:id="rId9"/>
    <p:sldId id="307" r:id="rId10"/>
    <p:sldId id="308" r:id="rId11"/>
    <p:sldId id="304" r:id="rId12"/>
    <p:sldId id="311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F6245F29-59FB-432F-AA33-710C570D4015}">
          <p14:sldIdLst>
            <p14:sldId id="300"/>
            <p14:sldId id="296"/>
            <p14:sldId id="301"/>
            <p14:sldId id="302"/>
            <p14:sldId id="309"/>
            <p14:sldId id="290"/>
            <p14:sldId id="306"/>
            <p14:sldId id="303"/>
            <p14:sldId id="307"/>
            <p14:sldId id="308"/>
            <p14:sldId id="304"/>
            <p14:sldId id="311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E7C"/>
    <a:srgbClr val="7F7F7F"/>
    <a:srgbClr val="9EF4F2"/>
    <a:srgbClr val="FF6F5D"/>
    <a:srgbClr val="9BD7D5"/>
    <a:srgbClr val="45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81826"/>
  </p:normalViewPr>
  <p:slideViewPr>
    <p:cSldViewPr snapToGrid="0" snapToObjects="1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BA9C-3438-BE43-A5E4-00051BC4A939}" type="datetimeFigureOut">
              <a:rPr lang="pt-PT" smtClean="0"/>
              <a:t>05/01/2021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794B3-BA43-C14A-B8DF-2D51338843E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784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0116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6874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789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397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303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050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050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925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091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846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794B3-BA43-C14A-B8DF-2D51338843ED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588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3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74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70" r:id="rId6"/>
    <p:sldLayoutId id="2147483965" r:id="rId7"/>
    <p:sldLayoutId id="2147483966" r:id="rId8"/>
    <p:sldLayoutId id="2147483967" r:id="rId9"/>
    <p:sldLayoutId id="2147483969" r:id="rId10"/>
    <p:sldLayoutId id="2147483968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NNMTFI-Aa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w1lSzqe2Q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C4C14-5CF9-4C97-AD61-289DBC0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25619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Agentes inteligentes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6BD1CA-F6FF-481C-8EF1-1101AEE67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4"/>
            <a:ext cx="10993546" cy="590322"/>
          </a:xfrm>
        </p:spPr>
        <p:txBody>
          <a:bodyPr/>
          <a:lstStyle/>
          <a:p>
            <a:pPr algn="ctr"/>
            <a:r>
              <a:rPr lang="pt-PT" dirty="0"/>
              <a:t>Sistema de partilha de bicicletas - </a:t>
            </a:r>
            <a:r>
              <a:rPr lang="pt-PT" dirty="0" err="1"/>
              <a:t>spb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9EA02E-FD3E-4191-BE51-4871D7AE119C}"/>
              </a:ext>
            </a:extLst>
          </p:cNvPr>
          <p:cNvSpPr txBox="1"/>
          <p:nvPr/>
        </p:nvSpPr>
        <p:spPr>
          <a:xfrm>
            <a:off x="617260" y="3808520"/>
            <a:ext cx="10957480" cy="176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André Figueiredo</a:t>
            </a:r>
          </a:p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Luís Ferreira</a:t>
            </a:r>
          </a:p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Pedro Machado</a:t>
            </a:r>
          </a:p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Rafael Lourenço</a:t>
            </a:r>
          </a:p>
          <a:p>
            <a:pPr algn="ctr"/>
            <a:r>
              <a:rPr lang="pt-PT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MIEI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315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C79B57-C421-4637-9D11-73F88EA9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312" y="1799326"/>
            <a:ext cx="11029615" cy="3634486"/>
          </a:xfrm>
        </p:spPr>
        <p:txBody>
          <a:bodyPr/>
          <a:lstStyle/>
          <a:p>
            <a:r>
              <a:rPr lang="pt-PT" dirty="0"/>
              <a:t>Vídeo disponível em:</a:t>
            </a:r>
            <a:br>
              <a:rPr lang="pt-PT" dirty="0"/>
            </a:br>
            <a:r>
              <a:rPr lang="pt-PT" dirty="0">
                <a:hlinkClick r:id="rId2"/>
              </a:rPr>
              <a:t>https</a:t>
            </a:r>
            <a:r>
              <a:rPr lang="pt-PT" dirty="0">
                <a:hlinkClick r:id="rId2"/>
              </a:rPr>
              <a:t>://youtu.be/uNNMTFI-Aag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9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81C99C7-A9CA-4464-9495-2F90C2AC029F}"/>
              </a:ext>
            </a:extLst>
          </p:cNvPr>
          <p:cNvSpPr txBox="1">
            <a:spLocks/>
          </p:cNvSpPr>
          <p:nvPr/>
        </p:nvSpPr>
        <p:spPr>
          <a:xfrm>
            <a:off x="4592231" y="72640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816E0E-92A8-45CF-9F9A-47643C7B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90" y="659876"/>
            <a:ext cx="5638945" cy="5824764"/>
          </a:xfrm>
          <a:prstGeom prst="rect">
            <a:avLst/>
          </a:prstGeom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AECE2603-FEE7-4A47-814E-7640F4D68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4532" y="659877"/>
            <a:ext cx="5665180" cy="5824764"/>
          </a:xfrm>
        </p:spPr>
      </p:pic>
    </p:spTree>
    <p:extLst>
      <p:ext uri="{BB962C8B-B14F-4D97-AF65-F5344CB8AC3E}">
        <p14:creationId xmlns:p14="http://schemas.microsoft.com/office/powerpoint/2010/main" val="10563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1DF0F-C374-F34B-BA05-4542FE8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97197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PT" b="1" dirty="0">
                <a:solidFill>
                  <a:schemeClr val="tx1"/>
                </a:solidFill>
              </a:rPr>
              <a:t>Trabalho futuro</a:t>
            </a:r>
            <a:endParaRPr lang="pt-PT" b="1" dirty="0">
              <a:solidFill>
                <a:srgbClr val="FFFFFF"/>
              </a:solidFill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85F6712C-A902-4007-82AF-C76CBBF7059C}"/>
              </a:ext>
            </a:extLst>
          </p:cNvPr>
          <p:cNvSpPr txBox="1">
            <a:spLocks/>
          </p:cNvSpPr>
          <p:nvPr/>
        </p:nvSpPr>
        <p:spPr>
          <a:xfrm>
            <a:off x="4579128" y="117261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3F7CC8-85A7-468E-8F0F-7A4E7940F4D0}"/>
              </a:ext>
            </a:extLst>
          </p:cNvPr>
          <p:cNvSpPr txBox="1"/>
          <p:nvPr/>
        </p:nvSpPr>
        <p:spPr>
          <a:xfrm>
            <a:off x="4592231" y="1642369"/>
            <a:ext cx="7183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Inicialização de agentes através de uma distribuição normal, em vez de uma aleatória ou uniforme;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Otimizações relativamente à troca de mensagens entre agentes e estações;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Mudar a trajetória do utilizador durante a viagem para que este atravessasse mais </a:t>
            </a:r>
            <a:r>
              <a:rPr lang="pt-PT" dirty="0" err="1">
                <a:solidFill>
                  <a:schemeClr val="bg1"/>
                </a:solidFill>
              </a:rPr>
              <a:t>APEs</a:t>
            </a:r>
            <a:r>
              <a:rPr lang="pt-PT" dirty="0">
                <a:solidFill>
                  <a:schemeClr val="bg1"/>
                </a:solidFill>
              </a:rPr>
              <a:t>, sem que este possuísse um trajeto não retilíneo.</a:t>
            </a:r>
          </a:p>
        </p:txBody>
      </p:sp>
    </p:spTree>
    <p:extLst>
      <p:ext uri="{BB962C8B-B14F-4D97-AF65-F5344CB8AC3E}">
        <p14:creationId xmlns:p14="http://schemas.microsoft.com/office/powerpoint/2010/main" val="285609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4768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50032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4721DD5-BA82-486D-83FF-08E7CC25E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1486" r="1" b="20139"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31DF0F-C374-F34B-BA05-4542FE8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" y="1005840"/>
            <a:ext cx="12192000" cy="51990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6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7072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1DF0F-C374-F34B-BA05-4542FE8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97197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rgbClr val="FFFFFF"/>
                </a:solidFill>
              </a:rPr>
              <a:t>Agentes e </a:t>
            </a:r>
            <a:r>
              <a:rPr lang="pt-PT" b="1" dirty="0" err="1">
                <a:solidFill>
                  <a:srgbClr val="FFFFFF"/>
                </a:solidFill>
              </a:rPr>
              <a:t>behaviours</a:t>
            </a:r>
            <a:endParaRPr lang="pt-PT" b="1" dirty="0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943504-34FD-6840-B8B4-077EF124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Agente de Estação</a:t>
            </a:r>
          </a:p>
          <a:p>
            <a:r>
              <a:rPr lang="pt-PT" dirty="0">
                <a:solidFill>
                  <a:srgbClr val="7F7F7F"/>
                </a:solidFill>
              </a:rPr>
              <a:t>Agente de Utilizador</a:t>
            </a:r>
          </a:p>
          <a:p>
            <a:r>
              <a:rPr lang="pt-PT" dirty="0">
                <a:solidFill>
                  <a:srgbClr val="7F7F7F"/>
                </a:solidFill>
              </a:rPr>
              <a:t>Agente de Interface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85F6712C-A902-4007-82AF-C76CBBF7059C}"/>
              </a:ext>
            </a:extLst>
          </p:cNvPr>
          <p:cNvSpPr txBox="1">
            <a:spLocks/>
          </p:cNvSpPr>
          <p:nvPr/>
        </p:nvSpPr>
        <p:spPr>
          <a:xfrm>
            <a:off x="4579128" y="117261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788730-3867-4E5F-A9B0-F84111D40372}"/>
              </a:ext>
            </a:extLst>
          </p:cNvPr>
          <p:cNvSpPr txBox="1"/>
          <p:nvPr/>
        </p:nvSpPr>
        <p:spPr>
          <a:xfrm>
            <a:off x="4579128" y="1411550"/>
            <a:ext cx="7183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Estado da estação caracterizado pela localização, capacidade e lotação de bicicletas, raio da APE, número de reservas, …;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Possui o número de potenciais clientes;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Armazena o número de utilizadores com reserva de bicicletas e lugares na estação;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Possui um </a:t>
            </a:r>
            <a:r>
              <a:rPr lang="pt-PT" i="1" dirty="0" err="1">
                <a:solidFill>
                  <a:schemeClr val="bg1"/>
                </a:solidFill>
              </a:rPr>
              <a:t>Cyclic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Behaviour</a:t>
            </a:r>
            <a:r>
              <a:rPr lang="pt-PT" i="1" dirty="0">
                <a:solidFill>
                  <a:schemeClr val="bg1"/>
                </a:solidFill>
              </a:rPr>
              <a:t>* </a:t>
            </a:r>
            <a:r>
              <a:rPr lang="pt-PT" dirty="0">
                <a:solidFill>
                  <a:schemeClr val="bg1"/>
                </a:solidFill>
              </a:rPr>
              <a:t>para o registo da estação;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Outro </a:t>
            </a:r>
            <a:r>
              <a:rPr lang="pt-PT" i="1" dirty="0" err="1">
                <a:solidFill>
                  <a:schemeClr val="bg1"/>
                </a:solidFill>
              </a:rPr>
              <a:t>Cyclic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Behaviour</a:t>
            </a:r>
            <a:r>
              <a:rPr lang="pt-PT" dirty="0">
                <a:solidFill>
                  <a:schemeClr val="bg1"/>
                </a:solidFill>
              </a:rPr>
              <a:t> para responder aos pedidos de aluguer, negociação com os AU, </a:t>
            </a:r>
            <a:r>
              <a:rPr lang="pt-PT" dirty="0" err="1">
                <a:solidFill>
                  <a:schemeClr val="bg1"/>
                </a:solidFill>
              </a:rPr>
              <a:t>etc</a:t>
            </a:r>
            <a:r>
              <a:rPr lang="pt-PT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Um </a:t>
            </a:r>
            <a:r>
              <a:rPr lang="pt-PT" i="1" dirty="0" err="1">
                <a:solidFill>
                  <a:schemeClr val="bg1"/>
                </a:solidFill>
              </a:rPr>
              <a:t>Ticker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Behaviour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que informa o seu estado.</a:t>
            </a:r>
            <a:endParaRPr lang="pt-PT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87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1DF0F-C374-F34B-BA05-4542FE8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97197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rgbClr val="FFFFFF"/>
                </a:solidFill>
              </a:rPr>
              <a:t>Agentes e </a:t>
            </a:r>
            <a:r>
              <a:rPr lang="pt-PT" b="1" dirty="0" err="1">
                <a:solidFill>
                  <a:srgbClr val="FFFFFF"/>
                </a:solidFill>
              </a:rPr>
              <a:t>behaviours</a:t>
            </a:r>
            <a:endParaRPr lang="pt-PT" b="1" dirty="0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943504-34FD-6840-B8B4-077EF124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7F7F7F"/>
                </a:solidFill>
              </a:rPr>
              <a:t>Agente de Estação</a:t>
            </a:r>
          </a:p>
          <a:p>
            <a:r>
              <a:rPr lang="pt-PT" dirty="0">
                <a:solidFill>
                  <a:schemeClr val="tx1"/>
                </a:solidFill>
              </a:rPr>
              <a:t>Agente de Utilizador</a:t>
            </a:r>
          </a:p>
          <a:p>
            <a:r>
              <a:rPr lang="pt-PT" dirty="0">
                <a:solidFill>
                  <a:srgbClr val="7F7F7F"/>
                </a:solidFill>
              </a:rPr>
              <a:t>Agente de Interface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85F6712C-A902-4007-82AF-C76CBBF7059C}"/>
              </a:ext>
            </a:extLst>
          </p:cNvPr>
          <p:cNvSpPr txBox="1">
            <a:spLocks/>
          </p:cNvSpPr>
          <p:nvPr/>
        </p:nvSpPr>
        <p:spPr>
          <a:xfrm>
            <a:off x="4579128" y="117261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492766-77E6-4275-A542-EA3B7A0B9D2D}"/>
              </a:ext>
            </a:extLst>
          </p:cNvPr>
          <p:cNvSpPr txBox="1"/>
          <p:nvPr/>
        </p:nvSpPr>
        <p:spPr>
          <a:xfrm>
            <a:off x="4440312" y="1384917"/>
            <a:ext cx="7305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Caracterizado pelo seu estado: posição atual, inicial e final, velocidade,  se aceitou ou não desconto, …;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Possui um valor de ganância e índice de amigável;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Para o pedido de aluguer possui um </a:t>
            </a:r>
            <a:r>
              <a:rPr lang="pt-PT" i="1" dirty="0" err="1">
                <a:solidFill>
                  <a:schemeClr val="bg1"/>
                </a:solidFill>
              </a:rPr>
              <a:t>Cyclic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Behaviour</a:t>
            </a:r>
            <a:r>
              <a:rPr lang="pt-PT" i="1" dirty="0">
                <a:solidFill>
                  <a:schemeClr val="bg1"/>
                </a:solidFill>
              </a:rPr>
              <a:t>* </a:t>
            </a:r>
            <a:r>
              <a:rPr lang="pt-PT" dirty="0">
                <a:solidFill>
                  <a:schemeClr val="bg1"/>
                </a:solidFill>
              </a:rPr>
              <a:t>(apenas executado uma vez);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De forma a negociar propostas, confirmação de reservas, </a:t>
            </a:r>
            <a:r>
              <a:rPr lang="pt-PT" dirty="0" err="1">
                <a:solidFill>
                  <a:schemeClr val="bg1"/>
                </a:solidFill>
              </a:rPr>
              <a:t>ect</a:t>
            </a:r>
            <a:r>
              <a:rPr lang="pt-PT" dirty="0">
                <a:solidFill>
                  <a:schemeClr val="bg1"/>
                </a:solidFill>
              </a:rPr>
              <a:t>. utiliza um </a:t>
            </a:r>
            <a:r>
              <a:rPr lang="pt-PT" i="1" dirty="0" err="1">
                <a:solidFill>
                  <a:schemeClr val="bg1"/>
                </a:solidFill>
              </a:rPr>
              <a:t>Cyclic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Behaviour</a:t>
            </a:r>
            <a:r>
              <a:rPr lang="pt-PT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i="1" dirty="0" err="1">
                <a:solidFill>
                  <a:schemeClr val="bg1"/>
                </a:solidFill>
              </a:rPr>
              <a:t>Ticker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Behaviour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para atualizar a posição.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6991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1DF0F-C374-F34B-BA05-4542FE8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97197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rgbClr val="FFFFFF"/>
                </a:solidFill>
              </a:rPr>
              <a:t>Agentes e </a:t>
            </a:r>
            <a:r>
              <a:rPr lang="pt-PT" b="1" dirty="0" err="1">
                <a:solidFill>
                  <a:srgbClr val="FFFFFF"/>
                </a:solidFill>
              </a:rPr>
              <a:t>behaviours</a:t>
            </a:r>
            <a:endParaRPr lang="pt-PT" b="1" dirty="0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943504-34FD-6840-B8B4-077EF124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7F7F7F"/>
                </a:solidFill>
              </a:rPr>
              <a:t>Agente de Estação</a:t>
            </a:r>
          </a:p>
          <a:p>
            <a:r>
              <a:rPr lang="pt-PT" dirty="0">
                <a:solidFill>
                  <a:srgbClr val="7F7F7F"/>
                </a:solidFill>
              </a:rPr>
              <a:t>Agente de Utilizador</a:t>
            </a:r>
          </a:p>
          <a:p>
            <a:r>
              <a:rPr lang="pt-PT" dirty="0">
                <a:solidFill>
                  <a:schemeClr val="tx1"/>
                </a:solidFill>
              </a:rPr>
              <a:t>Agente de Interface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85F6712C-A902-4007-82AF-C76CBBF7059C}"/>
              </a:ext>
            </a:extLst>
          </p:cNvPr>
          <p:cNvSpPr txBox="1">
            <a:spLocks/>
          </p:cNvSpPr>
          <p:nvPr/>
        </p:nvSpPr>
        <p:spPr>
          <a:xfrm>
            <a:off x="4579128" y="117261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97FF49-A6CA-4EA8-BDDF-6B98E7B288F8}"/>
              </a:ext>
            </a:extLst>
          </p:cNvPr>
          <p:cNvSpPr txBox="1"/>
          <p:nvPr/>
        </p:nvSpPr>
        <p:spPr>
          <a:xfrm>
            <a:off x="4579128" y="1544715"/>
            <a:ext cx="71663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Gere o sistema, comportando-se como ponte entre utilizadores e estações;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Adiciona/remove utilizadores;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Armazena a informação sobre os agentes do sistema;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1"/>
                </a:solidFill>
              </a:rPr>
              <a:t>Representa essa informação graficamente por um mapa e vários diagramas.</a:t>
            </a:r>
          </a:p>
        </p:txBody>
      </p:sp>
    </p:spTree>
    <p:extLst>
      <p:ext uri="{BB962C8B-B14F-4D97-AF65-F5344CB8AC3E}">
        <p14:creationId xmlns:p14="http://schemas.microsoft.com/office/powerpoint/2010/main" val="1114070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1DF0F-C374-F34B-BA05-4542FE8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Negociação</a:t>
            </a:r>
          </a:p>
        </p:txBody>
      </p:sp>
      <p:pic>
        <p:nvPicPr>
          <p:cNvPr id="5" name="Marcador de Posição de Conteúdo 4" descr="Uma imagem com texto, captura de ecrã, ecrã, escuro&#10;&#10;Descrição gerada automaticamente">
            <a:extLst>
              <a:ext uri="{FF2B5EF4-FFF2-40B4-BE49-F238E27FC236}">
                <a16:creationId xmlns:a16="http://schemas.microsoft.com/office/drawing/2014/main" id="{CA3D0762-F481-4D55-B102-391089D9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824"/>
          <a:stretch/>
        </p:blipFill>
        <p:spPr>
          <a:xfrm>
            <a:off x="285750" y="2462122"/>
            <a:ext cx="3692455" cy="3923407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81C99C7-A9CA-4464-9495-2F90C2AC029F}"/>
              </a:ext>
            </a:extLst>
          </p:cNvPr>
          <p:cNvSpPr txBox="1">
            <a:spLocks/>
          </p:cNvSpPr>
          <p:nvPr/>
        </p:nvSpPr>
        <p:spPr>
          <a:xfrm>
            <a:off x="4592231" y="72640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6BD176-525A-4DEA-90CF-6A0400763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3988"/>
            <a:ext cx="48196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1DF0F-C374-F34B-BA05-4542FE8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1267939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rgbClr val="FFFFFF"/>
                </a:solidFill>
              </a:rPr>
              <a:t>Negociação E deliberação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81C99C7-A9CA-4464-9495-2F90C2AC029F}"/>
              </a:ext>
            </a:extLst>
          </p:cNvPr>
          <p:cNvSpPr txBox="1">
            <a:spLocks/>
          </p:cNvSpPr>
          <p:nvPr/>
        </p:nvSpPr>
        <p:spPr>
          <a:xfrm>
            <a:off x="4592231" y="72640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2F57AC0-1A91-4F41-A89E-1467F0A389D8}"/>
                  </a:ext>
                </a:extLst>
              </p:cNvPr>
              <p:cNvSpPr txBox="1"/>
              <p:nvPr/>
            </p:nvSpPr>
            <p:spPr>
              <a:xfrm>
                <a:off x="4734149" y="4248911"/>
                <a:ext cx="472219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⋅0.2⋅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600</m:t>
                          </m:r>
                        </m:num>
                        <m:den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+ 0.6,          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&lt;0.35 </m:t>
                      </m:r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2F57AC0-1A91-4F41-A89E-1467F0A38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49" y="4248911"/>
                <a:ext cx="4722190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B52C19F-E51F-43E4-925D-8BC797A49AC4}"/>
                  </a:ext>
                </a:extLst>
              </p:cNvPr>
              <p:cNvSpPr txBox="1"/>
              <p:nvPr/>
            </p:nvSpPr>
            <p:spPr>
              <a:xfrm>
                <a:off x="4739593" y="1601072"/>
                <a:ext cx="2724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⋅(0.98 − </m:t>
                      </m:r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⋅0.13)</m:t>
                      </m:r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B52C19F-E51F-43E4-925D-8BC797A49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93" y="1601072"/>
                <a:ext cx="2724014" cy="276999"/>
              </a:xfrm>
              <a:prstGeom prst="rect">
                <a:avLst/>
              </a:prstGeom>
              <a:blipFill>
                <a:blip r:embed="rId4"/>
                <a:stretch>
                  <a:fillRect l="-1566" t="-2222" r="-2461" b="-3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5489067-000E-47A3-A36C-FE2766C4BB28}"/>
                  </a:ext>
                </a:extLst>
              </p:cNvPr>
              <p:cNvSpPr txBox="1"/>
              <p:nvPr/>
            </p:nvSpPr>
            <p:spPr>
              <a:xfrm>
                <a:off x="4815902" y="4769310"/>
                <a:ext cx="455868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⋅0.2 −0.07</m:t>
                          </m:r>
                        </m:e>
                      </m:d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+0.9,  </m:t>
                      </m:r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&lt;0.6  </m:t>
                      </m:r>
                    </m:oMath>
                  </m:oMathPara>
                </a14:m>
                <a:endParaRPr lang="pt-PT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5489067-000E-47A3-A36C-FE2766C4B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902" y="4769310"/>
                <a:ext cx="4558684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D85DEECF-84B3-4A2D-918E-9CF2FC579BAF}"/>
              </a:ext>
            </a:extLst>
          </p:cNvPr>
          <p:cNvSpPr txBox="1"/>
          <p:nvPr/>
        </p:nvSpPr>
        <p:spPr>
          <a:xfrm>
            <a:off x="4487779" y="1200088"/>
            <a:ext cx="65090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AU:</a:t>
            </a: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r>
              <a:rPr lang="pt-PT" b="1" dirty="0">
                <a:solidFill>
                  <a:schemeClr val="bg1"/>
                </a:solidFill>
              </a:rPr>
              <a:t>AE: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949EDFD-00BB-4CC0-A7C5-B748BA9503A1}"/>
                  </a:ext>
                </a:extLst>
              </p:cNvPr>
              <p:cNvSpPr txBox="1"/>
              <p:nvPr/>
            </p:nvSpPr>
            <p:spPr>
              <a:xfrm>
                <a:off x="4734149" y="2012066"/>
                <a:ext cx="1666738" cy="583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l-G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949EDFD-00BB-4CC0-A7C5-B748BA950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49" y="2012066"/>
                <a:ext cx="1666738" cy="583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E18AB97-05E5-4597-BD20-AE3B160881B7}"/>
                  </a:ext>
                </a:extLst>
              </p:cNvPr>
              <p:cNvSpPr txBox="1"/>
              <p:nvPr/>
            </p:nvSpPr>
            <p:spPr>
              <a:xfrm>
                <a:off x="4739593" y="2655863"/>
                <a:ext cx="2101794" cy="431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 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⋅ </m:t>
                        </m:r>
                        <m:sSup>
                          <m:sSupPr>
                            <m:ctrlP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E18AB97-05E5-4597-BD20-AE3B1608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93" y="2655863"/>
                <a:ext cx="2101794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52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1DF0F-C374-F34B-BA05-4542FE8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Interface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81C99C7-A9CA-4464-9495-2F90C2AC029F}"/>
              </a:ext>
            </a:extLst>
          </p:cNvPr>
          <p:cNvSpPr txBox="1">
            <a:spLocks/>
          </p:cNvSpPr>
          <p:nvPr/>
        </p:nvSpPr>
        <p:spPr>
          <a:xfrm>
            <a:off x="4592231" y="72640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0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EFCBDF-43E4-47B3-935F-2C87A737386E}"/>
              </a:ext>
            </a:extLst>
          </p:cNvPr>
          <p:cNvSpPr txBox="1"/>
          <p:nvPr/>
        </p:nvSpPr>
        <p:spPr>
          <a:xfrm>
            <a:off x="2459115" y="2885243"/>
            <a:ext cx="548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Vídeo disponível em:</a:t>
            </a:r>
          </a:p>
          <a:p>
            <a:br>
              <a:rPr lang="pt-PT" dirty="0"/>
            </a:br>
            <a:r>
              <a:rPr lang="pt-PT" dirty="0">
                <a:hlinkClick r:id="rId3"/>
              </a:rPr>
              <a:t>https://youtu.be/7w1lSzqe2QI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4661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1DF0F-C374-F34B-BA05-4542FE8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resultados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81C99C7-A9CA-4464-9495-2F90C2AC029F}"/>
              </a:ext>
            </a:extLst>
          </p:cNvPr>
          <p:cNvSpPr txBox="1">
            <a:spLocks/>
          </p:cNvSpPr>
          <p:nvPr/>
        </p:nvSpPr>
        <p:spPr>
          <a:xfrm>
            <a:off x="4592231" y="72640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0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43C"/>
      </a:dk2>
      <a:lt2>
        <a:srgbClr val="E2E8E5"/>
      </a:lt2>
      <a:accent1>
        <a:srgbClr val="D23E7C"/>
      </a:accent1>
      <a:accent2>
        <a:srgbClr val="C02CA8"/>
      </a:accent2>
      <a:accent3>
        <a:srgbClr val="AC3ED2"/>
      </a:accent3>
      <a:accent4>
        <a:srgbClr val="6A3EC6"/>
      </a:accent4>
      <a:accent5>
        <a:srgbClr val="3E4BD2"/>
      </a:accent5>
      <a:accent6>
        <a:srgbClr val="2C77C0"/>
      </a:accent6>
      <a:hlink>
        <a:srgbClr val="746CCE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395</Words>
  <Application>Microsoft Office PowerPoint</Application>
  <PresentationFormat>Ecrã Panorâmico</PresentationFormat>
  <Paragraphs>87</Paragraphs>
  <Slides>13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Gill Sans MT</vt:lpstr>
      <vt:lpstr>Wingdings</vt:lpstr>
      <vt:lpstr>Wingdings 2</vt:lpstr>
      <vt:lpstr>DividendVTI</vt:lpstr>
      <vt:lpstr>Agentes inteligentes</vt:lpstr>
      <vt:lpstr>Agentes e behaviours</vt:lpstr>
      <vt:lpstr>Agentes e behaviours</vt:lpstr>
      <vt:lpstr>Agentes e behaviours</vt:lpstr>
      <vt:lpstr>Negociação</vt:lpstr>
      <vt:lpstr>Negociação E deliberação</vt:lpstr>
      <vt:lpstr>Interface</vt:lpstr>
      <vt:lpstr>Apresentação do PowerPoint</vt:lpstr>
      <vt:lpstr>Análise de resultados</vt:lpstr>
      <vt:lpstr>Apresentação do PowerPoint</vt:lpstr>
      <vt:lpstr>Apresentação do PowerPoint</vt:lpstr>
      <vt:lpstr>Trabalho futuro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inteligentes</dc:title>
  <dc:creator>Pedro Machado</dc:creator>
  <cp:lastModifiedBy>André Sousa Figueiredo</cp:lastModifiedBy>
  <cp:revision>10</cp:revision>
  <dcterms:created xsi:type="dcterms:W3CDTF">2021-01-03T23:01:55Z</dcterms:created>
  <dcterms:modified xsi:type="dcterms:W3CDTF">2021-01-05T23:59:24Z</dcterms:modified>
</cp:coreProperties>
</file>