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Amatic SC"/>
      <p:regular r:id="rId26"/>
      <p:bold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6924CD-1144-42DB-8607-13CC042A98FD}">
  <a:tblStyle styleId="{186924CD-1144-42DB-8607-13CC042A98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maticSC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regular.fntdata"/><Relationship Id="rId27" Type="http://schemas.openxmlformats.org/officeDocument/2006/relationships/font" Target="fonts/AmaticS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a95fdfcb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a95fdfcb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a95fdfcb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a95fdfcb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a95fdfcb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a95fdfcb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9c75b6004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9c75b6004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9c75b6004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9c75b6004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a9b9914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a9b9914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95110170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95110170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5e5ffa0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5e5ffa0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0f4754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0f4754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c75b6004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c75b6004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9c75b6004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9c75b6004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9c75b6004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9c75b6004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Refactoring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adca4f59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adca4f59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9c75b6004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9c75b6004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youtu.be/Dfwf9XbKtC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963" y="1249325"/>
            <a:ext cx="14382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590325" y="3311050"/>
            <a:ext cx="3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834200" y="2275200"/>
            <a:ext cx="430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latin typeface="Amatic SC"/>
                <a:ea typeface="Amatic SC"/>
                <a:cs typeface="Amatic SC"/>
                <a:sym typeface="Amatic SC"/>
              </a:rPr>
              <a:t>Universidade do Minho, Departamento de Informática</a:t>
            </a:r>
            <a:endParaRPr sz="4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103425" y="1418475"/>
            <a:ext cx="42483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4100"/>
              <a:t>Análise</a:t>
            </a:r>
            <a:r>
              <a:rPr b="0" lang="pt-PT" sz="4100"/>
              <a:t> e</a:t>
            </a:r>
            <a:endParaRPr b="0"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4100"/>
              <a:t>           Teste      </a:t>
            </a:r>
            <a:endParaRPr b="0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4100"/>
              <a:t>de </a:t>
            </a:r>
            <a:endParaRPr b="0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4100"/>
              <a:t>Software</a:t>
            </a:r>
            <a:endParaRPr b="0" sz="4100"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5097275" y="4041775"/>
            <a:ext cx="39297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5146"/>
              <a:buNone/>
            </a:pPr>
            <a:r>
              <a:rPr b="1" lang="pt-PT" sz="11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Bruno Veloso	              João Mota	              Rafael Lourenço</a:t>
            </a:r>
            <a:r>
              <a:rPr lang="pt-PT" sz="11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PT" sz="11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1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5146"/>
              <a:buNone/>
            </a:pPr>
            <a:r>
              <a:rPr b="1" lang="pt-PT" sz="11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A78352	              	                 A80791	              	                      A86266</a:t>
            </a:r>
            <a:r>
              <a:rPr lang="pt-PT" sz="11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11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5146"/>
              <a:buNone/>
            </a:pPr>
            <a:r>
              <a:t/>
            </a:r>
            <a:endParaRPr b="1" sz="11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731"/>
              <a:buNone/>
            </a:pPr>
            <a:r>
              <a:t/>
            </a:r>
            <a:endParaRPr b="1" sz="138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63700" y="40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Tarefa 3 - Diferentes Coverage Reports</a:t>
            </a:r>
            <a:endParaRPr b="0" sz="2600"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25" y="1020075"/>
            <a:ext cx="3130217" cy="34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925" y="1020075"/>
            <a:ext cx="5274969" cy="346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0300" y="4566275"/>
            <a:ext cx="59592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432350" y="47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Tarefa 3 - QuickCheck</a:t>
            </a:r>
            <a:endParaRPr b="0" sz="2600"/>
          </a:p>
        </p:txBody>
      </p:sp>
      <p:sp>
        <p:nvSpPr>
          <p:cNvPr id="215" name="Google Shape;215;p23"/>
          <p:cNvSpPr/>
          <p:nvPr/>
        </p:nvSpPr>
        <p:spPr>
          <a:xfrm>
            <a:off x="214275" y="1461500"/>
            <a:ext cx="2786100" cy="3268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generator.hs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Nome do ficheiro: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Número de utilizadores: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Número de </a:t>
            </a:r>
            <a:r>
              <a:rPr lang="pt-PT"/>
              <a:t>voluntários: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Número de transportadoras: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Número de lojas: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Número de encomendas: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537" y="3440300"/>
            <a:ext cx="3812800" cy="130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250" y="1447363"/>
            <a:ext cx="3812788" cy="115458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8" name="Google Shape;218;p23"/>
          <p:cNvCxnSpPr>
            <a:stCxn id="215" idx="3"/>
            <a:endCxn id="217" idx="1"/>
          </p:cNvCxnSpPr>
          <p:nvPr/>
        </p:nvCxnSpPr>
        <p:spPr>
          <a:xfrm flipH="1" rot="10800000">
            <a:off x="3000375" y="2024600"/>
            <a:ext cx="654000" cy="107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3"/>
          <p:cNvCxnSpPr>
            <a:stCxn id="215" idx="3"/>
            <a:endCxn id="216" idx="1"/>
          </p:cNvCxnSpPr>
          <p:nvPr/>
        </p:nvCxnSpPr>
        <p:spPr>
          <a:xfrm>
            <a:off x="3000375" y="3095600"/>
            <a:ext cx="637200" cy="9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3"/>
          <p:cNvSpPr/>
          <p:nvPr/>
        </p:nvSpPr>
        <p:spPr>
          <a:xfrm>
            <a:off x="8120925" y="2303600"/>
            <a:ext cx="924900" cy="15339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Logs</a:t>
            </a:r>
            <a:endParaRPr/>
          </a:p>
        </p:txBody>
      </p:sp>
      <p:cxnSp>
        <p:nvCxnSpPr>
          <p:cNvPr id="221" name="Google Shape;221;p23"/>
          <p:cNvCxnSpPr>
            <a:stCxn id="217" idx="3"/>
            <a:endCxn id="220" idx="1"/>
          </p:cNvCxnSpPr>
          <p:nvPr/>
        </p:nvCxnSpPr>
        <p:spPr>
          <a:xfrm>
            <a:off x="7467038" y="2024657"/>
            <a:ext cx="654000" cy="10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3"/>
          <p:cNvCxnSpPr>
            <a:stCxn id="216" idx="3"/>
            <a:endCxn id="220" idx="1"/>
          </p:cNvCxnSpPr>
          <p:nvPr/>
        </p:nvCxnSpPr>
        <p:spPr>
          <a:xfrm flipH="1" rot="10800000">
            <a:off x="7450337" y="3070400"/>
            <a:ext cx="670500" cy="10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3"/>
          <p:cNvSpPr/>
          <p:nvPr/>
        </p:nvSpPr>
        <p:spPr>
          <a:xfrm>
            <a:off x="3665750" y="2919050"/>
            <a:ext cx="3789900" cy="319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...</a:t>
            </a:r>
            <a:endParaRPr sz="2000"/>
          </a:p>
        </p:txBody>
      </p:sp>
      <p:cxnSp>
        <p:nvCxnSpPr>
          <p:cNvPr id="224" name="Google Shape;224;p23"/>
          <p:cNvCxnSpPr>
            <a:stCxn id="215" idx="3"/>
            <a:endCxn id="223" idx="1"/>
          </p:cNvCxnSpPr>
          <p:nvPr/>
        </p:nvCxnSpPr>
        <p:spPr>
          <a:xfrm flipH="1" rot="10800000">
            <a:off x="3000375" y="3079100"/>
            <a:ext cx="665400" cy="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3"/>
          <p:cNvCxnSpPr>
            <a:stCxn id="223" idx="3"/>
            <a:endCxn id="220" idx="1"/>
          </p:cNvCxnSpPr>
          <p:nvPr/>
        </p:nvCxnSpPr>
        <p:spPr>
          <a:xfrm flipH="1" rot="10800000">
            <a:off x="7455650" y="3070550"/>
            <a:ext cx="6654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91475" y="503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Tarefa 3 - Ficheiro exemplo de Logs</a:t>
            </a:r>
            <a:endParaRPr b="0" sz="260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" y="1567675"/>
            <a:ext cx="7765474" cy="32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 rotWithShape="1">
          <a:blip r:embed="rId4">
            <a:alphaModFix/>
          </a:blip>
          <a:srcRect b="0" l="0" r="46097" t="0"/>
          <a:stretch/>
        </p:blipFill>
        <p:spPr>
          <a:xfrm>
            <a:off x="6064325" y="352125"/>
            <a:ext cx="2774725" cy="27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556800" y="47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Tarefa 4 -Análise Energética</a:t>
            </a:r>
            <a:endParaRPr b="0" sz="2600"/>
          </a:p>
        </p:txBody>
      </p:sp>
      <p:sp>
        <p:nvSpPr>
          <p:cNvPr id="238" name="Google Shape;238;p25"/>
          <p:cNvSpPr/>
          <p:nvPr/>
        </p:nvSpPr>
        <p:spPr>
          <a:xfrm>
            <a:off x="321475" y="2119675"/>
            <a:ext cx="1275900" cy="1085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RAPL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3395525" y="1044775"/>
            <a:ext cx="1176600" cy="1265700"/>
          </a:xfrm>
          <a:prstGeom prst="foldedCorner">
            <a:avLst>
              <a:gd fmla="val 16667" name="adj"/>
            </a:avLst>
          </a:prstGeom>
          <a:solidFill>
            <a:srgbClr val="45818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Refactor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3395525" y="3326925"/>
            <a:ext cx="1176600" cy="1265700"/>
          </a:xfrm>
          <a:prstGeom prst="foldedCorner">
            <a:avLst>
              <a:gd fmla="val 16667" name="adj"/>
            </a:avLst>
          </a:prstGeom>
          <a:solidFill>
            <a:srgbClr val="45818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Refactor</a:t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6370275" y="607675"/>
            <a:ext cx="2037300" cy="2139900"/>
          </a:xfrm>
          <a:prstGeom prst="can">
            <a:avLst>
              <a:gd fmla="val 20938" name="adj"/>
            </a:avLst>
          </a:prstGeom>
          <a:solidFill>
            <a:srgbClr val="D9D9D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LOGS pequeno: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100 utilizadores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100 voluntários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100 transportadoras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20 lojas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50 encomendas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6370275" y="2889825"/>
            <a:ext cx="2037300" cy="2139900"/>
          </a:xfrm>
          <a:prstGeom prst="can">
            <a:avLst>
              <a:gd fmla="val 21014" name="adj"/>
            </a:avLst>
          </a:prstGeom>
          <a:solidFill>
            <a:srgbClr val="D9D9D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LOGS grande: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5000 </a:t>
            </a:r>
            <a:r>
              <a:rPr lang="pt-PT"/>
              <a:t>utilizadores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5000 voluntários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1000 transportadoras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2000 lojas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7000 encomendas</a:t>
            </a:r>
            <a:endParaRPr/>
          </a:p>
        </p:txBody>
      </p:sp>
      <p:cxnSp>
        <p:nvCxnSpPr>
          <p:cNvPr id="243" name="Google Shape;243;p25"/>
          <p:cNvCxnSpPr>
            <a:stCxn id="238" idx="3"/>
            <a:endCxn id="239" idx="1"/>
          </p:cNvCxnSpPr>
          <p:nvPr/>
        </p:nvCxnSpPr>
        <p:spPr>
          <a:xfrm flipH="1" rot="10800000">
            <a:off x="1597375" y="1677625"/>
            <a:ext cx="1798200" cy="9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5"/>
          <p:cNvCxnSpPr>
            <a:stCxn id="238" idx="3"/>
            <a:endCxn id="240" idx="1"/>
          </p:cNvCxnSpPr>
          <p:nvPr/>
        </p:nvCxnSpPr>
        <p:spPr>
          <a:xfrm>
            <a:off x="1597375" y="2662225"/>
            <a:ext cx="1798200" cy="12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5"/>
          <p:cNvCxnSpPr>
            <a:stCxn id="239" idx="3"/>
            <a:endCxn id="241" idx="2"/>
          </p:cNvCxnSpPr>
          <p:nvPr/>
        </p:nvCxnSpPr>
        <p:spPr>
          <a:xfrm>
            <a:off x="4572125" y="1677625"/>
            <a:ext cx="179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5"/>
          <p:cNvCxnSpPr>
            <a:stCxn id="239" idx="3"/>
            <a:endCxn id="242" idx="2"/>
          </p:cNvCxnSpPr>
          <p:nvPr/>
        </p:nvCxnSpPr>
        <p:spPr>
          <a:xfrm>
            <a:off x="4572125" y="1677625"/>
            <a:ext cx="1798200" cy="228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5"/>
          <p:cNvCxnSpPr>
            <a:stCxn id="240" idx="3"/>
            <a:endCxn id="241" idx="2"/>
          </p:cNvCxnSpPr>
          <p:nvPr/>
        </p:nvCxnSpPr>
        <p:spPr>
          <a:xfrm flipH="1" rot="10800000">
            <a:off x="4572125" y="1677675"/>
            <a:ext cx="1798200" cy="228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5"/>
          <p:cNvCxnSpPr>
            <a:endCxn id="242" idx="2"/>
          </p:cNvCxnSpPr>
          <p:nvPr/>
        </p:nvCxnSpPr>
        <p:spPr>
          <a:xfrm>
            <a:off x="4572075" y="3959775"/>
            <a:ext cx="179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341050" y="48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Tarefa 4 - Dados calculados pelo RAPL</a:t>
            </a:r>
            <a:endParaRPr b="0" sz="2600"/>
          </a:p>
        </p:txBody>
      </p:sp>
      <p:graphicFrame>
        <p:nvGraphicFramePr>
          <p:cNvPr id="254" name="Google Shape;254;p26"/>
          <p:cNvGraphicFramePr/>
          <p:nvPr/>
        </p:nvGraphicFramePr>
        <p:xfrm>
          <a:off x="189588" y="13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{186924CD-1144-42DB-8607-13CC042A98FD}</a:tableStyleId>
              </a:tblPr>
              <a:tblGrid>
                <a:gridCol w="996700"/>
                <a:gridCol w="1135175"/>
                <a:gridCol w="1065925"/>
                <a:gridCol w="1214325"/>
                <a:gridCol w="917525"/>
                <a:gridCol w="1065925"/>
                <a:gridCol w="1184625"/>
                <a:gridCol w="1184625"/>
              </a:tblGrid>
              <a:tr h="41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CSV grande</a:t>
                      </a:r>
                      <a:endParaRPr b="1"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(refactor/ no refactor)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/>
                        <a:t>E.DRAM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/>
                        <a:t>E.CPU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/>
                        <a:t>E.PACKAGE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/>
                        <a:t>P.DRAM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/>
                        <a:t>P.CPU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/>
                        <a:t>P.PACKAGE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100"/>
                        <a:t>Tempo(seg)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56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Parsing</a:t>
                      </a:r>
                      <a:endParaRPr b="1"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0.8410 /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0.9580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4.8430 /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5.5848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7.8060 /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8.8619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2.1107 /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2.1642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12.1540 /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12.6168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19.5901 /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20.0202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0.39 /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0.44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7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Login + Ver Lista de encomenda vazia</a:t>
                      </a:r>
                      <a:endParaRPr b="1"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26.9628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31.4478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19.4017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19.1494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113.1036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127.7788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1.1287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1.1269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0.8122 /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0.6862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4.7348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4.5788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23.88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27.90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Login + Encomendar +Ver Lista de encomenda</a:t>
                      </a:r>
                      <a:endParaRPr b="1"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67.0715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68.5652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19.5210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19.8070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250.4786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255.0977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1.0829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1.0838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0.3152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0.3130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4.0444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4.0323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61.93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63.26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Encomendar + ver Lista de Encomendas</a:t>
                      </a:r>
                      <a:endParaRPr b="1"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27.8649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30.7603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1.4313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1.1871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96.8485 /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106.3566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1.0623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1.0616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0.0545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0.0409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3.6924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3.6707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26.22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28.97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963" y="1249325"/>
            <a:ext cx="14382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3590325" y="3311050"/>
            <a:ext cx="3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4834200" y="2275200"/>
            <a:ext cx="430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latin typeface="Amatic SC"/>
                <a:ea typeface="Amatic SC"/>
                <a:cs typeface="Amatic SC"/>
                <a:sym typeface="Amatic SC"/>
              </a:rPr>
              <a:t>Universidade do Minho, Departamento de Informática</a:t>
            </a:r>
            <a:endParaRPr sz="4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>
            <p:ph type="title"/>
          </p:nvPr>
        </p:nvSpPr>
        <p:spPr>
          <a:xfrm>
            <a:off x="103425" y="1418475"/>
            <a:ext cx="42483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4100"/>
              <a:t>Análise e</a:t>
            </a:r>
            <a:endParaRPr b="0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4100"/>
              <a:t>Teste     </a:t>
            </a:r>
            <a:endParaRPr b="0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4100"/>
              <a:t>de </a:t>
            </a:r>
            <a:endParaRPr b="0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4100"/>
              <a:t>Software</a:t>
            </a:r>
            <a:endParaRPr b="0" sz="4100"/>
          </a:p>
        </p:txBody>
      </p:sp>
      <p:sp>
        <p:nvSpPr>
          <p:cNvPr id="263" name="Google Shape;263;p27"/>
          <p:cNvSpPr txBox="1"/>
          <p:nvPr>
            <p:ph idx="1" type="subTitle"/>
          </p:nvPr>
        </p:nvSpPr>
        <p:spPr>
          <a:xfrm>
            <a:off x="5097275" y="4041775"/>
            <a:ext cx="39297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5146"/>
              <a:buNone/>
            </a:pPr>
            <a:r>
              <a:rPr b="1" lang="pt-PT" sz="11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Bruno Veloso	              João Mota	              Rafael Lourenço</a:t>
            </a:r>
            <a:r>
              <a:rPr lang="pt-PT" sz="11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PT" sz="11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1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5146"/>
              <a:buNone/>
            </a:pPr>
            <a:r>
              <a:rPr b="1" lang="pt-PT" sz="11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A78352	              	                 A80791	              	                      A86266</a:t>
            </a:r>
            <a:r>
              <a:rPr lang="pt-PT" sz="11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11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5146"/>
              <a:buNone/>
            </a:pPr>
            <a:r>
              <a:t/>
            </a:r>
            <a:endParaRPr b="1" sz="11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3731"/>
              <a:buNone/>
            </a:pPr>
            <a:r>
              <a:t/>
            </a:r>
            <a:endParaRPr b="1" sz="138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5906238" y="360850"/>
            <a:ext cx="216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u="sng">
                <a:solidFill>
                  <a:schemeClr val="hlink"/>
                </a:solidFill>
                <a:hlinkClick r:id="rId4"/>
              </a:rPr>
              <a:t>https://youtu.be/Dfwf9XbKtC4</a:t>
            </a:r>
            <a:r>
              <a:rPr lang="pt-PT" sz="1100" u="sng">
                <a:solidFill>
                  <a:schemeClr val="hlink"/>
                </a:solidFill>
              </a:rPr>
              <a:t> 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714500" y="260800"/>
            <a:ext cx="71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500">
                <a:latin typeface="Amatic SC"/>
                <a:ea typeface="Amatic SC"/>
                <a:cs typeface="Amatic SC"/>
                <a:sym typeface="Amatic SC"/>
              </a:rPr>
              <a:t>Demo</a:t>
            </a:r>
            <a:endParaRPr b="1" sz="2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3286125" y="453850"/>
            <a:ext cx="2328300" cy="168000"/>
          </a:xfrm>
          <a:prstGeom prst="rightArrow">
            <a:avLst>
              <a:gd fmla="val 100000" name="adj1"/>
              <a:gd fmla="val 215193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2533300" y="1778125"/>
            <a:ext cx="1979100" cy="2320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latin typeface="Amatic SC"/>
                <a:ea typeface="Amatic SC"/>
                <a:cs typeface="Amatic SC"/>
                <a:sym typeface="Amatic SC"/>
              </a:rPr>
              <a:t>Tarefa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PT">
                <a:latin typeface="Raleway"/>
                <a:ea typeface="Raleway"/>
                <a:cs typeface="Raleway"/>
                <a:sym typeface="Raleway"/>
              </a:rPr>
              <a:t>Refactoring;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731675" y="1831800"/>
            <a:ext cx="1979100" cy="2320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latin typeface="Amatic SC"/>
                <a:ea typeface="Amatic SC"/>
                <a:cs typeface="Amatic SC"/>
                <a:sym typeface="Amatic SC"/>
              </a:rPr>
              <a:t>           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latin typeface="Amatic SC"/>
                <a:ea typeface="Amatic SC"/>
                <a:cs typeface="Amatic SC"/>
                <a:sym typeface="Amatic SC"/>
              </a:rPr>
              <a:t>Tarefa 3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PT">
                <a:latin typeface="Raleway"/>
                <a:ea typeface="Raleway"/>
                <a:cs typeface="Raleway"/>
                <a:sym typeface="Raleway"/>
              </a:rPr>
              <a:t>Testes unitários;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PT">
                <a:latin typeface="Raleway"/>
                <a:ea typeface="Raleway"/>
                <a:cs typeface="Raleway"/>
                <a:sym typeface="Raleway"/>
              </a:rPr>
              <a:t>Cobertura;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PT">
                <a:latin typeface="Raleway"/>
                <a:ea typeface="Raleway"/>
                <a:cs typeface="Raleway"/>
                <a:sym typeface="Raleway"/>
              </a:rPr>
              <a:t>Ficheiros logs.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050600" y="1831800"/>
            <a:ext cx="1979100" cy="2320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latin typeface="Amatic SC"/>
                <a:ea typeface="Amatic SC"/>
                <a:cs typeface="Amatic SC"/>
                <a:sym typeface="Amatic SC"/>
              </a:rPr>
              <a:t>            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latin typeface="Amatic SC"/>
                <a:ea typeface="Amatic SC"/>
                <a:cs typeface="Amatic SC"/>
                <a:sym typeface="Amatic SC"/>
              </a:rPr>
              <a:t>Tarefa 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PT">
                <a:latin typeface="Raleway"/>
                <a:ea typeface="Raleway"/>
                <a:cs typeface="Raleway"/>
                <a:sym typeface="Raleway"/>
              </a:rPr>
              <a:t>Análise de desempenho a nível energético;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633075" y="61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600"/>
              <a:t>Objetivos e Tarefas</a:t>
            </a:r>
            <a:endParaRPr b="0" sz="2600"/>
          </a:p>
        </p:txBody>
      </p:sp>
      <p:sp>
        <p:nvSpPr>
          <p:cNvPr id="99" name="Google Shape;99;p14"/>
          <p:cNvSpPr/>
          <p:nvPr/>
        </p:nvSpPr>
        <p:spPr>
          <a:xfrm>
            <a:off x="228050" y="1778125"/>
            <a:ext cx="1979100" cy="2320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8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latin typeface="Amatic SC"/>
                <a:ea typeface="Amatic SC"/>
                <a:cs typeface="Amatic SC"/>
                <a:sym typeface="Amatic SC"/>
              </a:rPr>
              <a:t>          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latin typeface="Amatic SC"/>
                <a:ea typeface="Amatic SC"/>
                <a:cs typeface="Amatic SC"/>
                <a:sym typeface="Amatic SC"/>
              </a:rPr>
              <a:t>Tarefa 1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PT">
                <a:latin typeface="Raleway"/>
                <a:ea typeface="Raleway"/>
                <a:cs typeface="Raleway"/>
                <a:sym typeface="Raleway"/>
              </a:rPr>
              <a:t>Preparação dos projetos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pt-PT">
                <a:latin typeface="Raleway"/>
                <a:ea typeface="Raleway"/>
                <a:cs typeface="Raleway"/>
                <a:sym typeface="Raleway"/>
              </a:rPr>
              <a:t>Métricas de software.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7650" y="54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Tarefa 1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806650" y="1542325"/>
            <a:ext cx="2037600" cy="7641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919750" y="1669825"/>
            <a:ext cx="192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Conversão dos projetos para Maven</a:t>
            </a:r>
            <a:endParaRPr sz="1100"/>
          </a:p>
        </p:txBody>
      </p:sp>
      <p:sp>
        <p:nvSpPr>
          <p:cNvPr id="107" name="Google Shape;107;p15"/>
          <p:cNvSpPr/>
          <p:nvPr/>
        </p:nvSpPr>
        <p:spPr>
          <a:xfrm>
            <a:off x="3459713" y="1542325"/>
            <a:ext cx="2037600" cy="7641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112800" y="1542325"/>
            <a:ext cx="2037600" cy="7641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3609750" y="1662775"/>
            <a:ext cx="192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Compilar e colocar os projetos no SonarQube</a:t>
            </a:r>
            <a:endParaRPr sz="1100"/>
          </a:p>
        </p:txBody>
      </p:sp>
      <p:sp>
        <p:nvSpPr>
          <p:cNvPr id="110" name="Google Shape;110;p15"/>
          <p:cNvSpPr txBox="1"/>
          <p:nvPr/>
        </p:nvSpPr>
        <p:spPr>
          <a:xfrm>
            <a:off x="6114650" y="1747375"/>
            <a:ext cx="219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Obter as métricas </a:t>
            </a:r>
            <a:r>
              <a:rPr lang="pt-PT" sz="1100"/>
              <a:t>necessárias</a:t>
            </a:r>
            <a:endParaRPr sz="1100"/>
          </a:p>
        </p:txBody>
      </p:sp>
      <p:cxnSp>
        <p:nvCxnSpPr>
          <p:cNvPr id="111" name="Google Shape;111;p15"/>
          <p:cNvCxnSpPr>
            <a:stCxn id="107" idx="3"/>
            <a:endCxn id="108" idx="1"/>
          </p:cNvCxnSpPr>
          <p:nvPr/>
        </p:nvCxnSpPr>
        <p:spPr>
          <a:xfrm>
            <a:off x="5497313" y="1924375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endCxn id="107" idx="1"/>
          </p:cNvCxnSpPr>
          <p:nvPr/>
        </p:nvCxnSpPr>
        <p:spPr>
          <a:xfrm flipH="1" rot="10800000">
            <a:off x="2844113" y="1924375"/>
            <a:ext cx="615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 txBox="1"/>
          <p:nvPr/>
        </p:nvSpPr>
        <p:spPr>
          <a:xfrm>
            <a:off x="672125" y="2601250"/>
            <a:ext cx="3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-287550" lvl="0" marL="3384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4" name="Google Shape;114;p15"/>
          <p:cNvSpPr txBox="1"/>
          <p:nvPr/>
        </p:nvSpPr>
        <p:spPr>
          <a:xfrm>
            <a:off x="919750" y="2579163"/>
            <a:ext cx="20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Criação de novas diretorias para os projetos Maven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72125" y="3062950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7550" lvl="0" marL="3384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893500" y="3123238"/>
            <a:ext cx="19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Criação da pom.xml e aplicação aos projetos</a:t>
            </a:r>
            <a:endParaRPr sz="900"/>
          </a:p>
        </p:txBody>
      </p:sp>
      <p:sp>
        <p:nvSpPr>
          <p:cNvPr id="117" name="Google Shape;117;p15"/>
          <p:cNvSpPr txBox="1"/>
          <p:nvPr/>
        </p:nvSpPr>
        <p:spPr>
          <a:xfrm>
            <a:off x="672125" y="3645225"/>
            <a:ext cx="3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-287550" lvl="0" marL="3384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8" name="Google Shape;118;p15"/>
          <p:cNvSpPr txBox="1"/>
          <p:nvPr/>
        </p:nvSpPr>
        <p:spPr>
          <a:xfrm>
            <a:off x="893500" y="3645250"/>
            <a:ext cx="212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Tratamento dos casos de excepção</a:t>
            </a:r>
            <a:endParaRPr sz="900"/>
          </a:p>
        </p:txBody>
      </p:sp>
      <p:sp>
        <p:nvSpPr>
          <p:cNvPr id="119" name="Google Shape;119;p15"/>
          <p:cNvSpPr txBox="1"/>
          <p:nvPr/>
        </p:nvSpPr>
        <p:spPr>
          <a:xfrm>
            <a:off x="3336125" y="2601250"/>
            <a:ext cx="3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-287550" lvl="0" marL="3384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0" name="Google Shape;120;p15"/>
          <p:cNvSpPr txBox="1"/>
          <p:nvPr/>
        </p:nvSpPr>
        <p:spPr>
          <a:xfrm>
            <a:off x="3516275" y="2601238"/>
            <a:ext cx="203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Iniciar o servidor do SonarQube</a:t>
            </a:r>
            <a:endParaRPr sz="900"/>
          </a:p>
        </p:txBody>
      </p:sp>
      <p:sp>
        <p:nvSpPr>
          <p:cNvPr id="121" name="Google Shape;121;p15"/>
          <p:cNvSpPr txBox="1"/>
          <p:nvPr/>
        </p:nvSpPr>
        <p:spPr>
          <a:xfrm>
            <a:off x="3336125" y="3111875"/>
            <a:ext cx="3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-287550" lvl="0" marL="3384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2" name="Google Shape;122;p15"/>
          <p:cNvSpPr txBox="1"/>
          <p:nvPr/>
        </p:nvSpPr>
        <p:spPr>
          <a:xfrm>
            <a:off x="3516275" y="3111863"/>
            <a:ext cx="203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Compilar os projetos Maven</a:t>
            </a:r>
            <a:endParaRPr sz="900"/>
          </a:p>
        </p:txBody>
      </p:sp>
      <p:sp>
        <p:nvSpPr>
          <p:cNvPr id="123" name="Google Shape;123;p15"/>
          <p:cNvSpPr txBox="1"/>
          <p:nvPr/>
        </p:nvSpPr>
        <p:spPr>
          <a:xfrm>
            <a:off x="3336125" y="3645225"/>
            <a:ext cx="3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-287550" lvl="0" marL="3384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4" name="Google Shape;124;p15"/>
          <p:cNvSpPr txBox="1"/>
          <p:nvPr/>
        </p:nvSpPr>
        <p:spPr>
          <a:xfrm>
            <a:off x="3516275" y="3645238"/>
            <a:ext cx="203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Colocar os projetos no SonarQube</a:t>
            </a:r>
            <a:endParaRPr sz="900"/>
          </a:p>
        </p:txBody>
      </p:sp>
      <p:sp>
        <p:nvSpPr>
          <p:cNvPr id="125" name="Google Shape;125;p15"/>
          <p:cNvSpPr txBox="1"/>
          <p:nvPr/>
        </p:nvSpPr>
        <p:spPr>
          <a:xfrm>
            <a:off x="6112800" y="2525050"/>
            <a:ext cx="3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-287550" lvl="0" marL="3384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6" name="Google Shape;126;p15"/>
          <p:cNvSpPr txBox="1"/>
          <p:nvPr/>
        </p:nvSpPr>
        <p:spPr>
          <a:xfrm>
            <a:off x="6285275" y="2525038"/>
            <a:ext cx="2037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Guardar num ficheiro .csv as métricas consideradas para todos os projetos</a:t>
            </a:r>
            <a:endParaRPr sz="900"/>
          </a:p>
        </p:txBody>
      </p:sp>
      <p:sp>
        <p:nvSpPr>
          <p:cNvPr id="127" name="Google Shape;127;p15"/>
          <p:cNvSpPr txBox="1"/>
          <p:nvPr/>
        </p:nvSpPr>
        <p:spPr>
          <a:xfrm>
            <a:off x="6424075" y="3063850"/>
            <a:ext cx="36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t/>
            </a:r>
            <a:endParaRPr sz="900"/>
          </a:p>
        </p:txBody>
      </p:sp>
      <p:sp>
        <p:nvSpPr>
          <p:cNvPr id="128" name="Google Shape;128;p15"/>
          <p:cNvSpPr txBox="1"/>
          <p:nvPr/>
        </p:nvSpPr>
        <p:spPr>
          <a:xfrm>
            <a:off x="6739850" y="3063838"/>
            <a:ext cx="152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Número do projeto</a:t>
            </a:r>
            <a:endParaRPr sz="900"/>
          </a:p>
        </p:txBody>
      </p:sp>
      <p:sp>
        <p:nvSpPr>
          <p:cNvPr id="129" name="Google Shape;129;p15"/>
          <p:cNvSpPr txBox="1"/>
          <p:nvPr/>
        </p:nvSpPr>
        <p:spPr>
          <a:xfrm>
            <a:off x="6424075" y="3354275"/>
            <a:ext cx="36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t/>
            </a:r>
            <a:endParaRPr sz="900"/>
          </a:p>
        </p:txBody>
      </p:sp>
      <p:sp>
        <p:nvSpPr>
          <p:cNvPr id="130" name="Google Shape;130;p15"/>
          <p:cNvSpPr txBox="1"/>
          <p:nvPr/>
        </p:nvSpPr>
        <p:spPr>
          <a:xfrm>
            <a:off x="6424075" y="3633325"/>
            <a:ext cx="36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t/>
            </a:r>
            <a:endParaRPr sz="900"/>
          </a:p>
        </p:txBody>
      </p:sp>
      <p:sp>
        <p:nvSpPr>
          <p:cNvPr id="131" name="Google Shape;131;p15"/>
          <p:cNvSpPr txBox="1"/>
          <p:nvPr/>
        </p:nvSpPr>
        <p:spPr>
          <a:xfrm>
            <a:off x="6424075" y="3896138"/>
            <a:ext cx="36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t/>
            </a:r>
            <a:endParaRPr sz="900"/>
          </a:p>
        </p:txBody>
      </p:sp>
      <p:sp>
        <p:nvSpPr>
          <p:cNvPr id="132" name="Google Shape;132;p15"/>
          <p:cNvSpPr txBox="1"/>
          <p:nvPr/>
        </p:nvSpPr>
        <p:spPr>
          <a:xfrm>
            <a:off x="6424075" y="4749425"/>
            <a:ext cx="36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t/>
            </a:r>
            <a:endParaRPr sz="900"/>
          </a:p>
        </p:txBody>
      </p:sp>
      <p:sp>
        <p:nvSpPr>
          <p:cNvPr id="133" name="Google Shape;133;p15"/>
          <p:cNvSpPr txBox="1"/>
          <p:nvPr/>
        </p:nvSpPr>
        <p:spPr>
          <a:xfrm>
            <a:off x="6424075" y="4184088"/>
            <a:ext cx="36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t/>
            </a:r>
            <a:endParaRPr sz="900"/>
          </a:p>
        </p:txBody>
      </p:sp>
      <p:sp>
        <p:nvSpPr>
          <p:cNvPr id="134" name="Google Shape;134;p15"/>
          <p:cNvSpPr txBox="1"/>
          <p:nvPr/>
        </p:nvSpPr>
        <p:spPr>
          <a:xfrm>
            <a:off x="6424075" y="4464400"/>
            <a:ext cx="36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t/>
            </a:r>
            <a:endParaRPr sz="900"/>
          </a:p>
        </p:txBody>
      </p:sp>
      <p:sp>
        <p:nvSpPr>
          <p:cNvPr id="135" name="Google Shape;135;p15"/>
          <p:cNvSpPr txBox="1"/>
          <p:nvPr/>
        </p:nvSpPr>
        <p:spPr>
          <a:xfrm>
            <a:off x="6739850" y="3349200"/>
            <a:ext cx="152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Bugs</a:t>
            </a:r>
            <a:endParaRPr sz="900"/>
          </a:p>
        </p:txBody>
      </p:sp>
      <p:sp>
        <p:nvSpPr>
          <p:cNvPr id="136" name="Google Shape;136;p15"/>
          <p:cNvSpPr txBox="1"/>
          <p:nvPr/>
        </p:nvSpPr>
        <p:spPr>
          <a:xfrm>
            <a:off x="6734300" y="3618775"/>
            <a:ext cx="153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Security Hotspots</a:t>
            </a:r>
            <a:endParaRPr sz="900"/>
          </a:p>
        </p:txBody>
      </p:sp>
      <p:sp>
        <p:nvSpPr>
          <p:cNvPr id="137" name="Google Shape;137;p15"/>
          <p:cNvSpPr txBox="1"/>
          <p:nvPr/>
        </p:nvSpPr>
        <p:spPr>
          <a:xfrm>
            <a:off x="6739850" y="3896138"/>
            <a:ext cx="152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Code Smells</a:t>
            </a:r>
            <a:endParaRPr sz="900"/>
          </a:p>
        </p:txBody>
      </p:sp>
      <p:sp>
        <p:nvSpPr>
          <p:cNvPr id="138" name="Google Shape;138;p15"/>
          <p:cNvSpPr txBox="1"/>
          <p:nvPr/>
        </p:nvSpPr>
        <p:spPr>
          <a:xfrm>
            <a:off x="6739850" y="4191375"/>
            <a:ext cx="152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Complexidade ciclomática</a:t>
            </a:r>
            <a:endParaRPr sz="900"/>
          </a:p>
        </p:txBody>
      </p:sp>
      <p:sp>
        <p:nvSpPr>
          <p:cNvPr id="139" name="Google Shape;139;p15"/>
          <p:cNvSpPr txBox="1"/>
          <p:nvPr/>
        </p:nvSpPr>
        <p:spPr>
          <a:xfrm>
            <a:off x="6739850" y="4465850"/>
            <a:ext cx="152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Linhas Duplicadas</a:t>
            </a:r>
            <a:endParaRPr sz="900"/>
          </a:p>
        </p:txBody>
      </p:sp>
      <p:sp>
        <p:nvSpPr>
          <p:cNvPr id="140" name="Google Shape;140;p15"/>
          <p:cNvSpPr txBox="1"/>
          <p:nvPr/>
        </p:nvSpPr>
        <p:spPr>
          <a:xfrm>
            <a:off x="6739850" y="4749425"/>
            <a:ext cx="152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Technical Debt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537750" y="57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Tarefa 1 - Análise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00" y="1499725"/>
            <a:ext cx="8549400" cy="32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7650" y="58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Tarefa 1 - Análise </a:t>
            </a:r>
            <a:endParaRPr b="0" sz="2600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00" y="1961250"/>
            <a:ext cx="4741502" cy="25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650" y="1480997"/>
            <a:ext cx="3666700" cy="31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601600" y="5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Tarefa 2						            Refractor Manual</a:t>
            </a:r>
            <a:endParaRPr b="0" sz="2600"/>
          </a:p>
        </p:txBody>
      </p:sp>
      <p:sp>
        <p:nvSpPr>
          <p:cNvPr id="160" name="Google Shape;160;p18"/>
          <p:cNvSpPr txBox="1"/>
          <p:nvPr/>
        </p:nvSpPr>
        <p:spPr>
          <a:xfrm>
            <a:off x="516450" y="1607450"/>
            <a:ext cx="28302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aleway"/>
                <a:ea typeface="Raleway"/>
                <a:cs typeface="Raleway"/>
                <a:sym typeface="Raleway"/>
              </a:rPr>
              <a:t>Refractors Aplicados 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AutoNum type="romanUcPeriod"/>
            </a:pPr>
            <a:r>
              <a:rPr b="1" lang="pt-PT">
                <a:latin typeface="Amatic SC"/>
                <a:ea typeface="Amatic SC"/>
                <a:cs typeface="Amatic SC"/>
                <a:sym typeface="Amatic SC"/>
              </a:rPr>
              <a:t>AutoRefractor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AutoNum type="romanUcPeriod"/>
            </a:pPr>
            <a:r>
              <a:rPr b="1" lang="pt-PT">
                <a:latin typeface="Amatic SC"/>
                <a:ea typeface="Amatic SC"/>
                <a:cs typeface="Amatic SC"/>
                <a:sym typeface="Amatic SC"/>
              </a:rPr>
              <a:t>JSparroW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AutoNum type="romanUcPeriod"/>
            </a:pPr>
            <a:r>
              <a:rPr b="1" lang="pt-PT" sz="1700">
                <a:latin typeface="Amatic SC"/>
                <a:ea typeface="Amatic SC"/>
                <a:cs typeface="Amatic SC"/>
                <a:sym typeface="Amatic SC"/>
              </a:rPr>
              <a:t>IntelliJ IDEA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4536975" y="14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{186924CD-1144-42DB-8607-13CC042A98FD}</a:tableStyleId>
              </a:tblPr>
              <a:tblGrid>
                <a:gridCol w="1417075"/>
                <a:gridCol w="1417075"/>
                <a:gridCol w="1417075"/>
              </a:tblGrid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Projeto 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Projeto 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Falhas de segurança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Code Smells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754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816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Complexidade ciclomática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880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Linhas Duplicadas</a:t>
                      </a:r>
                      <a:r>
                        <a:rPr lang="pt-PT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(%)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6.2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5.2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Debito</a:t>
                      </a:r>
                      <a:r>
                        <a:rPr lang="pt-PT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(Dias)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18"/>
          <p:cNvGraphicFramePr/>
          <p:nvPr/>
        </p:nvGraphicFramePr>
        <p:xfrm>
          <a:off x="4536975" y="14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{186924CD-1144-42DB-8607-13CC042A98FD}</a:tableStyleId>
              </a:tblPr>
              <a:tblGrid>
                <a:gridCol w="1417075"/>
                <a:gridCol w="1417075"/>
                <a:gridCol w="1417075"/>
              </a:tblGrid>
              <a:tr h="40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Projeto 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Projeto 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Falhas de segurança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Code Smells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745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764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Complexidade ciclomática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852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Linhas Duplicadas</a:t>
                      </a:r>
                      <a:r>
                        <a:rPr lang="pt-PT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(%)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6.2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4.6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Debito</a:t>
                      </a:r>
                      <a:r>
                        <a:rPr lang="pt-PT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(Dias)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15.4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648600" y="57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Refractor</a:t>
            </a:r>
            <a:r>
              <a:rPr b="0" lang="pt-PT"/>
              <a:t> Automático: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524675" y="1824675"/>
            <a:ext cx="7688700" cy="30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Code smell </a:t>
            </a:r>
            <a:r>
              <a:rPr b="1" lang="pt-PT"/>
              <a:t>mais</a:t>
            </a:r>
            <a:r>
              <a:rPr lang="pt-PT"/>
              <a:t> </a:t>
            </a:r>
            <a:r>
              <a:rPr b="1" lang="pt-PT"/>
              <a:t>frequente</a:t>
            </a:r>
            <a:r>
              <a:rPr lang="pt-PT"/>
              <a:t>: </a:t>
            </a:r>
            <a:r>
              <a:rPr lang="pt-PT">
                <a:latin typeface="Raleway"/>
                <a:ea typeface="Raleway"/>
                <a:cs typeface="Raleway"/>
                <a:sym typeface="Raleway"/>
              </a:rPr>
              <a:t>“Repl</a:t>
            </a:r>
            <a:r>
              <a:rPr lang="pt-PT">
                <a:latin typeface="Raleway"/>
                <a:ea typeface="Raleway"/>
                <a:cs typeface="Raleway"/>
                <a:sym typeface="Raleway"/>
              </a:rPr>
              <a:t>ace System.out</a:t>
            </a:r>
            <a:r>
              <a:rPr lang="pt-PT">
                <a:latin typeface="Raleway"/>
                <a:ea typeface="Raleway"/>
                <a:cs typeface="Raleway"/>
                <a:sym typeface="Raleway"/>
              </a:rPr>
              <a:t> by a logger”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Procurar todos os ficheiros que têm prints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Criar uma </a:t>
            </a:r>
            <a:r>
              <a:rPr lang="pt-PT"/>
              <a:t>variável</a:t>
            </a:r>
            <a:r>
              <a:rPr lang="pt-PT"/>
              <a:t> de class para executar os loggers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Substituir todas as </a:t>
            </a:r>
            <a:r>
              <a:rPr lang="pt-PT"/>
              <a:t>ocorrências de System.out.prints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/>
              <a:t>Complicações</a:t>
            </a:r>
            <a:r>
              <a:rPr lang="pt-PT"/>
              <a:t> que obtivemos: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Existem vários projetos que fazem prints de um </a:t>
            </a:r>
            <a:r>
              <a:rPr b="1" lang="pt-PT"/>
              <a:t>objeto</a:t>
            </a:r>
            <a:r>
              <a:rPr lang="pt-PT"/>
              <a:t> sem chamar o toString().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Alguns caracteres nas diretorias trazem problemas  aos comandos bash.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Tratamento de casos </a:t>
            </a:r>
            <a:r>
              <a:rPr b="1" lang="pt-PT"/>
              <a:t>exceção</a:t>
            </a:r>
            <a:r>
              <a:rPr lang="pt-PT"/>
              <a:t>.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7545200" y="1231900"/>
            <a:ext cx="1114200" cy="1187100"/>
          </a:xfrm>
          <a:prstGeom prst="ellipse">
            <a:avLst/>
          </a:prstGeom>
          <a:solidFill>
            <a:srgbClr val="CC412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Amatic SC"/>
                <a:ea typeface="Amatic SC"/>
                <a:cs typeface="Amatic SC"/>
                <a:sym typeface="Amatic SC"/>
              </a:rPr>
              <a:t>Refactoring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-3030" l="0" r="0" t="3030"/>
          <a:stretch/>
        </p:blipFill>
        <p:spPr>
          <a:xfrm>
            <a:off x="7545200" y="1285875"/>
            <a:ext cx="1604274" cy="164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012" y="3468125"/>
            <a:ext cx="1568575" cy="9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56150"/>
            <a:ext cx="9143998" cy="16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86476"/>
            <a:ext cx="9143999" cy="16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593175" y="570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Estatísticas finais: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38" y="1543675"/>
            <a:ext cx="711131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81750" y="547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/>
              <a:t>Tarefa 3 - Testes e Coverage</a:t>
            </a:r>
            <a:endParaRPr b="0" sz="2600"/>
          </a:p>
        </p:txBody>
      </p:sp>
      <p:sp>
        <p:nvSpPr>
          <p:cNvPr id="186" name="Google Shape;186;p21"/>
          <p:cNvSpPr/>
          <p:nvPr/>
        </p:nvSpPr>
        <p:spPr>
          <a:xfrm>
            <a:off x="381750" y="1436575"/>
            <a:ext cx="1205400" cy="1326000"/>
          </a:xfrm>
          <a:prstGeom prst="foldedCorner">
            <a:avLst>
              <a:gd fmla="val 16667" name="adj"/>
            </a:avLst>
          </a:prstGeom>
          <a:solidFill>
            <a:srgbClr val="DD7E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23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81750" y="3226450"/>
            <a:ext cx="1205400" cy="1326000"/>
          </a:xfrm>
          <a:prstGeom prst="foldedCorner">
            <a:avLst>
              <a:gd fmla="val 16667" name="adj"/>
            </a:avLst>
          </a:prstGeom>
          <a:solidFill>
            <a:srgbClr val="DD7E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83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2621975" y="2642075"/>
            <a:ext cx="1326000" cy="81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EvoSuite</a:t>
            </a:r>
            <a:endParaRPr b="1"/>
          </a:p>
        </p:txBody>
      </p:sp>
      <p:cxnSp>
        <p:nvCxnSpPr>
          <p:cNvPr id="189" name="Google Shape;189;p21"/>
          <p:cNvCxnSpPr>
            <a:stCxn id="186" idx="3"/>
            <a:endCxn id="188" idx="1"/>
          </p:cNvCxnSpPr>
          <p:nvPr/>
        </p:nvCxnSpPr>
        <p:spPr>
          <a:xfrm>
            <a:off x="1587150" y="2099575"/>
            <a:ext cx="1034700" cy="94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1"/>
          <p:cNvCxnSpPr>
            <a:stCxn id="187" idx="3"/>
            <a:endCxn id="188" idx="1"/>
          </p:cNvCxnSpPr>
          <p:nvPr/>
        </p:nvCxnSpPr>
        <p:spPr>
          <a:xfrm flipH="1" rot="10800000">
            <a:off x="1587150" y="3048850"/>
            <a:ext cx="1034700" cy="84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1"/>
          <p:cNvSpPr/>
          <p:nvPr/>
        </p:nvSpPr>
        <p:spPr>
          <a:xfrm>
            <a:off x="4682400" y="3336850"/>
            <a:ext cx="994800" cy="1105200"/>
          </a:xfrm>
          <a:prstGeom prst="foldedCorner">
            <a:avLst>
              <a:gd fmla="val 16667" name="adj"/>
            </a:avLst>
          </a:prstGeom>
          <a:solidFill>
            <a:srgbClr val="CC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Coverage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Report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7495625" y="2642075"/>
            <a:ext cx="904200" cy="1105200"/>
          </a:xfrm>
          <a:prstGeom prst="foldedCorner">
            <a:avLst>
              <a:gd fmla="val 16667" name="adj"/>
            </a:avLst>
          </a:prstGeom>
          <a:solidFill>
            <a:srgbClr val="CC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HTML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7495625" y="3889450"/>
            <a:ext cx="904200" cy="1105200"/>
          </a:xfrm>
          <a:prstGeom prst="foldedCorner">
            <a:avLst>
              <a:gd fmla="val 16667" name="adj"/>
            </a:avLst>
          </a:prstGeom>
          <a:solidFill>
            <a:srgbClr val="CC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CSV</a:t>
            </a:r>
            <a:endParaRPr/>
          </a:p>
        </p:txBody>
      </p:sp>
      <p:cxnSp>
        <p:nvCxnSpPr>
          <p:cNvPr id="194" name="Google Shape;194;p21"/>
          <p:cNvCxnSpPr>
            <a:stCxn id="188" idx="3"/>
            <a:endCxn id="191" idx="1"/>
          </p:cNvCxnSpPr>
          <p:nvPr/>
        </p:nvCxnSpPr>
        <p:spPr>
          <a:xfrm>
            <a:off x="3947975" y="3048875"/>
            <a:ext cx="734400" cy="84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>
            <a:stCxn id="191" idx="3"/>
            <a:endCxn id="192" idx="1"/>
          </p:cNvCxnSpPr>
          <p:nvPr/>
        </p:nvCxnSpPr>
        <p:spPr>
          <a:xfrm flipH="1" rot="10800000">
            <a:off x="5677200" y="3194650"/>
            <a:ext cx="1818300" cy="6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>
            <a:stCxn id="191" idx="3"/>
            <a:endCxn id="193" idx="1"/>
          </p:cNvCxnSpPr>
          <p:nvPr/>
        </p:nvCxnSpPr>
        <p:spPr>
          <a:xfrm>
            <a:off x="5677200" y="3889450"/>
            <a:ext cx="1818300" cy="5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1"/>
          <p:cNvSpPr/>
          <p:nvPr/>
        </p:nvSpPr>
        <p:spPr>
          <a:xfrm>
            <a:off x="4627200" y="1165325"/>
            <a:ext cx="1105200" cy="763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Tests</a:t>
            </a:r>
            <a:endParaRPr/>
          </a:p>
        </p:txBody>
      </p:sp>
      <p:cxnSp>
        <p:nvCxnSpPr>
          <p:cNvPr id="198" name="Google Shape;198;p21"/>
          <p:cNvCxnSpPr>
            <a:stCxn id="188" idx="3"/>
            <a:endCxn id="197" idx="1"/>
          </p:cNvCxnSpPr>
          <p:nvPr/>
        </p:nvCxnSpPr>
        <p:spPr>
          <a:xfrm flipH="1" rot="10800000">
            <a:off x="3947975" y="1547075"/>
            <a:ext cx="679200" cy="150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1"/>
          <p:cNvSpPr/>
          <p:nvPr/>
        </p:nvSpPr>
        <p:spPr>
          <a:xfrm>
            <a:off x="6320575" y="843875"/>
            <a:ext cx="1488300" cy="1406400"/>
          </a:xfrm>
          <a:prstGeom prst="ellipse">
            <a:avLst/>
          </a:prstGeom>
          <a:solidFill>
            <a:srgbClr val="9FC5E8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Run with IntelliJ Coverage</a:t>
            </a:r>
            <a:endParaRPr/>
          </a:p>
        </p:txBody>
      </p:sp>
      <p:cxnSp>
        <p:nvCxnSpPr>
          <p:cNvPr id="200" name="Google Shape;200;p21"/>
          <p:cNvCxnSpPr>
            <a:stCxn id="197" idx="3"/>
            <a:endCxn id="199" idx="2"/>
          </p:cNvCxnSpPr>
          <p:nvPr/>
        </p:nvCxnSpPr>
        <p:spPr>
          <a:xfrm>
            <a:off x="5732400" y="1547075"/>
            <a:ext cx="5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1"/>
          <p:cNvCxnSpPr>
            <a:stCxn id="199" idx="4"/>
            <a:endCxn id="192" idx="1"/>
          </p:cNvCxnSpPr>
          <p:nvPr/>
        </p:nvCxnSpPr>
        <p:spPr>
          <a:xfrm>
            <a:off x="7064725" y="2250275"/>
            <a:ext cx="430800" cy="9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