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4"/>
  </p:sldMasterIdLst>
  <p:notesMasterIdLst>
    <p:notesMasterId r:id="rId33"/>
  </p:notesMasterIdLst>
  <p:sldIdLst>
    <p:sldId id="256" r:id="rId5"/>
    <p:sldId id="258" r:id="rId6"/>
    <p:sldId id="261" r:id="rId7"/>
    <p:sldId id="262" r:id="rId8"/>
    <p:sldId id="307" r:id="rId9"/>
    <p:sldId id="322" r:id="rId10"/>
    <p:sldId id="324" r:id="rId11"/>
    <p:sldId id="325" r:id="rId12"/>
    <p:sldId id="321" r:id="rId13"/>
    <p:sldId id="266" r:id="rId14"/>
    <p:sldId id="314" r:id="rId15"/>
    <p:sldId id="267" r:id="rId16"/>
    <p:sldId id="313" r:id="rId17"/>
    <p:sldId id="270" r:id="rId18"/>
    <p:sldId id="310" r:id="rId19"/>
    <p:sldId id="317" r:id="rId20"/>
    <p:sldId id="318" r:id="rId21"/>
    <p:sldId id="319" r:id="rId22"/>
    <p:sldId id="308" r:id="rId23"/>
    <p:sldId id="309" r:id="rId24"/>
    <p:sldId id="316" r:id="rId25"/>
    <p:sldId id="320" r:id="rId26"/>
    <p:sldId id="286" r:id="rId27"/>
    <p:sldId id="289" r:id="rId28"/>
    <p:sldId id="287" r:id="rId29"/>
    <p:sldId id="281" r:id="rId30"/>
    <p:sldId id="276" r:id="rId31"/>
    <p:sldId id="30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45128" initials="AW" lastIdx="13" clrIdx="0"/>
  <p:cmAuthor id="1" name="vhaeassteinl" initials="v" lastIdx="3" clrIdx="1"/>
  <p:cmAuthor id="2" name="vhaeasfernas5" initials="v" lastIdx="7" clrIdx="2"/>
  <p:cmAuthor id="3" name="vhaeascozzoj" initials="v" lastIdx="0" clrIdx="3"/>
  <p:cmAuthor id="4" name="vacodicord" initials="v" lastIdx="11" clrIdx="4"/>
  <p:cmAuthor id="5" name="Rogan, Sandra" initials="R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15" autoAdjust="0"/>
    <p:restoredTop sz="86381" autoAdjust="0"/>
  </p:normalViewPr>
  <p:slideViewPr>
    <p:cSldViewPr showGuides="1">
      <p:cViewPr>
        <p:scale>
          <a:sx n="100" d="100"/>
          <a:sy n="100" d="100"/>
        </p:scale>
        <p:origin x="-756" y="-294"/>
      </p:cViewPr>
      <p:guideLst>
        <p:guide orient="horz" pos="2160"/>
        <p:guide pos="2880"/>
      </p:guideLst>
    </p:cSldViewPr>
  </p:slideViewPr>
  <p:outlineViewPr>
    <p:cViewPr>
      <p:scale>
        <a:sx n="33" d="100"/>
        <a:sy n="33" d="100"/>
      </p:scale>
      <p:origin x="48" y="53544"/>
    </p:cViewPr>
  </p:outlineViewPr>
  <p:notesTextViewPr>
    <p:cViewPr>
      <p:scale>
        <a:sx n="100" d="100"/>
        <a:sy n="100" d="100"/>
      </p:scale>
      <p:origin x="0" y="0"/>
    </p:cViewPr>
  </p:notesTextViewPr>
  <p:sorterViewPr>
    <p:cViewPr>
      <p:scale>
        <a:sx n="100" d="100"/>
        <a:sy n="100" d="100"/>
      </p:scale>
      <p:origin x="0" y="3408"/>
    </p:cViewPr>
  </p:sorterViewPr>
  <p:notesViewPr>
    <p:cSldViewPr showGuides="1">
      <p:cViewPr varScale="1">
        <p:scale>
          <a:sx n="83" d="100"/>
          <a:sy n="83" d="100"/>
        </p:scale>
        <p:origin x="-19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3"/>
          <p:cNvSpPr>
            <a:spLocks noGrp="1" noRot="1" noChangeAspect="1"/>
          </p:cNvSpPr>
          <p:nvPr>
            <p:ph type="sldImg" idx="2"/>
          </p:nvPr>
        </p:nvSpPr>
        <p:spPr>
          <a:xfrm>
            <a:off x="1676400" y="762000"/>
            <a:ext cx="3505200" cy="2628900"/>
          </a:xfrm>
          <a:prstGeom prst="rect">
            <a:avLst/>
          </a:prstGeom>
          <a:noFill/>
          <a:ln w="12700">
            <a:solidFill>
              <a:prstClr val="black"/>
            </a:solidFill>
          </a:ln>
          <a:effectLst>
            <a:outerShdw blurRad="50800" dist="38100" dir="5400000" algn="t" rotWithShape="0">
              <a:prstClr val="black">
                <a:alpha val="40000"/>
              </a:prstClr>
            </a:outerShdw>
            <a:softEdge rad="12700"/>
          </a:effectLst>
        </p:spPr>
        <p:txBody>
          <a:bodyPr vert="horz" wrap="square" lIns="91440" tIns="45720" rIns="91440" bIns="45720" rtlCol="0" anchor="ctr"/>
          <a:lstStyle/>
          <a:p>
            <a:r>
              <a:rPr lang="en-US" dirty="0" smtClean="0"/>
              <a:t>   </a:t>
            </a:r>
            <a:endParaRPr lang="en-US" dirty="0"/>
          </a:p>
        </p:txBody>
      </p:sp>
      <p:sp>
        <p:nvSpPr>
          <p:cNvPr id="15" name="Notes Placeholder 4"/>
          <p:cNvSpPr>
            <a:spLocks noGrp="1"/>
          </p:cNvSpPr>
          <p:nvPr>
            <p:ph type="body" sz="quarter" idx="3"/>
          </p:nvPr>
        </p:nvSpPr>
        <p:spPr>
          <a:xfrm>
            <a:off x="533400" y="3581400"/>
            <a:ext cx="5867400" cy="4876800"/>
          </a:xfrm>
          <a:prstGeom prst="rect">
            <a:avLst/>
          </a:prstGeom>
        </p:spPr>
        <p:txBody>
          <a:bodyPr vert="horz" lIns="91440" tIns="45720" rIns="91440" bIns="45720" spcCol="36576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a:ea typeface="+mn-ea"/>
                <a:cs typeface="+mn-cs"/>
              </a:rPr>
              <a:t>Click to edit Master text styles</a:t>
            </a:r>
          </a:p>
          <a:p>
            <a:pPr marL="628650" marR="0" lvl="1"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smtClean="0">
                <a:ln>
                  <a:noFill/>
                </a:ln>
                <a:solidFill>
                  <a:prstClr val="black"/>
                </a:solidFill>
                <a:effectLst/>
                <a:uLnTx/>
                <a:uFillTx/>
                <a:latin typeface="Arial"/>
                <a:ea typeface="+mn-ea"/>
                <a:cs typeface="+mn-cs"/>
              </a:rPr>
              <a:t>Second level</a:t>
            </a:r>
          </a:p>
          <a:p>
            <a:pPr marL="1085850" marR="0" lvl="2"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smtClean="0">
                <a:ln>
                  <a:noFill/>
                </a:ln>
                <a:solidFill>
                  <a:prstClr val="black"/>
                </a:solidFill>
                <a:effectLst/>
                <a:uLnTx/>
                <a:uFillTx/>
                <a:latin typeface="Arial"/>
                <a:ea typeface="+mn-ea"/>
                <a:cs typeface="+mn-cs"/>
              </a:rPr>
              <a:t>Third level</a:t>
            </a:r>
          </a:p>
          <a:p>
            <a:pPr marL="1543050" marR="0" lvl="3"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smtClean="0">
                <a:ln>
                  <a:noFill/>
                </a:ln>
                <a:solidFill>
                  <a:prstClr val="black"/>
                </a:solidFill>
                <a:effectLst/>
                <a:uLnTx/>
                <a:uFillTx/>
                <a:latin typeface="Arial"/>
                <a:ea typeface="+mn-ea"/>
                <a:cs typeface="+mn-cs"/>
              </a:rPr>
              <a:t>Fourth level</a:t>
            </a:r>
          </a:p>
          <a:p>
            <a:pPr marL="2000250" marR="0" lvl="4"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smtClean="0">
                <a:ln>
                  <a:noFill/>
                </a:ln>
                <a:solidFill>
                  <a:prstClr val="black"/>
                </a:solidFill>
                <a:effectLst/>
                <a:uLnTx/>
                <a:uFillTx/>
                <a:latin typeface="Arial"/>
                <a:ea typeface="+mn-ea"/>
                <a:cs typeface="+mn-cs"/>
              </a:rPr>
              <a:t>Fifth level </a:t>
            </a: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17" name="Slide Number Placeholder 6"/>
          <p:cNvSpPr txBox="1">
            <a:spLocks/>
          </p:cNvSpPr>
          <p:nvPr/>
        </p:nvSpPr>
        <p:spPr>
          <a:xfrm>
            <a:off x="3429000" y="8763000"/>
            <a:ext cx="2971800" cy="312420"/>
          </a:xfrm>
          <a:prstGeom prst="rect">
            <a:avLst/>
          </a:prstGeom>
        </p:spPr>
        <p:txBody>
          <a:bodyPr vert="horz" lIns="92958" tIns="46479" rIns="92958" bIns="46479" rtlCol="0" anchor="b"/>
          <a:lstStyle>
            <a:lvl1pPr algn="r">
              <a:defRPr sz="1200">
                <a:latin typeface="Arial"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AFFC1AF-E4A1-40E2-8355-0C8681680120}" type="slidenum">
              <a:rPr kumimoji="0" lang="en-US" sz="1200" b="1" i="0" u="none" strike="noStrike" kern="1200" cap="none" spc="0" normalizeH="0" baseline="0" noProof="0" smtClean="0">
                <a:ln>
                  <a:noFill/>
                </a:ln>
                <a:solidFill>
                  <a:schemeClr val="accent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accent1">
                  <a:lumMod val="50000"/>
                </a:schemeClr>
              </a:solidFill>
              <a:effectLst/>
              <a:uLnTx/>
              <a:uFillTx/>
              <a:latin typeface="+mn-lt"/>
              <a:ea typeface="+mn-ea"/>
              <a:cs typeface="+mn-cs"/>
            </a:endParaRPr>
          </a:p>
        </p:txBody>
      </p:sp>
      <p:sp>
        <p:nvSpPr>
          <p:cNvPr id="19" name="Header Placeholder 6"/>
          <p:cNvSpPr txBox="1">
            <a:spLocks/>
          </p:cNvSpPr>
          <p:nvPr/>
        </p:nvSpPr>
        <p:spPr>
          <a:xfrm>
            <a:off x="372534" y="8785578"/>
            <a:ext cx="3513666" cy="358422"/>
          </a:xfrm>
          <a:prstGeom prst="rect">
            <a:avLst/>
          </a:prstGeom>
        </p:spPr>
        <p:txBody>
          <a:bodyPr/>
          <a:lstStyle/>
          <a:p>
            <a:pPr algn="l"/>
            <a:r>
              <a:rPr lang="en-US" sz="1200" b="1" dirty="0" smtClean="0">
                <a:solidFill>
                  <a:schemeClr val="accent1">
                    <a:lumMod val="50000"/>
                  </a:schemeClr>
                </a:solidFill>
                <a:latin typeface="+mn-lt"/>
              </a:rPr>
              <a:t>Evaluation Plans and Technical Evaluations</a:t>
            </a:r>
          </a:p>
        </p:txBody>
      </p:sp>
      <p:cxnSp>
        <p:nvCxnSpPr>
          <p:cNvPr id="20" name="Straight Connector 19"/>
          <p:cNvCxnSpPr/>
          <p:nvPr/>
        </p:nvCxnSpPr>
        <p:spPr>
          <a:xfrm rot="10800000">
            <a:off x="62345" y="8616229"/>
            <a:ext cx="673330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1" y="533401"/>
            <a:ext cx="6858001"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 descr="C:\Documents and Settings\544799\Desktop\Veterans_Administration__Logo.eps"/>
          <p:cNvPicPr>
            <a:picLocks noChangeAspect="1" noChangeArrowheads="1"/>
          </p:cNvPicPr>
          <p:nvPr/>
        </p:nvPicPr>
        <p:blipFill>
          <a:blip r:embed="rId2"/>
          <a:srcRect/>
          <a:stretch>
            <a:fillRect/>
          </a:stretch>
        </p:blipFill>
        <p:spPr bwMode="auto">
          <a:xfrm>
            <a:off x="381000" y="86169"/>
            <a:ext cx="609600" cy="402075"/>
          </a:xfrm>
          <a:prstGeom prst="rect">
            <a:avLst/>
          </a:prstGeom>
          <a:noFill/>
        </p:spPr>
      </p:pic>
      <p:sp>
        <p:nvSpPr>
          <p:cNvPr id="23" name="Header Placeholder 6"/>
          <p:cNvSpPr txBox="1">
            <a:spLocks/>
          </p:cNvSpPr>
          <p:nvPr/>
        </p:nvSpPr>
        <p:spPr>
          <a:xfrm>
            <a:off x="3588327" y="64911"/>
            <a:ext cx="2964873" cy="533400"/>
          </a:xfrm>
          <a:prstGeom prst="rect">
            <a:avLst/>
          </a:prstGeom>
        </p:spPr>
        <p:txBody>
          <a:bodyPr/>
          <a:lstStyle/>
          <a:p>
            <a:pPr algn="r" rtl="0"/>
            <a:r>
              <a:rPr lang="en-US" sz="1200" kern="1200" dirty="0" smtClean="0">
                <a:solidFill>
                  <a:schemeClr val="tx1"/>
                </a:solidFill>
                <a:latin typeface="+mn-lt"/>
                <a:ea typeface="+mn-ea"/>
                <a:cs typeface="+mn-cs"/>
              </a:rPr>
              <a:t>Instructor Guide </a:t>
            </a:r>
          </a:p>
          <a:p>
            <a:pPr algn="r" rtl="0"/>
            <a:r>
              <a:rPr lang="en-US" sz="1200" i="1" kern="1200" dirty="0" smtClean="0">
                <a:solidFill>
                  <a:schemeClr val="tx1"/>
                </a:solidFill>
                <a:latin typeface="+mn-lt"/>
                <a:ea typeface="+mn-ea"/>
                <a:cs typeface="+mn-cs"/>
              </a:rPr>
              <a:t>TAC</a:t>
            </a:r>
            <a:r>
              <a:rPr lang="en-US" sz="1200" i="1" kern="1200" baseline="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Acquisition Planning Course</a:t>
            </a:r>
            <a:endParaRPr lang="en-US" sz="1200" i="1" kern="1200" dirty="0">
              <a:solidFill>
                <a:schemeClr val="tx1"/>
              </a:solidFill>
              <a:latin typeface="+mn-lt"/>
              <a:ea typeface="+mn-ea"/>
              <a:cs typeface="+mn-cs"/>
            </a:endParaRPr>
          </a:p>
        </p:txBody>
      </p:sp>
    </p:spTree>
    <p:extLst>
      <p:ext uri="{BB962C8B-B14F-4D97-AF65-F5344CB8AC3E}">
        <p14:creationId xmlns:p14="http://schemas.microsoft.com/office/powerpoint/2010/main" val="3111613162"/>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mn-lt"/>
        <a:ea typeface="+mn-ea"/>
        <a:cs typeface="+mn-cs"/>
      </a:defRPr>
    </a:lvl1pPr>
    <a:lvl2pPr marL="6286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2pPr>
    <a:lvl3pPr marL="10858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3pPr>
    <a:lvl4pPr marL="15430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4pPr>
    <a:lvl5pPr marL="20002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2772" name="Slide Number Placeholder 3"/>
          <p:cNvSpPr>
            <a:spLocks noGrp="1"/>
          </p:cNvSpPr>
          <p:nvPr>
            <p:ph type="sldNum" sz="quarter" idx="5"/>
          </p:nvPr>
        </p:nvSpPr>
        <p:spPr bwMode="auto">
          <a:xfrm>
            <a:off x="3884027" y="8684926"/>
            <a:ext cx="2972421" cy="457513"/>
          </a:xfrm>
          <a:prstGeom prst="rect">
            <a:avLst/>
          </a:prstGeom>
          <a:ln>
            <a:miter lim="800000"/>
            <a:headEnd/>
            <a:tailEnd/>
          </a:ln>
        </p:spPr>
        <p:txBody>
          <a:bodyPr wrap="square" lIns="89730" tIns="44865" rIns="89730" bIns="44865" numCol="1" anchorCtr="0" compatLnSpc="1">
            <a:prstTxWarp prst="textNoShape">
              <a:avLst/>
            </a:prstTxWarp>
          </a:bodyPr>
          <a:lstStyle/>
          <a:p>
            <a:pPr fontAlgn="base">
              <a:spcBef>
                <a:spcPct val="0"/>
              </a:spcBef>
              <a:spcAft>
                <a:spcPct val="0"/>
              </a:spcAft>
              <a:defRPr/>
            </a:pPr>
            <a:fld id="{5FB0E536-F2A6-4F0F-ACDF-0DFE855A2648}" type="slidenum">
              <a:rPr lang="en-US" smtClean="0"/>
              <a:pPr fontAlgn="base">
                <a:spcBef>
                  <a:spcPct val="0"/>
                </a:spcBef>
                <a:spcAft>
                  <a:spcPct val="0"/>
                </a:spcAft>
                <a:defRPr/>
              </a:pPr>
              <a:t>28</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Placeholder 1"/>
          <p:cNvSpPr>
            <a:spLocks noGrp="1"/>
          </p:cNvSpPr>
          <p:nvPr>
            <p:ph type="title" hasCustomPrompt="1"/>
          </p:nvPr>
        </p:nvSpPr>
        <p:spPr>
          <a:xfrm>
            <a:off x="2590800" y="1752600"/>
            <a:ext cx="6400800" cy="1143000"/>
          </a:xfrm>
          <a:prstGeom prst="rect">
            <a:avLst/>
          </a:prstGeom>
          <a:effectLst/>
        </p:spPr>
        <p:txBody>
          <a:bodyPr vert="horz" lIns="91440" tIns="45720" rIns="91440" bIns="45720" rtlCol="0" anchor="ctr">
            <a:normAutofit/>
          </a:bodyPr>
          <a:lstStyle>
            <a:lvl1pPr algn="r">
              <a:defRPr sz="3200" b="0" baseline="0">
                <a:solidFill>
                  <a:schemeClr val="accent1">
                    <a:lumMod val="50000"/>
                  </a:schemeClr>
                </a:solidFill>
                <a:effectLst/>
                <a:latin typeface="+mj-lt"/>
              </a:defRPr>
            </a:lvl1pPr>
          </a:lstStyle>
          <a:p>
            <a:r>
              <a:rPr lang="en-US" dirty="0" smtClean="0"/>
              <a:t>Title of Course</a:t>
            </a:r>
            <a:endParaRPr lang="en-US" dirty="0"/>
          </a:p>
        </p:txBody>
      </p:sp>
      <p:pic>
        <p:nvPicPr>
          <p:cNvPr id="4" name="Picture 2" descr="vaseal"/>
          <p:cNvPicPr>
            <a:picLocks noChangeAspect="1" noChangeArrowheads="1"/>
          </p:cNvPicPr>
          <p:nvPr/>
        </p:nvPicPr>
        <p:blipFill>
          <a:blip r:embed="rId3" cstate="print">
            <a:clrChange>
              <a:clrFrom>
                <a:srgbClr val="FFFFFF"/>
              </a:clrFrom>
              <a:clrTo>
                <a:srgbClr val="FFFFFF">
                  <a:alpha val="0"/>
                </a:srgbClr>
              </a:clrTo>
            </a:clrChange>
            <a:biLevel thresh="50000"/>
          </a:blip>
          <a:stretch>
            <a:fillRect/>
          </a:stretch>
        </p:blipFill>
        <p:spPr bwMode="auto">
          <a:xfrm>
            <a:off x="228600" y="5791200"/>
            <a:ext cx="1143000" cy="1143000"/>
          </a:xfrm>
          <a:prstGeom prst="rect">
            <a:avLst/>
          </a:prstGeom>
          <a:noFill/>
          <a:ln w="9525">
            <a:noFill/>
            <a:miter lim="800000"/>
            <a:headEnd/>
            <a:tailEnd/>
          </a:ln>
        </p:spPr>
      </p:pic>
    </p:spTree>
    <p:extLst>
      <p:ext uri="{BB962C8B-B14F-4D97-AF65-F5344CB8AC3E}">
        <p14:creationId xmlns:p14="http://schemas.microsoft.com/office/powerpoint/2010/main" val="12772494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15" name="Content Placeholder 2"/>
          <p:cNvSpPr>
            <a:spLocks noGrp="1"/>
          </p:cNvSpPr>
          <p:nvPr>
            <p:ph sz="half" idx="1"/>
          </p:nvPr>
        </p:nvSpPr>
        <p:spPr>
          <a:xfrm>
            <a:off x="457200" y="1600200"/>
            <a:ext cx="4038600" cy="4525963"/>
          </a:xfrm>
        </p:spPr>
        <p:txBody>
          <a:bodyPr>
            <a:normAutofit/>
          </a:bodyPr>
          <a:lstStyle>
            <a:lvl1pPr>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half" idx="2"/>
          </p:nvPr>
        </p:nvSpPr>
        <p:spPr>
          <a:xfrm>
            <a:off x="4648200" y="1600200"/>
            <a:ext cx="4038600" cy="4525963"/>
          </a:xfrm>
        </p:spPr>
        <p:txBody>
          <a:bodyPr>
            <a:normAutofit/>
          </a:bodyPr>
          <a:lstStyle>
            <a:lvl1pPr marL="0" indent="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Franklin Gothic Book" pitchFamily="34" charset="0"/>
              </a:defRPr>
            </a:lvl4pPr>
            <a:lvl5pPr>
              <a:buClr>
                <a:schemeClr val="accent1">
                  <a:lumMod val="50000"/>
                </a:schemeClr>
              </a:buClr>
              <a:buSzPct val="75000"/>
              <a:buFont typeface="Wingdings" pitchFamily="2" charset="2"/>
              <a:buChar char="n"/>
              <a:defRPr sz="1800">
                <a:latin typeface="Franklin Gothic Book"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p:cNvSpPr txBox="1">
            <a:spLocks/>
          </p:cNvSpPr>
          <p:nvPr/>
        </p:nvSpPr>
        <p:spPr>
          <a:xfrm>
            <a:off x="457200" y="1600200"/>
            <a:ext cx="8229600" cy="4525963"/>
          </a:xfrm>
          <a:prstGeom prst="rect">
            <a:avLst/>
          </a:prstGeom>
        </p:spPr>
        <p:txBody>
          <a:bodyPr/>
          <a:lstStyle>
            <a:lvl1pPr>
              <a:buNone/>
              <a:defRPr>
                <a:latin typeface="HelveticaNeueLT Std Cn" pitchFamily="34" charset="0"/>
              </a:defRPr>
            </a:lvl1pPr>
            <a:lvl2pPr>
              <a:buClr>
                <a:schemeClr val="tx2">
                  <a:lumMod val="75000"/>
                </a:schemeClr>
              </a:buClr>
              <a:buSzPct val="70000"/>
              <a:buFont typeface="Wingdings" pitchFamily="2" charset="2"/>
              <a:buChar char="n"/>
              <a:defRPr>
                <a:latin typeface="HelveticaNeueLT Std Cn" pitchFamily="34" charset="0"/>
              </a:defRPr>
            </a:lvl2pPr>
            <a:lvl3pPr>
              <a:buClr>
                <a:schemeClr val="tx2">
                  <a:lumMod val="75000"/>
                </a:schemeClr>
              </a:buClr>
              <a:buSzPct val="70000"/>
              <a:buFont typeface="Wingdings" pitchFamily="2" charset="2"/>
              <a:buChar char="n"/>
              <a:defRPr>
                <a:latin typeface="HelveticaNeueLT Std Cn" pitchFamily="34" charset="0"/>
              </a:defRPr>
            </a:lvl3pPr>
            <a:lvl4pPr>
              <a:buClr>
                <a:schemeClr val="tx2">
                  <a:lumMod val="75000"/>
                </a:schemeClr>
              </a:buClr>
              <a:buSzPct val="70000"/>
              <a:buFont typeface="Wingdings" pitchFamily="2" charset="2"/>
              <a:buChar char="n"/>
              <a:defRPr>
                <a:latin typeface="HelveticaNeueLT Std Cn" pitchFamily="34" charset="0"/>
              </a:defRPr>
            </a:lvl4pPr>
            <a:lvl5pPr>
              <a:buClr>
                <a:schemeClr val="tx2">
                  <a:lumMod val="75000"/>
                </a:schemeClr>
              </a:buClr>
              <a:buSzPct val="70000"/>
              <a:buFont typeface="Wingdings" pitchFamily="2" charset="2"/>
              <a:buChar char="n"/>
              <a:defRPr>
                <a:latin typeface="HelveticaNeueLT Std Cn" pitchFamily="34" charset="0"/>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Technical Evaluation Process  Introduction</a:t>
            </a:r>
            <a:endParaRPr lang="en-US" dirty="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1199199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5" name="Picture 4" descr="SupportingBanners3.jpg"/>
          <p:cNvPicPr>
            <a:picLocks noChangeAspect="1"/>
          </p:cNvPicPr>
          <p:nvPr/>
        </p:nvPicPr>
        <p:blipFill>
          <a:blip r:embed="rId2" cstate="print"/>
          <a:stretch>
            <a:fillRect/>
          </a:stretch>
        </p:blipFill>
        <p:spPr>
          <a:xfrm>
            <a:off x="0" y="1229868"/>
            <a:ext cx="9144000" cy="4398264"/>
          </a:xfrm>
          <a:prstGeom prst="rect">
            <a:avLst/>
          </a:prstGeom>
        </p:spPr>
      </p:pic>
      <p:sp>
        <p:nvSpPr>
          <p:cNvPr id="11"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Technical Evaluation Process  Introduction</a:t>
            </a:r>
            <a:endParaRPr lang="en-US" dirty="0" smtClean="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4176967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pic>
        <p:nvPicPr>
          <p:cNvPr id="16" name="Picture 15" descr="SupportingBanners2.jpg"/>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Effect>
                      <a14:brightnessContrast bright="20000" contrast="-20000"/>
                    </a14:imgEffect>
                  </a14:imgLayer>
                </a14:imgProps>
              </a:ext>
            </a:extLst>
          </a:blip>
          <a:srcRect l="9091" r="9498"/>
          <a:stretch>
            <a:fillRect/>
          </a:stretch>
        </p:blipFill>
        <p:spPr>
          <a:xfrm>
            <a:off x="0" y="1229868"/>
            <a:ext cx="9144000" cy="5628132"/>
          </a:xfrm>
          <a:prstGeom prst="rect">
            <a:avLst/>
          </a:prstGeom>
          <a:ln>
            <a:noFill/>
          </a:ln>
          <a:effectLst/>
        </p:spPr>
      </p:pic>
      <p:sp>
        <p:nvSpPr>
          <p:cNvPr id="9"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Technical Evaluation Process  Introduction</a:t>
            </a:r>
            <a:endParaRPr lang="en-US" dirty="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0407063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6" name="Picture 5" descr="SupportingBanners4.jpg"/>
          <p:cNvPicPr>
            <a:picLocks noChangeAspect="1"/>
          </p:cNvPicPr>
          <p:nvPr/>
        </p:nvPicPr>
        <p:blipFill>
          <a:blip r:embed="rId2" cstate="print"/>
          <a:stretch>
            <a:fillRect/>
          </a:stretch>
        </p:blipFill>
        <p:spPr>
          <a:xfrm>
            <a:off x="0" y="1229868"/>
            <a:ext cx="9144000" cy="4398264"/>
          </a:xfrm>
          <a:prstGeom prst="rect">
            <a:avLst/>
          </a:prstGeom>
        </p:spPr>
      </p:pic>
      <p:sp>
        <p:nvSpPr>
          <p:cNvPr id="9"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0"/>
          </p:nvPr>
        </p:nvSpPr>
        <p:spPr/>
        <p:txBody>
          <a:bodyPr/>
          <a:lstStyle/>
          <a:p>
            <a:r>
              <a:rPr lang="en-US" smtClean="0"/>
              <a:t>Technical Evaluation Process  Introduction</a:t>
            </a:r>
            <a:endParaRPr lang="en-US" dirty="0"/>
          </a:p>
        </p:txBody>
      </p:sp>
      <p:sp>
        <p:nvSpPr>
          <p:cNvPr id="3" name="Slide Number Placeholder 2"/>
          <p:cNvSpPr>
            <a:spLocks noGrp="1"/>
          </p:cNvSpPr>
          <p:nvPr>
            <p:ph type="sldNum" sz="quarter" idx="11"/>
          </p:nvPr>
        </p:nvSpPr>
        <p:spPr/>
        <p:txBody>
          <a:bodyPr/>
          <a:lstStyle/>
          <a:p>
            <a:fld id="{72E188A2-F05D-43A9-9360-CC76441AB2B0}"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2511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15" name="Rectangle 14"/>
          <p:cNvSpPr/>
          <p:nvPr/>
        </p:nvSpPr>
        <p:spPr>
          <a:xfrm>
            <a:off x="0" y="5029200"/>
            <a:ext cx="9144000" cy="1828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31170" y="4353559"/>
            <a:ext cx="8686799" cy="698500"/>
          </a:xfrm>
          <a:prstGeom prst="rect">
            <a:avLst/>
          </a:prstGeom>
        </p:spPr>
        <p:txBody>
          <a:bodyPr anchor="ctr">
            <a:noAutofit/>
          </a:bodyPr>
          <a:lstStyle>
            <a:lvl1pPr algn="r">
              <a:defRPr sz="3200" b="0" cap="all">
                <a:solidFill>
                  <a:schemeClr val="tx2">
                    <a:lumMod val="50000"/>
                  </a:schemeClr>
                </a:solidFill>
                <a:effectLst/>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4398263"/>
          </a:xfrm>
          <a:prstGeom prst="rect">
            <a:avLst/>
          </a:prstGeom>
        </p:spPr>
      </p:pic>
      <p:sp>
        <p:nvSpPr>
          <p:cNvPr id="12" name="Rectangle 11"/>
          <p:cNvSpPr/>
          <p:nvPr/>
        </p:nvSpPr>
        <p:spPr>
          <a:xfrm>
            <a:off x="0" y="4343400"/>
            <a:ext cx="9144000" cy="457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5029200"/>
            <a:ext cx="9144000" cy="457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76160164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_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24000"/>
            <a:ext cx="5111750" cy="4648200"/>
          </a:xfrm>
        </p:spPr>
        <p:txBody>
          <a:bodyPr>
            <a:normAutofit/>
          </a:bodyPr>
          <a:lstStyle>
            <a:lvl1pPr>
              <a:buClr>
                <a:schemeClr val="accent1">
                  <a:lumMod val="50000"/>
                </a:schemeClr>
              </a:buClr>
              <a:buSzPct val="7500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8200" y="1524000"/>
            <a:ext cx="2627313" cy="4602163"/>
          </a:xfrm>
        </p:spPr>
        <p:txBody>
          <a:bodyPr/>
          <a:lstStyle>
            <a:lvl1pPr marL="0" indent="0">
              <a:buNone/>
              <a:defRPr sz="1400" b="1">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10"/>
          </p:nvPr>
        </p:nvSpPr>
        <p:spPr/>
        <p:txBody>
          <a:bodyPr/>
          <a:lstStyle/>
          <a:p>
            <a:r>
              <a:rPr lang="en-US" smtClean="0"/>
              <a:t>Technical Evaluation Process  Introduction</a:t>
            </a:r>
            <a:endParaRPr lang="en-US" dirty="0"/>
          </a:p>
        </p:txBody>
      </p:sp>
      <p:sp>
        <p:nvSpPr>
          <p:cNvPr id="6" name="Slide Number Placeholder 5"/>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300084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429000" cy="6858000"/>
          </a:xfrm>
          <a:prstGeom prst="rect">
            <a:avLst/>
          </a:prstGeom>
        </p:spPr>
      </p:pic>
      <p:sp>
        <p:nvSpPr>
          <p:cNvPr id="2" name="Title 1"/>
          <p:cNvSpPr>
            <a:spLocks noGrp="1"/>
          </p:cNvSpPr>
          <p:nvPr>
            <p:ph type="title"/>
          </p:nvPr>
        </p:nvSpPr>
        <p:spPr>
          <a:xfrm>
            <a:off x="1219200" y="0"/>
            <a:ext cx="2209800" cy="1371600"/>
          </a:xfrm>
          <a:prstGeom prst="rect">
            <a:avLst/>
          </a:prstGeom>
        </p:spPr>
        <p:txBody>
          <a:bodyPr anchor="ctr">
            <a:noAutofit/>
          </a:bodyPr>
          <a:lstStyle>
            <a:lvl1pPr algn="l">
              <a:defRPr sz="2800" b="0" baseline="0">
                <a:solidFill>
                  <a:schemeClr val="accent1">
                    <a:lumMod val="50000"/>
                  </a:schemeClr>
                </a:solidFill>
                <a:latin typeface="+mj-lt"/>
              </a:defRPr>
            </a:lvl1pPr>
          </a:lstStyle>
          <a:p>
            <a:r>
              <a:rPr lang="en-US" smtClean="0"/>
              <a:t>Click to edit Master title style</a:t>
            </a:r>
            <a:endParaRPr lang="en-US" dirty="0"/>
          </a:p>
        </p:txBody>
      </p:sp>
      <p:sp>
        <p:nvSpPr>
          <p:cNvPr id="5" name="Footer Placeholder 4"/>
          <p:cNvSpPr>
            <a:spLocks noGrp="1"/>
          </p:cNvSpPr>
          <p:nvPr>
            <p:ph type="ftr" sz="quarter" idx="10"/>
          </p:nvPr>
        </p:nvSpPr>
        <p:spPr/>
        <p:txBody>
          <a:bodyPr/>
          <a:lstStyle/>
          <a:p>
            <a:r>
              <a:rPr lang="en-US" smtClean="0"/>
              <a:t>Technical Evaluation Process  Introduction</a:t>
            </a:r>
            <a:endParaRPr lang="en-US" dirty="0"/>
          </a:p>
        </p:txBody>
      </p:sp>
      <p:sp>
        <p:nvSpPr>
          <p:cNvPr id="6" name="Slide Number Placeholder 5"/>
          <p:cNvSpPr>
            <a:spLocks noGrp="1"/>
          </p:cNvSpPr>
          <p:nvPr>
            <p:ph type="sldNum" sz="quarter" idx="11"/>
          </p:nvPr>
        </p:nvSpPr>
        <p:spPr/>
        <p:txBody>
          <a:bodyPr/>
          <a:lstStyle/>
          <a:p>
            <a:fld id="{72E188A2-F05D-43A9-9360-CC76441AB2B0}" type="slidenum">
              <a:rPr lang="en-US" smtClean="0"/>
              <a:pPr/>
              <a:t>‹#›</a:t>
            </a:fld>
            <a:endParaRPr lang="en-US" dirty="0"/>
          </a:p>
        </p:txBody>
      </p:sp>
      <p:sp>
        <p:nvSpPr>
          <p:cNvPr id="9" name="Content Placeholder 2"/>
          <p:cNvSpPr>
            <a:spLocks noGrp="1"/>
          </p:cNvSpPr>
          <p:nvPr>
            <p:ph idx="1"/>
          </p:nvPr>
        </p:nvSpPr>
        <p:spPr>
          <a:xfrm>
            <a:off x="3575050" y="1524000"/>
            <a:ext cx="5111750" cy="4648200"/>
          </a:xfrm>
        </p:spPr>
        <p:txBody>
          <a:bodyPr>
            <a:normAutofit/>
          </a:bodyPr>
          <a:lstStyle>
            <a:lvl1pPr>
              <a:buClr>
                <a:schemeClr val="accent1">
                  <a:lumMod val="50000"/>
                </a:schemeClr>
              </a:buClr>
              <a:buSzPct val="7500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838200" y="1524000"/>
            <a:ext cx="2627313" cy="4602163"/>
          </a:xfrm>
        </p:spPr>
        <p:txBody>
          <a:bodyPr/>
          <a:lstStyle>
            <a:lvl1pPr marL="0" indent="0">
              <a:buNone/>
              <a:defRPr sz="1400" b="1">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78400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2_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429000" cy="6858000"/>
          </a:xfrm>
          <a:prstGeom prst="rect">
            <a:avLst/>
          </a:prstGeom>
        </p:spPr>
      </p:pic>
      <p:sp>
        <p:nvSpPr>
          <p:cNvPr id="2" name="Title 1"/>
          <p:cNvSpPr>
            <a:spLocks noGrp="1"/>
          </p:cNvSpPr>
          <p:nvPr>
            <p:ph type="title"/>
          </p:nvPr>
        </p:nvSpPr>
        <p:spPr>
          <a:xfrm>
            <a:off x="1219200" y="0"/>
            <a:ext cx="2209800" cy="1371600"/>
          </a:xfrm>
          <a:prstGeom prst="rect">
            <a:avLst/>
          </a:prstGeom>
        </p:spPr>
        <p:txBody>
          <a:bodyPr anchor="ctr">
            <a:noAutofit/>
          </a:bodyPr>
          <a:lstStyle>
            <a:lvl1pPr algn="l">
              <a:defRPr sz="2800" b="0">
                <a:solidFill>
                  <a:schemeClr val="accent1">
                    <a:lumMod val="50000"/>
                  </a:schemeClr>
                </a:solidFill>
                <a:latin typeface="+mj-lt"/>
              </a:defRPr>
            </a:lvl1pPr>
          </a:lstStyle>
          <a:p>
            <a:r>
              <a:rPr lang="en-US" smtClean="0"/>
              <a:t>Click to edit Master title style</a:t>
            </a:r>
            <a:endParaRPr lang="en-US" dirty="0"/>
          </a:p>
        </p:txBody>
      </p:sp>
      <p:sp>
        <p:nvSpPr>
          <p:cNvPr id="5" name="Footer Placeholder 4"/>
          <p:cNvSpPr>
            <a:spLocks noGrp="1"/>
          </p:cNvSpPr>
          <p:nvPr>
            <p:ph type="ftr" sz="quarter" idx="10"/>
          </p:nvPr>
        </p:nvSpPr>
        <p:spPr/>
        <p:txBody>
          <a:bodyPr/>
          <a:lstStyle/>
          <a:p>
            <a:r>
              <a:rPr lang="en-US" smtClean="0"/>
              <a:t>Technical Evaluation Process  Introduction</a:t>
            </a:r>
            <a:endParaRPr lang="en-US" dirty="0"/>
          </a:p>
        </p:txBody>
      </p:sp>
      <p:sp>
        <p:nvSpPr>
          <p:cNvPr id="6" name="Slide Number Placeholder 5"/>
          <p:cNvSpPr>
            <a:spLocks noGrp="1"/>
          </p:cNvSpPr>
          <p:nvPr>
            <p:ph type="sldNum" sz="quarter" idx="11"/>
          </p:nvPr>
        </p:nvSpPr>
        <p:spPr/>
        <p:txBody>
          <a:bodyPr/>
          <a:lstStyle/>
          <a:p>
            <a:fld id="{72E188A2-F05D-43A9-9360-CC76441AB2B0}" type="slidenum">
              <a:rPr lang="en-US" smtClean="0"/>
              <a:pPr/>
              <a:t>‹#›</a:t>
            </a:fld>
            <a:endParaRPr lang="en-US" dirty="0"/>
          </a:p>
        </p:txBody>
      </p:sp>
      <p:sp>
        <p:nvSpPr>
          <p:cNvPr id="9" name="Content Placeholder 2"/>
          <p:cNvSpPr>
            <a:spLocks noGrp="1"/>
          </p:cNvSpPr>
          <p:nvPr>
            <p:ph idx="1"/>
          </p:nvPr>
        </p:nvSpPr>
        <p:spPr>
          <a:xfrm>
            <a:off x="3575050" y="1524000"/>
            <a:ext cx="5111750" cy="4572000"/>
          </a:xfrm>
        </p:spPr>
        <p:txBody>
          <a:bodyPr>
            <a:normAutofit/>
          </a:bodyPr>
          <a:lstStyle>
            <a:lvl1pPr>
              <a:buClr>
                <a:schemeClr val="accent1">
                  <a:lumMod val="50000"/>
                </a:schemeClr>
              </a:buClr>
              <a:buSzPct val="7500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838200" y="1524000"/>
            <a:ext cx="2627313" cy="4602163"/>
          </a:xfrm>
        </p:spPr>
        <p:txBody>
          <a:bodyPr/>
          <a:lstStyle>
            <a:lvl1pPr marL="0" indent="0">
              <a:buNone/>
              <a:defRPr sz="1400" b="1">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58344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Picture with Caption">
    <p:spTree>
      <p:nvGrpSpPr>
        <p:cNvPr id="1" name=""/>
        <p:cNvGrpSpPr/>
        <p:nvPr/>
      </p:nvGrpSpPr>
      <p:grpSpPr>
        <a:xfrm>
          <a:off x="0" y="0"/>
          <a:ext cx="0" cy="0"/>
          <a:chOff x="0" y="0"/>
          <a:chExt cx="0" cy="0"/>
        </a:xfrm>
      </p:grpSpPr>
      <p:sp>
        <p:nvSpPr>
          <p:cNvPr id="11" name="Rectangle 10"/>
          <p:cNvSpPr/>
          <p:nvPr/>
        </p:nvSpPr>
        <p:spPr>
          <a:xfrm>
            <a:off x="0" y="5413734"/>
            <a:ext cx="9144000" cy="1447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SupportingBanners4.jpg"/>
          <p:cNvPicPr>
            <a:picLocks noChangeAspect="1"/>
          </p:cNvPicPr>
          <p:nvPr/>
        </p:nvPicPr>
        <p:blipFill>
          <a:blip r:embed="rId2" cstate="print"/>
          <a:srcRect r="3333"/>
          <a:stretch>
            <a:fillRect/>
          </a:stretch>
        </p:blipFill>
        <p:spPr>
          <a:xfrm>
            <a:off x="304800" y="914400"/>
            <a:ext cx="8839200" cy="4398264"/>
          </a:xfrm>
          <a:prstGeom prst="rect">
            <a:avLst/>
          </a:prstGeom>
        </p:spPr>
      </p:pic>
      <p:sp>
        <p:nvSpPr>
          <p:cNvPr id="19" name="Title 1"/>
          <p:cNvSpPr>
            <a:spLocks noGrp="1"/>
          </p:cNvSpPr>
          <p:nvPr>
            <p:ph type="title"/>
          </p:nvPr>
        </p:nvSpPr>
        <p:spPr>
          <a:xfrm>
            <a:off x="1792288" y="4800600"/>
            <a:ext cx="5486400" cy="566738"/>
          </a:xfrm>
          <a:prstGeom prst="rect">
            <a:avLst/>
          </a:prstGeom>
        </p:spPr>
        <p:txBody>
          <a:bodyPr anchor="b">
            <a:normAutofit/>
          </a:bodyPr>
          <a:lstStyle>
            <a:lvl1pPr algn="l">
              <a:defRPr sz="2800" b="1">
                <a:solidFill>
                  <a:schemeClr val="tx2">
                    <a:lumMod val="50000"/>
                  </a:schemeClr>
                </a:solidFill>
                <a:latin typeface="+mj-lt"/>
              </a:defRPr>
            </a:lvl1pPr>
          </a:lstStyle>
          <a:p>
            <a:r>
              <a:rPr lang="en-US" smtClean="0"/>
              <a:t>Click to edit Master title style</a:t>
            </a:r>
            <a:endParaRPr lang="en-US" dirty="0"/>
          </a:p>
        </p:txBody>
      </p:sp>
      <p:sp>
        <p:nvSpPr>
          <p:cNvPr id="20" name="Picture Placeholder 2"/>
          <p:cNvSpPr>
            <a:spLocks noGrp="1"/>
          </p:cNvSpPr>
          <p:nvPr>
            <p:ph type="pic" idx="1"/>
          </p:nvPr>
        </p:nvSpPr>
        <p:spPr>
          <a:xfrm>
            <a:off x="1792288" y="612775"/>
            <a:ext cx="5486400" cy="4114800"/>
          </a:xfrm>
        </p:spPr>
        <p:txBody>
          <a:bodyPr>
            <a:normAutofit/>
          </a:bodyPr>
          <a:lstStyle>
            <a:lvl1pPr marL="0" indent="0">
              <a:buNone/>
              <a:defRPr sz="24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21" name="Text Placeholder 3"/>
          <p:cNvSpPr>
            <a:spLocks noGrp="1"/>
          </p:cNvSpPr>
          <p:nvPr>
            <p:ph type="body" sz="half" idx="2"/>
          </p:nvPr>
        </p:nvSpPr>
        <p:spPr>
          <a:xfrm>
            <a:off x="1792288" y="5486400"/>
            <a:ext cx="5486400" cy="423862"/>
          </a:xfrm>
        </p:spPr>
        <p:txBody>
          <a:bodyPr>
            <a:normAutofit/>
          </a:bodyPr>
          <a:lstStyle>
            <a:lvl1pPr marL="0" indent="0">
              <a:buNone/>
              <a:defRPr sz="1400" b="0">
                <a:solidFill>
                  <a:schemeClr val="accent1">
                    <a:lumMod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Rectangle 11"/>
          <p:cNvSpPr/>
          <p:nvPr/>
        </p:nvSpPr>
        <p:spPr>
          <a:xfrm>
            <a:off x="0" y="5410200"/>
            <a:ext cx="9144000" cy="3657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0" y="5334000"/>
            <a:ext cx="91440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0"/>
          </p:nvPr>
        </p:nvSpPr>
        <p:spPr/>
        <p:txBody>
          <a:bodyPr/>
          <a:lstStyle/>
          <a:p>
            <a:r>
              <a:rPr lang="en-US" smtClean="0"/>
              <a:t>Technical Evaluation Process  Introduction</a:t>
            </a:r>
            <a:endParaRPr lang="en-US" dirty="0"/>
          </a:p>
        </p:txBody>
      </p:sp>
      <p:sp>
        <p:nvSpPr>
          <p:cNvPr id="3" name="Slide Number Placeholder 2"/>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33952868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3584456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6" name="Content Placeholder 2"/>
          <p:cNvSpPr>
            <a:spLocks noGrp="1"/>
          </p:cNvSpPr>
          <p:nvPr>
            <p:ph idx="1"/>
          </p:nvPr>
        </p:nvSpPr>
        <p:spPr>
          <a:xfrm>
            <a:off x="457200" y="1600200"/>
            <a:ext cx="8229600" cy="4525963"/>
          </a:xfrm>
        </p:spPr>
        <p:txBody>
          <a:bodyPr>
            <a:normAutofit/>
          </a:bodyPr>
          <a:lstStyle>
            <a:lvl1pPr marL="0" indent="0">
              <a:buClr>
                <a:schemeClr val="accent1">
                  <a:lumMod val="50000"/>
                </a:schemeClr>
              </a:buClr>
              <a:buSzPct val="75000"/>
              <a:buFont typeface="Wingdings" pitchFamily="2" charset="2"/>
              <a:buNone/>
              <a:defRPr sz="2000">
                <a:latin typeface="+mn-lt"/>
              </a:defRPr>
            </a:lvl1pPr>
            <a:lvl2pPr>
              <a:defRPr sz="2000" b="0">
                <a:latin typeface="+mn-lt"/>
              </a:defRPr>
            </a:lvl2pPr>
            <a:lvl3pPr>
              <a:defRPr sz="2000">
                <a:latin typeface="+mn-lt"/>
              </a:defRPr>
            </a:lvl3pPr>
            <a:lvl4pPr>
              <a:defRPr sz="1800">
                <a:latin typeface="+mn-lt"/>
              </a:defRPr>
            </a:lvl4pPr>
            <a:lvl5pPr>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dirty="0" smtClean="0"/>
              <a:t>Technical Evaluation Process  Introduction</a:t>
            </a:r>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0765899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Slide">
    <p:bg>
      <p:bgPr>
        <a:solidFill>
          <a:schemeClr val="bg1"/>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590800" y="1752600"/>
            <a:ext cx="6400800" cy="1143000"/>
          </a:xfrm>
          <a:prstGeom prst="rect">
            <a:avLst/>
          </a:prstGeom>
          <a:effectLst/>
        </p:spPr>
        <p:txBody>
          <a:bodyPr vert="horz" lIns="91440" tIns="45720" rIns="91440" bIns="45720" rtlCol="0" anchor="ctr">
            <a:normAutofit/>
          </a:bodyPr>
          <a:lstStyle>
            <a:lvl1pPr algn="r">
              <a:defRPr sz="3200" b="0" baseline="0">
                <a:solidFill>
                  <a:schemeClr val="accent1">
                    <a:lumMod val="50000"/>
                  </a:schemeClr>
                </a:solidFill>
                <a:effectLst/>
                <a:latin typeface="+mj-lt"/>
              </a:defRPr>
            </a:lvl1pPr>
          </a:lstStyle>
          <a:p>
            <a:r>
              <a:rPr lang="en-US" dirty="0" smtClean="0"/>
              <a:t>Title of Course</a:t>
            </a:r>
            <a:endParaRPr lang="en-US" dirty="0"/>
          </a:p>
        </p:txBody>
      </p:sp>
      <p:sp>
        <p:nvSpPr>
          <p:cNvPr id="18" name="Text Placeholder 17"/>
          <p:cNvSpPr>
            <a:spLocks noGrp="1"/>
          </p:cNvSpPr>
          <p:nvPr>
            <p:ph type="body" sz="quarter" idx="10" hasCustomPrompt="1"/>
          </p:nvPr>
        </p:nvSpPr>
        <p:spPr>
          <a:xfrm>
            <a:off x="2186152" y="2895600"/>
            <a:ext cx="6805448" cy="457200"/>
          </a:xfrm>
        </p:spPr>
        <p:txBody>
          <a:bodyPr>
            <a:normAutofit/>
          </a:bodyPr>
          <a:lstStyle>
            <a:lvl1pPr marL="0" indent="0" algn="r">
              <a:buNone/>
              <a:defRPr sz="2400" b="1">
                <a:solidFill>
                  <a:schemeClr val="accent1">
                    <a:lumMod val="50000"/>
                  </a:schemeClr>
                </a:solidFill>
                <a:latin typeface="+mn-lt"/>
              </a:defRPr>
            </a:lvl1pPr>
          </a:lstStyle>
          <a:p>
            <a:pPr lvl="0"/>
            <a:r>
              <a:rPr lang="en-US" dirty="0" smtClean="0"/>
              <a:t>Unit #</a:t>
            </a:r>
          </a:p>
        </p:txBody>
      </p:sp>
    </p:spTree>
    <p:extLst>
      <p:ext uri="{BB962C8B-B14F-4D97-AF65-F5344CB8AC3E}">
        <p14:creationId xmlns:p14="http://schemas.microsoft.com/office/powerpoint/2010/main" val="127724944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1" descr="VeteransAffairs-Seal.JPG"/>
          <p:cNvPicPr>
            <a:picLocks noChangeAspect="1" noChangeArrowheads="1"/>
          </p:cNvPicPr>
          <p:nvPr userDrawn="1"/>
        </p:nvPicPr>
        <p:blipFill>
          <a:blip r:embed="rId2" cstate="print"/>
          <a:srcRect/>
          <a:stretch>
            <a:fillRect/>
          </a:stretch>
        </p:blipFill>
        <p:spPr bwMode="auto">
          <a:xfrm>
            <a:off x="76200" y="228600"/>
            <a:ext cx="990600" cy="990600"/>
          </a:xfrm>
          <a:prstGeom prst="rect">
            <a:avLst/>
          </a:prstGeom>
          <a:noFill/>
          <a:ln w="9525">
            <a:noFill/>
            <a:miter lim="800000"/>
            <a:headEnd/>
            <a:tailEnd/>
          </a:ln>
        </p:spPr>
      </p:pic>
      <p:cxnSp>
        <p:nvCxnSpPr>
          <p:cNvPr id="5" name="Straight Connector 4"/>
          <p:cNvCxnSpPr/>
          <p:nvPr userDrawn="1"/>
        </p:nvCxnSpPr>
        <p:spPr>
          <a:xfrm>
            <a:off x="152400" y="1295400"/>
            <a:ext cx="8763000" cy="158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457200" y="1447800"/>
            <a:ext cx="8229600"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2C4A93A-C528-42F0-9374-E375F25686EA}" type="datetime1">
              <a:rPr lang="en-US" smtClean="0"/>
              <a:pPr>
                <a:defRPr/>
              </a:pPr>
              <a:t>8/8/2017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Source Selection Sensitive</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2423A64-431F-41F9-9973-F5EF2E9A25E5}" type="slidenum">
              <a:rPr lang="en-US"/>
              <a:pPr>
                <a:defRPr/>
              </a:pPr>
              <a:t>‹#›</a:t>
            </a:fld>
            <a:endParaRPr lang="en-US" dirty="0"/>
          </a:p>
        </p:txBody>
      </p:sp>
    </p:spTree>
    <p:extLst>
      <p:ext uri="{BB962C8B-B14F-4D97-AF65-F5344CB8AC3E}">
        <p14:creationId xmlns:p14="http://schemas.microsoft.com/office/powerpoint/2010/main" val="1408636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16"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b="0">
                <a:latin typeface="+mn-lt"/>
              </a:defRPr>
            </a:lvl2pPr>
            <a:lvl3pPr>
              <a:defRPr sz="2000">
                <a:latin typeface="+mn-lt"/>
              </a:defRPr>
            </a:lvl3pPr>
            <a:lvl4pPr>
              <a:defRPr sz="1800">
                <a:latin typeface="+mn-lt"/>
              </a:defRPr>
            </a:lvl4pPr>
            <a:lvl5pPr>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0116" y="152400"/>
            <a:ext cx="581558" cy="952927"/>
          </a:xfrm>
          <a:prstGeom prst="rect">
            <a:avLst/>
          </a:prstGeom>
        </p:spPr>
      </p:pic>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346659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600200"/>
            <a:ext cx="8229600" cy="4525963"/>
          </a:xfrm>
        </p:spPr>
        <p:txBody>
          <a:bodyPr>
            <a:normAutofit/>
          </a:bodyPr>
          <a:lstStyle>
            <a:lvl1pPr>
              <a:defRPr sz="2000">
                <a:latin typeface="Arial" pitchFamily="34" charset="0"/>
                <a:cs typeface="Arial" pitchFamily="34" charset="0"/>
              </a:defRPr>
            </a:lvl1pPr>
            <a:lvl2pPr>
              <a:defRPr sz="2000" b="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34699363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524000"/>
            <a:ext cx="4569600" cy="4569600"/>
          </a:xfrm>
          <a:prstGeom prst="rect">
            <a:avLst/>
          </a:prstGeom>
        </p:spPr>
      </p:pic>
      <p:sp>
        <p:nvSpPr>
          <p:cNvPr id="3" name="Footer Placeholder 2"/>
          <p:cNvSpPr>
            <a:spLocks noGrp="1"/>
          </p:cNvSpPr>
          <p:nvPr>
            <p:ph type="ftr" sz="quarter" idx="10"/>
          </p:nvPr>
        </p:nvSpPr>
        <p:spPr/>
        <p:txBody>
          <a:bodyPr/>
          <a:lstStyle/>
          <a:p>
            <a:r>
              <a:rPr lang="en-US" smtClean="0"/>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8283570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600200"/>
            <a:ext cx="6400800" cy="4800600"/>
          </a:xfrm>
          <a:prstGeom prst="rect">
            <a:avLst/>
          </a:prstGeom>
        </p:spPr>
      </p:pic>
      <p:sp>
        <p:nvSpPr>
          <p:cNvPr id="3" name="Footer Placeholder 2"/>
          <p:cNvSpPr>
            <a:spLocks noGrp="1"/>
          </p:cNvSpPr>
          <p:nvPr>
            <p:ph type="ftr" sz="quarter" idx="10"/>
          </p:nvPr>
        </p:nvSpPr>
        <p:spPr/>
        <p:txBody>
          <a:bodyPr/>
          <a:lstStyle/>
          <a:p>
            <a:r>
              <a:rPr lang="en-US" smtClean="0"/>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8283570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868" t="1558" r="2870" b="1730"/>
          <a:stretch/>
        </p:blipFill>
        <p:spPr>
          <a:xfrm>
            <a:off x="2133600" y="1524000"/>
            <a:ext cx="4945224" cy="5020641"/>
          </a:xfrm>
          <a:prstGeom prst="rect">
            <a:avLst/>
          </a:prstGeom>
        </p:spPr>
      </p:pic>
      <p:sp>
        <p:nvSpPr>
          <p:cNvPr id="4" name="Footer Placeholder 3"/>
          <p:cNvSpPr>
            <a:spLocks noGrp="1"/>
          </p:cNvSpPr>
          <p:nvPr>
            <p:ph type="ftr" sz="quarter" idx="10"/>
          </p:nvPr>
        </p:nvSpPr>
        <p:spPr/>
        <p:txBody>
          <a:bodyPr/>
          <a:lstStyle/>
          <a:p>
            <a:r>
              <a:rPr lang="en-US" smtClean="0"/>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3259062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1472" y="1318833"/>
            <a:ext cx="4397928" cy="5413547"/>
          </a:xfrm>
          <a:prstGeom prst="rect">
            <a:avLst/>
          </a:prstGeom>
        </p:spPr>
      </p:pic>
      <p:sp>
        <p:nvSpPr>
          <p:cNvPr id="3" name="Footer Placeholder 2"/>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3259062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SupportingBanners3.jpg"/>
          <p:cNvPicPr>
            <a:picLocks noChangeAspect="1"/>
          </p:cNvPicPr>
          <p:nvPr/>
        </p:nvPicPr>
        <p:blipFill>
          <a:blip r:embed="rId2" cstate="print">
            <a:duotone>
              <a:schemeClr val="accent1">
                <a:shade val="45000"/>
                <a:satMod val="135000"/>
              </a:schemeClr>
              <a:prstClr val="white"/>
            </a:duotone>
          </a:blip>
          <a:stretch>
            <a:fillRect/>
          </a:stretch>
        </p:blipFill>
        <p:spPr>
          <a:xfrm>
            <a:off x="0" y="1229868"/>
            <a:ext cx="9144000" cy="4398264"/>
          </a:xfrm>
          <a:prstGeom prst="rect">
            <a:avLst/>
          </a:prstGeom>
        </p:spPr>
      </p:pic>
      <p:pic>
        <p:nvPicPr>
          <p:cNvPr id="8" name="Content Placeholder 32" descr="A question mark"/>
          <p:cNvPicPr>
            <a:picLocks noChangeAspect="1"/>
          </p:cNvPicPr>
          <p:nvPr/>
        </p:nvPicPr>
        <p:blipFill>
          <a:blip r:embed="rId3" cstate="print">
            <a:clrChange>
              <a:clrFrom>
                <a:srgbClr val="FFFFFF"/>
              </a:clrFrom>
              <a:clrTo>
                <a:srgbClr val="FFFFFF">
                  <a:alpha val="0"/>
                </a:srgbClr>
              </a:clrTo>
            </a:clrChange>
          </a:blip>
          <a:stretch>
            <a:fillRect/>
          </a:stretch>
        </p:blipFill>
        <p:spPr>
          <a:xfrm>
            <a:off x="3090862" y="2133600"/>
            <a:ext cx="2928938" cy="3246653"/>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Technical Evaluation Process  Introduction</a:t>
            </a:r>
            <a:endParaRPr lang="en-US" dirty="0" smtClean="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33774089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p:nvPicPr>
        <p:blipFill rotWithShape="1">
          <a:blip r:embed="rId23" cstate="print">
            <a:extLst>
              <a:ext uri="{28A0092B-C50C-407E-A947-70E740481C1C}">
                <a14:useLocalDpi xmlns:a14="http://schemas.microsoft.com/office/drawing/2010/main" val="0"/>
              </a:ext>
            </a:extLst>
          </a:blip>
          <a:srcRect b="5568"/>
          <a:stretch/>
        </p:blipFill>
        <p:spPr>
          <a:xfrm>
            <a:off x="-1" y="0"/>
            <a:ext cx="9144001" cy="1295239"/>
          </a:xfrm>
          <a:prstGeom prst="rect">
            <a:avLst/>
          </a:prstGeom>
        </p:spPr>
      </p:pic>
      <p:sp>
        <p:nvSpPr>
          <p:cNvPr id="2" name="Title Placeholder 1"/>
          <p:cNvSpPr>
            <a:spLocks noGrp="1"/>
          </p:cNvSpPr>
          <p:nvPr>
            <p:ph type="title"/>
          </p:nvPr>
        </p:nvSpPr>
        <p:spPr>
          <a:xfrm>
            <a:off x="1371600" y="76200"/>
            <a:ext cx="7848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Footer Placeholder 3"/>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b="1">
                <a:solidFill>
                  <a:schemeClr val="accent1">
                    <a:lumMod val="50000"/>
                  </a:schemeClr>
                </a:solidFill>
              </a:defRPr>
            </a:lvl1pPr>
          </a:lstStyle>
          <a:p>
            <a:r>
              <a:rPr lang="en-US" smtClean="0"/>
              <a:t>Technical Evaluation Process  Introduction</a:t>
            </a:r>
            <a:endParaRPr lang="en-US" dirty="0" smtClean="0"/>
          </a:p>
        </p:txBody>
      </p:sp>
      <p:sp>
        <p:nvSpPr>
          <p:cNvPr id="5" name="Slide Number Placeholder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accent1">
                    <a:lumMod val="50000"/>
                  </a:schemeClr>
                </a:solidFill>
              </a:defRPr>
            </a:lvl1p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74306094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68" r:id="rId21"/>
  </p:sldLayoutIdLst>
  <p:timing>
    <p:tnLst>
      <p:par>
        <p:cTn id="1" dur="indefinite" restart="never" nodeType="tmRoot"/>
      </p:par>
    </p:tnLst>
  </p:timing>
  <p:hf hdr="0" dt="0"/>
  <p:txStyles>
    <p:titleStyle>
      <a:lvl1pPr algn="l" defTabSz="914400" rtl="0" eaLnBrk="1" latinLnBrk="0" hangingPunct="1">
        <a:spcBef>
          <a:spcPct val="0"/>
        </a:spcBef>
        <a:buNone/>
        <a:defRPr sz="3200" b="0" kern="1200" spc="-150" baseline="0">
          <a:solidFill>
            <a:schemeClr val="accent1">
              <a:lumMod val="50000"/>
            </a:schemeClr>
          </a:solidFill>
          <a:latin typeface="Arial Black" pitchFamily="34" charset="0"/>
          <a:ea typeface="+mj-ea"/>
          <a:cs typeface="+mj-cs"/>
        </a:defRPr>
      </a:lvl1pPr>
    </p:titleStyle>
    <p:bodyStyle>
      <a:lvl1pPr marL="0" marR="0" indent="0" algn="l" defTabSz="914400" rtl="0" eaLnBrk="1" fontAlgn="auto" latinLnBrk="0" hangingPunct="1">
        <a:lnSpc>
          <a:spcPct val="100000"/>
        </a:lnSpc>
        <a:spcBef>
          <a:spcPct val="20000"/>
        </a:spcBef>
        <a:spcAft>
          <a:spcPts val="0"/>
        </a:spcAft>
        <a:buClr>
          <a:schemeClr val="accent1">
            <a:lumMod val="50000"/>
          </a:schemeClr>
        </a:buClr>
        <a:buSzPct val="75000"/>
        <a:buFont typeface="Wingdings" pitchFamily="2" charset="2"/>
        <a:buNone/>
        <a:tabLst/>
        <a:defRPr sz="2000" kern="1200" baseline="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2000" kern="1200">
          <a:solidFill>
            <a:schemeClr val="tx1"/>
          </a:solidFill>
          <a:latin typeface="+mn-lt"/>
          <a:ea typeface="+mn-ea"/>
          <a:cs typeface="Arial" pitchFamily="34" charset="0"/>
        </a:defRPr>
      </a:lvl2pPr>
      <a:lvl3pPr marL="1143000" marR="0" indent="-22860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2000" kern="1200">
          <a:solidFill>
            <a:schemeClr val="tx1"/>
          </a:solidFill>
          <a:latin typeface="+mn-lt"/>
          <a:ea typeface="+mn-ea"/>
          <a:cs typeface="Arial" pitchFamily="34" charset="0"/>
        </a:defRPr>
      </a:lvl3pPr>
      <a:lvl4pPr marL="1600200" marR="0" indent="-22860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1800" kern="1200">
          <a:solidFill>
            <a:schemeClr val="tx1"/>
          </a:solidFill>
          <a:latin typeface="+mn-lt"/>
          <a:ea typeface="+mn-ea"/>
          <a:cs typeface="Arial" pitchFamily="34" charset="0"/>
        </a:defRPr>
      </a:lvl4pPr>
      <a:lvl5pPr marL="2057400" marR="0" indent="-22860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18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0800" y="1981200"/>
            <a:ext cx="6400800" cy="1143000"/>
          </a:xfrm>
        </p:spPr>
        <p:txBody>
          <a:bodyPr>
            <a:normAutofit fontScale="90000"/>
          </a:bodyPr>
          <a:lstStyle/>
          <a:p>
            <a:r>
              <a:rPr lang="en-US" dirty="0" smtClean="0"/>
              <a:t>T4NG Source Selection </a:t>
            </a:r>
            <a:br>
              <a:rPr lang="en-US" dirty="0" smtClean="0"/>
            </a:br>
            <a:r>
              <a:rPr lang="en-US" dirty="0" smtClean="0"/>
              <a:t>Evaluation Process Best Value</a:t>
            </a:r>
            <a:br>
              <a:rPr lang="en-US" dirty="0" smtClean="0"/>
            </a:br>
            <a:r>
              <a:rPr lang="en-US" dirty="0" smtClean="0"/>
              <a:t>Training – revised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To ensure the integrity of the Best Value Tradeoff evaluation process, </a:t>
            </a:r>
            <a:r>
              <a:rPr lang="en-US" b="1" u="sng" dirty="0" smtClean="0"/>
              <a:t>the technical portion of the evaluation is accomplished without regard to the price/other data (past performance) submitted in the proposals.  </a:t>
            </a:r>
          </a:p>
          <a:p>
            <a:endParaRPr lang="en-US" b="1" u="sng" dirty="0"/>
          </a:p>
          <a:p>
            <a:r>
              <a:rPr lang="en-US" b="1" u="sng" dirty="0" smtClean="0">
                <a:solidFill>
                  <a:srgbClr val="FF0000"/>
                </a:solidFill>
              </a:rPr>
              <a:t>This includes any reference to similar contracts the Offeror may have completed or experience on specific systems.  This is considered past performance and not evaluated in the technical portion. </a:t>
            </a:r>
          </a:p>
          <a:p>
            <a:endParaRPr lang="en-US" b="1" u="sng" dirty="0"/>
          </a:p>
          <a:p>
            <a:r>
              <a:rPr lang="en-US" dirty="0" smtClean="0"/>
              <a:t>The evaluation reports document the evaluation team’s findings and serves as the basis for the Contracting Officer’s award decision.  </a:t>
            </a:r>
          </a:p>
          <a:p>
            <a:endParaRPr lang="en-US" dirty="0" smtClean="0"/>
          </a:p>
        </p:txBody>
      </p:sp>
      <p:sp>
        <p:nvSpPr>
          <p:cNvPr id="3" name="Title 2"/>
          <p:cNvSpPr>
            <a:spLocks noGrp="1"/>
          </p:cNvSpPr>
          <p:nvPr>
            <p:ph type="title"/>
          </p:nvPr>
        </p:nvSpPr>
        <p:spPr/>
        <p:txBody>
          <a:bodyPr/>
          <a:lstStyle/>
          <a:p>
            <a:r>
              <a:rPr lang="en-US" dirty="0" smtClean="0"/>
              <a:t>The Evaluation Reports</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3429000"/>
          </a:xfrm>
        </p:spPr>
        <p:txBody>
          <a:bodyPr/>
          <a:lstStyle/>
          <a:p>
            <a:r>
              <a:rPr lang="en-US" dirty="0"/>
              <a:t>The first part of the report is </a:t>
            </a:r>
            <a:r>
              <a:rPr lang="en-US" dirty="0" smtClean="0"/>
              <a:t>the Technical Evaluation Criteria. This details the technical evaluation approach that the evaluation process will consider:</a:t>
            </a:r>
          </a:p>
          <a:p>
            <a:endParaRPr lang="en-US" dirty="0"/>
          </a:p>
          <a:p>
            <a:endParaRPr lang="en-US" dirty="0"/>
          </a:p>
        </p:txBody>
      </p:sp>
      <p:sp>
        <p:nvSpPr>
          <p:cNvPr id="3" name="Title 2"/>
          <p:cNvSpPr>
            <a:spLocks noGrp="1"/>
          </p:cNvSpPr>
          <p:nvPr>
            <p:ph type="title"/>
          </p:nvPr>
        </p:nvSpPr>
        <p:spPr/>
        <p:txBody>
          <a:bodyPr>
            <a:noAutofit/>
          </a:bodyPr>
          <a:lstStyle/>
          <a:p>
            <a:pPr algn="ctr"/>
            <a:r>
              <a:rPr lang="en-US" sz="2800" dirty="0"/>
              <a:t>Completing the Evaluation </a:t>
            </a:r>
            <a:r>
              <a:rPr lang="en-US" sz="2800" dirty="0" smtClean="0"/>
              <a:t>Report</a:t>
            </a:r>
            <a:r>
              <a:rPr lang="en-US" sz="2800" dirty="0"/>
              <a:t> </a:t>
            </a:r>
            <a:r>
              <a:rPr lang="en-US" sz="2800" dirty="0" smtClean="0"/>
              <a:t>- Section 1 Technical Evaluation Criteria</a:t>
            </a:r>
            <a:endParaRPr lang="en-US" sz="2800"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11</a:t>
            </a:fld>
            <a:endParaRPr lang="en-US" dirty="0"/>
          </a:p>
        </p:txBody>
      </p:sp>
      <p:graphicFrame>
        <p:nvGraphicFramePr>
          <p:cNvPr id="6" name="Table 5"/>
          <p:cNvGraphicFramePr>
            <a:graphicFrameLocks noGrp="1"/>
          </p:cNvGraphicFramePr>
          <p:nvPr/>
        </p:nvGraphicFramePr>
        <p:xfrm>
          <a:off x="457200" y="2825337"/>
          <a:ext cx="8229600" cy="2075688"/>
        </p:xfrm>
        <a:graphic>
          <a:graphicData uri="http://schemas.openxmlformats.org/drawingml/2006/table">
            <a:tbl>
              <a:tblPr>
                <a:tableStyleId>{5C22544A-7EE6-4342-B048-85BDC9FD1C3A}</a:tableStyleId>
              </a:tblPr>
              <a:tblGrid>
                <a:gridCol w="8229600"/>
              </a:tblGrid>
              <a:tr h="0">
                <a:tc>
                  <a:txBody>
                    <a:bodyPr/>
                    <a:lstStyle/>
                    <a:p>
                      <a:pPr marL="0" marR="0" algn="just">
                        <a:spcBef>
                          <a:spcPts val="0"/>
                        </a:spcBef>
                        <a:spcAft>
                          <a:spcPts val="0"/>
                        </a:spcAft>
                      </a:pPr>
                      <a:r>
                        <a:rPr lang="en-US" sz="1200" u="sng" dirty="0">
                          <a:effectLst/>
                        </a:rPr>
                        <a:t>1. Technical Evaluation Criteria:</a:t>
                      </a:r>
                      <a:r>
                        <a:rPr lang="en-US" sz="1200" dirty="0">
                          <a:effectLst/>
                        </a:rPr>
                        <a:t>  The evaluation of the technical proposal will consider the following: </a:t>
                      </a: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a. Understanding of the Problem - The technical proposal was evaluated to determine the extent to which it demonstrates a clear understanding of all features involved in solving the problems and meeting and/or exceeding the requirements presented in the task and the extent to which uncertainties are identified and resolutions proposed. </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1000"/>
                        </a:spcAft>
                      </a:pPr>
                      <a:r>
                        <a:rPr lang="en-US" sz="1200" dirty="0">
                          <a:effectLst/>
                        </a:rPr>
                        <a:t>b. Feasibility of Approach - The technical proposal was evaluated to determine the extent to which the proposed approach is workable and the end results achievable.  The technical proposal was evaluated to determine the level of confidence provided the Government with respect to the Offeror’s methods and approach in successfully meeting and/or exceeding the requirements in a timely manner.</a:t>
                      </a:r>
                      <a:endParaRPr lang="en-US" sz="1100" dirty="0">
                        <a:effectLst/>
                        <a:latin typeface="Calibri"/>
                        <a:ea typeface="Times New Roman"/>
                        <a:cs typeface="Times New Roman"/>
                      </a:endParaRPr>
                    </a:p>
                  </a:txBody>
                  <a:tcPr marL="114300" marR="114300" marT="0" marB="0"/>
                </a:tc>
              </a:tr>
            </a:tbl>
          </a:graphicData>
        </a:graphic>
      </p:graphicFrame>
      <p:sp>
        <p:nvSpPr>
          <p:cNvPr id="7" name="TextBox 6"/>
          <p:cNvSpPr txBox="1"/>
          <p:nvPr/>
        </p:nvSpPr>
        <p:spPr>
          <a:xfrm>
            <a:off x="533400" y="5334000"/>
            <a:ext cx="8153400" cy="646331"/>
          </a:xfrm>
          <a:prstGeom prst="rect">
            <a:avLst/>
          </a:prstGeom>
          <a:noFill/>
        </p:spPr>
        <p:txBody>
          <a:bodyPr wrap="square" rtlCol="0">
            <a:spAutoFit/>
          </a:bodyPr>
          <a:lstStyle/>
          <a:p>
            <a:r>
              <a:rPr lang="en-US" dirty="0" smtClean="0"/>
              <a:t>This section </a:t>
            </a:r>
            <a:r>
              <a:rPr lang="en-US" b="1" u="sng" dirty="0" smtClean="0"/>
              <a:t>WILL NOT CHANGE </a:t>
            </a:r>
            <a:r>
              <a:rPr lang="en-US" dirty="0" smtClean="0"/>
              <a:t>and can be found in both the Evaluation Plan and the RTEP instructions.</a:t>
            </a:r>
            <a:endParaRPr lang="en-US" dirty="0"/>
          </a:p>
        </p:txBody>
      </p:sp>
    </p:spTree>
    <p:extLst>
      <p:ext uri="{BB962C8B-B14F-4D97-AF65-F5344CB8AC3E}">
        <p14:creationId xmlns:p14="http://schemas.microsoft.com/office/powerpoint/2010/main" val="427511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second part of the report is a summary of what </a:t>
            </a:r>
            <a:r>
              <a:rPr lang="en-US" dirty="0"/>
              <a:t>was proposed. This should be a </a:t>
            </a:r>
            <a:r>
              <a:rPr lang="en-US" b="1" dirty="0">
                <a:solidFill>
                  <a:srgbClr val="FF0000"/>
                </a:solidFill>
              </a:rPr>
              <a:t>factual</a:t>
            </a:r>
            <a:r>
              <a:rPr lang="en-US" b="1" dirty="0"/>
              <a:t> </a:t>
            </a:r>
            <a:r>
              <a:rPr lang="en-US" b="1" dirty="0">
                <a:solidFill>
                  <a:srgbClr val="FF0000"/>
                </a:solidFill>
              </a:rPr>
              <a:t>recap </a:t>
            </a:r>
            <a:r>
              <a:rPr lang="en-US" dirty="0"/>
              <a:t>of the highlights of the proposal. </a:t>
            </a:r>
            <a:r>
              <a:rPr lang="en-US" b="1" u="sng" dirty="0"/>
              <a:t>Do not </a:t>
            </a:r>
            <a:r>
              <a:rPr lang="en-US" b="1" u="sng" dirty="0" smtClean="0"/>
              <a:t>provide evaluation</a:t>
            </a:r>
            <a:r>
              <a:rPr lang="en-US" b="1" u="sng" dirty="0"/>
              <a:t>, commentary or opinion in this portion</a:t>
            </a:r>
            <a:r>
              <a:rPr lang="en-US" dirty="0"/>
              <a:t>. </a:t>
            </a:r>
            <a:r>
              <a:rPr lang="en-US" dirty="0" smtClean="0"/>
              <a:t> Only  the lead evaluator needs to complete this section.</a:t>
            </a:r>
          </a:p>
          <a:p>
            <a:endParaRPr lang="en-US" dirty="0"/>
          </a:p>
          <a:p>
            <a:endParaRPr lang="en-US" dirty="0" smtClean="0"/>
          </a:p>
          <a:p>
            <a:endParaRPr lang="en-US" dirty="0"/>
          </a:p>
          <a:p>
            <a:endParaRPr lang="en-US" dirty="0"/>
          </a:p>
          <a:p>
            <a:endParaRPr lang="en-US" dirty="0"/>
          </a:p>
          <a:p>
            <a:r>
              <a:rPr lang="en-US" dirty="0" smtClean="0"/>
              <a:t>Easiest way to do this is to write a sentence or two summarizing what the Offeror proposed for each discriminator.</a:t>
            </a:r>
            <a:endParaRPr lang="en-US" dirty="0"/>
          </a:p>
          <a:p>
            <a:endParaRPr lang="en-US" dirty="0" smtClean="0"/>
          </a:p>
          <a:p>
            <a:endParaRPr lang="en-US" dirty="0"/>
          </a:p>
        </p:txBody>
      </p:sp>
      <p:sp>
        <p:nvSpPr>
          <p:cNvPr id="3" name="Title 2"/>
          <p:cNvSpPr>
            <a:spLocks noGrp="1"/>
          </p:cNvSpPr>
          <p:nvPr>
            <p:ph type="title"/>
          </p:nvPr>
        </p:nvSpPr>
        <p:spPr/>
        <p:txBody>
          <a:bodyPr>
            <a:normAutofit/>
          </a:bodyPr>
          <a:lstStyle/>
          <a:p>
            <a:pPr algn="ctr"/>
            <a:r>
              <a:rPr lang="en-US" dirty="0"/>
              <a:t>Completing the Evaluation Report - Section </a:t>
            </a:r>
            <a:r>
              <a:rPr lang="en-US" dirty="0" smtClean="0"/>
              <a:t>2 Proposal Summary</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12</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9341292"/>
              </p:ext>
            </p:extLst>
          </p:nvPr>
        </p:nvGraphicFramePr>
        <p:xfrm>
          <a:off x="381000" y="3048000"/>
          <a:ext cx="8305800" cy="1600200"/>
        </p:xfrm>
        <a:graphic>
          <a:graphicData uri="http://schemas.openxmlformats.org/drawingml/2006/table">
            <a:tbl>
              <a:tblPr>
                <a:tableStyleId>{5C22544A-7EE6-4342-B048-85BDC9FD1C3A}</a:tableStyleId>
              </a:tblPr>
              <a:tblGrid>
                <a:gridCol w="8305800"/>
              </a:tblGrid>
              <a:tr h="1600200">
                <a:tc>
                  <a:txBody>
                    <a:bodyPr/>
                    <a:lstStyle/>
                    <a:p>
                      <a:pPr marL="0" marR="0" algn="just">
                        <a:spcBef>
                          <a:spcPts val="0"/>
                        </a:spcBef>
                        <a:spcAft>
                          <a:spcPts val="0"/>
                        </a:spcAft>
                      </a:pPr>
                      <a:r>
                        <a:rPr lang="en-US" sz="1200" u="sng" dirty="0">
                          <a:effectLst/>
                        </a:rPr>
                        <a:t>2. Proposal Summary:</a:t>
                      </a:r>
                      <a:r>
                        <a:rPr lang="en-US" sz="1200"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smtClean="0">
                          <a:effectLst/>
                        </a:rPr>
                        <a:t>The </a:t>
                      </a:r>
                      <a:r>
                        <a:rPr lang="en-US" sz="1200" dirty="0">
                          <a:effectLst/>
                        </a:rPr>
                        <a:t>Offeror’s proposal included the following elements:</a:t>
                      </a:r>
                    </a:p>
                    <a:p>
                      <a:pPr marL="0" marR="0" algn="just">
                        <a:spcBef>
                          <a:spcPts val="0"/>
                        </a:spcBef>
                        <a:spcAft>
                          <a:spcPts val="0"/>
                        </a:spcAft>
                      </a:pPr>
                      <a:r>
                        <a:rPr lang="en-US" sz="1200" dirty="0">
                          <a:effectLst/>
                        </a:rPr>
                        <a:t> </a:t>
                      </a:r>
                    </a:p>
                    <a:p>
                      <a:pPr marL="0" marR="0" algn="just">
                        <a:spcBef>
                          <a:spcPts val="0"/>
                        </a:spcBef>
                        <a:spcAft>
                          <a:spcPts val="0"/>
                        </a:spcAft>
                      </a:pPr>
                      <a:r>
                        <a:rPr lang="en-US" sz="1200" b="1" u="sng" dirty="0" smtClean="0">
                          <a:effectLst/>
                        </a:rPr>
                        <a:t>Brief</a:t>
                      </a:r>
                      <a:r>
                        <a:rPr lang="en-US" sz="1200" dirty="0" smtClean="0">
                          <a:effectLst/>
                        </a:rPr>
                        <a:t> summary paragraph of what the proposal contains without evaluation, commentary or any opinion.</a:t>
                      </a:r>
                      <a:r>
                        <a:rPr lang="en-US" sz="1200" baseline="0" dirty="0" smtClean="0">
                          <a:effectLst/>
                        </a:rPr>
                        <a:t> </a:t>
                      </a:r>
                      <a:endParaRPr lang="en-US" sz="1200" dirty="0" smtClean="0">
                        <a:effectLst/>
                      </a:endParaRPr>
                    </a:p>
                    <a:p>
                      <a:pPr marL="0" marR="0" algn="just">
                        <a:spcBef>
                          <a:spcPts val="0"/>
                        </a:spcBef>
                        <a:spcAft>
                          <a:spcPts val="0"/>
                        </a:spcAft>
                      </a:pPr>
                      <a:endParaRPr lang="en-US" sz="1200" dirty="0">
                        <a:effectLst/>
                      </a:endParaRPr>
                    </a:p>
                    <a:p>
                      <a:pPr marL="0" marR="0" algn="just">
                        <a:spcBef>
                          <a:spcPts val="0"/>
                        </a:spcBef>
                        <a:spcAft>
                          <a:spcPts val="0"/>
                        </a:spcAft>
                      </a:pPr>
                      <a:r>
                        <a:rPr lang="en-US" sz="1200" dirty="0">
                          <a:effectLst/>
                        </a:rPr>
                        <a:t>The Offeror proposed to team with [insert number of subs] </a:t>
                      </a:r>
                      <a:r>
                        <a:rPr lang="en-US" sz="1200" dirty="0" smtClean="0">
                          <a:effectLst/>
                        </a:rPr>
                        <a:t>subcontractor(s).  </a:t>
                      </a:r>
                      <a:endParaRPr lang="en-US" sz="1200" dirty="0">
                        <a:effectLst/>
                        <a:latin typeface="Times New Roman"/>
                        <a:ea typeface="Times New Roman"/>
                      </a:endParaRPr>
                    </a:p>
                  </a:txBody>
                  <a:tcPr marL="114300" marR="11430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861519337"/>
              </p:ext>
            </p:extLst>
          </p:nvPr>
        </p:nvGraphicFramePr>
        <p:xfrm>
          <a:off x="457200" y="2438400"/>
          <a:ext cx="8229600" cy="3840480"/>
        </p:xfrm>
        <a:graphic>
          <a:graphicData uri="http://schemas.openxmlformats.org/drawingml/2006/table">
            <a:tbl>
              <a:tblPr>
                <a:tableStyleId>{5C22544A-7EE6-4342-B048-85BDC9FD1C3A}</a:tableStyleId>
              </a:tblPr>
              <a:tblGrid>
                <a:gridCol w="8229600"/>
              </a:tblGrid>
              <a:tr h="3733800">
                <a:tc>
                  <a:txBody>
                    <a:bodyPr/>
                    <a:lstStyle/>
                    <a:p>
                      <a:pPr marL="0" marR="0" algn="just">
                        <a:spcBef>
                          <a:spcPts val="0"/>
                        </a:spcBef>
                        <a:spcAft>
                          <a:spcPts val="0"/>
                        </a:spcAft>
                      </a:pPr>
                      <a:r>
                        <a:rPr lang="en-US" sz="1200" b="1" u="sng" dirty="0">
                          <a:effectLst/>
                        </a:rPr>
                        <a:t>3. Summary of Significant Strengths and Strengths</a:t>
                      </a:r>
                      <a:r>
                        <a:rPr lang="en-US" sz="1200" b="1"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u="sng" dirty="0" smtClean="0">
                          <a:effectLst/>
                        </a:rPr>
                        <a:t>Significant Strength</a:t>
                      </a:r>
                      <a:r>
                        <a:rPr lang="en-US" sz="1200" dirty="0" smtClean="0">
                          <a:effectLst/>
                        </a:rPr>
                        <a:t>.  </a:t>
                      </a:r>
                      <a:r>
                        <a:rPr lang="en-US" sz="1200" dirty="0">
                          <a:effectLst/>
                        </a:rPr>
                        <a:t>Any aspect of a TEP when judged against a stated evaluation criterion, which </a:t>
                      </a:r>
                      <a:r>
                        <a:rPr lang="en-US" sz="1200" b="1" u="sng" dirty="0" smtClean="0">
                          <a:effectLst/>
                        </a:rPr>
                        <a:t>significantly</a:t>
                      </a:r>
                      <a:r>
                        <a:rPr lang="en-US" sz="1200" baseline="0" dirty="0" smtClean="0">
                          <a:effectLst/>
                        </a:rPr>
                        <a:t> </a:t>
                      </a:r>
                      <a:r>
                        <a:rPr lang="en-US" sz="1200" dirty="0" smtClean="0">
                          <a:effectLst/>
                        </a:rPr>
                        <a:t>enhances </a:t>
                      </a:r>
                      <a:r>
                        <a:rPr lang="en-US" sz="1200" dirty="0">
                          <a:effectLst/>
                        </a:rPr>
                        <a:t>the merit of the TEP or </a:t>
                      </a:r>
                      <a:r>
                        <a:rPr lang="en-US" sz="1200" b="1" u="sng" dirty="0" smtClean="0">
                          <a:effectLst/>
                        </a:rPr>
                        <a:t>significantly</a:t>
                      </a:r>
                      <a:r>
                        <a:rPr lang="en-US" sz="1200" baseline="0" dirty="0" smtClean="0">
                          <a:effectLst/>
                        </a:rPr>
                        <a:t> </a:t>
                      </a:r>
                      <a:r>
                        <a:rPr lang="en-US" sz="1200" dirty="0" smtClean="0">
                          <a:effectLst/>
                        </a:rPr>
                        <a:t>increases </a:t>
                      </a:r>
                      <a:r>
                        <a:rPr lang="en-US" sz="1200" dirty="0">
                          <a:effectLst/>
                        </a:rPr>
                        <a:t>the probability of successful performance of the contract.  A significant strength appreciably enhances the merit of a TEP or appreciably increases the probability of successful contract performance</a:t>
                      </a:r>
                      <a:r>
                        <a:rPr lang="en-US" sz="1200" dirty="0" smtClean="0">
                          <a:effectLst/>
                        </a:rPr>
                        <a:t>.</a:t>
                      </a:r>
                    </a:p>
                    <a:p>
                      <a:pPr marL="0" marR="0" algn="just">
                        <a:spcBef>
                          <a:spcPts val="0"/>
                        </a:spcBef>
                        <a:spcAft>
                          <a:spcPts val="0"/>
                        </a:spcAft>
                      </a:pPr>
                      <a:endParaRPr lang="en-US" sz="1200" dirty="0" smtClean="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u="sng" dirty="0" smtClean="0">
                          <a:effectLst/>
                        </a:rPr>
                        <a:t>Strength </a:t>
                      </a:r>
                      <a:r>
                        <a:rPr lang="en-US" sz="1200" dirty="0" smtClean="0">
                          <a:effectLst/>
                        </a:rPr>
                        <a:t>  Any aspect of a TEP when judged against a stated evaluation criterion, which enhances the merit of the TEP or increases the probability of successful performance of the contract.</a:t>
                      </a:r>
                    </a:p>
                    <a:p>
                      <a:pPr marL="0" marR="0" algn="just">
                        <a:spcBef>
                          <a:spcPts val="0"/>
                        </a:spcBef>
                        <a:spcAft>
                          <a:spcPts val="0"/>
                        </a:spcAft>
                      </a:pPr>
                      <a:r>
                        <a:rPr lang="en-US" sz="1200" dirty="0" smtClean="0">
                          <a:effectLst/>
                        </a:rPr>
                        <a:t>  </a:t>
                      </a:r>
                      <a:endParaRPr lang="en-US" sz="1200" dirty="0">
                        <a:effectLst/>
                      </a:endParaRPr>
                    </a:p>
                    <a:p>
                      <a:pPr marL="0" marR="0" algn="just">
                        <a:spcBef>
                          <a:spcPts val="0"/>
                        </a:spcBef>
                        <a:spcAft>
                          <a:spcPts val="0"/>
                        </a:spcAft>
                      </a:pPr>
                      <a:r>
                        <a:rPr lang="en-US" sz="1200" b="1" u="sng" dirty="0">
                          <a:effectLst/>
                        </a:rPr>
                        <a:t>4. Summary of Significant Weaknesses and Weaknesses</a:t>
                      </a:r>
                      <a:r>
                        <a:rPr lang="en-US" sz="1200" b="1"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u="sng" dirty="0" smtClean="0">
                          <a:effectLst/>
                        </a:rPr>
                        <a:t>Significant Weakness.</a:t>
                      </a:r>
                      <a:r>
                        <a:rPr lang="en-US" sz="1200" dirty="0" smtClean="0">
                          <a:effectLst/>
                        </a:rPr>
                        <a:t>  </a:t>
                      </a:r>
                      <a:r>
                        <a:rPr lang="en-US" sz="1200" dirty="0">
                          <a:effectLst/>
                        </a:rPr>
                        <a:t>A flaw in the TEP that increases the risk of unsuccessful contract performance.  A significant weakness in a TEP is a flaw that appreciably increases the risk of unsuccessful contract performance</a:t>
                      </a:r>
                      <a:r>
                        <a:rPr lang="en-US" sz="1200" dirty="0" smtClean="0">
                          <a:effectLst/>
                        </a:rPr>
                        <a:t>.</a:t>
                      </a:r>
                    </a:p>
                    <a:p>
                      <a:pPr marL="0" marR="0" algn="just">
                        <a:spcBef>
                          <a:spcPts val="0"/>
                        </a:spcBef>
                        <a:spcAft>
                          <a:spcPts val="0"/>
                        </a:spcAft>
                      </a:pPr>
                      <a:endParaRPr lang="en-US" sz="1200" dirty="0" smtClean="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u="sng" dirty="0" smtClean="0">
                          <a:effectLst/>
                        </a:rPr>
                        <a:t>Weakness</a:t>
                      </a:r>
                      <a:r>
                        <a:rPr lang="en-US" sz="1200" dirty="0" smtClean="0">
                          <a:effectLst/>
                        </a:rPr>
                        <a:t>.  A flaw in the TEP that increases the risk of unsuccessful contract performance.  </a:t>
                      </a:r>
                    </a:p>
                    <a:p>
                      <a:pPr marL="0" marR="0" algn="just">
                        <a:spcBef>
                          <a:spcPts val="0"/>
                        </a:spcBef>
                        <a:spcAft>
                          <a:spcPts val="0"/>
                        </a:spcAft>
                      </a:pPr>
                      <a:r>
                        <a:rPr lang="en-US" sz="1200" dirty="0">
                          <a:effectLst/>
                        </a:rPr>
                        <a:t> </a:t>
                      </a:r>
                    </a:p>
                    <a:p>
                      <a:pPr marL="0" marR="0" algn="just">
                        <a:spcBef>
                          <a:spcPts val="0"/>
                        </a:spcBef>
                        <a:spcAft>
                          <a:spcPts val="0"/>
                        </a:spcAft>
                      </a:pPr>
                      <a:r>
                        <a:rPr lang="en-US" sz="1200" b="1" u="sng" dirty="0">
                          <a:effectLst/>
                        </a:rPr>
                        <a:t>5. Summary of Deficiencies:</a:t>
                      </a:r>
                      <a:r>
                        <a:rPr lang="en-US" sz="1200" b="1"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u="sng" dirty="0">
                          <a:effectLst/>
                        </a:rPr>
                        <a:t>Deficiency</a:t>
                      </a:r>
                      <a:r>
                        <a:rPr lang="en-US" sz="1200" dirty="0">
                          <a:effectLst/>
                        </a:rPr>
                        <a:t>.  A material failure of a TEP to meet a Government requirement or a combination of significant weaknesses in a TEP that increases the risk of unsuccessful contract performance to an unacceptable level.</a:t>
                      </a:r>
                      <a:endParaRPr lang="en-US" sz="1200" dirty="0">
                        <a:effectLst/>
                        <a:latin typeface="Times New Roman"/>
                        <a:ea typeface="Times New Roman"/>
                      </a:endParaRPr>
                    </a:p>
                  </a:txBody>
                  <a:tcPr marL="114300" marR="114300" marT="0" marB="0"/>
                </a:tc>
              </a:tr>
            </a:tbl>
          </a:graphicData>
        </a:graphic>
      </p:graphicFrame>
      <p:sp>
        <p:nvSpPr>
          <p:cNvPr id="3" name="Title 2"/>
          <p:cNvSpPr>
            <a:spLocks noGrp="1"/>
          </p:cNvSpPr>
          <p:nvPr>
            <p:ph type="title"/>
          </p:nvPr>
        </p:nvSpPr>
        <p:spPr/>
        <p:txBody>
          <a:bodyPr>
            <a:normAutofit fontScale="90000"/>
          </a:bodyPr>
          <a:lstStyle/>
          <a:p>
            <a:pPr algn="ctr"/>
            <a:r>
              <a:rPr lang="en-US" sz="2400" dirty="0"/>
              <a:t>Completing the Evaluation Report - </a:t>
            </a:r>
            <a:r>
              <a:rPr lang="en-US" sz="2400" dirty="0" smtClean="0"/>
              <a:t>Sections 3 – 5 Summary of Strengths, Weaknesses and Deficiencies</a:t>
            </a:r>
            <a:endParaRPr lang="en-US" sz="2400"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13</a:t>
            </a:fld>
            <a:endParaRPr lang="en-US" dirty="0"/>
          </a:p>
        </p:txBody>
      </p:sp>
      <p:sp>
        <p:nvSpPr>
          <p:cNvPr id="9" name="TextBox 8"/>
          <p:cNvSpPr txBox="1"/>
          <p:nvPr/>
        </p:nvSpPr>
        <p:spPr>
          <a:xfrm>
            <a:off x="685800" y="1371600"/>
            <a:ext cx="7924800" cy="923330"/>
          </a:xfrm>
          <a:prstGeom prst="rect">
            <a:avLst/>
          </a:prstGeom>
          <a:noFill/>
        </p:spPr>
        <p:txBody>
          <a:bodyPr wrap="square" rtlCol="0">
            <a:spAutoFit/>
          </a:bodyPr>
          <a:lstStyle/>
          <a:p>
            <a:r>
              <a:rPr lang="en-US" dirty="0" smtClean="0"/>
              <a:t>Sections 3 – 5 contain the summaries of the Strengths, Weaknesses and Deficiencies.  The foundation of these are based on the discriminators created in the Evaluation Plan and carried through to the RTEP instructions.</a:t>
            </a:r>
            <a:endParaRPr lang="en-US" dirty="0"/>
          </a:p>
        </p:txBody>
      </p:sp>
    </p:spTree>
    <p:extLst>
      <p:ext uri="{BB962C8B-B14F-4D97-AF65-F5344CB8AC3E}">
        <p14:creationId xmlns:p14="http://schemas.microsoft.com/office/powerpoint/2010/main" val="114960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457200" lvl="0" indent="-457200">
              <a:buFont typeface="+mj-lt"/>
              <a:buAutoNum type="arabicPeriod"/>
            </a:pPr>
            <a:r>
              <a:rPr lang="en-US" dirty="0" smtClean="0"/>
              <a:t>Write up an </a:t>
            </a:r>
            <a:r>
              <a:rPr lang="en-US" b="1" dirty="0" smtClean="0"/>
              <a:t>issue, advantage or problem statement</a:t>
            </a:r>
            <a:r>
              <a:rPr lang="en-US" dirty="0" smtClean="0"/>
              <a:t>. Note the PWS paragraph number or Evaluation Plan discriminator number and the proposal page number. </a:t>
            </a:r>
          </a:p>
          <a:p>
            <a:pPr marL="457200" lvl="0" indent="-457200">
              <a:buFont typeface="+mj-lt"/>
              <a:buAutoNum type="arabicPeriod"/>
            </a:pPr>
            <a:r>
              <a:rPr lang="en-US" b="1" dirty="0" smtClean="0"/>
              <a:t>Generate an action statement</a:t>
            </a:r>
            <a:r>
              <a:rPr lang="en-US" dirty="0" smtClean="0"/>
              <a:t>. It describes how and what the Offeror proposes strengthens or weakens some aspect of their proposal.   It expounds and expands upon the issue, advantage or problem statement. Describes </a:t>
            </a:r>
            <a:r>
              <a:rPr lang="en-US" b="1" dirty="0" smtClean="0"/>
              <a:t>why</a:t>
            </a:r>
            <a:r>
              <a:rPr lang="en-US" dirty="0" smtClean="0"/>
              <a:t> something is a strength or weakness and whether or not it is a significant one. </a:t>
            </a:r>
          </a:p>
          <a:p>
            <a:pPr marL="457200" lvl="0" indent="-457200">
              <a:buFont typeface="+mj-lt"/>
              <a:buAutoNum type="arabicPeriod"/>
            </a:pPr>
            <a:r>
              <a:rPr lang="en-US" b="1" dirty="0" smtClean="0"/>
              <a:t>Finish with an Impact Statement</a:t>
            </a:r>
            <a:r>
              <a:rPr lang="en-US" dirty="0" smtClean="0"/>
              <a:t>- the positive or negative ramifications of the Issue, Advantage or Problem Statement. Your impact audience is the contracting officer, the legal office, and potentially the </a:t>
            </a:r>
            <a:r>
              <a:rPr lang="en-US" dirty="0"/>
              <a:t>O</a:t>
            </a:r>
            <a:r>
              <a:rPr lang="en-US" dirty="0" smtClean="0"/>
              <a:t>fferors themselves. </a:t>
            </a:r>
          </a:p>
          <a:p>
            <a:endParaRPr lang="en-US" dirty="0" smtClean="0"/>
          </a:p>
          <a:p>
            <a:r>
              <a:rPr lang="en-US" dirty="0" smtClean="0"/>
              <a:t>An Impact Statement:</a:t>
            </a:r>
          </a:p>
          <a:p>
            <a:pPr lvl="0"/>
            <a:endParaRPr lang="en-US" dirty="0" smtClean="0"/>
          </a:p>
          <a:p>
            <a:pPr lvl="1">
              <a:buFont typeface="Arial" pitchFamily="34" charset="0"/>
              <a:buChar char="•"/>
            </a:pPr>
            <a:r>
              <a:rPr lang="en-US" dirty="0" smtClean="0"/>
              <a:t>Briefly summarizes, in layman terms, the difference your stated strength, weakness or deficiency makes to the Government and the Program. </a:t>
            </a:r>
          </a:p>
          <a:p>
            <a:pPr lvl="1">
              <a:buFont typeface="Arial" pitchFamily="34" charset="0"/>
              <a:buChar char="•"/>
            </a:pPr>
            <a:r>
              <a:rPr lang="en-US" dirty="0" smtClean="0"/>
              <a:t>Answers the questions... </a:t>
            </a:r>
            <a:r>
              <a:rPr lang="en-US" b="1" dirty="0" smtClean="0"/>
              <a:t>"So what?" and "Who cares?" </a:t>
            </a:r>
            <a:r>
              <a:rPr lang="en-US" dirty="0" smtClean="0"/>
              <a:t>and does it in language that is free of technical jargon. </a:t>
            </a:r>
          </a:p>
          <a:p>
            <a:r>
              <a:rPr lang="en-US" dirty="0" smtClean="0"/>
              <a:t> </a:t>
            </a:r>
          </a:p>
          <a:p>
            <a:r>
              <a:rPr lang="en-US" dirty="0" smtClean="0"/>
              <a:t>A few things to keep in mind here; </a:t>
            </a:r>
          </a:p>
          <a:p>
            <a:pPr lvl="1">
              <a:buFont typeface="Arial" pitchFamily="34" charset="0"/>
              <a:buChar char="•"/>
            </a:pPr>
            <a:r>
              <a:rPr lang="en-US" dirty="0" smtClean="0"/>
              <a:t>ALL strengths, weaknesses and deficiencies identified must have an impact statement and the more significant the strength or weakness, the more significant the impact statement.</a:t>
            </a:r>
          </a:p>
          <a:p>
            <a:pPr lvl="1">
              <a:buFont typeface="Arial" pitchFamily="34" charset="0"/>
              <a:buChar char="•"/>
            </a:pPr>
            <a:r>
              <a:rPr lang="en-US" dirty="0" smtClean="0"/>
              <a:t>Fully document relevant locations (page/paragraph #’s) in both the proposal and the solicitation/PWS </a:t>
            </a:r>
          </a:p>
          <a:p>
            <a:pPr lvl="1">
              <a:buFont typeface="Arial" pitchFamily="34" charset="0"/>
              <a:buChar char="•"/>
            </a:pPr>
            <a:r>
              <a:rPr lang="en-US" dirty="0" smtClean="0"/>
              <a:t>Quality, clarity and completeness of your write-ups are extremely important to this evaluation as any ambiguities in the evaluation will likely be held against the Government in the event of a dispute.</a:t>
            </a:r>
          </a:p>
          <a:p>
            <a:endParaRPr lang="en-US" dirty="0"/>
          </a:p>
        </p:txBody>
      </p:sp>
      <p:sp>
        <p:nvSpPr>
          <p:cNvPr id="3" name="Title 2"/>
          <p:cNvSpPr>
            <a:spLocks noGrp="1"/>
          </p:cNvSpPr>
          <p:nvPr>
            <p:ph type="title"/>
          </p:nvPr>
        </p:nvSpPr>
        <p:spPr/>
        <p:txBody>
          <a:bodyPr/>
          <a:lstStyle/>
          <a:p>
            <a:pPr algn="ctr"/>
            <a:r>
              <a:rPr lang="en-US" dirty="0" smtClean="0"/>
              <a:t>Writing a Strength, Weakness, or Deficiency</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u="sng" dirty="0" smtClean="0"/>
              <a:t>Format for writing Significant Strengths/Strengths, Significant Weakness/Weakness or Deficiencies: </a:t>
            </a:r>
          </a:p>
          <a:p>
            <a:endParaRPr lang="en-US" b="1" u="sng" dirty="0"/>
          </a:p>
          <a:p>
            <a:r>
              <a:rPr lang="en-US" b="1" dirty="0"/>
              <a:t>Significant Strength or Strength (choose one based on definition) (TEP Page(s) [insert page number(s)], Section(s) [insert section number(s)] / RTEP [insert reference to RTEP instruction(s) that apply to comment</a:t>
            </a:r>
            <a:r>
              <a:rPr lang="en-US" b="1" dirty="0" smtClean="0"/>
              <a:t>]):</a:t>
            </a:r>
            <a:r>
              <a:rPr lang="en-US" dirty="0" smtClean="0"/>
              <a:t>  </a:t>
            </a:r>
            <a:r>
              <a:rPr lang="en-US" sz="1900" dirty="0">
                <a:solidFill>
                  <a:schemeClr val="tx2"/>
                </a:solidFill>
              </a:rPr>
              <a:t>First </a:t>
            </a:r>
            <a:r>
              <a:rPr lang="en-US" sz="1900" dirty="0" smtClean="0">
                <a:solidFill>
                  <a:schemeClr val="tx2"/>
                </a:solidFill>
              </a:rPr>
              <a:t>portion should </a:t>
            </a:r>
            <a:r>
              <a:rPr lang="en-US" sz="1900" dirty="0">
                <a:solidFill>
                  <a:schemeClr val="tx2"/>
                </a:solidFill>
              </a:rPr>
              <a:t>clearly identify the specific technical approach element from the RTEP instruction(s) (verbatim from RTEP) and Offeror’s proposal element to which the comment applies.  </a:t>
            </a:r>
            <a:r>
              <a:rPr lang="en-US" sz="1900" dirty="0">
                <a:solidFill>
                  <a:schemeClr val="accent2"/>
                </a:solidFill>
              </a:rPr>
              <a:t>The second </a:t>
            </a:r>
            <a:r>
              <a:rPr lang="en-US" sz="1900" dirty="0" smtClean="0">
                <a:solidFill>
                  <a:schemeClr val="accent2"/>
                </a:solidFill>
              </a:rPr>
              <a:t>portion should </a:t>
            </a:r>
            <a:r>
              <a:rPr lang="en-US" sz="1900" dirty="0">
                <a:solidFill>
                  <a:schemeClr val="accent2"/>
                </a:solidFill>
              </a:rPr>
              <a:t>describe Offeror’s proposal element in detail.</a:t>
            </a:r>
            <a:r>
              <a:rPr lang="en-US" sz="1900" dirty="0"/>
              <a:t>  </a:t>
            </a:r>
            <a:r>
              <a:rPr lang="en-US" sz="1900" dirty="0">
                <a:solidFill>
                  <a:schemeClr val="accent4"/>
                </a:solidFill>
              </a:rPr>
              <a:t>The third </a:t>
            </a:r>
            <a:r>
              <a:rPr lang="en-US" sz="1900" dirty="0" smtClean="0">
                <a:solidFill>
                  <a:schemeClr val="accent4"/>
                </a:solidFill>
              </a:rPr>
              <a:t>portion should </a:t>
            </a:r>
            <a:r>
              <a:rPr lang="en-US" sz="1900" dirty="0">
                <a:solidFill>
                  <a:schemeClr val="accent4"/>
                </a:solidFill>
              </a:rPr>
              <a:t>describe in detail how the Offeror’s proposal element improves on the technical approach element from the RTEP instruction(s) (use more than one sentence if necessary).  </a:t>
            </a:r>
            <a:r>
              <a:rPr lang="en-US" sz="1900" dirty="0">
                <a:solidFill>
                  <a:schemeClr val="bg2">
                    <a:lumMod val="25000"/>
                  </a:schemeClr>
                </a:solidFill>
              </a:rPr>
              <a:t>The fourth </a:t>
            </a:r>
            <a:r>
              <a:rPr lang="en-US" sz="1900" dirty="0" smtClean="0">
                <a:solidFill>
                  <a:schemeClr val="bg2">
                    <a:lumMod val="25000"/>
                  </a:schemeClr>
                </a:solidFill>
              </a:rPr>
              <a:t>portion should </a:t>
            </a:r>
            <a:r>
              <a:rPr lang="en-US" sz="1900" dirty="0">
                <a:solidFill>
                  <a:schemeClr val="bg2">
                    <a:lumMod val="25000"/>
                  </a:schemeClr>
                </a:solidFill>
              </a:rPr>
              <a:t>describe in detail how this improvement positively impacts the Govt. and execution of required work under the contract</a:t>
            </a:r>
            <a:r>
              <a:rPr lang="en-US" sz="1900" dirty="0" smtClean="0">
                <a:solidFill>
                  <a:schemeClr val="bg2">
                    <a:lumMod val="25000"/>
                  </a:schemeClr>
                </a:solidFill>
              </a:rPr>
              <a:t>.  Be more specific than just increasing the possibility of a successful project/program, etc. </a:t>
            </a:r>
          </a:p>
          <a:p>
            <a:endParaRPr lang="en-US" dirty="0" smtClean="0"/>
          </a:p>
          <a:p>
            <a:r>
              <a:rPr lang="en-US" dirty="0" smtClean="0"/>
              <a:t> </a:t>
            </a:r>
            <a:r>
              <a:rPr lang="en-US" b="1" dirty="0"/>
              <a:t>Note:  Significant </a:t>
            </a:r>
            <a:r>
              <a:rPr lang="en-US" b="1" dirty="0" smtClean="0"/>
              <a:t>strengths/weaknesses </a:t>
            </a:r>
            <a:r>
              <a:rPr lang="en-US" b="1" dirty="0"/>
              <a:t>require significantly more detail and impact than </a:t>
            </a:r>
            <a:r>
              <a:rPr lang="en-US" b="1" dirty="0" smtClean="0"/>
              <a:t>strengths/weakness </a:t>
            </a:r>
            <a:r>
              <a:rPr lang="en-US" b="1" dirty="0"/>
              <a:t>and this should be reflected in the substance of your comment.</a:t>
            </a:r>
          </a:p>
          <a:p>
            <a:r>
              <a:rPr lang="en-US" b="1" u="sng" dirty="0" smtClean="0"/>
              <a:t> </a:t>
            </a:r>
            <a:endParaRPr lang="en-US" b="1" u="sng" dirty="0"/>
          </a:p>
        </p:txBody>
      </p:sp>
      <p:sp>
        <p:nvSpPr>
          <p:cNvPr id="3" name="Title 2"/>
          <p:cNvSpPr>
            <a:spLocks noGrp="1"/>
          </p:cNvSpPr>
          <p:nvPr>
            <p:ph type="title"/>
          </p:nvPr>
        </p:nvSpPr>
        <p:spPr/>
        <p:txBody>
          <a:bodyPr/>
          <a:lstStyle/>
          <a:p>
            <a:pPr algn="ctr"/>
            <a:r>
              <a:rPr lang="en-US" dirty="0" smtClean="0"/>
              <a:t>HOW TOO</a:t>
            </a:r>
            <a:endParaRPr lang="en-US"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15</a:t>
            </a:fld>
            <a:endParaRPr lang="en-US" dirty="0"/>
          </a:p>
        </p:txBody>
      </p:sp>
    </p:spTree>
    <p:extLst>
      <p:ext uri="{BB962C8B-B14F-4D97-AF65-F5344CB8AC3E}">
        <p14:creationId xmlns:p14="http://schemas.microsoft.com/office/powerpoint/2010/main" val="193303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4906963"/>
          </a:xfrm>
        </p:spPr>
        <p:txBody>
          <a:bodyPr>
            <a:normAutofit fontScale="92500" lnSpcReduction="10000"/>
          </a:bodyPr>
          <a:lstStyle/>
          <a:p>
            <a:r>
              <a:rPr lang="en-US" sz="2400" b="1" u="sng" dirty="0" smtClean="0"/>
              <a:t>SIGNIFICANT STRENGTH EXAMPLE:</a:t>
            </a:r>
          </a:p>
          <a:p>
            <a:r>
              <a:rPr lang="en-US" sz="1600" b="1" dirty="0" smtClean="0"/>
              <a:t>Significant </a:t>
            </a:r>
            <a:r>
              <a:rPr lang="en-US" sz="1600" b="1" dirty="0"/>
              <a:t>Strength # 1: </a:t>
            </a:r>
            <a:r>
              <a:rPr lang="en-US" sz="1600" dirty="0"/>
              <a:t>(TEP p 7 Section 2.3.1,Request for Task Execution Plan (RTEP) B.1.1, PWS 5.4.2)  </a:t>
            </a:r>
            <a:r>
              <a:rPr lang="en-US" sz="1600" dirty="0">
                <a:solidFill>
                  <a:srgbClr val="FF0000"/>
                </a:solidFill>
              </a:rPr>
              <a:t>In its approach for Updating Electronic Medical Record (EMR) Service the Offeror provided a highly detailed explanation for executing the development for this task. Offeror B’s proposed approach included a table listing a subset of some of the required EMR Services methods to be updated and the RPCs that are run by the methods</a:t>
            </a:r>
            <a:r>
              <a:rPr lang="en-US" sz="1600" dirty="0" smtClean="0">
                <a:solidFill>
                  <a:srgbClr val="FF0000"/>
                </a:solidFill>
              </a:rPr>
              <a:t>. (</a:t>
            </a:r>
            <a:r>
              <a:rPr lang="en-US" sz="1600" b="1" dirty="0" smtClean="0">
                <a:solidFill>
                  <a:srgbClr val="FF0000"/>
                </a:solidFill>
              </a:rPr>
              <a:t>what</a:t>
            </a:r>
            <a:r>
              <a:rPr lang="en-US" sz="1600" dirty="0" smtClean="0">
                <a:solidFill>
                  <a:srgbClr val="FF0000"/>
                </a:solidFill>
              </a:rPr>
              <a:t> was proposed</a:t>
            </a:r>
            <a:r>
              <a:rPr lang="en-US" sz="1600" dirty="0" smtClean="0">
                <a:solidFill>
                  <a:schemeClr val="tx2"/>
                </a:solidFill>
              </a:rPr>
              <a:t>)  </a:t>
            </a:r>
            <a:r>
              <a:rPr lang="en-US" sz="1600" dirty="0">
                <a:solidFill>
                  <a:schemeClr val="accent4"/>
                </a:solidFill>
              </a:rPr>
              <a:t>RPC is a protocol that one program can use to request a services from another computer in a network without having to understand network details</a:t>
            </a:r>
            <a:r>
              <a:rPr lang="en-US" sz="1600" dirty="0" smtClean="0">
                <a:solidFill>
                  <a:schemeClr val="accent4"/>
                </a:solidFill>
              </a:rPr>
              <a:t>. (</a:t>
            </a:r>
            <a:r>
              <a:rPr lang="en-US" sz="1600" b="1" dirty="0" smtClean="0">
                <a:solidFill>
                  <a:schemeClr val="accent4"/>
                </a:solidFill>
              </a:rPr>
              <a:t>background info to explain</a:t>
            </a:r>
            <a:r>
              <a:rPr lang="en-US" sz="1600" dirty="0" smtClean="0">
                <a:solidFill>
                  <a:schemeClr val="accent4"/>
                </a:solidFill>
              </a:rPr>
              <a:t>) </a:t>
            </a:r>
            <a:r>
              <a:rPr lang="en-US" sz="1600" dirty="0">
                <a:solidFill>
                  <a:schemeClr val="tx2"/>
                </a:solidFill>
              </a:rPr>
              <a:t>Medical Domain Web Services (MDWS) is being phased out and replaced VIA as a middleware application used by several major applications throughout VA and the functionality in MDWS is required to be incorporated into VIA in order for it to communicate with Veterans Health Information Systems &amp; Technology Architecture (VistA</a:t>
            </a:r>
            <a:r>
              <a:rPr lang="en-US" sz="1600" dirty="0" smtClean="0">
                <a:solidFill>
                  <a:schemeClr val="tx2"/>
                </a:solidFill>
              </a:rPr>
              <a:t>). (</a:t>
            </a:r>
            <a:r>
              <a:rPr lang="en-US" sz="1600" b="1" dirty="0" smtClean="0">
                <a:solidFill>
                  <a:schemeClr val="tx2"/>
                </a:solidFill>
              </a:rPr>
              <a:t>why</a:t>
            </a:r>
            <a:r>
              <a:rPr lang="en-US" sz="1600" dirty="0" smtClean="0">
                <a:solidFill>
                  <a:schemeClr val="tx2"/>
                </a:solidFill>
              </a:rPr>
              <a:t> this is important)</a:t>
            </a:r>
            <a:r>
              <a:rPr lang="en-US" sz="1600" dirty="0" smtClean="0"/>
              <a:t>  </a:t>
            </a:r>
            <a:r>
              <a:rPr lang="en-US" sz="1600" dirty="0"/>
              <a:t>Offeror B’s inclusion of existing VistA RPCs and marrying those to the required enhancements in the EMR significantly demonstrates its understanding of the problem and understanding this relationship is the first step to developing the needed methods and will significantly reduce the time of development.</a:t>
            </a:r>
            <a:r>
              <a:rPr lang="en-US" sz="1600" dirty="0">
                <a:solidFill>
                  <a:srgbClr val="FF0000"/>
                </a:solidFill>
              </a:rPr>
              <a:t> </a:t>
            </a:r>
            <a:r>
              <a:rPr lang="en-US" sz="1600" dirty="0" smtClean="0"/>
              <a:t>(</a:t>
            </a:r>
            <a:r>
              <a:rPr lang="en-US" sz="1600" b="1" dirty="0" smtClean="0"/>
              <a:t>how</a:t>
            </a:r>
            <a:r>
              <a:rPr lang="en-US" sz="1600" dirty="0" smtClean="0"/>
              <a:t> this benefits the GVT) </a:t>
            </a:r>
            <a:r>
              <a:rPr lang="en-US" sz="1600" dirty="0">
                <a:solidFill>
                  <a:srgbClr val="FF0000"/>
                </a:solidFill>
              </a:rPr>
              <a:t>Additionally the Offeror also proposed the additional step of meeting with the business owners of the consuming applications to understand the customer’s need for running the method.    </a:t>
            </a:r>
            <a:r>
              <a:rPr lang="en-US" sz="1600" dirty="0">
                <a:solidFill>
                  <a:schemeClr val="accent3">
                    <a:lumMod val="50000"/>
                  </a:schemeClr>
                </a:solidFill>
              </a:rPr>
              <a:t>Ensuring that the needs of the consuming applications are met is paramount to customers and Veterans satisfaction.  The detailed approach described </a:t>
            </a:r>
            <a:r>
              <a:rPr lang="en-US" sz="1600" dirty="0" smtClean="0">
                <a:solidFill>
                  <a:schemeClr val="accent3">
                    <a:lumMod val="50000"/>
                  </a:schemeClr>
                </a:solidFill>
              </a:rPr>
              <a:t>ensures </a:t>
            </a:r>
            <a:r>
              <a:rPr lang="en-US" sz="1600" dirty="0">
                <a:solidFill>
                  <a:schemeClr val="accent3">
                    <a:lumMod val="50000"/>
                  </a:schemeClr>
                </a:solidFill>
              </a:rPr>
              <a:t>that the proposed process will meet the needs of the consumers.    Details in the written proposal </a:t>
            </a:r>
            <a:r>
              <a:rPr lang="en-US" sz="1600" dirty="0" smtClean="0">
                <a:solidFill>
                  <a:schemeClr val="accent3">
                    <a:lumMod val="50000"/>
                  </a:schemeClr>
                </a:solidFill>
              </a:rPr>
              <a:t>ensure </a:t>
            </a:r>
            <a:r>
              <a:rPr lang="en-US" sz="1600" dirty="0">
                <a:solidFill>
                  <a:schemeClr val="accent3">
                    <a:lumMod val="50000"/>
                  </a:schemeClr>
                </a:solidFill>
              </a:rPr>
              <a:t>that the Offeror understands the methods related to specific RPCs. </a:t>
            </a:r>
            <a:r>
              <a:rPr lang="en-US" sz="1600" dirty="0" smtClean="0">
                <a:solidFill>
                  <a:schemeClr val="accent3">
                    <a:lumMod val="50000"/>
                  </a:schemeClr>
                </a:solidFill>
              </a:rPr>
              <a:t>(overall </a:t>
            </a:r>
            <a:r>
              <a:rPr lang="en-US" sz="1600" b="1" dirty="0" smtClean="0">
                <a:solidFill>
                  <a:schemeClr val="accent3">
                    <a:lumMod val="50000"/>
                  </a:schemeClr>
                </a:solidFill>
              </a:rPr>
              <a:t>impact</a:t>
            </a:r>
            <a:r>
              <a:rPr lang="en-US" sz="1600" dirty="0" smtClean="0">
                <a:solidFill>
                  <a:schemeClr val="accent3">
                    <a:lumMod val="50000"/>
                  </a:schemeClr>
                </a:solidFill>
              </a:rPr>
              <a:t>) </a:t>
            </a:r>
            <a:endParaRPr lang="en-US" sz="1600" dirty="0">
              <a:solidFill>
                <a:schemeClr val="accent3">
                  <a:lumMod val="50000"/>
                </a:schemeClr>
              </a:solidFill>
            </a:endParaRPr>
          </a:p>
          <a:p>
            <a:endParaRPr lang="en-US" dirty="0"/>
          </a:p>
        </p:txBody>
      </p:sp>
      <p:sp>
        <p:nvSpPr>
          <p:cNvPr id="3" name="Title 2"/>
          <p:cNvSpPr>
            <a:spLocks noGrp="1"/>
          </p:cNvSpPr>
          <p:nvPr>
            <p:ph type="title"/>
          </p:nvPr>
        </p:nvSpPr>
        <p:spPr/>
        <p:txBody>
          <a:bodyPr/>
          <a:lstStyle/>
          <a:p>
            <a:r>
              <a:rPr lang="en-US" dirty="0" smtClean="0"/>
              <a:t>Significant </a:t>
            </a:r>
            <a:r>
              <a:rPr lang="en-US" dirty="0"/>
              <a:t>Strengths </a:t>
            </a:r>
            <a:r>
              <a:rPr lang="en-US" dirty="0" smtClean="0"/>
              <a:t>Example</a:t>
            </a:r>
            <a:endParaRPr lang="en-US"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16</a:t>
            </a:fld>
            <a:endParaRPr lang="en-US" dirty="0"/>
          </a:p>
        </p:txBody>
      </p:sp>
    </p:spTree>
    <p:extLst>
      <p:ext uri="{BB962C8B-B14F-4D97-AF65-F5344CB8AC3E}">
        <p14:creationId xmlns:p14="http://schemas.microsoft.com/office/powerpoint/2010/main" val="2651257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b="1" dirty="0"/>
              <a:t>Significant Weakness #1:</a:t>
            </a:r>
            <a:r>
              <a:rPr lang="en-US" sz="1600" dirty="0"/>
              <a:t> (TEP p 18 Section 5, Appendix A, pages A-1 – A9, Request for Task Execution Plan (RTEP) B.1.4)  The Offeror does not show any User Acceptance demonstrations in the GANTT Chart.  Offeror C’s proposal included High-Level Summary draft GANTT chart and a detailed GANTT chart as an appendix and neither chart included estimated start and finished dates with total task durations for each task in the PWS.  The RTEP instructions clearly stat the Offeror was to provide a “complete GANTT chart indicating expected start and completion dates, for all project tasks and sub-tasks”.  The User Acceptance Demonstrations is PWS task 5.3.2 and is crucial for customer acceptance of requirements developed.  The omission of this task in the GANTT Chart puts the Government at risk of not being shown what is being deployed which would be unacceptable.</a:t>
            </a:r>
          </a:p>
          <a:p>
            <a:endParaRPr lang="en-US" dirty="0"/>
          </a:p>
        </p:txBody>
      </p:sp>
      <p:sp>
        <p:nvSpPr>
          <p:cNvPr id="3" name="Title 2"/>
          <p:cNvSpPr>
            <a:spLocks noGrp="1"/>
          </p:cNvSpPr>
          <p:nvPr>
            <p:ph type="title"/>
          </p:nvPr>
        </p:nvSpPr>
        <p:spPr/>
        <p:txBody>
          <a:bodyPr/>
          <a:lstStyle/>
          <a:p>
            <a:r>
              <a:rPr lang="en-US" dirty="0" smtClean="0"/>
              <a:t>Weakness Example</a:t>
            </a:r>
            <a:endParaRPr lang="en-US" dirty="0"/>
          </a:p>
        </p:txBody>
      </p:sp>
      <p:sp>
        <p:nvSpPr>
          <p:cNvPr id="4" name="Footer Placeholder 3"/>
          <p:cNvSpPr>
            <a:spLocks noGrp="1"/>
          </p:cNvSpPr>
          <p:nvPr>
            <p:ph type="ftr" sz="quarter" idx="10"/>
          </p:nvPr>
        </p:nvSpPr>
        <p:spPr/>
        <p:txBody>
          <a:bodyPr/>
          <a:lstStyle/>
          <a:p>
            <a:r>
              <a:rPr lang="en-US" dirty="0" smtClean="0"/>
              <a:t>Technical Evaluation Process  Introduction</a:t>
            </a:r>
          </a:p>
        </p:txBody>
      </p:sp>
      <p:sp>
        <p:nvSpPr>
          <p:cNvPr id="5" name="Slide Number Placeholder 4"/>
          <p:cNvSpPr>
            <a:spLocks noGrp="1"/>
          </p:cNvSpPr>
          <p:nvPr>
            <p:ph type="sldNum" sz="quarter" idx="11"/>
          </p:nvPr>
        </p:nvSpPr>
        <p:spPr/>
        <p:txBody>
          <a:bodyPr/>
          <a:lstStyle/>
          <a:p>
            <a:fld id="{72E188A2-F05D-43A9-9360-CC76441AB2B0}" type="slidenum">
              <a:rPr lang="en-US" smtClean="0"/>
              <a:pPr/>
              <a:t>17</a:t>
            </a:fld>
            <a:endParaRPr lang="en-US" dirty="0"/>
          </a:p>
        </p:txBody>
      </p:sp>
    </p:spTree>
    <p:extLst>
      <p:ext uri="{BB962C8B-B14F-4D97-AF65-F5344CB8AC3E}">
        <p14:creationId xmlns:p14="http://schemas.microsoft.com/office/powerpoint/2010/main" val="294414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382000" cy="4449763"/>
          </a:xfrm>
        </p:spPr>
        <p:txBody>
          <a:bodyPr>
            <a:normAutofit fontScale="62500" lnSpcReduction="20000"/>
          </a:bodyPr>
          <a:lstStyle/>
          <a:p>
            <a:r>
              <a:rPr lang="en-US" sz="2300" b="1" dirty="0" smtClean="0"/>
              <a:t>Deficiency </a:t>
            </a:r>
            <a:r>
              <a:rPr lang="en-US" sz="2300" b="1" dirty="0"/>
              <a:t>#1</a:t>
            </a:r>
            <a:r>
              <a:rPr lang="en-US" sz="2300" dirty="0"/>
              <a:t> (TEP 5.2.3, RTEP Instructions B.1.1) Offeror C’s proposed approach is general in nature and did not address existing data structures or reporting systems.  The Offeror provided minimal detail of the approach to the “as-is” analysis.  The Offerors proposed approach is to “document the current data extraction and analysis method – end to end, and create word/PowerPoint models with descriptive information”.  This is simply a repeat of the requirements in the PWS.  Offeror C merely stated that it will complete the requirements of the PWS but failed to describe in detail any particular steps or detail the approach it would take to complete the tasks.  The Offeror focused on the purpose of the “as is” analysis and what the analysis is used for. Significant analysis of the “as-is” system would be a prerequisite to completing the “to-be” model.  An accurate “as-is” model is needed to build the future state “to-be” model and without the proper approach, the “to-be” model may be flawed.  Additionally, the description of benefits regarding an improved BI environment for the CBO was very general and conceptual in nature.  No specifics in terms of actual environment or business improvements were provided.   Furthermore, the Offeror misinterprets the business needs stated in the PWS and proposes a business intelligence system that will use the Oracle business intelligence tools.  CBO Revenue Operations currently employs Oracle Business Intelligence Enterprise Edition and a number of the processes and systems.  The overall requirement of the PWS is an analysis to determine the best data architecture and BI tools available, and conduct research throughout the industry for the optimum BI solution to move from the “as-is state to the “to-be” state.   Offeror C is already proposing a BI system without conducting the “as is” analysis to baseline CBO’s reporting in terms of resources, structure, relationships, communications, technology or business processes.  The omission and lack of detail concerning an approach for the “as is” analysis introduces significant doubt concerning the Offeror’s understanding of the problem and increases the risk of successful completion of all the tasks required in the PWS.  </a:t>
            </a:r>
          </a:p>
          <a:p>
            <a:endParaRPr lang="en-US" sz="1800" dirty="0"/>
          </a:p>
        </p:txBody>
      </p:sp>
      <p:sp>
        <p:nvSpPr>
          <p:cNvPr id="3" name="Title 2"/>
          <p:cNvSpPr>
            <a:spLocks noGrp="1"/>
          </p:cNvSpPr>
          <p:nvPr>
            <p:ph type="title"/>
          </p:nvPr>
        </p:nvSpPr>
        <p:spPr/>
        <p:txBody>
          <a:bodyPr/>
          <a:lstStyle/>
          <a:p>
            <a:r>
              <a:rPr lang="en-US" dirty="0" smtClean="0"/>
              <a:t>Deficiency Example</a:t>
            </a:r>
            <a:endParaRPr lang="en-US"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18</a:t>
            </a:fld>
            <a:endParaRPr lang="en-US" dirty="0"/>
          </a:p>
        </p:txBody>
      </p:sp>
    </p:spTree>
    <p:extLst>
      <p:ext uri="{BB962C8B-B14F-4D97-AF65-F5344CB8AC3E}">
        <p14:creationId xmlns:p14="http://schemas.microsoft.com/office/powerpoint/2010/main" val="148661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good thing to keep in mind when you are writing the </a:t>
            </a:r>
            <a:r>
              <a:rPr lang="en-US" sz="2400" dirty="0" smtClean="0"/>
              <a:t>Strengths, Weaknesses and Deficiencies </a:t>
            </a:r>
            <a:r>
              <a:rPr lang="en-US" sz="2400" dirty="0"/>
              <a:t>is “</a:t>
            </a:r>
            <a:r>
              <a:rPr lang="en-US" sz="2400" b="1" dirty="0">
                <a:solidFill>
                  <a:srgbClr val="FF0000"/>
                </a:solidFill>
              </a:rPr>
              <a:t>What, Why, How, and What.</a:t>
            </a:r>
            <a:r>
              <a:rPr lang="en-US" sz="2400" dirty="0"/>
              <a:t>” </a:t>
            </a:r>
            <a:r>
              <a:rPr lang="en-US" sz="2400" b="1" dirty="0"/>
              <a:t>The </a:t>
            </a:r>
            <a:r>
              <a:rPr lang="en-US" sz="2400" b="1" dirty="0" smtClean="0"/>
              <a:t>strengths, weaknesses, and deficiencies </a:t>
            </a:r>
            <a:r>
              <a:rPr lang="en-US" sz="2400" b="1" dirty="0"/>
              <a:t>are all about “the </a:t>
            </a:r>
            <a:r>
              <a:rPr lang="en-US" sz="2400" b="1" dirty="0" smtClean="0"/>
              <a:t>approach”.</a:t>
            </a:r>
            <a:r>
              <a:rPr lang="en-US" sz="2400" dirty="0"/>
              <a:t> </a:t>
            </a:r>
            <a:endParaRPr lang="en-US" sz="2400" dirty="0" smtClean="0"/>
          </a:p>
          <a:p>
            <a:endParaRPr lang="en-US" sz="2400" dirty="0"/>
          </a:p>
          <a:p>
            <a:r>
              <a:rPr lang="en-US" sz="2400" dirty="0" smtClean="0"/>
              <a:t>What </a:t>
            </a:r>
            <a:r>
              <a:rPr lang="en-US" sz="2400" dirty="0"/>
              <a:t>approach are they proposing? Why would they propose this approach (what is the reason, what are they trying to propose)? How will the approach benefit or detract from the overall effort. What is the overall effect this proposed approach creates? </a:t>
            </a:r>
            <a:r>
              <a:rPr lang="en-US" sz="2400" dirty="0" smtClean="0"/>
              <a:t>Why is this approach beneficial?  What do we get out of it?</a:t>
            </a:r>
            <a:endParaRPr lang="en-US" sz="2400" dirty="0"/>
          </a:p>
          <a:p>
            <a:endParaRPr lang="en-US" dirty="0"/>
          </a:p>
        </p:txBody>
      </p:sp>
      <p:sp>
        <p:nvSpPr>
          <p:cNvPr id="3" name="Title 2"/>
          <p:cNvSpPr>
            <a:spLocks noGrp="1"/>
          </p:cNvSpPr>
          <p:nvPr>
            <p:ph type="title"/>
          </p:nvPr>
        </p:nvSpPr>
        <p:spPr/>
        <p:txBody>
          <a:bodyPr/>
          <a:lstStyle/>
          <a:p>
            <a:pPr algn="ctr"/>
            <a:r>
              <a:rPr lang="en-US" dirty="0" smtClean="0"/>
              <a:t>WHAT, WHY, HOW, WHAT</a:t>
            </a:r>
            <a:endParaRPr lang="en-US"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19</a:t>
            </a:fld>
            <a:endParaRPr lang="en-US" dirty="0"/>
          </a:p>
        </p:txBody>
      </p:sp>
    </p:spTree>
    <p:extLst>
      <p:ext uri="{BB962C8B-B14F-4D97-AF65-F5344CB8AC3E}">
        <p14:creationId xmlns:p14="http://schemas.microsoft.com/office/powerpoint/2010/main" val="396450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The presentation represents a general outline of the best value technical evaluation process for a best value competitive acquisition under the T4NG contracts.</a:t>
            </a:r>
          </a:p>
          <a:p>
            <a:endParaRPr lang="en-US" dirty="0" smtClean="0"/>
          </a:p>
          <a:p>
            <a:r>
              <a:rPr lang="en-US" dirty="0" smtClean="0"/>
              <a:t>What it is NOT however, is a how-to-do-it manual in the strictest sense. Thus, the major intent of this outline is to describe an overall “best value” program evaluation and analysis approach. The steps presented are guides to the techniques that seem the most appropriate for evaluators with little or no formal evaluation and analysis experience. </a:t>
            </a:r>
          </a:p>
        </p:txBody>
      </p:sp>
      <p:sp>
        <p:nvSpPr>
          <p:cNvPr id="2" name="Title 1"/>
          <p:cNvSpPr>
            <a:spLocks noGrp="1"/>
          </p:cNvSpPr>
          <p:nvPr>
            <p:ph type="title"/>
          </p:nvPr>
        </p:nvSpPr>
        <p:spPr/>
        <p:txBody>
          <a:bodyPr/>
          <a:lstStyle/>
          <a:p>
            <a:r>
              <a:rPr lang="en-US" dirty="0" smtClean="0"/>
              <a:t>Introduction</a:t>
            </a:r>
            <a:endParaRPr lang="en-US" dirty="0"/>
          </a:p>
        </p:txBody>
      </p:sp>
      <p:sp>
        <p:nvSpPr>
          <p:cNvPr id="6" name="Slide Number Placeholder 5"/>
          <p:cNvSpPr>
            <a:spLocks noGrp="1"/>
          </p:cNvSpPr>
          <p:nvPr>
            <p:ph type="sldNum" sz="quarter" idx="11"/>
          </p:nvPr>
        </p:nvSpPr>
        <p:spPr/>
        <p:txBody>
          <a:bodyPr/>
          <a:lstStyle/>
          <a:p>
            <a:fld id="{72E188A2-F05D-43A9-9360-CC76441AB2B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itchFamily="34" charset="0"/>
              <a:buChar char="•"/>
            </a:pPr>
            <a:r>
              <a:rPr lang="en-US" dirty="0" smtClean="0"/>
              <a:t>Technical evaluations and comments should stand alone without the reader having to reference back to the RTEP, Evaluation Plan, PWS or the Offeror’s proposal.  </a:t>
            </a:r>
            <a:endParaRPr lang="en-US" dirty="0"/>
          </a:p>
          <a:p>
            <a:pPr marL="342900" indent="-342900">
              <a:buFont typeface="Arial" pitchFamily="34" charset="0"/>
              <a:buChar char="•"/>
            </a:pPr>
            <a:endParaRPr lang="en-US" dirty="0" smtClean="0"/>
          </a:p>
          <a:p>
            <a:pPr marL="342900" indent="-342900">
              <a:buFont typeface="Arial" pitchFamily="34" charset="0"/>
              <a:buChar char="•"/>
            </a:pPr>
            <a:r>
              <a:rPr lang="en-US" dirty="0" smtClean="0"/>
              <a:t>Details, details details…AVOID generalizations.  </a:t>
            </a:r>
          </a:p>
          <a:p>
            <a:pPr marL="342900" indent="-342900">
              <a:buFont typeface="Arial" pitchFamily="34" charset="0"/>
              <a:buChar char="•"/>
            </a:pPr>
            <a:endParaRPr lang="en-US" dirty="0"/>
          </a:p>
          <a:p>
            <a:pPr marL="342900" indent="-342900">
              <a:buFont typeface="Arial" pitchFamily="34" charset="0"/>
              <a:buChar char="•"/>
            </a:pPr>
            <a:r>
              <a:rPr lang="en-US" dirty="0" smtClean="0"/>
              <a:t>All comments must directly relate to the RTEP instructions which are derived from the Evaluation Plan.</a:t>
            </a:r>
          </a:p>
          <a:p>
            <a:pPr marL="342900" indent="-342900">
              <a:buFont typeface="Arial" pitchFamily="34" charset="0"/>
              <a:buChar char="•"/>
            </a:pPr>
            <a:endParaRPr lang="en-US" dirty="0"/>
          </a:p>
          <a:p>
            <a:pPr marL="342900" indent="-342900">
              <a:buFont typeface="Arial" pitchFamily="34" charset="0"/>
              <a:buChar char="•"/>
            </a:pPr>
            <a:r>
              <a:rPr lang="en-US" dirty="0" smtClean="0"/>
              <a:t>Always spell out all acronyms the first time if they are used again.</a:t>
            </a:r>
            <a:endParaRPr lang="en-US" dirty="0"/>
          </a:p>
        </p:txBody>
      </p:sp>
      <p:sp>
        <p:nvSpPr>
          <p:cNvPr id="3" name="Title 2"/>
          <p:cNvSpPr>
            <a:spLocks noGrp="1"/>
          </p:cNvSpPr>
          <p:nvPr>
            <p:ph type="title"/>
          </p:nvPr>
        </p:nvSpPr>
        <p:spPr/>
        <p:txBody>
          <a:bodyPr/>
          <a:lstStyle/>
          <a:p>
            <a:pPr algn="ctr"/>
            <a:r>
              <a:rPr lang="en-US" dirty="0" smtClean="0"/>
              <a:t>Helpful Tips </a:t>
            </a:r>
            <a:endParaRPr lang="en-US"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20</a:t>
            </a:fld>
            <a:endParaRPr lang="en-US" dirty="0"/>
          </a:p>
        </p:txBody>
      </p:sp>
    </p:spTree>
    <p:extLst>
      <p:ext uri="{BB962C8B-B14F-4D97-AF65-F5344CB8AC3E}">
        <p14:creationId xmlns:p14="http://schemas.microsoft.com/office/powerpoint/2010/main" val="802519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u="sng" dirty="0"/>
              <a:t>6. Special terms and Conditions / Deviation / Critical Assumptions stated in TEP:</a:t>
            </a:r>
            <a:r>
              <a:rPr lang="en-US" b="1" dirty="0"/>
              <a:t>  </a:t>
            </a:r>
            <a:endParaRPr lang="en-US" b="1" dirty="0" smtClean="0"/>
          </a:p>
          <a:p>
            <a:endParaRPr lang="en-US" b="1" dirty="0" smtClean="0"/>
          </a:p>
          <a:p>
            <a:r>
              <a:rPr lang="en-US" sz="1600" dirty="0"/>
              <a:t>Special conditions and assumptions occur often in proposals and many times they are presented in their own sections of a proposal.  Some however are contained within the body of the proposal.  Evaluate and note any assumptions or special conditions within the text of the proposal (either in its own section or embedded elsewhere) that may constitute increased risk to the Government. For example, it is possible the offeror might include the following proposal language:</a:t>
            </a:r>
          </a:p>
          <a:p>
            <a:r>
              <a:rPr lang="en-US" sz="1600" dirty="0"/>
              <a:t>  </a:t>
            </a:r>
          </a:p>
          <a:p>
            <a:pPr marL="285750" indent="-285750">
              <a:buFont typeface="Arial" pitchFamily="34" charset="0"/>
              <a:buChar char="•"/>
            </a:pPr>
            <a:r>
              <a:rPr lang="en-US" sz="1600" dirty="0"/>
              <a:t>“If the Government does not respond in 2 days, we will proceed and bill the Government.”</a:t>
            </a:r>
          </a:p>
          <a:p>
            <a:pPr marL="285750" indent="-285750">
              <a:buFont typeface="Arial" pitchFamily="34" charset="0"/>
              <a:buChar char="•"/>
            </a:pPr>
            <a:r>
              <a:rPr lang="en-US" sz="1600" dirty="0"/>
              <a:t>“The Government shall pay for or furnish </a:t>
            </a:r>
            <a:r>
              <a:rPr lang="en-US" sz="1600" dirty="0" err="1"/>
              <a:t>xxxxxx</a:t>
            </a:r>
            <a:r>
              <a:rPr lang="en-US" sz="1600" dirty="0"/>
              <a:t> (things not mentioned in the </a:t>
            </a:r>
            <a:r>
              <a:rPr lang="en-US" sz="1600" dirty="0" smtClean="0"/>
              <a:t>RTEP or PWS).”</a:t>
            </a:r>
            <a:endParaRPr lang="en-US" sz="1600" dirty="0"/>
          </a:p>
          <a:p>
            <a:pPr marL="285750" indent="-285750">
              <a:buFont typeface="Arial" pitchFamily="34" charset="0"/>
              <a:buChar char="•"/>
            </a:pPr>
            <a:r>
              <a:rPr lang="en-US" sz="1600" dirty="0"/>
              <a:t>“The Government shall pay invoices IAW contractor’s milestone billings as shown (not IAW the </a:t>
            </a:r>
            <a:r>
              <a:rPr lang="en-US" sz="1600" dirty="0" smtClean="0"/>
              <a:t>RTEP, PWS </a:t>
            </a:r>
            <a:r>
              <a:rPr lang="en-US" sz="1600" dirty="0"/>
              <a:t>or Section B (Schedule of Deliverables).”</a:t>
            </a:r>
          </a:p>
          <a:p>
            <a:pPr marL="285750" indent="-285750">
              <a:buFont typeface="Arial" pitchFamily="34" charset="0"/>
              <a:buChar char="•"/>
            </a:pPr>
            <a:r>
              <a:rPr lang="en-US" sz="1600" dirty="0"/>
              <a:t>“The contractor retains proprietary rights to the software and data developed under this effort”</a:t>
            </a:r>
          </a:p>
          <a:p>
            <a:r>
              <a:rPr lang="en-US" sz="1600" dirty="0"/>
              <a:t> </a:t>
            </a:r>
          </a:p>
          <a:p>
            <a:r>
              <a:rPr lang="en-US" sz="1600" dirty="0"/>
              <a:t>All of these statements above could indicate increased technical risk to the Government and must be pointed out in writing to the Contracting Officer as part of the evaluation process.  The CO is responsible for having these “conditions” removed by the Offerors.</a:t>
            </a:r>
          </a:p>
          <a:p>
            <a:endParaRPr lang="en-US" sz="1600" dirty="0" smtClean="0"/>
          </a:p>
          <a:p>
            <a:endParaRPr lang="en-US" sz="1600" b="1" dirty="0"/>
          </a:p>
          <a:p>
            <a:endParaRPr lang="en-US" dirty="0"/>
          </a:p>
        </p:txBody>
      </p:sp>
      <p:sp>
        <p:nvSpPr>
          <p:cNvPr id="3" name="Title 2"/>
          <p:cNvSpPr>
            <a:spLocks noGrp="1"/>
          </p:cNvSpPr>
          <p:nvPr>
            <p:ph type="title"/>
          </p:nvPr>
        </p:nvSpPr>
        <p:spPr/>
        <p:txBody>
          <a:bodyPr>
            <a:noAutofit/>
          </a:bodyPr>
          <a:lstStyle/>
          <a:p>
            <a:pPr algn="ctr"/>
            <a:r>
              <a:rPr lang="en-US" sz="2400" dirty="0"/>
              <a:t>Completing the Evaluation Report </a:t>
            </a:r>
            <a:r>
              <a:rPr lang="en-US" sz="2400" dirty="0" smtClean="0"/>
              <a:t>–</a:t>
            </a:r>
            <a:br>
              <a:rPr lang="en-US" sz="2400" dirty="0" smtClean="0"/>
            </a:br>
            <a:r>
              <a:rPr lang="en-US" sz="2400" dirty="0" smtClean="0"/>
              <a:t>Section 6 Special Terms and Conditions / Deviations  / Critical Assumptions</a:t>
            </a:r>
            <a:endParaRPr lang="en-US" sz="2400"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21</a:t>
            </a:fld>
            <a:endParaRPr lang="en-US" dirty="0"/>
          </a:p>
        </p:txBody>
      </p:sp>
    </p:spTree>
    <p:extLst>
      <p:ext uri="{BB962C8B-B14F-4D97-AF65-F5344CB8AC3E}">
        <p14:creationId xmlns:p14="http://schemas.microsoft.com/office/powerpoint/2010/main" val="322605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EXAMPLE:</a:t>
            </a:r>
          </a:p>
          <a:p>
            <a:endParaRPr lang="en-US" b="1" u="sng" dirty="0"/>
          </a:p>
          <a:p>
            <a:r>
              <a:rPr lang="en-US" sz="1400" dirty="0"/>
              <a:t>Offeror A’s assumption 9.D – VA will provide storage for the voice and data recordings – 4 Terabytes needed for the stated retention period.  Proposed servers assume Network Attached Storage, as addressed in Deficiencies 5.1 above is unacceptable</a:t>
            </a:r>
            <a:r>
              <a:rPr lang="en-US" sz="1400" dirty="0" smtClean="0"/>
              <a:t>.</a:t>
            </a:r>
          </a:p>
          <a:p>
            <a:endParaRPr lang="en-US" sz="1400" dirty="0"/>
          </a:p>
          <a:p>
            <a:r>
              <a:rPr lang="en-US" sz="1600" b="1" u="sng" dirty="0" smtClean="0"/>
              <a:t>DEFICIENCY FROM THE ABOVE CRITICAL ASSUMPTION:</a:t>
            </a:r>
          </a:p>
          <a:p>
            <a:endParaRPr lang="en-US" sz="1600" b="1" u="sng" dirty="0"/>
          </a:p>
          <a:p>
            <a:r>
              <a:rPr lang="en-US" sz="1400" dirty="0" smtClean="0"/>
              <a:t>1. (Proposal-Assumption):  Offeror A’s assumptions were reviewed and it was determined that assumption 9.D was unacceptable.  The offeror listed under GFE equipment that VA will provide storage for the voice and data recordings – 4 Terabytes needed for the stated retention period.  PWS Section 6.5 Facility/Resource Provision clearly states that the Contractor shall provide for development, storage, maintenance and delivery of products for this effort.  Since the DMC does not have the additional funding or resources to provide the equipment this would negatively affect the successful completion of the project as no storage would be available.</a:t>
            </a:r>
          </a:p>
          <a:p>
            <a:endParaRPr lang="en-US" sz="1400" dirty="0"/>
          </a:p>
        </p:txBody>
      </p:sp>
      <p:sp>
        <p:nvSpPr>
          <p:cNvPr id="3" name="Title 2"/>
          <p:cNvSpPr>
            <a:spLocks noGrp="1"/>
          </p:cNvSpPr>
          <p:nvPr>
            <p:ph type="title"/>
          </p:nvPr>
        </p:nvSpPr>
        <p:spPr/>
        <p:txBody>
          <a:bodyPr>
            <a:normAutofit fontScale="90000"/>
          </a:bodyPr>
          <a:lstStyle/>
          <a:p>
            <a:r>
              <a:rPr lang="en-US" dirty="0"/>
              <a:t>Completing the Evaluation Report –</a:t>
            </a:r>
            <a:br>
              <a:rPr lang="en-US" dirty="0"/>
            </a:br>
            <a:r>
              <a:rPr lang="en-US" dirty="0"/>
              <a:t>Section 6 Special Terms and Conditions / Deviations  / Critical Assumptions</a:t>
            </a:r>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22</a:t>
            </a:fld>
            <a:endParaRPr lang="en-US" dirty="0"/>
          </a:p>
        </p:txBody>
      </p:sp>
    </p:spTree>
    <p:extLst>
      <p:ext uri="{BB962C8B-B14F-4D97-AF65-F5344CB8AC3E}">
        <p14:creationId xmlns:p14="http://schemas.microsoft.com/office/powerpoint/2010/main" val="251838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525963"/>
          </a:xfrm>
        </p:spPr>
        <p:txBody>
          <a:bodyPr>
            <a:normAutofit/>
          </a:bodyPr>
          <a:lstStyle/>
          <a:p>
            <a:pPr marL="457200" lvl="1" indent="0">
              <a:buNone/>
            </a:pPr>
            <a:endParaRPr lang="en-US" dirty="0"/>
          </a:p>
          <a:p>
            <a:endParaRPr lang="en-US" dirty="0"/>
          </a:p>
          <a:p>
            <a:endParaRPr lang="en-US" dirty="0"/>
          </a:p>
        </p:txBody>
      </p:sp>
      <p:sp>
        <p:nvSpPr>
          <p:cNvPr id="3" name="Title 2"/>
          <p:cNvSpPr>
            <a:spLocks noGrp="1"/>
          </p:cNvSpPr>
          <p:nvPr>
            <p:ph type="title"/>
          </p:nvPr>
        </p:nvSpPr>
        <p:spPr/>
        <p:txBody>
          <a:bodyPr/>
          <a:lstStyle/>
          <a:p>
            <a:pPr algn="ctr"/>
            <a:r>
              <a:rPr lang="en-US" dirty="0"/>
              <a:t>Completing the Evaluation Report – Section </a:t>
            </a:r>
            <a:r>
              <a:rPr lang="en-US" dirty="0" smtClean="0"/>
              <a:t>7 </a:t>
            </a:r>
            <a:r>
              <a:rPr lang="en-US" dirty="0"/>
              <a:t>Evaluation Criteria</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0570227"/>
              </p:ext>
            </p:extLst>
          </p:nvPr>
        </p:nvGraphicFramePr>
        <p:xfrm>
          <a:off x="457200" y="1524000"/>
          <a:ext cx="8229600" cy="4716621"/>
        </p:xfrm>
        <a:graphic>
          <a:graphicData uri="http://schemas.openxmlformats.org/drawingml/2006/table">
            <a:tbl>
              <a:tblPr>
                <a:tableStyleId>{5C22544A-7EE6-4342-B048-85BDC9FD1C3A}</a:tableStyleId>
              </a:tblPr>
              <a:tblGrid>
                <a:gridCol w="8229600"/>
              </a:tblGrid>
              <a:tr h="4716621">
                <a:tc>
                  <a:txBody>
                    <a:bodyPr/>
                    <a:lstStyle/>
                    <a:p>
                      <a:pPr marL="0" marR="0" algn="just">
                        <a:spcBef>
                          <a:spcPts val="0"/>
                        </a:spcBef>
                        <a:spcAft>
                          <a:spcPts val="0"/>
                        </a:spcAft>
                      </a:pPr>
                      <a:r>
                        <a:rPr lang="en-US" sz="1200" b="1" u="sng" dirty="0" smtClean="0">
                          <a:effectLst/>
                        </a:rPr>
                        <a:t>7. </a:t>
                      </a:r>
                      <a:r>
                        <a:rPr lang="en-US" sz="1200" b="1" u="sng" dirty="0">
                          <a:effectLst/>
                        </a:rPr>
                        <a:t>Evaluation Criteria:</a:t>
                      </a:r>
                      <a:endParaRPr lang="en-US" sz="1200" b="1" dirty="0">
                        <a:effectLst/>
                      </a:endParaRPr>
                    </a:p>
                    <a:p>
                      <a:pPr marL="0" marR="0" algn="just">
                        <a:spcBef>
                          <a:spcPts val="0"/>
                        </a:spcBef>
                        <a:spcAft>
                          <a:spcPts val="0"/>
                        </a:spcAft>
                      </a:pPr>
                      <a:r>
                        <a:rPr lang="en-US" sz="1200" u="none" strike="noStrike" dirty="0">
                          <a:effectLst/>
                        </a:rPr>
                        <a:t> </a:t>
                      </a:r>
                      <a:endParaRPr lang="en-US" sz="1200" dirty="0">
                        <a:effectLst/>
                      </a:endParaRPr>
                    </a:p>
                    <a:p>
                      <a:pPr marL="0" marR="0" algn="just">
                        <a:spcBef>
                          <a:spcPts val="0"/>
                        </a:spcBef>
                        <a:spcAft>
                          <a:spcPts val="0"/>
                        </a:spcAft>
                      </a:pPr>
                      <a:r>
                        <a:rPr lang="en-US" sz="1200" b="1" u="sng" dirty="0">
                          <a:effectLst/>
                        </a:rPr>
                        <a:t>a. Understanding of the Problem:</a:t>
                      </a:r>
                      <a:r>
                        <a:rPr lang="en-US" sz="1200" b="1" dirty="0">
                          <a:effectLst/>
                        </a:rPr>
                        <a:t>  </a:t>
                      </a:r>
                    </a:p>
                    <a:p>
                      <a:pPr marL="0" marR="0" algn="just">
                        <a:spcBef>
                          <a:spcPts val="0"/>
                        </a:spcBef>
                        <a:spcAft>
                          <a:spcPts val="0"/>
                        </a:spcAft>
                      </a:pPr>
                      <a:r>
                        <a:rPr lang="en-US" sz="1200" dirty="0">
                          <a:effectLst/>
                          <a:highlight>
                            <a:srgbClr val="FF00FF"/>
                          </a:highlight>
                        </a:rPr>
                        <a:t> </a:t>
                      </a:r>
                      <a:endParaRPr lang="en-US" sz="1200" dirty="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u="sng" dirty="0" smtClean="0">
                          <a:solidFill>
                            <a:srgbClr val="FF0000"/>
                          </a:solidFill>
                          <a:effectLst/>
                        </a:rPr>
                        <a:t>Do</a:t>
                      </a:r>
                      <a:r>
                        <a:rPr lang="en-US" sz="1200" b="1" u="sng" baseline="0" dirty="0" smtClean="0">
                          <a:solidFill>
                            <a:srgbClr val="FF0000"/>
                          </a:solidFill>
                          <a:effectLst/>
                        </a:rPr>
                        <a:t> not complete this paragraph.</a:t>
                      </a:r>
                      <a:r>
                        <a:rPr lang="en-US" sz="1200" b="1" u="none" baseline="0" dirty="0" smtClean="0">
                          <a:solidFill>
                            <a:srgbClr val="FF0000"/>
                          </a:solidFill>
                          <a:effectLst/>
                        </a:rPr>
                        <a:t>  </a:t>
                      </a:r>
                      <a:r>
                        <a:rPr lang="en-US" sz="1200" baseline="0" dirty="0" smtClean="0">
                          <a:effectLst/>
                        </a:rPr>
                        <a:t>The Contract Specialist will complete with approved language based on the evidence of the strengths/weakness/deficiencies previously stated.</a:t>
                      </a:r>
                    </a:p>
                    <a:p>
                      <a:pPr marL="0" marR="0" algn="just">
                        <a:spcBef>
                          <a:spcPts val="0"/>
                        </a:spcBef>
                        <a:spcAft>
                          <a:spcPts val="0"/>
                        </a:spcAft>
                      </a:pPr>
                      <a:r>
                        <a:rPr lang="en-US" sz="1200" dirty="0">
                          <a:effectLst/>
                        </a:rPr>
                        <a:t> </a:t>
                      </a:r>
                    </a:p>
                    <a:p>
                      <a:pPr marL="0" marR="0" algn="just">
                        <a:spcBef>
                          <a:spcPts val="0"/>
                        </a:spcBef>
                        <a:spcAft>
                          <a:spcPts val="0"/>
                        </a:spcAft>
                      </a:pPr>
                      <a:r>
                        <a:rPr lang="en-US" sz="1200" u="none" strike="noStrike" dirty="0">
                          <a:effectLst/>
                          <a:highlight>
                            <a:srgbClr val="FF00FF"/>
                          </a:highlight>
                        </a:rPr>
                        <a:t> </a:t>
                      </a:r>
                      <a:r>
                        <a:rPr lang="en-US" sz="1200" b="1" dirty="0" smtClean="0">
                          <a:effectLst/>
                        </a:rPr>
                        <a:t>Example</a:t>
                      </a:r>
                      <a:r>
                        <a:rPr lang="en-US" sz="1200" b="1" baseline="0" dirty="0" smtClean="0">
                          <a:effectLst/>
                        </a:rPr>
                        <a:t> Understanding of the Problem language:</a:t>
                      </a:r>
                    </a:p>
                    <a:p>
                      <a:pPr marL="0" marR="0" algn="just">
                        <a:spcBef>
                          <a:spcPts val="0"/>
                        </a:spcBef>
                        <a:spcAft>
                          <a:spcPts val="0"/>
                        </a:spcAft>
                      </a:pPr>
                      <a:r>
                        <a:rPr lang="en-US" sz="1200" dirty="0">
                          <a:effectLst/>
                        </a:rPr>
                        <a:t> </a:t>
                      </a:r>
                      <a:endParaRPr lang="en-US" sz="1200" dirty="0" smtClean="0">
                        <a:effectLst/>
                      </a:endParaRPr>
                    </a:p>
                    <a:p>
                      <a:pPr marL="0" marR="0" algn="just">
                        <a:spcBef>
                          <a:spcPts val="0"/>
                        </a:spcBef>
                        <a:spcAft>
                          <a:spcPts val="0"/>
                        </a:spcAft>
                      </a:pPr>
                      <a:r>
                        <a:rPr lang="en-US" sz="1200" baseline="0" dirty="0" smtClean="0">
                          <a:effectLst/>
                          <a:latin typeface="+mn-lt"/>
                          <a:ea typeface="Times New Roman"/>
                        </a:rPr>
                        <a:t>Overall the Offeror indicates a lack of understanding of the problems.</a:t>
                      </a:r>
                    </a:p>
                    <a:p>
                      <a:pPr marL="0" marR="0" algn="just">
                        <a:spcBef>
                          <a:spcPts val="0"/>
                        </a:spcBef>
                        <a:spcAft>
                          <a:spcPts val="0"/>
                        </a:spcAft>
                      </a:pPr>
                      <a:endParaRPr lang="en-US" sz="1200" baseline="0" dirty="0" smtClean="0">
                        <a:effectLst/>
                        <a:latin typeface="+mn-lt"/>
                        <a:ea typeface="Times New Roman"/>
                      </a:endParaRPr>
                    </a:p>
                    <a:p>
                      <a:pPr marL="0" marR="0" algn="just">
                        <a:spcBef>
                          <a:spcPts val="0"/>
                        </a:spcBef>
                        <a:spcAft>
                          <a:spcPts val="0"/>
                        </a:spcAft>
                      </a:pPr>
                      <a:r>
                        <a:rPr lang="en-US" sz="1200" b="1" u="sng" baseline="0" dirty="0" smtClean="0">
                          <a:effectLst/>
                          <a:latin typeface="+mn-lt"/>
                          <a:ea typeface="Times New Roman"/>
                        </a:rPr>
                        <a:t>b. Feasibility of Approach:</a:t>
                      </a:r>
                    </a:p>
                    <a:p>
                      <a:pPr marL="0" marR="0" algn="just">
                        <a:spcBef>
                          <a:spcPts val="0"/>
                        </a:spcBef>
                        <a:spcAft>
                          <a:spcPts val="0"/>
                        </a:spcAft>
                      </a:pPr>
                      <a:endParaRPr lang="en-US" sz="1200" b="1" u="sng" baseline="0" dirty="0" smtClean="0">
                        <a:effectLst/>
                        <a:latin typeface="+mn-lt"/>
                        <a:ea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u="sng" dirty="0" smtClean="0">
                          <a:solidFill>
                            <a:srgbClr val="FF0000"/>
                          </a:solidFill>
                          <a:effectLst/>
                        </a:rPr>
                        <a:t>Do</a:t>
                      </a:r>
                      <a:r>
                        <a:rPr lang="en-US" sz="1200" b="1" u="sng" baseline="0" dirty="0" smtClean="0">
                          <a:solidFill>
                            <a:srgbClr val="FF0000"/>
                          </a:solidFill>
                          <a:effectLst/>
                        </a:rPr>
                        <a:t> not complete this paragraph.</a:t>
                      </a:r>
                      <a:r>
                        <a:rPr lang="en-US" sz="1200" b="1" u="none" baseline="0" dirty="0" smtClean="0">
                          <a:solidFill>
                            <a:srgbClr val="FF0000"/>
                          </a:solidFill>
                          <a:effectLst/>
                        </a:rPr>
                        <a:t>  </a:t>
                      </a:r>
                      <a:r>
                        <a:rPr lang="en-US" sz="1200" baseline="0" dirty="0" smtClean="0">
                          <a:effectLst/>
                        </a:rPr>
                        <a:t>The Contract Specialist will complete with approved language based on the evidence of the strengths/weakness/deficiencies previously stated.</a:t>
                      </a:r>
                    </a:p>
                    <a:p>
                      <a:pPr marL="0" marR="0" algn="just">
                        <a:spcBef>
                          <a:spcPts val="0"/>
                        </a:spcBef>
                        <a:spcAft>
                          <a:spcPts val="0"/>
                        </a:spcAft>
                      </a:pPr>
                      <a:endParaRPr lang="en-US" sz="1200" b="1" u="sng" dirty="0" smtClean="0">
                        <a:effectLst/>
                        <a:latin typeface="+mn-lt"/>
                        <a:ea typeface="Times New Roman"/>
                      </a:endParaRPr>
                    </a:p>
                    <a:p>
                      <a:pPr marL="0" marR="0" algn="just">
                        <a:spcBef>
                          <a:spcPts val="0"/>
                        </a:spcBef>
                        <a:spcAft>
                          <a:spcPts val="0"/>
                        </a:spcAft>
                      </a:pPr>
                      <a:r>
                        <a:rPr lang="en-US" sz="1200" b="1" u="none" dirty="0" smtClean="0">
                          <a:effectLst/>
                          <a:latin typeface="+mn-lt"/>
                          <a:ea typeface="Times New Roman"/>
                        </a:rPr>
                        <a:t>Example of Feasibility of Approach language:</a:t>
                      </a:r>
                    </a:p>
                    <a:p>
                      <a:pPr marL="0" marR="0" algn="just">
                        <a:spcBef>
                          <a:spcPts val="0"/>
                        </a:spcBef>
                        <a:spcAft>
                          <a:spcPts val="0"/>
                        </a:spcAft>
                      </a:pPr>
                      <a:endParaRPr lang="en-US" sz="1200" b="1" u="none" dirty="0" smtClean="0">
                        <a:effectLst/>
                        <a:latin typeface="+mn-lt"/>
                        <a:ea typeface="Times New Roman"/>
                      </a:endParaRPr>
                    </a:p>
                    <a:p>
                      <a:pPr marL="0" marR="0" algn="just">
                        <a:spcBef>
                          <a:spcPts val="0"/>
                        </a:spcBef>
                        <a:spcAft>
                          <a:spcPts val="0"/>
                        </a:spcAft>
                      </a:pPr>
                      <a:r>
                        <a:rPr lang="en-US" sz="1200" b="0" u="none" baseline="0" dirty="0" smtClean="0">
                          <a:effectLst/>
                          <a:latin typeface="+mn-lt"/>
                          <a:ea typeface="Times New Roman"/>
                        </a:rPr>
                        <a:t>Overall the Offeror demonstrates an approach that cannot be expected to meet the requirements or involves a very high risk.</a:t>
                      </a:r>
                      <a:endParaRPr lang="en-US" sz="1200" b="0" u="none" dirty="0">
                        <a:effectLst/>
                        <a:latin typeface="+mn-lt"/>
                        <a:ea typeface="Times New Roman"/>
                      </a:endParaRPr>
                    </a:p>
                  </a:txBody>
                  <a:tcPr marL="114300" marR="114300" marT="0" marB="0"/>
                </a:tc>
              </a:tr>
            </a:tbl>
          </a:graphicData>
        </a:graphic>
      </p:graphicFrame>
    </p:spTree>
    <p:extLst>
      <p:ext uri="{BB962C8B-B14F-4D97-AF65-F5344CB8AC3E}">
        <p14:creationId xmlns:p14="http://schemas.microsoft.com/office/powerpoint/2010/main" val="281461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525963"/>
          </a:xfrm>
        </p:spPr>
        <p:txBody>
          <a:bodyPr>
            <a:normAutofit/>
          </a:bodyPr>
          <a:lstStyle/>
          <a:p>
            <a:r>
              <a:rPr lang="en-US" dirty="0" smtClean="0"/>
              <a:t>Applying the rating should be the last thing to do.  It is very easy to prematurely judge the proposal until all other parts of the evaluation (i.e., strengths/weaknesses and understanding/feasibility) are complete and consensus is reached.</a:t>
            </a:r>
            <a:endParaRPr lang="en-US" dirty="0"/>
          </a:p>
          <a:p>
            <a:endParaRPr lang="en-US" dirty="0" smtClean="0"/>
          </a:p>
          <a:p>
            <a:endParaRPr lang="en-US" dirty="0"/>
          </a:p>
          <a:p>
            <a:endParaRPr lang="en-US" dirty="0"/>
          </a:p>
          <a:p>
            <a:pPr lvl="0"/>
            <a:endParaRPr lang="en-US" dirty="0"/>
          </a:p>
          <a:p>
            <a:pPr lvl="1"/>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Completing the Evaluation Report</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24</a:t>
            </a:fld>
            <a:endParaRPr lang="en-US" dirty="0"/>
          </a:p>
        </p:txBody>
      </p:sp>
    </p:spTree>
    <p:extLst>
      <p:ext uri="{BB962C8B-B14F-4D97-AF65-F5344CB8AC3E}">
        <p14:creationId xmlns:p14="http://schemas.microsoft.com/office/powerpoint/2010/main" val="2628483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525963"/>
          </a:xfrm>
        </p:spPr>
        <p:txBody>
          <a:bodyPr>
            <a:normAutofit/>
          </a:bodyPr>
          <a:lstStyle/>
          <a:p>
            <a:endParaRPr lang="en-US" dirty="0"/>
          </a:p>
          <a:p>
            <a:pPr lvl="0"/>
            <a:endParaRPr lang="en-US" dirty="0" smtClean="0"/>
          </a:p>
          <a:p>
            <a:pPr lvl="0"/>
            <a:endParaRPr lang="en-US" dirty="0"/>
          </a:p>
          <a:p>
            <a:pPr lvl="1"/>
            <a:endParaRPr lang="en-US" dirty="0" smtClean="0"/>
          </a:p>
          <a:p>
            <a:endParaRPr lang="en-US" dirty="0"/>
          </a:p>
          <a:p>
            <a:endParaRPr lang="en-US" dirty="0"/>
          </a:p>
        </p:txBody>
      </p:sp>
      <p:sp>
        <p:nvSpPr>
          <p:cNvPr id="3" name="Title 2"/>
          <p:cNvSpPr>
            <a:spLocks noGrp="1"/>
          </p:cNvSpPr>
          <p:nvPr>
            <p:ph type="title"/>
          </p:nvPr>
        </p:nvSpPr>
        <p:spPr/>
        <p:txBody>
          <a:bodyPr/>
          <a:lstStyle/>
          <a:p>
            <a:pPr algn="ctr"/>
            <a:r>
              <a:rPr lang="en-US" dirty="0"/>
              <a:t>Completing the Evaluation Report – Section 8</a:t>
            </a:r>
            <a:r>
              <a:rPr lang="en-US" dirty="0" smtClean="0"/>
              <a:t> Rating</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25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60047422"/>
              </p:ext>
            </p:extLst>
          </p:nvPr>
        </p:nvGraphicFramePr>
        <p:xfrm>
          <a:off x="457200" y="1851501"/>
          <a:ext cx="8229600" cy="3657600"/>
        </p:xfrm>
        <a:graphic>
          <a:graphicData uri="http://schemas.openxmlformats.org/drawingml/2006/table">
            <a:tbl>
              <a:tblPr>
                <a:tableStyleId>{5C22544A-7EE6-4342-B048-85BDC9FD1C3A}</a:tableStyleId>
              </a:tblPr>
              <a:tblGrid>
                <a:gridCol w="8229600"/>
              </a:tblGrid>
              <a:tr h="0">
                <a:tc>
                  <a:txBody>
                    <a:bodyPr/>
                    <a:lstStyle/>
                    <a:p>
                      <a:pPr marL="0" marR="0" algn="just">
                        <a:spcBef>
                          <a:spcPts val="0"/>
                        </a:spcBef>
                        <a:spcAft>
                          <a:spcPts val="0"/>
                        </a:spcAft>
                      </a:pPr>
                      <a:r>
                        <a:rPr lang="en-US" sz="1200" b="1" u="sng" dirty="0">
                          <a:effectLst/>
                        </a:rPr>
                        <a:t>8. Rating:</a:t>
                      </a:r>
                      <a:r>
                        <a:rPr lang="en-US" sz="1200" b="1" dirty="0">
                          <a:effectLst/>
                        </a:rPr>
                        <a:t>  </a:t>
                      </a:r>
                      <a:r>
                        <a:rPr lang="en-US" sz="1200" dirty="0">
                          <a:effectLst/>
                        </a:rPr>
                        <a:t>[insert rating] </a:t>
                      </a:r>
                    </a:p>
                    <a:p>
                      <a:pPr marL="0" marR="0" algn="just">
                        <a:spcBef>
                          <a:spcPts val="0"/>
                        </a:spcBef>
                        <a:spcAft>
                          <a:spcPts val="0"/>
                        </a:spcAft>
                      </a:pPr>
                      <a:r>
                        <a:rPr lang="en-US" sz="1200" dirty="0">
                          <a:effectLst/>
                        </a:rPr>
                        <a:t> </a:t>
                      </a:r>
                    </a:p>
                    <a:p>
                      <a:pPr marL="0" marR="0" algn="just">
                        <a:spcBef>
                          <a:spcPts val="0"/>
                        </a:spcBef>
                        <a:spcAft>
                          <a:spcPts val="0"/>
                        </a:spcAft>
                      </a:pPr>
                      <a:r>
                        <a:rPr lang="en-US" sz="1200" b="1" i="1" dirty="0">
                          <a:solidFill>
                            <a:schemeClr val="tx2"/>
                          </a:solidFill>
                          <a:effectLst/>
                        </a:rPr>
                        <a:t>[insert </a:t>
                      </a:r>
                      <a:r>
                        <a:rPr lang="en-US" sz="1200" b="1" i="1" dirty="0" smtClean="0">
                          <a:solidFill>
                            <a:schemeClr val="tx2"/>
                          </a:solidFill>
                          <a:effectLst/>
                        </a:rPr>
                        <a:t>one of the definitions </a:t>
                      </a:r>
                      <a:r>
                        <a:rPr lang="en-US" sz="1200" b="1" i="1" dirty="0">
                          <a:solidFill>
                            <a:schemeClr val="tx2"/>
                          </a:solidFill>
                          <a:effectLst/>
                        </a:rPr>
                        <a:t>of rating </a:t>
                      </a:r>
                      <a:r>
                        <a:rPr lang="en-US" sz="1200" b="1" i="1" dirty="0" smtClean="0">
                          <a:solidFill>
                            <a:schemeClr val="tx2"/>
                          </a:solidFill>
                          <a:effectLst/>
                        </a:rPr>
                        <a:t>below</a:t>
                      </a:r>
                      <a:r>
                        <a:rPr lang="en-US" sz="1200" b="1" i="1" baseline="0" dirty="0" smtClean="0">
                          <a:solidFill>
                            <a:schemeClr val="tx2"/>
                          </a:solidFill>
                          <a:effectLst/>
                        </a:rPr>
                        <a:t> which is </a:t>
                      </a:r>
                      <a:r>
                        <a:rPr lang="en-US" sz="1200" b="1" i="1" dirty="0" smtClean="0">
                          <a:solidFill>
                            <a:schemeClr val="tx2"/>
                          </a:solidFill>
                          <a:effectLst/>
                        </a:rPr>
                        <a:t>directly </a:t>
                      </a:r>
                      <a:r>
                        <a:rPr lang="en-US" sz="1200" b="1" i="1" dirty="0">
                          <a:solidFill>
                            <a:schemeClr val="tx2"/>
                          </a:solidFill>
                          <a:effectLst/>
                        </a:rPr>
                        <a:t>from technical evaluation plan]</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a:effectLst/>
                        </a:rPr>
                        <a:t>Outstanding - A TEP that meets or exceeds all of the Government’s requirements, demonstrates a thorough understanding of the problems, and is highly feasible (low risk).</a:t>
                      </a:r>
                    </a:p>
                    <a:p>
                      <a:pPr marL="0" marR="0" indent="457200" algn="just">
                        <a:spcBef>
                          <a:spcPts val="0"/>
                        </a:spcBef>
                        <a:spcAft>
                          <a:spcPts val="0"/>
                        </a:spcAft>
                      </a:pPr>
                      <a:r>
                        <a:rPr lang="en-US" sz="1200" dirty="0">
                          <a:effectLst/>
                        </a:rPr>
                        <a:t> </a:t>
                      </a:r>
                    </a:p>
                    <a:p>
                      <a:pPr marL="0" marR="0" algn="just">
                        <a:spcBef>
                          <a:spcPts val="0"/>
                        </a:spcBef>
                        <a:spcAft>
                          <a:spcPts val="0"/>
                        </a:spcAft>
                      </a:pPr>
                      <a:r>
                        <a:rPr lang="en-US" sz="1200" dirty="0">
                          <a:effectLst/>
                        </a:rPr>
                        <a:t>Good - A TEP that meets or exceeds all of the Government’s requirements, demonstrates at least an understanding of the problems and is at least feasible (low to moderate risk). </a:t>
                      </a:r>
                    </a:p>
                    <a:p>
                      <a:pPr marL="0" marR="0" indent="457200" algn="just">
                        <a:spcBef>
                          <a:spcPts val="0"/>
                        </a:spcBef>
                        <a:spcAft>
                          <a:spcPts val="0"/>
                        </a:spcAft>
                      </a:pPr>
                      <a:r>
                        <a:rPr lang="en-US" sz="1200" dirty="0">
                          <a:effectLst/>
                        </a:rPr>
                        <a:t> </a:t>
                      </a:r>
                    </a:p>
                    <a:p>
                      <a:pPr marL="0" marR="0" algn="just">
                        <a:spcBef>
                          <a:spcPts val="0"/>
                        </a:spcBef>
                        <a:spcAft>
                          <a:spcPts val="0"/>
                        </a:spcAft>
                      </a:pPr>
                      <a:r>
                        <a:rPr lang="en-US" sz="1200" dirty="0">
                          <a:effectLst/>
                        </a:rPr>
                        <a:t>Acceptable - A TEP that at least meets all of the Government’s requirements, demonstrates at least a minimal understanding of the problems, and is at least minimally feasible (moderate to high risk). </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a:effectLst/>
                        </a:rPr>
                        <a:t>Susceptible to Being Made Acceptable - An approach which, as initially proposed, cannot be rated Acceptable because of minor errors, omissions or deficiencies, which are capable of being corrected without a major rewrite or revision of the TEP.  For award without discussions, TEPs with this rating are considered “Unacceptable”.</a:t>
                      </a:r>
                    </a:p>
                    <a:p>
                      <a:pPr marL="0" marR="0" indent="457200" algn="just">
                        <a:spcBef>
                          <a:spcPts val="0"/>
                        </a:spcBef>
                        <a:spcAft>
                          <a:spcPts val="0"/>
                        </a:spcAft>
                      </a:pPr>
                      <a:r>
                        <a:rPr lang="en-US" sz="1200" dirty="0">
                          <a:effectLst/>
                        </a:rPr>
                        <a:t> </a:t>
                      </a:r>
                    </a:p>
                    <a:p>
                      <a:pPr marL="0" marR="0" algn="just">
                        <a:spcBef>
                          <a:spcPts val="0"/>
                        </a:spcBef>
                        <a:spcAft>
                          <a:spcPts val="0"/>
                        </a:spcAft>
                      </a:pPr>
                      <a:r>
                        <a:rPr lang="en-US" sz="1200" dirty="0">
                          <a:effectLst/>
                        </a:rPr>
                        <a:t>Unacceptable - A TEP that contains a major error(s), omission(s) or deficiency(</a:t>
                      </a:r>
                      <a:r>
                        <a:rPr lang="en-US" sz="1200" dirty="0" err="1">
                          <a:effectLst/>
                        </a:rPr>
                        <a:t>ies</a:t>
                      </a:r>
                      <a:r>
                        <a:rPr lang="en-US" sz="1200" dirty="0">
                          <a:effectLst/>
                        </a:rPr>
                        <a:t>) that indicates a lack of understanding of the problems or an approach that cannot be expected to meet requirements or involves a very high risk; and none of these conditions can be corrected without a major rewrite or revision of the </a:t>
                      </a:r>
                      <a:r>
                        <a:rPr lang="en-US" sz="1200" dirty="0" smtClean="0">
                          <a:effectLst/>
                        </a:rPr>
                        <a:t>TEP.</a:t>
                      </a:r>
                      <a:endParaRPr lang="en-US" sz="1200" dirty="0">
                        <a:effectLst/>
                        <a:latin typeface="Times New Roman"/>
                        <a:ea typeface="Times New Roman"/>
                      </a:endParaRPr>
                    </a:p>
                  </a:txBody>
                  <a:tcPr marL="114300" marR="114300" marT="0" marB="0"/>
                </a:tc>
              </a:tr>
            </a:tbl>
          </a:graphicData>
        </a:graphic>
      </p:graphicFrame>
    </p:spTree>
    <p:extLst>
      <p:ext uri="{BB962C8B-B14F-4D97-AF65-F5344CB8AC3E}">
        <p14:creationId xmlns:p14="http://schemas.microsoft.com/office/powerpoint/2010/main" val="3563657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nSpc>
                <a:spcPct val="80000"/>
              </a:lnSpc>
            </a:pPr>
            <a:r>
              <a:rPr lang="en-US" dirty="0" smtClean="0"/>
              <a:t>Technical Evaluators </a:t>
            </a:r>
            <a:r>
              <a:rPr lang="en-US" b="1" i="1" u="sng" dirty="0" smtClean="0">
                <a:solidFill>
                  <a:srgbClr val="FF0000"/>
                </a:solidFill>
              </a:rPr>
              <a:t>do not</a:t>
            </a:r>
            <a:r>
              <a:rPr lang="en-US" b="1" dirty="0" smtClean="0">
                <a:solidFill>
                  <a:srgbClr val="FF0000"/>
                </a:solidFill>
              </a:rPr>
              <a:t> </a:t>
            </a:r>
            <a:r>
              <a:rPr lang="en-US" dirty="0" smtClean="0"/>
              <a:t>assess: </a:t>
            </a:r>
          </a:p>
          <a:p>
            <a:pPr marL="342900" indent="-342900">
              <a:lnSpc>
                <a:spcPct val="80000"/>
              </a:lnSpc>
            </a:pPr>
            <a:endParaRPr lang="en-US" dirty="0" smtClean="0"/>
          </a:p>
          <a:p>
            <a:pPr lvl="1">
              <a:lnSpc>
                <a:spcPct val="80000"/>
              </a:lnSpc>
            </a:pPr>
            <a:r>
              <a:rPr lang="en-US" dirty="0" smtClean="0">
                <a:latin typeface="Arial" pitchFamily="34" charset="0"/>
              </a:rPr>
              <a:t>Past Performance</a:t>
            </a:r>
          </a:p>
          <a:p>
            <a:pPr lvl="1">
              <a:lnSpc>
                <a:spcPct val="80000"/>
              </a:lnSpc>
            </a:pPr>
            <a:r>
              <a:rPr lang="en-US" dirty="0" smtClean="0">
                <a:latin typeface="Arial" pitchFamily="34" charset="0"/>
              </a:rPr>
              <a:t>Price</a:t>
            </a:r>
          </a:p>
          <a:p>
            <a:pPr lvl="1">
              <a:lnSpc>
                <a:spcPct val="80000"/>
              </a:lnSpc>
            </a:pPr>
            <a:r>
              <a:rPr lang="en-US" dirty="0" smtClean="0">
                <a:latin typeface="Arial" pitchFamily="34" charset="0"/>
              </a:rPr>
              <a:t>Whether the proposal is fair and reasonable to the Government </a:t>
            </a:r>
          </a:p>
          <a:p>
            <a:endParaRPr lang="en-US" dirty="0"/>
          </a:p>
        </p:txBody>
      </p:sp>
      <p:sp>
        <p:nvSpPr>
          <p:cNvPr id="3" name="Title 2"/>
          <p:cNvSpPr>
            <a:spLocks noGrp="1"/>
          </p:cNvSpPr>
          <p:nvPr>
            <p:ph type="title"/>
          </p:nvPr>
        </p:nvSpPr>
        <p:spPr/>
        <p:txBody>
          <a:bodyPr/>
          <a:lstStyle/>
          <a:p>
            <a:pPr algn="ctr"/>
            <a:r>
              <a:rPr lang="en-US" dirty="0" smtClean="0"/>
              <a:t>What Technical Evaluators Don’t Access</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 </a:t>
            </a:r>
          </a:p>
          <a:p>
            <a:r>
              <a:rPr lang="en-US" dirty="0" smtClean="0"/>
              <a:t>Ultimately, your task as an evaluator boils down to some basics; </a:t>
            </a:r>
          </a:p>
          <a:p>
            <a:r>
              <a:rPr lang="en-US" dirty="0" smtClean="0"/>
              <a:t> </a:t>
            </a:r>
          </a:p>
          <a:p>
            <a:pPr lvl="1">
              <a:buFont typeface="Arial" pitchFamily="34" charset="0"/>
              <a:buChar char="•"/>
            </a:pPr>
            <a:r>
              <a:rPr lang="en-US" dirty="0" smtClean="0"/>
              <a:t>Exercise your “independent judgment.”  In a manner that is not dependent on anyone else’s opinions or wishes. </a:t>
            </a:r>
          </a:p>
          <a:p>
            <a:pPr lvl="1"/>
            <a:endParaRPr lang="en-US" dirty="0" smtClean="0"/>
          </a:p>
          <a:p>
            <a:pPr lvl="1">
              <a:buFont typeface="Arial" pitchFamily="34" charset="0"/>
              <a:buChar char="•"/>
            </a:pPr>
            <a:r>
              <a:rPr lang="en-US" dirty="0" smtClean="0"/>
              <a:t>Ensure that it is clear how your comment relates to the evaluation factor</a:t>
            </a:r>
          </a:p>
          <a:p>
            <a:pPr lvl="1">
              <a:buFont typeface="Arial" pitchFamily="34" charset="0"/>
              <a:buChar char="•"/>
            </a:pPr>
            <a:endParaRPr lang="en-US" dirty="0" smtClean="0"/>
          </a:p>
          <a:p>
            <a:pPr lvl="1">
              <a:buFont typeface="Arial" pitchFamily="34" charset="0"/>
              <a:buChar char="•"/>
            </a:pPr>
            <a:r>
              <a:rPr lang="en-US" dirty="0" smtClean="0"/>
              <a:t>Be critical, but fair in the proposal evaluation.</a:t>
            </a:r>
          </a:p>
          <a:p>
            <a:pPr lvl="1">
              <a:buFont typeface="Arial" pitchFamily="34" charset="0"/>
              <a:buChar char="•"/>
            </a:pPr>
            <a:endParaRPr lang="en-US" dirty="0" smtClean="0"/>
          </a:p>
          <a:p>
            <a:pPr lvl="1">
              <a:buFont typeface="Arial" pitchFamily="34" charset="0"/>
              <a:buChar char="•"/>
            </a:pPr>
            <a:r>
              <a:rPr lang="en-US" dirty="0" smtClean="0"/>
              <a:t>Be consistent.  If an item is a strength/weakness/deficiency for one proposal it should also be noted as a strength/weakness/deficiency when it appears in other proposals.</a:t>
            </a:r>
          </a:p>
          <a:p>
            <a:pPr lvl="1">
              <a:buFont typeface="Arial" pitchFamily="34" charset="0"/>
              <a:buChar char="•"/>
            </a:pPr>
            <a:endParaRPr lang="en-US" dirty="0" smtClean="0"/>
          </a:p>
          <a:p>
            <a:pPr lvl="1">
              <a:buFont typeface="Arial" pitchFamily="34" charset="0"/>
              <a:buChar char="•"/>
            </a:pPr>
            <a:r>
              <a:rPr lang="en-US" dirty="0" smtClean="0"/>
              <a:t>Do not “take it easy” or be overly harsh.  Fairly evaluate all proposals against the requirements of the RTEP.</a:t>
            </a:r>
          </a:p>
          <a:p>
            <a:pPr lvl="1">
              <a:buFont typeface="Arial" pitchFamily="34" charset="0"/>
              <a:buChar char="•"/>
            </a:pPr>
            <a:endParaRPr lang="en-US" dirty="0" smtClean="0"/>
          </a:p>
          <a:p>
            <a:pPr lvl="1">
              <a:buFont typeface="Arial" pitchFamily="34" charset="0"/>
              <a:buChar char="•"/>
            </a:pPr>
            <a:r>
              <a:rPr lang="en-US" dirty="0" smtClean="0"/>
              <a:t>Ensure that your comments are concise, clear and professionally stated</a:t>
            </a:r>
          </a:p>
          <a:p>
            <a:r>
              <a:rPr lang="en-US" dirty="0" smtClean="0"/>
              <a:t> </a:t>
            </a:r>
          </a:p>
          <a:p>
            <a:r>
              <a:rPr lang="en-US" b="1" dirty="0" smtClean="0"/>
              <a:t>Always ask yourself: If I was present at the debrief, would I be able to defend this assessment?</a:t>
            </a:r>
            <a:endParaRPr lang="en-US" dirty="0" smtClean="0"/>
          </a:p>
          <a:p>
            <a:endParaRPr lang="en-US" dirty="0"/>
          </a:p>
        </p:txBody>
      </p:sp>
      <p:sp>
        <p:nvSpPr>
          <p:cNvPr id="3" name="Title 2"/>
          <p:cNvSpPr>
            <a:spLocks noGrp="1"/>
          </p:cNvSpPr>
          <p:nvPr>
            <p:ph type="title"/>
          </p:nvPr>
        </p:nvSpPr>
        <p:spPr/>
        <p:txBody>
          <a:bodyPr/>
          <a:lstStyle/>
          <a:p>
            <a:r>
              <a:rPr lang="en-US" dirty="0" smtClean="0"/>
              <a:t>In Conclusion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p:txBody>
          <a:bodyPr rtlCol="0">
            <a:normAutofit/>
          </a:bodyPr>
          <a:lstStyle/>
          <a:p>
            <a:pPr algn="ctr" eaLnBrk="1" fontAlgn="auto" hangingPunct="1">
              <a:spcAft>
                <a:spcPts val="0"/>
              </a:spcAft>
              <a:buFontTx/>
              <a:buNone/>
              <a:defRPr/>
            </a:pPr>
            <a:r>
              <a:rPr lang="en-US" sz="4000" dirty="0" smtClean="0">
                <a:solidFill>
                  <a:schemeClr val="tx2"/>
                </a:solidFill>
                <a:latin typeface="+mj-lt"/>
              </a:rPr>
              <a:t>Questions and Discussions</a:t>
            </a:r>
          </a:p>
        </p:txBody>
      </p:sp>
      <p:sp>
        <p:nvSpPr>
          <p:cNvPr id="3" name="Title 2"/>
          <p:cNvSpPr>
            <a:spLocks noGrp="1"/>
          </p:cNvSpPr>
          <p:nvPr>
            <p:ph type="title"/>
          </p:nvPr>
        </p:nvSpPr>
        <p:spPr/>
        <p:txBody>
          <a:bodyPr/>
          <a:lstStyle/>
          <a:p>
            <a:r>
              <a:rPr lang="en-US" dirty="0" smtClean="0"/>
              <a:t> </a:t>
            </a:r>
            <a:endParaRPr lang="en-US" dirty="0"/>
          </a:p>
        </p:txBody>
      </p:sp>
      <p:pic>
        <p:nvPicPr>
          <p:cNvPr id="33795" name="Picture 3" descr="MCj04344110000[1]"/>
          <p:cNvPicPr>
            <a:picLocks noChangeAspect="1" noChangeArrowheads="1"/>
          </p:cNvPicPr>
          <p:nvPr/>
        </p:nvPicPr>
        <p:blipFill>
          <a:blip r:embed="rId3" cstate="print"/>
          <a:srcRect/>
          <a:stretch>
            <a:fillRect/>
          </a:stretch>
        </p:blipFill>
        <p:spPr bwMode="auto">
          <a:xfrm>
            <a:off x="2819400" y="2608262"/>
            <a:ext cx="3133725" cy="3525838"/>
          </a:xfrm>
          <a:prstGeom prst="rect">
            <a:avLst/>
          </a:prstGeom>
          <a:noFill/>
          <a:ln w="9525">
            <a:noFill/>
            <a:miter lim="800000"/>
            <a:headEnd/>
            <a:tailEnd/>
          </a:ln>
        </p:spPr>
      </p:pic>
      <p:sp>
        <p:nvSpPr>
          <p:cNvPr id="33796" name="Slide Number Placeholder 4"/>
          <p:cNvSpPr txBox="1">
            <a:spLocks/>
          </p:cNvSpPr>
          <p:nvPr/>
        </p:nvSpPr>
        <p:spPr bwMode="auto">
          <a:xfrm>
            <a:off x="8229600" y="5943600"/>
            <a:ext cx="747713" cy="381000"/>
          </a:xfrm>
          <a:prstGeom prst="rect">
            <a:avLst/>
          </a:prstGeom>
          <a:noFill/>
          <a:ln w="9525">
            <a:noFill/>
            <a:miter lim="800000"/>
            <a:headEnd/>
            <a:tailEnd/>
          </a:ln>
        </p:spPr>
        <p:txBody>
          <a:bodyPr/>
          <a:lstStyle/>
          <a:p>
            <a:fld id="{4085CB9E-A69D-49A3-BC5E-868D9B9D909D}" type="slidenum">
              <a:rPr lang="en-US"/>
              <a:pPr/>
              <a:t>28</a:t>
            </a:fld>
            <a:endParaRPr lang="en-US" dirty="0"/>
          </a:p>
        </p:txBody>
      </p:sp>
      <p:cxnSp>
        <p:nvCxnSpPr>
          <p:cNvPr id="6" name="Straight Connector 5"/>
          <p:cNvCxnSpPr/>
          <p:nvPr/>
        </p:nvCxnSpPr>
        <p:spPr>
          <a:xfrm>
            <a:off x="152400" y="1295400"/>
            <a:ext cx="8763000" cy="158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1447800"/>
            <a:ext cx="8229600" cy="1588"/>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75853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Once the proposals have been received and it is clear who the Offeror’s are (primes and subcontractors), </a:t>
            </a:r>
            <a:r>
              <a:rPr lang="en-US" b="1" u="sng" dirty="0" smtClean="0"/>
              <a:t>you as an evaluator must make sure that you do not have a potential conflict of interest.</a:t>
            </a:r>
          </a:p>
          <a:p>
            <a:r>
              <a:rPr lang="en-US" dirty="0" smtClean="0"/>
              <a:t> An example of a conflict of interest is a situation in which a federal employee (or family member or friend) owns (or is a stakeholder) in a business that is competing for a contract, and that employee participates in the decision-making process to award that contract.</a:t>
            </a:r>
          </a:p>
          <a:p>
            <a:r>
              <a:rPr lang="en-US" dirty="0" smtClean="0"/>
              <a:t>It is important to avoid even the appearance of impropriety in the evaluation process. Disclose potential problems at the earliest possible time so adjustments may be made to keep the process fair to all competitors. Your awareness of a potential conflict may not arise until you are well into the evaluation process. If there is any question about a potential conflict of interest, notify the Contracting Officer immediately.</a:t>
            </a:r>
          </a:p>
          <a:p>
            <a:endParaRPr lang="en-US" dirty="0"/>
          </a:p>
          <a:p>
            <a:r>
              <a:rPr lang="en-US" dirty="0" smtClean="0"/>
              <a:t>Make sure you have signed your non-disclosure.  </a:t>
            </a:r>
          </a:p>
          <a:p>
            <a:endParaRPr lang="en-US" dirty="0" smtClean="0"/>
          </a:p>
        </p:txBody>
      </p:sp>
      <p:sp>
        <p:nvSpPr>
          <p:cNvPr id="2" name="Title 1"/>
          <p:cNvSpPr>
            <a:spLocks noGrp="1"/>
          </p:cNvSpPr>
          <p:nvPr>
            <p:ph type="title"/>
          </p:nvPr>
        </p:nvSpPr>
        <p:spPr/>
        <p:txBody>
          <a:bodyPr/>
          <a:lstStyle/>
          <a:p>
            <a:r>
              <a:rPr lang="en-US" dirty="0" smtClean="0"/>
              <a:t>Conflict of Interest</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 good evaluation technique to apply is to:</a:t>
            </a:r>
          </a:p>
          <a:p>
            <a:pPr marL="1085850" lvl="1" indent="-342900"/>
            <a:r>
              <a:rPr lang="en-US" dirty="0" smtClean="0"/>
              <a:t>First, read the RTEP, Performance Work Statement (PWS) and the Evaluation </a:t>
            </a:r>
            <a:r>
              <a:rPr lang="en-US" dirty="0"/>
              <a:t>Plan for </a:t>
            </a:r>
            <a:r>
              <a:rPr lang="en-US" dirty="0" smtClean="0"/>
              <a:t>understanding</a:t>
            </a:r>
            <a:r>
              <a:rPr lang="en-US" dirty="0"/>
              <a:t> </a:t>
            </a:r>
            <a:r>
              <a:rPr lang="en-US" dirty="0" smtClean="0"/>
              <a:t>and laying the framework of the evaluation.</a:t>
            </a:r>
          </a:p>
          <a:p>
            <a:pPr marL="1085850" lvl="1" indent="-342900"/>
            <a:r>
              <a:rPr lang="en-US" dirty="0" smtClean="0"/>
              <a:t>Next, read each proposal for understanding, without evaluating. </a:t>
            </a:r>
          </a:p>
          <a:p>
            <a:pPr marL="1085850" lvl="1" indent="-342900"/>
            <a:r>
              <a:rPr lang="en-US" dirty="0" smtClean="0"/>
              <a:t>Next, read each proposal again.  During, the second reading, review and evaluate each proposal to measure the quality and degree of compliance with the evaluation criteria. </a:t>
            </a:r>
          </a:p>
          <a:p>
            <a:endParaRPr lang="en-US" dirty="0" smtClean="0"/>
          </a:p>
          <a:p>
            <a:r>
              <a:rPr lang="en-US" dirty="0" smtClean="0"/>
              <a:t>As you begin the evaluation, remember, you as the Technical Evaluator(s) need not accept, without question, data presented in a proposal. </a:t>
            </a:r>
            <a:r>
              <a:rPr lang="en-US" b="1" u="sng" dirty="0" smtClean="0"/>
              <a:t>You are to use your expert knowledge and experience to determine the Offeror’s compliance </a:t>
            </a:r>
            <a:r>
              <a:rPr lang="en-US" b="1" u="sng" dirty="0"/>
              <a:t>with the PWS as related to the proposal submission </a:t>
            </a:r>
            <a:r>
              <a:rPr lang="en-US" b="1" u="sng" dirty="0" smtClean="0"/>
              <a:t>requirements (RTEP Instructions).</a:t>
            </a:r>
            <a:endParaRPr lang="en-US" b="1" u="sng" dirty="0"/>
          </a:p>
          <a:p>
            <a:endParaRPr lang="en-US" dirty="0"/>
          </a:p>
        </p:txBody>
      </p:sp>
      <p:sp>
        <p:nvSpPr>
          <p:cNvPr id="3" name="Title 2"/>
          <p:cNvSpPr>
            <a:spLocks noGrp="1"/>
          </p:cNvSpPr>
          <p:nvPr>
            <p:ph type="title"/>
          </p:nvPr>
        </p:nvSpPr>
        <p:spPr/>
        <p:txBody>
          <a:bodyPr/>
          <a:lstStyle/>
          <a:p>
            <a:r>
              <a:rPr lang="en-US" dirty="0" smtClean="0"/>
              <a:t>Starting the Evaluation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382000" cy="5410200"/>
          </a:xfrm>
        </p:spPr>
        <p:txBody>
          <a:bodyPr>
            <a:normAutofit/>
          </a:bodyPr>
          <a:lstStyle/>
          <a:p>
            <a:pPr lvl="0"/>
            <a:r>
              <a:rPr lang="en-US" sz="1400" dirty="0" smtClean="0"/>
              <a:t>Task Execution Plan (TEP) shall be submitted in accordance with the Basic Contract Performance Work Statement (PWS), paragraph 7.3.2.  Contractors are permitted to provide ONLY ONE (1) TEP for consideration.    </a:t>
            </a:r>
          </a:p>
          <a:p>
            <a:pPr lvl="0"/>
            <a:endParaRPr lang="en-US" sz="1400" dirty="0"/>
          </a:p>
          <a:p>
            <a:pPr lvl="0"/>
            <a:r>
              <a:rPr lang="en-US" sz="1400" dirty="0" smtClean="0"/>
              <a:t>There is a </a:t>
            </a:r>
            <a:r>
              <a:rPr lang="en-US" sz="1400" dirty="0" smtClean="0"/>
              <a:t>20 page </a:t>
            </a:r>
            <a:r>
              <a:rPr lang="en-US" sz="1400" dirty="0" smtClean="0"/>
              <a:t>limitation for the TEP.</a:t>
            </a:r>
          </a:p>
          <a:p>
            <a:r>
              <a:rPr lang="en-US" sz="1400" dirty="0" smtClean="0"/>
              <a:t> </a:t>
            </a:r>
          </a:p>
          <a:p>
            <a:r>
              <a:rPr lang="en-US" sz="1400" dirty="0" smtClean="0"/>
              <a:t>Offeror’s shall propose a </a:t>
            </a:r>
            <a:r>
              <a:rPr lang="en-US" sz="1400" b="1" u="sng" dirty="0" smtClean="0"/>
              <a:t>detailed technical approach that addresses the following, as instructed by </a:t>
            </a:r>
            <a:r>
              <a:rPr lang="en-US" sz="1400" b="1" u="sng" dirty="0"/>
              <a:t>the </a:t>
            </a:r>
            <a:r>
              <a:rPr lang="en-US" sz="1400" b="1" u="sng" dirty="0" smtClean="0"/>
              <a:t>RTEP.</a:t>
            </a:r>
            <a:r>
              <a:rPr lang="en-US" sz="1400" b="1" dirty="0" smtClean="0"/>
              <a:t>   </a:t>
            </a:r>
            <a:r>
              <a:rPr lang="en-US" sz="1400" dirty="0" smtClean="0"/>
              <a:t>As </a:t>
            </a:r>
            <a:r>
              <a:rPr lang="en-US" sz="1400" dirty="0"/>
              <a:t>you read the technical proposal, you must keep in mind that the Offeror was required to address each </a:t>
            </a:r>
            <a:r>
              <a:rPr lang="en-US" sz="1400" dirty="0" smtClean="0"/>
              <a:t>technical discriminator</a:t>
            </a:r>
            <a:r>
              <a:rPr lang="en-US" sz="1400" dirty="0"/>
              <a:t>.  An </a:t>
            </a:r>
            <a:r>
              <a:rPr lang="en-US" sz="1400" dirty="0" smtClean="0"/>
              <a:t>RTEP discriminator may </a:t>
            </a:r>
            <a:r>
              <a:rPr lang="en-US" sz="1400" dirty="0"/>
              <a:t>not include a requirement to address all tasks in the Performance Work Statement. </a:t>
            </a:r>
            <a:endParaRPr lang="en-US" sz="1400" dirty="0" smtClean="0"/>
          </a:p>
          <a:p>
            <a:endParaRPr lang="en-US" sz="1400" b="1" i="1" dirty="0"/>
          </a:p>
          <a:p>
            <a:r>
              <a:rPr lang="en-US" sz="1400" b="1" i="1" dirty="0" smtClean="0"/>
              <a:t>Important </a:t>
            </a:r>
            <a:r>
              <a:rPr lang="en-US" sz="1400" b="1" i="1" dirty="0"/>
              <a:t>to note that identification of  </a:t>
            </a:r>
            <a:r>
              <a:rPr lang="en-US" sz="1400" b="1" i="1" dirty="0" smtClean="0"/>
              <a:t>Significant Strengths, Strengths, Significant Weaknesses, Weaknesses and Deficiencies </a:t>
            </a:r>
            <a:r>
              <a:rPr lang="en-US" sz="1400" b="1" i="1" dirty="0" smtClean="0">
                <a:solidFill>
                  <a:srgbClr val="FF0000"/>
                </a:solidFill>
              </a:rPr>
              <a:t>is against RTEP discriminators</a:t>
            </a:r>
            <a:r>
              <a:rPr lang="en-US" sz="1400" b="1" i="1" dirty="0"/>
              <a:t>; however </a:t>
            </a:r>
            <a:r>
              <a:rPr lang="en-US" sz="1400" b="1" i="1" u="sng" dirty="0"/>
              <a:t>any technical mistake </a:t>
            </a:r>
            <a:r>
              <a:rPr lang="en-US" sz="1400" b="1" i="1" dirty="0"/>
              <a:t>should not be ignored, even if not made against a discriminator.  Under these cases, a discussion with contracting team is warranted</a:t>
            </a:r>
            <a:r>
              <a:rPr lang="en-US" sz="1400" dirty="0"/>
              <a:t>. </a:t>
            </a:r>
            <a:endParaRPr lang="en-US" sz="1400" b="1" u="sng" dirty="0" smtClean="0">
              <a:solidFill>
                <a:srgbClr val="FF0000"/>
              </a:solidFill>
            </a:endParaRPr>
          </a:p>
          <a:p>
            <a:r>
              <a:rPr lang="en-US" sz="1400" dirty="0" smtClean="0"/>
              <a:t> </a:t>
            </a:r>
          </a:p>
          <a:p>
            <a:r>
              <a:rPr lang="en-US" sz="1200" dirty="0"/>
              <a:t> </a:t>
            </a:r>
          </a:p>
        </p:txBody>
      </p:sp>
      <p:sp>
        <p:nvSpPr>
          <p:cNvPr id="3" name="Title 2"/>
          <p:cNvSpPr>
            <a:spLocks noGrp="1"/>
          </p:cNvSpPr>
          <p:nvPr>
            <p:ph type="title"/>
          </p:nvPr>
        </p:nvSpPr>
        <p:spPr/>
        <p:txBody>
          <a:bodyPr>
            <a:normAutofit/>
          </a:bodyPr>
          <a:lstStyle/>
          <a:p>
            <a:r>
              <a:rPr lang="en-US" sz="2800" dirty="0" smtClean="0"/>
              <a:t>VistA Adaptive Maintenance</a:t>
            </a:r>
            <a:r>
              <a:rPr lang="en-US" sz="2800" dirty="0" smtClean="0"/>
              <a:t> </a:t>
            </a:r>
            <a:r>
              <a:rPr lang="en-US" sz="2800" dirty="0" smtClean="0"/>
              <a:t>T4NG RTEP language (Eval Plan)</a:t>
            </a:r>
            <a:endParaRPr lang="en-US" sz="2800"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029200"/>
          </a:xfrm>
        </p:spPr>
        <p:txBody>
          <a:bodyPr>
            <a:normAutofit/>
          </a:bodyPr>
          <a:lstStyle/>
          <a:p>
            <a:pPr lvl="0"/>
            <a:r>
              <a:rPr lang="en-US" sz="1400" dirty="0" smtClean="0"/>
              <a:t>RTEP/Evaluation Discriminators </a:t>
            </a:r>
            <a:r>
              <a:rPr lang="en-US" sz="1400" dirty="0"/>
              <a:t>Instructions:</a:t>
            </a:r>
          </a:p>
          <a:p>
            <a:endParaRPr lang="en-US" sz="1400" dirty="0"/>
          </a:p>
          <a:p>
            <a:pPr lvl="0"/>
            <a:r>
              <a:rPr lang="en-US" sz="1400" dirty="0" smtClean="0"/>
              <a:t>B.1.1  	Developing a service layer to emulate Computerized Patient Retrieval System (CPRS) 	Remote Procedure Calls (RPCs) for select data read functions [PWS 5.2.1 and all 	subparagraphs].  Specifically, the Offeror’s technical approach shall include the following:</a:t>
            </a:r>
          </a:p>
          <a:p>
            <a:pPr lvl="0"/>
            <a:endParaRPr lang="en-US" sz="1400" dirty="0" smtClean="0"/>
          </a:p>
          <a:p>
            <a:pPr marL="1085850" lvl="1" indent="-342900">
              <a:buFont typeface="+mj-lt"/>
              <a:buAutoNum type="alphaLcParenR"/>
            </a:pPr>
            <a:r>
              <a:rPr lang="en-US" sz="1400" dirty="0" err="1" smtClean="0"/>
              <a:t>FileMan</a:t>
            </a:r>
            <a:r>
              <a:rPr lang="en-US" sz="1400" dirty="0" smtClean="0"/>
              <a:t> data modeling using web-standard technologies and representation</a:t>
            </a:r>
          </a:p>
          <a:p>
            <a:pPr marL="1085850" lvl="1" indent="-342900">
              <a:buFont typeface="+mj-lt"/>
              <a:buAutoNum type="alphaLcParenR"/>
            </a:pPr>
            <a:r>
              <a:rPr lang="en-US" sz="1400" dirty="0" smtClean="0"/>
              <a:t>Distinguishing VA-specific from generic healthcare patterns</a:t>
            </a:r>
          </a:p>
          <a:p>
            <a:pPr marL="1085850" lvl="1" indent="-342900">
              <a:buFont typeface="+mj-lt"/>
              <a:buAutoNum type="alphaLcParenR"/>
            </a:pPr>
            <a:r>
              <a:rPr lang="en-US" sz="1400" dirty="0" smtClean="0"/>
              <a:t>Implementing MUMPS emulation using </a:t>
            </a:r>
            <a:r>
              <a:rPr lang="en-US" sz="1400" dirty="0" err="1" smtClean="0"/>
              <a:t>javascript</a:t>
            </a:r>
            <a:r>
              <a:rPr lang="en-US" sz="1400" dirty="0" smtClean="0"/>
              <a:t>/Node.js-driven, model-driven replacement.</a:t>
            </a:r>
          </a:p>
          <a:p>
            <a:pPr marL="1085850" lvl="1" indent="-342900">
              <a:buFont typeface="+mj-lt"/>
              <a:buAutoNum type="alphaLcParenR"/>
            </a:pPr>
            <a:r>
              <a:rPr lang="en-US" sz="1400" dirty="0" smtClean="0"/>
              <a:t>Comprehensive analysis of logic of CPRS client and its RPC interfaces</a:t>
            </a:r>
          </a:p>
          <a:p>
            <a:pPr marL="1085850" lvl="1" indent="-342900">
              <a:buFont typeface="+mj-lt"/>
              <a:buAutoNum type="alphaLcParenR"/>
            </a:pPr>
            <a:r>
              <a:rPr lang="en-US" sz="1400" dirty="0" smtClean="0"/>
              <a:t>Operationalizing JSON models on NoSQL data stores</a:t>
            </a:r>
          </a:p>
          <a:p>
            <a:pPr marL="1085850" lvl="1" indent="-342900">
              <a:buFont typeface="+mj-lt"/>
              <a:buAutoNum type="alphaLcParenR"/>
            </a:pPr>
            <a:r>
              <a:rPr lang="en-US" sz="1400" dirty="0" smtClean="0"/>
              <a:t>Analysis of JLV and its VPR interface</a:t>
            </a:r>
          </a:p>
          <a:p>
            <a:pPr marL="1085850" lvl="1" indent="-342900">
              <a:buFont typeface="+mj-lt"/>
              <a:buAutoNum type="alphaLcParenR"/>
            </a:pPr>
            <a:r>
              <a:rPr lang="en-US" sz="1400" dirty="0" smtClean="0"/>
              <a:t>A final solution that has no legacy MUMPS dependencies.</a:t>
            </a:r>
          </a:p>
          <a:p>
            <a:pPr lvl="0"/>
            <a:endParaRPr lang="en-US" sz="1400" dirty="0"/>
          </a:p>
        </p:txBody>
      </p:sp>
      <p:sp>
        <p:nvSpPr>
          <p:cNvPr id="3" name="Title 2"/>
          <p:cNvSpPr>
            <a:spLocks noGrp="1"/>
          </p:cNvSpPr>
          <p:nvPr>
            <p:ph type="title"/>
          </p:nvPr>
        </p:nvSpPr>
        <p:spPr/>
        <p:txBody>
          <a:bodyPr>
            <a:normAutofit/>
          </a:bodyPr>
          <a:lstStyle/>
          <a:p>
            <a:r>
              <a:rPr lang="en-US" sz="2800" dirty="0"/>
              <a:t>VistA Adaptive Maintenance T4NG </a:t>
            </a:r>
            <a:r>
              <a:rPr lang="en-US" sz="2800" dirty="0"/>
              <a:t>RTEP language (Eval </a:t>
            </a:r>
            <a:r>
              <a:rPr lang="en-US" sz="2800" dirty="0" smtClean="0"/>
              <a:t>Plan continued)</a:t>
            </a:r>
            <a:endParaRPr lang="en-US" sz="2800"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6</a:t>
            </a:fld>
            <a:endParaRPr lang="en-US" dirty="0"/>
          </a:p>
        </p:txBody>
      </p:sp>
    </p:spTree>
    <p:extLst>
      <p:ext uri="{BB962C8B-B14F-4D97-AF65-F5344CB8AC3E}">
        <p14:creationId xmlns:p14="http://schemas.microsoft.com/office/powerpoint/2010/main" val="182347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029200"/>
          </a:xfrm>
        </p:spPr>
        <p:txBody>
          <a:bodyPr>
            <a:normAutofit/>
          </a:bodyPr>
          <a:lstStyle/>
          <a:p>
            <a:pPr lvl="0"/>
            <a:r>
              <a:rPr lang="en-US" sz="1400" dirty="0" smtClean="0"/>
              <a:t>RTEP/Evaluation Discriminators </a:t>
            </a:r>
            <a:r>
              <a:rPr lang="en-US" sz="1400" dirty="0"/>
              <a:t>Instructions:</a:t>
            </a:r>
          </a:p>
          <a:p>
            <a:endParaRPr lang="en-US" sz="1400" dirty="0"/>
          </a:p>
          <a:p>
            <a:pPr lvl="0"/>
            <a:r>
              <a:rPr lang="en-US" sz="1600" dirty="0" smtClean="0"/>
              <a:t>B.1.2 </a:t>
            </a:r>
            <a:r>
              <a:rPr lang="en-US" sz="1900" dirty="0" smtClean="0"/>
              <a:t> </a:t>
            </a:r>
            <a:r>
              <a:rPr lang="en-US" sz="1400" dirty="0" smtClean="0"/>
              <a:t>	</a:t>
            </a:r>
            <a:r>
              <a:rPr lang="en-US" dirty="0"/>
              <a:t> </a:t>
            </a:r>
            <a:r>
              <a:rPr lang="en-US" sz="1700" dirty="0"/>
              <a:t>Developing a service layer to emulate CPRS RPCs for select data </a:t>
            </a:r>
            <a:r>
              <a:rPr lang="en-US" sz="1700" dirty="0" smtClean="0"/>
              <a:t>	read/write </a:t>
            </a:r>
            <a:r>
              <a:rPr lang="en-US" sz="1700" dirty="0"/>
              <a:t>transactional functions for Outpatient Pharmacy Computerized </a:t>
            </a:r>
            <a:r>
              <a:rPr lang="en-US" sz="1700" dirty="0" smtClean="0"/>
              <a:t>	Physician </a:t>
            </a:r>
            <a:r>
              <a:rPr lang="en-US" sz="1700" dirty="0"/>
              <a:t>Order Entry (CPOE) [PWS 5.2.2].  Specifically, the Offeror’s </a:t>
            </a:r>
            <a:r>
              <a:rPr lang="en-US" sz="1700" dirty="0" smtClean="0"/>
              <a:t>	technical </a:t>
            </a:r>
            <a:r>
              <a:rPr lang="en-US" sz="1700" dirty="0"/>
              <a:t>approach shall include the following:</a:t>
            </a:r>
          </a:p>
          <a:p>
            <a:pPr marL="1200150" lvl="2" indent="-342900">
              <a:buFont typeface="+mj-lt"/>
              <a:buAutoNum type="alphaLcParenR"/>
            </a:pPr>
            <a:r>
              <a:rPr lang="en-US" sz="1700" dirty="0" err="1"/>
              <a:t>FileMan</a:t>
            </a:r>
            <a:r>
              <a:rPr lang="en-US" sz="1700" dirty="0"/>
              <a:t> data modeling using web-standard technologies and representation</a:t>
            </a:r>
          </a:p>
          <a:p>
            <a:pPr marL="1200150" lvl="2" indent="-342900">
              <a:buFont typeface="+mj-lt"/>
              <a:buAutoNum type="alphaLcParenR"/>
            </a:pPr>
            <a:r>
              <a:rPr lang="en-US" sz="1700" dirty="0"/>
              <a:t>Distinguishing VA-specific from generic healthcare patterns</a:t>
            </a:r>
          </a:p>
          <a:p>
            <a:pPr marL="1200150" lvl="2" indent="-342900">
              <a:buFont typeface="+mj-lt"/>
              <a:buAutoNum type="alphaLcParenR"/>
            </a:pPr>
            <a:r>
              <a:rPr lang="en-US" sz="1700" dirty="0"/>
              <a:t>Implementing MUMPS emulation using </a:t>
            </a:r>
            <a:r>
              <a:rPr lang="en-US" sz="1700" dirty="0" err="1"/>
              <a:t>javascript</a:t>
            </a:r>
            <a:r>
              <a:rPr lang="en-US" sz="1700" dirty="0"/>
              <a:t>/Node.js-driven, model-driven replacement.</a:t>
            </a:r>
          </a:p>
          <a:p>
            <a:pPr marL="1200150" lvl="2" indent="-342900">
              <a:buFont typeface="+mj-lt"/>
              <a:buAutoNum type="alphaLcParenR"/>
            </a:pPr>
            <a:r>
              <a:rPr lang="en-US" sz="1700" dirty="0"/>
              <a:t>Comprehensive analysis of logic of CPRS client and its RPC interfaces</a:t>
            </a:r>
          </a:p>
          <a:p>
            <a:pPr marL="1200150" lvl="2" indent="-342900">
              <a:buFont typeface="+mj-lt"/>
              <a:buAutoNum type="alphaLcParenR"/>
            </a:pPr>
            <a:r>
              <a:rPr lang="en-US" sz="1700" dirty="0"/>
              <a:t>Operationalizing JSON models on NoSQL data stores</a:t>
            </a:r>
          </a:p>
          <a:p>
            <a:pPr marL="1200150" lvl="2" indent="-342900">
              <a:buFont typeface="+mj-lt"/>
              <a:buAutoNum type="alphaLcParenR"/>
            </a:pPr>
            <a:r>
              <a:rPr lang="en-US" sz="1700" dirty="0"/>
              <a:t>A final solution that has no legacy MUMPS dependencies.</a:t>
            </a:r>
          </a:p>
          <a:p>
            <a:r>
              <a:rPr lang="en-US" sz="1700" dirty="0"/>
              <a:t> </a:t>
            </a:r>
          </a:p>
          <a:p>
            <a:pPr lvl="0"/>
            <a:r>
              <a:rPr lang="en-US" sz="1700" dirty="0" smtClean="0"/>
              <a:t>B.1.3  	Automated </a:t>
            </a:r>
            <a:r>
              <a:rPr lang="en-US" sz="1700" dirty="0"/>
              <a:t>testing of all emulation, including comprehensive regression </a:t>
            </a:r>
            <a:r>
              <a:rPr lang="en-US" sz="1700" dirty="0" smtClean="0"/>
              <a:t>	test </a:t>
            </a:r>
            <a:r>
              <a:rPr lang="en-US" sz="1700" dirty="0"/>
              <a:t>suite  [PWS 5.5.5 and all subparagraphs].</a:t>
            </a:r>
          </a:p>
          <a:p>
            <a:pPr lvl="0"/>
            <a:endParaRPr lang="en-US" sz="1400" dirty="0"/>
          </a:p>
        </p:txBody>
      </p:sp>
      <p:sp>
        <p:nvSpPr>
          <p:cNvPr id="3" name="Title 2"/>
          <p:cNvSpPr>
            <a:spLocks noGrp="1"/>
          </p:cNvSpPr>
          <p:nvPr>
            <p:ph type="title"/>
          </p:nvPr>
        </p:nvSpPr>
        <p:spPr/>
        <p:txBody>
          <a:bodyPr>
            <a:normAutofit/>
          </a:bodyPr>
          <a:lstStyle/>
          <a:p>
            <a:r>
              <a:rPr lang="en-US" sz="2800" dirty="0"/>
              <a:t>VistA Adaptive Maintenance T4NG </a:t>
            </a:r>
            <a:r>
              <a:rPr lang="en-US" sz="2800" dirty="0"/>
              <a:t>RTEP language (Eval </a:t>
            </a:r>
            <a:r>
              <a:rPr lang="en-US" sz="2800" dirty="0" smtClean="0"/>
              <a:t>Plan continued)</a:t>
            </a:r>
            <a:endParaRPr lang="en-US" sz="2800"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7</a:t>
            </a:fld>
            <a:endParaRPr lang="en-US" dirty="0"/>
          </a:p>
        </p:txBody>
      </p:sp>
    </p:spTree>
    <p:extLst>
      <p:ext uri="{BB962C8B-B14F-4D97-AF65-F5344CB8AC3E}">
        <p14:creationId xmlns:p14="http://schemas.microsoft.com/office/powerpoint/2010/main" val="157791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029200"/>
          </a:xfrm>
        </p:spPr>
        <p:txBody>
          <a:bodyPr>
            <a:normAutofit fontScale="85000" lnSpcReduction="10000"/>
          </a:bodyPr>
          <a:lstStyle/>
          <a:p>
            <a:pPr lvl="0"/>
            <a:r>
              <a:rPr lang="en-US" sz="1400" dirty="0" smtClean="0"/>
              <a:t>RTEP/Evaluation Discriminators </a:t>
            </a:r>
            <a:r>
              <a:rPr lang="en-US" sz="1400" dirty="0"/>
              <a:t>Instructions:</a:t>
            </a:r>
          </a:p>
          <a:p>
            <a:endParaRPr lang="en-US" sz="1400" dirty="0"/>
          </a:p>
          <a:p>
            <a:pPr lvl="0"/>
            <a:r>
              <a:rPr lang="en-US" sz="1600" dirty="0" smtClean="0"/>
              <a:t>B.1.4 	</a:t>
            </a:r>
            <a:r>
              <a:rPr lang="en-US" sz="1800" dirty="0" smtClean="0"/>
              <a:t>Initial </a:t>
            </a:r>
            <a:r>
              <a:rPr lang="en-US" sz="1800" dirty="0"/>
              <a:t>Operating Capability (IOC) Support to demonstrate that, as a result of its </a:t>
            </a:r>
            <a:r>
              <a:rPr lang="en-US" sz="1800" dirty="0" smtClean="0"/>
              <a:t>	approach </a:t>
            </a:r>
            <a:r>
              <a:rPr lang="en-US" sz="1800" dirty="0"/>
              <a:t>to PWS 5.2.1 and 5.2.2, CPRS is able to retain full functionality against a </a:t>
            </a:r>
            <a:r>
              <a:rPr lang="en-US" sz="1800" dirty="0" smtClean="0"/>
              <a:t>	single </a:t>
            </a:r>
            <a:r>
              <a:rPr lang="en-US" sz="1800" dirty="0"/>
              <a:t>centralized service, replacing those functions of the original, de-centralized </a:t>
            </a:r>
            <a:r>
              <a:rPr lang="en-US" sz="1800" dirty="0" smtClean="0"/>
              <a:t>	VistA </a:t>
            </a:r>
            <a:r>
              <a:rPr lang="en-US" sz="1800" dirty="0"/>
              <a:t>source instances.  The Offeror’s approach shall indicate its approach to </a:t>
            </a:r>
            <a:r>
              <a:rPr lang="en-US" sz="1800" dirty="0" smtClean="0"/>
              <a:t>	retirement </a:t>
            </a:r>
            <a:r>
              <a:rPr lang="en-US" sz="1800" dirty="0"/>
              <a:t>of that service in the local, de-centralized instances, while maintaining full </a:t>
            </a:r>
            <a:r>
              <a:rPr lang="en-US" sz="1800" dirty="0" smtClean="0"/>
              <a:t>	continuity </a:t>
            </a:r>
            <a:r>
              <a:rPr lang="en-US" sz="1800" dirty="0"/>
              <a:t>of service in the CPRS client [PWS 5.2 and 5.6].</a:t>
            </a:r>
          </a:p>
          <a:p>
            <a:r>
              <a:rPr lang="en-US" sz="1800" dirty="0"/>
              <a:t> </a:t>
            </a:r>
          </a:p>
          <a:p>
            <a:pPr lvl="0"/>
            <a:r>
              <a:rPr lang="en-US" sz="1800" dirty="0" smtClean="0"/>
              <a:t>B.1.5 	Progress </a:t>
            </a:r>
            <a:r>
              <a:rPr lang="en-US" sz="1800" dirty="0"/>
              <a:t>its solution in 5.2.1 and 5.2.2 to national deployment following IOC such </a:t>
            </a:r>
            <a:r>
              <a:rPr lang="en-US" sz="1800" dirty="0" smtClean="0"/>
              <a:t>	that </a:t>
            </a:r>
            <a:r>
              <a:rPr lang="en-US" sz="1800" dirty="0"/>
              <a:t>CPRS is able to retain full functionality against a single centralized service, </a:t>
            </a:r>
            <a:r>
              <a:rPr lang="en-US" sz="1800" dirty="0" smtClean="0"/>
              <a:t>	replacing </a:t>
            </a:r>
            <a:r>
              <a:rPr lang="en-US" sz="1800" dirty="0"/>
              <a:t>those functions of the original, 131 de-centralized VistA source instances.  </a:t>
            </a:r>
            <a:r>
              <a:rPr lang="en-US" sz="1800" dirty="0" smtClean="0"/>
              <a:t>	The </a:t>
            </a:r>
            <a:r>
              <a:rPr lang="en-US" sz="1800" dirty="0"/>
              <a:t>Offeror’s approach shall indicate its approach to retirement of that service in the </a:t>
            </a:r>
            <a:r>
              <a:rPr lang="en-US" sz="1800" dirty="0" smtClean="0"/>
              <a:t>	131</a:t>
            </a:r>
            <a:r>
              <a:rPr lang="en-US" sz="1800" dirty="0"/>
              <a:t>, de-centralized VistA instances, while maintaining full continuity of service in the </a:t>
            </a:r>
            <a:r>
              <a:rPr lang="en-US" sz="1800" dirty="0" smtClean="0"/>
              <a:t>	CPRS </a:t>
            </a:r>
            <a:r>
              <a:rPr lang="en-US" sz="1800" dirty="0"/>
              <a:t>client [PWS 5.7].</a:t>
            </a:r>
          </a:p>
          <a:p>
            <a:r>
              <a:rPr lang="en-US" sz="1800" dirty="0"/>
              <a:t>  </a:t>
            </a:r>
          </a:p>
          <a:p>
            <a:r>
              <a:rPr lang="en-US" sz="1800" dirty="0" smtClean="0"/>
              <a:t>B.1.6 	The </a:t>
            </a:r>
            <a:r>
              <a:rPr lang="en-US" sz="1800" dirty="0"/>
              <a:t>estimated level of effort (LOE) for the Offeror’s approach for PWS sections 5.2, </a:t>
            </a:r>
            <a:r>
              <a:rPr lang="en-US" sz="1800" dirty="0" smtClean="0"/>
              <a:t>	5.3</a:t>
            </a:r>
            <a:r>
              <a:rPr lang="en-US" sz="1800" dirty="0"/>
              <a:t>, 5.5, 5.6, and 5.7 and all subparagraphs, to include labor categories and </a:t>
            </a:r>
            <a:r>
              <a:rPr lang="en-US" sz="1800" dirty="0" smtClean="0"/>
              <a:t>	associated </a:t>
            </a:r>
            <a:r>
              <a:rPr lang="en-US" sz="1800" dirty="0"/>
              <a:t>hours for the Prime and any proposed team member and/or vendor (the </a:t>
            </a:r>
            <a:r>
              <a:rPr lang="en-US" sz="1800" dirty="0" smtClean="0"/>
              <a:t>	prime </a:t>
            </a:r>
            <a:r>
              <a:rPr lang="en-US" sz="1800" dirty="0"/>
              <a:t>and each subcontractor should be shown independently for the base and </a:t>
            </a:r>
            <a:r>
              <a:rPr lang="en-US" sz="1800" dirty="0" smtClean="0"/>
              <a:t>	option </a:t>
            </a:r>
            <a:r>
              <a:rPr lang="en-US" sz="1800" dirty="0"/>
              <a:t>periods throughout the period of performance).  For purposes of level of effort </a:t>
            </a:r>
            <a:r>
              <a:rPr lang="en-US" sz="1800" dirty="0" smtClean="0"/>
              <a:t>	only </a:t>
            </a:r>
            <a:r>
              <a:rPr lang="en-US" sz="1800" dirty="0"/>
              <a:t>task level is defined as 5.X.X. </a:t>
            </a:r>
            <a:endParaRPr lang="en-US" sz="1400" dirty="0"/>
          </a:p>
        </p:txBody>
      </p:sp>
      <p:sp>
        <p:nvSpPr>
          <p:cNvPr id="3" name="Title 2"/>
          <p:cNvSpPr>
            <a:spLocks noGrp="1"/>
          </p:cNvSpPr>
          <p:nvPr>
            <p:ph type="title"/>
          </p:nvPr>
        </p:nvSpPr>
        <p:spPr/>
        <p:txBody>
          <a:bodyPr>
            <a:normAutofit/>
          </a:bodyPr>
          <a:lstStyle/>
          <a:p>
            <a:r>
              <a:rPr lang="en-US" sz="2800" dirty="0"/>
              <a:t>VistA Adaptive Maintenance T4NG </a:t>
            </a:r>
            <a:r>
              <a:rPr lang="en-US" sz="2800" dirty="0"/>
              <a:t>RTEP language (Eval </a:t>
            </a:r>
            <a:r>
              <a:rPr lang="en-US" sz="2800" dirty="0" smtClean="0"/>
              <a:t>Plan continued)</a:t>
            </a:r>
            <a:endParaRPr lang="en-US" sz="2800"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8</a:t>
            </a:fld>
            <a:endParaRPr lang="en-US" dirty="0"/>
          </a:p>
        </p:txBody>
      </p:sp>
    </p:spTree>
    <p:extLst>
      <p:ext uri="{BB962C8B-B14F-4D97-AF65-F5344CB8AC3E}">
        <p14:creationId xmlns:p14="http://schemas.microsoft.com/office/powerpoint/2010/main" val="972088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pPr lvl="0"/>
            <a:r>
              <a:rPr lang="en-US" sz="1100" dirty="0">
                <a:latin typeface="Arial" panose="020B0604020202020204" pitchFamily="34" charset="0"/>
              </a:rPr>
              <a:t>B.1.1  The Offeror’s </a:t>
            </a:r>
            <a:r>
              <a:rPr lang="en-US" sz="1100" dirty="0" smtClean="0">
                <a:latin typeface="Arial" panose="020B0604020202020204" pitchFamily="34" charset="0"/>
              </a:rPr>
              <a:t>technical </a:t>
            </a:r>
            <a:r>
              <a:rPr lang="en-US" sz="1100" u="sng" dirty="0" smtClean="0">
                <a:latin typeface="Arial" panose="020B0604020202020204" pitchFamily="34" charset="0"/>
              </a:rPr>
              <a:t>approach </a:t>
            </a:r>
            <a:r>
              <a:rPr lang="en-US" sz="1100" dirty="0" smtClean="0">
                <a:latin typeface="Arial" panose="020B0604020202020204" pitchFamily="34" charset="0"/>
              </a:rPr>
              <a:t>in preparing a Peanut Butter Sandwich with (IAW) PWS task 5.2 and all subparagraphs. </a:t>
            </a:r>
          </a:p>
          <a:p>
            <a:pPr lvl="0"/>
            <a:endParaRPr lang="en-US" sz="1100" dirty="0" smtClean="0">
              <a:latin typeface="Arial" panose="020B0604020202020204" pitchFamily="34" charset="0"/>
            </a:endParaRPr>
          </a:p>
          <a:p>
            <a:pPr lvl="0"/>
            <a:r>
              <a:rPr lang="en-US" sz="1100" dirty="0" smtClean="0">
                <a:latin typeface="Arial" panose="020B0604020202020204" pitchFamily="34" charset="0"/>
              </a:rPr>
              <a:t>Unacceptable Offeror’s response:  We will prepare a Peanut Butter Sandwich in accordance to PWS task 5.2 or a restatement of the PWS requirements</a:t>
            </a:r>
          </a:p>
          <a:p>
            <a:pPr lvl="0"/>
            <a:endParaRPr lang="en-US" sz="1100" dirty="0" smtClean="0">
              <a:latin typeface="Arial" panose="020B0604020202020204" pitchFamily="34" charset="0"/>
            </a:endParaRPr>
          </a:p>
          <a:p>
            <a:pPr lvl="0"/>
            <a:r>
              <a:rPr lang="en-US" sz="1100" dirty="0" smtClean="0">
                <a:latin typeface="Arial" panose="020B0604020202020204" pitchFamily="34" charset="0"/>
              </a:rPr>
              <a:t>Acceptable Offeror’s response:  We will prepare a Peanut Butter Sandwich by: </a:t>
            </a:r>
          </a:p>
          <a:p>
            <a:pPr lvl="0"/>
            <a:r>
              <a:rPr lang="en-US" sz="1100" dirty="0" smtClean="0">
                <a:latin typeface="Arial" panose="020B0604020202020204" pitchFamily="34" charset="0"/>
              </a:rPr>
              <a:t>	1. apply peanut butter and jelly to the bread </a:t>
            </a:r>
          </a:p>
          <a:p>
            <a:pPr lvl="0"/>
            <a:r>
              <a:rPr lang="en-US" sz="1100" dirty="0" smtClean="0">
                <a:latin typeface="Arial" panose="020B0604020202020204" pitchFamily="34" charset="0"/>
              </a:rPr>
              <a:t>	2. present the completed Peanut Butter Sandwich on a plate</a:t>
            </a:r>
          </a:p>
          <a:p>
            <a:pPr lvl="0"/>
            <a:endParaRPr lang="en-US" sz="1100" dirty="0" smtClean="0">
              <a:latin typeface="Arial" panose="020B0604020202020204" pitchFamily="34" charset="0"/>
            </a:endParaRPr>
          </a:p>
          <a:p>
            <a:pPr lvl="0"/>
            <a:r>
              <a:rPr lang="en-US" sz="1100" dirty="0" smtClean="0">
                <a:latin typeface="Arial" panose="020B0604020202020204" pitchFamily="34" charset="0"/>
              </a:rPr>
              <a:t>Good Offeror’s response:  We will prepare a Peanut Butter Sandwich by: </a:t>
            </a:r>
          </a:p>
          <a:p>
            <a:pPr lvl="0"/>
            <a:r>
              <a:rPr lang="en-US" sz="1100" dirty="0" smtClean="0">
                <a:latin typeface="Arial" panose="020B0604020202020204" pitchFamily="34" charset="0"/>
              </a:rPr>
              <a:t>	1. placing </a:t>
            </a:r>
            <a:r>
              <a:rPr lang="en-US" sz="1100" b="1" dirty="0" smtClean="0">
                <a:solidFill>
                  <a:schemeClr val="tx2"/>
                </a:solidFill>
                <a:latin typeface="Arial" panose="020B0604020202020204" pitchFamily="34" charset="0"/>
              </a:rPr>
              <a:t>2 pieces of bread </a:t>
            </a:r>
            <a:r>
              <a:rPr lang="en-US" sz="1100" dirty="0" smtClean="0">
                <a:solidFill>
                  <a:schemeClr val="tx2"/>
                </a:solidFill>
                <a:latin typeface="Arial" panose="020B0604020202020204" pitchFamily="34" charset="0"/>
              </a:rPr>
              <a:t>and </a:t>
            </a:r>
            <a:r>
              <a:rPr lang="en-US" sz="1100" b="1" dirty="0" smtClean="0">
                <a:solidFill>
                  <a:schemeClr val="tx2"/>
                </a:solidFill>
                <a:latin typeface="Arial" panose="020B0604020202020204" pitchFamily="34" charset="0"/>
              </a:rPr>
              <a:t>placing it on a plate ***</a:t>
            </a:r>
          </a:p>
          <a:p>
            <a:pPr lvl="0"/>
            <a:r>
              <a:rPr lang="en-US" sz="1100" dirty="0" smtClean="0">
                <a:latin typeface="Arial" panose="020B0604020202020204" pitchFamily="34" charset="0"/>
              </a:rPr>
              <a:t>	2. apply peanut butter to one slice of the bread </a:t>
            </a:r>
          </a:p>
          <a:p>
            <a:pPr lvl="0"/>
            <a:r>
              <a:rPr lang="en-US" sz="1100" dirty="0" smtClean="0">
                <a:latin typeface="Arial" panose="020B0604020202020204" pitchFamily="34" charset="0"/>
              </a:rPr>
              <a:t>	3. apply jelly to the second slice of bread</a:t>
            </a:r>
          </a:p>
          <a:p>
            <a:pPr lvl="0"/>
            <a:r>
              <a:rPr lang="en-US" sz="1100" dirty="0" smtClean="0">
                <a:latin typeface="Arial" panose="020B0604020202020204" pitchFamily="34" charset="0"/>
              </a:rPr>
              <a:t>	4. present the completed Peanut Butter Sandwich on a plate</a:t>
            </a:r>
          </a:p>
          <a:p>
            <a:endParaRPr lang="en-US" sz="1100" dirty="0" smtClean="0">
              <a:latin typeface="Arial" panose="020B0604020202020204" pitchFamily="34" charset="0"/>
            </a:endParaRPr>
          </a:p>
          <a:p>
            <a:pPr lvl="0"/>
            <a:r>
              <a:rPr lang="en-US" sz="1100" dirty="0" smtClean="0">
                <a:latin typeface="Arial" panose="020B0604020202020204" pitchFamily="34" charset="0"/>
              </a:rPr>
              <a:t>Outstanding Offeror’s response:  We will prepare a Peanut Butter Sandwich by: </a:t>
            </a:r>
          </a:p>
          <a:p>
            <a:pPr lvl="0"/>
            <a:r>
              <a:rPr lang="en-US" sz="1100" dirty="0" smtClean="0">
                <a:latin typeface="Arial" panose="020B0604020202020204" pitchFamily="34" charset="0"/>
              </a:rPr>
              <a:t>	1. </a:t>
            </a:r>
            <a:r>
              <a:rPr lang="en-US" sz="1100" b="1" dirty="0" smtClean="0">
                <a:solidFill>
                  <a:schemeClr val="tx2"/>
                </a:solidFill>
                <a:latin typeface="Arial" panose="020B0604020202020204" pitchFamily="34" charset="0"/>
              </a:rPr>
              <a:t>conduct an assessment, gathering information as to the preferred  bread, peanut butter and jelly. ***</a:t>
            </a:r>
          </a:p>
          <a:p>
            <a:pPr lvl="0"/>
            <a:r>
              <a:rPr lang="en-US" sz="1100" dirty="0" smtClean="0">
                <a:latin typeface="Arial" panose="020B0604020202020204" pitchFamily="34" charset="0"/>
              </a:rPr>
              <a:t>	2. </a:t>
            </a:r>
            <a:r>
              <a:rPr lang="en-US" sz="1100" b="1" dirty="0" smtClean="0">
                <a:solidFill>
                  <a:schemeClr val="tx2"/>
                </a:solidFill>
                <a:latin typeface="Arial" panose="020B0604020202020204" pitchFamily="34" charset="0"/>
              </a:rPr>
              <a:t>place 2 piece of preferred bread on a plate ***</a:t>
            </a:r>
          </a:p>
          <a:p>
            <a:pPr lvl="0"/>
            <a:r>
              <a:rPr lang="en-US" sz="1100" dirty="0" smtClean="0">
                <a:latin typeface="Arial" panose="020B0604020202020204" pitchFamily="34" charset="0"/>
              </a:rPr>
              <a:t>	3. apply Customer’s preferred peanut butter to one slice of the bread </a:t>
            </a:r>
          </a:p>
          <a:p>
            <a:pPr lvl="0"/>
            <a:r>
              <a:rPr lang="en-US" sz="1100" dirty="0" smtClean="0">
                <a:latin typeface="Arial" panose="020B0604020202020204" pitchFamily="34" charset="0"/>
              </a:rPr>
              <a:t>	4. apply Customer’s preferred jelly/jam to the second slice of bread</a:t>
            </a:r>
          </a:p>
          <a:p>
            <a:pPr lvl="0"/>
            <a:r>
              <a:rPr lang="en-US" sz="1100" dirty="0" smtClean="0">
                <a:latin typeface="Arial" panose="020B0604020202020204" pitchFamily="34" charset="0"/>
              </a:rPr>
              <a:t>	5. present the completed Peanut Butter Sandwich on a plate with </a:t>
            </a:r>
            <a:r>
              <a:rPr lang="en-US" sz="1100" b="1" dirty="0" smtClean="0">
                <a:solidFill>
                  <a:schemeClr val="tx2"/>
                </a:solidFill>
                <a:latin typeface="Arial" panose="020B0604020202020204" pitchFamily="34" charset="0"/>
              </a:rPr>
              <a:t>a napkin and glass of milk **</a:t>
            </a:r>
          </a:p>
          <a:p>
            <a:r>
              <a:rPr lang="en-US" b="1" dirty="0" smtClean="0">
                <a:solidFill>
                  <a:schemeClr val="tx2"/>
                </a:solidFill>
              </a:rPr>
              <a:t>*** </a:t>
            </a:r>
            <a:r>
              <a:rPr lang="en-US" sz="1100" b="1" dirty="0" smtClean="0">
                <a:solidFill>
                  <a:schemeClr val="tx2"/>
                </a:solidFill>
              </a:rPr>
              <a:t>WOW that is AWESOME!  Didn’t think about that and am willing to pay more for it.  It is beneficial because it is more filling and   It above and beyond my requirements!</a:t>
            </a:r>
            <a:endParaRPr lang="en-US" sz="1100" b="1" dirty="0">
              <a:solidFill>
                <a:schemeClr val="tx2"/>
              </a:solidFill>
            </a:endParaRPr>
          </a:p>
        </p:txBody>
      </p:sp>
      <p:sp>
        <p:nvSpPr>
          <p:cNvPr id="3" name="Title 2"/>
          <p:cNvSpPr>
            <a:spLocks noGrp="1"/>
          </p:cNvSpPr>
          <p:nvPr>
            <p:ph type="title"/>
          </p:nvPr>
        </p:nvSpPr>
        <p:spPr/>
        <p:txBody>
          <a:bodyPr/>
          <a:lstStyle/>
          <a:p>
            <a:r>
              <a:rPr lang="en-US" dirty="0" smtClean="0"/>
              <a:t>EXAMPLE</a:t>
            </a:r>
            <a:endParaRPr lang="en-US" dirty="0"/>
          </a:p>
        </p:txBody>
      </p:sp>
      <p:sp>
        <p:nvSpPr>
          <p:cNvPr id="4" name="Footer Placeholder 3"/>
          <p:cNvSpPr>
            <a:spLocks noGrp="1"/>
          </p:cNvSpPr>
          <p:nvPr>
            <p:ph type="ftr" sz="quarter" idx="10"/>
          </p:nvPr>
        </p:nvSpPr>
        <p:spPr/>
        <p:txBody>
          <a:bodyPr/>
          <a:lstStyle/>
          <a:p>
            <a:r>
              <a:rPr lang="en-US" smtClean="0"/>
              <a:t>Technical Evaluation Process  Introduction</a:t>
            </a:r>
            <a:endParaRPr lang="en-US" dirty="0" smtClean="0"/>
          </a:p>
        </p:txBody>
      </p:sp>
      <p:sp>
        <p:nvSpPr>
          <p:cNvPr id="5" name="Slide Number Placeholder 4"/>
          <p:cNvSpPr>
            <a:spLocks noGrp="1"/>
          </p:cNvSpPr>
          <p:nvPr>
            <p:ph type="sldNum" sz="quarter" idx="11"/>
          </p:nvPr>
        </p:nvSpPr>
        <p:spPr/>
        <p:txBody>
          <a:bodyPr/>
          <a:lstStyle/>
          <a:p>
            <a:fld id="{72E188A2-F05D-43A9-9360-CC76441AB2B0}" type="slidenum">
              <a:rPr lang="en-US" smtClean="0"/>
              <a:pPr/>
              <a:t>9</a:t>
            </a:fld>
            <a:endParaRPr lang="en-US" dirty="0"/>
          </a:p>
        </p:txBody>
      </p:sp>
    </p:spTree>
    <p:extLst>
      <p:ext uri="{BB962C8B-B14F-4D97-AF65-F5344CB8AC3E}">
        <p14:creationId xmlns:p14="http://schemas.microsoft.com/office/powerpoint/2010/main" val="2292985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_T6_TAC_Template_2011_2_8_v0.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General_x0020_Comments xmlns="0d3c429c-0412-4dc9-8a4d-a7216355f17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82F6EBE58F2049BD1FD1859A915E08" ma:contentTypeVersion="1" ma:contentTypeDescription="Create a new document." ma:contentTypeScope="" ma:versionID="8c760ffbb7868d43d01835dd315946ae">
  <xsd:schema xmlns:xsd="http://www.w3.org/2001/XMLSchema" xmlns:xs="http://www.w3.org/2001/XMLSchema" xmlns:p="http://schemas.microsoft.com/office/2006/metadata/properties" xmlns:ns2="0d3c429c-0412-4dc9-8a4d-a7216355f179" targetNamespace="http://schemas.microsoft.com/office/2006/metadata/properties" ma:root="true" ma:fieldsID="bb947b710198758b468b90289b3ad767" ns2:_="">
    <xsd:import namespace="0d3c429c-0412-4dc9-8a4d-a7216355f179"/>
    <xsd:element name="properties">
      <xsd:complexType>
        <xsd:sequence>
          <xsd:element name="documentManagement">
            <xsd:complexType>
              <xsd:all>
                <xsd:element ref="ns2:General_x0020_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3c429c-0412-4dc9-8a4d-a7216355f179" elementFormDefault="qualified">
    <xsd:import namespace="http://schemas.microsoft.com/office/2006/documentManagement/types"/>
    <xsd:import namespace="http://schemas.microsoft.com/office/infopath/2007/PartnerControls"/>
    <xsd:element name="General_x0020_Comments" ma:index="8" nillable="true" ma:displayName="General Comments" ma:internalName="General_x0020_Comment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96E899-E333-4AE8-90F2-7E678B9F8395}"/>
</file>

<file path=customXml/itemProps2.xml><?xml version="1.0" encoding="utf-8"?>
<ds:datastoreItem xmlns:ds="http://schemas.openxmlformats.org/officeDocument/2006/customXml" ds:itemID="{7B530729-908B-4888-A062-92E8A0C0E2A9}"/>
</file>

<file path=customXml/itemProps3.xml><?xml version="1.0" encoding="utf-8"?>
<ds:datastoreItem xmlns:ds="http://schemas.openxmlformats.org/officeDocument/2006/customXml" ds:itemID="{E8412C0F-DC6C-41BC-BBB1-6BA1A5DD7F59}"/>
</file>

<file path=docProps/app.xml><?xml version="1.0" encoding="utf-8"?>
<Properties xmlns="http://schemas.openxmlformats.org/officeDocument/2006/extended-properties" xmlns:vt="http://schemas.openxmlformats.org/officeDocument/2006/docPropsVTypes">
  <Template>SUP_T6_TAC_Template_2011_2_8_v0.19</Template>
  <TotalTime>4766</TotalTime>
  <Words>2633</Words>
  <Application>Microsoft Office PowerPoint</Application>
  <PresentationFormat>On-screen Show (4:3)</PresentationFormat>
  <Paragraphs>300</Paragraphs>
  <Slides>28</Slides>
  <Notes>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SUP_T6_TAC_Template_2011_2_8_v0.19</vt:lpstr>
      <vt:lpstr>T4NG Source Selection  Evaluation Process Best Value Training – revised</vt:lpstr>
      <vt:lpstr>Introduction</vt:lpstr>
      <vt:lpstr>Conflict of Interest</vt:lpstr>
      <vt:lpstr>Starting the Evaluation</vt:lpstr>
      <vt:lpstr>VistA Adaptive Maintenance T4NG RTEP language (Eval Plan)</vt:lpstr>
      <vt:lpstr>VistA Adaptive Maintenance T4NG RTEP language (Eval Plan continued)</vt:lpstr>
      <vt:lpstr>VistA Adaptive Maintenance T4NG RTEP language (Eval Plan continued)</vt:lpstr>
      <vt:lpstr>VistA Adaptive Maintenance T4NG RTEP language (Eval Plan continued)</vt:lpstr>
      <vt:lpstr>EXAMPLE</vt:lpstr>
      <vt:lpstr>The Evaluation Reports</vt:lpstr>
      <vt:lpstr>Completing the Evaluation Report - Section 1 Technical Evaluation Criteria</vt:lpstr>
      <vt:lpstr>Completing the Evaluation Report - Section 2 Proposal Summary</vt:lpstr>
      <vt:lpstr>Completing the Evaluation Report - Sections 3 – 5 Summary of Strengths, Weaknesses and Deficiencies</vt:lpstr>
      <vt:lpstr>Writing a Strength, Weakness, or Deficiency</vt:lpstr>
      <vt:lpstr>HOW TOO</vt:lpstr>
      <vt:lpstr>Significant Strengths Example</vt:lpstr>
      <vt:lpstr>Weakness Example</vt:lpstr>
      <vt:lpstr>Deficiency Example</vt:lpstr>
      <vt:lpstr>WHAT, WHY, HOW, WHAT</vt:lpstr>
      <vt:lpstr>Helpful Tips </vt:lpstr>
      <vt:lpstr>Completing the Evaluation Report – Section 6 Special Terms and Conditions / Deviations  / Critical Assumptions</vt:lpstr>
      <vt:lpstr>Completing the Evaluation Report – Section 6 Special Terms and Conditions / Deviations  / Critical Assumptions</vt:lpstr>
      <vt:lpstr>Completing the Evaluation Report – Section 7 Evaluation Criteria</vt:lpstr>
      <vt:lpstr>Completing the Evaluation Report</vt:lpstr>
      <vt:lpstr>Completing the Evaluation Report – Section 8 Rating</vt:lpstr>
      <vt:lpstr>What Technical Evaluators Don’t Access</vt:lpstr>
      <vt:lpstr>In Conclusion</vt:lpstr>
      <vt:lpstr> </vt:lpstr>
    </vt:vector>
  </TitlesOfParts>
  <Company>Booz Allen Hamilton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Plans and Technical Evaluations</dc:title>
  <dc:subject>Creating Evaluation Plans and Technical Evaluations</dc:subject>
  <dc:creator>Department of Veterans Affairs;Office the Assistant Secretary for Information &amp; Technology;IT Workforce Development;National IT Training Academy</dc:creator>
  <cp:keywords>Evaluation Plans, Technical Evaluations, Plan Development</cp:keywords>
  <dc:description>Understand your role in the Evaluation Process. Evaluation Plan Development.TAC Evaluation plan template</dc:description>
  <cp:lastModifiedBy>Susan Banasiak</cp:lastModifiedBy>
  <cp:revision>309</cp:revision>
  <cp:lastPrinted>2014-02-25T19:50:33Z</cp:lastPrinted>
  <dcterms:created xsi:type="dcterms:W3CDTF">2011-01-10T15:05:10Z</dcterms:created>
  <dcterms:modified xsi:type="dcterms:W3CDTF">2017-08-08T12:52:30Z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vt:lpwstr>
  </property>
  <property fmtid="{D5CDD505-2E9C-101B-9397-08002B2CF9AE}" pid="3" name="Type">
    <vt:lpwstr>Presentation</vt:lpwstr>
  </property>
  <property fmtid="{D5CDD505-2E9C-101B-9397-08002B2CF9AE}" pid="4" name="DateCompleted">
    <vt:lpwstr>2011/02/22</vt:lpwstr>
  </property>
  <property fmtid="{D5CDD505-2E9C-101B-9397-08002B2CF9AE}" pid="5" name="DateReviewed">
    <vt:lpwstr>2011/02/23</vt:lpwstr>
  </property>
  <property fmtid="{D5CDD505-2E9C-101B-9397-08002B2CF9AE}" pid="6" name="ContentTypeId">
    <vt:lpwstr>0x0101008D82F6EBE58F2049BD1FD1859A915E08</vt:lpwstr>
  </property>
</Properties>
</file>