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A717073-B26C-4F8B-AA6E-B49CD29B0B78}">
  <a:tblStyle styleId="{DA717073-B26C-4F8B-AA6E-B49CD29B0B7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verag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t.wikipedia.org/wiki/IaaS" TargetMode="External"/><Relationship Id="rId4" Type="http://schemas.openxmlformats.org/officeDocument/2006/relationships/hyperlink" Target="https://pt.wikipedia.org/wiki/L%C3%ADngua_portugues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Comparação de Serviços de Cloud Computing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pt-BR"/>
              <a:t>Rafael Carreira</a:t>
            </a:r>
          </a:p>
          <a:p>
            <a:pPr lvl="0" algn="l">
              <a:spcBef>
                <a:spcPts val="0"/>
              </a:spcBef>
              <a:buNone/>
            </a:pPr>
            <a:r>
              <a:rPr lang="pt-BR"/>
              <a:t>Rafael Medeiros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Metodologia dos testes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Os teste serão realizados para avaliar algumas características em comum dos sistemas avaliados.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Serão executados 10 testes para avaliar o desempenho de diversos componentes presentes em cada instância avaliada.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Além do desempenho, será avaliado outros fatores, como segurança e formas de gerenciamento dos serviços.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Teste 1: Interface de Gerenciamento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77777"/>
            </a:pPr>
            <a:r>
              <a:rPr lang="pt-BR"/>
              <a:t>Prós: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Ambos permitem gerenciar diversos serviços oferecidos.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Ambos possuem APPs de gerenciamento para dispositivos móveis.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Ambos apresentam gráficos de utilização de recursos das instâncias.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Amazon: Possibilita a visualização de cada serviço por região.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Google: Possibilita a separação de recursos e serviços por projetos.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77777"/>
            </a:pPr>
            <a:r>
              <a:rPr lang="pt-BR"/>
              <a:t>Contras: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Amazon: Não mostra o tempo restante do período gratuito.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Teste 2: Segurança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77777"/>
            </a:pPr>
            <a:r>
              <a:rPr lang="pt-BR"/>
              <a:t>Ambas as Instâncias: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Permitem a criação de perfis de segurança.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Acesso a maquina virtual atráves de chave privada.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Configurações personalizadas de firewall.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Opções de verificação de integridade e copia de segurança da maquina.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Teste 3: Latência da rede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4133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Ferramenta utilizada: ping (ICMP)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Amazon (em São Paulo)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Latência em </a:t>
            </a:r>
            <a:r>
              <a:rPr b="1" lang="pt-BR"/>
              <a:t>São José do Rio Preto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Região 1:  </a:t>
            </a:r>
            <a:r>
              <a:rPr b="1" lang="pt-BR"/>
              <a:t>47 ms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Região 2:  </a:t>
            </a:r>
            <a:r>
              <a:rPr b="1" lang="pt-BR"/>
              <a:t>13.8 ms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Região 3:  </a:t>
            </a:r>
            <a:r>
              <a:rPr b="1" lang="pt-BR"/>
              <a:t>27 ms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Latência em </a:t>
            </a:r>
            <a:r>
              <a:rPr b="1" lang="pt-BR"/>
              <a:t>São Paulo:  5 ms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Latência em </a:t>
            </a:r>
            <a:r>
              <a:rPr b="1" lang="pt-BR"/>
              <a:t>USA:</a:t>
            </a:r>
            <a:r>
              <a:rPr lang="pt-BR"/>
              <a:t>  145 ms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633950" y="1017725"/>
            <a:ext cx="3858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Google (em USA)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L</a:t>
            </a:r>
            <a:r>
              <a:rPr lang="pt-BR"/>
              <a:t>atência em </a:t>
            </a:r>
            <a:r>
              <a:rPr b="1" lang="pt-BR"/>
              <a:t>São José do Rio Preto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Região 1:  198 ms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Região 2:  162 ms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Região 3:  184 ms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Latência em </a:t>
            </a:r>
            <a:r>
              <a:rPr b="1" lang="pt-BR"/>
              <a:t>São Paulo:  1</a:t>
            </a:r>
            <a:r>
              <a:rPr lang="pt-BR"/>
              <a:t>58 ms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Latência em </a:t>
            </a:r>
            <a:r>
              <a:rPr b="1" lang="pt-BR"/>
              <a:t>USA:</a:t>
            </a:r>
            <a:r>
              <a:rPr lang="pt-BR"/>
              <a:t>  </a:t>
            </a:r>
            <a:r>
              <a:rPr b="1" lang="pt-BR"/>
              <a:t>22 ms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4366925" y="1678700"/>
            <a:ext cx="6600" cy="228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Teste 4: Largura de Banda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353925"/>
            <a:ext cx="7987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77777"/>
            </a:pPr>
            <a:r>
              <a:rPr lang="pt-BR"/>
              <a:t>Ferramenta utilizada: wget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77777"/>
            </a:pPr>
            <a:r>
              <a:rPr lang="pt-BR"/>
              <a:t>Amazon (em São Paulo)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Download</a:t>
            </a:r>
            <a:r>
              <a:rPr b="1" lang="pt-BR"/>
              <a:t> </a:t>
            </a:r>
            <a:r>
              <a:rPr lang="pt-BR"/>
              <a:t>no </a:t>
            </a:r>
            <a:r>
              <a:rPr b="1" lang="pt-BR"/>
              <a:t>Brasil: 17 MB/s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Download no </a:t>
            </a:r>
            <a:r>
              <a:rPr b="1" lang="pt-BR"/>
              <a:t>USA: </a:t>
            </a:r>
            <a:r>
              <a:rPr lang="pt-BR"/>
              <a:t>8 MB/s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77777"/>
            </a:pPr>
            <a:r>
              <a:rPr lang="pt-BR"/>
              <a:t>Google (em USA)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Download no </a:t>
            </a:r>
            <a:r>
              <a:rPr b="1" lang="pt-BR"/>
              <a:t>Brasil</a:t>
            </a:r>
            <a:r>
              <a:rPr lang="pt-BR"/>
              <a:t>: </a:t>
            </a:r>
            <a:r>
              <a:rPr b="1" lang="pt-BR"/>
              <a:t>17 MB/s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Download no </a:t>
            </a:r>
            <a:r>
              <a:rPr b="1" lang="pt-BR"/>
              <a:t>USA: 30 MB/s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Teste 5: Velocidade do armazenamento secundário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3562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pt-BR" sz="2400"/>
              <a:t>Leitura Sequencial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77777"/>
            </a:pPr>
            <a:r>
              <a:rPr lang="pt-BR"/>
              <a:t>Ferramenta utilizada: dd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Amazon: Leitura 72 MB/s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Google: Leitura </a:t>
            </a:r>
            <a:r>
              <a:rPr b="1" lang="pt-BR"/>
              <a:t>255 MB/s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77777"/>
            </a:pPr>
            <a:r>
              <a:rPr lang="pt-BR"/>
              <a:t>Ferramenta utilizada: hdparm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Amazon: Leitura 80 MB/s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Google: Leitura </a:t>
            </a:r>
            <a:r>
              <a:rPr b="1" lang="pt-BR"/>
              <a:t>244 MB/s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351925" y="1152475"/>
            <a:ext cx="3772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pt-BR" sz="2400"/>
              <a:t>Escrita Sequencial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77777"/>
            </a:pPr>
            <a:r>
              <a:rPr lang="pt-BR"/>
              <a:t>Ferramenta utilizada: dd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Amazon: Leitura </a:t>
            </a:r>
            <a:r>
              <a:rPr b="1" lang="pt-BR"/>
              <a:t>77 MB/s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Google: Leitura 50 MB/s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77777"/>
            </a:pPr>
            <a:r>
              <a:rPr lang="pt-BR"/>
              <a:t>Ferramenta utilizada: sysbench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Amazon: Leitura </a:t>
            </a:r>
            <a:r>
              <a:rPr b="1" lang="pt-BR"/>
              <a:t>64 MB/s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Google: Leitura 35 MB/s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Shape 150"/>
          <p:cNvCxnSpPr/>
          <p:nvPr/>
        </p:nvCxnSpPr>
        <p:spPr>
          <a:xfrm>
            <a:off x="4232625" y="1412450"/>
            <a:ext cx="6600" cy="228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Teste 6: Operações com memória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3958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77777"/>
            </a:pPr>
            <a:r>
              <a:rPr lang="pt-BR"/>
              <a:t>Ferramenta utilizada: sysbench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77777"/>
            </a:pPr>
            <a:r>
              <a:rPr lang="pt-BR"/>
              <a:t>Operação: </a:t>
            </a:r>
            <a:r>
              <a:rPr b="1" lang="pt-BR"/>
              <a:t>Leitura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Amazon: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Operações: 1851588.08 ops/sec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Velocidade: 1808.19 MB/sec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Google: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Operações: </a:t>
            </a:r>
            <a:r>
              <a:rPr b="1" lang="pt-BR"/>
              <a:t>1903351.18 ops/sec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Velocidade: </a:t>
            </a:r>
            <a:r>
              <a:rPr b="1" lang="pt-BR"/>
              <a:t>1858.74 MB/sec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781675" y="939750"/>
            <a:ext cx="3958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77777"/>
            </a:pPr>
            <a:r>
              <a:rPr lang="pt-BR"/>
              <a:t>Operação: </a:t>
            </a:r>
            <a:r>
              <a:rPr b="1" lang="pt-BR"/>
              <a:t>Escrita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Amazon: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Operações: 1552864.97 ops/sec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Velocidade: 1516.47 MB/sec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Google: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Operações: </a:t>
            </a:r>
            <a:r>
              <a:rPr b="1" lang="pt-BR"/>
              <a:t>1585998.18 ops/sec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Velocidade: 1</a:t>
            </a:r>
            <a:r>
              <a:rPr b="1" lang="pt-BR"/>
              <a:t>548.83 MB/sec</a:t>
            </a:r>
          </a:p>
        </p:txBody>
      </p:sp>
      <p:cxnSp>
        <p:nvCxnSpPr>
          <p:cNvPr id="158" name="Shape 158"/>
          <p:cNvCxnSpPr/>
          <p:nvPr/>
        </p:nvCxnSpPr>
        <p:spPr>
          <a:xfrm>
            <a:off x="4443125" y="1678700"/>
            <a:ext cx="6600" cy="228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Teste 7: CPU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7673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pt-BR" sz="2400"/>
              <a:t>Cálculo de números primos (20.000 números)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77777"/>
            </a:pPr>
            <a:r>
              <a:rPr lang="pt-BR"/>
              <a:t>Ferramenta utilizada: sysbench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Amazon: Tempo gasto  29.65 seg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/>
              <a:t>Google: Tempo gasto </a:t>
            </a:r>
            <a:r>
              <a:rPr b="1" lang="pt-BR"/>
              <a:t>29.41 seg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pt-BR" sz="2400"/>
              <a:t>Número de assinaturas de certificados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77777"/>
            </a:pPr>
            <a:r>
              <a:rPr lang="pt-BR"/>
              <a:t>Ferramenta utilizada: openssl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Amazon: </a:t>
            </a:r>
            <a:r>
              <a:rPr b="1" lang="pt-BR"/>
              <a:t>102.30 assinaturas por segundo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Google: 101.27 assinaturas por segundo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Teste 8: Operações em banco de dados (em 60 seg)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3898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pt-BR" sz="2400"/>
              <a:t>Apenas Leitura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77777"/>
            </a:pPr>
            <a:r>
              <a:rPr lang="pt-BR"/>
              <a:t>Ferramenta utilizada: mysql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77777"/>
            </a:pPr>
            <a:r>
              <a:rPr lang="pt-BR"/>
              <a:t>Amazon: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Queries: </a:t>
            </a:r>
            <a:r>
              <a:rPr b="1" lang="pt-BR"/>
              <a:t>741.636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Transações: </a:t>
            </a:r>
            <a:r>
              <a:rPr b="1" lang="pt-BR"/>
              <a:t>52.974 (882.88 por seg)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77777"/>
            </a:pPr>
            <a:r>
              <a:rPr lang="pt-BR"/>
              <a:t>Google: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Queries: 590.044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Transações: 42.146 (702.42 por seg)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808550" y="1152475"/>
            <a:ext cx="3940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pt-BR" sz="2400"/>
              <a:t>Leitura e Escrita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77777"/>
            </a:pPr>
            <a:r>
              <a:rPr lang="pt-BR"/>
              <a:t>Ferramenta utilizada: mysql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77777"/>
            </a:pPr>
            <a:r>
              <a:rPr lang="pt-BR"/>
              <a:t>Amazon: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Queries: </a:t>
            </a:r>
            <a:r>
              <a:rPr b="1" lang="pt-BR"/>
              <a:t>365.862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Transações: </a:t>
            </a:r>
            <a:r>
              <a:rPr b="1" lang="pt-BR"/>
              <a:t>17.422 (290.36 por seg)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77777"/>
            </a:pPr>
            <a:r>
              <a:rPr lang="pt-BR"/>
              <a:t>Google: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Queries: 352.065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Transações: 16.765 (279.41 por seg)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Shape 172"/>
          <p:cNvCxnSpPr/>
          <p:nvPr/>
        </p:nvCxnSpPr>
        <p:spPr>
          <a:xfrm>
            <a:off x="4521375" y="1584675"/>
            <a:ext cx="6600" cy="228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Teste 9: Tempo de compactação de arquivos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3905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77777"/>
            </a:pPr>
            <a:r>
              <a:rPr lang="pt-BR"/>
              <a:t>Ferramenta utilizada: tar + gunzip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77777"/>
            </a:pPr>
            <a:r>
              <a:rPr lang="pt-BR"/>
              <a:t>Arquivo de 500 MB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pt-BR"/>
              <a:t>Amazon: </a:t>
            </a:r>
            <a:r>
              <a:rPr b="1" lang="pt-BR"/>
              <a:t>4 segundo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pt-BR"/>
              <a:t>Google:  4,1 segundos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77777"/>
            </a:pPr>
            <a:r>
              <a:rPr lang="pt-BR"/>
              <a:t>Arquivo de 1 GB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pt-BR"/>
              <a:t>Amazon:  15,78 segundos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pt-BR"/>
              <a:t>Google:  </a:t>
            </a:r>
            <a:r>
              <a:rPr b="1" lang="pt-BR"/>
              <a:t>8,5 segundos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77777"/>
              <a:buFont typeface="Average"/>
            </a:pPr>
            <a:r>
              <a:rPr lang="pt-BR"/>
              <a:t>Arquivo de 2 GB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pt-BR"/>
              <a:t>Amazon: </a:t>
            </a:r>
            <a:r>
              <a:rPr b="1" lang="pt-BR"/>
              <a:t>32,56 segundos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pt-BR"/>
              <a:t>Google:  65,50 segundos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768275" y="1152475"/>
            <a:ext cx="3905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77777"/>
            </a:pPr>
            <a:r>
              <a:rPr lang="pt-BR"/>
              <a:t>Ferramenta utilizada: tar + xz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77777"/>
            </a:pPr>
            <a:r>
              <a:rPr lang="pt-BR"/>
              <a:t>Arquivo de 500 MB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pt-BR"/>
              <a:t>Amazon:  </a:t>
            </a:r>
            <a:r>
              <a:rPr b="1" lang="pt-BR"/>
              <a:t>34,2 segundos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pt-BR"/>
              <a:t>Google:  35,8 segundos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77777"/>
            </a:pPr>
            <a:r>
              <a:rPr lang="pt-BR"/>
              <a:t>Arquivo de 1 GB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pt-BR"/>
              <a:t>Amazon:  </a:t>
            </a:r>
            <a:r>
              <a:rPr b="1" lang="pt-BR"/>
              <a:t>1m8s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pt-BR"/>
              <a:t>Google:  1m10s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77777"/>
              <a:buFont typeface="Average"/>
            </a:pPr>
            <a:r>
              <a:rPr lang="pt-BR"/>
              <a:t>Arquivo de 2 GB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pt-BR"/>
              <a:t>Amazon: </a:t>
            </a:r>
            <a:r>
              <a:rPr b="1" lang="pt-BR"/>
              <a:t>2m17s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pt-BR"/>
              <a:t>Google: 2m42s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Shape 180"/>
          <p:cNvCxnSpPr/>
          <p:nvPr/>
        </p:nvCxnSpPr>
        <p:spPr>
          <a:xfrm>
            <a:off x="4489237" y="1426950"/>
            <a:ext cx="3000" cy="256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Cloud Computing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</a:pPr>
            <a:r>
              <a:rPr lang="pt-BR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expressão </a:t>
            </a:r>
            <a:r>
              <a:rPr b="1" lang="pt-BR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cloud computing</a:t>
            </a:r>
            <a:r>
              <a:rPr lang="pt-BR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começou a ganhar força em 2008.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</a:pPr>
            <a:r>
              <a:rPr lang="pt-BR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Possibilita executar serviços altamente disponíveis.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</a:pPr>
            <a:r>
              <a:rPr lang="pt-BR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Os serviços oferecidos estão disponíveis através da </a:t>
            </a:r>
            <a:r>
              <a:rPr b="1" lang="pt-BR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r>
              <a:rPr lang="pt-BR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</a:pPr>
            <a:r>
              <a:rPr lang="pt-BR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Empresas como </a:t>
            </a:r>
            <a:r>
              <a:rPr b="1" lang="pt-BR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Amazon</a:t>
            </a:r>
            <a:r>
              <a:rPr lang="pt-BR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pt-BR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r>
              <a:rPr lang="pt-BR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pt-BR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IBM</a:t>
            </a:r>
            <a:r>
              <a:rPr lang="pt-BR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pt-BR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Microsoft</a:t>
            </a:r>
            <a:r>
              <a:rPr lang="pt-BR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foram as primeiras a investirem em serviços de Cloud.</a:t>
            </a:r>
          </a:p>
          <a:p>
            <a:pPr indent="-3175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</a:pPr>
            <a:r>
              <a:rPr lang="pt-BR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Atualmente, a computação em nuvem é dividida em alguns grupos: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Font typeface="Arial"/>
            </a:pPr>
            <a:r>
              <a:rPr b="1" lang="pt-BR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IaaS</a:t>
            </a:r>
            <a:r>
              <a:rPr lang="pt-BR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i="1" lang="pt-BR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Infrastructure as a Service</a:t>
            </a:r>
            <a:r>
              <a:rPr lang="pt-BR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b="1" lang="pt-BR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Infraestrutura como Serviço</a:t>
            </a:r>
            <a:r>
              <a:rPr lang="pt-BR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Font typeface="Arial"/>
            </a:pPr>
            <a:r>
              <a:rPr b="1" lang="pt-BR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PaaS</a:t>
            </a:r>
            <a:r>
              <a:rPr lang="pt-BR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i="1" lang="pt-BR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Plataform as a Service</a:t>
            </a:r>
            <a:r>
              <a:rPr lang="pt-BR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b="1" lang="pt-BR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Plataforma como Serviço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Font typeface="Arial"/>
            </a:pPr>
            <a:r>
              <a:rPr b="1" lang="pt-BR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SaaS</a:t>
            </a:r>
            <a:r>
              <a:rPr lang="pt-BR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i="1" lang="pt-BR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Software as a Service</a:t>
            </a:r>
            <a:r>
              <a:rPr lang="pt-BR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b="1" lang="pt-BR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Software como Serviço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Font typeface="Arial"/>
            </a:pPr>
            <a:r>
              <a:rPr b="1" lang="pt-BR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DBaas</a:t>
            </a:r>
            <a:r>
              <a:rPr lang="pt-BR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i="1" lang="pt-BR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 Base as a Service</a:t>
            </a:r>
            <a:r>
              <a:rPr lang="pt-BR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b="1" lang="pt-BR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Banco de dados como Serviço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Teste 10: Execução Java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44775" y="1188812"/>
            <a:ext cx="6879900" cy="64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77777"/>
            </a:pPr>
            <a:r>
              <a:rPr lang="pt-BR"/>
              <a:t>Ferramenta utilizada: phoronix test suit + OpenBenchmarking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dual.png"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15167"/>
          <a:stretch/>
        </p:blipFill>
        <p:spPr>
          <a:xfrm>
            <a:off x="344775" y="2000999"/>
            <a:ext cx="8400674" cy="266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37125" y="891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Sumarização dos testes:</a:t>
            </a:r>
          </a:p>
        </p:txBody>
      </p:sp>
      <p:graphicFrame>
        <p:nvGraphicFramePr>
          <p:cNvPr id="193" name="Shape 193"/>
          <p:cNvGraphicFramePr/>
          <p:nvPr/>
        </p:nvGraphicFramePr>
        <p:xfrm>
          <a:off x="193700" y="69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{DA717073-B26C-4F8B-AA6E-B49CD29B0B78}</a:tableStyleId>
              </a:tblPr>
              <a:tblGrid>
                <a:gridCol w="1909100"/>
                <a:gridCol w="3236425"/>
                <a:gridCol w="3615200"/>
              </a:tblGrid>
              <a:tr h="42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2"/>
                          </a:solidFill>
                        </a:rPr>
                        <a:t>Teste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2"/>
                          </a:solidFill>
                        </a:rPr>
                        <a:t>Descrição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2"/>
                          </a:solidFill>
                        </a:rPr>
                        <a:t>Serviço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Inteface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Google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Segurança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Empate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Latência rede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Amazon (servidor no Brasil)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Largura de Banda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Google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Velocidade do Armazenamento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Google (leitura), Amazon (escrita)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Memoria RAM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Empate (diferença mínima)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CPU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Empate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Banco de Dados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Amazon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Compactação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Amazon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JAVA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Empate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Conclusão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7673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400"/>
              <a:t>Os sistemas avaliados possuem uma configuração semelhante, portanto obtiveram resultados muito parecidos na maior parte dos testes.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400"/>
              <a:t>A instância da Google se mostrou ligeiramente mais eficiente nos testes de largura de banda e velocidade de leitura do armazenamento secundário.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400"/>
              <a:t>A instância da Amazon, pelo fato de estar localizada no Brasil, apresentou latências menores nessa região. Foi superior também no teste de velocidade de escrita em disco e nos testes de bando de dados.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400"/>
              <a:t>A partir dos dados obtidos, concluímos que caso a localização geográfica do servidor não seja um problema, a Instância da Google é uma boa opção, mas caso seja necessário latências menores, a Instância da Amazon será a melhor opção.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Algumas Vantagens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77777"/>
            </a:pPr>
            <a:r>
              <a:rPr lang="pt-BR">
                <a:solidFill>
                  <a:schemeClr val="lt2"/>
                </a:solidFill>
              </a:rPr>
              <a:t>Provisionamento dinâmico de recursos sob demanda, com mínimo de esforço.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77777"/>
            </a:pPr>
            <a:r>
              <a:rPr lang="pt-BR">
                <a:solidFill>
                  <a:schemeClr val="lt2"/>
                </a:solidFill>
              </a:rPr>
              <a:t>Escalabilidade.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77777"/>
            </a:pPr>
            <a:r>
              <a:rPr lang="pt-BR">
                <a:solidFill>
                  <a:schemeClr val="lt2"/>
                </a:solidFill>
              </a:rPr>
              <a:t>Cobrança baseada no uso dos serviços.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77777"/>
            </a:pPr>
            <a:r>
              <a:rPr lang="pt-BR">
                <a:solidFill>
                  <a:schemeClr val="lt2"/>
                </a:solidFill>
              </a:rPr>
              <a:t>Distribuição geográfica dos recursos de forma transparente ao usuário.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77777"/>
            </a:pPr>
            <a:r>
              <a:rPr lang="pt-BR">
                <a:solidFill>
                  <a:schemeClr val="lt2"/>
                </a:solidFill>
              </a:rPr>
              <a:t>Visão abstrata dos serviços oferecidos.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77777"/>
            </a:pPr>
            <a:r>
              <a:rPr lang="pt-BR">
                <a:solidFill>
                  <a:schemeClr val="lt2"/>
                </a:solidFill>
              </a:rPr>
              <a:t>Facilidade de gerenciamento.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Tipo de serviço abordado no trabalho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lt2"/>
                </a:solidFill>
              </a:rPr>
              <a:t>Nesse trabalho será abordado um tipo de serviço conhecido como: </a:t>
            </a:r>
            <a:r>
              <a:rPr lang="pt-BR">
                <a:solidFill>
                  <a:schemeClr val="lt2"/>
                </a:solidFill>
                <a:hlinkClick r:id="rId3"/>
              </a:rPr>
              <a:t>IaaS</a:t>
            </a:r>
            <a:r>
              <a:rPr lang="pt-BR">
                <a:solidFill>
                  <a:schemeClr val="lt2"/>
                </a:solidFill>
              </a:rPr>
              <a:t> - Infrastructure as a Service ou Infraestrutura como Serviço (em</a:t>
            </a:r>
            <a:r>
              <a:rPr lang="pt-BR">
                <a:solidFill>
                  <a:schemeClr val="lt2"/>
                </a:solidFill>
                <a:hlinkClick r:id="rId4"/>
              </a:rPr>
              <a:t> português</a:t>
            </a:r>
            <a:r>
              <a:rPr lang="pt-BR">
                <a:solidFill>
                  <a:schemeClr val="lt2"/>
                </a:solidFill>
              </a:rPr>
              <a:t>). 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lt2"/>
                </a:solidFill>
              </a:rPr>
              <a:t>Esse serviço é utilizado, por exemplo, para se executar instâncias de uma maquina virtual em um serviço em Cloud (ligado à Internet).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lt2"/>
                </a:solidFill>
              </a:rPr>
              <a:t>Tais instâncias se utilizam de uma porcentagem de recursos de um servidor, e geralmente se adequam à configuração necessária para executar serviços específicos.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Alguns provedores desse tipo de serviço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pt-BR"/>
              <a:t>Amazon Web Services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pt-BR"/>
              <a:t>Google Cloud Platform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pt-BR"/>
              <a:t>Microsoft Azure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pt-BR"/>
              <a:t>IBM BlueMix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pt-BR"/>
              <a:t>Digital Ocean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Provedores escolhidos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Optou-se por escolher dois provedores de serviços para a execução dos testes de comparação: </a:t>
            </a:r>
            <a:r>
              <a:rPr b="1" lang="pt-BR"/>
              <a:t>Amazon AWS</a:t>
            </a:r>
            <a:r>
              <a:rPr lang="pt-BR"/>
              <a:t> e </a:t>
            </a:r>
            <a:r>
              <a:rPr b="1" lang="pt-BR"/>
              <a:t>Google Cloud Platform</a:t>
            </a:r>
            <a:r>
              <a:rPr lang="pt-BR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 escolha se deve à semelhança dos serviços oferecidos pelas empresas.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Serão comparadas diversas características dos serviços oferecidos, tanto em questão de desempenho quanto em facilidade de uso.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520350" y="741025"/>
            <a:ext cx="5241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Amazon Web Services</a:t>
            </a:r>
          </a:p>
        </p:txBody>
      </p:sp>
      <p:graphicFrame>
        <p:nvGraphicFramePr>
          <p:cNvPr id="96" name="Shape 96"/>
          <p:cNvGraphicFramePr/>
          <p:nvPr/>
        </p:nvGraphicFramePr>
        <p:xfrm>
          <a:off x="952500" y="16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{DA717073-B26C-4F8B-AA6E-B49CD29B0B78}</a:tableStyleId>
              </a:tblPr>
              <a:tblGrid>
                <a:gridCol w="3866975"/>
                <a:gridCol w="3372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Início das Atividades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2006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Disponibilidade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Global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Regiões geográficas dos servidores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Disponível em 12 regiões distintas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Servidores presentes no Brasil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Sim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Período</a:t>
                      </a:r>
                      <a:r>
                        <a:rPr lang="pt-BR">
                          <a:solidFill>
                            <a:schemeClr val="lt2"/>
                          </a:solidFill>
                        </a:rPr>
                        <a:t> gratuito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12 meses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Necessita cadastro de cartão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Sim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Nome do Serviço IaaS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EC2 - Elastic Compute Cloud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Instância Disponível (</a:t>
                      </a:r>
                      <a:r>
                        <a:rPr lang="pt-BR">
                          <a:solidFill>
                            <a:schemeClr val="lt2"/>
                          </a:solidFill>
                        </a:rPr>
                        <a:t>período</a:t>
                      </a:r>
                      <a:r>
                        <a:rPr lang="pt-BR">
                          <a:solidFill>
                            <a:schemeClr val="lt2"/>
                          </a:solidFill>
                        </a:rPr>
                        <a:t> gratuito)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t2.micro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icon-aws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50" y="0"/>
            <a:ext cx="2200550" cy="16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066300" y="595625"/>
            <a:ext cx="5241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Google Cloud Platform</a:t>
            </a:r>
          </a:p>
        </p:txBody>
      </p:sp>
      <p:graphicFrame>
        <p:nvGraphicFramePr>
          <p:cNvPr id="103" name="Shape 103"/>
          <p:cNvGraphicFramePr/>
          <p:nvPr/>
        </p:nvGraphicFramePr>
        <p:xfrm>
          <a:off x="952500" y="16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{DA717073-B26C-4F8B-AA6E-B49CD29B0B78}</a:tableStyleId>
              </a:tblPr>
              <a:tblGrid>
                <a:gridCol w="3866975"/>
                <a:gridCol w="3372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Início das Atividades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2011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Disponibilidade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Global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Regiões geográficas dos servidores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Disponível em 4 regiões distintas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Servidores presentes no Brasil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Não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Período gratuito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Crédito de $300 por 60 dias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Necessita cadastro de cartão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Sim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Nome do Serviço IaaS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Google Compute Engine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Instância Disponível (periodo gratuito)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g1-small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CloudPlatform_Logo_no_words_web.png" id="104" name="Shape 104"/>
          <p:cNvPicPr preferRelativeResize="0"/>
          <p:nvPr/>
        </p:nvPicPr>
        <p:blipFill rotWithShape="1">
          <a:blip r:embed="rId3">
            <a:alphaModFix/>
          </a:blip>
          <a:srcRect b="6255" l="0" r="0" t="6255"/>
          <a:stretch/>
        </p:blipFill>
        <p:spPr>
          <a:xfrm>
            <a:off x="224325" y="138524"/>
            <a:ext cx="1841975" cy="13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Instâncias utilizadas nos testes</a:t>
            </a:r>
          </a:p>
        </p:txBody>
      </p:sp>
      <p:graphicFrame>
        <p:nvGraphicFramePr>
          <p:cNvPr id="110" name="Shape 110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{DA717073-B26C-4F8B-AA6E-B49CD29B0B78}</a:tableStyleId>
              </a:tblPr>
              <a:tblGrid>
                <a:gridCol w="2413000"/>
                <a:gridCol w="2178550"/>
                <a:gridCol w="2647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Serviço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Amazon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Google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Instância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t2.micro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g1-small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Localização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São Paulo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USA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vCPU</a:t>
                      </a: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Frequência</a:t>
                      </a:r>
                      <a:r>
                        <a:rPr lang="pt-BR">
                          <a:solidFill>
                            <a:schemeClr val="lt2"/>
                          </a:solidFill>
                        </a:rPr>
                        <a:t> CPU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2.4 GHz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2.3 GHz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Memória RAM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1 GB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1.7 GB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HD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8 GB - SSD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10 GB - SSD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Sistema Operacional</a:t>
                      </a: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Ubuntu Server 14.04.3 - 64 bits</a:t>
                      </a: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lt2"/>
                          </a:solidFill>
                        </a:rPr>
                        <a:t>Preço por Hora</a:t>
                      </a: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lt2"/>
                          </a:solidFill>
                        </a:rPr>
                        <a:t>$0.027</a:t>
                      </a: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