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57" r:id="rId3"/>
    <p:sldId id="262" r:id="rId4"/>
    <p:sldId id="263" r:id="rId5"/>
    <p:sldId id="258" r:id="rId6"/>
    <p:sldId id="264" r:id="rId7"/>
    <p:sldId id="259" r:id="rId8"/>
    <p:sldId id="265" r:id="rId9"/>
    <p:sldId id="266"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ser 879" initials="s8" lastIdx="1" clrIdx="0">
    <p:extLst>
      <p:ext uri="{19B8F6BF-5375-455C-9EA6-DF929625EA0E}">
        <p15:presenceInfo xmlns:p15="http://schemas.microsoft.com/office/powerpoint/2012/main" userId="a025475ca69844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65614" autoAdjust="0"/>
  </p:normalViewPr>
  <p:slideViewPr>
    <p:cSldViewPr snapToGrid="0">
      <p:cViewPr varScale="1">
        <p:scale>
          <a:sx n="71" d="100"/>
          <a:sy n="71" d="100"/>
        </p:scale>
        <p:origin x="20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066B3B-7668-4B82-BC44-8E98A031E923}" type="datetimeFigureOut">
              <a:rPr lang="es-ES" smtClean="0"/>
              <a:t>17/06/2023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386239-2447-4A63-8313-0CBA5825B84B}" type="slidenum">
              <a:rPr lang="es-ES" smtClean="0"/>
              <a:t>‹Nº›</a:t>
            </a:fld>
            <a:endParaRPr lang="es-ES"/>
          </a:p>
        </p:txBody>
      </p:sp>
    </p:spTree>
    <p:extLst>
      <p:ext uri="{BB962C8B-B14F-4D97-AF65-F5344CB8AC3E}">
        <p14:creationId xmlns:p14="http://schemas.microsoft.com/office/powerpoint/2010/main" val="95786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lvl="1"/>
            <a:r>
              <a:rPr lang="es-ES" sz="1200" dirty="0">
                <a:latin typeface="Arial" panose="020B0604020202020204" pitchFamily="34" charset="0"/>
                <a:cs typeface="Arial" panose="020B0604020202020204" pitchFamily="34" charset="0"/>
              </a:rPr>
              <a:t>N</a:t>
            </a:r>
            <a:r>
              <a:rPr lang="es-ES" b="0" i="0" dirty="0">
                <a:solidFill>
                  <a:srgbClr val="D1D5DB"/>
                </a:solidFill>
                <a:effectLst/>
                <a:latin typeface="Söhne"/>
              </a:rPr>
              <a:t>uestro proyecto consiste en el desarrollo de un simulador de combates Pokémon, similar a Pokémon </a:t>
            </a:r>
            <a:r>
              <a:rPr lang="es-ES" b="0" i="0" dirty="0" err="1">
                <a:solidFill>
                  <a:srgbClr val="D1D5DB"/>
                </a:solidFill>
                <a:effectLst/>
                <a:latin typeface="Söhne"/>
              </a:rPr>
              <a:t>Showdown</a:t>
            </a:r>
            <a:r>
              <a:rPr lang="es-ES" b="0" i="0" dirty="0">
                <a:solidFill>
                  <a:srgbClr val="D1D5DB"/>
                </a:solidFill>
                <a:effectLst/>
                <a:latin typeface="Söhne"/>
              </a:rPr>
              <a:t>, que permite al usuario seleccionar su propio Pokémon y el del oponente, incluyendo variantes "</a:t>
            </a:r>
            <a:r>
              <a:rPr lang="es-ES" b="0" i="0" dirty="0" err="1">
                <a:solidFill>
                  <a:srgbClr val="D1D5DB"/>
                </a:solidFill>
                <a:effectLst/>
                <a:latin typeface="Söhne"/>
              </a:rPr>
              <a:t>variocolor</a:t>
            </a:r>
            <a:r>
              <a:rPr lang="es-ES" b="0" i="0" dirty="0">
                <a:solidFill>
                  <a:srgbClr val="D1D5DB"/>
                </a:solidFill>
                <a:effectLst/>
                <a:latin typeface="Söhne"/>
              </a:rPr>
              <a:t>".</a:t>
            </a:r>
          </a:p>
          <a:p>
            <a:pPr algn="l"/>
            <a:endParaRPr lang="es-ES" b="0" i="0" dirty="0">
              <a:solidFill>
                <a:srgbClr val="D1D5DB"/>
              </a:solidFill>
              <a:effectLst/>
              <a:latin typeface="Söhne"/>
            </a:endParaRPr>
          </a:p>
          <a:p>
            <a:pPr algn="l"/>
            <a:r>
              <a:rPr lang="es-ES" b="0" i="0" dirty="0">
                <a:solidFill>
                  <a:srgbClr val="D1D5DB"/>
                </a:solidFill>
                <a:effectLst/>
                <a:latin typeface="Söhne"/>
              </a:rPr>
              <a:t>Una vez seleccionados los Pokémon, se inicia el combate en el que se ofrecen 3 ataques predefinidos (Placaje, Curación, Defensa) y 1 ataque elemental basado en el tipo del Pokémon elegido. Además, el usuario tiene la opción de rendirse, lo que finalizará el combate y se considerará una derrota. Asimismo, se han implementado 3 escenarios de combate diferentes que se aplican de forma aleatoria para añadir variedad.</a:t>
            </a:r>
          </a:p>
          <a:p>
            <a:pPr algn="l"/>
            <a:endParaRPr lang="es-ES" b="0" i="0" dirty="0">
              <a:solidFill>
                <a:srgbClr val="D1D5DB"/>
              </a:solidFill>
              <a:effectLst/>
              <a:latin typeface="Söhne"/>
            </a:endParaRPr>
          </a:p>
          <a:p>
            <a:pPr algn="l"/>
            <a:r>
              <a:rPr lang="es-ES" b="0" i="0" dirty="0">
                <a:solidFill>
                  <a:srgbClr val="D1D5DB"/>
                </a:solidFill>
                <a:effectLst/>
                <a:latin typeface="Söhne"/>
              </a:rPr>
              <a:t>Al finalizar el combate, se mostrará una ventana final que indicará si has ganado o perdido la partida, y desde la cual podrás reiniciar el juego para seguir disfrutando de nuevas batallas Pokémon.</a:t>
            </a:r>
          </a:p>
          <a:p>
            <a:pPr lvl="1"/>
            <a:endParaRPr lang="es-ES" sz="1200"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5"/>
          </p:nvPr>
        </p:nvSpPr>
        <p:spPr/>
        <p:txBody>
          <a:bodyPr/>
          <a:lstStyle/>
          <a:p>
            <a:fld id="{8E386239-2447-4A63-8313-0CBA5825B84B}" type="slidenum">
              <a:rPr lang="es-ES" smtClean="0"/>
              <a:t>3</a:t>
            </a:fld>
            <a:endParaRPr lang="es-ES"/>
          </a:p>
        </p:txBody>
      </p:sp>
    </p:spTree>
    <p:extLst>
      <p:ext uri="{BB962C8B-B14F-4D97-AF65-F5344CB8AC3E}">
        <p14:creationId xmlns:p14="http://schemas.microsoft.com/office/powerpoint/2010/main" val="3063366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latin typeface="Arial" panose="020B0604020202020204" pitchFamily="34" charset="0"/>
                <a:cs typeface="Arial" panose="020B0604020202020204" pitchFamily="34" charset="0"/>
              </a:rPr>
              <a:t>El público objetivo de nuestro simulador de combates Pokemon incluye a los aficionados y seguidores de la franquicia Pokemon, así como a los amantes de los juegos de estrategia y combates. También puede ser atractivo para aquellos que disfrutan de la competencia y desean poner a prueba sus habilidades tácticas en batallas Pokemon. En resumen, nuestro público objetivo abarca tanto a jugadores casuales como a aquellos que buscan desafíos más competitivos en el mundo de Pokemon.</a:t>
            </a:r>
          </a:p>
          <a:p>
            <a:endParaRPr lang="es-ES" dirty="0"/>
          </a:p>
        </p:txBody>
      </p:sp>
      <p:sp>
        <p:nvSpPr>
          <p:cNvPr id="4" name="Marcador de número de diapositiva 3"/>
          <p:cNvSpPr>
            <a:spLocks noGrp="1"/>
          </p:cNvSpPr>
          <p:nvPr>
            <p:ph type="sldNum" sz="quarter" idx="5"/>
          </p:nvPr>
        </p:nvSpPr>
        <p:spPr/>
        <p:txBody>
          <a:bodyPr/>
          <a:lstStyle/>
          <a:p>
            <a:fld id="{8E386239-2447-4A63-8313-0CBA5825B84B}" type="slidenum">
              <a:rPr lang="es-ES" smtClean="0"/>
              <a:t>4</a:t>
            </a:fld>
            <a:endParaRPr lang="es-ES"/>
          </a:p>
        </p:txBody>
      </p:sp>
    </p:spTree>
    <p:extLst>
      <p:ext uri="{BB962C8B-B14F-4D97-AF65-F5344CB8AC3E}">
        <p14:creationId xmlns:p14="http://schemas.microsoft.com/office/powerpoint/2010/main" val="4023896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kern="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vamos a utilizar un modelo E-R para representar un sistema relacionado con los populares juegos de Pokémon. El modelo consta de varias tablas que representan diferentes entidades y sus atributos.</a:t>
            </a:r>
            <a:endParaRPr lang="es-E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8E386239-2447-4A63-8313-0CBA5825B84B}" type="slidenum">
              <a:rPr lang="es-ES" smtClean="0"/>
              <a:t>5</a:t>
            </a:fld>
            <a:endParaRPr lang="es-ES"/>
          </a:p>
        </p:txBody>
      </p:sp>
    </p:spTree>
    <p:extLst>
      <p:ext uri="{BB962C8B-B14F-4D97-AF65-F5344CB8AC3E}">
        <p14:creationId xmlns:p14="http://schemas.microsoft.com/office/powerpoint/2010/main" val="1694737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Arial" panose="020B0604020202020204" pitchFamily="34" charset="0"/>
              <a:buChar char="•"/>
            </a:pPr>
            <a:r>
              <a:rPr lang="es-ES" b="0" i="0" dirty="0">
                <a:solidFill>
                  <a:srgbClr val="D1D5DB"/>
                </a:solidFill>
                <a:effectLst/>
                <a:latin typeface="Söhne"/>
              </a:rPr>
              <a:t> Selector de Pokémon: el software cuenta con un selector de Pokémon que te permite elegir tanto el Pokémon aliado como el enemigo, así como especificar si son de la variante Shiny o no.</a:t>
            </a:r>
            <a:br>
              <a:rPr lang="es-ES" b="0" i="0" dirty="0">
                <a:solidFill>
                  <a:srgbClr val="D1D5DB"/>
                </a:solidFill>
                <a:effectLst/>
                <a:latin typeface="Söhne"/>
              </a:rPr>
            </a:br>
            <a:endParaRPr lang="es-ES" b="0" i="0" dirty="0">
              <a:solidFill>
                <a:srgbClr val="D1D5DB"/>
              </a:solidFill>
              <a:effectLst/>
              <a:latin typeface="Söhne"/>
            </a:endParaRPr>
          </a:p>
          <a:p>
            <a:pPr algn="l">
              <a:buFont typeface="Arial" panose="020B0604020202020204" pitchFamily="34" charset="0"/>
              <a:buChar char="•"/>
            </a:pPr>
            <a:r>
              <a:rPr lang="es-ES" b="0" i="0" dirty="0">
                <a:solidFill>
                  <a:srgbClr val="D1D5DB"/>
                </a:solidFill>
                <a:effectLst/>
                <a:latin typeface="Söhne"/>
              </a:rPr>
              <a:t> Combate: durante el combate, tendrás acceso a 4 ataques: "Placaje", "Esquivar", "Curar" y "Elemental". Los tres primeros ataques son comunes para todos los Pokémon, mientras que el ataque "Elemental" varía en función del Pokémon elegido. Además, encontrarás el botón "Abandonar partida" para interrumpir el combate, y por último, la generarán aleatoria de tres escenarios de combate diferentes.</a:t>
            </a:r>
            <a:br>
              <a:rPr lang="es-ES" b="0" i="0" dirty="0">
                <a:solidFill>
                  <a:srgbClr val="D1D5DB"/>
                </a:solidFill>
                <a:effectLst/>
                <a:latin typeface="Söhne"/>
              </a:rPr>
            </a:br>
            <a:endParaRPr lang="es-ES" b="0" i="0" dirty="0">
              <a:solidFill>
                <a:srgbClr val="D1D5DB"/>
              </a:solidFill>
              <a:effectLst/>
              <a:latin typeface="Söhne"/>
            </a:endParaRPr>
          </a:p>
          <a:p>
            <a:pPr algn="l">
              <a:buFont typeface="Arial" panose="020B0604020202020204" pitchFamily="34" charset="0"/>
              <a:buChar char="•"/>
            </a:pPr>
            <a:r>
              <a:rPr lang="es-ES" b="0" i="0" dirty="0">
                <a:solidFill>
                  <a:srgbClr val="D1D5DB"/>
                </a:solidFill>
                <a:effectLst/>
                <a:latin typeface="Söhne"/>
              </a:rPr>
              <a:t> Ventana de Resultado: al finalizar el combate, se mostrará una ventana que indicará si has ganado o perdido la partida.</a:t>
            </a:r>
          </a:p>
          <a:p>
            <a:endParaRPr lang="es-ES" dirty="0"/>
          </a:p>
        </p:txBody>
      </p:sp>
      <p:sp>
        <p:nvSpPr>
          <p:cNvPr id="4" name="Marcador de número de diapositiva 3"/>
          <p:cNvSpPr>
            <a:spLocks noGrp="1"/>
          </p:cNvSpPr>
          <p:nvPr>
            <p:ph type="sldNum" sz="quarter" idx="5"/>
          </p:nvPr>
        </p:nvSpPr>
        <p:spPr/>
        <p:txBody>
          <a:bodyPr/>
          <a:lstStyle/>
          <a:p>
            <a:fld id="{8E386239-2447-4A63-8313-0CBA5825B84B}" type="slidenum">
              <a:rPr lang="es-ES" smtClean="0"/>
              <a:t>10</a:t>
            </a:fld>
            <a:endParaRPr lang="es-ES"/>
          </a:p>
        </p:txBody>
      </p:sp>
    </p:spTree>
    <p:extLst>
      <p:ext uri="{BB962C8B-B14F-4D97-AF65-F5344CB8AC3E}">
        <p14:creationId xmlns:p14="http://schemas.microsoft.com/office/powerpoint/2010/main" val="22690999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C532D38-99C0-462E-A42D-D8B481AF84FC}" type="datetimeFigureOut">
              <a:rPr lang="es-ES" smtClean="0"/>
              <a:t>17/06/2023</a:t>
            </a:fld>
            <a:endParaRPr lang="es-ES"/>
          </a:p>
        </p:txBody>
      </p:sp>
      <p:sp>
        <p:nvSpPr>
          <p:cNvPr id="5" name="Footer Placeholder 4"/>
          <p:cNvSpPr>
            <a:spLocks noGrp="1"/>
          </p:cNvSpPr>
          <p:nvPr>
            <p:ph type="ftr" sz="quarter" idx="11"/>
          </p:nvPr>
        </p:nvSpPr>
        <p:spPr>
          <a:xfrm>
            <a:off x="1876424" y="5410201"/>
            <a:ext cx="5124886" cy="365125"/>
          </a:xfrm>
        </p:spPr>
        <p:txBody>
          <a:bodyPr/>
          <a:lstStyle/>
          <a:p>
            <a:endParaRPr lang="es-ES"/>
          </a:p>
        </p:txBody>
      </p:sp>
      <p:sp>
        <p:nvSpPr>
          <p:cNvPr id="6" name="Slide Number Placeholder 5"/>
          <p:cNvSpPr>
            <a:spLocks noGrp="1"/>
          </p:cNvSpPr>
          <p:nvPr>
            <p:ph type="sldNum" sz="quarter" idx="12"/>
          </p:nvPr>
        </p:nvSpPr>
        <p:spPr>
          <a:xfrm>
            <a:off x="9896911" y="5410199"/>
            <a:ext cx="771089" cy="365125"/>
          </a:xfrm>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1945794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C532D38-99C0-462E-A42D-D8B481AF84FC}" type="datetimeFigureOut">
              <a:rPr lang="es-ES" smtClean="0"/>
              <a:t>17/06/2023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1376042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C532D38-99C0-462E-A42D-D8B481AF84FC}" type="datetimeFigureOut">
              <a:rPr lang="es-ES" smtClean="0"/>
              <a:t>17/06/2023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1241127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C532D38-99C0-462E-A42D-D8B481AF84FC}" type="datetimeFigureOut">
              <a:rPr lang="es-ES" smtClean="0"/>
              <a:t>17/06/2023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DABF60F-B8C0-4B3A-92DF-C626A341DF48}" type="slidenum">
              <a:rPr lang="es-ES" smtClean="0"/>
              <a:t>‹Nº›</a:t>
            </a:fld>
            <a:endParaRPr lang="es-E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48960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C532D38-99C0-462E-A42D-D8B481AF84FC}" type="datetimeFigureOut">
              <a:rPr lang="es-ES" smtClean="0"/>
              <a:t>17/06/2023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2083505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C532D38-99C0-462E-A42D-D8B481AF84FC}" type="datetimeFigureOut">
              <a:rPr lang="es-ES" smtClean="0"/>
              <a:t>17/06/2023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2045518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C532D38-99C0-462E-A42D-D8B481AF84FC}" type="datetimeFigureOut">
              <a:rPr lang="es-ES" smtClean="0"/>
              <a:t>17/06/2023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417417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C532D38-99C0-462E-A42D-D8B481AF84FC}" type="datetimeFigureOut">
              <a:rPr lang="es-ES" smtClean="0"/>
              <a:t>17/06/2023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125946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C532D38-99C0-462E-A42D-D8B481AF84FC}" type="datetimeFigureOut">
              <a:rPr lang="es-ES" smtClean="0"/>
              <a:t>17/06/2023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4263229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C532D38-99C0-462E-A42D-D8B481AF84FC}" type="datetimeFigureOut">
              <a:rPr lang="es-ES" smtClean="0"/>
              <a:t>17/06/2023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733247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C532D38-99C0-462E-A42D-D8B481AF84FC}" type="datetimeFigureOut">
              <a:rPr lang="es-ES" smtClean="0"/>
              <a:t>17/06/2023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171573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C532D38-99C0-462E-A42D-D8B481AF84FC}" type="datetimeFigureOut">
              <a:rPr lang="es-ES" smtClean="0"/>
              <a:t>17/06/2023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1393415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C532D38-99C0-462E-A42D-D8B481AF84FC}" type="datetimeFigureOut">
              <a:rPr lang="es-ES" smtClean="0"/>
              <a:t>17/06/2023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2658748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C532D38-99C0-462E-A42D-D8B481AF84FC}" type="datetimeFigureOut">
              <a:rPr lang="es-ES" smtClean="0"/>
              <a:t>17/06/2023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2571193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532D38-99C0-462E-A42D-D8B481AF84FC}" type="datetimeFigureOut">
              <a:rPr lang="es-ES" smtClean="0"/>
              <a:t>17/06/2023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14989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C532D38-99C0-462E-A42D-D8B481AF84FC}" type="datetimeFigureOut">
              <a:rPr lang="es-ES" smtClean="0"/>
              <a:t>17/06/2023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366467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C532D38-99C0-462E-A42D-D8B481AF84FC}" type="datetimeFigureOut">
              <a:rPr lang="es-ES" smtClean="0"/>
              <a:t>17/06/2023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DABF60F-B8C0-4B3A-92DF-C626A341DF48}" type="slidenum">
              <a:rPr lang="es-ES" smtClean="0"/>
              <a:t>‹Nº›</a:t>
            </a:fld>
            <a:endParaRPr lang="es-ES"/>
          </a:p>
        </p:txBody>
      </p:sp>
    </p:spTree>
    <p:extLst>
      <p:ext uri="{BB962C8B-B14F-4D97-AF65-F5344CB8AC3E}">
        <p14:creationId xmlns:p14="http://schemas.microsoft.com/office/powerpoint/2010/main" val="375680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532D38-99C0-462E-A42D-D8B481AF84FC}" type="datetimeFigureOut">
              <a:rPr lang="es-ES" smtClean="0"/>
              <a:t>17/06/2023</a:t>
            </a:fld>
            <a:endParaRPr lang="es-E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DABF60F-B8C0-4B3A-92DF-C626A341DF48}" type="slidenum">
              <a:rPr lang="es-ES" smtClean="0"/>
              <a:t>‹Nº›</a:t>
            </a:fld>
            <a:endParaRPr lang="es-ES"/>
          </a:p>
        </p:txBody>
      </p:sp>
    </p:spTree>
    <p:extLst>
      <p:ext uri="{BB962C8B-B14F-4D97-AF65-F5344CB8AC3E}">
        <p14:creationId xmlns:p14="http://schemas.microsoft.com/office/powerpoint/2010/main" val="254117819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357AD0-ABBF-B82E-03DF-4A2D380F08BA}"/>
              </a:ext>
            </a:extLst>
          </p:cNvPr>
          <p:cNvSpPr>
            <a:spLocks noGrp="1"/>
          </p:cNvSpPr>
          <p:nvPr>
            <p:ph type="ctrTitle"/>
          </p:nvPr>
        </p:nvSpPr>
        <p:spPr>
          <a:xfrm>
            <a:off x="1700212" y="0"/>
            <a:ext cx="8791575" cy="2387600"/>
          </a:xfrm>
        </p:spPr>
        <p:txBody>
          <a:bodyPr/>
          <a:lstStyle/>
          <a:p>
            <a:pPr algn="ctr"/>
            <a:r>
              <a:rPr lang="es-ES" sz="8000" dirty="0"/>
              <a:t>Pokemon Insiru</a:t>
            </a:r>
            <a:br>
              <a:rPr lang="es-ES" dirty="0"/>
            </a:br>
            <a:endParaRPr lang="es-ES" dirty="0"/>
          </a:p>
        </p:txBody>
      </p:sp>
      <p:sp>
        <p:nvSpPr>
          <p:cNvPr id="3" name="Subtítulo 2">
            <a:extLst>
              <a:ext uri="{FF2B5EF4-FFF2-40B4-BE49-F238E27FC236}">
                <a16:creationId xmlns:a16="http://schemas.microsoft.com/office/drawing/2014/main" id="{A67824DB-7618-30F7-066F-76AF95B9EF02}"/>
              </a:ext>
            </a:extLst>
          </p:cNvPr>
          <p:cNvSpPr>
            <a:spLocks noGrp="1"/>
          </p:cNvSpPr>
          <p:nvPr>
            <p:ph type="subTitle" idx="1"/>
          </p:nvPr>
        </p:nvSpPr>
        <p:spPr>
          <a:xfrm>
            <a:off x="1700212" y="1559719"/>
            <a:ext cx="8791575" cy="1655762"/>
          </a:xfrm>
        </p:spPr>
        <p:txBody>
          <a:bodyPr/>
          <a:lstStyle/>
          <a:p>
            <a:pPr algn="ctr"/>
            <a:r>
              <a:rPr lang="es-ES" dirty="0"/>
              <a:t>ALEX DELGADO - RAFAEL SáNCHEZ - DIEGO RIUS</a:t>
            </a:r>
          </a:p>
        </p:txBody>
      </p:sp>
      <p:pic>
        <p:nvPicPr>
          <p:cNvPr id="1026" name="Picture 2">
            <a:extLst>
              <a:ext uri="{FF2B5EF4-FFF2-40B4-BE49-F238E27FC236}">
                <a16:creationId xmlns:a16="http://schemas.microsoft.com/office/drawing/2014/main" id="{17B30674-098F-2FC0-F4AF-CB7A6D006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6410" y="1193800"/>
            <a:ext cx="6079177" cy="6079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56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312E06-1295-B561-25F2-EFD992B2342D}"/>
              </a:ext>
            </a:extLst>
          </p:cNvPr>
          <p:cNvSpPr>
            <a:spLocks noGrp="1"/>
          </p:cNvSpPr>
          <p:nvPr>
            <p:ph type="title"/>
          </p:nvPr>
        </p:nvSpPr>
        <p:spPr>
          <a:xfrm>
            <a:off x="1141413" y="207034"/>
            <a:ext cx="9905998" cy="1478570"/>
          </a:xfrm>
        </p:spPr>
        <p:txBody>
          <a:bodyPr>
            <a:normAutofit/>
          </a:bodyPr>
          <a:lstStyle/>
          <a:p>
            <a:pPr algn="ctr"/>
            <a:r>
              <a:rPr lang="es-ES" sz="3600" kern="100" dirty="0">
                <a:effectLst/>
                <a:latin typeface="Calibri" panose="020F0502020204030204" pitchFamily="34" charset="0"/>
                <a:ea typeface="Calibri" panose="020F0502020204030204" pitchFamily="34" charset="0"/>
                <a:cs typeface="Times New Roman" panose="02020603050405020304" pitchFamily="18" charset="0"/>
              </a:rPr>
              <a:t>Conclusión</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r>
              <a:rPr lang="es-ES" sz="1200" kern="100" dirty="0">
                <a:effectLst/>
                <a:latin typeface="Calibri" panose="020F0502020204030204" pitchFamily="34" charset="0"/>
                <a:ea typeface="Calibri" panose="020F0502020204030204" pitchFamily="34" charset="0"/>
                <a:cs typeface="Times New Roman" panose="02020603050405020304" pitchFamily="18" charset="0"/>
              </a:rPr>
              <a:t>Recapitulación de los puntos clave de la presentación</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pic>
        <p:nvPicPr>
          <p:cNvPr id="5" name="Imagen 4">
            <a:extLst>
              <a:ext uri="{FF2B5EF4-FFF2-40B4-BE49-F238E27FC236}">
                <a16:creationId xmlns:a16="http://schemas.microsoft.com/office/drawing/2014/main" id="{4A74C49A-CC9A-A62C-88AC-AF30853FD80D}"/>
              </a:ext>
            </a:extLst>
          </p:cNvPr>
          <p:cNvPicPr>
            <a:picLocks noChangeAspect="1"/>
          </p:cNvPicPr>
          <p:nvPr/>
        </p:nvPicPr>
        <p:blipFill>
          <a:blip r:embed="rId3"/>
          <a:stretch>
            <a:fillRect/>
          </a:stretch>
        </p:blipFill>
        <p:spPr>
          <a:xfrm>
            <a:off x="742809" y="1258767"/>
            <a:ext cx="5039764" cy="2846889"/>
          </a:xfrm>
          <a:prstGeom prst="rect">
            <a:avLst/>
          </a:prstGeom>
        </p:spPr>
      </p:pic>
      <p:pic>
        <p:nvPicPr>
          <p:cNvPr id="9" name="Imagen 8">
            <a:extLst>
              <a:ext uri="{FF2B5EF4-FFF2-40B4-BE49-F238E27FC236}">
                <a16:creationId xmlns:a16="http://schemas.microsoft.com/office/drawing/2014/main" id="{4DE638B7-321A-5426-C5B0-23A3CD436889}"/>
              </a:ext>
            </a:extLst>
          </p:cNvPr>
          <p:cNvPicPr>
            <a:picLocks noChangeAspect="1"/>
          </p:cNvPicPr>
          <p:nvPr/>
        </p:nvPicPr>
        <p:blipFill>
          <a:blip r:embed="rId4"/>
          <a:stretch>
            <a:fillRect/>
          </a:stretch>
        </p:blipFill>
        <p:spPr>
          <a:xfrm>
            <a:off x="6345769" y="1258767"/>
            <a:ext cx="4596004" cy="5392199"/>
          </a:xfrm>
          <a:prstGeom prst="rect">
            <a:avLst/>
          </a:prstGeom>
        </p:spPr>
      </p:pic>
      <p:pic>
        <p:nvPicPr>
          <p:cNvPr id="11" name="Imagen 10">
            <a:extLst>
              <a:ext uri="{FF2B5EF4-FFF2-40B4-BE49-F238E27FC236}">
                <a16:creationId xmlns:a16="http://schemas.microsoft.com/office/drawing/2014/main" id="{F59DCCC5-C21F-92A8-5500-D2A7DC1E2540}"/>
              </a:ext>
            </a:extLst>
          </p:cNvPr>
          <p:cNvPicPr>
            <a:picLocks noChangeAspect="1"/>
          </p:cNvPicPr>
          <p:nvPr/>
        </p:nvPicPr>
        <p:blipFill>
          <a:blip r:embed="rId5"/>
          <a:stretch>
            <a:fillRect/>
          </a:stretch>
        </p:blipFill>
        <p:spPr>
          <a:xfrm>
            <a:off x="742810" y="4219219"/>
            <a:ext cx="5039764" cy="2431747"/>
          </a:xfrm>
          <a:prstGeom prst="rect">
            <a:avLst/>
          </a:prstGeom>
        </p:spPr>
      </p:pic>
    </p:spTree>
    <p:extLst>
      <p:ext uri="{BB962C8B-B14F-4D97-AF65-F5344CB8AC3E}">
        <p14:creationId xmlns:p14="http://schemas.microsoft.com/office/powerpoint/2010/main" val="3173596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F1399-E14B-6FD2-A6F9-0920FB044312}"/>
              </a:ext>
            </a:extLst>
          </p:cNvPr>
          <p:cNvSpPr>
            <a:spLocks noGrp="1"/>
          </p:cNvSpPr>
          <p:nvPr>
            <p:ph type="title"/>
          </p:nvPr>
        </p:nvSpPr>
        <p:spPr>
          <a:xfrm>
            <a:off x="1143000" y="123219"/>
            <a:ext cx="9905998" cy="1478570"/>
          </a:xfrm>
        </p:spPr>
        <p:txBody>
          <a:bodyPr/>
          <a:lstStyle/>
          <a:p>
            <a:pPr algn="ctr"/>
            <a:r>
              <a:rPr lang="es-ES" dirty="0"/>
              <a:t>ÍNDICE</a:t>
            </a:r>
          </a:p>
        </p:txBody>
      </p:sp>
      <p:sp>
        <p:nvSpPr>
          <p:cNvPr id="3" name="Marcador de contenido 2">
            <a:extLst>
              <a:ext uri="{FF2B5EF4-FFF2-40B4-BE49-F238E27FC236}">
                <a16:creationId xmlns:a16="http://schemas.microsoft.com/office/drawing/2014/main" id="{F539E7F3-E4DB-483A-3BB8-D3D2F658766F}"/>
              </a:ext>
            </a:extLst>
          </p:cNvPr>
          <p:cNvSpPr>
            <a:spLocks noGrp="1"/>
          </p:cNvSpPr>
          <p:nvPr>
            <p:ph idx="1"/>
          </p:nvPr>
        </p:nvSpPr>
        <p:spPr>
          <a:xfrm>
            <a:off x="1143000" y="1601789"/>
            <a:ext cx="9905999" cy="5256211"/>
          </a:xfrm>
        </p:spPr>
        <p:txBody>
          <a:bodyPr>
            <a:normAutofit/>
          </a:bodyPr>
          <a:lstStyle/>
          <a:p>
            <a:pPr marL="342900" lvl="0" indent="-342900">
              <a:lnSpc>
                <a:spcPct val="107000"/>
              </a:lnSpc>
              <a:buFont typeface="Symbol" panose="05050102010706020507" pitchFamily="18" charset="2"/>
              <a:buChar char=""/>
            </a:pPr>
            <a:r>
              <a:rPr lang="es-ES" sz="1400" kern="100" dirty="0">
                <a:effectLst/>
                <a:latin typeface="Arial" panose="020B0604020202020204" pitchFamily="34" charset="0"/>
                <a:ea typeface="Calibri" panose="020F0502020204030204" pitchFamily="34" charset="0"/>
                <a:cs typeface="Arial" panose="020B0604020202020204" pitchFamily="34" charset="0"/>
              </a:rPr>
              <a:t>Introducción</a:t>
            </a:r>
          </a:p>
          <a:p>
            <a:pPr marL="742950" lvl="1" indent="-285750">
              <a:lnSpc>
                <a:spcPct val="107000"/>
              </a:lnSpc>
              <a:buFont typeface="Courier New" panose="02070309020205020404" pitchFamily="49" charset="0"/>
              <a:buChar char="o"/>
            </a:pPr>
            <a:r>
              <a:rPr lang="es-ES" sz="1400" kern="100" dirty="0">
                <a:effectLst/>
                <a:latin typeface="Arial" panose="020B0604020202020204" pitchFamily="34" charset="0"/>
                <a:ea typeface="Calibri" panose="020F0502020204030204" pitchFamily="34" charset="0"/>
                <a:cs typeface="Arial" panose="020B0604020202020204" pitchFamily="34" charset="0"/>
              </a:rPr>
              <a:t>Presentación del proyecto y su propósito.</a:t>
            </a:r>
          </a:p>
          <a:p>
            <a:pPr marL="742950" lvl="1" indent="-285750">
              <a:lnSpc>
                <a:spcPct val="107000"/>
              </a:lnSpc>
              <a:buFont typeface="Courier New" panose="02070309020205020404" pitchFamily="49" charset="0"/>
              <a:buChar char="o"/>
            </a:pPr>
            <a:r>
              <a:rPr lang="es-ES" sz="1400" kern="100" dirty="0">
                <a:effectLst/>
                <a:latin typeface="Arial" panose="020B0604020202020204" pitchFamily="34" charset="0"/>
                <a:ea typeface="Calibri" panose="020F0502020204030204" pitchFamily="34" charset="0"/>
                <a:cs typeface="Arial" panose="020B0604020202020204" pitchFamily="34" charset="0"/>
              </a:rPr>
              <a:t>Explicación del público objetivo y los motivos por los que encontrarían el simulador interesante.</a:t>
            </a:r>
          </a:p>
          <a:p>
            <a:pPr marL="342900" lvl="0" indent="-342900">
              <a:lnSpc>
                <a:spcPct val="107000"/>
              </a:lnSpc>
              <a:buFont typeface="Symbol" panose="05050102010706020507" pitchFamily="18" charset="2"/>
              <a:buChar char=""/>
            </a:pPr>
            <a:r>
              <a:rPr lang="es-ES" sz="1400" kern="100" dirty="0">
                <a:effectLst/>
                <a:latin typeface="Arial" panose="020B0604020202020204" pitchFamily="34" charset="0"/>
                <a:ea typeface="Calibri" panose="020F0502020204030204" pitchFamily="34" charset="0"/>
                <a:cs typeface="Arial" panose="020B0604020202020204" pitchFamily="34" charset="0"/>
              </a:rPr>
              <a:t>Gestión de la base de datos</a:t>
            </a:r>
          </a:p>
          <a:p>
            <a:pPr marL="742950" lvl="1" indent="-285750">
              <a:lnSpc>
                <a:spcPct val="107000"/>
              </a:lnSpc>
              <a:buFont typeface="Courier New" panose="02070309020205020404" pitchFamily="49" charset="0"/>
              <a:buChar char="o"/>
            </a:pPr>
            <a:r>
              <a:rPr lang="es-ES" sz="1400" kern="100" dirty="0">
                <a:effectLst/>
                <a:latin typeface="Arial" panose="020B0604020202020204" pitchFamily="34" charset="0"/>
                <a:ea typeface="Calibri" panose="020F0502020204030204" pitchFamily="34" charset="0"/>
                <a:cs typeface="Arial" panose="020B0604020202020204" pitchFamily="34" charset="0"/>
              </a:rPr>
              <a:t>Análisis del diseño de la base de datos y su función en el almacenamiento de los datos para el simulador.</a:t>
            </a:r>
          </a:p>
          <a:p>
            <a:pPr marL="742950" lvl="1" indent="-285750">
              <a:lnSpc>
                <a:spcPct val="107000"/>
              </a:lnSpc>
              <a:buFont typeface="Courier New" panose="02070309020205020404" pitchFamily="49" charset="0"/>
              <a:buChar char="o"/>
            </a:pPr>
            <a:r>
              <a:rPr lang="es-ES" sz="1400" kern="100" dirty="0">
                <a:effectLst/>
                <a:latin typeface="Arial" panose="020B0604020202020204" pitchFamily="34" charset="0"/>
                <a:ea typeface="Calibri" panose="020F0502020204030204" pitchFamily="34" charset="0"/>
                <a:cs typeface="Arial" panose="020B0604020202020204" pitchFamily="34" charset="0"/>
              </a:rPr>
              <a:t>Explicación de cómo se utiliza la base de datos para generar las batallas y realizar un seguimiento de los resultados.</a:t>
            </a:r>
          </a:p>
          <a:p>
            <a:pPr marL="342900" lvl="0" indent="-342900">
              <a:lnSpc>
                <a:spcPct val="107000"/>
              </a:lnSpc>
              <a:buFont typeface="Symbol" panose="05050102010706020507" pitchFamily="18" charset="2"/>
              <a:buChar char=""/>
            </a:pPr>
            <a:r>
              <a:rPr lang="es-ES" sz="1400" kern="100" dirty="0">
                <a:effectLst/>
                <a:latin typeface="Arial" panose="020B0604020202020204" pitchFamily="34" charset="0"/>
                <a:ea typeface="Calibri" panose="020F0502020204030204" pitchFamily="34" charset="0"/>
                <a:cs typeface="Arial" panose="020B0604020202020204" pitchFamily="34" charset="0"/>
              </a:rPr>
              <a:t>Funcionalidades de la aplicación</a:t>
            </a:r>
          </a:p>
          <a:p>
            <a:pPr marL="742950" lvl="1" indent="-285750">
              <a:lnSpc>
                <a:spcPct val="107000"/>
              </a:lnSpc>
              <a:buFont typeface="Courier New" panose="02070309020205020404" pitchFamily="49" charset="0"/>
              <a:buChar char="o"/>
            </a:pPr>
            <a:r>
              <a:rPr lang="es-ES" sz="1400" kern="100" dirty="0">
                <a:effectLst/>
                <a:latin typeface="Arial" panose="020B0604020202020204" pitchFamily="34" charset="0"/>
                <a:ea typeface="Calibri" panose="020F0502020204030204" pitchFamily="34" charset="0"/>
                <a:cs typeface="Arial" panose="020B0604020202020204" pitchFamily="34" charset="0"/>
              </a:rPr>
              <a:t>Descripción de la interfaz de usuario de la aplicación y su capacidad para permitir la interacción de los usuarios con el simulador.</a:t>
            </a:r>
          </a:p>
          <a:p>
            <a:pPr marL="342900" lvl="0" indent="-342900">
              <a:lnSpc>
                <a:spcPct val="107000"/>
              </a:lnSpc>
              <a:buFont typeface="Symbol" panose="05050102010706020507" pitchFamily="18" charset="2"/>
              <a:buChar char=""/>
            </a:pPr>
            <a:r>
              <a:rPr lang="es-ES" sz="1400" kern="100" dirty="0">
                <a:effectLst/>
                <a:latin typeface="Arial" panose="020B0604020202020204" pitchFamily="34" charset="0"/>
                <a:ea typeface="Calibri" panose="020F0502020204030204" pitchFamily="34" charset="0"/>
                <a:cs typeface="Arial" panose="020B0604020202020204" pitchFamily="34" charset="0"/>
              </a:rPr>
              <a:t>Conclusión</a:t>
            </a:r>
          </a:p>
          <a:p>
            <a:pPr marL="742950" lvl="1" indent="-285750">
              <a:lnSpc>
                <a:spcPct val="107000"/>
              </a:lnSpc>
              <a:buFont typeface="Courier New" panose="02070309020205020404" pitchFamily="49" charset="0"/>
              <a:buChar char="o"/>
            </a:pPr>
            <a:r>
              <a:rPr lang="es-ES" sz="1400" kern="100" dirty="0">
                <a:effectLst/>
                <a:latin typeface="Arial" panose="020B0604020202020204" pitchFamily="34" charset="0"/>
                <a:ea typeface="Calibri" panose="020F0502020204030204" pitchFamily="34" charset="0"/>
                <a:cs typeface="Arial" panose="020B0604020202020204" pitchFamily="34" charset="0"/>
              </a:rPr>
              <a:t>Recapitulación de los puntos clave de la presentación.</a:t>
            </a:r>
          </a:p>
        </p:txBody>
      </p:sp>
    </p:spTree>
    <p:extLst>
      <p:ext uri="{BB962C8B-B14F-4D97-AF65-F5344CB8AC3E}">
        <p14:creationId xmlns:p14="http://schemas.microsoft.com/office/powerpoint/2010/main" val="280582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415AD8-D0F1-D956-EEBA-EEFA0D606DD4}"/>
              </a:ext>
            </a:extLst>
          </p:cNvPr>
          <p:cNvSpPr>
            <a:spLocks noGrp="1"/>
          </p:cNvSpPr>
          <p:nvPr>
            <p:ph type="title"/>
          </p:nvPr>
        </p:nvSpPr>
        <p:spPr>
          <a:xfrm>
            <a:off x="1143001" y="288963"/>
            <a:ext cx="9905998" cy="1478570"/>
          </a:xfrm>
        </p:spPr>
        <p:txBody>
          <a:bodyPr>
            <a:normAutofit/>
          </a:bodyPr>
          <a:lstStyle/>
          <a:p>
            <a:pPr algn="ctr"/>
            <a:r>
              <a:rPr lang="es-ES" dirty="0"/>
              <a:t>Introducción</a:t>
            </a:r>
            <a:br>
              <a:rPr lang="es-ES" dirty="0"/>
            </a:br>
            <a:r>
              <a:rPr lang="es-ES" sz="1200" kern="100" dirty="0">
                <a:effectLst/>
                <a:latin typeface="Calibri" panose="020F0502020204030204" pitchFamily="34" charset="0"/>
                <a:ea typeface="Calibri" panose="020F0502020204030204" pitchFamily="34" charset="0"/>
                <a:cs typeface="Times New Roman" panose="02020603050405020304" pitchFamily="18" charset="0"/>
              </a:rPr>
              <a:t>Presentación del proyecto y su propósito</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sp>
        <p:nvSpPr>
          <p:cNvPr id="3" name="Marcador de contenido 2">
            <a:extLst>
              <a:ext uri="{FF2B5EF4-FFF2-40B4-BE49-F238E27FC236}">
                <a16:creationId xmlns:a16="http://schemas.microsoft.com/office/drawing/2014/main" id="{23C8E7C8-0E3A-926B-98BA-FDBF7D4E0780}"/>
              </a:ext>
            </a:extLst>
          </p:cNvPr>
          <p:cNvSpPr>
            <a:spLocks noGrp="1"/>
          </p:cNvSpPr>
          <p:nvPr>
            <p:ph idx="1"/>
          </p:nvPr>
        </p:nvSpPr>
        <p:spPr>
          <a:xfrm>
            <a:off x="1564005" y="1506340"/>
            <a:ext cx="9063990" cy="4230370"/>
          </a:xfrm>
        </p:spPr>
        <p:txBody>
          <a:bodyPr>
            <a:normAutofit/>
          </a:bodyPr>
          <a:lstStyle/>
          <a:p>
            <a:pPr lvl="1"/>
            <a:r>
              <a:rPr lang="es-ES" sz="1600" dirty="0">
                <a:latin typeface="Arial" panose="020B0604020202020204" pitchFamily="34" charset="0"/>
                <a:cs typeface="Arial" panose="020B0604020202020204" pitchFamily="34" charset="0"/>
              </a:rPr>
              <a:t>Simulador de combates Pokemon, donde el usuario puede seleccionar su propio Pokemon y el del oponente, incluyendo variantes "</a:t>
            </a:r>
            <a:r>
              <a:rPr lang="es-ES" sz="1600" dirty="0" err="1">
                <a:latin typeface="Arial" panose="020B0604020202020204" pitchFamily="34" charset="0"/>
                <a:cs typeface="Arial" panose="020B0604020202020204" pitchFamily="34" charset="0"/>
              </a:rPr>
              <a:t>variocolor</a:t>
            </a:r>
            <a:r>
              <a:rPr lang="es-ES" sz="1600" dirty="0">
                <a:latin typeface="Arial" panose="020B0604020202020204" pitchFamily="34" charset="0"/>
                <a:cs typeface="Arial" panose="020B0604020202020204" pitchFamily="34" charset="0"/>
              </a:rPr>
              <a:t>". </a:t>
            </a:r>
          </a:p>
          <a:p>
            <a:pPr lvl="1"/>
            <a:r>
              <a:rPr lang="es-ES" sz="1600" dirty="0">
                <a:latin typeface="Arial" panose="020B0604020202020204" pitchFamily="34" charset="0"/>
                <a:cs typeface="Arial" panose="020B0604020202020204" pitchFamily="34" charset="0"/>
              </a:rPr>
              <a:t>3 ataques predefinidos (Placaje, Curación, Defensa) y 1 ataque elemental basado en el tipo del Pokemon elegido.</a:t>
            </a:r>
          </a:p>
          <a:p>
            <a:pPr lvl="1"/>
            <a:r>
              <a:rPr lang="es-ES" sz="1600" dirty="0">
                <a:latin typeface="Arial" panose="020B0604020202020204" pitchFamily="34" charset="0"/>
                <a:cs typeface="Arial" panose="020B0604020202020204" pitchFamily="34" charset="0"/>
              </a:rPr>
              <a:t>El usuario tiene la opción de rendirse, finalizando el combate como derrota.</a:t>
            </a:r>
          </a:p>
        </p:txBody>
      </p:sp>
      <p:pic>
        <p:nvPicPr>
          <p:cNvPr id="16" name="Imagen 15">
            <a:extLst>
              <a:ext uri="{FF2B5EF4-FFF2-40B4-BE49-F238E27FC236}">
                <a16:creationId xmlns:a16="http://schemas.microsoft.com/office/drawing/2014/main" id="{2ED8A2E0-F4F8-CA30-1C9B-352F29EA0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3184" y="3429000"/>
            <a:ext cx="5945632" cy="3140037"/>
          </a:xfrm>
          <a:prstGeom prst="rect">
            <a:avLst/>
          </a:prstGeom>
        </p:spPr>
      </p:pic>
    </p:spTree>
    <p:extLst>
      <p:ext uri="{BB962C8B-B14F-4D97-AF65-F5344CB8AC3E}">
        <p14:creationId xmlns:p14="http://schemas.microsoft.com/office/powerpoint/2010/main" val="3816041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415AD8-D0F1-D956-EEBA-EEFA0D606DD4}"/>
              </a:ext>
            </a:extLst>
          </p:cNvPr>
          <p:cNvSpPr>
            <a:spLocks noGrp="1"/>
          </p:cNvSpPr>
          <p:nvPr>
            <p:ph type="title"/>
          </p:nvPr>
        </p:nvSpPr>
        <p:spPr>
          <a:xfrm>
            <a:off x="1143001" y="137967"/>
            <a:ext cx="9905998" cy="1478570"/>
          </a:xfrm>
        </p:spPr>
        <p:txBody>
          <a:bodyPr>
            <a:normAutofit/>
          </a:bodyPr>
          <a:lstStyle/>
          <a:p>
            <a:pPr algn="ctr"/>
            <a:r>
              <a:rPr lang="es-ES" dirty="0"/>
              <a:t>Introducción</a:t>
            </a:r>
            <a:br>
              <a:rPr lang="es-ES" dirty="0"/>
            </a:b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Explicación del público objetivo y los motivos por los que encontrarían el simulador interesante.</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pic>
        <p:nvPicPr>
          <p:cNvPr id="4" name="Picture 2" descr="Público Objetivo Comprador - Imagen gratis en Pixabay - Pixabay">
            <a:extLst>
              <a:ext uri="{FF2B5EF4-FFF2-40B4-BE49-F238E27FC236}">
                <a16:creationId xmlns:a16="http://schemas.microsoft.com/office/drawing/2014/main" id="{BC020502-B1FD-620B-90C3-9D3A3A026A6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965" b="95193" l="10000" r="90000">
                        <a14:foregroundMark x1="20547" y1="89918" x2="29063" y2="92732"/>
                        <a14:foregroundMark x1="29063" y1="92732" x2="29922" y2="92263"/>
                        <a14:foregroundMark x1="35125" y1="93559" x2="33984" y2="91911"/>
                        <a14:foregroundMark x1="35634" y1="93095" x2="42969" y2="93318"/>
                        <a14:foregroundMark x1="45547" y1="94373" x2="43438" y2="94842"/>
                        <a14:foregroundMark x1="42969" y1="95193" x2="42969" y2="95193"/>
                        <a14:foregroundMark x1="43047" y1="94021" x2="43047" y2="94959"/>
                        <a14:backgroundMark x1="36172" y1="97069" x2="39531" y2="96483"/>
                        <a14:backgroundMark x1="42109" y1="95662" x2="42109" y2="95662"/>
                        <a14:backgroundMark x1="39844" y1="95311" x2="37891" y2="95311"/>
                        <a14:backgroundMark x1="35859" y1="94959" x2="37500" y2="95428"/>
                        <a14:backgroundMark x1="40469" y1="95193" x2="41328" y2="95311"/>
                        <a14:backgroundMark x1="39844" y1="95662" x2="40078" y2="95662"/>
                        <a14:backgroundMark x1="42422" y1="95193" x2="42422" y2="95193"/>
                        <a14:backgroundMark x1="42188" y1="95780" x2="42152" y2="95193"/>
                        <a14:backgroundMark x1="42734" y1="95428" x2="42188" y2="94373"/>
                        <a14:backgroundMark x1="42477" y1="95000" x2="42734" y2="95193"/>
                        <a14:backgroundMark x1="42930" y1="94959" x2="42969" y2="95428"/>
                        <a14:backgroundMark x1="35078" y1="93669" x2="35078" y2="93669"/>
                        <a14:backgroundMark x1="35078" y1="93669" x2="35078" y2="93669"/>
                        <a14:backgroundMark x1="35234" y1="93904" x2="35234" y2="93904"/>
                        <a14:backgroundMark x1="35313" y1="93669" x2="35313" y2="93669"/>
                        <a14:backgroundMark x1="35313" y1="93669" x2="35313" y2="93669"/>
                        <a14:backgroundMark x1="35313" y1="93669" x2="35313" y2="93669"/>
                        <a14:backgroundMark x1="35313" y1="93669" x2="35313" y2="93669"/>
                        <a14:backgroundMark x1="35234" y1="93904" x2="35234" y2="93904"/>
                        <a14:backgroundMark x1="35313" y1="93669" x2="35313" y2="93669"/>
                        <a14:backgroundMark x1="35234" y1="93669" x2="35391" y2="93669"/>
                      </a14:backgroundRemoval>
                    </a14:imgEffect>
                  </a14:imgLayer>
                </a14:imgProps>
              </a:ext>
              <a:ext uri="{28A0092B-C50C-407E-A947-70E740481C1C}">
                <a14:useLocalDpi xmlns:a14="http://schemas.microsoft.com/office/drawing/2010/main" val="0"/>
              </a:ext>
            </a:extLst>
          </a:blip>
          <a:srcRect/>
          <a:stretch>
            <a:fillRect/>
          </a:stretch>
        </p:blipFill>
        <p:spPr bwMode="auto">
          <a:xfrm>
            <a:off x="3300984" y="390665"/>
            <a:ext cx="8469694" cy="5643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596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7084F8-3882-763F-9A52-593B83DA1D92}"/>
              </a:ext>
            </a:extLst>
          </p:cNvPr>
          <p:cNvSpPr>
            <a:spLocks noGrp="1"/>
          </p:cNvSpPr>
          <p:nvPr>
            <p:ph type="title"/>
          </p:nvPr>
        </p:nvSpPr>
        <p:spPr>
          <a:xfrm>
            <a:off x="1141413" y="232913"/>
            <a:ext cx="9905998" cy="1478570"/>
          </a:xfrm>
        </p:spPr>
        <p:txBody>
          <a:bodyPr>
            <a:normAutofit/>
          </a:bodyPr>
          <a:lstStyle/>
          <a:p>
            <a:pPr algn="ctr"/>
            <a:r>
              <a:rPr lang="es-ES" dirty="0"/>
              <a:t>Gestión de la base de datos</a:t>
            </a:r>
            <a:br>
              <a:rPr lang="es-ES" dirty="0"/>
            </a:br>
            <a:r>
              <a:rPr lang="es-ES" sz="1200" kern="100" dirty="0">
                <a:effectLst/>
                <a:latin typeface="Calibri" panose="020F0502020204030204" pitchFamily="34" charset="0"/>
                <a:ea typeface="Calibri" panose="020F0502020204030204" pitchFamily="34" charset="0"/>
                <a:cs typeface="Times New Roman" panose="02020603050405020304" pitchFamily="18" charset="0"/>
              </a:rPr>
              <a:t>Análisis del diseño de la base de datos y su función en el almacenamiento de los datos para el simulador</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pic>
        <p:nvPicPr>
          <p:cNvPr id="1026" name="Picture 2">
            <a:extLst>
              <a:ext uri="{FF2B5EF4-FFF2-40B4-BE49-F238E27FC236}">
                <a16:creationId xmlns:a16="http://schemas.microsoft.com/office/drawing/2014/main" id="{0148B1C9-A686-37CC-AC1C-4760758258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3033" y="1199198"/>
            <a:ext cx="4933950" cy="51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5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7084F8-3882-763F-9A52-593B83DA1D92}"/>
              </a:ext>
            </a:extLst>
          </p:cNvPr>
          <p:cNvSpPr>
            <a:spLocks noGrp="1"/>
          </p:cNvSpPr>
          <p:nvPr>
            <p:ph type="title"/>
          </p:nvPr>
        </p:nvSpPr>
        <p:spPr>
          <a:xfrm>
            <a:off x="1141413" y="155276"/>
            <a:ext cx="9905998" cy="1478570"/>
          </a:xfrm>
        </p:spPr>
        <p:txBody>
          <a:bodyPr>
            <a:normAutofit/>
          </a:bodyPr>
          <a:lstStyle/>
          <a:p>
            <a:pPr algn="ctr"/>
            <a:r>
              <a:rPr lang="es-ES" dirty="0"/>
              <a:t>Gestión de la base de datos</a:t>
            </a:r>
            <a:br>
              <a:rPr lang="es-ES" dirty="0"/>
            </a:br>
            <a:r>
              <a:rPr lang="es-ES" sz="1300" kern="100" dirty="0">
                <a:effectLst/>
                <a:latin typeface="Calibri" panose="020F0502020204030204" pitchFamily="34" charset="0"/>
                <a:ea typeface="Calibri" panose="020F0502020204030204" pitchFamily="34" charset="0"/>
                <a:cs typeface="Times New Roman" panose="02020603050405020304" pitchFamily="18" charset="0"/>
              </a:rPr>
              <a:t>Explicación de cómo se utiliza la base de datos para generar las batallas y realizar un seguimiento de los resultados</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pic>
        <p:nvPicPr>
          <p:cNvPr id="5" name="Imagen 4">
            <a:extLst>
              <a:ext uri="{FF2B5EF4-FFF2-40B4-BE49-F238E27FC236}">
                <a16:creationId xmlns:a16="http://schemas.microsoft.com/office/drawing/2014/main" id="{F2011766-1042-7994-7032-A89BEA05BBB7}"/>
              </a:ext>
            </a:extLst>
          </p:cNvPr>
          <p:cNvPicPr>
            <a:picLocks noChangeAspect="1"/>
          </p:cNvPicPr>
          <p:nvPr/>
        </p:nvPicPr>
        <p:blipFill>
          <a:blip r:embed="rId2"/>
          <a:stretch>
            <a:fillRect/>
          </a:stretch>
        </p:blipFill>
        <p:spPr>
          <a:xfrm>
            <a:off x="5065568" y="1899340"/>
            <a:ext cx="2057687" cy="1343212"/>
          </a:xfrm>
          <a:prstGeom prst="rect">
            <a:avLst/>
          </a:prstGeom>
        </p:spPr>
      </p:pic>
      <p:sp>
        <p:nvSpPr>
          <p:cNvPr id="6" name="CuadroTexto 5">
            <a:extLst>
              <a:ext uri="{FF2B5EF4-FFF2-40B4-BE49-F238E27FC236}">
                <a16:creationId xmlns:a16="http://schemas.microsoft.com/office/drawing/2014/main" id="{1291E97B-091A-DB81-3A0A-97F799FC8835}"/>
              </a:ext>
            </a:extLst>
          </p:cNvPr>
          <p:cNvSpPr txBox="1"/>
          <p:nvPr/>
        </p:nvSpPr>
        <p:spPr>
          <a:xfrm>
            <a:off x="1463040" y="1378814"/>
            <a:ext cx="9272016" cy="369332"/>
          </a:xfrm>
          <a:prstGeom prst="rect">
            <a:avLst/>
          </a:prstGeom>
          <a:noFill/>
        </p:spPr>
        <p:txBody>
          <a:bodyPr wrap="square" rtlCol="0">
            <a:spAutoFit/>
          </a:bodyPr>
          <a:lstStyle/>
          <a:p>
            <a:pPr algn="ctr"/>
            <a:r>
              <a:rPr lang="es-ES" dirty="0"/>
              <a:t>Se carga en memoria los atributos tanto del Pokemon aliado como del enemigo</a:t>
            </a:r>
          </a:p>
        </p:txBody>
      </p:sp>
      <p:pic>
        <p:nvPicPr>
          <p:cNvPr id="8" name="Imagen 7">
            <a:extLst>
              <a:ext uri="{FF2B5EF4-FFF2-40B4-BE49-F238E27FC236}">
                <a16:creationId xmlns:a16="http://schemas.microsoft.com/office/drawing/2014/main" id="{C4A5A14A-6D2C-F145-E7B1-5D93E8A2DEB2}"/>
              </a:ext>
            </a:extLst>
          </p:cNvPr>
          <p:cNvPicPr>
            <a:picLocks noChangeAspect="1"/>
          </p:cNvPicPr>
          <p:nvPr/>
        </p:nvPicPr>
        <p:blipFill>
          <a:blip r:embed="rId3"/>
          <a:stretch>
            <a:fillRect/>
          </a:stretch>
        </p:blipFill>
        <p:spPr>
          <a:xfrm>
            <a:off x="284094" y="3572054"/>
            <a:ext cx="4601217" cy="2896004"/>
          </a:xfrm>
          <a:prstGeom prst="rect">
            <a:avLst/>
          </a:prstGeom>
        </p:spPr>
      </p:pic>
      <p:sp>
        <p:nvSpPr>
          <p:cNvPr id="12" name="Flecha: a la derecha 11">
            <a:extLst>
              <a:ext uri="{FF2B5EF4-FFF2-40B4-BE49-F238E27FC236}">
                <a16:creationId xmlns:a16="http://schemas.microsoft.com/office/drawing/2014/main" id="{610C0E1F-5505-64DA-D958-D034335AF038}"/>
              </a:ext>
            </a:extLst>
          </p:cNvPr>
          <p:cNvSpPr/>
          <p:nvPr/>
        </p:nvSpPr>
        <p:spPr>
          <a:xfrm>
            <a:off x="4992625" y="4804531"/>
            <a:ext cx="932688" cy="369332"/>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Imagen 13">
            <a:extLst>
              <a:ext uri="{FF2B5EF4-FFF2-40B4-BE49-F238E27FC236}">
                <a16:creationId xmlns:a16="http://schemas.microsoft.com/office/drawing/2014/main" id="{ACD28C0D-C862-DA62-9DB1-348064336534}"/>
              </a:ext>
            </a:extLst>
          </p:cNvPr>
          <p:cNvPicPr>
            <a:picLocks noChangeAspect="1"/>
          </p:cNvPicPr>
          <p:nvPr/>
        </p:nvPicPr>
        <p:blipFill rotWithShape="1">
          <a:blip r:embed="rId4"/>
          <a:srcRect r="17760"/>
          <a:stretch/>
        </p:blipFill>
        <p:spPr>
          <a:xfrm>
            <a:off x="6104516" y="4434186"/>
            <a:ext cx="5813169" cy="1171739"/>
          </a:xfrm>
          <a:prstGeom prst="rect">
            <a:avLst/>
          </a:prstGeom>
        </p:spPr>
      </p:pic>
    </p:spTree>
    <p:extLst>
      <p:ext uri="{BB962C8B-B14F-4D97-AF65-F5344CB8AC3E}">
        <p14:creationId xmlns:p14="http://schemas.microsoft.com/office/powerpoint/2010/main" val="316350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247B7B-989A-1B63-8F7D-6FEFDCB2DA6E}"/>
              </a:ext>
            </a:extLst>
          </p:cNvPr>
          <p:cNvSpPr>
            <a:spLocks noGrp="1"/>
          </p:cNvSpPr>
          <p:nvPr>
            <p:ph type="title"/>
          </p:nvPr>
        </p:nvSpPr>
        <p:spPr>
          <a:xfrm>
            <a:off x="1141412" y="114072"/>
            <a:ext cx="9905998" cy="1478570"/>
          </a:xfrm>
        </p:spPr>
        <p:txBody>
          <a:bodyPr>
            <a:normAutofit/>
          </a:bodyPr>
          <a:lstStyle/>
          <a:p>
            <a:pPr algn="ctr"/>
            <a:r>
              <a:rPr lang="es-ES" sz="3600" kern="100" dirty="0">
                <a:effectLst/>
                <a:latin typeface="Calibri" panose="020F0502020204030204" pitchFamily="34" charset="0"/>
                <a:ea typeface="Calibri" panose="020F0502020204030204" pitchFamily="34" charset="0"/>
                <a:cs typeface="Times New Roman" panose="02020603050405020304" pitchFamily="18" charset="0"/>
              </a:rPr>
              <a:t>Funcionalidades de la aplicación</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r>
              <a:rPr lang="es-ES" sz="1200" kern="100" dirty="0">
                <a:effectLst/>
                <a:latin typeface="Calibri" panose="020F0502020204030204" pitchFamily="34" charset="0"/>
                <a:ea typeface="Calibri" panose="020F0502020204030204" pitchFamily="34" charset="0"/>
                <a:cs typeface="Times New Roman" panose="02020603050405020304" pitchFamily="18" charset="0"/>
              </a:rPr>
              <a:t>Descripción de la interfaz de usuario de la aplicación y su capacidad para permitir la interacción de los usuarios con el simulador.</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pic>
        <p:nvPicPr>
          <p:cNvPr id="5" name="Imagen 4">
            <a:extLst>
              <a:ext uri="{FF2B5EF4-FFF2-40B4-BE49-F238E27FC236}">
                <a16:creationId xmlns:a16="http://schemas.microsoft.com/office/drawing/2014/main" id="{B1607223-313F-B697-865D-7BB867FFC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210" y="1756115"/>
            <a:ext cx="6545580" cy="3688118"/>
          </a:xfrm>
          <a:prstGeom prst="rect">
            <a:avLst/>
          </a:prstGeom>
        </p:spPr>
      </p:pic>
      <p:sp>
        <p:nvSpPr>
          <p:cNvPr id="6" name="CuadroTexto 5">
            <a:extLst>
              <a:ext uri="{FF2B5EF4-FFF2-40B4-BE49-F238E27FC236}">
                <a16:creationId xmlns:a16="http://schemas.microsoft.com/office/drawing/2014/main" id="{F37705A4-C4F7-7900-811A-7662A91B821D}"/>
              </a:ext>
            </a:extLst>
          </p:cNvPr>
          <p:cNvSpPr txBox="1"/>
          <p:nvPr/>
        </p:nvSpPr>
        <p:spPr>
          <a:xfrm>
            <a:off x="9497683" y="2194560"/>
            <a:ext cx="2442857" cy="369332"/>
          </a:xfrm>
          <a:prstGeom prst="rect">
            <a:avLst/>
          </a:prstGeom>
          <a:noFill/>
        </p:spPr>
        <p:txBody>
          <a:bodyPr wrap="square" rtlCol="0">
            <a:spAutoFit/>
          </a:bodyPr>
          <a:lstStyle/>
          <a:p>
            <a:r>
              <a:rPr lang="es-ES" dirty="0">
                <a:latin typeface="Arial" panose="020B0604020202020204" pitchFamily="34" charset="0"/>
                <a:cs typeface="Arial" panose="020B0604020202020204" pitchFamily="34" charset="0"/>
              </a:rPr>
              <a:t>Selector “Variocolor”</a:t>
            </a:r>
          </a:p>
        </p:txBody>
      </p:sp>
      <p:sp>
        <p:nvSpPr>
          <p:cNvPr id="7" name="CuadroTexto 6">
            <a:extLst>
              <a:ext uri="{FF2B5EF4-FFF2-40B4-BE49-F238E27FC236}">
                <a16:creationId xmlns:a16="http://schemas.microsoft.com/office/drawing/2014/main" id="{0F02ED80-5843-47ED-6CB9-D8E8FD18A770}"/>
              </a:ext>
            </a:extLst>
          </p:cNvPr>
          <p:cNvSpPr txBox="1"/>
          <p:nvPr/>
        </p:nvSpPr>
        <p:spPr>
          <a:xfrm>
            <a:off x="91439" y="2563892"/>
            <a:ext cx="2807035" cy="369332"/>
          </a:xfrm>
          <a:prstGeom prst="rect">
            <a:avLst/>
          </a:prstGeom>
          <a:noFill/>
        </p:spPr>
        <p:txBody>
          <a:bodyPr wrap="square" rtlCol="0">
            <a:spAutoFit/>
          </a:bodyPr>
          <a:lstStyle/>
          <a:p>
            <a:r>
              <a:rPr lang="es-ES" dirty="0">
                <a:latin typeface="Arial" panose="020B0604020202020204" pitchFamily="34" charset="0"/>
                <a:cs typeface="Arial" panose="020B0604020202020204" pitchFamily="34" charset="0"/>
              </a:rPr>
              <a:t>Selector Pokemon Aliado</a:t>
            </a:r>
          </a:p>
        </p:txBody>
      </p:sp>
      <p:sp>
        <p:nvSpPr>
          <p:cNvPr id="8" name="CuadroTexto 7">
            <a:extLst>
              <a:ext uri="{FF2B5EF4-FFF2-40B4-BE49-F238E27FC236}">
                <a16:creationId xmlns:a16="http://schemas.microsoft.com/office/drawing/2014/main" id="{9E142321-42D6-1DB5-28C5-58358C889B59}"/>
              </a:ext>
            </a:extLst>
          </p:cNvPr>
          <p:cNvSpPr txBox="1"/>
          <p:nvPr/>
        </p:nvSpPr>
        <p:spPr>
          <a:xfrm>
            <a:off x="0" y="3366560"/>
            <a:ext cx="3019419" cy="369332"/>
          </a:xfrm>
          <a:prstGeom prst="rect">
            <a:avLst/>
          </a:prstGeom>
          <a:noFill/>
        </p:spPr>
        <p:txBody>
          <a:bodyPr wrap="square" rtlCol="0">
            <a:spAutoFit/>
          </a:bodyPr>
          <a:lstStyle/>
          <a:p>
            <a:r>
              <a:rPr lang="es-ES" dirty="0">
                <a:latin typeface="Arial" panose="020B0604020202020204" pitchFamily="34" charset="0"/>
                <a:cs typeface="Arial" panose="020B0604020202020204" pitchFamily="34" charset="0"/>
              </a:rPr>
              <a:t>Selector Pokemon Enemigo</a:t>
            </a:r>
          </a:p>
        </p:txBody>
      </p:sp>
      <p:sp>
        <p:nvSpPr>
          <p:cNvPr id="9" name="CuadroTexto 8">
            <a:extLst>
              <a:ext uri="{FF2B5EF4-FFF2-40B4-BE49-F238E27FC236}">
                <a16:creationId xmlns:a16="http://schemas.microsoft.com/office/drawing/2014/main" id="{DE294044-2E50-4DA0-3EF6-7D08E2889CE8}"/>
              </a:ext>
            </a:extLst>
          </p:cNvPr>
          <p:cNvSpPr txBox="1"/>
          <p:nvPr/>
        </p:nvSpPr>
        <p:spPr>
          <a:xfrm>
            <a:off x="4776151" y="5974056"/>
            <a:ext cx="2636520" cy="369332"/>
          </a:xfrm>
          <a:prstGeom prst="rect">
            <a:avLst/>
          </a:prstGeom>
          <a:noFill/>
        </p:spPr>
        <p:txBody>
          <a:bodyPr wrap="square" rtlCol="0">
            <a:spAutoFit/>
          </a:bodyPr>
          <a:lstStyle/>
          <a:p>
            <a:pPr algn="ctr"/>
            <a:r>
              <a:rPr lang="es-ES" dirty="0">
                <a:latin typeface="Arial" panose="020B0604020202020204" pitchFamily="34" charset="0"/>
                <a:cs typeface="Arial" panose="020B0604020202020204" pitchFamily="34" charset="0"/>
              </a:rPr>
              <a:t>Iniciar Combate</a:t>
            </a:r>
          </a:p>
        </p:txBody>
      </p:sp>
      <p:cxnSp>
        <p:nvCxnSpPr>
          <p:cNvPr id="11" name="Conector recto 10">
            <a:extLst>
              <a:ext uri="{FF2B5EF4-FFF2-40B4-BE49-F238E27FC236}">
                <a16:creationId xmlns:a16="http://schemas.microsoft.com/office/drawing/2014/main" id="{4DA13354-4C06-251E-0D2D-EA29349296BA}"/>
              </a:ext>
            </a:extLst>
          </p:cNvPr>
          <p:cNvCxnSpPr/>
          <p:nvPr/>
        </p:nvCxnSpPr>
        <p:spPr>
          <a:xfrm flipH="1" flipV="1">
            <a:off x="1234440" y="3093720"/>
            <a:ext cx="4511040" cy="262652"/>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13" name="Conector recto 12">
            <a:extLst>
              <a:ext uri="{FF2B5EF4-FFF2-40B4-BE49-F238E27FC236}">
                <a16:creationId xmlns:a16="http://schemas.microsoft.com/office/drawing/2014/main" id="{1603B620-996C-4A2A-41AA-2E97CAA73133}"/>
              </a:ext>
            </a:extLst>
          </p:cNvPr>
          <p:cNvCxnSpPr>
            <a:cxnSpLocks/>
          </p:cNvCxnSpPr>
          <p:nvPr/>
        </p:nvCxnSpPr>
        <p:spPr>
          <a:xfrm>
            <a:off x="1234440" y="2890838"/>
            <a:ext cx="0" cy="202882"/>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16" name="Conector recto 15">
            <a:extLst>
              <a:ext uri="{FF2B5EF4-FFF2-40B4-BE49-F238E27FC236}">
                <a16:creationId xmlns:a16="http://schemas.microsoft.com/office/drawing/2014/main" id="{0B78376E-2BCD-7C6B-83B2-C04BE95ECF79}"/>
              </a:ext>
            </a:extLst>
          </p:cNvPr>
          <p:cNvCxnSpPr>
            <a:cxnSpLocks/>
          </p:cNvCxnSpPr>
          <p:nvPr/>
        </p:nvCxnSpPr>
        <p:spPr>
          <a:xfrm flipH="1">
            <a:off x="1234439" y="3779520"/>
            <a:ext cx="4511041"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19" name="Conector recto 18">
            <a:extLst>
              <a:ext uri="{FF2B5EF4-FFF2-40B4-BE49-F238E27FC236}">
                <a16:creationId xmlns:a16="http://schemas.microsoft.com/office/drawing/2014/main" id="{EE445221-0F78-EFA2-10FC-D5947C8B26F1}"/>
              </a:ext>
            </a:extLst>
          </p:cNvPr>
          <p:cNvCxnSpPr>
            <a:cxnSpLocks/>
          </p:cNvCxnSpPr>
          <p:nvPr/>
        </p:nvCxnSpPr>
        <p:spPr>
          <a:xfrm>
            <a:off x="1234439" y="3655219"/>
            <a:ext cx="0" cy="124301"/>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24" name="Conector recto 23">
            <a:extLst>
              <a:ext uri="{FF2B5EF4-FFF2-40B4-BE49-F238E27FC236}">
                <a16:creationId xmlns:a16="http://schemas.microsoft.com/office/drawing/2014/main" id="{8802F845-7FB8-CC7D-984B-87884722183D}"/>
              </a:ext>
            </a:extLst>
          </p:cNvPr>
          <p:cNvCxnSpPr>
            <a:cxnSpLocks/>
          </p:cNvCxnSpPr>
          <p:nvPr/>
        </p:nvCxnSpPr>
        <p:spPr>
          <a:xfrm flipV="1">
            <a:off x="10839450" y="2563892"/>
            <a:ext cx="0" cy="1331833"/>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28" name="Conector recto 27">
            <a:extLst>
              <a:ext uri="{FF2B5EF4-FFF2-40B4-BE49-F238E27FC236}">
                <a16:creationId xmlns:a16="http://schemas.microsoft.com/office/drawing/2014/main" id="{754D5C43-C161-FF76-076F-83732D76C684}"/>
              </a:ext>
            </a:extLst>
          </p:cNvPr>
          <p:cNvCxnSpPr>
            <a:cxnSpLocks/>
          </p:cNvCxnSpPr>
          <p:nvPr/>
        </p:nvCxnSpPr>
        <p:spPr>
          <a:xfrm flipH="1">
            <a:off x="7820025" y="3895725"/>
            <a:ext cx="3019425"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32" name="Conector recto 31">
            <a:extLst>
              <a:ext uri="{FF2B5EF4-FFF2-40B4-BE49-F238E27FC236}">
                <a16:creationId xmlns:a16="http://schemas.microsoft.com/office/drawing/2014/main" id="{7B0D9AD0-70F9-447C-80D5-B2D1398F5766}"/>
              </a:ext>
            </a:extLst>
          </p:cNvPr>
          <p:cNvCxnSpPr>
            <a:cxnSpLocks/>
          </p:cNvCxnSpPr>
          <p:nvPr/>
        </p:nvCxnSpPr>
        <p:spPr>
          <a:xfrm flipH="1">
            <a:off x="7820025" y="3397250"/>
            <a:ext cx="3019425"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33" name="Conector recto 32">
            <a:extLst>
              <a:ext uri="{FF2B5EF4-FFF2-40B4-BE49-F238E27FC236}">
                <a16:creationId xmlns:a16="http://schemas.microsoft.com/office/drawing/2014/main" id="{204D5A08-2DEB-9002-44D1-1B3F18CB00BF}"/>
              </a:ext>
            </a:extLst>
          </p:cNvPr>
          <p:cNvCxnSpPr>
            <a:cxnSpLocks/>
            <a:stCxn id="9" idx="0"/>
          </p:cNvCxnSpPr>
          <p:nvPr/>
        </p:nvCxnSpPr>
        <p:spPr>
          <a:xfrm flipV="1">
            <a:off x="6094411" y="4787153"/>
            <a:ext cx="0" cy="1186903"/>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867715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247B7B-989A-1B63-8F7D-6FEFDCB2DA6E}"/>
              </a:ext>
            </a:extLst>
          </p:cNvPr>
          <p:cNvSpPr>
            <a:spLocks noGrp="1"/>
          </p:cNvSpPr>
          <p:nvPr>
            <p:ph type="title"/>
          </p:nvPr>
        </p:nvSpPr>
        <p:spPr>
          <a:xfrm>
            <a:off x="1141411" y="84673"/>
            <a:ext cx="9905998" cy="1478570"/>
          </a:xfrm>
        </p:spPr>
        <p:txBody>
          <a:bodyPr>
            <a:normAutofit/>
          </a:bodyPr>
          <a:lstStyle/>
          <a:p>
            <a:pPr algn="ctr"/>
            <a:r>
              <a:rPr lang="es-ES" sz="3600" kern="100" dirty="0">
                <a:effectLst/>
                <a:latin typeface="Calibri" panose="020F0502020204030204" pitchFamily="34" charset="0"/>
                <a:ea typeface="Calibri" panose="020F0502020204030204" pitchFamily="34" charset="0"/>
                <a:cs typeface="Times New Roman" panose="02020603050405020304" pitchFamily="18" charset="0"/>
              </a:rPr>
              <a:t>Funcionalidades de la aplicación</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r>
              <a:rPr lang="es-ES" sz="1200" kern="100" dirty="0">
                <a:effectLst/>
                <a:latin typeface="Calibri" panose="020F0502020204030204" pitchFamily="34" charset="0"/>
                <a:ea typeface="Calibri" panose="020F0502020204030204" pitchFamily="34" charset="0"/>
                <a:cs typeface="Times New Roman" panose="02020603050405020304" pitchFamily="18" charset="0"/>
              </a:rPr>
              <a:t>Descripción de la interfaz de usuario de la aplicación y su capacidad para permitir la interacción de los usuarios con el simulador.</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pic>
        <p:nvPicPr>
          <p:cNvPr id="5" name="Imagen 4">
            <a:extLst>
              <a:ext uri="{FF2B5EF4-FFF2-40B4-BE49-F238E27FC236}">
                <a16:creationId xmlns:a16="http://schemas.microsoft.com/office/drawing/2014/main" id="{5610B81D-F0C9-0C73-88EA-04BCC5EE1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843" y="1051560"/>
            <a:ext cx="4729135" cy="5295900"/>
          </a:xfrm>
          <a:prstGeom prst="rect">
            <a:avLst/>
          </a:prstGeom>
        </p:spPr>
      </p:pic>
      <p:sp>
        <p:nvSpPr>
          <p:cNvPr id="6" name="CuadroTexto 5">
            <a:extLst>
              <a:ext uri="{FF2B5EF4-FFF2-40B4-BE49-F238E27FC236}">
                <a16:creationId xmlns:a16="http://schemas.microsoft.com/office/drawing/2014/main" id="{7BC1924A-EFFE-A29B-49E7-35B1A4EBF260}"/>
              </a:ext>
            </a:extLst>
          </p:cNvPr>
          <p:cNvSpPr txBox="1"/>
          <p:nvPr/>
        </p:nvSpPr>
        <p:spPr>
          <a:xfrm>
            <a:off x="8228648" y="4971097"/>
            <a:ext cx="2202180" cy="369332"/>
          </a:xfrm>
          <a:prstGeom prst="rect">
            <a:avLst/>
          </a:prstGeom>
          <a:noFill/>
        </p:spPr>
        <p:txBody>
          <a:bodyPr wrap="square" rtlCol="0">
            <a:spAutoFit/>
          </a:bodyPr>
          <a:lstStyle/>
          <a:p>
            <a:pPr algn="ctr"/>
            <a:r>
              <a:rPr lang="es-ES" dirty="0">
                <a:latin typeface="Arial" panose="020B0604020202020204" pitchFamily="34" charset="0"/>
                <a:cs typeface="Arial" panose="020B0604020202020204" pitchFamily="34" charset="0"/>
              </a:rPr>
              <a:t>Rendirse</a:t>
            </a:r>
          </a:p>
        </p:txBody>
      </p:sp>
      <p:sp>
        <p:nvSpPr>
          <p:cNvPr id="7" name="CuadroTexto 6">
            <a:extLst>
              <a:ext uri="{FF2B5EF4-FFF2-40B4-BE49-F238E27FC236}">
                <a16:creationId xmlns:a16="http://schemas.microsoft.com/office/drawing/2014/main" id="{06A5E96A-236E-17FA-62AA-80A2C3A252C9}"/>
              </a:ext>
            </a:extLst>
          </p:cNvPr>
          <p:cNvSpPr txBox="1"/>
          <p:nvPr/>
        </p:nvSpPr>
        <p:spPr>
          <a:xfrm>
            <a:off x="8458978" y="3311009"/>
            <a:ext cx="2718609" cy="369332"/>
          </a:xfrm>
          <a:prstGeom prst="rect">
            <a:avLst/>
          </a:prstGeom>
          <a:noFill/>
        </p:spPr>
        <p:txBody>
          <a:bodyPr wrap="square" rtlCol="0">
            <a:spAutoFit/>
          </a:bodyPr>
          <a:lstStyle/>
          <a:p>
            <a:pPr algn="ctr"/>
            <a:r>
              <a:rPr lang="es-ES" dirty="0">
                <a:latin typeface="Arial" panose="020B0604020202020204" pitchFamily="34" charset="0"/>
                <a:cs typeface="Arial" panose="020B0604020202020204" pitchFamily="34" charset="0"/>
              </a:rPr>
              <a:t>Seleccionar “Ataque”</a:t>
            </a:r>
          </a:p>
        </p:txBody>
      </p:sp>
      <p:sp>
        <p:nvSpPr>
          <p:cNvPr id="8" name="CuadroTexto 7">
            <a:extLst>
              <a:ext uri="{FF2B5EF4-FFF2-40B4-BE49-F238E27FC236}">
                <a16:creationId xmlns:a16="http://schemas.microsoft.com/office/drawing/2014/main" id="{2AD3F7CC-1F61-CCB0-4527-2E5E688C58BD}"/>
              </a:ext>
            </a:extLst>
          </p:cNvPr>
          <p:cNvSpPr txBox="1"/>
          <p:nvPr/>
        </p:nvSpPr>
        <p:spPr>
          <a:xfrm>
            <a:off x="8312132" y="1807862"/>
            <a:ext cx="3180545" cy="369332"/>
          </a:xfrm>
          <a:prstGeom prst="rect">
            <a:avLst/>
          </a:prstGeom>
          <a:noFill/>
        </p:spPr>
        <p:txBody>
          <a:bodyPr wrap="square" rtlCol="0">
            <a:spAutoFit/>
          </a:bodyPr>
          <a:lstStyle/>
          <a:p>
            <a:pPr algn="ctr"/>
            <a:r>
              <a:rPr lang="es-ES" dirty="0">
                <a:latin typeface="Arial" panose="020B0604020202020204" pitchFamily="34" charset="0"/>
                <a:cs typeface="Arial" panose="020B0604020202020204" pitchFamily="34" charset="0"/>
              </a:rPr>
              <a:t>Vida de los Pokemon</a:t>
            </a:r>
          </a:p>
        </p:txBody>
      </p:sp>
      <p:sp>
        <p:nvSpPr>
          <p:cNvPr id="9" name="Elipse 8">
            <a:extLst>
              <a:ext uri="{FF2B5EF4-FFF2-40B4-BE49-F238E27FC236}">
                <a16:creationId xmlns:a16="http://schemas.microsoft.com/office/drawing/2014/main" id="{8F6C4FEA-00A1-BD87-3B27-C192AFA88327}"/>
              </a:ext>
            </a:extLst>
          </p:cNvPr>
          <p:cNvSpPr/>
          <p:nvPr/>
        </p:nvSpPr>
        <p:spPr>
          <a:xfrm>
            <a:off x="4838700" y="6005513"/>
            <a:ext cx="1004887" cy="34194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Conector recto 9">
            <a:extLst>
              <a:ext uri="{FF2B5EF4-FFF2-40B4-BE49-F238E27FC236}">
                <a16:creationId xmlns:a16="http://schemas.microsoft.com/office/drawing/2014/main" id="{F1C86525-2634-C142-C1CE-299FC0D02A43}"/>
              </a:ext>
            </a:extLst>
          </p:cNvPr>
          <p:cNvCxnSpPr>
            <a:cxnSpLocks/>
            <a:stCxn id="9" idx="6"/>
          </p:cNvCxnSpPr>
          <p:nvPr/>
        </p:nvCxnSpPr>
        <p:spPr>
          <a:xfrm>
            <a:off x="5843587" y="6176487"/>
            <a:ext cx="3481388"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13" name="Conector recto 12">
            <a:extLst>
              <a:ext uri="{FF2B5EF4-FFF2-40B4-BE49-F238E27FC236}">
                <a16:creationId xmlns:a16="http://schemas.microsoft.com/office/drawing/2014/main" id="{3F832BFC-A3D8-D9D5-931E-10155C9F13C7}"/>
              </a:ext>
            </a:extLst>
          </p:cNvPr>
          <p:cNvCxnSpPr>
            <a:cxnSpLocks/>
            <a:endCxn id="6" idx="2"/>
          </p:cNvCxnSpPr>
          <p:nvPr/>
        </p:nvCxnSpPr>
        <p:spPr>
          <a:xfrm flipV="1">
            <a:off x="9324975" y="5340429"/>
            <a:ext cx="4763" cy="836058"/>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16" name="Conector recto 15">
            <a:extLst>
              <a:ext uri="{FF2B5EF4-FFF2-40B4-BE49-F238E27FC236}">
                <a16:creationId xmlns:a16="http://schemas.microsoft.com/office/drawing/2014/main" id="{EBCDF71D-2212-CEDA-D2CE-60D647D2C17A}"/>
              </a:ext>
            </a:extLst>
          </p:cNvPr>
          <p:cNvCxnSpPr>
            <a:cxnSpLocks/>
          </p:cNvCxnSpPr>
          <p:nvPr/>
        </p:nvCxnSpPr>
        <p:spPr>
          <a:xfrm>
            <a:off x="7686675" y="5505450"/>
            <a:ext cx="1638300"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20" name="Conector recto 19">
            <a:extLst>
              <a:ext uri="{FF2B5EF4-FFF2-40B4-BE49-F238E27FC236}">
                <a16:creationId xmlns:a16="http://schemas.microsoft.com/office/drawing/2014/main" id="{6E8F3369-B6FE-A428-2DC7-FF35F52627E2}"/>
              </a:ext>
            </a:extLst>
          </p:cNvPr>
          <p:cNvCxnSpPr>
            <a:cxnSpLocks/>
          </p:cNvCxnSpPr>
          <p:nvPr/>
        </p:nvCxnSpPr>
        <p:spPr>
          <a:xfrm>
            <a:off x="5500688" y="4200525"/>
            <a:ext cx="4311793"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23" name="Conector recto 22">
            <a:extLst>
              <a:ext uri="{FF2B5EF4-FFF2-40B4-BE49-F238E27FC236}">
                <a16:creationId xmlns:a16="http://schemas.microsoft.com/office/drawing/2014/main" id="{2C121F2C-C3CA-B371-4EF8-EA0A6BB858EE}"/>
              </a:ext>
            </a:extLst>
          </p:cNvPr>
          <p:cNvCxnSpPr>
            <a:cxnSpLocks/>
            <a:endCxn id="7" idx="2"/>
          </p:cNvCxnSpPr>
          <p:nvPr/>
        </p:nvCxnSpPr>
        <p:spPr>
          <a:xfrm flipV="1">
            <a:off x="9818283" y="3680341"/>
            <a:ext cx="0" cy="519467"/>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27" name="Conector recto 26">
            <a:extLst>
              <a:ext uri="{FF2B5EF4-FFF2-40B4-BE49-F238E27FC236}">
                <a16:creationId xmlns:a16="http://schemas.microsoft.com/office/drawing/2014/main" id="{922848B0-CBE1-574A-256B-D85FA782CC6C}"/>
              </a:ext>
            </a:extLst>
          </p:cNvPr>
          <p:cNvCxnSpPr>
            <a:cxnSpLocks/>
          </p:cNvCxnSpPr>
          <p:nvPr/>
        </p:nvCxnSpPr>
        <p:spPr>
          <a:xfrm flipV="1">
            <a:off x="5500688" y="4200525"/>
            <a:ext cx="0" cy="240745"/>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30" name="Conector recto 29">
            <a:extLst>
              <a:ext uri="{FF2B5EF4-FFF2-40B4-BE49-F238E27FC236}">
                <a16:creationId xmlns:a16="http://schemas.microsoft.com/office/drawing/2014/main" id="{9751E70B-D94B-07C3-70CB-4B7A573824D8}"/>
              </a:ext>
            </a:extLst>
          </p:cNvPr>
          <p:cNvCxnSpPr>
            <a:cxnSpLocks/>
          </p:cNvCxnSpPr>
          <p:nvPr/>
        </p:nvCxnSpPr>
        <p:spPr>
          <a:xfrm flipV="1">
            <a:off x="6667501" y="4201834"/>
            <a:ext cx="0" cy="240745"/>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35" name="Conector recto 34">
            <a:extLst>
              <a:ext uri="{FF2B5EF4-FFF2-40B4-BE49-F238E27FC236}">
                <a16:creationId xmlns:a16="http://schemas.microsoft.com/office/drawing/2014/main" id="{0A81E383-6058-84D2-E9F2-87F96E3E9837}"/>
              </a:ext>
            </a:extLst>
          </p:cNvPr>
          <p:cNvCxnSpPr>
            <a:cxnSpLocks/>
          </p:cNvCxnSpPr>
          <p:nvPr/>
        </p:nvCxnSpPr>
        <p:spPr>
          <a:xfrm>
            <a:off x="5500688" y="5060633"/>
            <a:ext cx="1743075"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36" name="Conector recto 35">
            <a:extLst>
              <a:ext uri="{FF2B5EF4-FFF2-40B4-BE49-F238E27FC236}">
                <a16:creationId xmlns:a16="http://schemas.microsoft.com/office/drawing/2014/main" id="{AABE9CC6-0010-3219-373A-0804873EDD70}"/>
              </a:ext>
            </a:extLst>
          </p:cNvPr>
          <p:cNvCxnSpPr>
            <a:cxnSpLocks/>
          </p:cNvCxnSpPr>
          <p:nvPr/>
        </p:nvCxnSpPr>
        <p:spPr>
          <a:xfrm flipV="1">
            <a:off x="7243763" y="4200525"/>
            <a:ext cx="0" cy="860108"/>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39" name="Conector recto 38">
            <a:extLst>
              <a:ext uri="{FF2B5EF4-FFF2-40B4-BE49-F238E27FC236}">
                <a16:creationId xmlns:a16="http://schemas.microsoft.com/office/drawing/2014/main" id="{6802D365-1CAA-69DA-69DB-3FA78FEA622D}"/>
              </a:ext>
            </a:extLst>
          </p:cNvPr>
          <p:cNvCxnSpPr>
            <a:cxnSpLocks/>
          </p:cNvCxnSpPr>
          <p:nvPr/>
        </p:nvCxnSpPr>
        <p:spPr>
          <a:xfrm flipV="1">
            <a:off x="5505451" y="5060633"/>
            <a:ext cx="0" cy="240745"/>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40" name="Conector recto 39">
            <a:extLst>
              <a:ext uri="{FF2B5EF4-FFF2-40B4-BE49-F238E27FC236}">
                <a16:creationId xmlns:a16="http://schemas.microsoft.com/office/drawing/2014/main" id="{44E27BCE-1223-1534-F678-5A22C7EA98E9}"/>
              </a:ext>
            </a:extLst>
          </p:cNvPr>
          <p:cNvCxnSpPr>
            <a:cxnSpLocks/>
          </p:cNvCxnSpPr>
          <p:nvPr/>
        </p:nvCxnSpPr>
        <p:spPr>
          <a:xfrm flipV="1">
            <a:off x="6667501" y="5060632"/>
            <a:ext cx="0" cy="240745"/>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41" name="Conector recto 40">
            <a:extLst>
              <a:ext uri="{FF2B5EF4-FFF2-40B4-BE49-F238E27FC236}">
                <a16:creationId xmlns:a16="http://schemas.microsoft.com/office/drawing/2014/main" id="{0D2F362A-2807-E2E5-A64E-72358061A233}"/>
              </a:ext>
            </a:extLst>
          </p:cNvPr>
          <p:cNvCxnSpPr>
            <a:cxnSpLocks/>
          </p:cNvCxnSpPr>
          <p:nvPr/>
        </p:nvCxnSpPr>
        <p:spPr>
          <a:xfrm>
            <a:off x="5572125" y="2343150"/>
            <a:ext cx="4240356"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42" name="Conector recto 41">
            <a:extLst>
              <a:ext uri="{FF2B5EF4-FFF2-40B4-BE49-F238E27FC236}">
                <a16:creationId xmlns:a16="http://schemas.microsoft.com/office/drawing/2014/main" id="{EB4B1959-FB3C-6F17-1A88-BF61D6DD74B2}"/>
              </a:ext>
            </a:extLst>
          </p:cNvPr>
          <p:cNvCxnSpPr>
            <a:cxnSpLocks/>
          </p:cNvCxnSpPr>
          <p:nvPr/>
        </p:nvCxnSpPr>
        <p:spPr>
          <a:xfrm flipV="1">
            <a:off x="7162801" y="2343150"/>
            <a:ext cx="0" cy="481013"/>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44" name="Conector recto 43">
            <a:extLst>
              <a:ext uri="{FF2B5EF4-FFF2-40B4-BE49-F238E27FC236}">
                <a16:creationId xmlns:a16="http://schemas.microsoft.com/office/drawing/2014/main" id="{62EA2FBC-DB16-740E-EDA4-29CF3883D85D}"/>
              </a:ext>
            </a:extLst>
          </p:cNvPr>
          <p:cNvCxnSpPr>
            <a:cxnSpLocks/>
          </p:cNvCxnSpPr>
          <p:nvPr/>
        </p:nvCxnSpPr>
        <p:spPr>
          <a:xfrm flipV="1">
            <a:off x="9812481" y="2166751"/>
            <a:ext cx="0" cy="176399"/>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48" name="Conector recto 47">
            <a:extLst>
              <a:ext uri="{FF2B5EF4-FFF2-40B4-BE49-F238E27FC236}">
                <a16:creationId xmlns:a16="http://schemas.microsoft.com/office/drawing/2014/main" id="{219DE7FD-1513-E168-EFB4-27D02F8EC600}"/>
              </a:ext>
            </a:extLst>
          </p:cNvPr>
          <p:cNvCxnSpPr>
            <a:cxnSpLocks/>
          </p:cNvCxnSpPr>
          <p:nvPr/>
        </p:nvCxnSpPr>
        <p:spPr>
          <a:xfrm flipV="1">
            <a:off x="5572125" y="2052638"/>
            <a:ext cx="0" cy="286039"/>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591704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247B7B-989A-1B63-8F7D-6FEFDCB2DA6E}"/>
              </a:ext>
            </a:extLst>
          </p:cNvPr>
          <p:cNvSpPr>
            <a:spLocks noGrp="1"/>
          </p:cNvSpPr>
          <p:nvPr>
            <p:ph type="title"/>
          </p:nvPr>
        </p:nvSpPr>
        <p:spPr>
          <a:xfrm>
            <a:off x="1141411" y="217681"/>
            <a:ext cx="9905998" cy="1478570"/>
          </a:xfrm>
        </p:spPr>
        <p:txBody>
          <a:bodyPr>
            <a:normAutofit/>
          </a:bodyPr>
          <a:lstStyle/>
          <a:p>
            <a:pPr algn="ctr"/>
            <a:r>
              <a:rPr lang="es-ES" sz="3600" kern="100" dirty="0">
                <a:effectLst/>
                <a:latin typeface="Calibri" panose="020F0502020204030204" pitchFamily="34" charset="0"/>
                <a:ea typeface="Calibri" panose="020F0502020204030204" pitchFamily="34" charset="0"/>
                <a:cs typeface="Times New Roman" panose="02020603050405020304" pitchFamily="18" charset="0"/>
              </a:rPr>
              <a:t>Funcionalidades de la aplicación</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r>
              <a:rPr lang="es-ES" sz="1200" kern="100" dirty="0">
                <a:effectLst/>
                <a:latin typeface="Calibri" panose="020F0502020204030204" pitchFamily="34" charset="0"/>
                <a:ea typeface="Calibri" panose="020F0502020204030204" pitchFamily="34" charset="0"/>
                <a:cs typeface="Times New Roman" panose="02020603050405020304" pitchFamily="18" charset="0"/>
              </a:rPr>
              <a:t>Descripción de la interfaz de usuario de la aplicación y su capacidad para permitir la interacción de los usuarios con el simulador.</a:t>
            </a:r>
            <a:br>
              <a:rPr lang="es-ES"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pic>
        <p:nvPicPr>
          <p:cNvPr id="7" name="Imagen 6">
            <a:extLst>
              <a:ext uri="{FF2B5EF4-FFF2-40B4-BE49-F238E27FC236}">
                <a16:creationId xmlns:a16="http://schemas.microsoft.com/office/drawing/2014/main" id="{3059BA5E-AD29-157B-B96A-8FFB2292D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800" y="1642765"/>
            <a:ext cx="7497221" cy="4258269"/>
          </a:xfrm>
          <a:prstGeom prst="rect">
            <a:avLst/>
          </a:prstGeom>
        </p:spPr>
      </p:pic>
      <p:sp>
        <p:nvSpPr>
          <p:cNvPr id="8" name="CuadroTexto 7">
            <a:extLst>
              <a:ext uri="{FF2B5EF4-FFF2-40B4-BE49-F238E27FC236}">
                <a16:creationId xmlns:a16="http://schemas.microsoft.com/office/drawing/2014/main" id="{108184C2-ACEF-F5AF-B130-DDD70D654C8F}"/>
              </a:ext>
            </a:extLst>
          </p:cNvPr>
          <p:cNvSpPr txBox="1"/>
          <p:nvPr/>
        </p:nvSpPr>
        <p:spPr>
          <a:xfrm>
            <a:off x="4993320" y="6065229"/>
            <a:ext cx="2202180" cy="369332"/>
          </a:xfrm>
          <a:prstGeom prst="rect">
            <a:avLst/>
          </a:prstGeom>
          <a:noFill/>
        </p:spPr>
        <p:txBody>
          <a:bodyPr wrap="square" rtlCol="0">
            <a:spAutoFit/>
          </a:bodyPr>
          <a:lstStyle/>
          <a:p>
            <a:pPr algn="ctr"/>
            <a:r>
              <a:rPr lang="es-ES" dirty="0">
                <a:latin typeface="Arial" panose="020B0604020202020204" pitchFamily="34" charset="0"/>
                <a:cs typeface="Arial" panose="020B0604020202020204" pitchFamily="34" charset="0"/>
              </a:rPr>
              <a:t>Volver a jugar</a:t>
            </a:r>
          </a:p>
        </p:txBody>
      </p:sp>
      <p:cxnSp>
        <p:nvCxnSpPr>
          <p:cNvPr id="9" name="Conector recto 8">
            <a:extLst>
              <a:ext uri="{FF2B5EF4-FFF2-40B4-BE49-F238E27FC236}">
                <a16:creationId xmlns:a16="http://schemas.microsoft.com/office/drawing/2014/main" id="{6A6F0E7B-DFC9-E4F9-5E40-068B5E4D86C3}"/>
              </a:ext>
            </a:extLst>
          </p:cNvPr>
          <p:cNvCxnSpPr>
            <a:cxnSpLocks/>
            <a:stCxn id="8" idx="0"/>
          </p:cNvCxnSpPr>
          <p:nvPr/>
        </p:nvCxnSpPr>
        <p:spPr>
          <a:xfrm flipV="1">
            <a:off x="6094410" y="4908550"/>
            <a:ext cx="1590" cy="1156679"/>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sp>
        <p:nvSpPr>
          <p:cNvPr id="13" name="Elipse 12">
            <a:extLst>
              <a:ext uri="{FF2B5EF4-FFF2-40B4-BE49-F238E27FC236}">
                <a16:creationId xmlns:a16="http://schemas.microsoft.com/office/drawing/2014/main" id="{3A076855-4274-481E-09B7-38A2ECF015BF}"/>
              </a:ext>
            </a:extLst>
          </p:cNvPr>
          <p:cNvSpPr/>
          <p:nvPr/>
        </p:nvSpPr>
        <p:spPr>
          <a:xfrm>
            <a:off x="2259010" y="2374900"/>
            <a:ext cx="7670800" cy="170354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7FF599B7-10EC-E04C-6AC8-8A96D599379B}"/>
              </a:ext>
            </a:extLst>
          </p:cNvPr>
          <p:cNvSpPr txBox="1"/>
          <p:nvPr/>
        </p:nvSpPr>
        <p:spPr>
          <a:xfrm>
            <a:off x="13435" y="2374900"/>
            <a:ext cx="2202180" cy="646331"/>
          </a:xfrm>
          <a:prstGeom prst="rect">
            <a:avLst/>
          </a:prstGeom>
          <a:noFill/>
        </p:spPr>
        <p:txBody>
          <a:bodyPr wrap="square" rtlCol="0">
            <a:spAutoFit/>
          </a:bodyPr>
          <a:lstStyle/>
          <a:p>
            <a:pPr algn="ctr"/>
            <a:r>
              <a:rPr lang="es-ES" dirty="0">
                <a:latin typeface="Arial" panose="020B0604020202020204" pitchFamily="34" charset="0"/>
                <a:cs typeface="Arial" panose="020B0604020202020204" pitchFamily="34" charset="0"/>
              </a:rPr>
              <a:t>Indicador Victoria/Derrota</a:t>
            </a:r>
          </a:p>
        </p:txBody>
      </p:sp>
      <p:cxnSp>
        <p:nvCxnSpPr>
          <p:cNvPr id="15" name="Conector recto 14">
            <a:extLst>
              <a:ext uri="{FF2B5EF4-FFF2-40B4-BE49-F238E27FC236}">
                <a16:creationId xmlns:a16="http://schemas.microsoft.com/office/drawing/2014/main" id="{819B5FA2-0D82-0B56-5BC8-FBB7FDB74C68}"/>
              </a:ext>
            </a:extLst>
          </p:cNvPr>
          <p:cNvCxnSpPr>
            <a:cxnSpLocks/>
            <a:endCxn id="14" idx="2"/>
          </p:cNvCxnSpPr>
          <p:nvPr/>
        </p:nvCxnSpPr>
        <p:spPr>
          <a:xfrm flipV="1">
            <a:off x="1114525" y="3021231"/>
            <a:ext cx="0" cy="20544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cxnSp>
        <p:nvCxnSpPr>
          <p:cNvPr id="18" name="Conector recto 17">
            <a:extLst>
              <a:ext uri="{FF2B5EF4-FFF2-40B4-BE49-F238E27FC236}">
                <a16:creationId xmlns:a16="http://schemas.microsoft.com/office/drawing/2014/main" id="{8F42CF2E-8F1E-8259-833F-8D9A7DE13E52}"/>
              </a:ext>
            </a:extLst>
          </p:cNvPr>
          <p:cNvCxnSpPr>
            <a:cxnSpLocks/>
            <a:endCxn id="13" idx="2"/>
          </p:cNvCxnSpPr>
          <p:nvPr/>
        </p:nvCxnSpPr>
        <p:spPr>
          <a:xfrm>
            <a:off x="1106272" y="3226672"/>
            <a:ext cx="1152738" cy="0"/>
          </a:xfrm>
          <a:prstGeom prst="line">
            <a:avLst/>
          </a:prstGeom>
          <a:ln>
            <a:solidFill>
              <a:srgbClr val="FF0000"/>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89079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135</TotalTime>
  <Words>810</Words>
  <Application>Microsoft Office PowerPoint</Application>
  <PresentationFormat>Panorámica</PresentationFormat>
  <Paragraphs>48</Paragraphs>
  <Slides>10</Slides>
  <Notes>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Calibri</vt:lpstr>
      <vt:lpstr>Courier New</vt:lpstr>
      <vt:lpstr>Söhne</vt:lpstr>
      <vt:lpstr>Symbol</vt:lpstr>
      <vt:lpstr>Tw Cen MT</vt:lpstr>
      <vt:lpstr>Circuito</vt:lpstr>
      <vt:lpstr>Pokemon Insiru </vt:lpstr>
      <vt:lpstr>ÍNDICE</vt:lpstr>
      <vt:lpstr>Introducción Presentación del proyecto y su propósito </vt:lpstr>
      <vt:lpstr>Introducción Explicación del público objetivo y los motivos por los que encontrarían el simulador interesante. </vt:lpstr>
      <vt:lpstr>Gestión de la base de datos Análisis del diseño de la base de datos y su función en el almacenamiento de los datos para el simulador </vt:lpstr>
      <vt:lpstr>Gestión de la base de datos Explicación de cómo se utiliza la base de datos para generar las batallas y realizar un seguimiento de los resultados </vt:lpstr>
      <vt:lpstr>Funcionalidades de la aplicación Descripción de la interfaz de usuario de la aplicación y su capacidad para permitir la interacción de los usuarios con el simulador. </vt:lpstr>
      <vt:lpstr>Funcionalidades de la aplicación Descripción de la interfaz de usuario de la aplicación y su capacidad para permitir la interacción de los usuarios con el simulador. </vt:lpstr>
      <vt:lpstr>Funcionalidades de la aplicación Descripción de la interfaz de usuario de la aplicación y su capacidad para permitir la interacción de los usuarios con el simulador. </vt:lpstr>
      <vt:lpstr>Conclusión Recapitulación de los puntos clave de la presentación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Pokemon Insiru </dc:title>
  <dc:creator>Rafael Sánchez Fernández</dc:creator>
  <cp:lastModifiedBy>siser 879</cp:lastModifiedBy>
  <cp:revision>3</cp:revision>
  <dcterms:created xsi:type="dcterms:W3CDTF">2023-06-16T12:37:26Z</dcterms:created>
  <dcterms:modified xsi:type="dcterms:W3CDTF">2023-06-17T12:22:54Z</dcterms:modified>
</cp:coreProperties>
</file>