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esA3owr0PKZL6mW+3g+hfROa+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8A3753-D06E-4C16-A476-A3117B842C0F}">
  <a:tblStyle styleId="{E88A3753-D06E-4C16-A476-A3117B842C0F}"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BEA"/>
          </a:solidFill>
        </a:fill>
      </a:tcStyle>
    </a:wholeTbl>
    <a:band1H>
      <a:tcTxStyle/>
      <a:tcStyle>
        <a:fill>
          <a:solidFill>
            <a:srgbClr val="F8D5D1"/>
          </a:solidFill>
        </a:fill>
      </a:tcStyle>
    </a:band1H>
    <a:band2H>
      <a:tcTxStyle/>
    </a:band2H>
    <a:band1V>
      <a:tcTxStyle/>
      <a:tcStyle>
        <a:fill>
          <a:solidFill>
            <a:srgbClr val="F8D5D1"/>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DCED132-F5BF-4EDC-9055-EB202252506C}" styleName="Table_1">
    <a:wholeTbl>
      <a:tcTxStyle b="off" i="off">
        <a:font>
          <a:latin typeface="Century Gothic"/>
          <a:ea typeface="Century Gothic"/>
          <a:cs typeface="Century Gothic"/>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a:band2H>
    <a:band1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a:seCell>
    <a:swCell>
      <a:tcTxStyle/>
    </a:swCell>
    <a:firstRow>
      <a:tcTxStyle b="on" i="off">
        <a:font>
          <a:latin typeface="Century Gothic"/>
          <a:ea typeface="Century Gothic"/>
          <a:cs typeface="Century Gothic"/>
        </a:font>
        <a:schemeClr val="lt1"/>
      </a:tcTxStyle>
      <a:tcStyle>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273239"/>
                </a:solidFill>
                <a:latin typeface="Arial"/>
                <a:ea typeface="Arial"/>
                <a:cs typeface="Arial"/>
                <a:sym typeface="Arial"/>
              </a:rPr>
              <a:t>One-Way ANOVA in Python: </a:t>
            </a:r>
            <a:r>
              <a:rPr b="0" i="0" lang="en-US">
                <a:solidFill>
                  <a:srgbClr val="273239"/>
                </a:solidFill>
                <a:latin typeface="Arial"/>
                <a:ea typeface="Arial"/>
                <a:cs typeface="Arial"/>
                <a:sym typeface="Arial"/>
              </a:rPr>
              <a:t>One-way ANOVA (also known as “analysis of variance”) is a test that is used to find out whether there exists a statistically significant difference between the mean values of more than one group.</a:t>
            </a:r>
            <a:endParaRPr/>
          </a:p>
          <a:p>
            <a:pPr indent="0" lvl="0" marL="0" rtl="0" algn="l">
              <a:spcBef>
                <a:spcPts val="0"/>
              </a:spcBef>
              <a:spcAft>
                <a:spcPts val="0"/>
              </a:spcAft>
              <a:buNone/>
            </a:pPr>
            <a:r>
              <a:t/>
            </a:r>
            <a:endParaRPr b="0" i="0">
              <a:solidFill>
                <a:srgbClr val="273239"/>
              </a:solidFill>
              <a:latin typeface="Arial"/>
              <a:ea typeface="Arial"/>
              <a:cs typeface="Arial"/>
              <a:sym typeface="Arial"/>
            </a:endParaRPr>
          </a:p>
          <a:p>
            <a:pPr indent="0" lvl="0" marL="0" rtl="0" algn="l">
              <a:spcBef>
                <a:spcPts val="0"/>
              </a:spcBef>
              <a:spcAft>
                <a:spcPts val="0"/>
              </a:spcAft>
              <a:buNone/>
            </a:pPr>
            <a:r>
              <a:rPr lang="en-US"/>
              <a:t>H0 =&gt; µ1 = µ2 (population mean of dataset1 is equal to dataset2)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 =&gt; µ1 ≠µ2 (population mean of dataset1 is different from dataset2)</a:t>
            </a:r>
            <a:endParaRPr/>
          </a:p>
        </p:txBody>
      </p:sp>
      <p:sp>
        <p:nvSpPr>
          <p:cNvPr id="187" name="Google Shape;1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273239"/>
                </a:solidFill>
                <a:latin typeface="Arial"/>
                <a:ea typeface="Arial"/>
                <a:cs typeface="Arial"/>
                <a:sym typeface="Arial"/>
              </a:rPr>
              <a:t>One-Way ANOVA in Python: </a:t>
            </a:r>
            <a:r>
              <a:rPr b="0" i="0" lang="en-US">
                <a:solidFill>
                  <a:srgbClr val="273239"/>
                </a:solidFill>
                <a:latin typeface="Arial"/>
                <a:ea typeface="Arial"/>
                <a:cs typeface="Arial"/>
                <a:sym typeface="Arial"/>
              </a:rPr>
              <a:t>One-way ANOVA (also known as “analysis of variance”) is a test that is used to find out whether there exists a statistically significant difference between the mean values of more than one group.</a:t>
            </a:r>
            <a:endParaRPr/>
          </a:p>
          <a:p>
            <a:pPr indent="0" lvl="0" marL="0" rtl="0" algn="l">
              <a:spcBef>
                <a:spcPts val="0"/>
              </a:spcBef>
              <a:spcAft>
                <a:spcPts val="0"/>
              </a:spcAft>
              <a:buNone/>
            </a:pPr>
            <a:r>
              <a:t/>
            </a:r>
            <a:endParaRPr b="0" i="0">
              <a:solidFill>
                <a:srgbClr val="273239"/>
              </a:solidFill>
              <a:latin typeface="Arial"/>
              <a:ea typeface="Arial"/>
              <a:cs typeface="Arial"/>
              <a:sym typeface="Arial"/>
            </a:endParaRPr>
          </a:p>
          <a:p>
            <a:pPr indent="0" lvl="0" marL="0" rtl="0" algn="l">
              <a:spcBef>
                <a:spcPts val="0"/>
              </a:spcBef>
              <a:spcAft>
                <a:spcPts val="0"/>
              </a:spcAft>
              <a:buNone/>
            </a:pPr>
            <a:r>
              <a:rPr lang="en-US"/>
              <a:t>H0 =&gt; µ1 = µ2 (population mean of dataset1 is equal to dataset2)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 =&gt; µ1 ≠µ2 (population mean of dataset1 is different from dataset2)</a:t>
            </a:r>
            <a:endParaRPr/>
          </a:p>
        </p:txBody>
      </p:sp>
      <p:sp>
        <p:nvSpPr>
          <p:cNvPr id="198" name="Google Shape;1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8"/>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
        <p:nvSpPr>
          <p:cNvPr id="22" name="Google Shape;22;p18"/>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97" name="Google Shape;97;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105" name="Google Shape;105;p2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1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
        <p:nvSpPr>
          <p:cNvPr id="30" name="Google Shape;30;p19"/>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39" name="Google Shape;39;p2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1"/>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
        <p:nvSpPr>
          <p:cNvPr id="47" name="Google Shape;47;p21"/>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2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58" name="Google Shape;58;p2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65" name="Google Shape;65;p2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71" name="Google Shape;71;p2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80" name="Google Shape;80;p2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p:nvPr>
            <p:ph idx="2" type="pic"/>
          </p:nvPr>
        </p:nvSpPr>
        <p:spPr>
          <a:xfrm>
            <a:off x="5183188" y="987425"/>
            <a:ext cx="6172200" cy="4873625"/>
          </a:xfrm>
          <a:prstGeom prst="rect">
            <a:avLst/>
          </a:prstGeom>
          <a:noFill/>
          <a:ln>
            <a:noFill/>
          </a:ln>
        </p:spPr>
      </p:sp>
      <p:sp>
        <p:nvSpPr>
          <p:cNvPr id="84" name="Google Shape;8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2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89" name="Google Shape;89;p2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An airplane wing in the sky&#10;&#10;Description automatically generated with medium confidence" id="111" name="Google Shape;111;p1"/>
          <p:cNvPicPr preferRelativeResize="0"/>
          <p:nvPr/>
        </p:nvPicPr>
        <p:blipFill rotWithShape="1">
          <a:blip r:embed="rId3">
            <a:alphaModFix/>
          </a:blip>
          <a:srcRect b="257" l="0" r="-1" t="0"/>
          <a:stretch/>
        </p:blipFill>
        <p:spPr>
          <a:xfrm>
            <a:off x="20" y="10"/>
            <a:ext cx="12188932" cy="6857990"/>
          </a:xfrm>
          <a:prstGeom prst="rect">
            <a:avLst/>
          </a:prstGeom>
          <a:noFill/>
          <a:ln>
            <a:noFill/>
          </a:ln>
        </p:spPr>
      </p:pic>
      <p:sp>
        <p:nvSpPr>
          <p:cNvPr id="112" name="Google Shape;112;p1"/>
          <p:cNvSpPr/>
          <p:nvPr/>
        </p:nvSpPr>
        <p:spPr>
          <a:xfrm rot="10800000">
            <a:off x="-3" y="4530071"/>
            <a:ext cx="12191999" cy="2327926"/>
          </a:xfrm>
          <a:prstGeom prst="rect">
            <a:avLst/>
          </a:prstGeom>
          <a:gradFill>
            <a:gsLst>
              <a:gs pos="0">
                <a:srgbClr val="000000">
                  <a:alpha val="0"/>
                </a:srgbClr>
              </a:gs>
              <a:gs pos="44000">
                <a:srgbClr val="000000">
                  <a:alpha val="40000"/>
                </a:srgbClr>
              </a:gs>
              <a:gs pos="100000">
                <a:srgbClr val="0000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3" name="Google Shape;113;p1"/>
          <p:cNvSpPr txBox="1"/>
          <p:nvPr>
            <p:ph type="ctrTitle"/>
          </p:nvPr>
        </p:nvSpPr>
        <p:spPr>
          <a:xfrm>
            <a:off x="1524000" y="4416721"/>
            <a:ext cx="9144000" cy="11526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entury Gothic"/>
              <a:buNone/>
            </a:pPr>
            <a:r>
              <a:rPr lang="en-US" sz="4800">
                <a:solidFill>
                  <a:schemeClr val="lt1"/>
                </a:solidFill>
              </a:rPr>
              <a:t>Flight Delays Prediction</a:t>
            </a:r>
            <a:endParaRPr/>
          </a:p>
        </p:txBody>
      </p:sp>
      <p:sp>
        <p:nvSpPr>
          <p:cNvPr id="114" name="Google Shape;114;p1"/>
          <p:cNvSpPr txBox="1"/>
          <p:nvPr>
            <p:ph idx="1" type="subTitle"/>
          </p:nvPr>
        </p:nvSpPr>
        <p:spPr>
          <a:xfrm>
            <a:off x="1524000" y="5636465"/>
            <a:ext cx="9144000" cy="64678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By Rafaela and Zara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Feature Engineering</a:t>
            </a:r>
            <a:endParaRPr/>
          </a:p>
        </p:txBody>
      </p:sp>
      <p:sp>
        <p:nvSpPr>
          <p:cNvPr id="212" name="Google Shape;212;p10"/>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Checking for missing and NaN values and replacing them with mean;</a:t>
            </a:r>
            <a:endParaRPr/>
          </a:p>
          <a:p>
            <a:pPr indent="-228600" lvl="0" marL="228600" rtl="0" algn="l">
              <a:lnSpc>
                <a:spcPct val="90000"/>
              </a:lnSpc>
              <a:spcBef>
                <a:spcPts val="1000"/>
              </a:spcBef>
              <a:spcAft>
                <a:spcPts val="0"/>
              </a:spcAft>
              <a:buClr>
                <a:schemeClr val="dk1"/>
              </a:buClr>
              <a:buSzPts val="2400"/>
              <a:buChar char="•"/>
            </a:pPr>
            <a:r>
              <a:rPr lang="en-US"/>
              <a:t>Dropping columns not needed for analysis;</a:t>
            </a:r>
            <a:endParaRPr/>
          </a:p>
          <a:p>
            <a:pPr indent="-228600" lvl="0" marL="228600" rtl="0" algn="l">
              <a:lnSpc>
                <a:spcPct val="90000"/>
              </a:lnSpc>
              <a:spcBef>
                <a:spcPts val="1000"/>
              </a:spcBef>
              <a:spcAft>
                <a:spcPts val="0"/>
              </a:spcAft>
              <a:buClr>
                <a:schemeClr val="dk1"/>
              </a:buClr>
              <a:buSzPts val="2400"/>
              <a:buChar char="•"/>
            </a:pPr>
            <a:r>
              <a:rPr lang="en-US"/>
              <a:t>Explored date time variable (splitting it into year, month, day, day of month and day of week);</a:t>
            </a:r>
            <a:endParaRPr/>
          </a:p>
          <a:p>
            <a:pPr indent="-228600" lvl="0" marL="228600" rtl="0" algn="just">
              <a:lnSpc>
                <a:spcPct val="90000"/>
              </a:lnSpc>
              <a:spcBef>
                <a:spcPts val="1000"/>
              </a:spcBef>
              <a:spcAft>
                <a:spcPts val="0"/>
              </a:spcAft>
              <a:buClr>
                <a:schemeClr val="dk1"/>
              </a:buClr>
              <a:buSzPts val="2400"/>
              <a:buChar char="•"/>
            </a:pPr>
            <a:r>
              <a:rPr lang="en-US"/>
              <a:t>Added columns like yearly quarter, semester and time of day (night, morning, afternoon and evening).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840330" y="821393"/>
            <a:ext cx="8235900" cy="58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PCA</a:t>
            </a:r>
            <a:endParaRPr/>
          </a:p>
        </p:txBody>
      </p:sp>
      <p:pic>
        <p:nvPicPr>
          <p:cNvPr id="218" name="Google Shape;218;p12"/>
          <p:cNvPicPr preferRelativeResize="0"/>
          <p:nvPr/>
        </p:nvPicPr>
        <p:blipFill rotWithShape="1">
          <a:blip r:embed="rId3">
            <a:alphaModFix/>
          </a:blip>
          <a:srcRect b="0" l="0" r="0" t="0"/>
          <a:stretch/>
        </p:blipFill>
        <p:spPr>
          <a:xfrm>
            <a:off x="515850" y="1820775"/>
            <a:ext cx="5429250" cy="4152900"/>
          </a:xfrm>
          <a:prstGeom prst="rect">
            <a:avLst/>
          </a:prstGeom>
          <a:noFill/>
          <a:ln>
            <a:noFill/>
          </a:ln>
        </p:spPr>
      </p:pic>
      <p:sp>
        <p:nvSpPr>
          <p:cNvPr id="219" name="Google Shape;219;p12"/>
          <p:cNvSpPr txBox="1"/>
          <p:nvPr/>
        </p:nvSpPr>
        <p:spPr>
          <a:xfrm>
            <a:off x="6216325" y="2828700"/>
            <a:ext cx="48261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Extracted the components that explain 95% variance</a:t>
            </a:r>
            <a:r>
              <a:rPr lang="en-US" sz="2400">
                <a:solidFill>
                  <a:schemeClr val="dk1"/>
                </a:solidFill>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Got </a:t>
            </a:r>
            <a:r>
              <a:rPr lang="en-US" sz="2400">
                <a:solidFill>
                  <a:schemeClr val="dk1"/>
                </a:solidFill>
                <a:latin typeface="Century Gothic"/>
                <a:ea typeface="Century Gothic"/>
                <a:cs typeface="Century Gothic"/>
                <a:sym typeface="Century Gothic"/>
              </a:rPr>
              <a:t>19 components.</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Calibri"/>
              <a:buNone/>
            </a:pPr>
            <a:r>
              <a:rPr lang="en-US" sz="2800"/>
              <a:t>Modeling with Linear Regression Mode (Ridge added)</a:t>
            </a:r>
            <a:endParaRPr sz="2800"/>
          </a:p>
        </p:txBody>
      </p:sp>
      <p:pic>
        <p:nvPicPr>
          <p:cNvPr id="225" name="Google Shape;225;p13"/>
          <p:cNvPicPr preferRelativeResize="0"/>
          <p:nvPr>
            <p:ph idx="2" type="body"/>
          </p:nvPr>
        </p:nvPicPr>
        <p:blipFill rotWithShape="1">
          <a:blip r:embed="rId3">
            <a:alphaModFix/>
          </a:blip>
          <a:srcRect b="0" l="0" r="0" t="0"/>
          <a:stretch/>
        </p:blipFill>
        <p:spPr>
          <a:xfrm>
            <a:off x="6172200" y="1825625"/>
            <a:ext cx="5181600" cy="4351200"/>
          </a:xfrm>
          <a:prstGeom prst="rect">
            <a:avLst/>
          </a:prstGeom>
          <a:noFill/>
          <a:ln>
            <a:noFill/>
          </a:ln>
        </p:spPr>
      </p:pic>
      <p:sp>
        <p:nvSpPr>
          <p:cNvPr id="226" name="Google Shape;226;p13"/>
          <p:cNvSpPr txBox="1"/>
          <p:nvPr/>
        </p:nvSpPr>
        <p:spPr>
          <a:xfrm>
            <a:off x="762825" y="4636575"/>
            <a:ext cx="5181600" cy="2769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Century Gothic"/>
              <a:buChar char="•"/>
            </a:pPr>
            <a:r>
              <a:t/>
            </a:r>
            <a:endParaRPr sz="1200">
              <a:latin typeface="Century Gothic"/>
              <a:ea typeface="Century Gothic"/>
              <a:cs typeface="Century Gothic"/>
              <a:sym typeface="Century Gothic"/>
            </a:endParaRPr>
          </a:p>
        </p:txBody>
      </p:sp>
      <p:sp>
        <p:nvSpPr>
          <p:cNvPr id="227" name="Google Shape;227;p13"/>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190500" lvl="0" marL="171450" rtl="0" algn="ctr">
              <a:lnSpc>
                <a:spcPct val="100000"/>
              </a:lnSpc>
              <a:spcBef>
                <a:spcPts val="0"/>
              </a:spcBef>
              <a:spcAft>
                <a:spcPts val="0"/>
              </a:spcAft>
              <a:buSzPts val="1500"/>
              <a:buFont typeface="Century Gothic"/>
              <a:buChar char="•"/>
            </a:pPr>
            <a:r>
              <a:rPr lang="en-US" sz="1500"/>
              <a:t>Low Mean Absolute Error (MAE) of 18.87: On average, the model's predictions are off by around 18.87 minutes from the actual arrival delay times.</a:t>
            </a:r>
            <a:endParaRPr sz="1500"/>
          </a:p>
          <a:p>
            <a:pPr indent="0" lvl="0" marL="0" rtl="0" algn="ctr">
              <a:lnSpc>
                <a:spcPct val="100000"/>
              </a:lnSpc>
              <a:spcBef>
                <a:spcPts val="0"/>
              </a:spcBef>
              <a:spcAft>
                <a:spcPts val="0"/>
              </a:spcAft>
              <a:buClr>
                <a:schemeClr val="dk1"/>
              </a:buClr>
              <a:buFont typeface="Arial"/>
              <a:buNone/>
            </a:pPr>
            <a:r>
              <a:t/>
            </a:r>
            <a:endParaRPr sz="1500"/>
          </a:p>
          <a:p>
            <a:pPr indent="-190500" lvl="0" marL="171450" rtl="0" algn="ctr">
              <a:lnSpc>
                <a:spcPct val="100000"/>
              </a:lnSpc>
              <a:spcBef>
                <a:spcPts val="0"/>
              </a:spcBef>
              <a:spcAft>
                <a:spcPts val="0"/>
              </a:spcAft>
              <a:buSzPts val="1500"/>
              <a:buFont typeface="Century Gothic"/>
              <a:buChar char="•"/>
            </a:pPr>
            <a:r>
              <a:rPr lang="en-US" sz="1500"/>
              <a:t>Mean Squared Error (MSE) of 3218.57: on average, the squared difference between the model's predictions and the actual arrival delay times is very large.</a:t>
            </a:r>
            <a:endParaRPr sz="1500"/>
          </a:p>
          <a:p>
            <a:pPr indent="-95250" lvl="0" marL="171450" rtl="0" algn="ctr">
              <a:lnSpc>
                <a:spcPct val="100000"/>
              </a:lnSpc>
              <a:spcBef>
                <a:spcPts val="0"/>
              </a:spcBef>
              <a:spcAft>
                <a:spcPts val="0"/>
              </a:spcAft>
              <a:buClr>
                <a:schemeClr val="dk1"/>
              </a:buClr>
              <a:buSzPts val="1200"/>
              <a:buFont typeface="Arial"/>
              <a:buNone/>
            </a:pPr>
            <a:r>
              <a:t/>
            </a:r>
            <a:endParaRPr sz="1500"/>
          </a:p>
          <a:p>
            <a:pPr indent="-190500" lvl="0" marL="171450" rtl="0" algn="ctr">
              <a:lnSpc>
                <a:spcPct val="100000"/>
              </a:lnSpc>
              <a:spcBef>
                <a:spcPts val="0"/>
              </a:spcBef>
              <a:spcAft>
                <a:spcPts val="0"/>
              </a:spcAft>
              <a:buSzPts val="1500"/>
              <a:buFont typeface="Century Gothic"/>
              <a:buChar char="•"/>
            </a:pPr>
            <a:r>
              <a:rPr lang="en-US" sz="1500"/>
              <a:t>Low R-Adjusted Square of 0.16. This means that around 16% of the variance in the target variable (arrival delay times) is explained by the model. </a:t>
            </a:r>
            <a:endParaRPr sz="1500"/>
          </a:p>
          <a:p>
            <a:pPr indent="-95250" lvl="0" marL="171450" rtl="0" algn="ctr">
              <a:lnSpc>
                <a:spcPct val="100000"/>
              </a:lnSpc>
              <a:spcBef>
                <a:spcPts val="0"/>
              </a:spcBef>
              <a:spcAft>
                <a:spcPts val="0"/>
              </a:spcAft>
              <a:buClr>
                <a:schemeClr val="dk1"/>
              </a:buClr>
              <a:buSzPts val="1200"/>
              <a:buFont typeface="Arial"/>
              <a:buNone/>
            </a:pPr>
            <a:r>
              <a:t/>
            </a:r>
            <a:endParaRPr sz="1500"/>
          </a:p>
          <a:p>
            <a:pPr indent="-190500" lvl="0" marL="171450" rtl="0" algn="ctr">
              <a:lnSpc>
                <a:spcPct val="100000"/>
              </a:lnSpc>
              <a:spcBef>
                <a:spcPts val="0"/>
              </a:spcBef>
              <a:spcAft>
                <a:spcPts val="0"/>
              </a:spcAft>
              <a:buSzPts val="1500"/>
              <a:buFont typeface="Century Gothic"/>
              <a:buChar char="•"/>
            </a:pPr>
            <a:r>
              <a:rPr lang="en-US" sz="1500"/>
              <a:t>Root Mean Squared Error (RMSE) of 56.73: indicates a medium/high result, we should consider other models to see if we can find better performance as the MSE provides an estimate of the standard deviation of the residuals (prediction errors).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749300" y="420144"/>
            <a:ext cx="4826100" cy="4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alibri"/>
              <a:buNone/>
            </a:pPr>
            <a:r>
              <a:rPr lang="en-US" sz="2000"/>
              <a:t>Modeling with Decision Tree</a:t>
            </a:r>
            <a:endParaRPr sz="2000"/>
          </a:p>
        </p:txBody>
      </p:sp>
      <p:sp>
        <p:nvSpPr>
          <p:cNvPr id="233" name="Google Shape;233;p14"/>
          <p:cNvSpPr txBox="1"/>
          <p:nvPr/>
        </p:nvSpPr>
        <p:spPr>
          <a:xfrm>
            <a:off x="749300" y="969111"/>
            <a:ext cx="5079900" cy="329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600">
                <a:solidFill>
                  <a:schemeClr val="dk1"/>
                </a:solidFill>
                <a:latin typeface="Century Gothic"/>
                <a:ea typeface="Century Gothic"/>
                <a:cs typeface="Century Gothic"/>
                <a:sym typeface="Century Gothic"/>
              </a:rPr>
              <a:t>The Decision Tree Regressor Results are: Mean Absolute Error (MAE) is 26.71. Mean Squared Error (MSE) is 7308.00. Root Mean Squared Error (RMSE) is 85.49. R-squared is -0.91.</a:t>
            </a:r>
            <a:endParaRPr i="0"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Clr>
                <a:srgbClr val="000000"/>
              </a:buClr>
              <a:buFont typeface="Arial"/>
              <a:buNone/>
            </a:pPr>
            <a:r>
              <a:rPr lang="en-US" sz="1600">
                <a:solidFill>
                  <a:schemeClr val="dk1"/>
                </a:solidFill>
                <a:latin typeface="Century Gothic"/>
                <a:ea typeface="Century Gothic"/>
                <a:cs typeface="Century Gothic"/>
                <a:sym typeface="Century Gothic"/>
              </a:rPr>
              <a:t>This performed even worse with the linear regression model in terms of MSE and MAE. The MSE and RMSE values are higher for the decision tree regressor, which means that the model's predictions are more spread out from the actual values and the linear model is still offering a better performance than this one.</a:t>
            </a:r>
            <a:endParaRPr>
              <a:latin typeface="Century Gothic"/>
              <a:ea typeface="Century Gothic"/>
              <a:cs typeface="Century Gothic"/>
              <a:sym typeface="Century Gothic"/>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34" name="Google Shape;234;p14"/>
          <p:cNvSpPr txBox="1"/>
          <p:nvPr/>
        </p:nvSpPr>
        <p:spPr>
          <a:xfrm>
            <a:off x="6508750" y="969111"/>
            <a:ext cx="4896000" cy="298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600">
                <a:solidFill>
                  <a:schemeClr val="dk1"/>
                </a:solidFill>
                <a:latin typeface="Century Gothic"/>
                <a:ea typeface="Century Gothic"/>
                <a:cs typeface="Century Gothic"/>
                <a:sym typeface="Century Gothic"/>
              </a:rPr>
              <a:t>The Random Forest Regressor Results are: Mean Absolute Error (MAE) is 26.71. Mean Squared Error (MSE) is 7308.00. Root Mean Squared Error (RMSE) is 85.49. R-squared (R2) is -0.91.</a:t>
            </a:r>
            <a:endParaRPr sz="1600">
              <a:latin typeface="Century Gothic"/>
              <a:ea typeface="Century Gothic"/>
              <a:cs typeface="Century Gothic"/>
              <a:sym typeface="Century Gothic"/>
            </a:endParaRPr>
          </a:p>
          <a:p>
            <a:pPr indent="0" lvl="0" marL="0" marR="0" rtl="0" algn="ctr">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1600">
                <a:solidFill>
                  <a:schemeClr val="dk1"/>
                </a:solidFill>
                <a:latin typeface="Century Gothic"/>
                <a:ea typeface="Century Gothic"/>
                <a:cs typeface="Century Gothic"/>
                <a:sym typeface="Century Gothic"/>
              </a:rPr>
              <a:t>Based on the metrics of the Random Forest Regressor, we got the same results of the decision tree which makes sense as the random forest is an aggregation of a group of decision trees.</a:t>
            </a:r>
            <a:endParaRPr sz="1600">
              <a:latin typeface="Century Gothic"/>
              <a:ea typeface="Century Gothic"/>
              <a:cs typeface="Century Gothic"/>
              <a:sym typeface="Century Gothic"/>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5" name="Google Shape;235;p14"/>
          <p:cNvSpPr txBox="1"/>
          <p:nvPr/>
        </p:nvSpPr>
        <p:spPr>
          <a:xfrm>
            <a:off x="6578600" y="420145"/>
            <a:ext cx="4826000" cy="4286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Calibri"/>
              <a:buNone/>
            </a:pPr>
            <a:r>
              <a:rPr lang="en-US" sz="2000">
                <a:solidFill>
                  <a:schemeClr val="dk1"/>
                </a:solidFill>
                <a:latin typeface="Century Gothic"/>
                <a:ea typeface="Century Gothic"/>
                <a:cs typeface="Century Gothic"/>
                <a:sym typeface="Century Gothic"/>
              </a:rPr>
              <a:t>Modeling with Random Forest</a:t>
            </a:r>
            <a:endParaRPr sz="2000">
              <a:latin typeface="Century Gothic"/>
              <a:ea typeface="Century Gothic"/>
              <a:cs typeface="Century Gothic"/>
              <a:sym typeface="Century Gothic"/>
            </a:endParaRPr>
          </a:p>
        </p:txBody>
      </p:sp>
      <p:sp>
        <p:nvSpPr>
          <p:cNvPr id="236" name="Google Shape;236;p14"/>
          <p:cNvSpPr txBox="1"/>
          <p:nvPr/>
        </p:nvSpPr>
        <p:spPr>
          <a:xfrm>
            <a:off x="6616700" y="4384850"/>
            <a:ext cx="48261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t/>
            </a:r>
            <a:endParaRPr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1800"/>
              <a:buFont typeface="Century Gothic"/>
              <a:buNone/>
            </a:pPr>
            <a:r>
              <a:t/>
            </a:r>
            <a:endParaRPr sz="1600">
              <a:solidFill>
                <a:schemeClr val="dk1"/>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1600"/>
              <a:buFont typeface="Calibri"/>
              <a:buNone/>
            </a:pPr>
            <a:r>
              <a:rPr i="0" lang="en-US" sz="1600">
                <a:solidFill>
                  <a:schemeClr val="dk1"/>
                </a:solidFill>
                <a:latin typeface="Century Gothic"/>
                <a:ea typeface="Century Gothic"/>
                <a:cs typeface="Century Gothic"/>
                <a:sym typeface="Century Gothic"/>
              </a:rPr>
              <a:t>The XGBoost Model Results are: Mean Absolute Error (MAE) is 19.78. Mean Squared Error (MSE) is 3417.40. Root Mean Squared Error (RMSE) is 58.46. R2_score is 0.11.</a:t>
            </a:r>
            <a:endParaRPr sz="1600">
              <a:latin typeface="Century Gothic"/>
              <a:ea typeface="Century Gothic"/>
              <a:cs typeface="Century Gothic"/>
              <a:sym typeface="Century Gothic"/>
            </a:endParaRPr>
          </a:p>
        </p:txBody>
      </p:sp>
      <p:sp>
        <p:nvSpPr>
          <p:cNvPr id="237" name="Google Shape;237;p14"/>
          <p:cNvSpPr txBox="1"/>
          <p:nvPr/>
        </p:nvSpPr>
        <p:spPr>
          <a:xfrm>
            <a:off x="7224225" y="4222700"/>
            <a:ext cx="3791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latin typeface="Century Gothic"/>
                <a:ea typeface="Century Gothic"/>
                <a:cs typeface="Century Gothic"/>
                <a:sym typeface="Century Gothic"/>
              </a:rPr>
              <a:t>Modelling with XGBOOST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n-US" sz="2800"/>
              <a:t>Modeling  with Support Vector Machine (SVM)</a:t>
            </a:r>
            <a:endParaRPr sz="2800"/>
          </a:p>
        </p:txBody>
      </p:sp>
      <p:sp>
        <p:nvSpPr>
          <p:cNvPr id="243" name="Google Shape;243;p15"/>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t/>
            </a:r>
            <a:endParaRPr sz="1800"/>
          </a:p>
          <a:p>
            <a:pPr indent="0" lvl="0" marL="0" rtl="0" algn="ctr">
              <a:lnSpc>
                <a:spcPct val="100000"/>
              </a:lnSpc>
              <a:spcBef>
                <a:spcPts val="0"/>
              </a:spcBef>
              <a:spcAft>
                <a:spcPts val="0"/>
              </a:spcAft>
              <a:buClr>
                <a:srgbClr val="000000"/>
              </a:buClr>
              <a:buFont typeface="Arial"/>
              <a:buNone/>
            </a:pPr>
            <a:r>
              <a:rPr lang="en-US" sz="1800"/>
              <a:t>SCM is also not offering a got fit for our predictions. It looks like its performance is similar to the one offered by the Ridge Regression Model, but with a higher MSE, and a lower R-squared value (value of 0.11).</a:t>
            </a:r>
            <a:endParaRPr sz="1800">
              <a:solidFill>
                <a:srgbClr val="000000"/>
              </a:solidFill>
            </a:endParaRPr>
          </a:p>
          <a:p>
            <a:pPr indent="0" lvl="0" marL="0" rtl="0" algn="ctr">
              <a:lnSpc>
                <a:spcPct val="100000"/>
              </a:lnSpc>
              <a:spcBef>
                <a:spcPts val="0"/>
              </a:spcBef>
              <a:spcAft>
                <a:spcPts val="0"/>
              </a:spcAft>
              <a:buClr>
                <a:srgbClr val="000000"/>
              </a:buClr>
              <a:buFont typeface="Arial"/>
              <a:buNone/>
            </a:pPr>
            <a:r>
              <a:t/>
            </a:r>
            <a:endParaRPr sz="1800"/>
          </a:p>
          <a:p>
            <a:pPr indent="0" lvl="0" marL="0" rtl="0" algn="ctr">
              <a:lnSpc>
                <a:spcPct val="100000"/>
              </a:lnSpc>
              <a:spcBef>
                <a:spcPts val="0"/>
              </a:spcBef>
              <a:spcAft>
                <a:spcPts val="0"/>
              </a:spcAft>
              <a:buNone/>
            </a:pPr>
            <a:r>
              <a:rPr lang="en-US" sz="1800"/>
              <a:t>However, in an overall, the values looked very similar to the linear model and the MAE is a little bit lower than the linear model (it is 15.93) so its predictions are off only 15.93 minutes from the actual arrival delay times.</a:t>
            </a:r>
            <a:endParaRPr sz="3000"/>
          </a:p>
        </p:txBody>
      </p:sp>
      <p:pic>
        <p:nvPicPr>
          <p:cNvPr id="244" name="Google Shape;244;p15"/>
          <p:cNvPicPr preferRelativeResize="0"/>
          <p:nvPr/>
        </p:nvPicPr>
        <p:blipFill rotWithShape="1">
          <a:blip r:embed="rId3">
            <a:alphaModFix/>
          </a:blip>
          <a:srcRect b="0" l="0" r="0" t="0"/>
          <a:stretch/>
        </p:blipFill>
        <p:spPr>
          <a:xfrm>
            <a:off x="6355528" y="1825625"/>
            <a:ext cx="5505196" cy="43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idx="1" type="body"/>
          </p:nvPr>
        </p:nvSpPr>
        <p:spPr>
          <a:xfrm>
            <a:off x="901650" y="825150"/>
            <a:ext cx="10271100" cy="50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800"/>
              <a:t>Some Considerations (but not final!)</a:t>
            </a:r>
            <a:endParaRPr sz="2800"/>
          </a:p>
        </p:txBody>
      </p:sp>
      <p:sp>
        <p:nvSpPr>
          <p:cNvPr id="250" name="Google Shape;250;p16"/>
          <p:cNvSpPr txBox="1"/>
          <p:nvPr/>
        </p:nvSpPr>
        <p:spPr>
          <a:xfrm>
            <a:off x="901650" y="1751588"/>
            <a:ext cx="10388700" cy="4186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dk1"/>
                </a:solidFill>
                <a:latin typeface="Century Gothic"/>
                <a:ea typeface="Century Gothic"/>
                <a:cs typeface="Century Gothic"/>
                <a:sym typeface="Century Gothic"/>
              </a:rPr>
              <a:t>From these metrics, we can conclude that the Linear Regression Model or the Ridge Regression Model provides the best fit for our predictions</a:t>
            </a:r>
            <a:r>
              <a:rPr lang="en-US" sz="1900">
                <a:solidFill>
                  <a:schemeClr val="dk1"/>
                </a:solidFill>
                <a:latin typeface="Century Gothic"/>
                <a:ea typeface="Century Gothic"/>
                <a:cs typeface="Century Gothic"/>
                <a:sym typeface="Century Gothic"/>
              </a:rPr>
              <a:t>. </a:t>
            </a:r>
            <a:endParaRPr sz="1900">
              <a:latin typeface="Century Gothic"/>
              <a:ea typeface="Century Gothic"/>
              <a:cs typeface="Century Gothic"/>
              <a:sym typeface="Century Gothic"/>
            </a:endParaRPr>
          </a:p>
          <a:p>
            <a:pPr indent="0" lvl="0" marL="0" marR="0" rtl="0" algn="l">
              <a:spcBef>
                <a:spcPts val="0"/>
              </a:spcBef>
              <a:spcAft>
                <a:spcPts val="0"/>
              </a:spcAft>
              <a:buNone/>
            </a:pPr>
            <a:r>
              <a:t/>
            </a:r>
            <a:endParaRPr sz="19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rPr lang="en-US" sz="1900">
                <a:solidFill>
                  <a:schemeClr val="dk1"/>
                </a:solidFill>
                <a:latin typeface="Century Gothic"/>
                <a:ea typeface="Century Gothic"/>
                <a:cs typeface="Century Gothic"/>
                <a:sym typeface="Century Gothic"/>
              </a:rPr>
              <a:t>In the future it would be needed new insights and approach to our feature engineering as this step can help us to improve the performance of our models.</a:t>
            </a:r>
            <a:endParaRPr sz="19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9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rPr lang="en-US" sz="1900">
                <a:solidFill>
                  <a:schemeClr val="dk1"/>
                </a:solidFill>
                <a:latin typeface="Century Gothic"/>
                <a:ea typeface="Century Gothic"/>
                <a:cs typeface="Century Gothic"/>
                <a:sym typeface="Century Gothic"/>
              </a:rPr>
              <a:t>From those results, the considerations about:</a:t>
            </a:r>
            <a:endParaRPr sz="1900">
              <a:solidFill>
                <a:schemeClr val="dk1"/>
              </a:solidFill>
              <a:latin typeface="Century Gothic"/>
              <a:ea typeface="Century Gothic"/>
              <a:cs typeface="Century Gothic"/>
              <a:sym typeface="Century Gothic"/>
            </a:endParaRPr>
          </a:p>
          <a:p>
            <a:pPr indent="-349250" lvl="0" marL="457200" marR="0" rtl="0" algn="just">
              <a:spcBef>
                <a:spcPts val="0"/>
              </a:spcBef>
              <a:spcAft>
                <a:spcPts val="0"/>
              </a:spcAft>
              <a:buClr>
                <a:schemeClr val="dk1"/>
              </a:buClr>
              <a:buSzPts val="1900"/>
              <a:buFont typeface="Century Gothic"/>
              <a:buChar char="●"/>
            </a:pPr>
            <a:r>
              <a:rPr lang="en-US" sz="1900">
                <a:solidFill>
                  <a:schemeClr val="dk1"/>
                </a:solidFill>
                <a:latin typeface="Century Gothic"/>
                <a:ea typeface="Century Gothic"/>
                <a:cs typeface="Century Gothic"/>
                <a:sym typeface="Century Gothic"/>
              </a:rPr>
              <a:t>the airport trajectories with origin in (1) Cincinnati (CVG) to Illinois (ORD), (2) Newark (EWR) to Minneapolis (MSP) and (3) El Paso (ELP) to California (LAX);</a:t>
            </a:r>
            <a:endParaRPr sz="1900">
              <a:solidFill>
                <a:schemeClr val="dk1"/>
              </a:solidFill>
              <a:latin typeface="Century Gothic"/>
              <a:ea typeface="Century Gothic"/>
              <a:cs typeface="Century Gothic"/>
              <a:sym typeface="Century Gothic"/>
            </a:endParaRPr>
          </a:p>
          <a:p>
            <a:pPr indent="-349250" lvl="0" marL="457200" marR="0" rtl="0" algn="just">
              <a:spcBef>
                <a:spcPts val="0"/>
              </a:spcBef>
              <a:spcAft>
                <a:spcPts val="0"/>
              </a:spcAft>
              <a:buClr>
                <a:schemeClr val="dk1"/>
              </a:buClr>
              <a:buSzPts val="1900"/>
              <a:buFont typeface="Century Gothic"/>
              <a:buChar char="●"/>
            </a:pPr>
            <a:r>
              <a:rPr lang="en-US" sz="1900">
                <a:solidFill>
                  <a:schemeClr val="dk1"/>
                </a:solidFill>
                <a:latin typeface="Century Gothic"/>
                <a:ea typeface="Century Gothic"/>
                <a:cs typeface="Century Gothic"/>
                <a:sym typeface="Century Gothic"/>
              </a:rPr>
              <a:t>the week days of Monday, Friday and Sunday;</a:t>
            </a:r>
            <a:endParaRPr sz="1900">
              <a:solidFill>
                <a:schemeClr val="dk1"/>
              </a:solidFill>
              <a:latin typeface="Century Gothic"/>
              <a:ea typeface="Century Gothic"/>
              <a:cs typeface="Century Gothic"/>
              <a:sym typeface="Century Gothic"/>
            </a:endParaRPr>
          </a:p>
          <a:p>
            <a:pPr indent="-349250" lvl="0" marL="457200" marR="0" rtl="0" algn="just">
              <a:spcBef>
                <a:spcPts val="0"/>
              </a:spcBef>
              <a:spcAft>
                <a:spcPts val="0"/>
              </a:spcAft>
              <a:buClr>
                <a:schemeClr val="dk1"/>
              </a:buClr>
              <a:buSzPts val="1900"/>
              <a:buFont typeface="Century Gothic"/>
              <a:buChar char="●"/>
            </a:pPr>
            <a:r>
              <a:rPr lang="en-US" sz="1900">
                <a:solidFill>
                  <a:schemeClr val="dk1"/>
                </a:solidFill>
                <a:latin typeface="Century Gothic"/>
                <a:ea typeface="Century Gothic"/>
                <a:cs typeface="Century Gothic"/>
                <a:sym typeface="Century Gothic"/>
              </a:rPr>
              <a:t>the time of the day as afternoon and evening;</a:t>
            </a:r>
            <a:endParaRPr sz="1900">
              <a:solidFill>
                <a:schemeClr val="dk1"/>
              </a:solidFill>
              <a:latin typeface="Century Gothic"/>
              <a:ea typeface="Century Gothic"/>
              <a:cs typeface="Century Gothic"/>
              <a:sym typeface="Century Gothic"/>
            </a:endParaRPr>
          </a:p>
          <a:p>
            <a:pPr indent="0" lvl="0" marL="457200" marR="0" rtl="0" algn="just">
              <a:spcBef>
                <a:spcPts val="0"/>
              </a:spcBef>
              <a:spcAft>
                <a:spcPts val="0"/>
              </a:spcAft>
              <a:buNone/>
            </a:pPr>
            <a:r>
              <a:t/>
            </a:r>
            <a:endParaRPr sz="1900">
              <a:solidFill>
                <a:schemeClr val="dk1"/>
              </a:solidFill>
              <a:latin typeface="Century Gothic"/>
              <a:ea typeface="Century Gothic"/>
              <a:cs typeface="Century Gothic"/>
              <a:sym typeface="Century Gothic"/>
            </a:endParaRPr>
          </a:p>
          <a:p>
            <a:pPr indent="0" lvl="0" marL="457200" marR="0" rtl="0" algn="just">
              <a:spcBef>
                <a:spcPts val="0"/>
              </a:spcBef>
              <a:spcAft>
                <a:spcPts val="0"/>
              </a:spcAft>
              <a:buNone/>
            </a:pPr>
            <a:r>
              <a:rPr lang="en-US" sz="1900">
                <a:solidFill>
                  <a:schemeClr val="dk1"/>
                </a:solidFill>
                <a:latin typeface="Century Gothic"/>
                <a:ea typeface="Century Gothic"/>
                <a:cs typeface="Century Gothic"/>
                <a:sym typeface="Century Gothic"/>
              </a:rPr>
              <a:t>are the ones with the higher counts of total arrival delays, therefore they have a higher count of flight arrival delay predictions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Project Introduction</a:t>
            </a:r>
            <a:endParaRPr/>
          </a:p>
        </p:txBody>
      </p:sp>
      <p:sp>
        <p:nvSpPr>
          <p:cNvPr id="120" name="Google Shape;120;p2"/>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a:t>Flight delays are a big concern in the commercial aviation sector. It leads to customer dissatisfaction, poor carrier reputation, financial loss and fuel loss.</a:t>
            </a:r>
            <a:endParaRPr/>
          </a:p>
          <a:p>
            <a:pPr indent="-228600" lvl="0" marL="228600" rtl="0" algn="just">
              <a:lnSpc>
                <a:spcPct val="90000"/>
              </a:lnSpc>
              <a:spcBef>
                <a:spcPts val="1000"/>
              </a:spcBef>
              <a:spcAft>
                <a:spcPts val="0"/>
              </a:spcAft>
              <a:buClr>
                <a:schemeClr val="dk1"/>
              </a:buClr>
              <a:buSzPts val="2400"/>
              <a:buChar char="•"/>
            </a:pPr>
            <a:r>
              <a:rPr lang="en-US"/>
              <a:t>In case of connecting flights, delays of one flight may create a significant impact on the chain of flights that use the connection. </a:t>
            </a:r>
            <a:endParaRPr/>
          </a:p>
          <a:p>
            <a:pPr indent="-228600" lvl="0" marL="228600" rtl="0" algn="just">
              <a:lnSpc>
                <a:spcPct val="90000"/>
              </a:lnSpc>
              <a:spcBef>
                <a:spcPts val="1000"/>
              </a:spcBef>
              <a:spcAft>
                <a:spcPts val="0"/>
              </a:spcAft>
              <a:buClr>
                <a:schemeClr val="dk1"/>
              </a:buClr>
              <a:buSzPts val="2400"/>
              <a:buChar char="•"/>
            </a:pPr>
            <a:r>
              <a:rPr lang="en-US"/>
              <a:t>The motivation of this study is to understand and predict flight delays. It is critical for air carriers to estimate flight delays so that they can either prevent it from happening or are better equipped to manage them. </a:t>
            </a:r>
            <a:endParaRPr/>
          </a:p>
          <a:p>
            <a:pPr indent="-228600" lvl="0" marL="228600" rtl="0" algn="l">
              <a:lnSpc>
                <a:spcPct val="90000"/>
              </a:lnSpc>
              <a:spcBef>
                <a:spcPts val="1000"/>
              </a:spcBef>
              <a:spcAft>
                <a:spcPts val="0"/>
              </a:spcAft>
              <a:buClr>
                <a:schemeClr val="dk1"/>
              </a:buClr>
              <a:buSzPts val="2400"/>
              <a:buChar char="•"/>
            </a:pPr>
            <a:r>
              <a:rPr lang="en-US"/>
              <a:t>This can help airlines to improve customer satisfaction and enable a positive revenue generation.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Project Objectives</a:t>
            </a:r>
            <a:endParaRPr/>
          </a:p>
        </p:txBody>
      </p:sp>
      <p:sp>
        <p:nvSpPr>
          <p:cNvPr id="126" name="Google Shape;126;p3"/>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Exploration of data;</a:t>
            </a:r>
            <a:endParaRPr/>
          </a:p>
          <a:p>
            <a:pPr indent="-228600" lvl="0" marL="228600" rtl="0" algn="l">
              <a:lnSpc>
                <a:spcPct val="90000"/>
              </a:lnSpc>
              <a:spcBef>
                <a:spcPts val="1000"/>
              </a:spcBef>
              <a:spcAft>
                <a:spcPts val="0"/>
              </a:spcAft>
              <a:buClr>
                <a:schemeClr val="dk1"/>
              </a:buClr>
              <a:buSzPts val="2400"/>
              <a:buChar char="•"/>
            </a:pPr>
            <a:r>
              <a:rPr lang="en-US"/>
              <a:t>Identify attributes that affect flight delay;</a:t>
            </a:r>
            <a:endParaRPr/>
          </a:p>
          <a:p>
            <a:pPr indent="-228600" lvl="0" marL="228600" rtl="0" algn="just">
              <a:lnSpc>
                <a:spcPct val="90000"/>
              </a:lnSpc>
              <a:spcBef>
                <a:spcPts val="1000"/>
              </a:spcBef>
              <a:spcAft>
                <a:spcPts val="0"/>
              </a:spcAft>
              <a:buClr>
                <a:schemeClr val="dk1"/>
              </a:buClr>
              <a:buSzPts val="2400"/>
              <a:buChar char="•"/>
            </a:pPr>
            <a:r>
              <a:rPr lang="en-US"/>
              <a:t>Develop machine learning models that classify flight outcomes (either delayed or not delayed) with selected features;</a:t>
            </a:r>
            <a:endParaRPr/>
          </a:p>
          <a:p>
            <a:pPr indent="-228600" lvl="0" marL="228600" rtl="0" algn="l">
              <a:lnSpc>
                <a:spcPct val="90000"/>
              </a:lnSpc>
              <a:spcBef>
                <a:spcPts val="1000"/>
              </a:spcBef>
              <a:spcAft>
                <a:spcPts val="0"/>
              </a:spcAft>
              <a:buClr>
                <a:schemeClr val="dk1"/>
              </a:buClr>
              <a:buSzPts val="2400"/>
              <a:buChar char="•"/>
            </a:pPr>
            <a:r>
              <a:rPr lang="en-US"/>
              <a:t>Evaluate the performance of different machine learning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Project Workflow</a:t>
            </a:r>
            <a:endParaRPr/>
          </a:p>
        </p:txBody>
      </p:sp>
      <p:grpSp>
        <p:nvGrpSpPr>
          <p:cNvPr id="132" name="Google Shape;132;p4"/>
          <p:cNvGrpSpPr/>
          <p:nvPr/>
        </p:nvGrpSpPr>
        <p:grpSpPr>
          <a:xfrm>
            <a:off x="840292" y="2152744"/>
            <a:ext cx="10511414" cy="3204973"/>
            <a:chOff x="2092" y="327119"/>
            <a:chExt cx="10511414" cy="3204973"/>
          </a:xfrm>
        </p:grpSpPr>
        <p:sp>
          <p:nvSpPr>
            <p:cNvPr id="133" name="Google Shape;133;p4"/>
            <p:cNvSpPr/>
            <p:nvPr/>
          </p:nvSpPr>
          <p:spPr>
            <a:xfrm>
              <a:off x="2241532" y="953771"/>
              <a:ext cx="484885" cy="91440"/>
            </a:xfrm>
            <a:custGeom>
              <a:rect b="b" l="l" r="r" t="t"/>
              <a:pathLst>
                <a:path extrusionOk="0" h="120000" w="120000">
                  <a:moveTo>
                    <a:pt x="0" y="60000"/>
                  </a:moveTo>
                  <a:lnTo>
                    <a:pt x="120000" y="6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2471087" y="996914"/>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35" name="Google Shape;135;p4"/>
            <p:cNvSpPr/>
            <p:nvPr/>
          </p:nvSpPr>
          <p:spPr>
            <a:xfrm>
              <a:off x="2092" y="32711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2092" y="32711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Load Database (PgAdmin)</a:t>
              </a:r>
              <a:endParaRPr/>
            </a:p>
          </p:txBody>
        </p:sp>
        <p:sp>
          <p:nvSpPr>
            <p:cNvPr id="137" name="Google Shape;137;p4"/>
            <p:cNvSpPr/>
            <p:nvPr/>
          </p:nvSpPr>
          <p:spPr>
            <a:xfrm>
              <a:off x="4998257" y="953771"/>
              <a:ext cx="484885" cy="91440"/>
            </a:xfrm>
            <a:custGeom>
              <a:rect b="b" l="l" r="r" t="t"/>
              <a:pathLst>
                <a:path extrusionOk="0" h="120000" w="120000">
                  <a:moveTo>
                    <a:pt x="0" y="60000"/>
                  </a:moveTo>
                  <a:lnTo>
                    <a:pt x="120000" y="6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5227812" y="996914"/>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39" name="Google Shape;139;p4"/>
            <p:cNvSpPr/>
            <p:nvPr/>
          </p:nvSpPr>
          <p:spPr>
            <a:xfrm>
              <a:off x="2758817" y="32711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2758817" y="32711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Extract Data using SQL Query</a:t>
              </a:r>
              <a:endParaRPr/>
            </a:p>
          </p:txBody>
        </p:sp>
        <p:sp>
          <p:nvSpPr>
            <p:cNvPr id="141" name="Google Shape;141;p4"/>
            <p:cNvSpPr/>
            <p:nvPr/>
          </p:nvSpPr>
          <p:spPr>
            <a:xfrm>
              <a:off x="7754982" y="953771"/>
              <a:ext cx="484885" cy="91440"/>
            </a:xfrm>
            <a:custGeom>
              <a:rect b="b" l="l" r="r" t="t"/>
              <a:pathLst>
                <a:path extrusionOk="0" h="120000" w="120000">
                  <a:moveTo>
                    <a:pt x="0" y="60000"/>
                  </a:moveTo>
                  <a:lnTo>
                    <a:pt x="120000" y="6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7984537" y="996914"/>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43" name="Google Shape;143;p4"/>
            <p:cNvSpPr/>
            <p:nvPr/>
          </p:nvSpPr>
          <p:spPr>
            <a:xfrm>
              <a:off x="5515542" y="32711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5515542" y="32711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Split Data (Train/Test)</a:t>
              </a:r>
              <a:endParaRPr/>
            </a:p>
          </p:txBody>
        </p:sp>
        <p:sp>
          <p:nvSpPr>
            <p:cNvPr id="145" name="Google Shape;145;p4"/>
            <p:cNvSpPr/>
            <p:nvPr/>
          </p:nvSpPr>
          <p:spPr>
            <a:xfrm>
              <a:off x="1122712" y="1670063"/>
              <a:ext cx="8270175" cy="484885"/>
            </a:xfrm>
            <a:custGeom>
              <a:rect b="b" l="l" r="r" t="t"/>
              <a:pathLst>
                <a:path extrusionOk="0" h="120000" w="120000">
                  <a:moveTo>
                    <a:pt x="120000" y="0"/>
                  </a:moveTo>
                  <a:lnTo>
                    <a:pt x="120000" y="64232"/>
                  </a:lnTo>
                  <a:lnTo>
                    <a:pt x="0" y="64232"/>
                  </a:lnTo>
                  <a:lnTo>
                    <a:pt x="0" y="12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5050644" y="1909929"/>
              <a:ext cx="414311"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47" name="Google Shape;147;p4"/>
            <p:cNvSpPr/>
            <p:nvPr/>
          </p:nvSpPr>
          <p:spPr>
            <a:xfrm>
              <a:off x="8272267" y="32711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nvSpPr>
          <p:spPr>
            <a:xfrm>
              <a:off x="8272267" y="32711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EDA</a:t>
              </a:r>
              <a:endParaRPr/>
            </a:p>
          </p:txBody>
        </p:sp>
        <p:sp>
          <p:nvSpPr>
            <p:cNvPr id="149" name="Google Shape;149;p4"/>
            <p:cNvSpPr/>
            <p:nvPr/>
          </p:nvSpPr>
          <p:spPr>
            <a:xfrm>
              <a:off x="2241532" y="2814001"/>
              <a:ext cx="484885" cy="91440"/>
            </a:xfrm>
            <a:custGeom>
              <a:rect b="b" l="l" r="r" t="t"/>
              <a:pathLst>
                <a:path extrusionOk="0" h="120000" w="120000">
                  <a:moveTo>
                    <a:pt x="0" y="60000"/>
                  </a:moveTo>
                  <a:lnTo>
                    <a:pt x="120000" y="6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2471087" y="2857143"/>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51" name="Google Shape;151;p4"/>
            <p:cNvSpPr/>
            <p:nvPr/>
          </p:nvSpPr>
          <p:spPr>
            <a:xfrm>
              <a:off x="2092" y="218734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txBox="1"/>
            <p:nvPr/>
          </p:nvSpPr>
          <p:spPr>
            <a:xfrm>
              <a:off x="2092" y="218734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Feature Engineering</a:t>
              </a:r>
              <a:endParaRPr/>
            </a:p>
          </p:txBody>
        </p:sp>
        <p:sp>
          <p:nvSpPr>
            <p:cNvPr id="153" name="Google Shape;153;p4"/>
            <p:cNvSpPr/>
            <p:nvPr/>
          </p:nvSpPr>
          <p:spPr>
            <a:xfrm>
              <a:off x="4998257" y="2814001"/>
              <a:ext cx="484885" cy="91440"/>
            </a:xfrm>
            <a:custGeom>
              <a:rect b="b" l="l" r="r" t="t"/>
              <a:pathLst>
                <a:path extrusionOk="0" h="120000" w="120000">
                  <a:moveTo>
                    <a:pt x="0" y="60000"/>
                  </a:moveTo>
                  <a:lnTo>
                    <a:pt x="120000" y="60000"/>
                  </a:lnTo>
                </a:path>
              </a:pathLst>
            </a:custGeom>
            <a:noFill/>
            <a:ln cap="flat" cmpd="sng" w="9525">
              <a:solidFill>
                <a:srgbClr val="EE735E"/>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5227812" y="2857143"/>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entury Gothic"/>
                <a:buNone/>
              </a:pPr>
              <a:r>
                <a:t/>
              </a:r>
              <a:endParaRPr b="0" i="0" sz="500" u="none" cap="none" strike="noStrike">
                <a:solidFill>
                  <a:schemeClr val="dk1"/>
                </a:solidFill>
                <a:latin typeface="Century Gothic"/>
                <a:ea typeface="Century Gothic"/>
                <a:cs typeface="Century Gothic"/>
                <a:sym typeface="Century Gothic"/>
              </a:endParaRPr>
            </a:p>
          </p:txBody>
        </p:sp>
        <p:sp>
          <p:nvSpPr>
            <p:cNvPr id="155" name="Google Shape;155;p4"/>
            <p:cNvSpPr/>
            <p:nvPr/>
          </p:nvSpPr>
          <p:spPr>
            <a:xfrm>
              <a:off x="2758817" y="218734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nvSpPr>
          <p:spPr>
            <a:xfrm>
              <a:off x="2758817" y="218734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Model Development</a:t>
              </a:r>
              <a:endParaRPr/>
            </a:p>
          </p:txBody>
        </p:sp>
        <p:sp>
          <p:nvSpPr>
            <p:cNvPr id="157" name="Google Shape;157;p4"/>
            <p:cNvSpPr/>
            <p:nvPr/>
          </p:nvSpPr>
          <p:spPr>
            <a:xfrm>
              <a:off x="5515542" y="2187349"/>
              <a:ext cx="2241239" cy="1344743"/>
            </a:xfrm>
            <a:prstGeom prst="rect">
              <a:avLst/>
            </a:prstGeom>
            <a:solidFill>
              <a:srgbClr val="EE73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txBox="1"/>
            <p:nvPr/>
          </p:nvSpPr>
          <p:spPr>
            <a:xfrm>
              <a:off x="5515542" y="2187349"/>
              <a:ext cx="2241239" cy="1344743"/>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Prediction</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839802" y="457200"/>
            <a:ext cx="4721400" cy="16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A6400"/>
              </a:buClr>
              <a:buSzPts val="1800"/>
              <a:buFont typeface="Calibri"/>
              <a:buNone/>
            </a:pPr>
            <a:r>
              <a:rPr i="0" lang="en-US" sz="2600"/>
              <a:t>Are delays from Normal distribution and mean of the delay is 0?</a:t>
            </a:r>
            <a:endParaRPr sz="2600"/>
          </a:p>
        </p:txBody>
      </p:sp>
      <p:pic>
        <p:nvPicPr>
          <p:cNvPr id="164" name="Google Shape;164;p5"/>
          <p:cNvPicPr preferRelativeResize="0"/>
          <p:nvPr/>
        </p:nvPicPr>
        <p:blipFill rotWithShape="1">
          <a:blip r:embed="rId3">
            <a:alphaModFix/>
          </a:blip>
          <a:srcRect b="0" l="0" r="0" t="0"/>
          <a:stretch/>
        </p:blipFill>
        <p:spPr>
          <a:xfrm>
            <a:off x="6741825" y="187150"/>
            <a:ext cx="4097175" cy="3250468"/>
          </a:xfrm>
          <a:prstGeom prst="rect">
            <a:avLst/>
          </a:prstGeom>
          <a:noFill/>
          <a:ln>
            <a:noFill/>
          </a:ln>
        </p:spPr>
      </p:pic>
      <p:pic>
        <p:nvPicPr>
          <p:cNvPr id="165" name="Google Shape;165;p5"/>
          <p:cNvPicPr preferRelativeResize="0"/>
          <p:nvPr/>
        </p:nvPicPr>
        <p:blipFill rotWithShape="1">
          <a:blip r:embed="rId4">
            <a:alphaModFix/>
          </a:blip>
          <a:srcRect b="0" l="0" r="0" t="0"/>
          <a:stretch/>
        </p:blipFill>
        <p:spPr>
          <a:xfrm>
            <a:off x="6741827" y="3348725"/>
            <a:ext cx="4097175" cy="3296675"/>
          </a:xfrm>
          <a:prstGeom prst="rect">
            <a:avLst/>
          </a:prstGeom>
          <a:noFill/>
          <a:ln>
            <a:noFill/>
          </a:ln>
        </p:spPr>
      </p:pic>
      <p:sp>
        <p:nvSpPr>
          <p:cNvPr id="166" name="Google Shape;166;p5"/>
          <p:cNvSpPr txBox="1"/>
          <p:nvPr/>
        </p:nvSpPr>
        <p:spPr>
          <a:xfrm>
            <a:off x="796138" y="2630632"/>
            <a:ext cx="48087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entury Gothic"/>
                <a:ea typeface="Century Gothic"/>
                <a:cs typeface="Century Gothic"/>
                <a:sym typeface="Century Gothic"/>
              </a:rPr>
              <a:t>The flight delays are centered around negative values and the data doesn't follow a normal distribution. Also, the points on the Q-Q plot follow a straight line in the most part and only present a variation at the end of the graph.</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rPr lang="en-US" sz="1800">
                <a:solidFill>
                  <a:schemeClr val="dk1"/>
                </a:solidFill>
                <a:latin typeface="Century Gothic"/>
                <a:ea typeface="Century Gothic"/>
                <a:cs typeface="Century Gothic"/>
                <a:sym typeface="Century Gothic"/>
              </a:rPr>
              <a:t>This means that most of the flights are not late.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idx="1" type="body"/>
          </p:nvPr>
        </p:nvSpPr>
        <p:spPr>
          <a:xfrm>
            <a:off x="360950" y="240325"/>
            <a:ext cx="5534400" cy="6330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A6400"/>
              </a:buClr>
              <a:buSzPts val="1800"/>
              <a:buNone/>
            </a:pPr>
            <a:r>
              <a:rPr lang="en-US" sz="1800"/>
              <a:t>Is average/median monthly delay different during the year? </a:t>
            </a:r>
            <a:endParaRPr sz="1800"/>
          </a:p>
          <a:p>
            <a:pPr indent="0" lvl="0" marL="0" rtl="0" algn="just">
              <a:lnSpc>
                <a:spcPct val="90000"/>
              </a:lnSpc>
              <a:spcBef>
                <a:spcPts val="0"/>
              </a:spcBef>
              <a:spcAft>
                <a:spcPts val="0"/>
              </a:spcAft>
              <a:buClr>
                <a:srgbClr val="FA6400"/>
              </a:buClr>
              <a:buSzPts val="1800"/>
              <a:buNone/>
            </a:pPr>
            <a:r>
              <a:t/>
            </a:r>
            <a:endParaRPr sz="1800"/>
          </a:p>
          <a:p>
            <a:pPr indent="0" lvl="0" marL="0" rtl="0" algn="ctr">
              <a:lnSpc>
                <a:spcPct val="90000"/>
              </a:lnSpc>
              <a:spcBef>
                <a:spcPts val="0"/>
              </a:spcBef>
              <a:spcAft>
                <a:spcPts val="0"/>
              </a:spcAft>
              <a:buClr>
                <a:srgbClr val="FA6400"/>
              </a:buClr>
              <a:buSzPts val="1800"/>
              <a:buNone/>
            </a:pPr>
            <a:r>
              <a:rPr lang="en-US" sz="1600"/>
              <a:t>June and July = higher count of flights delays</a:t>
            </a:r>
            <a:endParaRPr sz="1600"/>
          </a:p>
          <a:p>
            <a:pPr indent="0" lvl="0" marL="0" rtl="0" algn="just">
              <a:lnSpc>
                <a:spcPct val="90000"/>
              </a:lnSpc>
              <a:spcBef>
                <a:spcPts val="0"/>
              </a:spcBef>
              <a:spcAft>
                <a:spcPts val="0"/>
              </a:spcAft>
              <a:buClr>
                <a:srgbClr val="FA6400"/>
              </a:buClr>
              <a:buSzPts val="1800"/>
              <a:buNone/>
            </a:pPr>
            <a:r>
              <a:t/>
            </a:r>
            <a:endParaRPr sz="1800"/>
          </a:p>
          <a:p>
            <a:pPr indent="0" lvl="0" marL="0" rtl="0" algn="just">
              <a:lnSpc>
                <a:spcPct val="90000"/>
              </a:lnSpc>
              <a:spcBef>
                <a:spcPts val="0"/>
              </a:spcBef>
              <a:spcAft>
                <a:spcPts val="0"/>
              </a:spcAft>
              <a:buClr>
                <a:srgbClr val="FA6400"/>
              </a:buClr>
              <a:buSzPts val="1800"/>
              <a:buNone/>
            </a:pPr>
            <a:r>
              <a:t/>
            </a:r>
            <a:endParaRPr sz="1800"/>
          </a:p>
        </p:txBody>
      </p:sp>
      <p:sp>
        <p:nvSpPr>
          <p:cNvPr id="172" name="Google Shape;172;p6"/>
          <p:cNvSpPr txBox="1"/>
          <p:nvPr>
            <p:ph idx="2" type="body"/>
          </p:nvPr>
        </p:nvSpPr>
        <p:spPr>
          <a:xfrm>
            <a:off x="6172200" y="240325"/>
            <a:ext cx="5371500" cy="574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lang="en-US" sz="1800"/>
              <a:t>How does taxi times change during the day? </a:t>
            </a:r>
            <a:endParaRPr/>
          </a:p>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rPr lang="en-US" sz="1400"/>
              <a:t>By analyzing the total taxi time in relationship with the actual departure delay, we can notice that the actual departure delay takes longer in the morning and evening time. </a:t>
            </a:r>
            <a:endParaRPr sz="1800"/>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p:txBody>
      </p:sp>
      <p:pic>
        <p:nvPicPr>
          <p:cNvPr id="173" name="Google Shape;173;p6"/>
          <p:cNvPicPr preferRelativeResize="0"/>
          <p:nvPr/>
        </p:nvPicPr>
        <p:blipFill rotWithShape="1">
          <a:blip r:embed="rId3">
            <a:alphaModFix/>
          </a:blip>
          <a:srcRect b="0" l="0" r="0" t="0"/>
          <a:stretch/>
        </p:blipFill>
        <p:spPr>
          <a:xfrm>
            <a:off x="1263154" y="1458298"/>
            <a:ext cx="4044462" cy="2508007"/>
          </a:xfrm>
          <a:prstGeom prst="rect">
            <a:avLst/>
          </a:prstGeom>
          <a:noFill/>
          <a:ln>
            <a:noFill/>
          </a:ln>
        </p:spPr>
      </p:pic>
      <p:pic>
        <p:nvPicPr>
          <p:cNvPr id="174" name="Google Shape;174;p6"/>
          <p:cNvPicPr preferRelativeResize="0"/>
          <p:nvPr/>
        </p:nvPicPr>
        <p:blipFill rotWithShape="1">
          <a:blip r:embed="rId4">
            <a:alphaModFix/>
          </a:blip>
          <a:srcRect b="0" l="0" r="0" t="0"/>
          <a:stretch/>
        </p:blipFill>
        <p:spPr>
          <a:xfrm>
            <a:off x="1263154" y="3987217"/>
            <a:ext cx="4044462" cy="2819745"/>
          </a:xfrm>
          <a:prstGeom prst="rect">
            <a:avLst/>
          </a:prstGeom>
          <a:noFill/>
          <a:ln>
            <a:noFill/>
          </a:ln>
        </p:spPr>
      </p:pic>
      <p:pic>
        <p:nvPicPr>
          <p:cNvPr id="175" name="Google Shape;175;p6"/>
          <p:cNvPicPr preferRelativeResize="0"/>
          <p:nvPr/>
        </p:nvPicPr>
        <p:blipFill>
          <a:blip r:embed="rId5">
            <a:alphaModFix/>
          </a:blip>
          <a:stretch>
            <a:fillRect/>
          </a:stretch>
        </p:blipFill>
        <p:spPr>
          <a:xfrm>
            <a:off x="6395075" y="2276825"/>
            <a:ext cx="4958726" cy="37115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idx="1" type="body"/>
          </p:nvPr>
        </p:nvSpPr>
        <p:spPr>
          <a:xfrm>
            <a:off x="838200" y="467833"/>
            <a:ext cx="5181600" cy="57091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i="0" lang="en-US" sz="1800"/>
              <a:t>What is the average percentage of delays </a:t>
            </a:r>
            <a:r>
              <a:rPr lang="en-US" sz="1800"/>
              <a:t>for</a:t>
            </a:r>
            <a:r>
              <a:rPr lang="en-US" sz="1800"/>
              <a:t> each airline?</a:t>
            </a:r>
            <a:endParaRPr i="0" sz="1800"/>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l">
              <a:lnSpc>
                <a:spcPct val="90000"/>
              </a:lnSpc>
              <a:spcBef>
                <a:spcPts val="0"/>
              </a:spcBef>
              <a:spcAft>
                <a:spcPts val="0"/>
              </a:spcAft>
              <a:buClr>
                <a:srgbClr val="FA6400"/>
              </a:buClr>
              <a:buSzPts val="1800"/>
              <a:buNone/>
            </a:pPr>
            <a:r>
              <a:t/>
            </a:r>
            <a:endParaRPr b="1" sz="1800">
              <a:solidFill>
                <a:srgbClr val="FA6400"/>
              </a:solidFill>
              <a:latin typeface="Calibri"/>
              <a:ea typeface="Calibri"/>
              <a:cs typeface="Calibri"/>
              <a:sym typeface="Calibri"/>
            </a:endParaRPr>
          </a:p>
          <a:p>
            <a:pPr indent="0" lvl="0" marL="0" rtl="0" algn="ctr">
              <a:lnSpc>
                <a:spcPct val="90000"/>
              </a:lnSpc>
              <a:spcBef>
                <a:spcPts val="0"/>
              </a:spcBef>
              <a:spcAft>
                <a:spcPts val="0"/>
              </a:spcAft>
              <a:buClr>
                <a:srgbClr val="FA6400"/>
              </a:buClr>
              <a:buSzPts val="1800"/>
              <a:buNone/>
            </a:pPr>
            <a:r>
              <a:t/>
            </a:r>
            <a:endParaRPr sz="1800"/>
          </a:p>
          <a:p>
            <a:pPr indent="0" lvl="0" marL="0" rtl="0" algn="ctr">
              <a:lnSpc>
                <a:spcPct val="90000"/>
              </a:lnSpc>
              <a:spcBef>
                <a:spcPts val="0"/>
              </a:spcBef>
              <a:spcAft>
                <a:spcPts val="0"/>
              </a:spcAft>
              <a:buClr>
                <a:srgbClr val="FA6400"/>
              </a:buClr>
              <a:buSzPts val="1800"/>
              <a:buNone/>
            </a:pPr>
            <a:r>
              <a:rPr lang="en-US" sz="1800"/>
              <a:t>On the other hand, the carriers AA, DL, UA are the airlines that have most of the flights made up on time. </a:t>
            </a:r>
            <a:endParaRPr sz="1800"/>
          </a:p>
        </p:txBody>
      </p:sp>
      <p:sp>
        <p:nvSpPr>
          <p:cNvPr id="181" name="Google Shape;181;p7"/>
          <p:cNvSpPr txBox="1"/>
          <p:nvPr>
            <p:ph idx="2" type="body"/>
          </p:nvPr>
        </p:nvSpPr>
        <p:spPr>
          <a:xfrm>
            <a:off x="6172200" y="554925"/>
            <a:ext cx="5181600" cy="5523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lang="en-US" sz="1900"/>
              <a:t>How many states cover 50% of US air traffic?</a:t>
            </a:r>
            <a:endParaRPr sz="2500"/>
          </a:p>
          <a:p>
            <a:pPr indent="0" lvl="0" marL="0" rtl="0" algn="l">
              <a:lnSpc>
                <a:spcPct val="90000"/>
              </a:lnSpc>
              <a:spcBef>
                <a:spcPts val="1000"/>
              </a:spcBef>
              <a:spcAft>
                <a:spcPts val="0"/>
              </a:spcAft>
              <a:buClr>
                <a:schemeClr val="dk1"/>
              </a:buClr>
              <a:buSzPts val="2400"/>
              <a:buNone/>
            </a:pPr>
            <a:r>
              <a:t/>
            </a:r>
            <a:endParaRPr/>
          </a:p>
        </p:txBody>
      </p:sp>
      <p:pic>
        <p:nvPicPr>
          <p:cNvPr id="182" name="Google Shape;182;p7"/>
          <p:cNvPicPr preferRelativeResize="0"/>
          <p:nvPr/>
        </p:nvPicPr>
        <p:blipFill rotWithShape="1">
          <a:blip r:embed="rId3">
            <a:alphaModFix/>
          </a:blip>
          <a:srcRect b="0" l="0" r="0" t="0"/>
          <a:stretch/>
        </p:blipFill>
        <p:spPr>
          <a:xfrm>
            <a:off x="6019800" y="1691315"/>
            <a:ext cx="5334000" cy="4042611"/>
          </a:xfrm>
          <a:prstGeom prst="rect">
            <a:avLst/>
          </a:prstGeom>
          <a:noFill/>
          <a:ln>
            <a:noFill/>
          </a:ln>
        </p:spPr>
      </p:pic>
      <p:graphicFrame>
        <p:nvGraphicFramePr>
          <p:cNvPr id="183" name="Google Shape;183;p7"/>
          <p:cNvGraphicFramePr/>
          <p:nvPr/>
        </p:nvGraphicFramePr>
        <p:xfrm>
          <a:off x="1837703" y="1752831"/>
          <a:ext cx="3000000" cy="3000000"/>
        </p:xfrm>
        <a:graphic>
          <a:graphicData uri="http://schemas.openxmlformats.org/drawingml/2006/table">
            <a:tbl>
              <a:tblPr>
                <a:noFill/>
                <a:tableStyleId>{E88A3753-D06E-4C16-A476-A3117B842C0F}</a:tableStyleId>
              </a:tblPr>
              <a:tblGrid>
                <a:gridCol w="1331600"/>
                <a:gridCol w="1609750"/>
              </a:tblGrid>
              <a:tr h="237250">
                <a:tc gridSpan="2">
                  <a:txBody>
                    <a:bodyPr/>
                    <a:lstStyle/>
                    <a:p>
                      <a:pPr indent="0" lvl="0" marL="0" marR="0" rtl="0" algn="l">
                        <a:lnSpc>
                          <a:spcPct val="100000"/>
                        </a:lnSpc>
                        <a:spcBef>
                          <a:spcPts val="0"/>
                        </a:spcBef>
                        <a:spcAft>
                          <a:spcPts val="0"/>
                        </a:spcAft>
                        <a:buClr>
                          <a:schemeClr val="dk1"/>
                        </a:buClr>
                        <a:buSzPts val="1050"/>
                        <a:buFont typeface="Century Gothic"/>
                        <a:buNone/>
                      </a:pPr>
                      <a:r>
                        <a:rPr b="1" lang="en-US" sz="1050" u="none" cap="none" strike="noStrike">
                          <a:solidFill>
                            <a:schemeClr val="dk1"/>
                          </a:solidFill>
                          <a:latin typeface="Century Gothic"/>
                          <a:ea typeface="Century Gothic"/>
                          <a:cs typeface="Century Gothic"/>
                          <a:sym typeface="Century Gothic"/>
                        </a:rPr>
                        <a:t>Percentage of delays for each airline</a:t>
                      </a:r>
                      <a:endParaRPr/>
                    </a:p>
                  </a:txBody>
                  <a:tcPr marT="25400" marB="25400" marR="6350" marL="6350" anchor="b"/>
                </a:tc>
                <a:tc hMerge="1"/>
              </a:tr>
              <a:tr h="245825">
                <a:tc>
                  <a:txBody>
                    <a:bodyPr/>
                    <a:lstStyle/>
                    <a:p>
                      <a:pPr indent="0" lvl="0" marL="0" marR="0" rtl="0" algn="l">
                        <a:spcBef>
                          <a:spcPts val="0"/>
                        </a:spcBef>
                        <a:spcAft>
                          <a:spcPts val="0"/>
                        </a:spcAft>
                        <a:buNone/>
                      </a:pPr>
                      <a:r>
                        <a:rPr lang="en-US" sz="1100" u="none" cap="none" strike="noStrike"/>
                        <a:t> WN</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41.07 %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F9</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41.00 %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VX</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40.00 %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B6</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37.93 %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G4</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37.50 %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AA</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34.22 %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UA</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33.82 %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AS</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31.78 %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HA</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31.76 %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NK</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31.55 %</a:t>
                      </a:r>
                      <a:endParaRPr b="0" i="0" sz="1100" u="none" cap="none" strike="noStrike">
                        <a:solidFill>
                          <a:srgbClr val="000000"/>
                        </a:solidFill>
                        <a:latin typeface="Calibri"/>
                        <a:ea typeface="Calibri"/>
                        <a:cs typeface="Calibri"/>
                        <a:sym typeface="Calibri"/>
                      </a:endParaRPr>
                    </a:p>
                  </a:txBody>
                  <a:tcPr marT="6350" marB="0" marR="6350" marL="6350" anchor="b"/>
                </a:tc>
              </a:tr>
              <a:tr h="245825">
                <a:tc>
                  <a:txBody>
                    <a:bodyPr/>
                    <a:lstStyle/>
                    <a:p>
                      <a:pPr indent="0" lvl="0" marL="0" marR="0" rtl="0" algn="l">
                        <a:spcBef>
                          <a:spcPts val="0"/>
                        </a:spcBef>
                        <a:spcAft>
                          <a:spcPts val="0"/>
                        </a:spcAft>
                        <a:buNone/>
                      </a:pPr>
                      <a:r>
                        <a:rPr lang="en-US" sz="1100" u="none" cap="none" strike="noStrike"/>
                        <a:t> DL</a:t>
                      </a:r>
                      <a:endParaRPr b="0" i="0" sz="1100" u="none" cap="none" strike="noStrike">
                        <a:solidFill>
                          <a:srgbClr val="000000"/>
                        </a:solidFill>
                        <a:latin typeface="Calibri"/>
                        <a:ea typeface="Calibri"/>
                        <a:cs typeface="Calibri"/>
                        <a:sym typeface="Calibri"/>
                      </a:endParaRPr>
                    </a:p>
                  </a:txBody>
                  <a:tcPr marT="25400" marB="25400" marR="6350" marL="6350" anchor="b"/>
                </a:tc>
                <a:tc>
                  <a:txBody>
                    <a:bodyPr/>
                    <a:lstStyle/>
                    <a:p>
                      <a:pPr indent="0" lvl="0" marL="0" marR="0" rtl="0" algn="l">
                        <a:spcBef>
                          <a:spcPts val="0"/>
                        </a:spcBef>
                        <a:spcAft>
                          <a:spcPts val="0"/>
                        </a:spcAft>
                        <a:buNone/>
                      </a:pPr>
                      <a:r>
                        <a:rPr lang="en-US" sz="1100" u="none" cap="none" strike="noStrike"/>
                        <a:t>30.68 %</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idx="1" type="body"/>
          </p:nvPr>
        </p:nvSpPr>
        <p:spPr>
          <a:xfrm>
            <a:off x="369269" y="467833"/>
            <a:ext cx="5181600" cy="57091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lang="en-US" sz="2000"/>
              <a:t>Do planes fly faster when there is a departure delay?</a:t>
            </a:r>
            <a:endParaRPr sz="2000"/>
          </a:p>
          <a:p>
            <a:pPr indent="0" lvl="0" marL="0" rtl="0" algn="ctr">
              <a:lnSpc>
                <a:spcPct val="100000"/>
              </a:lnSpc>
              <a:spcBef>
                <a:spcPts val="1000"/>
              </a:spcBef>
              <a:spcAft>
                <a:spcPts val="0"/>
              </a:spcAft>
              <a:buClr>
                <a:schemeClr val="dk1"/>
              </a:buClr>
              <a:buSzPts val="1600"/>
              <a:buNone/>
            </a:pPr>
            <a:r>
              <a:rPr i="1" lang="en-US" sz="1700"/>
              <a:t>Speed with departure delay </a:t>
            </a:r>
            <a:r>
              <a:rPr lang="en-US" sz="1700"/>
              <a:t>|</a:t>
            </a:r>
            <a:r>
              <a:rPr i="1" lang="en-US" sz="1700"/>
              <a:t>Speed without departure delay</a:t>
            </a:r>
            <a:r>
              <a:rPr lang="en-US" sz="1700"/>
              <a:t> </a:t>
            </a:r>
            <a:endParaRPr sz="1700"/>
          </a:p>
          <a:p>
            <a:pPr indent="0" lvl="0" marL="0" rtl="0" algn="ctr">
              <a:lnSpc>
                <a:spcPct val="90000"/>
              </a:lnSpc>
              <a:spcBef>
                <a:spcPts val="1000"/>
              </a:spcBef>
              <a:spcAft>
                <a:spcPts val="0"/>
              </a:spcAft>
              <a:buClr>
                <a:schemeClr val="dk1"/>
              </a:buClr>
              <a:buSzPts val="2000"/>
              <a:buNone/>
            </a:pPr>
            <a:r>
              <a:rPr i="1" lang="en-US" sz="1700"/>
              <a:t>H₀: The group means are equal</a:t>
            </a:r>
            <a:endParaRPr sz="1700"/>
          </a:p>
          <a:p>
            <a:pPr indent="0" lvl="0" marL="0" rtl="0" algn="ctr">
              <a:lnSpc>
                <a:spcPct val="90000"/>
              </a:lnSpc>
              <a:spcBef>
                <a:spcPts val="1000"/>
              </a:spcBef>
              <a:spcAft>
                <a:spcPts val="0"/>
              </a:spcAft>
              <a:buClr>
                <a:schemeClr val="dk1"/>
              </a:buClr>
              <a:buSzPts val="2000"/>
              <a:buNone/>
            </a:pPr>
            <a:r>
              <a:rPr i="1" lang="en-US" sz="1700"/>
              <a:t>H₁: The group means are not equal</a:t>
            </a:r>
            <a:endParaRPr sz="1700"/>
          </a:p>
          <a:p>
            <a:pPr indent="0" lvl="0" marL="0" rtl="0" algn="ctr">
              <a:lnSpc>
                <a:spcPct val="90000"/>
              </a:lnSpc>
              <a:spcBef>
                <a:spcPts val="1000"/>
              </a:spcBef>
              <a:spcAft>
                <a:spcPts val="0"/>
              </a:spcAft>
              <a:buClr>
                <a:schemeClr val="dk1"/>
              </a:buClr>
              <a:buSzPts val="2000"/>
              <a:buNone/>
            </a:pPr>
            <a:r>
              <a:rPr lang="en-US" sz="1700"/>
              <a:t>In both test the p-value is less than 0.05 hence we would reject the null hypothesis. This implies that we have sufficient proof to say that there exists a difference in the speed of flights that have delayed departure and those that have on time departure</a:t>
            </a:r>
            <a:endParaRPr sz="1700"/>
          </a:p>
        </p:txBody>
      </p:sp>
      <p:sp>
        <p:nvSpPr>
          <p:cNvPr id="190" name="Google Shape;190;p8"/>
          <p:cNvSpPr txBox="1"/>
          <p:nvPr>
            <p:ph idx="2" type="body"/>
          </p:nvPr>
        </p:nvSpPr>
        <p:spPr>
          <a:xfrm>
            <a:off x="5703269" y="467833"/>
            <a:ext cx="5181600" cy="57091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lang="en-US" sz="2000"/>
              <a:t>Which hour do most 'LONG', 'SHORT', 'MEDIUM' haul flights take off?</a:t>
            </a:r>
            <a:endParaRPr sz="2600"/>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p:txBody>
      </p:sp>
      <p:graphicFrame>
        <p:nvGraphicFramePr>
          <p:cNvPr id="191" name="Google Shape;191;p8"/>
          <p:cNvGraphicFramePr/>
          <p:nvPr/>
        </p:nvGraphicFramePr>
        <p:xfrm>
          <a:off x="369269" y="4045194"/>
          <a:ext cx="3000000" cy="3000000"/>
        </p:xfrm>
        <a:graphic>
          <a:graphicData uri="http://schemas.openxmlformats.org/drawingml/2006/table">
            <a:tbl>
              <a:tblPr bandRow="1" firstRow="1">
                <a:noFill/>
                <a:tableStyleId>{9DCED132-F5BF-4EDC-9055-EB202252506C}</a:tableStyleId>
              </a:tblPr>
              <a:tblGrid>
                <a:gridCol w="1514475"/>
                <a:gridCol w="1143000"/>
                <a:gridCol w="1123950"/>
                <a:gridCol w="1068800"/>
              </a:tblGrid>
              <a:tr h="370850">
                <a:tc>
                  <a:txBody>
                    <a:bodyPr/>
                    <a:lstStyle/>
                    <a:p>
                      <a:pPr indent="0" lvl="0" marL="0" marR="0" rtl="0" algn="l">
                        <a:spcBef>
                          <a:spcPts val="0"/>
                        </a:spcBef>
                        <a:spcAft>
                          <a:spcPts val="0"/>
                        </a:spcAft>
                        <a:buNone/>
                      </a:pPr>
                      <a:r>
                        <a:rPr lang="en-US" sz="1200" u="none" cap="none" strike="noStrike"/>
                        <a:t>Test</a:t>
                      </a:r>
                      <a:endParaRPr/>
                    </a:p>
                  </a:txBody>
                  <a:tcPr marT="45725" marB="45725" marR="91450" marL="91450"/>
                </a:tc>
                <a:tc>
                  <a:txBody>
                    <a:bodyPr/>
                    <a:lstStyle/>
                    <a:p>
                      <a:pPr indent="0" lvl="0" marL="0" marR="0" rtl="0" algn="l">
                        <a:spcBef>
                          <a:spcPts val="0"/>
                        </a:spcBef>
                        <a:spcAft>
                          <a:spcPts val="0"/>
                        </a:spcAft>
                        <a:buNone/>
                      </a:pPr>
                      <a:r>
                        <a:rPr lang="en-US" sz="1200"/>
                        <a:t>F-Statistics</a:t>
                      </a:r>
                      <a:endParaRPr/>
                    </a:p>
                  </a:txBody>
                  <a:tcPr marT="45725" marB="45725" marR="91450" marL="91450"/>
                </a:tc>
                <a:tc>
                  <a:txBody>
                    <a:bodyPr/>
                    <a:lstStyle/>
                    <a:p>
                      <a:pPr indent="0" lvl="0" marL="0" marR="0" rtl="0" algn="l">
                        <a:spcBef>
                          <a:spcPts val="0"/>
                        </a:spcBef>
                        <a:spcAft>
                          <a:spcPts val="0"/>
                        </a:spcAft>
                        <a:buNone/>
                      </a:pPr>
                      <a:r>
                        <a:rPr lang="en-US" sz="1200"/>
                        <a:t>P-Value</a:t>
                      </a:r>
                      <a:endParaRPr/>
                    </a:p>
                  </a:txBody>
                  <a:tcPr marT="45725" marB="45725" marR="91450" marL="91450"/>
                </a:tc>
                <a:tc>
                  <a:txBody>
                    <a:bodyPr/>
                    <a:lstStyle/>
                    <a:p>
                      <a:pPr indent="0" lvl="0" marL="0" marR="0" rtl="0" algn="l">
                        <a:spcBef>
                          <a:spcPts val="0"/>
                        </a:spcBef>
                        <a:spcAft>
                          <a:spcPts val="0"/>
                        </a:spcAft>
                        <a:buNone/>
                      </a:pPr>
                      <a:r>
                        <a:rPr lang="en-US" sz="1200"/>
                        <a:t>Sig. level</a:t>
                      </a:r>
                      <a:endParaRPr/>
                    </a:p>
                  </a:txBody>
                  <a:tcPr marT="45725" marB="45725" marR="91450" marL="91450"/>
                </a:tc>
              </a:tr>
              <a:tr h="370850">
                <a:tc>
                  <a:txBody>
                    <a:bodyPr/>
                    <a:lstStyle/>
                    <a:p>
                      <a:pPr indent="0" lvl="0" marL="0" marR="0" rtl="0" algn="l">
                        <a:spcBef>
                          <a:spcPts val="0"/>
                        </a:spcBef>
                        <a:spcAft>
                          <a:spcPts val="0"/>
                        </a:spcAft>
                        <a:buNone/>
                      </a:pPr>
                      <a:r>
                        <a:rPr lang="en-US" sz="1200"/>
                        <a:t>One way Anova</a:t>
                      </a:r>
                      <a:endParaRPr sz="1200"/>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10.91764</a:t>
                      </a:r>
                      <a:endParaRPr sz="1200"/>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0.0009574</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entury Gothic"/>
                        <a:buNone/>
                      </a:pPr>
                      <a:r>
                        <a:rPr lang="en-US" sz="1200"/>
                        <a:t>0.05</a:t>
                      </a:r>
                      <a:endParaRPr/>
                    </a:p>
                    <a:p>
                      <a:pPr indent="0" lvl="0" marL="0" marR="0" rtl="0" algn="l">
                        <a:spcBef>
                          <a:spcPts val="0"/>
                        </a:spcBef>
                        <a:spcAft>
                          <a:spcPts val="0"/>
                        </a:spcAft>
                        <a:buNone/>
                      </a:pPr>
                      <a:r>
                        <a:t/>
                      </a:r>
                      <a:endParaRPr sz="1200"/>
                    </a:p>
                  </a:txBody>
                  <a:tcPr marT="45725" marB="45725" marR="91450" marL="91450"/>
                </a:tc>
              </a:tr>
              <a:tr h="370850">
                <a:tc>
                  <a:txBody>
                    <a:bodyPr/>
                    <a:lstStyle/>
                    <a:p>
                      <a:pPr indent="0" lvl="0" marL="0" marR="0" rtl="0" algn="l">
                        <a:spcBef>
                          <a:spcPts val="0"/>
                        </a:spcBef>
                        <a:spcAft>
                          <a:spcPts val="0"/>
                        </a:spcAft>
                        <a:buNone/>
                      </a:pPr>
                      <a:r>
                        <a:rPr lang="en-US" sz="1200"/>
                        <a:t>T-Test</a:t>
                      </a:r>
                      <a:endParaRPr/>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3.30418</a:t>
                      </a:r>
                      <a:endParaRPr sz="1200"/>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0.0009574</a:t>
                      </a:r>
                      <a:endParaRPr sz="1200"/>
                    </a:p>
                  </a:txBody>
                  <a:tcPr marT="45725" marB="45725" marR="91450" marL="91450"/>
                </a:tc>
                <a:tc>
                  <a:txBody>
                    <a:bodyPr/>
                    <a:lstStyle/>
                    <a:p>
                      <a:pPr indent="0" lvl="0" marL="0" marR="0" rtl="0" algn="l">
                        <a:spcBef>
                          <a:spcPts val="0"/>
                        </a:spcBef>
                        <a:spcAft>
                          <a:spcPts val="0"/>
                        </a:spcAft>
                        <a:buNone/>
                      </a:pPr>
                      <a:r>
                        <a:rPr lang="en-US" sz="1200"/>
                        <a:t>0.05</a:t>
                      </a:r>
                      <a:endParaRPr/>
                    </a:p>
                  </a:txBody>
                  <a:tcPr marT="45725" marB="45725" marR="91450" marL="91450"/>
                </a:tc>
              </a:tr>
            </a:tbl>
          </a:graphicData>
        </a:graphic>
      </p:graphicFrame>
      <p:pic>
        <p:nvPicPr>
          <p:cNvPr id="192" name="Google Shape;192;p8"/>
          <p:cNvPicPr preferRelativeResize="0"/>
          <p:nvPr/>
        </p:nvPicPr>
        <p:blipFill rotWithShape="1">
          <a:blip r:embed="rId3">
            <a:alphaModFix/>
          </a:blip>
          <a:srcRect b="0" l="0" r="0" t="0"/>
          <a:stretch/>
        </p:blipFill>
        <p:spPr>
          <a:xfrm>
            <a:off x="5855669" y="1554498"/>
            <a:ext cx="2971800" cy="2358736"/>
          </a:xfrm>
          <a:prstGeom prst="rect">
            <a:avLst/>
          </a:prstGeom>
          <a:noFill/>
          <a:ln cap="flat" cmpd="sng" w="9525">
            <a:solidFill>
              <a:schemeClr val="dk1"/>
            </a:solidFill>
            <a:prstDash val="solid"/>
            <a:round/>
            <a:headEnd len="sm" w="sm" type="none"/>
            <a:tailEnd len="sm" w="sm" type="none"/>
          </a:ln>
        </p:spPr>
      </p:pic>
      <p:pic>
        <p:nvPicPr>
          <p:cNvPr id="193" name="Google Shape;193;p8"/>
          <p:cNvPicPr preferRelativeResize="0"/>
          <p:nvPr/>
        </p:nvPicPr>
        <p:blipFill rotWithShape="1">
          <a:blip r:embed="rId4">
            <a:alphaModFix/>
          </a:blip>
          <a:srcRect b="0" l="0" r="0" t="0"/>
          <a:stretch/>
        </p:blipFill>
        <p:spPr>
          <a:xfrm>
            <a:off x="8979870" y="1554498"/>
            <a:ext cx="2971800" cy="2392194"/>
          </a:xfrm>
          <a:prstGeom prst="rect">
            <a:avLst/>
          </a:prstGeom>
          <a:noFill/>
          <a:ln cap="flat" cmpd="sng" w="9525">
            <a:solidFill>
              <a:schemeClr val="dk1"/>
            </a:solidFill>
            <a:prstDash val="solid"/>
            <a:round/>
            <a:headEnd len="sm" w="sm" type="none"/>
            <a:tailEnd len="sm" w="sm" type="none"/>
          </a:ln>
        </p:spPr>
      </p:pic>
      <p:pic>
        <p:nvPicPr>
          <p:cNvPr id="194" name="Google Shape;194;p8"/>
          <p:cNvPicPr preferRelativeResize="0"/>
          <p:nvPr/>
        </p:nvPicPr>
        <p:blipFill rotWithShape="1">
          <a:blip r:embed="rId5">
            <a:alphaModFix/>
          </a:blip>
          <a:srcRect b="0" l="0" r="0" t="0"/>
          <a:stretch/>
        </p:blipFill>
        <p:spPr>
          <a:xfrm>
            <a:off x="5855669" y="4155971"/>
            <a:ext cx="2971801" cy="243098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idx="1" type="body"/>
          </p:nvPr>
        </p:nvSpPr>
        <p:spPr>
          <a:xfrm>
            <a:off x="369275" y="206250"/>
            <a:ext cx="5334000" cy="6371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A6400"/>
              </a:buClr>
              <a:buSzPts val="1800"/>
              <a:buNone/>
            </a:pPr>
            <a:r>
              <a:rPr lang="en-US" sz="1800"/>
              <a:t>Find the top 10 the busiest airports. How much traffic do these 10 airports cover?</a:t>
            </a:r>
            <a:endParaRPr/>
          </a:p>
        </p:txBody>
      </p:sp>
      <p:sp>
        <p:nvSpPr>
          <p:cNvPr id="201" name="Google Shape;201;p9"/>
          <p:cNvSpPr txBox="1"/>
          <p:nvPr>
            <p:ph idx="2" type="body"/>
          </p:nvPr>
        </p:nvSpPr>
        <p:spPr>
          <a:xfrm>
            <a:off x="5703269" y="467833"/>
            <a:ext cx="5181600" cy="5709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latin typeface="Calibri"/>
              <a:ea typeface="Calibri"/>
              <a:cs typeface="Calibri"/>
              <a:sym typeface="Calibri"/>
            </a:endParaRPr>
          </a:p>
        </p:txBody>
      </p:sp>
      <p:pic>
        <p:nvPicPr>
          <p:cNvPr id="202" name="Google Shape;202;p9"/>
          <p:cNvPicPr preferRelativeResize="0"/>
          <p:nvPr/>
        </p:nvPicPr>
        <p:blipFill rotWithShape="1">
          <a:blip r:embed="rId3">
            <a:alphaModFix/>
          </a:blip>
          <a:srcRect b="0" l="0" r="0" t="0"/>
          <a:stretch/>
        </p:blipFill>
        <p:spPr>
          <a:xfrm>
            <a:off x="369269" y="1531960"/>
            <a:ext cx="4774103" cy="2500176"/>
          </a:xfrm>
          <a:prstGeom prst="rect">
            <a:avLst/>
          </a:prstGeom>
          <a:noFill/>
          <a:ln>
            <a:noFill/>
          </a:ln>
        </p:spPr>
      </p:pic>
      <p:pic>
        <p:nvPicPr>
          <p:cNvPr id="203" name="Google Shape;203;p9"/>
          <p:cNvPicPr preferRelativeResize="0"/>
          <p:nvPr/>
        </p:nvPicPr>
        <p:blipFill rotWithShape="1">
          <a:blip r:embed="rId4">
            <a:alphaModFix/>
          </a:blip>
          <a:srcRect b="0" l="0" r="0" t="0"/>
          <a:stretch/>
        </p:blipFill>
        <p:spPr>
          <a:xfrm>
            <a:off x="341366" y="4149367"/>
            <a:ext cx="4829908" cy="2502380"/>
          </a:xfrm>
          <a:prstGeom prst="rect">
            <a:avLst/>
          </a:prstGeom>
          <a:noFill/>
          <a:ln>
            <a:noFill/>
          </a:ln>
        </p:spPr>
      </p:pic>
      <p:pic>
        <p:nvPicPr>
          <p:cNvPr id="204" name="Google Shape;204;p9"/>
          <p:cNvPicPr preferRelativeResize="0"/>
          <p:nvPr/>
        </p:nvPicPr>
        <p:blipFill rotWithShape="1">
          <a:blip r:embed="rId5">
            <a:alphaModFix/>
          </a:blip>
          <a:srcRect b="0" l="0" r="0" t="0"/>
          <a:stretch/>
        </p:blipFill>
        <p:spPr>
          <a:xfrm>
            <a:off x="5993276" y="1021824"/>
            <a:ext cx="3926100" cy="2901025"/>
          </a:xfrm>
          <a:prstGeom prst="rect">
            <a:avLst/>
          </a:prstGeom>
          <a:noFill/>
          <a:ln>
            <a:noFill/>
          </a:ln>
        </p:spPr>
      </p:pic>
      <p:pic>
        <p:nvPicPr>
          <p:cNvPr id="205" name="Google Shape;205;p9"/>
          <p:cNvPicPr preferRelativeResize="0"/>
          <p:nvPr/>
        </p:nvPicPr>
        <p:blipFill rotWithShape="1">
          <a:blip r:embed="rId6">
            <a:alphaModFix/>
          </a:blip>
          <a:srcRect b="0" l="0" r="0" t="0"/>
          <a:stretch/>
        </p:blipFill>
        <p:spPr>
          <a:xfrm>
            <a:off x="7852713" y="3762225"/>
            <a:ext cx="3805774" cy="2975550"/>
          </a:xfrm>
          <a:prstGeom prst="rect">
            <a:avLst/>
          </a:prstGeom>
          <a:noFill/>
          <a:ln>
            <a:noFill/>
          </a:ln>
        </p:spPr>
      </p:pic>
      <p:sp>
        <p:nvSpPr>
          <p:cNvPr id="206" name="Google Shape;206;p9"/>
          <p:cNvSpPr txBox="1"/>
          <p:nvPr/>
        </p:nvSpPr>
        <p:spPr>
          <a:xfrm>
            <a:off x="5993271" y="206253"/>
            <a:ext cx="5665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Average fuel consumption per passenger per km. Is this higher for the airlines with bigger average delays?</a:t>
            </a:r>
            <a:endParaRPr>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2023-02-22T07:21:26Z</dcterms:created>
  <dc:creator>Rafaela Cordeiro</dc:creator>
</cp:coreProperties>
</file>