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58642A-320E-41E4-BA28-6E0B290AE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9189" y="956710"/>
            <a:ext cx="9109628" cy="2369586"/>
          </a:xfrm>
        </p:spPr>
        <p:txBody>
          <a:bodyPr>
            <a:normAutofit/>
          </a:bodyPr>
          <a:lstStyle/>
          <a:p>
            <a:pPr algn="ctr"/>
            <a:r>
              <a:rPr lang="pt-BR" sz="4400" dirty="0"/>
              <a:t>Documento de Requisitos</a:t>
            </a:r>
            <a:br>
              <a:rPr lang="pt-BR" sz="4400" dirty="0"/>
            </a:br>
            <a:br>
              <a:rPr lang="pt-BR" sz="4400" dirty="0"/>
            </a:br>
            <a:r>
              <a:rPr lang="pt-BR" sz="4400" dirty="0"/>
              <a:t> Loja de utilidades domésticas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FF40DC-8B9A-4F13-8D55-CC16C4766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9189" y="4245528"/>
            <a:ext cx="8791575" cy="1655762"/>
          </a:xfrm>
        </p:spPr>
        <p:txBody>
          <a:bodyPr>
            <a:normAutofit/>
          </a:bodyPr>
          <a:lstStyle/>
          <a:p>
            <a:r>
              <a:rPr lang="pt-BR" dirty="0"/>
              <a:t>Curso: análise e projeto de sistemas de informação</a:t>
            </a:r>
          </a:p>
          <a:p>
            <a:r>
              <a:rPr lang="pt-BR" dirty="0"/>
              <a:t>Alunos: Rafaela Queiroz</a:t>
            </a:r>
          </a:p>
          <a:p>
            <a:r>
              <a:rPr lang="pt-BR" dirty="0"/>
              <a:t>	  Wesley Soares</a:t>
            </a:r>
          </a:p>
        </p:txBody>
      </p:sp>
    </p:spTree>
    <p:extLst>
      <p:ext uri="{BB962C8B-B14F-4D97-AF65-F5344CB8AC3E}">
        <p14:creationId xmlns:p14="http://schemas.microsoft.com/office/powerpoint/2010/main" val="2279378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39036F-6DB7-4A97-B34E-F5DF8EB17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47457"/>
            <a:ext cx="9905998" cy="1170526"/>
          </a:xfrm>
        </p:spPr>
        <p:txBody>
          <a:bodyPr/>
          <a:lstStyle/>
          <a:p>
            <a:pPr algn="ctr"/>
            <a:r>
              <a:rPr lang="pt-BR" dirty="0"/>
              <a:t>Diagrama de caso de uso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D3FF09B8-88B7-4848-8056-492A9B3D5A6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539" y="1245705"/>
            <a:ext cx="5618922" cy="536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72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A0887-B8F6-4ECA-B75E-CEADD12C4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463" y="54809"/>
            <a:ext cx="9905998" cy="1478570"/>
          </a:xfrm>
        </p:spPr>
        <p:txBody>
          <a:bodyPr/>
          <a:lstStyle/>
          <a:p>
            <a:pPr algn="ctr"/>
            <a:r>
              <a:rPr lang="pt-BR" dirty="0"/>
              <a:t>Diagrama de classe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5BB253C-77FD-4539-8234-327A8208D9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6259" y="1069146"/>
            <a:ext cx="8370276" cy="5598940"/>
          </a:xfrm>
        </p:spPr>
      </p:pic>
    </p:spTree>
    <p:extLst>
      <p:ext uri="{BB962C8B-B14F-4D97-AF65-F5344CB8AC3E}">
        <p14:creationId xmlns:p14="http://schemas.microsoft.com/office/powerpoint/2010/main" val="2050200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FC7DF0-CF2E-4FAE-AE9A-45400D1DD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12081"/>
            <a:ext cx="9905998" cy="1154011"/>
          </a:xfrm>
        </p:spPr>
        <p:txBody>
          <a:bodyPr/>
          <a:lstStyle/>
          <a:p>
            <a:pPr algn="ctr"/>
            <a:r>
              <a:rPr lang="pt-BR" dirty="0"/>
              <a:t>Diagrama de sequência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22FEEAF-CE3A-4A7B-95DF-0A309C386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4726" y="984738"/>
            <a:ext cx="6963507" cy="5659215"/>
          </a:xfrm>
        </p:spPr>
      </p:pic>
    </p:spTree>
    <p:extLst>
      <p:ext uri="{BB962C8B-B14F-4D97-AF65-F5344CB8AC3E}">
        <p14:creationId xmlns:p14="http://schemas.microsoft.com/office/powerpoint/2010/main" val="370353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6D0169-704B-437E-B5DA-80F0F7C54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0253"/>
            <a:ext cx="9905998" cy="1478570"/>
          </a:xfrm>
        </p:spPr>
        <p:txBody>
          <a:bodyPr/>
          <a:lstStyle/>
          <a:p>
            <a:pPr algn="ctr"/>
            <a:r>
              <a:rPr lang="pt-BR" dirty="0"/>
              <a:t>Diagrama de atividades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EB90315-7BD4-457B-8A84-1CE1707FB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5429" y="1280160"/>
            <a:ext cx="9472455" cy="5317587"/>
          </a:xfrm>
        </p:spPr>
      </p:pic>
    </p:spTree>
    <p:extLst>
      <p:ext uri="{BB962C8B-B14F-4D97-AF65-F5344CB8AC3E}">
        <p14:creationId xmlns:p14="http://schemas.microsoft.com/office/powerpoint/2010/main" val="1232445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9E9127-507F-456F-B9C4-262EDEF52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398325"/>
            <a:ext cx="8791575" cy="931724"/>
          </a:xfrm>
        </p:spPr>
        <p:txBody>
          <a:bodyPr/>
          <a:lstStyle/>
          <a:p>
            <a:pPr algn="ctr"/>
            <a:r>
              <a:rPr lang="pt-BR" dirty="0"/>
              <a:t>Visão geral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F6A0F0-8D5D-4D58-AC95-39DB3AE59D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948069"/>
            <a:ext cx="8791575" cy="3800061"/>
          </a:xfrm>
        </p:spPr>
        <p:txBody>
          <a:bodyPr/>
          <a:lstStyle/>
          <a:p>
            <a:pPr algn="just"/>
            <a:r>
              <a:rPr lang="pt-BR" sz="2400" dirty="0">
                <a:solidFill>
                  <a:schemeClr val="tx1"/>
                </a:solidFill>
              </a:rPr>
              <a:t>O sistema para loja de utilidades domésticas consiste do gerenciamento das aquisições e vendas de mercadorias e cadastro de funcionários contando também com um registro financeiro das vendas efetuadas. Como a venda será direta no balcão não há necessidade de cadastro de clientes ou fornecedores. O sistema deve emitir relatórios e consultas possibilitando o gerenciamento das vendas.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9436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287A80-6569-460C-98C2-E716F7992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REQUISITOS FUNCIONAIS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1CF7A9-1461-48B2-AD22-794EB8B7B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97496"/>
            <a:ext cx="9905999" cy="47419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600" dirty="0"/>
              <a:t>B1 – Lançamentos diversos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pt-BR" sz="2600" dirty="0"/>
              <a:t>O sistema deve permitir a inclusão, alteração e consulta dos usuários com os seguintes atributos: código de identificação(id), </a:t>
            </a:r>
            <a:r>
              <a:rPr lang="pt-BR" sz="2600" dirty="0" err="1"/>
              <a:t>login</a:t>
            </a:r>
            <a:r>
              <a:rPr lang="pt-BR" sz="2600" dirty="0"/>
              <a:t>, senha, ativo (sim ou não), cargo, nome, endereço completo, telefone, celular, e-mail, salário, observações.</a:t>
            </a:r>
          </a:p>
          <a:p>
            <a:pPr lvl="1" algn="just"/>
            <a:r>
              <a:rPr lang="pt-BR" sz="2200" dirty="0"/>
              <a:t>Os funcionários serão distribuídos em somente dois cargos sendo eles: gerente e vendedor;</a:t>
            </a:r>
          </a:p>
          <a:p>
            <a:pPr lvl="1" algn="just"/>
            <a:r>
              <a:rPr lang="pt-BR" sz="2200" dirty="0"/>
              <a:t>Somente o gerente terá acesso ao registro de funcionários.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0498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287A80-6569-460C-98C2-E716F7992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REQUISITOS FUNCIONAIS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1CF7A9-1461-48B2-AD22-794EB8B7B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97496"/>
            <a:ext cx="9905999" cy="4741986"/>
          </a:xfrm>
        </p:spPr>
        <p:txBody>
          <a:bodyPr>
            <a:normAutofit/>
          </a:bodyPr>
          <a:lstStyle/>
          <a:p>
            <a:pPr lvl="1" algn="just"/>
            <a:endParaRPr lang="pt-BR" sz="2400" dirty="0"/>
          </a:p>
          <a:p>
            <a:pPr marL="514350" lvl="0" indent="-514350" algn="just">
              <a:buFont typeface="+mj-lt"/>
              <a:buAutoNum type="arabicPeriod" startAt="2"/>
            </a:pPr>
            <a:r>
              <a:rPr lang="pt-BR" dirty="0"/>
              <a:t>O sistema será acessado através de uma janela que exigirá o código do funcionário e a senha do mesmo.</a:t>
            </a:r>
          </a:p>
          <a:p>
            <a:pPr marL="514350" lvl="0" indent="-514350" algn="just">
              <a:buFont typeface="+mj-lt"/>
              <a:buAutoNum type="arabicPeriod" startAt="3"/>
            </a:pPr>
            <a:r>
              <a:rPr lang="pt-BR" dirty="0"/>
              <a:t>O sistema deve permitir a inclusão, alteração e consulta dos produtos, com os seguintes atributos: código, ativo (sim ou não), descrição, valor de aquisição, valor de venda, unidade de medida, quantidade mínima, saldo atual.</a:t>
            </a:r>
          </a:p>
          <a:p>
            <a:pPr lvl="1" algn="just"/>
            <a:r>
              <a:rPr lang="pt-BR" sz="2400" dirty="0"/>
              <a:t>O cadastramento de produtos será feito por qualquer funcionário.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1103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287A80-6569-460C-98C2-E716F7992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1232"/>
            <a:ext cx="9905998" cy="1478570"/>
          </a:xfrm>
        </p:spPr>
        <p:txBody>
          <a:bodyPr/>
          <a:lstStyle/>
          <a:p>
            <a:pPr algn="ctr"/>
            <a:r>
              <a:rPr lang="pt-BR" dirty="0"/>
              <a:t>REQUISITOS FUNCIONAIS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1CF7A9-1461-48B2-AD22-794EB8B7B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37957"/>
            <a:ext cx="9905999" cy="5162843"/>
          </a:xfrm>
        </p:spPr>
        <p:txBody>
          <a:bodyPr>
            <a:normAutofit fontScale="92500"/>
          </a:bodyPr>
          <a:lstStyle/>
          <a:p>
            <a:pPr marL="514350" lvl="0" indent="-514350" algn="just">
              <a:buFont typeface="+mj-lt"/>
              <a:buAutoNum type="arabicPeriod" startAt="4"/>
            </a:pPr>
            <a:r>
              <a:rPr lang="pt-BR" sz="2600" dirty="0"/>
              <a:t>O sistema deve permitir a atualização do estoque informando a data do lançamento, produto a ser atualizado, quantidade a incluir, novos valores de aquisição e venda e o tipo de movimentação (entrada no estoque).</a:t>
            </a:r>
          </a:p>
          <a:p>
            <a:pPr lvl="1" algn="just"/>
            <a:r>
              <a:rPr lang="pt-BR" sz="2600" dirty="0"/>
              <a:t>Esta atualização deverá fazer a atualização da quantidade no cadastro do material e criará automaticamente um registro no histórico do produto contendo data do lançamento, quantidade processamento e consulta das vendas, com os seguintes atributos: código consecutivo da e o tipo de movimentação (entrada).</a:t>
            </a:r>
          </a:p>
          <a:p>
            <a:pPr marL="457200" lvl="1" indent="-457200" algn="just">
              <a:buFont typeface="+mj-lt"/>
              <a:buAutoNum type="arabicPeriod" startAt="5"/>
            </a:pPr>
            <a:r>
              <a:rPr lang="pt-BR" sz="2600" dirty="0"/>
              <a:t>O sistema deve permitir venda, data atual, produtos vendidos (</a:t>
            </a:r>
            <a:r>
              <a:rPr lang="pt-BR" sz="2600" dirty="0" err="1"/>
              <a:t>cód</a:t>
            </a:r>
            <a:r>
              <a:rPr lang="pt-BR" sz="2600" dirty="0"/>
              <a:t>, descritivo, quantidade e preço unitário), desconto sobre a venda, valor total da venda e o tipo de movimentação (saída do estoque).</a:t>
            </a:r>
          </a:p>
          <a:p>
            <a:pPr marL="457200" lvl="1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975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287A80-6569-460C-98C2-E716F7992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3096"/>
            <a:ext cx="9905998" cy="1393162"/>
          </a:xfrm>
        </p:spPr>
        <p:txBody>
          <a:bodyPr/>
          <a:lstStyle/>
          <a:p>
            <a:pPr algn="ctr"/>
            <a:r>
              <a:rPr lang="pt-BR" dirty="0"/>
              <a:t>REQUISITOS FUNCIONAIS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1CF7A9-1461-48B2-AD22-794EB8B7B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97495"/>
            <a:ext cx="9905999" cy="4875169"/>
          </a:xfrm>
        </p:spPr>
        <p:txBody>
          <a:bodyPr>
            <a:normAutofit fontScale="92500" lnSpcReduction="20000"/>
          </a:bodyPr>
          <a:lstStyle/>
          <a:p>
            <a:endParaRPr lang="pt-BR" sz="2600" dirty="0"/>
          </a:p>
          <a:p>
            <a:pPr lvl="1" algn="just"/>
            <a:r>
              <a:rPr lang="pt-BR" sz="2600" dirty="0"/>
              <a:t>Qualquer funcionário cadastrado poderá efetuar a venda;</a:t>
            </a:r>
          </a:p>
          <a:p>
            <a:pPr lvl="1" algn="just"/>
            <a:r>
              <a:rPr lang="pt-BR" sz="2600" dirty="0"/>
              <a:t>As vendas serão somente a vista no balcão;</a:t>
            </a:r>
          </a:p>
          <a:p>
            <a:pPr lvl="1" algn="just"/>
            <a:r>
              <a:rPr lang="pt-BR" sz="2600" dirty="0"/>
              <a:t>O lançamento de uma venda deverá atualizar a quantidade do produto no cadastro próprio e criará automaticamente um registro no histórico do produto contendo data do lançamento, quantidade e tipo de movimentação (saída).</a:t>
            </a:r>
          </a:p>
          <a:p>
            <a:pPr marL="457200" lvl="0" indent="-457200" algn="just">
              <a:buFont typeface="+mj-lt"/>
              <a:buAutoNum type="arabicPeriod" startAt="6"/>
            </a:pPr>
            <a:r>
              <a:rPr lang="pt-BR" sz="2600" dirty="0"/>
              <a:t>O sistema deve permitir a visualização em tela e impressão de relatórios periódicos conforme abaixo.</a:t>
            </a:r>
          </a:p>
          <a:p>
            <a:pPr lvl="1" algn="just"/>
            <a:r>
              <a:rPr lang="pt-BR" sz="2600" dirty="0"/>
              <a:t>Relatório de vendas no período. Consultado através de uma data inicial e uma data final e contendo: data atual e listagem contendo a data e valor das vendas efetuadas;</a:t>
            </a:r>
          </a:p>
          <a:p>
            <a:pPr marL="457200" lvl="1" indent="0" algn="just">
              <a:buNone/>
            </a:pPr>
            <a:endParaRPr lang="pt-BR" sz="2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4186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287A80-6569-460C-98C2-E716F7992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REQUISITOS FUNCIONAIS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1CF7A9-1461-48B2-AD22-794EB8B7B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97496"/>
            <a:ext cx="9905999" cy="474198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pt-BR" dirty="0"/>
          </a:p>
          <a:p>
            <a:pPr lvl="1" algn="just"/>
            <a:r>
              <a:rPr lang="pt-BR" sz="2400" dirty="0"/>
              <a:t>Relatório de movimentação de produtos. Consultado através do código do produto e contendo: data atual, código do produto e listagem contendo a data, quantidade e tipo de movimento (entrada ou saída);</a:t>
            </a:r>
          </a:p>
          <a:p>
            <a:pPr lvl="1" algn="just"/>
            <a:r>
              <a:rPr lang="pt-BR" sz="2400" dirty="0"/>
              <a:t>Relatório com o estoque do produto. Consultado através da data atual e contendo: data atual e listagem com código do produto, descritivo e quantidade;</a:t>
            </a:r>
          </a:p>
          <a:p>
            <a:pPr lvl="1" algn="just"/>
            <a:r>
              <a:rPr lang="pt-BR" sz="2400" dirty="0"/>
              <a:t>A consulta a relatórios será função exclusiva do gerente.</a:t>
            </a:r>
          </a:p>
          <a:p>
            <a:pPr marL="457200" lvl="1" indent="0" algn="just">
              <a:buNone/>
            </a:pPr>
            <a:endParaRPr lang="pt-BR" sz="2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9446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0CFA7E-8552-4A4A-AD31-607F92587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Eficiência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F2FB19-D1D1-48A8-8ADD-047488990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 algn="just">
              <a:buFont typeface="+mj-lt"/>
              <a:buAutoNum type="arabicPeriod"/>
            </a:pPr>
            <a:r>
              <a:rPr lang="pt-BR" sz="2800" dirty="0"/>
              <a:t>O sistema deve efetuar o processamento de vendas em menos de 5 segundos após a concretização da mesma;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pt-BR" sz="2800" dirty="0"/>
              <a:t>O sistema deve efetuar a exibição em tela de relatórios solicitados em até 10 segundos após sua solicitação;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pt-BR" sz="2800" dirty="0"/>
              <a:t>O sistema deve efetuar a impressão de relatórios solicitados em até 20 segundos após sua solicitação.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6021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EC3D96-3EA0-430C-B509-BDAFD398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Portabilidade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B5052D-D01F-430A-8549-F09E446B8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lvl="0" indent="-514350" algn="just">
              <a:buFont typeface="+mj-lt"/>
              <a:buAutoNum type="arabicPeriod"/>
            </a:pPr>
            <a:r>
              <a:rPr lang="pt-BR" sz="2800" dirty="0"/>
              <a:t>O sistema deve ser executado em computadores com no mínimo Windows XP, 1 GB de RAM, processador Intel/AMD 1GHz e disco rígido com 10MB de espaço livre;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pt-BR" sz="2800" dirty="0"/>
              <a:t>O sistema deve ser capaz de armazenar seus dados em qualquer base de dados do tipo SQL, como Oracle, Sybase ou MySQL.</a:t>
            </a:r>
          </a:p>
          <a:p>
            <a:pPr marL="0" indent="0">
              <a:buNone/>
            </a:pPr>
            <a:br>
              <a:rPr lang="pt-BR" dirty="0"/>
            </a:br>
            <a:r>
              <a:rPr lang="pt-BR" dirty="0"/>
              <a:t> 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75857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24</TotalTime>
  <Words>675</Words>
  <Application>Microsoft Office PowerPoint</Application>
  <PresentationFormat>Widescreen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Tw Cen MT</vt:lpstr>
      <vt:lpstr>Circuito</vt:lpstr>
      <vt:lpstr>Documento de Requisitos   Loja de utilidades domésticas</vt:lpstr>
      <vt:lpstr>Visão geral</vt:lpstr>
      <vt:lpstr>REQUISITOS FUNCIONAIS </vt:lpstr>
      <vt:lpstr>REQUISITOS FUNCIONAIS </vt:lpstr>
      <vt:lpstr>REQUISITOS FUNCIONAIS </vt:lpstr>
      <vt:lpstr>REQUISITOS FUNCIONAIS</vt:lpstr>
      <vt:lpstr>REQUISITOS FUNCIONAIS </vt:lpstr>
      <vt:lpstr>Eficiência </vt:lpstr>
      <vt:lpstr>Portabilidade </vt:lpstr>
      <vt:lpstr>Diagrama de caso de uso</vt:lpstr>
      <vt:lpstr>Diagrama de classe</vt:lpstr>
      <vt:lpstr>Diagrama de sequência</vt:lpstr>
      <vt:lpstr>Diagrama de atividades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Loja de UTILIDADES DOMéSTICAS</dc:title>
  <dc:creator>RAFAELA QUEIROZ</dc:creator>
  <cp:lastModifiedBy>RAFAELA QUEIROZ</cp:lastModifiedBy>
  <cp:revision>3</cp:revision>
  <dcterms:created xsi:type="dcterms:W3CDTF">2017-11-29T23:43:00Z</dcterms:created>
  <dcterms:modified xsi:type="dcterms:W3CDTF">2017-11-30T00:07:37Z</dcterms:modified>
</cp:coreProperties>
</file>