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68" r:id="rId4"/>
    <p:sldId id="273" r:id="rId5"/>
    <p:sldId id="271" r:id="rId6"/>
    <p:sldId id="270" r:id="rId7"/>
    <p:sldId id="272" r:id="rId8"/>
    <p:sldId id="279" r:id="rId9"/>
    <p:sldId id="275" r:id="rId10"/>
    <p:sldId id="267" r:id="rId11"/>
    <p:sldId id="274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9" autoAdjust="0"/>
    <p:restoredTop sz="95652" autoAdjust="0"/>
  </p:normalViewPr>
  <p:slideViewPr>
    <p:cSldViewPr snapToGrid="0">
      <p:cViewPr varScale="1">
        <p:scale>
          <a:sx n="190" d="100"/>
          <a:sy n="190" d="100"/>
        </p:scale>
        <p:origin x="208" y="2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25.04.25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32757"/>
            <a:ext cx="8640000" cy="1746699"/>
          </a:xfrm>
        </p:spPr>
        <p:txBody>
          <a:bodyPr>
            <a:normAutofit fontScale="90000"/>
          </a:bodyPr>
          <a:lstStyle/>
          <a:p>
            <a:r>
              <a:rPr lang="en-GB" dirty="0"/>
              <a:t>A Comparative Study of</a:t>
            </a:r>
            <a:br>
              <a:rPr lang="en-GB" dirty="0"/>
            </a:br>
            <a:r>
              <a:rPr lang="en-GB" dirty="0"/>
              <a:t>LLM Prompting Techniques on</a:t>
            </a:r>
            <a:br>
              <a:rPr lang="en-GB" dirty="0"/>
            </a:br>
            <a:r>
              <a:rPr lang="en-GB" dirty="0"/>
              <a:t>Brazilian University Entrance Exams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886416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Rafaela </a:t>
            </a:r>
            <a:r>
              <a:rPr lang="de-AT" noProof="0" dirty="0" err="1"/>
              <a:t>Rolim</a:t>
            </a:r>
            <a:r>
              <a:rPr lang="de-AT" noProof="0" dirty="0"/>
              <a:t> Santana</a:t>
            </a:r>
          </a:p>
          <a:p>
            <a:r>
              <a:rPr lang="de-AT" noProof="0" dirty="0"/>
              <a:t>Computer Science Bachelor Thesis – Quality Gate 2</a:t>
            </a:r>
          </a:p>
          <a:p>
            <a:r>
              <a:rPr lang="de-AT" dirty="0"/>
              <a:t>02.04.2025</a:t>
            </a:r>
            <a:endParaRPr lang="de-AT" noProof="0" dirty="0"/>
          </a:p>
          <a:p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2D0D-7E14-61FF-9DE6-F78CB73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24DEC-012B-FCE0-CB36-81FB471AB6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91056"/>
            <a:ext cx="8775319" cy="3761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T" sz="1600" b="1" dirty="0">
                <a:effectLst/>
                <a:latin typeface="+mn-lt"/>
                <a:ea typeface="Times New Roman" panose="02020603050405020304" pitchFamily="18" charset="0"/>
              </a:rPr>
              <a:t>RQ1</a:t>
            </a:r>
            <a:r>
              <a:rPr lang="en-AT" sz="1600" dirty="0"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AT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How does the application of Chain-of-Thought, Chain-of-Verification and Self-Refine prompting techniques affect LLM response accuracy on Brazilian University Entrance Exams? </a:t>
            </a:r>
            <a:endParaRPr lang="en-AT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AT" sz="1600" b="1" dirty="0">
                <a:effectLst/>
                <a:latin typeface="+mn-lt"/>
                <a:ea typeface="Times New Roman" panose="02020603050405020304" pitchFamily="18" charset="0"/>
              </a:rPr>
              <a:t>Result: </a:t>
            </a:r>
            <a:r>
              <a:rPr lang="en-GB" sz="1600" dirty="0">
                <a:latin typeface="+mn-lt"/>
              </a:rPr>
              <a:t>No significant difference was found in general accuracy across the methods.</a:t>
            </a:r>
          </a:p>
          <a:p>
            <a:pPr>
              <a:buNone/>
            </a:pPr>
            <a:endParaRPr lang="en-AT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AT" sz="1600" b="1" dirty="0">
                <a:effectLst/>
                <a:latin typeface="+mn-lt"/>
                <a:ea typeface="Times New Roman" panose="02020603050405020304" pitchFamily="18" charset="0"/>
              </a:rPr>
              <a:t>RQ2</a:t>
            </a:r>
            <a:r>
              <a:rPr lang="en-AT" sz="1600" dirty="0"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AT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How does the effectiveness of Chain-of-Thought, Chain-of-Verification, and Self-Refine prompting techniques vary across different subject areas?</a:t>
            </a:r>
            <a:endParaRPr lang="en-AT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AT" sz="1600" b="1" dirty="0">
                <a:effectLst/>
                <a:latin typeface="+mn-lt"/>
                <a:ea typeface="Times New Roman" panose="02020603050405020304" pitchFamily="18" charset="0"/>
              </a:rPr>
              <a:t>Result: </a:t>
            </a:r>
            <a:r>
              <a:rPr lang="en-GB" sz="1600" dirty="0">
                <a:latin typeface="+mn-lt"/>
              </a:rPr>
              <a:t>CoT outperforms CoVe and Self-Refine in Mathematics and Human Sciences.</a:t>
            </a:r>
          </a:p>
          <a:p>
            <a:pPr>
              <a:buNone/>
            </a:pPr>
            <a:endParaRPr lang="en-AT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T" sz="1600" b="1" dirty="0">
                <a:effectLst/>
                <a:latin typeface="+mn-lt"/>
                <a:ea typeface="Times New Roman" panose="02020603050405020304" pitchFamily="18" charset="0"/>
              </a:rPr>
              <a:t>RQ3:</a:t>
            </a:r>
            <a:r>
              <a:rPr lang="en-AT" sz="1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AT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How consistent are the predictions of Chain-of-Thought, Chain-of-Verification, and Self-Refine methods across repeated runs?</a:t>
            </a:r>
            <a:endParaRPr lang="en-AT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T" sz="1600" b="1" dirty="0">
                <a:effectLst/>
                <a:latin typeface="+mn-lt"/>
                <a:ea typeface="Times New Roman" panose="02020603050405020304" pitchFamily="18" charset="0"/>
              </a:rPr>
              <a:t>Result: </a:t>
            </a:r>
            <a:r>
              <a:rPr lang="en-GB" sz="1600" dirty="0">
                <a:latin typeface="+mn-lt"/>
              </a:rPr>
              <a:t>CoT is significantly more consistent overall, as well as in Human Sciences and Languages.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6A58-B09C-0FA6-6B96-EBAE5B1BC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9CC5-1BF1-DBFD-165A-200FD8E1F0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8EF8-D2CC-4DC0-7416-5B0EAD5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3BB-678A-0B5F-2655-6067C8D59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Rafaela Rolim Santana</a:t>
            </a:r>
          </a:p>
        </p:txBody>
      </p:sp>
    </p:spTree>
    <p:extLst>
      <p:ext uri="{BB962C8B-B14F-4D97-AF65-F5344CB8AC3E}">
        <p14:creationId xmlns:p14="http://schemas.microsoft.com/office/powerpoint/2010/main" val="36215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Methods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F04C-DB86-9474-3A55-C018A769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Background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61B2-DAA7-6722-342B-70F6B112E6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2745"/>
            <a:ext cx="4624106" cy="3894756"/>
          </a:xfrm>
        </p:spPr>
        <p:txBody>
          <a:bodyPr/>
          <a:lstStyle/>
          <a:p>
            <a:r>
              <a:rPr lang="en-GB" dirty="0"/>
              <a:t>Widespread integration of LLM assistance into education.</a:t>
            </a:r>
          </a:p>
          <a:p>
            <a:r>
              <a:rPr lang="en-GB" dirty="0"/>
              <a:t>Potential for hallucinations: plausible but incorrect responses.</a:t>
            </a:r>
          </a:p>
          <a:p>
            <a:r>
              <a:rPr lang="en-AT" dirty="0">
                <a:effectLst/>
                <a:latin typeface="+mn-lt"/>
                <a:ea typeface="Times New Roman" panose="02020603050405020304" pitchFamily="18" charset="0"/>
              </a:rPr>
              <a:t>Vulnerability to absorb incorrect information with full confidence</a:t>
            </a:r>
            <a:r>
              <a:rPr lang="en-AT" dirty="0">
                <a:effectLst/>
                <a:latin typeface="+mn-lt"/>
              </a:rPr>
              <a:t> 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AT" i="1" dirty="0">
                <a:ea typeface="Times New Roman" panose="02020603050405020304" pitchFamily="18" charset="0"/>
              </a:rPr>
              <a:t>H</a:t>
            </a:r>
            <a:r>
              <a:rPr lang="en-AT" i="1" dirty="0">
                <a:effectLst/>
                <a:ea typeface="Times New Roman" panose="02020603050405020304" pitchFamily="18" charset="0"/>
              </a:rPr>
              <a:t>ow can we reduce hallucinations in LLMs in a way that is simple and accessible to students?</a:t>
            </a:r>
            <a:r>
              <a:rPr lang="en-AT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AT" i="1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CADB-894C-D368-A3E6-9ABADA380D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5AF1-D7E2-0A3C-8B36-CCDFE37869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BCC0-EF91-0EB5-FC4D-9EF969EA8E73}"/>
              </a:ext>
            </a:extLst>
          </p:cNvPr>
          <p:cNvSpPr txBox="1"/>
          <p:nvPr/>
        </p:nvSpPr>
        <p:spPr>
          <a:xfrm>
            <a:off x="5976257" y="-12246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1026" name="Picture 2" descr="A student sitting at a desk with a laptop, where an AI assistant interface is displayed on the screen showing answers to a math problem. The student has a glowing light bulb above their head symbolizing understanding. The scene is designed in a clean and minimal art style with soft pastel colors. The desk is simple and the background suggests a tidy study area or classroom environment, with subtle, modern details to emphasize the minimalistic aesthetic.">
            <a:extLst>
              <a:ext uri="{FF2B5EF4-FFF2-40B4-BE49-F238E27FC236}">
                <a16:creationId xmlns:a16="http://schemas.microsoft.com/office/drawing/2014/main" id="{806237CC-BE19-8C11-C7FE-EF3754F69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66" y="762745"/>
            <a:ext cx="3426054" cy="34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97098-76CE-20E1-AC9A-F5A244A22DD2}"/>
              </a:ext>
            </a:extLst>
          </p:cNvPr>
          <p:cNvSpPr txBox="1"/>
          <p:nvPr/>
        </p:nvSpPr>
        <p:spPr>
          <a:xfrm>
            <a:off x="-1203767" y="223391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37CF3-34A4-2865-E08D-2318009B4824}"/>
              </a:ext>
            </a:extLst>
          </p:cNvPr>
          <p:cNvSpPr txBox="1"/>
          <p:nvPr/>
        </p:nvSpPr>
        <p:spPr>
          <a:xfrm>
            <a:off x="5833142" y="4188799"/>
            <a:ext cx="1782503" cy="27384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AT" sz="1000" dirty="0">
                <a:solidFill>
                  <a:schemeClr val="tx2"/>
                </a:solidFill>
              </a:rPr>
              <a:t>Image generated by DALL-E</a:t>
            </a:r>
          </a:p>
        </p:txBody>
      </p:sp>
    </p:spTree>
    <p:extLst>
      <p:ext uri="{BB962C8B-B14F-4D97-AF65-F5344CB8AC3E}">
        <p14:creationId xmlns:p14="http://schemas.microsoft.com/office/powerpoint/2010/main" val="252201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B0B1-9158-DDCB-B60C-3266E88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0B4E-C2A8-BF95-D76F-AEE3077E72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8096"/>
            <a:ext cx="8784000" cy="3889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T" sz="1800" b="1" dirty="0">
                <a:effectLst/>
                <a:latin typeface="+mn-lt"/>
                <a:ea typeface="Times New Roman" panose="02020603050405020304" pitchFamily="18" charset="0"/>
              </a:rPr>
              <a:t>RQ1</a:t>
            </a:r>
            <a:r>
              <a:rPr lang="en-AT" sz="1800" dirty="0"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AT" sz="1800" i="1" dirty="0">
                <a:effectLst/>
                <a:latin typeface="+mn-lt"/>
                <a:ea typeface="Times New Roman" panose="02020603050405020304" pitchFamily="18" charset="0"/>
              </a:rPr>
              <a:t>How does the application of Chain-of-Thought, Chain-of-Verification and Self-Refine prompting techniques affect LLM response accuracy on Brazilian University Entrance Exams? </a:t>
            </a:r>
            <a:endParaRPr lang="en-AT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AT" sz="1800" dirty="0">
                <a:effectLst/>
                <a:latin typeface="+mn-lt"/>
                <a:ea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AT" sz="1800" b="1" dirty="0">
                <a:effectLst/>
                <a:latin typeface="+mn-lt"/>
                <a:ea typeface="Times New Roman" panose="02020603050405020304" pitchFamily="18" charset="0"/>
              </a:rPr>
              <a:t>RQ2</a:t>
            </a:r>
            <a:r>
              <a:rPr lang="en-AT" sz="1800" dirty="0"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AT" sz="1800" i="1" dirty="0">
                <a:effectLst/>
                <a:latin typeface="+mn-lt"/>
                <a:ea typeface="Times New Roman" panose="02020603050405020304" pitchFamily="18" charset="0"/>
              </a:rPr>
              <a:t>How does the effectiveness of Chain-of-Thought, Chain-of-Verification, and Self-Refine prompting techniques vary across different subject areas?</a:t>
            </a:r>
            <a:endParaRPr lang="en-AT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AT" sz="1800" dirty="0">
                <a:effectLst/>
                <a:latin typeface="+mn-lt"/>
                <a:ea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AT" sz="1800" b="1" dirty="0">
                <a:effectLst/>
                <a:latin typeface="+mn-lt"/>
                <a:ea typeface="Times New Roman" panose="02020603050405020304" pitchFamily="18" charset="0"/>
              </a:rPr>
              <a:t>RQ3:</a:t>
            </a:r>
            <a:r>
              <a:rPr lang="en-AT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AT" sz="1800" i="1" dirty="0">
                <a:effectLst/>
                <a:latin typeface="+mn-lt"/>
                <a:ea typeface="Times New Roman" panose="02020603050405020304" pitchFamily="18" charset="0"/>
              </a:rPr>
              <a:t>How consistent are the predictions of Chain-of-Thought, Chain-of-Verification, and Self-Refine methods across repeated runs?</a:t>
            </a:r>
            <a:endParaRPr lang="en-AT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2A12-ABBF-8F74-0402-8DD45B8B0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5258-0118-2E03-D7B3-880807BBA1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78F79A7-F49A-E811-8AD2-0E9DAFAC0955}"/>
              </a:ext>
            </a:extLst>
          </p:cNvPr>
          <p:cNvSpPr txBox="1">
            <a:spLocks/>
          </p:cNvSpPr>
          <p:nvPr/>
        </p:nvSpPr>
        <p:spPr>
          <a:xfrm>
            <a:off x="4582925" y="768096"/>
            <a:ext cx="4381689" cy="388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096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D59-EF86-6F36-31B4-F339C420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 – Prompting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867EA-29A7-FCB5-8FB1-4C36154E9F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4D51-8073-2FFA-284E-3764AC948E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DC80-AB93-EAD2-BE4A-94E3474F4EAB}"/>
              </a:ext>
            </a:extLst>
          </p:cNvPr>
          <p:cNvSpPr txBox="1"/>
          <p:nvPr/>
        </p:nvSpPr>
        <p:spPr>
          <a:xfrm>
            <a:off x="3102015" y="26621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95ACF-5969-1522-4252-384E5672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56765"/>
            <a:ext cx="7772400" cy="34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FCF5-E4C6-EBD8-6A25-5BAE635C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3AA3-0A9F-295F-EC8B-98C36AA3B4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7" y="607500"/>
            <a:ext cx="8783999" cy="4050000"/>
          </a:xfrm>
        </p:spPr>
        <p:txBody>
          <a:bodyPr>
            <a:normAutofit fontScale="85000" lnSpcReduction="20000"/>
          </a:bodyPr>
          <a:lstStyle/>
          <a:p>
            <a:r>
              <a:rPr lang="en-AT" sz="2200" dirty="0"/>
              <a:t>Collect questions from Brazilian University Entrance Exam (ENEM 2024)</a:t>
            </a:r>
          </a:p>
          <a:p>
            <a:pPr marL="342891" lvl="1" indent="0">
              <a:buNone/>
            </a:pPr>
            <a:r>
              <a:rPr lang="en-AT" sz="2200" dirty="0">
                <a:solidFill>
                  <a:schemeClr val="tx2"/>
                </a:solidFill>
              </a:rPr>
              <a:t>	Multiple-choice questions with ground truth </a:t>
            </a:r>
          </a:p>
          <a:p>
            <a:r>
              <a:rPr lang="en-AT" sz="2200" dirty="0"/>
              <a:t>Define templates for CoT, CoVe and Self-Refine prompts</a:t>
            </a:r>
          </a:p>
          <a:p>
            <a:pPr marL="342891" lvl="1" indent="0">
              <a:buNone/>
            </a:pPr>
            <a:r>
              <a:rPr lang="en-AT" sz="2200" dirty="0">
                <a:solidFill>
                  <a:schemeClr val="tx2"/>
                </a:solidFill>
              </a:rPr>
              <a:t>	Define feedback iteration rules for CoVe and Self-Refine</a:t>
            </a:r>
          </a:p>
          <a:p>
            <a:r>
              <a:rPr lang="en-AT" sz="2200" dirty="0"/>
              <a:t>Test each prompting technique several times</a:t>
            </a:r>
          </a:p>
          <a:p>
            <a:pPr marL="342891" lvl="1" indent="0">
              <a:buNone/>
            </a:pPr>
            <a:r>
              <a:rPr lang="en-AT" sz="2200" dirty="0">
                <a:solidFill>
                  <a:schemeClr val="tx2"/>
                </a:solidFill>
              </a:rPr>
              <a:t>	Using the same 180 ENEM questions</a:t>
            </a:r>
            <a:endParaRPr lang="en-AT" sz="2200" dirty="0"/>
          </a:p>
          <a:p>
            <a:pPr marL="0" indent="0">
              <a:buNone/>
            </a:pPr>
            <a:r>
              <a:rPr lang="en-AT" sz="2200" dirty="0">
                <a:solidFill>
                  <a:schemeClr val="tx2"/>
                </a:solidFill>
              </a:rPr>
              <a:t>	Store results, including feedback iterations and intermediate answers</a:t>
            </a:r>
          </a:p>
          <a:p>
            <a:r>
              <a:rPr lang="en-AT" sz="2200" dirty="0"/>
              <a:t>Compare methods’ accuracy across test runs</a:t>
            </a:r>
          </a:p>
          <a:p>
            <a:pPr marL="342891" lvl="1" indent="0">
              <a:buNone/>
            </a:pPr>
            <a:r>
              <a:rPr lang="en-AT" sz="2200" dirty="0">
                <a:solidFill>
                  <a:schemeClr val="tx2"/>
                </a:solidFill>
              </a:rPr>
              <a:t>	Look for statistically significant difference between the methods</a:t>
            </a:r>
          </a:p>
          <a:p>
            <a:r>
              <a:rPr lang="en-AT" sz="2200" dirty="0"/>
              <a:t>Compare accuracy across different subjects</a:t>
            </a:r>
          </a:p>
          <a:p>
            <a:pPr marL="0" indent="0">
              <a:buNone/>
            </a:pPr>
            <a:r>
              <a:rPr lang="en-AT" sz="2200" dirty="0">
                <a:solidFill>
                  <a:schemeClr val="tx2"/>
                </a:solidFill>
              </a:rPr>
              <a:t>	Languages, Mathematics, Human Sciences and Natural Sciences</a:t>
            </a:r>
            <a:endParaRPr lang="en-AT" sz="2200" dirty="0"/>
          </a:p>
          <a:p>
            <a:r>
              <a:rPr lang="en-AT" sz="2200" dirty="0"/>
              <a:t>Compare the methods’ answer consistency test across runs</a:t>
            </a:r>
          </a:p>
          <a:p>
            <a:pPr marL="342891" lvl="1" indent="0">
              <a:buNone/>
            </a:pPr>
            <a:r>
              <a:rPr lang="en-AT" sz="1600" dirty="0">
                <a:solidFill>
                  <a:schemeClr val="tx2"/>
                </a:solidFill>
              </a:rPr>
              <a:t>	</a:t>
            </a:r>
          </a:p>
          <a:p>
            <a:pPr marL="342891" lvl="1" indent="0">
              <a:buNone/>
            </a:pPr>
            <a:endParaRPr lang="en-AT" dirty="0"/>
          </a:p>
          <a:p>
            <a:endParaRPr lang="en-AT" dirty="0"/>
          </a:p>
          <a:p>
            <a:pPr lvl="1"/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F53-E208-1C6C-7C5A-5DDA67A325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864D-B8EA-6942-9D7E-781CE67BF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66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2C50-4F6D-DF68-9E4D-DCA2FE648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8A41-6061-F9E9-F0B7-2363D741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Results: General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0C504-CEA4-9957-9782-F9856D890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9BB80-14BF-5231-740C-51F74F3BC2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DC883-7783-4398-3025-C468B989FECE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CFF70-75E6-AAA3-2CA6-FFEB7D4BAECC}"/>
              </a:ext>
            </a:extLst>
          </p:cNvPr>
          <p:cNvSpPr txBox="1"/>
          <p:nvPr/>
        </p:nvSpPr>
        <p:spPr>
          <a:xfrm>
            <a:off x="5037127" y="925145"/>
            <a:ext cx="39901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ffectLst/>
                <a:ea typeface="Times New Roman" panose="02020603050405020304" pitchFamily="18" charset="0"/>
              </a:rPr>
              <a:t>H₀ (Null Hypothesis):</a:t>
            </a:r>
            <a:r>
              <a:rPr lang="en-AT" sz="1600" dirty="0">
                <a:effectLst/>
                <a:ea typeface="Times New Roman" panose="02020603050405020304" pitchFamily="18" charset="0"/>
              </a:rPr>
              <a:t>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i="1" dirty="0">
                <a:effectLst/>
                <a:ea typeface="Times New Roman" panose="02020603050405020304" pitchFamily="18" charset="0"/>
              </a:rPr>
              <a:t>The distributions of accuracy scores across the three prompting methods (CoT, CoVe, and Self-Refine) are the same.</a:t>
            </a:r>
          </a:p>
          <a:p>
            <a:pPr lvl="0">
              <a:buSzPts val="1000"/>
              <a:tabLst>
                <a:tab pos="457200" algn="l"/>
              </a:tabLst>
            </a:pPr>
            <a:endParaRPr lang="en-AT" sz="1600" dirty="0">
              <a:effectLst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ffectLst/>
                <a:ea typeface="Times New Roman" panose="02020603050405020304" pitchFamily="18" charset="0"/>
              </a:rPr>
              <a:t>H₁ (Alternative Hypothesis):</a:t>
            </a:r>
            <a:r>
              <a:rPr lang="en-AT" sz="1600" dirty="0">
                <a:effectLst/>
                <a:ea typeface="Times New Roman" panose="02020603050405020304" pitchFamily="18" charset="0"/>
              </a:rPr>
              <a:t>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i="1" dirty="0">
                <a:effectLst/>
                <a:ea typeface="Times New Roman" panose="02020603050405020304" pitchFamily="18" charset="0"/>
              </a:rPr>
              <a:t>At least one method’s distribution differs significantly from the others.</a:t>
            </a:r>
          </a:p>
          <a:p>
            <a:pPr lvl="0">
              <a:buSzPts val="1000"/>
              <a:tabLst>
                <a:tab pos="457200" algn="l"/>
              </a:tabLst>
            </a:pPr>
            <a:endParaRPr lang="en-AT" sz="1600" dirty="0"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ffectLst/>
                <a:ea typeface="Times New Roman" panose="02020603050405020304" pitchFamily="18" charset="0"/>
              </a:rPr>
              <a:t>Result: Fail to Reject H₀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a typeface="Times New Roman" panose="02020603050405020304" pitchFamily="18" charset="0"/>
              </a:rPr>
              <a:t>N</a:t>
            </a:r>
            <a:r>
              <a:rPr lang="en-AT" sz="1600" b="1" dirty="0">
                <a:effectLst/>
                <a:ea typeface="Times New Roman" panose="02020603050405020304" pitchFamily="18" charset="0"/>
              </a:rPr>
              <a:t>o statistically significant evidence</a:t>
            </a:r>
            <a:r>
              <a:rPr lang="en-AT" sz="1600" dirty="0">
                <a:effectLst/>
                <a:ea typeface="Times New Roman" panose="02020603050405020304" pitchFamily="18" charset="0"/>
              </a:rPr>
              <a:t> to suggest that the three prompting methods differ in their accuracy performance across runs.</a:t>
            </a:r>
            <a:endParaRPr lang="en-AT" sz="1600" b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FF04AC8-4951-C4DC-BB47-38ACFD5F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741094"/>
            <a:ext cx="4692650" cy="34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161C-1C36-1EFB-5B8E-BB53834A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3E75-9C22-44E5-2699-80DC9FDE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Results: Accuracy by Subject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9B488-18E7-2609-D885-D1D5003BEE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D90E5-8EBF-AA73-FECA-0D0D539554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47080-6793-F76B-9C18-8357B2495883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C12EF-D225-7EE3-6062-E9BFFDD29305}"/>
              </a:ext>
            </a:extLst>
          </p:cNvPr>
          <p:cNvSpPr txBox="1"/>
          <p:nvPr/>
        </p:nvSpPr>
        <p:spPr>
          <a:xfrm>
            <a:off x="5037127" y="463479"/>
            <a:ext cx="3990194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en-AT" sz="1400" dirty="0">
                <a:effectLst/>
                <a:ea typeface="Times New Roman" panose="02020603050405020304" pitchFamily="18" charset="0"/>
              </a:rPr>
              <a:t>Comparison by subject</a:t>
            </a:r>
          </a:p>
          <a:p>
            <a:pPr lvl="0" algn="ctr">
              <a:buSzPts val="1000"/>
              <a:tabLst>
                <a:tab pos="457200" algn="l"/>
              </a:tabLst>
            </a:pPr>
            <a:endParaRPr lang="en-AT" sz="1400" dirty="0">
              <a:effectLst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500" b="1" dirty="0">
                <a:effectLst/>
                <a:ea typeface="Times New Roman" panose="02020603050405020304" pitchFamily="18" charset="0"/>
              </a:rPr>
              <a:t>H₀ (Null Hypothesis):</a:t>
            </a:r>
            <a:r>
              <a:rPr lang="en-AT" sz="1500" dirty="0">
                <a:effectLst/>
                <a:ea typeface="Times New Roman" panose="02020603050405020304" pitchFamily="18" charset="0"/>
              </a:rPr>
              <a:t>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500" i="1" dirty="0">
                <a:effectLst/>
                <a:ea typeface="Times New Roman" panose="02020603050405020304" pitchFamily="18" charset="0"/>
              </a:rPr>
              <a:t>The distributions of accuracy scores across the three prompting methods (CoT, CoVe, Self-Refine) are statistically indistinguishable.</a:t>
            </a:r>
          </a:p>
          <a:p>
            <a:pPr lvl="0">
              <a:buSzPts val="1000"/>
              <a:tabLst>
                <a:tab pos="457200" algn="l"/>
              </a:tabLst>
            </a:pPr>
            <a:endParaRPr lang="en-AT" sz="1500" dirty="0">
              <a:effectLst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500" b="1" dirty="0">
                <a:effectLst/>
                <a:ea typeface="Times New Roman" panose="02020603050405020304" pitchFamily="18" charset="0"/>
              </a:rPr>
              <a:t>H₁ (Alternative Hypothesis):</a:t>
            </a:r>
            <a:r>
              <a:rPr lang="en-AT" sz="1500" dirty="0">
                <a:effectLst/>
                <a:ea typeface="Times New Roman" panose="02020603050405020304" pitchFamily="18" charset="0"/>
              </a:rPr>
              <a:t>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500" i="1" dirty="0">
                <a:effectLst/>
                <a:ea typeface="Times New Roman" panose="02020603050405020304" pitchFamily="18" charset="0"/>
              </a:rPr>
              <a:t>At least one method differs significantly in accuracy from the others.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AT" sz="1500" dirty="0"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500" b="1" dirty="0">
                <a:effectLst/>
                <a:ea typeface="Times New Roman" panose="02020603050405020304" pitchFamily="18" charset="0"/>
              </a:rPr>
              <a:t>Result: Reject H₀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500" dirty="0">
                <a:ea typeface="Times New Roman" panose="02020603050405020304" pitchFamily="18" charset="0"/>
              </a:rPr>
              <a:t>S</a:t>
            </a:r>
            <a:r>
              <a:rPr lang="en-AT" sz="1500" dirty="0">
                <a:effectLst/>
                <a:ea typeface="Times New Roman" panose="02020603050405020304" pitchFamily="18" charset="0"/>
              </a:rPr>
              <a:t>ignificant differences were observed for </a:t>
            </a:r>
            <a:r>
              <a:rPr lang="en-AT" sz="1500" b="1" dirty="0">
                <a:effectLst/>
                <a:ea typeface="Times New Roman" panose="02020603050405020304" pitchFamily="18" charset="0"/>
              </a:rPr>
              <a:t>Mathematics</a:t>
            </a:r>
            <a:r>
              <a:rPr lang="en-AT" sz="1500" dirty="0">
                <a:effectLst/>
                <a:ea typeface="Times New Roman" panose="02020603050405020304" pitchFamily="18" charset="0"/>
              </a:rPr>
              <a:t> and </a:t>
            </a:r>
            <a:r>
              <a:rPr lang="en-AT" sz="1500" b="1" dirty="0">
                <a:effectLst/>
                <a:ea typeface="Times New Roman" panose="02020603050405020304" pitchFamily="18" charset="0"/>
              </a:rPr>
              <a:t>Human Sciences. </a:t>
            </a:r>
            <a:r>
              <a:rPr lang="en-AT" sz="1500" dirty="0">
                <a:effectLst/>
                <a:ea typeface="Times New Roman" panose="02020603050405020304" pitchFamily="18" charset="0"/>
              </a:rPr>
              <a:t>In both cases, </a:t>
            </a:r>
            <a:r>
              <a:rPr lang="en-AT" sz="1500" b="1" dirty="0">
                <a:effectLst/>
                <a:ea typeface="Times New Roman" panose="02020603050405020304" pitchFamily="18" charset="0"/>
              </a:rPr>
              <a:t>Chain-of-Thought achieved the highest average accuracy</a:t>
            </a:r>
            <a:r>
              <a:rPr lang="en-AT" sz="1500" dirty="0">
                <a:ea typeface="Times New Roman" panose="02020603050405020304" pitchFamily="18" charset="0"/>
              </a:rPr>
              <a:t>.</a:t>
            </a:r>
            <a:endParaRPr lang="en-AT" sz="1500" b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F45ADE1-BE6A-7B44-FA76-49AD6B25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9" y="1144150"/>
            <a:ext cx="4884318" cy="28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88D85-C9E1-2B0E-E096-FC1799B6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106E-A421-52E8-7F78-708DED89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Results: Answer Consistency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2B3A0-FCAB-711A-AD97-BDD2D43E8A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8483A-9A5E-3F22-7FF2-C69770116E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3B76A-0E5C-B1DE-ABB3-1A00692EDDD2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75376-6262-224B-456A-7AF3397177D6}"/>
              </a:ext>
            </a:extLst>
          </p:cNvPr>
          <p:cNvSpPr txBox="1"/>
          <p:nvPr/>
        </p:nvSpPr>
        <p:spPr>
          <a:xfrm>
            <a:off x="5037127" y="448091"/>
            <a:ext cx="39901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en-AT" sz="1400" dirty="0">
                <a:effectLst/>
                <a:ea typeface="Times New Roman" panose="02020603050405020304" pitchFamily="18" charset="0"/>
              </a:rPr>
              <a:t>Pair-wise method comparison for each subject</a:t>
            </a:r>
          </a:p>
          <a:p>
            <a:pPr lvl="0" algn="ctr">
              <a:buSzPts val="1000"/>
              <a:tabLst>
                <a:tab pos="457200" algn="l"/>
              </a:tabLst>
            </a:pPr>
            <a:endParaRPr lang="en-AT" sz="1600" dirty="0">
              <a:effectLst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ffectLst/>
                <a:ea typeface="Times New Roman" panose="02020603050405020304" pitchFamily="18" charset="0"/>
              </a:rPr>
              <a:t>H₀ (Null Hypothesis):</a:t>
            </a:r>
            <a:r>
              <a:rPr lang="en-AT" sz="1600" dirty="0">
                <a:effectLst/>
                <a:ea typeface="Times New Roman" panose="02020603050405020304" pitchFamily="18" charset="0"/>
              </a:rPr>
              <a:t>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dirty="0">
                <a:effectLst/>
                <a:ea typeface="Times New Roman" panose="02020603050405020304" pitchFamily="18" charset="0"/>
              </a:rPr>
              <a:t>The consistency proportions of the two methods being compared are equal (no difference in consistency).</a:t>
            </a:r>
          </a:p>
          <a:p>
            <a:pPr lvl="0">
              <a:buSzPts val="1000"/>
              <a:tabLst>
                <a:tab pos="457200" algn="l"/>
              </a:tabLst>
            </a:pPr>
            <a:endParaRPr lang="en-AT" sz="1600" dirty="0">
              <a:effectLst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ffectLst/>
                <a:ea typeface="Times New Roman" panose="02020603050405020304" pitchFamily="18" charset="0"/>
              </a:rPr>
              <a:t>H₁ (Alternative Hypothesis):</a:t>
            </a:r>
            <a:r>
              <a:rPr lang="en-AT" sz="1600" dirty="0">
                <a:effectLst/>
                <a:ea typeface="Times New Roman" panose="02020603050405020304" pitchFamily="18" charset="0"/>
              </a:rPr>
              <a:t>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dirty="0">
                <a:effectLst/>
                <a:ea typeface="Times New Roman" panose="02020603050405020304" pitchFamily="18" charset="0"/>
              </a:rPr>
              <a:t>The consistency proportions differ between the two methods.</a:t>
            </a:r>
          </a:p>
          <a:p>
            <a:pPr lvl="0">
              <a:buSzPts val="1000"/>
              <a:tabLst>
                <a:tab pos="457200" algn="l"/>
              </a:tabLst>
            </a:pPr>
            <a:endParaRPr lang="en-AT" sz="1600" dirty="0"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ffectLst/>
                <a:ea typeface="Times New Roman" panose="02020603050405020304" pitchFamily="18" charset="0"/>
              </a:rPr>
              <a:t>Result: Reject H₀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AT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Chain-of-Thought</a:t>
            </a:r>
            <a:r>
              <a:rPr lang="en-AT" sz="16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yields more stable predictions</a:t>
            </a:r>
            <a:r>
              <a:rPr lang="en-AT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T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than both Chain-of-Verification and Self-Refine, both </a:t>
            </a:r>
            <a:r>
              <a:rPr lang="en-AT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AT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within specific subject areas like </a:t>
            </a:r>
            <a:r>
              <a:rPr lang="en-AT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Human Sciences </a:t>
            </a:r>
            <a:r>
              <a:rPr lang="en-AT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AT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AT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T" sz="1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FE22788-A10F-B4F9-F633-5147BD71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8" y="1062288"/>
            <a:ext cx="4769869" cy="27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2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8702</TotalTime>
  <Words>694</Words>
  <Application>Microsoft Macintosh PowerPoint</Application>
  <PresentationFormat>On-screen Show (16:9)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Office</vt:lpstr>
      <vt:lpstr>A Comparative Study of LLM Prompting Techniques on Brazilian University Entrance Exams</vt:lpstr>
      <vt:lpstr>Contents</vt:lpstr>
      <vt:lpstr>Background and Motivation</vt:lpstr>
      <vt:lpstr>Research Questions</vt:lpstr>
      <vt:lpstr>Research Methods – Prompting Techniques</vt:lpstr>
      <vt:lpstr>Research Methods</vt:lpstr>
      <vt:lpstr>Results: General Accuracy</vt:lpstr>
      <vt:lpstr>Results: Accuracy by Subject</vt:lpstr>
      <vt:lpstr>Results: Answer Consistency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Rafaela Santana</dc:creator>
  <cp:lastModifiedBy>Rafaela Santana</cp:lastModifiedBy>
  <cp:revision>8</cp:revision>
  <dcterms:created xsi:type="dcterms:W3CDTF">2025-01-20T10:39:52Z</dcterms:created>
  <dcterms:modified xsi:type="dcterms:W3CDTF">2025-04-25T11:11:10Z</dcterms:modified>
</cp:coreProperties>
</file>