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68" r:id="rId4"/>
    <p:sldId id="273" r:id="rId5"/>
    <p:sldId id="271" r:id="rId6"/>
    <p:sldId id="270" r:id="rId7"/>
    <p:sldId id="272" r:id="rId8"/>
    <p:sldId id="275" r:id="rId9"/>
    <p:sldId id="276" r:id="rId10"/>
    <p:sldId id="277" r:id="rId11"/>
    <p:sldId id="278" r:id="rId12"/>
    <p:sldId id="267" r:id="rId13"/>
    <p:sldId id="274" r:id="rId1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83" autoAdjust="0"/>
    <p:restoredTop sz="95652" autoAdjust="0"/>
  </p:normalViewPr>
  <p:slideViewPr>
    <p:cSldViewPr snapToGrid="0">
      <p:cViewPr varScale="1">
        <p:scale>
          <a:sx n="182" d="100"/>
          <a:sy n="182" d="100"/>
        </p:scale>
        <p:origin x="168" y="30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02.04.25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6EB1C7F-050C-48C6-9B1B-6B451B36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00" y="832757"/>
            <a:ext cx="8640000" cy="1746699"/>
          </a:xfrm>
        </p:spPr>
        <p:txBody>
          <a:bodyPr>
            <a:normAutofit fontScale="90000"/>
          </a:bodyPr>
          <a:lstStyle/>
          <a:p>
            <a:r>
              <a:rPr lang="en-GB" dirty="0"/>
              <a:t>A Comparative Study of</a:t>
            </a:r>
            <a:br>
              <a:rPr lang="en-GB" dirty="0"/>
            </a:br>
            <a:r>
              <a:rPr lang="en-GB" dirty="0"/>
              <a:t>LLM Prompting Techniques on</a:t>
            </a:r>
            <a:br>
              <a:rPr lang="en-GB" dirty="0"/>
            </a:br>
            <a:r>
              <a:rPr lang="en-GB" dirty="0"/>
              <a:t>Brazilian University Entrance Exams</a:t>
            </a:r>
            <a:endParaRPr lang="de-AT" noProof="0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D9D85D-204C-4B93-B4DE-555E451F8B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000" y="2659502"/>
            <a:ext cx="8640000" cy="886416"/>
          </a:xfrm>
        </p:spPr>
        <p:txBody>
          <a:bodyPr>
            <a:normAutofit fontScale="77500" lnSpcReduction="20000"/>
          </a:bodyPr>
          <a:lstStyle/>
          <a:p>
            <a:r>
              <a:rPr lang="de-AT" noProof="0" dirty="0"/>
              <a:t>Rafaela </a:t>
            </a:r>
            <a:r>
              <a:rPr lang="de-AT" noProof="0" dirty="0" err="1"/>
              <a:t>Rolim</a:t>
            </a:r>
            <a:r>
              <a:rPr lang="de-AT" noProof="0" dirty="0"/>
              <a:t> Santana</a:t>
            </a:r>
          </a:p>
          <a:p>
            <a:r>
              <a:rPr lang="de-AT" noProof="0" dirty="0"/>
              <a:t>Computer Science Bachelor Thesis – Quality Gate 2</a:t>
            </a:r>
          </a:p>
          <a:p>
            <a:r>
              <a:rPr lang="de-AT" dirty="0"/>
              <a:t>02.04.2025</a:t>
            </a:r>
            <a:endParaRPr lang="de-AT" noProof="0" dirty="0"/>
          </a:p>
          <a:p>
            <a:endParaRPr lang="de-AT" noProof="0" dirty="0"/>
          </a:p>
        </p:txBody>
      </p:sp>
    </p:spTree>
    <p:extLst>
      <p:ext uri="{BB962C8B-B14F-4D97-AF65-F5344CB8AC3E}">
        <p14:creationId xmlns:p14="http://schemas.microsoft.com/office/powerpoint/2010/main" val="2759544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DC8EB-E3A1-D780-D391-563F454BF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FA47-8810-9B64-86EE-1A267415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Primary Results: CoVe vs Self-Refine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90319-7667-F5E8-D98C-648BF3A072C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ABD8E-B11C-7EDD-1088-0274B98047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4EF561-F163-2986-D658-251AF65031FE}"/>
              </a:ext>
            </a:extLst>
          </p:cNvPr>
          <p:cNvSpPr txBox="1"/>
          <p:nvPr/>
        </p:nvSpPr>
        <p:spPr>
          <a:xfrm>
            <a:off x="6852213" y="194454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E297DB-5473-33F1-48D9-6D801089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438" y="627761"/>
            <a:ext cx="5756622" cy="40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67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0F2E0-1CE4-B2F7-770A-47FC16498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5535-C7A9-A7E5-3D19-9740462D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Primary Results: Initial vs Final Answer Performance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CC71-832D-B439-C1C2-259CC3721E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B6FFE-383A-21CF-0716-0A2311739B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D70D0-A425-C07C-B287-C3C44D1A99C2}"/>
              </a:ext>
            </a:extLst>
          </p:cNvPr>
          <p:cNvSpPr txBox="1"/>
          <p:nvPr/>
        </p:nvSpPr>
        <p:spPr>
          <a:xfrm>
            <a:off x="6852213" y="194454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4EB682-4ED3-64F2-57C0-606196750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73" y="478780"/>
            <a:ext cx="7271574" cy="418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9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C2D0D-7E14-61FF-9DE6-F78CB731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924DEC-012B-FCE0-CB36-81FB471AB6E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896112"/>
            <a:ext cx="8775319" cy="3761387"/>
          </a:xfrm>
        </p:spPr>
        <p:txBody>
          <a:bodyPr>
            <a:normAutofit/>
          </a:bodyPr>
          <a:lstStyle/>
          <a:p>
            <a:r>
              <a:rPr lang="en-GB" b="1" dirty="0"/>
              <a:t>Expected Contribution</a:t>
            </a:r>
            <a:r>
              <a:rPr lang="en-GB" dirty="0"/>
              <a:t>: Recommendations about the use of prompting techniques in educational settings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Aimed Impact</a:t>
            </a:r>
            <a:r>
              <a:rPr lang="en-GB" dirty="0"/>
              <a:t>: Supporting the reliable use of AI in education.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26A58-B09C-0FA6-6B96-EBAE5B1BC1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199CC5-1BF1-DBFD-165A-200FD8E1F00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3723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38EF8-D2CC-4DC0-7416-5B0EAD51D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T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E3BB-678A-0B5F-2655-6067C8D59A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AT" dirty="0"/>
              <a:t>Rafaela Rolim Santana</a:t>
            </a:r>
          </a:p>
        </p:txBody>
      </p:sp>
    </p:spTree>
    <p:extLst>
      <p:ext uri="{BB962C8B-B14F-4D97-AF65-F5344CB8AC3E}">
        <p14:creationId xmlns:p14="http://schemas.microsoft.com/office/powerpoint/2010/main" val="362155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Research Questions</a:t>
            </a:r>
          </a:p>
          <a:p>
            <a:r>
              <a:rPr lang="en-US" dirty="0"/>
              <a:t>Research Methods</a:t>
            </a:r>
          </a:p>
          <a:p>
            <a:r>
              <a:rPr lang="en-US" dirty="0"/>
              <a:t>Preliminary Results</a:t>
            </a:r>
          </a:p>
          <a:p>
            <a:r>
              <a:rPr lang="en-US" dirty="0"/>
              <a:t>Discussion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F04C-DB86-9474-3A55-C018A769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Background and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361B2-DAA7-6722-342B-70F6B112E6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762745"/>
            <a:ext cx="4624106" cy="3894756"/>
          </a:xfrm>
        </p:spPr>
        <p:txBody>
          <a:bodyPr/>
          <a:lstStyle/>
          <a:p>
            <a:r>
              <a:rPr lang="en-GB" dirty="0"/>
              <a:t>Widespread integration of LLM assistance into education.</a:t>
            </a:r>
          </a:p>
          <a:p>
            <a:r>
              <a:rPr lang="en-GB" dirty="0"/>
              <a:t>Potential for hallucinations: plausible but incorrect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Incorrect answers may confuse students and hinder their learning outcomes</a:t>
            </a:r>
          </a:p>
          <a:p>
            <a:pPr marL="0" indent="0">
              <a:buNone/>
            </a:pPr>
            <a:endParaRPr lang="en-AT" dirty="0"/>
          </a:p>
          <a:p>
            <a:pPr marL="0" indent="0">
              <a:buNone/>
            </a:pP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DCADB-894C-D368-A3E6-9ABADA380D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65AF1-D7E2-0A3C-8B36-CCDFE37869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FBCC0-EF91-0EB5-FC4D-9EF969EA8E73}"/>
              </a:ext>
            </a:extLst>
          </p:cNvPr>
          <p:cNvSpPr txBox="1"/>
          <p:nvPr/>
        </p:nvSpPr>
        <p:spPr>
          <a:xfrm>
            <a:off x="5976257" y="-1224643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1026" name="Picture 2" descr="A student sitting at a desk with a laptop, where an AI assistant interface is displayed on the screen showing answers to a math problem. The student has a glowing light bulb above their head symbolizing understanding. The scene is designed in a clean and minimal art style with soft pastel colors. The desk is simple and the background suggests a tidy study area or classroom environment, with subtle, modern details to emphasize the minimalistic aesthetic.">
            <a:extLst>
              <a:ext uri="{FF2B5EF4-FFF2-40B4-BE49-F238E27FC236}">
                <a16:creationId xmlns:a16="http://schemas.microsoft.com/office/drawing/2014/main" id="{806237CC-BE19-8C11-C7FE-EF3754F69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366" y="762745"/>
            <a:ext cx="3426054" cy="3426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997098-76CE-20E1-AC9A-F5A244A22DD2}"/>
              </a:ext>
            </a:extLst>
          </p:cNvPr>
          <p:cNvSpPr txBox="1"/>
          <p:nvPr/>
        </p:nvSpPr>
        <p:spPr>
          <a:xfrm>
            <a:off x="-1203767" y="223391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B37CF3-34A4-2865-E08D-2318009B4824}"/>
              </a:ext>
            </a:extLst>
          </p:cNvPr>
          <p:cNvSpPr txBox="1"/>
          <p:nvPr/>
        </p:nvSpPr>
        <p:spPr>
          <a:xfrm>
            <a:off x="5833142" y="4188799"/>
            <a:ext cx="1782503" cy="273844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algn="l"/>
            <a:r>
              <a:rPr lang="en-AT" sz="1000" dirty="0">
                <a:solidFill>
                  <a:schemeClr val="tx2"/>
                </a:solidFill>
              </a:rPr>
              <a:t>Image generated by DALL-E</a:t>
            </a:r>
          </a:p>
        </p:txBody>
      </p:sp>
    </p:spTree>
    <p:extLst>
      <p:ext uri="{BB962C8B-B14F-4D97-AF65-F5344CB8AC3E}">
        <p14:creationId xmlns:p14="http://schemas.microsoft.com/office/powerpoint/2010/main" val="2522018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B0B1-9158-DDCB-B60C-3266E88F6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B0B4E-C2A8-BF95-D76F-AEE3077E72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768096"/>
            <a:ext cx="8784000" cy="3889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RQ1: </a:t>
            </a:r>
          </a:p>
          <a:p>
            <a:pPr marL="0" indent="0">
              <a:buNone/>
            </a:pPr>
            <a:r>
              <a:rPr lang="en-GB" dirty="0"/>
              <a:t>How does the application of Chain-of-Thought, Chain-of-Verification and Self-Refine affect LLM response accuracy on Brazilian University Entrance Exams?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RQ2:</a:t>
            </a:r>
          </a:p>
          <a:p>
            <a:pPr marL="0" indent="0">
              <a:buNone/>
            </a:pPr>
            <a:r>
              <a:rPr lang="en-GB" dirty="0"/>
              <a:t>How does the effectiveness of Chain-of-Thought, Chain-of-Verification and Self-Refine vary across different subject areas?</a:t>
            </a:r>
            <a:endParaRPr lang="en-AT" dirty="0"/>
          </a:p>
          <a:p>
            <a:pPr marL="0" indent="0">
              <a:buNone/>
            </a:pPr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2A12-ABBF-8F74-0402-8DD45B8B03F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75258-0118-2E03-D7B3-880807BBA1B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78F79A7-F49A-E811-8AD2-0E9DAFAC0955}"/>
              </a:ext>
            </a:extLst>
          </p:cNvPr>
          <p:cNvSpPr txBox="1">
            <a:spLocks/>
          </p:cNvSpPr>
          <p:nvPr/>
        </p:nvSpPr>
        <p:spPr>
          <a:xfrm>
            <a:off x="4582925" y="768096"/>
            <a:ext cx="4381689" cy="38894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00967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BD59-EF86-6F36-31B4-F339C420F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Methods – Prompting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4867EA-29A7-FCB5-8FB1-4C36154E9F3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64D51-8073-2FFA-284E-3764AC948E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7DC80-AB93-EAD2-BE4A-94E3474F4EAB}"/>
              </a:ext>
            </a:extLst>
          </p:cNvPr>
          <p:cNvSpPr txBox="1"/>
          <p:nvPr/>
        </p:nvSpPr>
        <p:spPr>
          <a:xfrm>
            <a:off x="3102015" y="266218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2B966-7BB5-CA36-068C-6D4400A22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02" y="863716"/>
            <a:ext cx="8634715" cy="36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FCF5-E4C6-EBD8-6A25-5BAE635C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Research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73AA3-0A9F-295F-EC8B-98C36AA3B4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7" y="607500"/>
            <a:ext cx="8783999" cy="4050000"/>
          </a:xfrm>
        </p:spPr>
        <p:txBody>
          <a:bodyPr>
            <a:normAutofit lnSpcReduction="10000"/>
          </a:bodyPr>
          <a:lstStyle/>
          <a:p>
            <a:r>
              <a:rPr lang="en-AT" dirty="0"/>
              <a:t>Collect questions from Brazilian University Entrance Exam (ENEM 2024)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Multiple-choice questions with ground truth </a:t>
            </a:r>
          </a:p>
          <a:p>
            <a:r>
              <a:rPr lang="en-AT" dirty="0"/>
              <a:t>Define templates for CoT, CoVe and Self-Refine prompts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Define feedback iteration rules for CoVe and Self-Refine</a:t>
            </a:r>
          </a:p>
          <a:p>
            <a:r>
              <a:rPr lang="en-AT" dirty="0"/>
              <a:t>Test each prompting technique several times</a:t>
            </a:r>
          </a:p>
          <a:p>
            <a:pPr marL="342891" lvl="1" indent="0">
              <a:buNone/>
            </a:pPr>
            <a:r>
              <a:rPr lang="en-AT" sz="1800" dirty="0">
                <a:solidFill>
                  <a:schemeClr val="tx2"/>
                </a:solidFill>
              </a:rPr>
              <a:t>	Using the same 180 ENEM questions</a:t>
            </a:r>
            <a:endParaRPr lang="en-AT" dirty="0"/>
          </a:p>
          <a:p>
            <a:pPr marL="0" indent="0">
              <a:buNone/>
            </a:pPr>
            <a:r>
              <a:rPr lang="en-AT" sz="1800" dirty="0">
                <a:solidFill>
                  <a:schemeClr val="tx2"/>
                </a:solidFill>
              </a:rPr>
              <a:t>	Store results, including feedback iterations and intermediate answers</a:t>
            </a:r>
          </a:p>
          <a:p>
            <a:r>
              <a:rPr lang="en-AT" dirty="0"/>
              <a:t>Compare methods’ accuracy across test runs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Look for statistically significant difference between the methods</a:t>
            </a:r>
          </a:p>
          <a:p>
            <a:r>
              <a:rPr lang="en-AT" dirty="0"/>
              <a:t>Compare accuracy across different subjects</a:t>
            </a:r>
          </a:p>
          <a:p>
            <a:pPr marL="342891" lvl="1" indent="0">
              <a:buNone/>
            </a:pPr>
            <a:r>
              <a:rPr lang="en-AT" dirty="0">
                <a:solidFill>
                  <a:schemeClr val="tx2"/>
                </a:solidFill>
              </a:rPr>
              <a:t>	Languages, Mathematics, Human Sciences and Natural Sciences</a:t>
            </a:r>
            <a:endParaRPr lang="en-AT" dirty="0"/>
          </a:p>
          <a:p>
            <a:endParaRPr lang="en-AT" dirty="0"/>
          </a:p>
          <a:p>
            <a:pPr lvl="1"/>
            <a:endParaRPr lang="en-A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FFF53-E208-1C6C-7C5A-5DDA67A3252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9864D-B8EA-6942-9D7E-781CE67BF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3660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42C50-4F6D-DF68-9E4D-DCA2FE648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A8A41-6061-F9E9-F0B7-2363D741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Primary Results: Accuracy mean and std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0C504-CEA4-9957-9782-F9856D89015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9BB80-14BF-5231-740C-51F74F3BC2E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EDC883-7783-4398-3025-C468B989FECE}"/>
              </a:ext>
            </a:extLst>
          </p:cNvPr>
          <p:cNvSpPr txBox="1"/>
          <p:nvPr/>
        </p:nvSpPr>
        <p:spPr>
          <a:xfrm>
            <a:off x="6852213" y="194454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C5200F-3A3B-6307-2931-7CF0F5CC4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010" y="603344"/>
            <a:ext cx="6753979" cy="393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6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88D85-C9E1-2B0E-E096-FC1799B6F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106E-A421-52E8-7F78-708DED89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Primary Results: Feedback effects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32B3A0-FCAB-711A-AD97-BDD2D43E8AF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8483A-9A5E-3F22-7FF2-C69770116E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3B76A-0E5C-B1DE-ABB3-1A00692EDDD2}"/>
              </a:ext>
            </a:extLst>
          </p:cNvPr>
          <p:cNvSpPr txBox="1"/>
          <p:nvPr/>
        </p:nvSpPr>
        <p:spPr>
          <a:xfrm>
            <a:off x="6852213" y="194454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8FF17-B4AD-81D8-71B2-CE65B8C53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35" y="553456"/>
            <a:ext cx="5674249" cy="407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620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9A283-957D-900C-FFAA-5ECA47A6F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7049-70BB-CF87-BDDD-95EC6C8E5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T" dirty="0"/>
              <a:t>Primary Results: Feedback accuracy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A110B-3B70-4EDA-6816-2E2411F2AF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Bachelor Thesis Proposal | Rafaela Rolim Santana | 29.01.2025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685AC-2D3C-88CB-0CE0-D6C42D2D383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5450B6-7062-487C-420D-346F9A880769}"/>
              </a:ext>
            </a:extLst>
          </p:cNvPr>
          <p:cNvSpPr txBox="1"/>
          <p:nvPr/>
        </p:nvSpPr>
        <p:spPr>
          <a:xfrm>
            <a:off x="6852213" y="194454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 fontScale="25000" lnSpcReduction="20000"/>
          </a:bodyPr>
          <a:lstStyle/>
          <a:p>
            <a:pPr algn="l"/>
            <a:endParaRPr lang="en-AT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F95BA-8CE1-435E-D6FF-BB59AE4D3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03" y="553456"/>
            <a:ext cx="6080651" cy="417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68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8494</TotalTime>
  <Words>380</Words>
  <Application>Microsoft Macintosh PowerPoint</Application>
  <PresentationFormat>On-screen Show (16:9)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Symbol</vt:lpstr>
      <vt:lpstr>Office</vt:lpstr>
      <vt:lpstr>A Comparative Study of LLM Prompting Techniques on Brazilian University Entrance Exams</vt:lpstr>
      <vt:lpstr>Contents</vt:lpstr>
      <vt:lpstr>Background and Motivation</vt:lpstr>
      <vt:lpstr>Research Questions</vt:lpstr>
      <vt:lpstr>Research Methods – Prompting Techniques</vt:lpstr>
      <vt:lpstr>Research Methods</vt:lpstr>
      <vt:lpstr>Primary Results: Accuracy mean and std</vt:lpstr>
      <vt:lpstr>Primary Results: Feedback effects</vt:lpstr>
      <vt:lpstr>Primary Results: Feedback accuracy </vt:lpstr>
      <vt:lpstr>Primary Results: CoVe vs Self-Refine</vt:lpstr>
      <vt:lpstr>Primary Results: Initial vs Final Answer Performance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Rafaela Santana</dc:creator>
  <cp:lastModifiedBy>Rafaela Santana</cp:lastModifiedBy>
  <cp:revision>3</cp:revision>
  <dcterms:created xsi:type="dcterms:W3CDTF">2025-01-20T10:39:52Z</dcterms:created>
  <dcterms:modified xsi:type="dcterms:W3CDTF">2025-04-06T12:14:21Z</dcterms:modified>
</cp:coreProperties>
</file>