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8" r:id="rId4"/>
    <p:sldId id="273" r:id="rId5"/>
    <p:sldId id="271" r:id="rId6"/>
    <p:sldId id="270" r:id="rId7"/>
    <p:sldId id="272" r:id="rId8"/>
    <p:sldId id="267" r:id="rId9"/>
    <p:sldId id="274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84" autoAdjust="0"/>
    <p:restoredTop sz="95652" autoAdjust="0"/>
  </p:normalViewPr>
  <p:slideViewPr>
    <p:cSldViewPr snapToGrid="0">
      <p:cViewPr varScale="1">
        <p:scale>
          <a:sx n="132" d="100"/>
          <a:sy n="132" d="100"/>
        </p:scale>
        <p:origin x="168" y="3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02.04.25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32757"/>
            <a:ext cx="8640000" cy="1746699"/>
          </a:xfrm>
        </p:spPr>
        <p:txBody>
          <a:bodyPr>
            <a:normAutofit fontScale="90000"/>
          </a:bodyPr>
          <a:lstStyle/>
          <a:p>
            <a:r>
              <a:rPr lang="en-GB" dirty="0"/>
              <a:t>A Comparative Study of</a:t>
            </a:r>
            <a:br>
              <a:rPr lang="en-GB" dirty="0"/>
            </a:br>
            <a:r>
              <a:rPr lang="en-GB" dirty="0"/>
              <a:t>LLM Prompting Techniques on</a:t>
            </a:r>
            <a:br>
              <a:rPr lang="en-GB" dirty="0"/>
            </a:br>
            <a:r>
              <a:rPr lang="en-GB" dirty="0"/>
              <a:t>Brazilian University Entrance Exams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886416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Rafaela </a:t>
            </a:r>
            <a:r>
              <a:rPr lang="de-AT" noProof="0" dirty="0" err="1"/>
              <a:t>Rolim</a:t>
            </a:r>
            <a:r>
              <a:rPr lang="de-AT" noProof="0" dirty="0"/>
              <a:t> Santana</a:t>
            </a:r>
          </a:p>
          <a:p>
            <a:r>
              <a:rPr lang="de-AT" noProof="0" dirty="0"/>
              <a:t>Computer Science Bachelor Thesis – Quality Gate 2</a:t>
            </a:r>
          </a:p>
          <a:p>
            <a:r>
              <a:rPr lang="de-AT" dirty="0"/>
              <a:t>02.04.2025</a:t>
            </a:r>
            <a:endParaRPr lang="de-AT" noProof="0" dirty="0"/>
          </a:p>
          <a:p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04C-DB86-9474-3A55-C018A769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Background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61B2-DAA7-6722-342B-70F6B112E6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2745"/>
            <a:ext cx="4624106" cy="3894756"/>
          </a:xfrm>
        </p:spPr>
        <p:txBody>
          <a:bodyPr/>
          <a:lstStyle/>
          <a:p>
            <a:r>
              <a:rPr lang="en-GB" dirty="0"/>
              <a:t>Widespread integration of LLM assistance into education.</a:t>
            </a:r>
          </a:p>
          <a:p>
            <a:r>
              <a:rPr lang="en-GB" dirty="0"/>
              <a:t>Potential for hallucinations: plausible but incorrect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Factual accuracy is crucial for academic integrity and effective learning.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CADB-894C-D368-A3E6-9ABADA380D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5AF1-D7E2-0A3C-8B36-CCDFE37869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BCC0-EF91-0EB5-FC4D-9EF969EA8E73}"/>
              </a:ext>
            </a:extLst>
          </p:cNvPr>
          <p:cNvSpPr txBox="1"/>
          <p:nvPr/>
        </p:nvSpPr>
        <p:spPr>
          <a:xfrm>
            <a:off x="5976257" y="-12246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1026" name="Picture 2" descr="A student sitting at a desk with a laptop, where an AI assistant interface is displayed on the screen showing answers to a math problem. The student has a glowing light bulb above their head symbolizing understanding. The scene is designed in a clean and minimal art style with soft pastel colors. The desk is simple and the background suggests a tidy study area or classroom environment, with subtle, modern details to emphasize the minimalistic aesthetic.">
            <a:extLst>
              <a:ext uri="{FF2B5EF4-FFF2-40B4-BE49-F238E27FC236}">
                <a16:creationId xmlns:a16="http://schemas.microsoft.com/office/drawing/2014/main" id="{806237CC-BE19-8C11-C7FE-EF3754F69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6" y="762745"/>
            <a:ext cx="3426054" cy="34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97098-76CE-20E1-AC9A-F5A244A22DD2}"/>
              </a:ext>
            </a:extLst>
          </p:cNvPr>
          <p:cNvSpPr txBox="1"/>
          <p:nvPr/>
        </p:nvSpPr>
        <p:spPr>
          <a:xfrm>
            <a:off x="-1203767" y="22339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7CF3-34A4-2865-E08D-2318009B4824}"/>
              </a:ext>
            </a:extLst>
          </p:cNvPr>
          <p:cNvSpPr txBox="1"/>
          <p:nvPr/>
        </p:nvSpPr>
        <p:spPr>
          <a:xfrm>
            <a:off x="5833142" y="4188799"/>
            <a:ext cx="1782503" cy="27384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AT" sz="1000" dirty="0">
                <a:solidFill>
                  <a:schemeClr val="tx2"/>
                </a:solidFill>
              </a:rPr>
              <a:t>Image generated by DALL-E</a:t>
            </a:r>
          </a:p>
        </p:txBody>
      </p:sp>
    </p:spTree>
    <p:extLst>
      <p:ext uri="{BB962C8B-B14F-4D97-AF65-F5344CB8AC3E}">
        <p14:creationId xmlns:p14="http://schemas.microsoft.com/office/powerpoint/2010/main" val="25220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0B1-9158-DDCB-B60C-3266E88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0B4E-C2A8-BF95-D76F-AEE3077E72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8096"/>
            <a:ext cx="4381689" cy="3889404"/>
          </a:xfrm>
        </p:spPr>
        <p:txBody>
          <a:bodyPr/>
          <a:lstStyle/>
          <a:p>
            <a:pPr marL="0" indent="0" algn="ctr">
              <a:buNone/>
            </a:pPr>
            <a:r>
              <a:rPr lang="en-GB" b="1" dirty="0"/>
              <a:t>RQ1</a:t>
            </a:r>
          </a:p>
          <a:p>
            <a:pPr marL="0" indent="0">
              <a:buNone/>
            </a:pPr>
            <a:r>
              <a:rPr lang="en-GB" dirty="0"/>
              <a:t>How does the application of </a:t>
            </a:r>
          </a:p>
          <a:p>
            <a:pPr marL="0" indent="0">
              <a:buNone/>
            </a:pPr>
            <a:r>
              <a:rPr lang="en-GB" dirty="0"/>
              <a:t>Chain-of-Thought, Chain-of-Verification and Self-Refine </a:t>
            </a:r>
          </a:p>
          <a:p>
            <a:pPr marL="0" indent="0">
              <a:buNone/>
            </a:pPr>
            <a:r>
              <a:rPr lang="en-GB" dirty="0"/>
              <a:t>affect LLM </a:t>
            </a:r>
            <a:r>
              <a:rPr lang="en-GB" b="1" dirty="0"/>
              <a:t>response accuracy </a:t>
            </a:r>
            <a:r>
              <a:rPr lang="en-GB" dirty="0"/>
              <a:t>on Brazilian University Entrance Exams?</a:t>
            </a: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2A12-ABBF-8F74-0402-8DD45B8B0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5258-0118-2E03-D7B3-880807BBA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78F79A7-F49A-E811-8AD2-0E9DAFAC0955}"/>
              </a:ext>
            </a:extLst>
          </p:cNvPr>
          <p:cNvSpPr txBox="1">
            <a:spLocks/>
          </p:cNvSpPr>
          <p:nvPr/>
        </p:nvSpPr>
        <p:spPr>
          <a:xfrm>
            <a:off x="4582925" y="768096"/>
            <a:ext cx="4381689" cy="388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b="1" dirty="0"/>
              <a:t>RQ2</a:t>
            </a:r>
          </a:p>
          <a:p>
            <a:pPr marL="0" indent="0">
              <a:buNone/>
            </a:pPr>
            <a:r>
              <a:rPr lang="en-GB" dirty="0"/>
              <a:t>How does the </a:t>
            </a:r>
            <a:r>
              <a:rPr lang="en-GB" b="1" dirty="0"/>
              <a:t>effectiveness</a:t>
            </a:r>
            <a:r>
              <a:rPr lang="en-GB" dirty="0"/>
              <a:t> of</a:t>
            </a:r>
          </a:p>
          <a:p>
            <a:pPr marL="0" indent="0">
              <a:buNone/>
            </a:pPr>
            <a:r>
              <a:rPr lang="en-GB" dirty="0"/>
              <a:t>Chain-of-Thought, Chain-of-Verification and Self-Refine </a:t>
            </a:r>
          </a:p>
          <a:p>
            <a:pPr marL="0" indent="0">
              <a:buNone/>
            </a:pPr>
            <a:r>
              <a:rPr lang="en-GB" dirty="0"/>
              <a:t>prompting vary across </a:t>
            </a:r>
            <a:r>
              <a:rPr lang="en-GB" b="1" dirty="0"/>
              <a:t>different subject areas</a:t>
            </a:r>
            <a:r>
              <a:rPr lang="en-GB" dirty="0"/>
              <a:t>?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096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D59-EF86-6F36-31B4-F339C42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867EA-29A7-FCB5-8FB1-4C36154E9F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4D51-8073-2FFA-284E-3764AC948E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DC80-AB93-EAD2-BE4A-94E3474F4EAB}"/>
              </a:ext>
            </a:extLst>
          </p:cNvPr>
          <p:cNvSpPr txBox="1"/>
          <p:nvPr/>
        </p:nvSpPr>
        <p:spPr>
          <a:xfrm>
            <a:off x="3102015" y="26621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8379-676F-D1E7-4A64-B7F91D4B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0" y="658091"/>
            <a:ext cx="7772400" cy="38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CF5-E4C6-EBD8-6A25-5BAE635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3AA3-0A9F-295F-EC8B-98C36AA3B4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7" y="607500"/>
            <a:ext cx="8783999" cy="40500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T" dirty="0"/>
              <a:t>Collect multiple-choice Computer Science questions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With the ground-truth correct option and reference explanation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Prompt LLM for each question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Select the correct option and explain why it is correct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Check for Correctness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Compare LLM’s choice with ground-truth answer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Flag LLM’s response as “Correct” or “Incorrect”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Apply Hallucination Detection Methods to LLM’s explanation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Cosine Similarity, MNLI Classification, Semantic Entropy</a:t>
            </a:r>
          </a:p>
          <a:p>
            <a:pPr marL="457200" indent="-457200">
              <a:buFont typeface="+mj-lt"/>
              <a:buAutoNum type="arabicPeriod"/>
            </a:pPr>
            <a:r>
              <a:rPr lang="en-AT" dirty="0"/>
              <a:t>Store Results and Compare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For each question, record: Correctness (yes/no), Hallucination flags (</a:t>
            </a:r>
            <a:r>
              <a:rPr lang="en-GB" dirty="0">
                <a:solidFill>
                  <a:schemeClr val="tx2"/>
                </a:solidFill>
              </a:rPr>
              <a:t>Cosine, 	MNLI, Entropy)</a:t>
            </a:r>
            <a:endParaRPr lang="en-AT" dirty="0">
              <a:solidFill>
                <a:schemeClr val="tx2"/>
              </a:solidFill>
            </a:endParaRPr>
          </a:p>
          <a:p>
            <a:pPr lvl="1"/>
            <a:endParaRPr lang="en-AT" dirty="0"/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F53-E208-1C6C-7C5A-5DDA67A325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864D-B8EA-6942-9D7E-781CE67BF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6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2C50-4F6D-DF68-9E4D-DCA2FE64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A41-6061-F9E9-F0B7-2363D74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79A5-0639-70F7-F9B8-9F3A6AE48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2" y="773032"/>
            <a:ext cx="4854050" cy="3884468"/>
          </a:xfrm>
        </p:spPr>
        <p:txBody>
          <a:bodyPr/>
          <a:lstStyle/>
          <a:p>
            <a:r>
              <a:rPr lang="en-AT" dirty="0"/>
              <a:t>Quantitative Results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Detection Accuracy per Method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False Positives/Negatives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Processing Time Comparison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Threshold Sensitivity</a:t>
            </a:r>
          </a:p>
          <a:p>
            <a:r>
              <a:rPr lang="en-AT" dirty="0"/>
              <a:t>Qualitative Results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Types of Hallucinations Detected/Missed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Method Strengths and Weaknesses</a:t>
            </a:r>
          </a:p>
          <a:p>
            <a:pPr lvl="1"/>
            <a:r>
              <a:rPr lang="en-AT" dirty="0">
                <a:solidFill>
                  <a:schemeClr val="tx2"/>
                </a:solidFill>
              </a:rPr>
              <a:t>Edge Cases and Limitations</a:t>
            </a:r>
          </a:p>
          <a:p>
            <a:endParaRPr lang="en-A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0C504-CEA4-9957-9782-F9856D890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BB80-14BF-5231-740C-51F74F3BC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DC883-7783-4398-3025-C468B989FECE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0A7026-5FDB-EBA6-0D21-9A84F8D7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103" y="773032"/>
            <a:ext cx="2975963" cy="36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0D-7E14-61FF-9DE6-F78CB73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4DEC-012B-FCE0-CB36-81FB471AB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896112"/>
            <a:ext cx="8775319" cy="3761387"/>
          </a:xfrm>
        </p:spPr>
        <p:txBody>
          <a:bodyPr>
            <a:normAutofit/>
          </a:bodyPr>
          <a:lstStyle/>
          <a:p>
            <a:r>
              <a:rPr lang="en-GB" b="1" dirty="0"/>
              <a:t>Expected Contribution</a:t>
            </a:r>
            <a:r>
              <a:rPr lang="en-GB" dirty="0"/>
              <a:t>: Actionable insights into detecting hallucinations in LLMs.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Aimed Impact</a:t>
            </a:r>
            <a:r>
              <a:rPr lang="en-GB" dirty="0"/>
              <a:t>: Supporting trust in AI for education.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"AI in education is powerful, but understanding its boundaries ensures its true potential."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A58-B09C-0FA6-6B96-EBAE5B1BC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9CC5-1BF1-DBFD-165A-200FD8E1F0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8EF8-D2CC-4DC0-7416-5B0EAD5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3BB-678A-0B5F-2655-6067C8D59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Rafaela Rolim Santana</a:t>
            </a:r>
          </a:p>
        </p:txBody>
      </p:sp>
    </p:spTree>
    <p:extLst>
      <p:ext uri="{BB962C8B-B14F-4D97-AF65-F5344CB8AC3E}">
        <p14:creationId xmlns:p14="http://schemas.microsoft.com/office/powerpoint/2010/main" val="362155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2909</TotalTime>
  <Words>358</Words>
  <Application>Microsoft Macintosh PowerPoint</Application>
  <PresentationFormat>On-screen Show 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Symbol</vt:lpstr>
      <vt:lpstr>Office</vt:lpstr>
      <vt:lpstr>A Comparative Study of LLM Prompting Techniques on Brazilian University Entrance Exams</vt:lpstr>
      <vt:lpstr>Contents</vt:lpstr>
      <vt:lpstr>Background and Motivation</vt:lpstr>
      <vt:lpstr>Research Questions</vt:lpstr>
      <vt:lpstr>Research Methods Overview</vt:lpstr>
      <vt:lpstr>Research Methods</vt:lpstr>
      <vt:lpstr>Expected Results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Rafaela Santana</dc:creator>
  <cp:lastModifiedBy>Rafaela Santana</cp:lastModifiedBy>
  <cp:revision>2</cp:revision>
  <dcterms:created xsi:type="dcterms:W3CDTF">2025-01-20T10:39:52Z</dcterms:created>
  <dcterms:modified xsi:type="dcterms:W3CDTF">2025-04-02T15:09:22Z</dcterms:modified>
</cp:coreProperties>
</file>