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7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ctrTitle"/>
          </p:nvPr>
        </p:nvSpPr>
        <p:spPr>
          <a:xfrm>
            <a:off x="696146" y="602023"/>
            <a:ext cx="10713170" cy="1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6600" dirty="0"/>
              <a:t>Vehicle Speed Detection </a:t>
            </a:r>
            <a:endParaRPr sz="6600" dirty="0"/>
          </a:p>
        </p:txBody>
      </p:sp>
      <p:sp>
        <p:nvSpPr>
          <p:cNvPr id="154" name="Google Shape;154;p20"/>
          <p:cNvSpPr txBox="1"/>
          <p:nvPr/>
        </p:nvSpPr>
        <p:spPr>
          <a:xfrm>
            <a:off x="2017430" y="4154248"/>
            <a:ext cx="668841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</a:t>
            </a:r>
            <a:r>
              <a:rPr lang="en-I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Prof. Jitendra Gaikwad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017430" y="3429000"/>
            <a:ext cx="55956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Shubhankar Joshi Roll no -18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F5E-7743-32B2-3B8F-1FA89E82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9DAF-E488-92DB-392A-BFE2BA4F5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CB500-B9ED-0370-DA61-430643D7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2" y="1943544"/>
            <a:ext cx="6808763" cy="42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ctrTitle" idx="4294967295"/>
          </p:nvPr>
        </p:nvSpPr>
        <p:spPr>
          <a:xfrm>
            <a:off x="0" y="1603375"/>
            <a:ext cx="5791200" cy="26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Trebuchet MS"/>
              <a:buNone/>
            </a:pPr>
            <a:r>
              <a:rPr lang="en-IN" sz="9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</a:t>
            </a:r>
            <a:br>
              <a:rPr lang="en-IN" sz="9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9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YOU!</a:t>
            </a:r>
            <a:endParaRPr sz="9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7213735" y="959320"/>
            <a:ext cx="4474832" cy="5105395"/>
            <a:chOff x="2602525" y="317054"/>
            <a:chExt cx="4174283" cy="4762495"/>
          </a:xfrm>
        </p:grpSpPr>
        <p:sp>
          <p:nvSpPr>
            <p:cNvPr id="338" name="Google Shape;338;p30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396" name="Google Shape;396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397" name="Google Shape;397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0" name="Google Shape;400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01" name="Google Shape;401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3" name="Google Shape;403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7" name="Google Shape;467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68" name="Google Shape;468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69" name="Google Shape;469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" name="Google Shape;470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4" name="Google Shape;474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77" name="Google Shape;477;p30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4000"/>
              <a:t>Contents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96" lvl="0" indent="-457200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sz="2800"/>
              <a:t>Introduction</a:t>
            </a:r>
            <a:endParaRPr/>
          </a:p>
          <a:p>
            <a:pPr marL="609596" lvl="0" indent="-457200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sz="2800"/>
              <a:t>Objective</a:t>
            </a:r>
            <a:endParaRPr/>
          </a:p>
          <a:p>
            <a:pPr marL="609596" lvl="0" indent="-457200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sz="2800"/>
              <a:t>Literature Review</a:t>
            </a:r>
            <a:endParaRPr/>
          </a:p>
          <a:p>
            <a:pPr marL="609596" lvl="0" indent="-457200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sz="2800"/>
              <a:t>Programming Language</a:t>
            </a:r>
            <a:endParaRPr/>
          </a:p>
          <a:p>
            <a:pPr marL="609596" lvl="0" indent="-457200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sz="2800"/>
              <a:t>Methodology</a:t>
            </a:r>
            <a:endParaRPr/>
          </a:p>
          <a:p>
            <a:pPr marL="152396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IN" sz="2800"/>
              <a:t> </a:t>
            </a:r>
            <a:endParaRPr/>
          </a:p>
          <a:p>
            <a:pPr marL="609596" lvl="0" indent="-342899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None/>
            </a:pPr>
            <a:endParaRPr sz="28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073" y="675800"/>
            <a:ext cx="3714327" cy="220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4400"/>
              <a:t>Problem statement 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396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IN" sz="2800" dirty="0"/>
              <a:t> To develop machine learning model which will help to detect the speed of a vehicle using video footage.</a:t>
            </a:r>
            <a:endParaRPr sz="2800"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4400"/>
              <a:t>Introduction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 dirty="0"/>
              <a:t>Over speeding is one the major reasons of accidents.</a:t>
            </a:r>
            <a:endParaRPr lang="en-US" dirty="0"/>
          </a:p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 dirty="0"/>
              <a:t>With help of this model speed of vehicles can be calculated using CCTV footage</a:t>
            </a:r>
            <a:endParaRPr lang="en-US"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95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4800"/>
              <a:t>Objectives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61384" y="2199861"/>
            <a:ext cx="6546574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400" dirty="0"/>
              <a:t>To develop a program which will track and detect the vehicle from CCTV footage</a:t>
            </a:r>
          </a:p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400" dirty="0"/>
              <a:t>To create a model which will track and detect the speed of vehicle</a:t>
            </a:r>
            <a:endParaRPr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1" y="4101121"/>
            <a:ext cx="4524374" cy="20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dirty="0"/>
              <a:t>Literature Review</a:t>
            </a:r>
            <a:endParaRPr dirty="0"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609600" y="2251067"/>
            <a:ext cx="91059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speed detection in video image sequences using CVS method</a:t>
            </a:r>
            <a:r>
              <a:rPr lang="it-IT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Arash Gholami Rad Abbas Dehghami </a:t>
            </a: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Journal of the Physical Sciences V</a:t>
            </a:r>
            <a:endParaRPr lang="en-IN" dirty="0"/>
          </a:p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dirty="0"/>
              <a:t>Speed Detection Software Himanshu Dwivedi </a:t>
            </a:r>
            <a:r>
              <a:rPr lang="en-IN" dirty="0" err="1"/>
              <a:t>Arunim</a:t>
            </a:r>
            <a:r>
              <a:rPr lang="en-IN" dirty="0"/>
              <a:t> Garg </a:t>
            </a:r>
            <a:r>
              <a:rPr lang="en-US" dirty="0"/>
              <a:t>International Journal of Engineering Research &amp; Technology (IJERT)</a:t>
            </a:r>
            <a:r>
              <a:rPr lang="en-IN" dirty="0"/>
              <a:t> ISSN: 2278-0181</a:t>
            </a:r>
            <a:endParaRPr lang="en-IN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IN" dirty="0"/>
              <a:t>Vehicle Speed Detection using Camera and Image Processing software, </a:t>
            </a:r>
            <a:r>
              <a:rPr lang="en-IN" dirty="0" err="1"/>
              <a:t>Hakan</a:t>
            </a:r>
            <a:r>
              <a:rPr lang="en-IN" dirty="0"/>
              <a:t> </a:t>
            </a:r>
            <a:r>
              <a:rPr lang="en-IN" dirty="0" err="1"/>
              <a:t>Koyuncu</a:t>
            </a:r>
            <a:r>
              <a:rPr lang="en-IN" dirty="0"/>
              <a:t> Computer Engineering Department, Istanbul </a:t>
            </a:r>
            <a:r>
              <a:rPr lang="en-IN" dirty="0" err="1"/>
              <a:t>Gelisim</a:t>
            </a:r>
            <a:r>
              <a:rPr lang="en-IN" dirty="0"/>
              <a:t> University, </a:t>
            </a:r>
            <a:r>
              <a:rPr lang="en-IN" dirty="0" err="1"/>
              <a:t>Baki</a:t>
            </a:r>
            <a:r>
              <a:rPr lang="en-IN" dirty="0"/>
              <a:t> </a:t>
            </a:r>
            <a:r>
              <a:rPr lang="en-IN" dirty="0" err="1"/>
              <a:t>Koyuncu</a:t>
            </a:r>
            <a:r>
              <a:rPr lang="en-IN" dirty="0"/>
              <a:t>, Electrical and Electronics Engineering Dept.</a:t>
            </a:r>
            <a:br>
              <a:rPr lang="en-IN" dirty="0"/>
            </a:br>
            <a:endParaRPr dirty="0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65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/>
              <a:t>Programming Language 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609600" y="1630017"/>
            <a:ext cx="6361044" cy="47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800" dirty="0"/>
              <a:t>Python, </a:t>
            </a:r>
            <a:r>
              <a:rPr lang="en-IN" sz="2800" dirty="0" err="1"/>
              <a:t>Opencv,Dlib</a:t>
            </a:r>
            <a:r>
              <a:rPr lang="en-IN" sz="2800" dirty="0"/>
              <a:t>,</a:t>
            </a:r>
            <a:endParaRPr sz="2800" dirty="0"/>
          </a:p>
          <a:p>
            <a:pPr marL="609585" lvl="0" indent="-457188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800" dirty="0" err="1"/>
              <a:t>Jupyter</a:t>
            </a:r>
            <a:r>
              <a:rPr lang="en-IN" sz="2800" dirty="0"/>
              <a:t> notebook.</a:t>
            </a:r>
            <a:endParaRPr dirty="0"/>
          </a:p>
          <a:p>
            <a:pPr marL="152396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2800"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30AB-19ED-22C4-B17C-2E8DB584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EC8C-FF07-4414-F741-E5BCE2092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CF8E-994B-FF5D-1AFA-96DF43BD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70" y="1290014"/>
            <a:ext cx="2059965" cy="5198959"/>
          </a:xfrm>
          <a:prstGeom prst="rect">
            <a:avLst/>
          </a:prstGeom>
        </p:spPr>
      </p:pic>
      <p:grpSp>
        <p:nvGrpSpPr>
          <p:cNvPr id="6" name="Google Shape;207;p27">
            <a:extLst>
              <a:ext uri="{FF2B5EF4-FFF2-40B4-BE49-F238E27FC236}">
                <a16:creationId xmlns:a16="http://schemas.microsoft.com/office/drawing/2014/main" id="{86477591-EF38-9FEF-BC4B-77F7CD5A1184}"/>
              </a:ext>
            </a:extLst>
          </p:cNvPr>
          <p:cNvGrpSpPr/>
          <p:nvPr/>
        </p:nvGrpSpPr>
        <p:grpSpPr>
          <a:xfrm>
            <a:off x="7555083" y="2854813"/>
            <a:ext cx="2562226" cy="3116617"/>
            <a:chOff x="2152750" y="190500"/>
            <a:chExt cx="4293756" cy="4762499"/>
          </a:xfrm>
        </p:grpSpPr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id="{ECD291B4-0EE6-38D0-0896-DAF43D233108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id="{28B0FD98-EFD9-9901-6C60-9D08E8AB9F0C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10;p27">
              <a:extLst>
                <a:ext uri="{FF2B5EF4-FFF2-40B4-BE49-F238E27FC236}">
                  <a16:creationId xmlns:a16="http://schemas.microsoft.com/office/drawing/2014/main" id="{65C6EC06-62F9-5E5B-054E-60440FC89199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11;p27">
              <a:extLst>
                <a:ext uri="{FF2B5EF4-FFF2-40B4-BE49-F238E27FC236}">
                  <a16:creationId xmlns:a16="http://schemas.microsoft.com/office/drawing/2014/main" id="{35C6F915-3AF0-B34F-286D-38C706D005C3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12;p27">
              <a:extLst>
                <a:ext uri="{FF2B5EF4-FFF2-40B4-BE49-F238E27FC236}">
                  <a16:creationId xmlns:a16="http://schemas.microsoft.com/office/drawing/2014/main" id="{C2C680BC-1613-5570-5F22-E6A77952CBE7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13;p27">
              <a:extLst>
                <a:ext uri="{FF2B5EF4-FFF2-40B4-BE49-F238E27FC236}">
                  <a16:creationId xmlns:a16="http://schemas.microsoft.com/office/drawing/2014/main" id="{3253C2F2-B144-5840-2195-BDF450E08717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14;p27">
              <a:extLst>
                <a:ext uri="{FF2B5EF4-FFF2-40B4-BE49-F238E27FC236}">
                  <a16:creationId xmlns:a16="http://schemas.microsoft.com/office/drawing/2014/main" id="{E75D4640-1769-6154-F464-743A2126C340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15;p27">
              <a:extLst>
                <a:ext uri="{FF2B5EF4-FFF2-40B4-BE49-F238E27FC236}">
                  <a16:creationId xmlns:a16="http://schemas.microsoft.com/office/drawing/2014/main" id="{0AD15955-914B-3CA1-E2BF-D95D5F95FC54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16;p27">
              <a:extLst>
                <a:ext uri="{FF2B5EF4-FFF2-40B4-BE49-F238E27FC236}">
                  <a16:creationId xmlns:a16="http://schemas.microsoft.com/office/drawing/2014/main" id="{9AA338FF-BFE9-22CA-D079-EAFEBB45E73F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7;p27">
              <a:extLst>
                <a:ext uri="{FF2B5EF4-FFF2-40B4-BE49-F238E27FC236}">
                  <a16:creationId xmlns:a16="http://schemas.microsoft.com/office/drawing/2014/main" id="{A0C0F1F6-D252-4BE7-2C4D-BD28EB95B59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18;p27">
              <a:extLst>
                <a:ext uri="{FF2B5EF4-FFF2-40B4-BE49-F238E27FC236}">
                  <a16:creationId xmlns:a16="http://schemas.microsoft.com/office/drawing/2014/main" id="{66F6ABE3-9C72-EEA5-55F5-3FAAD4A6B96C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19;p27">
              <a:extLst>
                <a:ext uri="{FF2B5EF4-FFF2-40B4-BE49-F238E27FC236}">
                  <a16:creationId xmlns:a16="http://schemas.microsoft.com/office/drawing/2014/main" id="{8FC7FC64-C5EA-6C33-D4AC-5472DE7DADF7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20;p27">
              <a:extLst>
                <a:ext uri="{FF2B5EF4-FFF2-40B4-BE49-F238E27FC236}">
                  <a16:creationId xmlns:a16="http://schemas.microsoft.com/office/drawing/2014/main" id="{258929C1-D510-CC78-2C22-A94F8D36738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1;p27">
              <a:extLst>
                <a:ext uri="{FF2B5EF4-FFF2-40B4-BE49-F238E27FC236}">
                  <a16:creationId xmlns:a16="http://schemas.microsoft.com/office/drawing/2014/main" id="{4B15F9E9-8371-10A6-60A4-83D9ACD8F0A2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22;p27">
              <a:extLst>
                <a:ext uri="{FF2B5EF4-FFF2-40B4-BE49-F238E27FC236}">
                  <a16:creationId xmlns:a16="http://schemas.microsoft.com/office/drawing/2014/main" id="{4C20E6AD-1CFC-A0F7-3EA5-53A40B0E6915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3;p27">
              <a:extLst>
                <a:ext uri="{FF2B5EF4-FFF2-40B4-BE49-F238E27FC236}">
                  <a16:creationId xmlns:a16="http://schemas.microsoft.com/office/drawing/2014/main" id="{E09E8223-CE77-DAD9-17ED-9C259BB2761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4;p27">
              <a:extLst>
                <a:ext uri="{FF2B5EF4-FFF2-40B4-BE49-F238E27FC236}">
                  <a16:creationId xmlns:a16="http://schemas.microsoft.com/office/drawing/2014/main" id="{18595BA8-D9C1-D44B-E7FF-DB5B7E6F7554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25;p27">
              <a:extLst>
                <a:ext uri="{FF2B5EF4-FFF2-40B4-BE49-F238E27FC236}">
                  <a16:creationId xmlns:a16="http://schemas.microsoft.com/office/drawing/2014/main" id="{6880D499-ED89-89B8-9FDE-A1D2EF2DB400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6;p27">
              <a:extLst>
                <a:ext uri="{FF2B5EF4-FFF2-40B4-BE49-F238E27FC236}">
                  <a16:creationId xmlns:a16="http://schemas.microsoft.com/office/drawing/2014/main" id="{BDE2DAD1-99F2-00BE-36FB-35BB764F711E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7;p27">
              <a:extLst>
                <a:ext uri="{FF2B5EF4-FFF2-40B4-BE49-F238E27FC236}">
                  <a16:creationId xmlns:a16="http://schemas.microsoft.com/office/drawing/2014/main" id="{4674B645-BF10-C284-8F80-9931E1941EF8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8;p27">
              <a:extLst>
                <a:ext uri="{FF2B5EF4-FFF2-40B4-BE49-F238E27FC236}">
                  <a16:creationId xmlns:a16="http://schemas.microsoft.com/office/drawing/2014/main" id="{D1F3444B-7F3C-0426-C546-1C5B0F218816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29;p27">
              <a:extLst>
                <a:ext uri="{FF2B5EF4-FFF2-40B4-BE49-F238E27FC236}">
                  <a16:creationId xmlns:a16="http://schemas.microsoft.com/office/drawing/2014/main" id="{18FA7BDD-0168-E6F6-244C-8D0C53961969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0;p27">
              <a:extLst>
                <a:ext uri="{FF2B5EF4-FFF2-40B4-BE49-F238E27FC236}">
                  <a16:creationId xmlns:a16="http://schemas.microsoft.com/office/drawing/2014/main" id="{67643CD7-E2F9-72EB-4108-D3F0C03A6780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1;p27">
              <a:extLst>
                <a:ext uri="{FF2B5EF4-FFF2-40B4-BE49-F238E27FC236}">
                  <a16:creationId xmlns:a16="http://schemas.microsoft.com/office/drawing/2014/main" id="{5EDE9F14-CA9F-EA7C-23BC-4A92A8E11A8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2;p27">
              <a:extLst>
                <a:ext uri="{FF2B5EF4-FFF2-40B4-BE49-F238E27FC236}">
                  <a16:creationId xmlns:a16="http://schemas.microsoft.com/office/drawing/2014/main" id="{74DA1B72-F82C-5CEF-74E9-5D7BBD55FFFA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3;p27">
              <a:extLst>
                <a:ext uri="{FF2B5EF4-FFF2-40B4-BE49-F238E27FC236}">
                  <a16:creationId xmlns:a16="http://schemas.microsoft.com/office/drawing/2014/main" id="{09312B16-B460-9AEE-70C5-42DAAF5E34CA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;p27">
              <a:extLst>
                <a:ext uri="{FF2B5EF4-FFF2-40B4-BE49-F238E27FC236}">
                  <a16:creationId xmlns:a16="http://schemas.microsoft.com/office/drawing/2014/main" id="{2462F67B-CA00-F9E4-72FA-DABE81B7DBED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;p27">
              <a:extLst>
                <a:ext uri="{FF2B5EF4-FFF2-40B4-BE49-F238E27FC236}">
                  <a16:creationId xmlns:a16="http://schemas.microsoft.com/office/drawing/2014/main" id="{C7EFAFC6-3DB2-4E76-F65C-5BABB9780219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6;p27">
              <a:extLst>
                <a:ext uri="{FF2B5EF4-FFF2-40B4-BE49-F238E27FC236}">
                  <a16:creationId xmlns:a16="http://schemas.microsoft.com/office/drawing/2014/main" id="{09CD1CEF-9645-0AD9-1932-2F51AA65B218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7;p27">
              <a:extLst>
                <a:ext uri="{FF2B5EF4-FFF2-40B4-BE49-F238E27FC236}">
                  <a16:creationId xmlns:a16="http://schemas.microsoft.com/office/drawing/2014/main" id="{EB6F2BB9-F3F8-2F95-2D85-772A80620723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8;p27">
              <a:extLst>
                <a:ext uri="{FF2B5EF4-FFF2-40B4-BE49-F238E27FC236}">
                  <a16:creationId xmlns:a16="http://schemas.microsoft.com/office/drawing/2014/main" id="{0E0843B0-C4FC-7630-C2CD-1A96B8C2B37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9;p27">
              <a:extLst>
                <a:ext uri="{FF2B5EF4-FFF2-40B4-BE49-F238E27FC236}">
                  <a16:creationId xmlns:a16="http://schemas.microsoft.com/office/drawing/2014/main" id="{0CFAFC68-148D-1851-7168-7E150548E40F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40;p27">
              <a:extLst>
                <a:ext uri="{FF2B5EF4-FFF2-40B4-BE49-F238E27FC236}">
                  <a16:creationId xmlns:a16="http://schemas.microsoft.com/office/drawing/2014/main" id="{A430D255-42B9-AC50-D9B6-B26394526EB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1;p27">
              <a:extLst>
                <a:ext uri="{FF2B5EF4-FFF2-40B4-BE49-F238E27FC236}">
                  <a16:creationId xmlns:a16="http://schemas.microsoft.com/office/drawing/2014/main" id="{A3F1BF50-3EB0-1582-9283-DB493D04DC1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42;p27">
              <a:extLst>
                <a:ext uri="{FF2B5EF4-FFF2-40B4-BE49-F238E27FC236}">
                  <a16:creationId xmlns:a16="http://schemas.microsoft.com/office/drawing/2014/main" id="{7169D72C-4DD6-725A-E3BA-1E52D8D15BFB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43;p27">
              <a:extLst>
                <a:ext uri="{FF2B5EF4-FFF2-40B4-BE49-F238E27FC236}">
                  <a16:creationId xmlns:a16="http://schemas.microsoft.com/office/drawing/2014/main" id="{E9506ECA-0128-B557-8250-CAF5A1D234B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44;p27">
              <a:extLst>
                <a:ext uri="{FF2B5EF4-FFF2-40B4-BE49-F238E27FC236}">
                  <a16:creationId xmlns:a16="http://schemas.microsoft.com/office/drawing/2014/main" id="{4EBE86DC-5B25-5F52-B84C-309098317BC5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45;p27">
              <a:extLst>
                <a:ext uri="{FF2B5EF4-FFF2-40B4-BE49-F238E27FC236}">
                  <a16:creationId xmlns:a16="http://schemas.microsoft.com/office/drawing/2014/main" id="{7EAA7894-7E2E-DBAE-C998-FEEDC31D0C8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46;p27">
              <a:extLst>
                <a:ext uri="{FF2B5EF4-FFF2-40B4-BE49-F238E27FC236}">
                  <a16:creationId xmlns:a16="http://schemas.microsoft.com/office/drawing/2014/main" id="{2633D56D-AA4F-50D5-928F-B39394762F72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47;p27">
              <a:extLst>
                <a:ext uri="{FF2B5EF4-FFF2-40B4-BE49-F238E27FC236}">
                  <a16:creationId xmlns:a16="http://schemas.microsoft.com/office/drawing/2014/main" id="{641C9AD5-42A2-1F16-471F-F784E10F790D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48;p27">
              <a:extLst>
                <a:ext uri="{FF2B5EF4-FFF2-40B4-BE49-F238E27FC236}">
                  <a16:creationId xmlns:a16="http://schemas.microsoft.com/office/drawing/2014/main" id="{4C64CB7D-EAB7-4A69-65DE-24F3380AC565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49;p27">
              <a:extLst>
                <a:ext uri="{FF2B5EF4-FFF2-40B4-BE49-F238E27FC236}">
                  <a16:creationId xmlns:a16="http://schemas.microsoft.com/office/drawing/2014/main" id="{1D32B5F0-7DD6-30DA-F4A6-B8D66978D3DD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0;p27">
              <a:extLst>
                <a:ext uri="{FF2B5EF4-FFF2-40B4-BE49-F238E27FC236}">
                  <a16:creationId xmlns:a16="http://schemas.microsoft.com/office/drawing/2014/main" id="{875ABBEF-A5DD-0FB9-E017-B1B56CC8FA39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1;p27">
              <a:extLst>
                <a:ext uri="{FF2B5EF4-FFF2-40B4-BE49-F238E27FC236}">
                  <a16:creationId xmlns:a16="http://schemas.microsoft.com/office/drawing/2014/main" id="{249E0397-41B5-8CE0-18C3-B95FB3455323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2;p27">
              <a:extLst>
                <a:ext uri="{FF2B5EF4-FFF2-40B4-BE49-F238E27FC236}">
                  <a16:creationId xmlns:a16="http://schemas.microsoft.com/office/drawing/2014/main" id="{7F69A23E-BF91-A9E1-64CC-DB29DBA23618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3;p27">
              <a:extLst>
                <a:ext uri="{FF2B5EF4-FFF2-40B4-BE49-F238E27FC236}">
                  <a16:creationId xmlns:a16="http://schemas.microsoft.com/office/drawing/2014/main" id="{2A48699E-35C3-749E-8842-26E3A0B416E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4;p27">
              <a:extLst>
                <a:ext uri="{FF2B5EF4-FFF2-40B4-BE49-F238E27FC236}">
                  <a16:creationId xmlns:a16="http://schemas.microsoft.com/office/drawing/2014/main" id="{E70A115B-7CE7-468D-DC58-D860DB6DC4E9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5;p27">
              <a:extLst>
                <a:ext uri="{FF2B5EF4-FFF2-40B4-BE49-F238E27FC236}">
                  <a16:creationId xmlns:a16="http://schemas.microsoft.com/office/drawing/2014/main" id="{776CF507-A1AA-3F21-E2D4-13051549DC76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6;p27">
              <a:extLst>
                <a:ext uri="{FF2B5EF4-FFF2-40B4-BE49-F238E27FC236}">
                  <a16:creationId xmlns:a16="http://schemas.microsoft.com/office/drawing/2014/main" id="{D7B0A51A-46BB-68B1-7658-B24A360B06B2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;p27">
              <a:extLst>
                <a:ext uri="{FF2B5EF4-FFF2-40B4-BE49-F238E27FC236}">
                  <a16:creationId xmlns:a16="http://schemas.microsoft.com/office/drawing/2014/main" id="{F6FC4F38-B0EC-9D87-0D7F-92A73B76516D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;p27">
              <a:extLst>
                <a:ext uri="{FF2B5EF4-FFF2-40B4-BE49-F238E27FC236}">
                  <a16:creationId xmlns:a16="http://schemas.microsoft.com/office/drawing/2014/main" id="{37B584D4-C684-1551-4255-9903814A999C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9;p27">
              <a:extLst>
                <a:ext uri="{FF2B5EF4-FFF2-40B4-BE49-F238E27FC236}">
                  <a16:creationId xmlns:a16="http://schemas.microsoft.com/office/drawing/2014/main" id="{6EC80CB1-77A4-8262-5168-A57BFEA52B6B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0;p27">
              <a:extLst>
                <a:ext uri="{FF2B5EF4-FFF2-40B4-BE49-F238E27FC236}">
                  <a16:creationId xmlns:a16="http://schemas.microsoft.com/office/drawing/2014/main" id="{566AA1E1-3A7B-C28A-53CB-E95045E64AE7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1;p27">
              <a:extLst>
                <a:ext uri="{FF2B5EF4-FFF2-40B4-BE49-F238E27FC236}">
                  <a16:creationId xmlns:a16="http://schemas.microsoft.com/office/drawing/2014/main" id="{0E398AB2-806F-A625-4E6B-8B3B1CD6B44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2;p27">
              <a:extLst>
                <a:ext uri="{FF2B5EF4-FFF2-40B4-BE49-F238E27FC236}">
                  <a16:creationId xmlns:a16="http://schemas.microsoft.com/office/drawing/2014/main" id="{8DBA81A4-030E-AE5D-AEC9-B32BDFFF7EB4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3;p27">
              <a:extLst>
                <a:ext uri="{FF2B5EF4-FFF2-40B4-BE49-F238E27FC236}">
                  <a16:creationId xmlns:a16="http://schemas.microsoft.com/office/drawing/2014/main" id="{AA1C947F-7215-31FA-EBDD-EDE1B44E97D3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4;p27">
              <a:extLst>
                <a:ext uri="{FF2B5EF4-FFF2-40B4-BE49-F238E27FC236}">
                  <a16:creationId xmlns:a16="http://schemas.microsoft.com/office/drawing/2014/main" id="{53EDE235-EB3E-E534-5388-5AE2D311868D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5;p27">
              <a:extLst>
                <a:ext uri="{FF2B5EF4-FFF2-40B4-BE49-F238E27FC236}">
                  <a16:creationId xmlns:a16="http://schemas.microsoft.com/office/drawing/2014/main" id="{7D7085C9-C90F-C43B-2BF6-6BECC19BEA6C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6;p27">
              <a:extLst>
                <a:ext uri="{FF2B5EF4-FFF2-40B4-BE49-F238E27FC236}">
                  <a16:creationId xmlns:a16="http://schemas.microsoft.com/office/drawing/2014/main" id="{3E9F32C0-7E4A-EB96-FB36-1200D1AB426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7;p27">
              <a:extLst>
                <a:ext uri="{FF2B5EF4-FFF2-40B4-BE49-F238E27FC236}">
                  <a16:creationId xmlns:a16="http://schemas.microsoft.com/office/drawing/2014/main" id="{C0064E6B-7915-7D50-F28A-A9AFA8E8907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;p27">
              <a:extLst>
                <a:ext uri="{FF2B5EF4-FFF2-40B4-BE49-F238E27FC236}">
                  <a16:creationId xmlns:a16="http://schemas.microsoft.com/office/drawing/2014/main" id="{20A86808-AFEC-A397-3E12-8643A3D8DDD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9;p27">
              <a:extLst>
                <a:ext uri="{FF2B5EF4-FFF2-40B4-BE49-F238E27FC236}">
                  <a16:creationId xmlns:a16="http://schemas.microsoft.com/office/drawing/2014/main" id="{9D262EF3-4E6E-1513-9487-F58951FE8D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70;p27">
              <a:extLst>
                <a:ext uri="{FF2B5EF4-FFF2-40B4-BE49-F238E27FC236}">
                  <a16:creationId xmlns:a16="http://schemas.microsoft.com/office/drawing/2014/main" id="{B9529B1F-BD13-8D82-E4AB-A35F9141C6C6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71;p27">
              <a:extLst>
                <a:ext uri="{FF2B5EF4-FFF2-40B4-BE49-F238E27FC236}">
                  <a16:creationId xmlns:a16="http://schemas.microsoft.com/office/drawing/2014/main" id="{8566B3C7-EB1C-665A-4510-22B9B66E46C1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72;p27">
              <a:extLst>
                <a:ext uri="{FF2B5EF4-FFF2-40B4-BE49-F238E27FC236}">
                  <a16:creationId xmlns:a16="http://schemas.microsoft.com/office/drawing/2014/main" id="{D51CB97C-4EB9-F53F-3494-D122041D13CA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73;p27">
              <a:extLst>
                <a:ext uri="{FF2B5EF4-FFF2-40B4-BE49-F238E27FC236}">
                  <a16:creationId xmlns:a16="http://schemas.microsoft.com/office/drawing/2014/main" id="{4647BAE7-4359-4DD2-6AD5-122604EEF81F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74;p27">
              <a:extLst>
                <a:ext uri="{FF2B5EF4-FFF2-40B4-BE49-F238E27FC236}">
                  <a16:creationId xmlns:a16="http://schemas.microsoft.com/office/drawing/2014/main" id="{10412738-0228-5B55-6078-60FC25F76A61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75;p27">
              <a:extLst>
                <a:ext uri="{FF2B5EF4-FFF2-40B4-BE49-F238E27FC236}">
                  <a16:creationId xmlns:a16="http://schemas.microsoft.com/office/drawing/2014/main" id="{64E4B16F-978D-7706-AB50-D3C3D5B2D89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76;p27">
              <a:extLst>
                <a:ext uri="{FF2B5EF4-FFF2-40B4-BE49-F238E27FC236}">
                  <a16:creationId xmlns:a16="http://schemas.microsoft.com/office/drawing/2014/main" id="{9587CC6B-D7AF-6978-00FF-A3AF814DD666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77;p27">
              <a:extLst>
                <a:ext uri="{FF2B5EF4-FFF2-40B4-BE49-F238E27FC236}">
                  <a16:creationId xmlns:a16="http://schemas.microsoft.com/office/drawing/2014/main" id="{DF03AD0B-EEB3-8FE5-DB79-BBF2E7588920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78;p27">
              <a:extLst>
                <a:ext uri="{FF2B5EF4-FFF2-40B4-BE49-F238E27FC236}">
                  <a16:creationId xmlns:a16="http://schemas.microsoft.com/office/drawing/2014/main" id="{B043CFD7-75CA-13B9-C484-580AEF66B0C5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79;p27">
              <a:extLst>
                <a:ext uri="{FF2B5EF4-FFF2-40B4-BE49-F238E27FC236}">
                  <a16:creationId xmlns:a16="http://schemas.microsoft.com/office/drawing/2014/main" id="{905ABD11-2D74-72C8-9AC8-45C91BC6C34D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80;p27">
              <a:extLst>
                <a:ext uri="{FF2B5EF4-FFF2-40B4-BE49-F238E27FC236}">
                  <a16:creationId xmlns:a16="http://schemas.microsoft.com/office/drawing/2014/main" id="{EAD9B782-AE44-95FE-AFB5-0F50FAD2003B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81;p27">
              <a:extLst>
                <a:ext uri="{FF2B5EF4-FFF2-40B4-BE49-F238E27FC236}">
                  <a16:creationId xmlns:a16="http://schemas.microsoft.com/office/drawing/2014/main" id="{CB1808E8-68BB-3924-A520-1F3D0B89E549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282;p27">
              <a:extLst>
                <a:ext uri="{FF2B5EF4-FFF2-40B4-BE49-F238E27FC236}">
                  <a16:creationId xmlns:a16="http://schemas.microsoft.com/office/drawing/2014/main" id="{52A4C114-9AD5-2C8C-EB54-06B223957F50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6" name="Google Shape;283;p27">
                <a:extLst>
                  <a:ext uri="{FF2B5EF4-FFF2-40B4-BE49-F238E27FC236}">
                    <a16:creationId xmlns:a16="http://schemas.microsoft.com/office/drawing/2014/main" id="{50BCDE30-06EC-F06F-6AA9-371BD38ACC2F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284;p27">
                <a:extLst>
                  <a:ext uri="{FF2B5EF4-FFF2-40B4-BE49-F238E27FC236}">
                    <a16:creationId xmlns:a16="http://schemas.microsoft.com/office/drawing/2014/main" id="{AB83C72C-DCE6-4608-89C7-73483E87175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285;p27">
                <a:extLst>
                  <a:ext uri="{FF2B5EF4-FFF2-40B4-BE49-F238E27FC236}">
                    <a16:creationId xmlns:a16="http://schemas.microsoft.com/office/drawing/2014/main" id="{C2DDF0E0-85A1-20C7-A0EB-F90603694282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286;p27">
                <a:extLst>
                  <a:ext uri="{FF2B5EF4-FFF2-40B4-BE49-F238E27FC236}">
                    <a16:creationId xmlns:a16="http://schemas.microsoft.com/office/drawing/2014/main" id="{207CF371-D3FF-80D7-9974-8EB2DF0B9EDA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287;p27">
                <a:extLst>
                  <a:ext uri="{FF2B5EF4-FFF2-40B4-BE49-F238E27FC236}">
                    <a16:creationId xmlns:a16="http://schemas.microsoft.com/office/drawing/2014/main" id="{CC369044-B3AF-E426-30F1-54BA7A2546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288;p27">
                <a:extLst>
                  <a:ext uri="{FF2B5EF4-FFF2-40B4-BE49-F238E27FC236}">
                    <a16:creationId xmlns:a16="http://schemas.microsoft.com/office/drawing/2014/main" id="{1BC874C2-64F5-5A7F-8F0B-45850814D0FC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289;p27">
                <a:extLst>
                  <a:ext uri="{FF2B5EF4-FFF2-40B4-BE49-F238E27FC236}">
                    <a16:creationId xmlns:a16="http://schemas.microsoft.com/office/drawing/2014/main" id="{B1183276-9180-8010-21F2-563F859BB0A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290;p27">
                <a:extLst>
                  <a:ext uri="{FF2B5EF4-FFF2-40B4-BE49-F238E27FC236}">
                    <a16:creationId xmlns:a16="http://schemas.microsoft.com/office/drawing/2014/main" id="{739F1625-678B-402B-A833-128722EEFB42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291;p27">
                <a:extLst>
                  <a:ext uri="{FF2B5EF4-FFF2-40B4-BE49-F238E27FC236}">
                    <a16:creationId xmlns:a16="http://schemas.microsoft.com/office/drawing/2014/main" id="{1717745B-D15B-C072-60D7-5B7BFB528A30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292;p27">
              <a:extLst>
                <a:ext uri="{FF2B5EF4-FFF2-40B4-BE49-F238E27FC236}">
                  <a16:creationId xmlns:a16="http://schemas.microsoft.com/office/drawing/2014/main" id="{C5F938FE-97CC-79A8-E22A-AFC6CA457EC1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1" name="Google Shape;293;p27">
                <a:extLst>
                  <a:ext uri="{FF2B5EF4-FFF2-40B4-BE49-F238E27FC236}">
                    <a16:creationId xmlns:a16="http://schemas.microsoft.com/office/drawing/2014/main" id="{694C11CB-7568-23E6-889E-99F59B493E2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294;p27">
                <a:extLst>
                  <a:ext uri="{FF2B5EF4-FFF2-40B4-BE49-F238E27FC236}">
                    <a16:creationId xmlns:a16="http://schemas.microsoft.com/office/drawing/2014/main" id="{4BEB6CFD-AC87-EE51-D846-E8F1E4777C5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295;p27">
                <a:extLst>
                  <a:ext uri="{FF2B5EF4-FFF2-40B4-BE49-F238E27FC236}">
                    <a16:creationId xmlns:a16="http://schemas.microsoft.com/office/drawing/2014/main" id="{5007995B-2D19-A946-CFF4-66C5D50971B2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296;p27">
                <a:extLst>
                  <a:ext uri="{FF2B5EF4-FFF2-40B4-BE49-F238E27FC236}">
                    <a16:creationId xmlns:a16="http://schemas.microsoft.com/office/drawing/2014/main" id="{E4F7F556-425A-95EF-6500-22D2CC330BA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297;p27">
                <a:extLst>
                  <a:ext uri="{FF2B5EF4-FFF2-40B4-BE49-F238E27FC236}">
                    <a16:creationId xmlns:a16="http://schemas.microsoft.com/office/drawing/2014/main" id="{A393C791-F19A-3752-7302-9CCB822C93F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" name="Google Shape;298;p27">
              <a:extLst>
                <a:ext uri="{FF2B5EF4-FFF2-40B4-BE49-F238E27FC236}">
                  <a16:creationId xmlns:a16="http://schemas.microsoft.com/office/drawing/2014/main" id="{4E7358FC-4D28-760B-F458-BA65082E4BE2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99;p27">
              <a:extLst>
                <a:ext uri="{FF2B5EF4-FFF2-40B4-BE49-F238E27FC236}">
                  <a16:creationId xmlns:a16="http://schemas.microsoft.com/office/drawing/2014/main" id="{EF82D7AA-2AFD-6234-3B23-D01F6F6D22BA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00;p27">
              <a:extLst>
                <a:ext uri="{FF2B5EF4-FFF2-40B4-BE49-F238E27FC236}">
                  <a16:creationId xmlns:a16="http://schemas.microsoft.com/office/drawing/2014/main" id="{E03FC238-3D6A-9FE1-8478-108E8E31E967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01;p27">
              <a:extLst>
                <a:ext uri="{FF2B5EF4-FFF2-40B4-BE49-F238E27FC236}">
                  <a16:creationId xmlns:a16="http://schemas.microsoft.com/office/drawing/2014/main" id="{02F9AFF0-FCF8-9D79-DB52-629B0F1F19C6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02;p27">
              <a:extLst>
                <a:ext uri="{FF2B5EF4-FFF2-40B4-BE49-F238E27FC236}">
                  <a16:creationId xmlns:a16="http://schemas.microsoft.com/office/drawing/2014/main" id="{CC1B6BED-457A-1839-B256-B0C66A3D8401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03;p27">
              <a:extLst>
                <a:ext uri="{FF2B5EF4-FFF2-40B4-BE49-F238E27FC236}">
                  <a16:creationId xmlns:a16="http://schemas.microsoft.com/office/drawing/2014/main" id="{3ADA5904-80F4-6D12-AD49-5A5BEA59B26B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04;p27">
              <a:extLst>
                <a:ext uri="{FF2B5EF4-FFF2-40B4-BE49-F238E27FC236}">
                  <a16:creationId xmlns:a16="http://schemas.microsoft.com/office/drawing/2014/main" id="{0B270979-A2D0-E166-1C16-D059A03F5877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05;p27">
              <a:extLst>
                <a:ext uri="{FF2B5EF4-FFF2-40B4-BE49-F238E27FC236}">
                  <a16:creationId xmlns:a16="http://schemas.microsoft.com/office/drawing/2014/main" id="{D50C2744-9355-BCD4-2A08-A64B34C65D31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06;p27">
              <a:extLst>
                <a:ext uri="{FF2B5EF4-FFF2-40B4-BE49-F238E27FC236}">
                  <a16:creationId xmlns:a16="http://schemas.microsoft.com/office/drawing/2014/main" id="{B4E04BA5-CFB4-3841-6B8E-704380D91508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07;p27">
              <a:extLst>
                <a:ext uri="{FF2B5EF4-FFF2-40B4-BE49-F238E27FC236}">
                  <a16:creationId xmlns:a16="http://schemas.microsoft.com/office/drawing/2014/main" id="{F3E60646-CBDC-2366-7FCC-16BF01A57EDF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08;p27">
              <a:extLst>
                <a:ext uri="{FF2B5EF4-FFF2-40B4-BE49-F238E27FC236}">
                  <a16:creationId xmlns:a16="http://schemas.microsoft.com/office/drawing/2014/main" id="{B7AEDC68-385B-D46E-8C7C-50C4B1C83D1C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09;p27">
              <a:extLst>
                <a:ext uri="{FF2B5EF4-FFF2-40B4-BE49-F238E27FC236}">
                  <a16:creationId xmlns:a16="http://schemas.microsoft.com/office/drawing/2014/main" id="{D1BE529A-1D9C-F64E-BA75-4BA72CB2EFB6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10;p27">
              <a:extLst>
                <a:ext uri="{FF2B5EF4-FFF2-40B4-BE49-F238E27FC236}">
                  <a16:creationId xmlns:a16="http://schemas.microsoft.com/office/drawing/2014/main" id="{FC155D29-77D7-6336-8F66-84ED4FCA5C3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11;p27">
              <a:extLst>
                <a:ext uri="{FF2B5EF4-FFF2-40B4-BE49-F238E27FC236}">
                  <a16:creationId xmlns:a16="http://schemas.microsoft.com/office/drawing/2014/main" id="{BE24385C-9D8F-5D23-78DC-90053ADE224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12;p27">
              <a:extLst>
                <a:ext uri="{FF2B5EF4-FFF2-40B4-BE49-F238E27FC236}">
                  <a16:creationId xmlns:a16="http://schemas.microsoft.com/office/drawing/2014/main" id="{738406EC-0856-1357-790E-A21B92C4DD91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13;p27">
              <a:extLst>
                <a:ext uri="{FF2B5EF4-FFF2-40B4-BE49-F238E27FC236}">
                  <a16:creationId xmlns:a16="http://schemas.microsoft.com/office/drawing/2014/main" id="{16BEB601-C794-9405-032C-C88656E0295E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14;p27">
              <a:extLst>
                <a:ext uri="{FF2B5EF4-FFF2-40B4-BE49-F238E27FC236}">
                  <a16:creationId xmlns:a16="http://schemas.microsoft.com/office/drawing/2014/main" id="{4734E6C2-C6CD-5AC5-549F-11D83F9F78F6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15;p27">
              <a:extLst>
                <a:ext uri="{FF2B5EF4-FFF2-40B4-BE49-F238E27FC236}">
                  <a16:creationId xmlns:a16="http://schemas.microsoft.com/office/drawing/2014/main" id="{41F08E7F-256D-34AF-83E0-8010FA4D48AF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23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09599" y="2661000"/>
            <a:ext cx="8372476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296"/>
            <a:r>
              <a:rPr lang="en-IN" sz="2400" dirty="0"/>
              <a:t>Learning Object Tracking and Computer Vision</a:t>
            </a:r>
            <a:endParaRPr dirty="0"/>
          </a:p>
          <a:p>
            <a:pPr marL="495296"/>
            <a:r>
              <a:rPr lang="en-US" sz="2400" dirty="0"/>
              <a:t>Detect and track vehicles using </a:t>
            </a:r>
            <a:r>
              <a:rPr lang="en-US" sz="2400" dirty="0" err="1"/>
              <a:t>Haarcascade</a:t>
            </a:r>
            <a:r>
              <a:rPr lang="en-US" sz="2400" dirty="0"/>
              <a:t> classifier </a:t>
            </a:r>
          </a:p>
          <a:p>
            <a:pPr marL="495296"/>
            <a:r>
              <a:rPr lang="en-US" sz="2400" dirty="0"/>
              <a:t>Select the area where the vehicle is starting</a:t>
            </a:r>
          </a:p>
          <a:p>
            <a:pPr marL="495296"/>
            <a:r>
              <a:rPr lang="en-US" sz="2400" dirty="0"/>
              <a:t>Estimate the time for speed detection</a:t>
            </a:r>
          </a:p>
          <a:p>
            <a:pPr marL="495296"/>
            <a:r>
              <a:rPr lang="en-US" sz="2400" dirty="0"/>
              <a:t>Calculate average kilometer per hour</a:t>
            </a:r>
            <a:endParaRPr lang="en-US"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234</Words>
  <Application>Microsoft Office PowerPoint</Application>
  <PresentationFormat>Widescreen</PresentationFormat>
  <Paragraphs>45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Trebuchet MS</vt:lpstr>
      <vt:lpstr>Facet</vt:lpstr>
      <vt:lpstr>Vehicle Speed Detection </vt:lpstr>
      <vt:lpstr>Contents</vt:lpstr>
      <vt:lpstr>Problem statement </vt:lpstr>
      <vt:lpstr>Introduction</vt:lpstr>
      <vt:lpstr>Objectives</vt:lpstr>
      <vt:lpstr>Literature Review</vt:lpstr>
      <vt:lpstr>Programming Language </vt:lpstr>
      <vt:lpstr>Flowchart</vt:lpstr>
      <vt:lpstr>Methodology</vt:lpstr>
      <vt:lpstr>Results</vt:lpstr>
      <vt:lpstr>THANK     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Speed Detection</dc:title>
  <dc:creator>SHUBHANKAR</dc:creator>
  <cp:lastModifiedBy>SHUBHANKAR JOSHI</cp:lastModifiedBy>
  <cp:revision>3</cp:revision>
  <dcterms:modified xsi:type="dcterms:W3CDTF">2022-06-23T14:11:52Z</dcterms:modified>
</cp:coreProperties>
</file>