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ink/ink2.xml" ContentType="application/inkml+xml"/>
  <Override PartName="/ppt/notesSlides/notesSlide8.xml" ContentType="application/vnd.openxmlformats-officedocument.presentationml.notesSlide+xml"/>
  <Override PartName="/ppt/ink/ink3.xml" ContentType="application/inkml+xml"/>
  <Override PartName="/ppt/notesSlides/notesSlide9.xml" ContentType="application/vnd.openxmlformats-officedocument.presentationml.notesSlide+xml"/>
  <Override PartName="/ppt/ink/ink4.xml" ContentType="application/inkml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320" r:id="rId6"/>
    <p:sldId id="321" r:id="rId7"/>
    <p:sldId id="330" r:id="rId8"/>
    <p:sldId id="322" r:id="rId9"/>
    <p:sldId id="331" r:id="rId10"/>
    <p:sldId id="332" r:id="rId11"/>
    <p:sldId id="338" r:id="rId12"/>
    <p:sldId id="334" r:id="rId13"/>
    <p:sldId id="339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0" autoAdjust="0"/>
    <p:restoredTop sz="95294" autoAdjust="0"/>
  </p:normalViewPr>
  <p:slideViewPr>
    <p:cSldViewPr snapToGrid="0">
      <p:cViewPr varScale="1">
        <p:scale>
          <a:sx n="72" d="100"/>
          <a:sy n="72" d="100"/>
        </p:scale>
        <p:origin x="77" y="37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724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269DAF8-C3FB-4FC8-BFFE-AEC930F2C84E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2017. 11. 2.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30T12:10:04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Group>
    <inkml:annotationXML>
      <emma:emma xmlns:emma="http://www.w3.org/2003/04/emma" version="1.0">
        <emma:interpretation id="{EE94621C-0F07-3D44-8B02-EBDAF387B365}" emma:medium="tactile" emma:mode="ink">
          <msink:context xmlns:msink="http://schemas.microsoft.com/ink/2010/main" type="writingRegion" rotatedBoundingBox="10436,9451 10451,9451 10451,9466 10436,9466"/>
        </emma:interpretation>
      </emma:emma>
    </inkml:annotationXML>
    <inkml:traceGroup>
      <inkml:annotationXML>
        <emma:emma xmlns:emma="http://www.w3.org/2003/04/emma" version="1.0">
          <emma:interpretation id="{2B8CA491-407C-564C-9099-46998C186382}" emma:medium="tactile" emma:mode="ink">
            <msink:context xmlns:msink="http://schemas.microsoft.com/ink/2010/main" type="paragraph" rotatedBoundingBox="10436,9451 10451,9451 10451,9466 10436,94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5F5A49F-AFF8-5643-909E-8FD0ECDBECF1}" emma:medium="tactile" emma:mode="ink">
              <msink:context xmlns:msink="http://schemas.microsoft.com/ink/2010/main" type="line" rotatedBoundingBox="10436,9451 10451,9451 10451,9466 10436,9466"/>
            </emma:interpretation>
          </emma:emma>
        </inkml:annotationXML>
        <inkml:traceGroup>
          <inkml:annotationXML>
            <emma:emma xmlns:emma="http://www.w3.org/2003/04/emma" version="1.0">
              <emma:interpretation id="{2FEBC40E-7312-6044-A736-96122D6EB957}" emma:medium="tactile" emma:mode="ink">
                <msink:context xmlns:msink="http://schemas.microsoft.com/ink/2010/main" type="inkWord" rotatedBoundingBox="10436,9451 10451,9451 10451,9466 10436,9466"/>
              </emma:interpretation>
            </emma:emma>
          </inkml:annotationXML>
          <inkml:trace contextRef="#ctx0" brushRef="#br0">0 0 24575,'0'0'0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30T12:10:04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Group>
    <inkml:annotationXML>
      <emma:emma xmlns:emma="http://www.w3.org/2003/04/emma" version="1.0">
        <emma:interpretation id="{EE94621C-0F07-3D44-8B02-EBDAF387B365}" emma:medium="tactile" emma:mode="ink">
          <msink:context xmlns:msink="http://schemas.microsoft.com/ink/2010/main" type="writingRegion" rotatedBoundingBox="10436,9451 10451,9451 10451,9466 10436,9466"/>
        </emma:interpretation>
      </emma:emma>
    </inkml:annotationXML>
    <inkml:traceGroup>
      <inkml:annotationXML>
        <emma:emma xmlns:emma="http://www.w3.org/2003/04/emma" version="1.0">
          <emma:interpretation id="{2B8CA491-407C-564C-9099-46998C186382}" emma:medium="tactile" emma:mode="ink">
            <msink:context xmlns:msink="http://schemas.microsoft.com/ink/2010/main" type="paragraph" rotatedBoundingBox="10436,9451 10451,9451 10451,9466 10436,94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5F5A49F-AFF8-5643-909E-8FD0ECDBECF1}" emma:medium="tactile" emma:mode="ink">
              <msink:context xmlns:msink="http://schemas.microsoft.com/ink/2010/main" type="line" rotatedBoundingBox="10436,9451 10451,9451 10451,9466 10436,9466"/>
            </emma:interpretation>
          </emma:emma>
        </inkml:annotationXML>
        <inkml:traceGroup>
          <inkml:annotationXML>
            <emma:emma xmlns:emma="http://www.w3.org/2003/04/emma" version="1.0">
              <emma:interpretation id="{2FEBC40E-7312-6044-A736-96122D6EB957}" emma:medium="tactile" emma:mode="ink">
                <msink:context xmlns:msink="http://schemas.microsoft.com/ink/2010/main" type="inkWord" rotatedBoundingBox="10436,9451 10451,9451 10451,9466 10436,9466"/>
              </emma:interpretation>
            </emma:emma>
          </inkml:annotationXML>
          <inkml:trace contextRef="#ctx0" brushRef="#br0">0 0 24575,'0'0'0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30T12:10:04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Group>
    <inkml:annotationXML>
      <emma:emma xmlns:emma="http://www.w3.org/2003/04/emma" version="1.0">
        <emma:interpretation id="{EE94621C-0F07-3D44-8B02-EBDAF387B365}" emma:medium="tactile" emma:mode="ink">
          <msink:context xmlns:msink="http://schemas.microsoft.com/ink/2010/main" type="writingRegion" rotatedBoundingBox="10436,9451 10451,9451 10451,9466 10436,9466"/>
        </emma:interpretation>
      </emma:emma>
    </inkml:annotationXML>
    <inkml:traceGroup>
      <inkml:annotationXML>
        <emma:emma xmlns:emma="http://www.w3.org/2003/04/emma" version="1.0">
          <emma:interpretation id="{2B8CA491-407C-564C-9099-46998C186382}" emma:medium="tactile" emma:mode="ink">
            <msink:context xmlns:msink="http://schemas.microsoft.com/ink/2010/main" type="paragraph" rotatedBoundingBox="10436,9451 10451,9451 10451,9466 10436,94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5F5A49F-AFF8-5643-909E-8FD0ECDBECF1}" emma:medium="tactile" emma:mode="ink">
              <msink:context xmlns:msink="http://schemas.microsoft.com/ink/2010/main" type="line" rotatedBoundingBox="10436,9451 10451,9451 10451,9466 10436,9466"/>
            </emma:interpretation>
          </emma:emma>
        </inkml:annotationXML>
        <inkml:traceGroup>
          <inkml:annotationXML>
            <emma:emma xmlns:emma="http://www.w3.org/2003/04/emma" version="1.0">
              <emma:interpretation id="{2FEBC40E-7312-6044-A736-96122D6EB957}" emma:medium="tactile" emma:mode="ink">
                <msink:context xmlns:msink="http://schemas.microsoft.com/ink/2010/main" type="inkWord" rotatedBoundingBox="10436,9451 10451,9451 10451,9466 10436,9466"/>
              </emma:interpretation>
            </emma:emma>
          </inkml:annotationXML>
          <inkml:trace contextRef="#ctx0" brushRef="#br0">0 0 24575,'0'0'0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30T12:10:04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Group>
    <inkml:annotationXML>
      <emma:emma xmlns:emma="http://www.w3.org/2003/04/emma" version="1.0">
        <emma:interpretation id="{EE94621C-0F07-3D44-8B02-EBDAF387B365}" emma:medium="tactile" emma:mode="ink">
          <msink:context xmlns:msink="http://schemas.microsoft.com/ink/2010/main" type="writingRegion" rotatedBoundingBox="10436,9451 10451,9451 10451,9466 10436,9466"/>
        </emma:interpretation>
      </emma:emma>
    </inkml:annotationXML>
    <inkml:traceGroup>
      <inkml:annotationXML>
        <emma:emma xmlns:emma="http://www.w3.org/2003/04/emma" version="1.0">
          <emma:interpretation id="{2B8CA491-407C-564C-9099-46998C186382}" emma:medium="tactile" emma:mode="ink">
            <msink:context xmlns:msink="http://schemas.microsoft.com/ink/2010/main" type="paragraph" rotatedBoundingBox="10436,9451 10451,9451 10451,9466 10436,94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5F5A49F-AFF8-5643-909E-8FD0ECDBECF1}" emma:medium="tactile" emma:mode="ink">
              <msink:context xmlns:msink="http://schemas.microsoft.com/ink/2010/main" type="line" rotatedBoundingBox="10436,9451 10451,9451 10451,9466 10436,9466"/>
            </emma:interpretation>
          </emma:emma>
        </inkml:annotationXML>
        <inkml:traceGroup>
          <inkml:annotationXML>
            <emma:emma xmlns:emma="http://www.w3.org/2003/04/emma" version="1.0">
              <emma:interpretation id="{2FEBC40E-7312-6044-A736-96122D6EB957}" emma:medium="tactile" emma:mode="ink">
                <msink:context xmlns:msink="http://schemas.microsoft.com/ink/2010/main" type="inkWord" rotatedBoundingBox="10436,9451 10451,9451 10451,9466 10436,9466"/>
              </emma:interpretation>
            </emma:emma>
          </inkml:annotationXML>
          <inkml:trace contextRef="#ctx0" brushRef="#br0">0 0 24575,'0'0'0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C4B8597-254F-49AD-A3EA-87B1F2810CBA}" type="datetime1">
              <a:rPr lang="ko-KR" altLang="en-US" smtClean="0"/>
              <a:pPr/>
              <a:t>2017. 11. 2.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B667E1-E601-4AAF-B95C-B25720D70A60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7387" y="4400550"/>
            <a:ext cx="5486400" cy="3086100"/>
          </a:xfrm>
        </p:spPr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6200" y="8685213"/>
            <a:ext cx="2971800" cy="458787"/>
          </a:xfrm>
        </p:spPr>
        <p:txBody>
          <a:bodyPr/>
          <a:lstStyle/>
          <a:p>
            <a:pPr rtl="0"/>
            <a:fld id="{7FB667E1-E601-4AAF-B95C-B25720D70A60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405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7387" y="4400550"/>
            <a:ext cx="5486400" cy="3086100"/>
          </a:xfrm>
        </p:spPr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6200" y="8685213"/>
            <a:ext cx="2971800" cy="458787"/>
          </a:xfrm>
        </p:spPr>
        <p:txBody>
          <a:bodyPr/>
          <a:lstStyle/>
          <a:p>
            <a:pPr rtl="0"/>
            <a:fld id="{7FB667E1-E601-4AAF-B95C-B25720D70A60}" type="slidenum">
              <a:rPr lang="en-US" altLang="ko-KR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405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793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344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344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727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727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727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727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72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rtlCol="0" anchor="b"/>
          <a:lstStyle>
            <a:lvl1pPr algn="ctr">
              <a:defRPr sz="54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/>
              <a:t>마스터 부제목 스타일 편집</a:t>
            </a:r>
            <a:endParaRPr lang="ko-KR" altLang="en-US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253" y="6030214"/>
            <a:ext cx="1655572" cy="82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lvl1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마스터 텍스트 스타일을 편집합니다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213187B-E433-47CF-B5B9-9745973B6A3E}" type="datetime1">
              <a:rPr lang="ko-KR" altLang="en-US" smtClean="0"/>
              <a:t>2017. 11. 2.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>
            <a:lvl1pPr marL="4572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None/>
              <a:tabLst/>
              <a:defRPr/>
            </a:lvl1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마스터 텍스트 스타일을 편집합니다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BF86CE6-94BC-4A90-A0DE-9B9BCF31088B}" type="datetime1">
              <a:rPr lang="ko-KR" altLang="en-US" smtClean="0"/>
              <a:t>2017. 11. 2.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lvl1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마스터 텍스트 스타일을 편집합니다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C6C067-E69C-468F-A6A4-D0E290863A0A}" type="datetime1">
              <a:rPr lang="ko-KR" altLang="en-US" smtClean="0"/>
              <a:t>2017. 11. 2.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rtlCol="0"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2D7C12B-1715-4EB1-A995-7E9128224472}" type="datetime1">
              <a:rPr lang="ko-KR" altLang="en-US" smtClean="0"/>
              <a:t>2017. 11. 2.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마스터 텍스트 스타일을 편집합니다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마스터 텍스트 스타일을 편집합니다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4A74FC-65CC-4A78-A9B5-B0A083CA434E}" type="datetime1">
              <a:rPr lang="ko-KR" altLang="en-US" smtClean="0"/>
              <a:t>2017. 11. 2.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D06EF73-9DB8-4763-865F-2F88181A473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마스터 텍스트 스타일을 편집합니다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마스터 텍스트 스타일을 편집합니다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089833F-471B-47BB-952B-AA715254CFC3}" type="datetime1">
              <a:rPr lang="ko-KR" altLang="en-US" noProof="0" smtClean="0"/>
              <a:t>2017. 11. 2.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0E7D78A-4BAC-4EEA-8342-61FC9D2F58B7}" type="datetime1">
              <a:rPr lang="ko-KR" altLang="en-US" smtClean="0"/>
              <a:t>2017. 11. 2.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8506CB4-C810-432B-8802-550F9505EF5F}" type="datetime1">
              <a:rPr lang="ko-KR" altLang="en-US" smtClean="0"/>
              <a:t>2017. 11. 2.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 rtlCol="0">
            <a:normAutofit/>
          </a:bodyPr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마스터 텍스트 스타일을 편집합니다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9312991-445D-4506-BB0A-85E2E8D3BA63}" type="datetime1">
              <a:rPr lang="ko-KR" altLang="en-US" smtClean="0"/>
              <a:t>2017. 11. 2.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6FAB2A4-627D-483E-BEE5-F436ACEA6581}" type="datetime1">
              <a:rPr lang="ko-KR" altLang="en-US" smtClean="0"/>
              <a:t>2017. 11. 2.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dirty="0"/>
              <a:t>마스터 텍스트 스타일 편집</a:t>
            </a:r>
            <a:endParaRPr lang="en-US" altLang="ko-KR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CA0CCB6-7C2E-4D65-BF7C-DD1AAFDD3B38}" type="datetime1">
              <a:rPr lang="ko-KR" altLang="en-US" smtClean="0"/>
              <a:pPr/>
              <a:t>2017. 11. 2.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A8D9AD5-F248-4919-864A-CFD76CC027D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1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45720" marR="0" indent="0" algn="l" defTabSz="914400" rtl="0" eaLnBrk="1" fontAlgn="auto" latinLnBrk="1" hangingPunct="1">
        <a:lnSpc>
          <a:spcPct val="90000"/>
        </a:lnSpc>
        <a:spcBef>
          <a:spcPts val="1800"/>
        </a:spcBef>
        <a:spcAft>
          <a:spcPts val="0"/>
        </a:spcAft>
        <a:buClrTx/>
        <a:buSzPct val="80000"/>
        <a:buFont typeface="Arial" pitchFamily="34" charset="0"/>
        <a:buNone/>
        <a:tabLst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5448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74520" indent="-228600" algn="l" defTabSz="914400" rtl="0" eaLnBrk="1" latinLnBrk="1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1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1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1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/>
              <a:t>SYSTEM HACKING</a:t>
            </a:r>
            <a:endParaRPr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4. LEVEL15 </a:t>
            </a:r>
            <a:r>
              <a:rPr lang="ko-KR" altLang="en-US" dirty="0"/>
              <a:t>문제풀이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5400" y="2716614"/>
            <a:ext cx="9601200" cy="1517904"/>
          </a:xfrm>
        </p:spPr>
        <p:txBody>
          <a:bodyPr rtlCol="0">
            <a:noAutofit/>
          </a:bodyPr>
          <a:lstStyle/>
          <a:p>
            <a:pPr algn="l" rtl="0"/>
            <a:r>
              <a:rPr lang="ko-KR" altLang="en-US" sz="1800" dirty="0"/>
              <a:t>과제</a:t>
            </a:r>
            <a:br>
              <a:rPr lang="ko-KR" altLang="en-US" sz="1800" dirty="0"/>
            </a:br>
            <a:r>
              <a:rPr lang="en-US" altLang="ko-KR" sz="1800" dirty="0"/>
              <a:t>1.ppt</a:t>
            </a:r>
            <a:r>
              <a:rPr lang="ko-KR" altLang="en-US" sz="1800" dirty="0"/>
              <a:t> 보면서 문제 풀어보고 정리하기</a:t>
            </a:r>
            <a:br>
              <a:rPr lang="ko-KR" altLang="en-US" sz="1800" dirty="0"/>
            </a:br>
            <a:r>
              <a:rPr lang="en-US" altLang="ko-KR" sz="1800" dirty="0"/>
              <a:t>2.(</a:t>
            </a:r>
            <a:r>
              <a:rPr lang="ko-KR" altLang="en-US" sz="1800" dirty="0"/>
              <a:t>선택사항</a:t>
            </a:r>
            <a:r>
              <a:rPr lang="en-US" altLang="ko-KR" sz="1800" dirty="0"/>
              <a:t>)</a:t>
            </a:r>
            <a:r>
              <a:rPr lang="ko-KR" altLang="en-US" sz="1800" dirty="0"/>
              <a:t>이 외의 다른 풀이방법이 있는지 생각해보고 풀어보기</a:t>
            </a:r>
            <a:br>
              <a:rPr lang="ko-KR" altLang="en-US" sz="1800" dirty="0"/>
            </a:br>
            <a:r>
              <a:rPr lang="en-US" altLang="ko-KR" sz="1800" dirty="0"/>
              <a:t>3.</a:t>
            </a:r>
            <a:r>
              <a:rPr lang="ko-KR" altLang="en-US" sz="1800" dirty="0"/>
              <a:t>어셈블리코드를 보고 또는 </a:t>
            </a:r>
            <a:r>
              <a:rPr lang="en-US" altLang="ko-KR" sz="1800" dirty="0"/>
              <a:t>gdb</a:t>
            </a:r>
            <a:r>
              <a:rPr lang="ko-KR" altLang="en-US" sz="1800" dirty="0"/>
              <a:t>를 하면서 </a:t>
            </a:r>
            <a:r>
              <a:rPr lang="en-US" altLang="ko-KR" sz="1800" dirty="0" err="1"/>
              <a:t>stackframe</a:t>
            </a:r>
            <a:r>
              <a:rPr lang="ko-KR" altLang="en-US" sz="1800" dirty="0"/>
              <a:t>그려보기 </a:t>
            </a:r>
            <a:br>
              <a:rPr lang="ko-KR" altLang="en-US" sz="1800" dirty="0"/>
            </a:br>
            <a:r>
              <a:rPr lang="en-US" altLang="ko-KR" sz="1800" dirty="0"/>
              <a:t>(</a:t>
            </a:r>
            <a:r>
              <a:rPr lang="en-US" altLang="ko-KR" sz="1800" dirty="0" err="1"/>
              <a:t>stackframe</a:t>
            </a:r>
            <a:r>
              <a:rPr lang="ko-KR" altLang="en-US" sz="1800" dirty="0"/>
              <a:t>은 가변적이기 때문에 그림을 여러개로 표현해주는 게 제일 좋아요</a:t>
            </a:r>
            <a:r>
              <a:rPr lang="en-US" altLang="ko-KR" sz="1800" dirty="0"/>
              <a:t>!</a:t>
            </a:r>
            <a:r>
              <a:rPr lang="ko-KR" altLang="en-US" sz="1800" dirty="0"/>
              <a:t> </a:t>
            </a:r>
            <a:br>
              <a:rPr lang="ko-KR" altLang="en-US" sz="1800" dirty="0"/>
            </a:br>
            <a:r>
              <a:rPr lang="ko-KR" altLang="en-US" sz="1800" dirty="0"/>
              <a:t>구체적으로 그려줄수록 피드백을 잘 받을 수 있습니다</a:t>
            </a:r>
            <a:r>
              <a:rPr lang="en-US" altLang="ko-KR" sz="1800" dirty="0"/>
              <a:t>.)</a:t>
            </a:r>
            <a:br>
              <a:rPr lang="ko-KR" altLang="en-US" sz="1800" dirty="0"/>
            </a:br>
            <a:r>
              <a:rPr lang="ko-KR" altLang="en-US" sz="1800" dirty="0"/>
              <a:t>공부를 하다가 이해가 안가는 부분이 있다면 화요일 전탐세 끝나고 그 시간을 이용해주세요</a:t>
            </a:r>
            <a:r>
              <a:rPr lang="en-US" altLang="ko-KR" sz="1800" dirty="0"/>
              <a:t>.</a:t>
            </a:r>
            <a:br>
              <a:rPr lang="ko-KR" altLang="en-US" sz="1800" dirty="0"/>
            </a:br>
            <a:endParaRPr lang="ko-KR" altLang="en-US" sz="18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1009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검은색이(가) 표시된 사진&#10;&#10;높은 신뢰도로 생성된 설명">
            <a:extLst>
              <a:ext uri="{FF2B5EF4-FFF2-40B4-BE49-F238E27FC236}">
                <a16:creationId xmlns:a16="http://schemas.microsoft.com/office/drawing/2014/main" id="{012045AF-6277-444A-BFA4-3D80E621A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0" y="1312863"/>
            <a:ext cx="4009465" cy="4422399"/>
          </a:xfrm>
          <a:prstGeom prst="rect">
            <a:avLst/>
          </a:prstGeom>
        </p:spPr>
      </p:pic>
      <p:pic>
        <p:nvPicPr>
          <p:cNvPr id="18" name="그림 17" descr="텍스트, 실외이(가) 표시된 사진&#10;&#10;매우 높은 신뢰도로 생성된 설명">
            <a:extLst>
              <a:ext uri="{FF2B5EF4-FFF2-40B4-BE49-F238E27FC236}">
                <a16:creationId xmlns:a16="http://schemas.microsoft.com/office/drawing/2014/main" id="{6195585A-87DA-A246-AA62-D6E4B3FCB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571" y="233139"/>
            <a:ext cx="5418371" cy="58784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38912" y="438912"/>
            <a:ext cx="3699536" cy="554316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dirty="0"/>
              <a:t>Level15 </a:t>
            </a:r>
            <a:r>
              <a:rPr lang="ko-KR" altLang="en-US" dirty="0"/>
              <a:t>풀기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D66CF-18F2-4694-8A8B-A394DD9D2078}"/>
              </a:ext>
            </a:extLst>
          </p:cNvPr>
          <p:cNvSpPr txBox="1"/>
          <p:nvPr/>
        </p:nvSpPr>
        <p:spPr>
          <a:xfrm>
            <a:off x="2663567" y="2829153"/>
            <a:ext cx="3616696" cy="92333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fgets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([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ebp-56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], 0x2d, 0x8049664)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buf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스택 주소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[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ebp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– 56]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A8F30B-CD7A-43D0-98B2-48D051B0FD6D}"/>
              </a:ext>
            </a:extLst>
          </p:cNvPr>
          <p:cNvSpPr txBox="1"/>
          <p:nvPr/>
        </p:nvSpPr>
        <p:spPr>
          <a:xfrm>
            <a:off x="1520891" y="5425164"/>
            <a:ext cx="4794902" cy="92333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>
            <a:defPPr rtl="0">
              <a:defRPr lang="ko-KR"/>
            </a:defPPr>
          </a:lstStyle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if(DWORD PTR[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ebp-16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== 0xdeadbeef)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포인터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check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가리키는 주소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[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ebp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– 16]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156A7DD-BDE9-4AC1-B26A-B6EDA67135CC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280263" y="2677586"/>
            <a:ext cx="3107154" cy="6132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2EC3C2B-F08C-409F-B883-115591F2057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918342" y="3290818"/>
            <a:ext cx="5469075" cy="213434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85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01331" y="358479"/>
            <a:ext cx="3699536" cy="554316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dirty="0"/>
              <a:t>Level15 </a:t>
            </a:r>
            <a:r>
              <a:rPr lang="ko-KR" altLang="en-US" dirty="0"/>
              <a:t>풀기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25B0069-21B0-48D2-8775-5C703D965F33}"/>
              </a:ext>
            </a:extLst>
          </p:cNvPr>
          <p:cNvCxnSpPr>
            <a:cxnSpLocks/>
          </p:cNvCxnSpPr>
          <p:nvPr/>
        </p:nvCxnSpPr>
        <p:spPr>
          <a:xfrm>
            <a:off x="2081221" y="2352675"/>
            <a:ext cx="19172" cy="35617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2EE6C7D-6BFB-4956-98A1-7D820430844F}"/>
              </a:ext>
            </a:extLst>
          </p:cNvPr>
          <p:cNvCxnSpPr>
            <a:cxnSpLocks/>
          </p:cNvCxnSpPr>
          <p:nvPr/>
        </p:nvCxnSpPr>
        <p:spPr>
          <a:xfrm flipH="1">
            <a:off x="4879710" y="2352675"/>
            <a:ext cx="29759" cy="355218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D11A246-163A-4DC5-AA74-6F67F5B793A3}"/>
              </a:ext>
            </a:extLst>
          </p:cNvPr>
          <p:cNvCxnSpPr>
            <a:cxnSpLocks/>
          </p:cNvCxnSpPr>
          <p:nvPr/>
        </p:nvCxnSpPr>
        <p:spPr>
          <a:xfrm flipH="1">
            <a:off x="2061109" y="5953125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7EC0CB-7C3B-4250-B90E-DC31157BB728}"/>
              </a:ext>
            </a:extLst>
          </p:cNvPr>
          <p:cNvCxnSpPr>
            <a:cxnSpLocks/>
          </p:cNvCxnSpPr>
          <p:nvPr/>
        </p:nvCxnSpPr>
        <p:spPr>
          <a:xfrm flipH="1">
            <a:off x="2061109" y="5354328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7BBD2B-9245-42EF-9C3C-8C9C1F10B52D}"/>
              </a:ext>
            </a:extLst>
          </p:cNvPr>
          <p:cNvCxnSpPr>
            <a:cxnSpLocks/>
          </p:cNvCxnSpPr>
          <p:nvPr/>
        </p:nvCxnSpPr>
        <p:spPr>
          <a:xfrm flipH="1">
            <a:off x="2061109" y="4739126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FD7229-A30F-44FB-857E-D3416D7A91A3}"/>
              </a:ext>
            </a:extLst>
          </p:cNvPr>
          <p:cNvSpPr/>
          <p:nvPr/>
        </p:nvSpPr>
        <p:spPr>
          <a:xfrm>
            <a:off x="317058" y="2183853"/>
            <a:ext cx="1312090" cy="3077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LOW address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06C317-EDE9-4520-8998-8EC728514A4B}"/>
              </a:ext>
            </a:extLst>
          </p:cNvPr>
          <p:cNvSpPr/>
          <p:nvPr/>
        </p:nvSpPr>
        <p:spPr>
          <a:xfrm>
            <a:off x="289711" y="5815137"/>
            <a:ext cx="1366784" cy="3077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HIGH address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C71180E-72EE-4AF1-980E-09ED774E48BF}"/>
              </a:ext>
            </a:extLst>
          </p:cNvPr>
          <p:cNvCxnSpPr>
            <a:cxnSpLocks/>
            <a:stCxn id="20" idx="0"/>
            <a:endCxn id="36" idx="1"/>
          </p:cNvCxnSpPr>
          <p:nvPr/>
        </p:nvCxnSpPr>
        <p:spPr>
          <a:xfrm flipH="1" flipV="1">
            <a:off x="5075544" y="3735019"/>
            <a:ext cx="820960" cy="1051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26BF2B3-22B1-4A9C-9A88-4EDF6EF074B0}"/>
              </a:ext>
            </a:extLst>
          </p:cNvPr>
          <p:cNvSpPr txBox="1"/>
          <p:nvPr/>
        </p:nvSpPr>
        <p:spPr>
          <a:xfrm>
            <a:off x="5049099" y="4786550"/>
            <a:ext cx="1694810" cy="40011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16BYTE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차이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956AE-BD9A-441E-89BA-7D9F05E00BDB}"/>
              </a:ext>
            </a:extLst>
          </p:cNvPr>
          <p:cNvSpPr txBox="1"/>
          <p:nvPr/>
        </p:nvSpPr>
        <p:spPr>
          <a:xfrm>
            <a:off x="2224816" y="5450484"/>
            <a:ext cx="2453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RETURN ADDRESS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DCF7E2-7FAF-4A3C-86CC-8F2093BAFF0E}"/>
              </a:ext>
            </a:extLst>
          </p:cNvPr>
          <p:cNvSpPr txBox="1"/>
          <p:nvPr/>
        </p:nvSpPr>
        <p:spPr>
          <a:xfrm>
            <a:off x="3093754" y="4919930"/>
            <a:ext cx="777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SFP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5E921A8-E86E-43A9-8B7D-91D877C112A2}"/>
              </a:ext>
            </a:extLst>
          </p:cNvPr>
          <p:cNvCxnSpPr>
            <a:cxnSpLocks/>
          </p:cNvCxnSpPr>
          <p:nvPr/>
        </p:nvCxnSpPr>
        <p:spPr>
          <a:xfrm flipH="1">
            <a:off x="2061109" y="4068514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56028D0-02B9-44EC-B99E-7B7A6ACF458F}"/>
              </a:ext>
            </a:extLst>
          </p:cNvPr>
          <p:cNvCxnSpPr>
            <a:cxnSpLocks/>
          </p:cNvCxnSpPr>
          <p:nvPr/>
        </p:nvCxnSpPr>
        <p:spPr>
          <a:xfrm>
            <a:off x="1704270" y="3451761"/>
            <a:ext cx="3531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099466C-3516-4E59-B1DE-F4DEEB3E693B}"/>
              </a:ext>
            </a:extLst>
          </p:cNvPr>
          <p:cNvSpPr txBox="1"/>
          <p:nvPr/>
        </p:nvSpPr>
        <p:spPr>
          <a:xfrm>
            <a:off x="47626" y="3243470"/>
            <a:ext cx="1653856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EBP - 56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07702CF-21F7-41EA-9051-12CA7BB3D100}"/>
              </a:ext>
            </a:extLst>
          </p:cNvPr>
          <p:cNvCxnSpPr>
            <a:cxnSpLocks/>
          </p:cNvCxnSpPr>
          <p:nvPr/>
        </p:nvCxnSpPr>
        <p:spPr>
          <a:xfrm flipH="1">
            <a:off x="2051584" y="343420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CA0018C-1801-4BEB-B638-0FEE67A6E5CF}"/>
              </a:ext>
            </a:extLst>
          </p:cNvPr>
          <p:cNvSpPr txBox="1"/>
          <p:nvPr/>
        </p:nvSpPr>
        <p:spPr>
          <a:xfrm>
            <a:off x="2918560" y="4200892"/>
            <a:ext cx="1163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*check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52BF57-9160-41F7-90FA-B42787739836}"/>
              </a:ext>
            </a:extLst>
          </p:cNvPr>
          <p:cNvSpPr txBox="1"/>
          <p:nvPr/>
        </p:nvSpPr>
        <p:spPr>
          <a:xfrm>
            <a:off x="3184442" y="3569061"/>
            <a:ext cx="68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buf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90F4E5-2FD3-40D7-80D3-916041803727}"/>
              </a:ext>
            </a:extLst>
          </p:cNvPr>
          <p:cNvCxnSpPr>
            <a:cxnSpLocks/>
          </p:cNvCxnSpPr>
          <p:nvPr/>
        </p:nvCxnSpPr>
        <p:spPr>
          <a:xfrm>
            <a:off x="1713795" y="4080411"/>
            <a:ext cx="3531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25998A1-9A54-4F21-AF8D-AEDDA9AF0F81}"/>
              </a:ext>
            </a:extLst>
          </p:cNvPr>
          <p:cNvSpPr txBox="1"/>
          <p:nvPr/>
        </p:nvSpPr>
        <p:spPr>
          <a:xfrm>
            <a:off x="57151" y="3872120"/>
            <a:ext cx="1653856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EBP - 16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F861399-5D5F-4D53-BF31-E6944DEE6271}"/>
              </a:ext>
            </a:extLst>
          </p:cNvPr>
          <p:cNvCxnSpPr>
            <a:cxnSpLocks/>
          </p:cNvCxnSpPr>
          <p:nvPr/>
        </p:nvCxnSpPr>
        <p:spPr>
          <a:xfrm>
            <a:off x="1713795" y="4728111"/>
            <a:ext cx="3531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03405AD-7573-43CE-BF03-88373CCEB201}"/>
              </a:ext>
            </a:extLst>
          </p:cNvPr>
          <p:cNvSpPr txBox="1"/>
          <p:nvPr/>
        </p:nvSpPr>
        <p:spPr>
          <a:xfrm>
            <a:off x="57151" y="4519820"/>
            <a:ext cx="1653856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EBP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9EFC8B65-6A1E-4F41-9C4A-23189AFA205E}"/>
              </a:ext>
            </a:extLst>
          </p:cNvPr>
          <p:cNvSpPr/>
          <p:nvPr/>
        </p:nvSpPr>
        <p:spPr>
          <a:xfrm rot="12361400">
            <a:off x="4803151" y="3490085"/>
            <a:ext cx="273328" cy="546155"/>
          </a:xfrm>
          <a:custGeom>
            <a:avLst/>
            <a:gdLst>
              <a:gd name="connsiteX0" fmla="*/ 87295 w 1363645"/>
              <a:gd name="connsiteY0" fmla="*/ 0 h 1962150"/>
              <a:gd name="connsiteX1" fmla="*/ 134920 w 1363645"/>
              <a:gd name="connsiteY1" fmla="*/ 1285875 h 1962150"/>
              <a:gd name="connsiteX2" fmla="*/ 1363645 w 1363645"/>
              <a:gd name="connsiteY2" fmla="*/ 1962150 h 1962150"/>
              <a:gd name="connsiteX3" fmla="*/ 1363645 w 1363645"/>
              <a:gd name="connsiteY3" fmla="*/ 196215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3645" h="1962150">
                <a:moveTo>
                  <a:pt x="87295" y="0"/>
                </a:moveTo>
                <a:cubicBezTo>
                  <a:pt x="4745" y="479425"/>
                  <a:pt x="-77805" y="958850"/>
                  <a:pt x="134920" y="1285875"/>
                </a:cubicBezTo>
                <a:cubicBezTo>
                  <a:pt x="347645" y="1612900"/>
                  <a:pt x="1363645" y="1962150"/>
                  <a:pt x="1363645" y="1962150"/>
                </a:cubicBezTo>
                <a:lnTo>
                  <a:pt x="1363645" y="1962150"/>
                </a:lnTo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 descr="텍스트, 실외이(가) 표시된 사진&#10;&#10;매우 높은 신뢰도로 생성된 설명">
            <a:extLst>
              <a:ext uri="{FF2B5EF4-FFF2-40B4-BE49-F238E27FC236}">
                <a16:creationId xmlns:a16="http://schemas.microsoft.com/office/drawing/2014/main" id="{2805F998-068F-BB46-9004-595AA029E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737" y="185791"/>
            <a:ext cx="5418371" cy="58784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EC1BA8-BA4A-FF49-8762-26B01CE3067A}"/>
              </a:ext>
            </a:extLst>
          </p:cNvPr>
          <p:cNvSpPr txBox="1"/>
          <p:nvPr/>
        </p:nvSpPr>
        <p:spPr>
          <a:xfrm>
            <a:off x="2918560" y="297036"/>
            <a:ext cx="3616696" cy="92333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fgets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([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ebp-56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], 0x2d, 0x8049664)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buf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스택 주소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[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ebp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– 56]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E38446-61E5-EC4A-B998-B8C1574AFFA6}"/>
              </a:ext>
            </a:extLst>
          </p:cNvPr>
          <p:cNvSpPr txBox="1"/>
          <p:nvPr/>
        </p:nvSpPr>
        <p:spPr>
          <a:xfrm>
            <a:off x="1740997" y="1269427"/>
            <a:ext cx="4794902" cy="92333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>
            <a:defPPr rtl="0">
              <a:defRPr lang="ko-KR"/>
            </a:defPPr>
          </a:lstStyle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if(DWORD PTR[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ebp-16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== 0xdeadbeef)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포인터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check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가리키는 주소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[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ebp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– 16]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B50A9EC-AC47-CD4A-A6A4-4AE1B4066A2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535256" y="758701"/>
            <a:ext cx="3214333" cy="152574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DBFA1B9-647F-9145-ACB0-38484BBAE53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535899" y="1731092"/>
            <a:ext cx="2872684" cy="151237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8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4330" y="299242"/>
            <a:ext cx="8017169" cy="652219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/>
              <a:t>어떻게 해야 공격이 성공할까</a:t>
            </a:r>
            <a:r>
              <a:rPr lang="en-US" altLang="ko-KR" dirty="0"/>
              <a:t>?</a:t>
            </a:r>
            <a:r>
              <a:rPr lang="ko-KR" altLang="en-US" dirty="0"/>
              <a:t> 생각해보기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432FC29-49A3-9F46-93E2-768AF3BA359E}"/>
              </a:ext>
            </a:extLst>
          </p:cNvPr>
          <p:cNvGrpSpPr/>
          <p:nvPr/>
        </p:nvGrpSpPr>
        <p:grpSpPr>
          <a:xfrm>
            <a:off x="333846" y="1496524"/>
            <a:ext cx="6696283" cy="4258394"/>
            <a:chOff x="47626" y="2183853"/>
            <a:chExt cx="6696283" cy="3939061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25B0069-21B0-48D2-8775-5C703D965F33}"/>
                </a:ext>
              </a:extLst>
            </p:cNvPr>
            <p:cNvCxnSpPr>
              <a:cxnSpLocks/>
            </p:cNvCxnSpPr>
            <p:nvPr/>
          </p:nvCxnSpPr>
          <p:spPr>
            <a:xfrm>
              <a:off x="2081221" y="2352675"/>
              <a:ext cx="19172" cy="356170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2EE6C7D-6BFB-4956-98A1-7D8204308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9710" y="2352675"/>
              <a:ext cx="29759" cy="355218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D11A246-163A-4DC5-AA74-6F67F5B793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1109" y="5953125"/>
              <a:ext cx="285788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A47EC0CB-7C3B-4250-B90E-DC31157BB7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1109" y="5354328"/>
              <a:ext cx="285788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E7BBD2B-9245-42EF-9C3C-8C9C1F10B5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1109" y="4739126"/>
              <a:ext cx="285788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9FD7229-A30F-44FB-857E-D3416D7A91A3}"/>
                </a:ext>
              </a:extLst>
            </p:cNvPr>
            <p:cNvSpPr/>
            <p:nvPr/>
          </p:nvSpPr>
          <p:spPr>
            <a:xfrm>
              <a:off x="317058" y="2183853"/>
              <a:ext cx="1312090" cy="30777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LOW address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406C317-EDE9-4520-8998-8EC728514A4B}"/>
                </a:ext>
              </a:extLst>
            </p:cNvPr>
            <p:cNvSpPr/>
            <p:nvPr/>
          </p:nvSpPr>
          <p:spPr>
            <a:xfrm>
              <a:off x="289711" y="5815137"/>
              <a:ext cx="1366784" cy="30777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HIGH address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C71180E-72EE-4AF1-980E-09ED774E48BF}"/>
                </a:ext>
              </a:extLst>
            </p:cNvPr>
            <p:cNvCxnSpPr>
              <a:cxnSpLocks/>
              <a:stCxn id="20" idx="0"/>
              <a:endCxn id="36" idx="1"/>
            </p:cNvCxnSpPr>
            <p:nvPr/>
          </p:nvCxnSpPr>
          <p:spPr>
            <a:xfrm flipH="1" flipV="1">
              <a:off x="5078562" y="3731413"/>
              <a:ext cx="817942" cy="1055137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6BF2B3-22B1-4A9C-9A88-4EDF6EF074B0}"/>
                </a:ext>
              </a:extLst>
            </p:cNvPr>
            <p:cNvSpPr txBox="1"/>
            <p:nvPr/>
          </p:nvSpPr>
          <p:spPr>
            <a:xfrm>
              <a:off x="5049099" y="4786550"/>
              <a:ext cx="1694810" cy="370106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40BYTE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차이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956AE-BD9A-441E-89BA-7D9F05E00BDB}"/>
                </a:ext>
              </a:extLst>
            </p:cNvPr>
            <p:cNvSpPr txBox="1"/>
            <p:nvPr/>
          </p:nvSpPr>
          <p:spPr>
            <a:xfrm>
              <a:off x="2224816" y="5450484"/>
              <a:ext cx="24533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RETURN ADDRESS</a:t>
              </a:r>
              <a:endPara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DCF7E2-7FAF-4A3C-86CC-8F2093BAFF0E}"/>
                </a:ext>
              </a:extLst>
            </p:cNvPr>
            <p:cNvSpPr txBox="1"/>
            <p:nvPr/>
          </p:nvSpPr>
          <p:spPr>
            <a:xfrm>
              <a:off x="3093754" y="4919930"/>
              <a:ext cx="7770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SFP</a:t>
              </a:r>
              <a:r>
                <a:rPr lang="ko-KR" altLang="en-US" sz="20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5E921A8-E86E-43A9-8B7D-91D877C112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1109" y="4068514"/>
              <a:ext cx="285788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56028D0-02B9-44EC-B99E-7B7A6ACF458F}"/>
                </a:ext>
              </a:extLst>
            </p:cNvPr>
            <p:cNvCxnSpPr>
              <a:cxnSpLocks/>
            </p:cNvCxnSpPr>
            <p:nvPr/>
          </p:nvCxnSpPr>
          <p:spPr>
            <a:xfrm>
              <a:off x="1704270" y="3451761"/>
              <a:ext cx="35313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99466C-3516-4E59-B1DE-F4DEEB3E693B}"/>
                </a:ext>
              </a:extLst>
            </p:cNvPr>
            <p:cNvSpPr txBox="1"/>
            <p:nvPr/>
          </p:nvSpPr>
          <p:spPr>
            <a:xfrm>
              <a:off x="47626" y="3243470"/>
              <a:ext cx="1653856" cy="4001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EBP - 56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507702CF-21F7-41EA-9051-12CA7BB3D1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1584" y="3434201"/>
              <a:ext cx="285788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A0018C-1801-4BEB-B638-0FEE67A6E5CF}"/>
                </a:ext>
              </a:extLst>
            </p:cNvPr>
            <p:cNvSpPr txBox="1"/>
            <p:nvPr/>
          </p:nvSpPr>
          <p:spPr>
            <a:xfrm>
              <a:off x="2918560" y="4200892"/>
              <a:ext cx="11633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*check</a:t>
              </a:r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252BF57-9160-41F7-90FA-B42787739836}"/>
                </a:ext>
              </a:extLst>
            </p:cNvPr>
            <p:cNvSpPr txBox="1"/>
            <p:nvPr/>
          </p:nvSpPr>
          <p:spPr>
            <a:xfrm>
              <a:off x="3184442" y="3569061"/>
              <a:ext cx="6864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buf</a:t>
              </a:r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C090F4E5-2FD3-40D7-80D3-916041803727}"/>
                </a:ext>
              </a:extLst>
            </p:cNvPr>
            <p:cNvCxnSpPr>
              <a:cxnSpLocks/>
            </p:cNvCxnSpPr>
            <p:nvPr/>
          </p:nvCxnSpPr>
          <p:spPr>
            <a:xfrm>
              <a:off x="1713795" y="4080411"/>
              <a:ext cx="35313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25998A1-9A54-4F21-AF8D-AEDDA9AF0F81}"/>
                </a:ext>
              </a:extLst>
            </p:cNvPr>
            <p:cNvSpPr txBox="1"/>
            <p:nvPr/>
          </p:nvSpPr>
          <p:spPr>
            <a:xfrm>
              <a:off x="57151" y="3872120"/>
              <a:ext cx="1653856" cy="4001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EBP - 16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7F861399-5D5F-4D53-BF31-E6944DEE6271}"/>
                </a:ext>
              </a:extLst>
            </p:cNvPr>
            <p:cNvCxnSpPr>
              <a:cxnSpLocks/>
            </p:cNvCxnSpPr>
            <p:nvPr/>
          </p:nvCxnSpPr>
          <p:spPr>
            <a:xfrm>
              <a:off x="1713795" y="4728111"/>
              <a:ext cx="35313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3405AD-7573-43CE-BF03-88373CCEB201}"/>
                </a:ext>
              </a:extLst>
            </p:cNvPr>
            <p:cNvSpPr txBox="1"/>
            <p:nvPr/>
          </p:nvSpPr>
          <p:spPr>
            <a:xfrm>
              <a:off x="57151" y="4519820"/>
              <a:ext cx="1653856" cy="4001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EBP</a:t>
              </a:r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9EFC8B65-6A1E-4F41-9C4A-23189AFA205E}"/>
                </a:ext>
              </a:extLst>
            </p:cNvPr>
            <p:cNvSpPr/>
            <p:nvPr/>
          </p:nvSpPr>
          <p:spPr>
            <a:xfrm rot="12361400">
              <a:off x="4803151" y="3490085"/>
              <a:ext cx="273328" cy="546155"/>
            </a:xfrm>
            <a:custGeom>
              <a:avLst/>
              <a:gdLst>
                <a:gd name="connsiteX0" fmla="*/ 87295 w 1363645"/>
                <a:gd name="connsiteY0" fmla="*/ 0 h 1962150"/>
                <a:gd name="connsiteX1" fmla="*/ 134920 w 1363645"/>
                <a:gd name="connsiteY1" fmla="*/ 1285875 h 1962150"/>
                <a:gd name="connsiteX2" fmla="*/ 1363645 w 1363645"/>
                <a:gd name="connsiteY2" fmla="*/ 1962150 h 1962150"/>
                <a:gd name="connsiteX3" fmla="*/ 1363645 w 1363645"/>
                <a:gd name="connsiteY3" fmla="*/ 196215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3645" h="1962150">
                  <a:moveTo>
                    <a:pt x="87295" y="0"/>
                  </a:moveTo>
                  <a:cubicBezTo>
                    <a:pt x="4745" y="479425"/>
                    <a:pt x="-77805" y="958850"/>
                    <a:pt x="134920" y="1285875"/>
                  </a:cubicBezTo>
                  <a:cubicBezTo>
                    <a:pt x="347645" y="1612900"/>
                    <a:pt x="1363645" y="1962150"/>
                    <a:pt x="1363645" y="1962150"/>
                  </a:cubicBezTo>
                  <a:lnTo>
                    <a:pt x="1363645" y="1962150"/>
                  </a:lnTo>
                </a:path>
              </a:pathLst>
            </a:cu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18B71EF-296D-924B-BA36-036F3E7EB865}"/>
              </a:ext>
            </a:extLst>
          </p:cNvPr>
          <p:cNvSpPr txBox="1"/>
          <p:nvPr/>
        </p:nvSpPr>
        <p:spPr>
          <a:xfrm>
            <a:off x="7169759" y="2410911"/>
            <a:ext cx="45899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Gets()</a:t>
            </a:r>
            <a:r>
              <a:rPr lang="ko-KR" altLang="en-US" dirty="0"/>
              <a:t>함수의 취약점을 이용하여 </a:t>
            </a:r>
            <a:r>
              <a:rPr lang="en-US" altLang="ko-KR" dirty="0" err="1"/>
              <a:t>buf</a:t>
            </a:r>
            <a:r>
              <a:rPr lang="ko-KR" altLang="en-US" dirty="0"/>
              <a:t>에 할당된 크기 보다 많은 입력값을 넣을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algn="l"/>
            <a:endParaRPr lang="ko-KR" altLang="en-US" dirty="0"/>
          </a:p>
          <a:p>
            <a:pPr algn="l"/>
            <a:r>
              <a:rPr lang="ko-KR" altLang="en-US" dirty="0"/>
              <a:t>그렇다면 어떻게 하면 </a:t>
            </a:r>
            <a:r>
              <a:rPr lang="en-US" altLang="ko-KR" dirty="0" err="1"/>
              <a:t>buf</a:t>
            </a:r>
            <a:r>
              <a:rPr lang="ko-KR" altLang="en-US" dirty="0"/>
              <a:t>를 </a:t>
            </a:r>
            <a:r>
              <a:rPr lang="en-US" altLang="ko-KR" dirty="0"/>
              <a:t>overflow</a:t>
            </a:r>
            <a:r>
              <a:rPr lang="ko-KR" altLang="en-US" dirty="0"/>
              <a:t>시켜서 포인터 </a:t>
            </a:r>
            <a:r>
              <a:rPr lang="en-US" altLang="ko-KR" dirty="0"/>
              <a:t>check</a:t>
            </a:r>
            <a:r>
              <a:rPr lang="ko-KR" altLang="en-US" dirty="0"/>
              <a:t>가 가르키는 곳이 </a:t>
            </a:r>
            <a:r>
              <a:rPr lang="en-US" altLang="ko-KR" dirty="0"/>
              <a:t>0xdeadbeef</a:t>
            </a:r>
            <a:r>
              <a:rPr lang="ko-KR" altLang="en-US" dirty="0"/>
              <a:t>가 되게 할 수 있을까</a:t>
            </a:r>
            <a:r>
              <a:rPr lang="en-US" altLang="ko-KR" dirty="0"/>
              <a:t>?</a:t>
            </a:r>
            <a:endParaRPr lang="ko-KR" altLang="en-US" dirty="0"/>
          </a:p>
          <a:p>
            <a:pPr algn="l"/>
            <a:endParaRPr lang="ko-KR" altLang="en-US" dirty="0"/>
          </a:p>
          <a:p>
            <a:pPr algn="l"/>
            <a:r>
              <a:rPr lang="ko-KR" altLang="en-US" dirty="0"/>
              <a:t>다음 장으로 넘어가기 전에 충분히 본인이 생각해보고 문제를 풀어봐도 좋습니다</a:t>
            </a:r>
            <a:r>
              <a:rPr lang="en-US" altLang="ko-KR" dirty="0"/>
              <a:t>!</a:t>
            </a:r>
            <a:endParaRPr lang="ko-KR" altLang="en-US" dirty="0"/>
          </a:p>
          <a:p>
            <a:pPr algn="l"/>
            <a:r>
              <a:rPr lang="ko-KR" altLang="en-US" dirty="0"/>
              <a:t>그러면 실력이 쑥쑥</a:t>
            </a:r>
            <a:r>
              <a:rPr lang="en-US" altLang="ko-KR" dirty="0"/>
              <a:t>!!!</a:t>
            </a:r>
            <a:r>
              <a:rPr lang="en-US" altLang="ko-KR" dirty="0">
                <a:sym typeface="Wingdings" pitchFamily="2" charset="2"/>
              </a:rPr>
              <a:t>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47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38912" y="438912"/>
            <a:ext cx="3699536" cy="554316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dirty="0"/>
              <a:t>Crack </a:t>
            </a:r>
            <a:r>
              <a:rPr lang="ko-KR" altLang="en-US" dirty="0"/>
              <a:t>방법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F273DD-DDA0-4E41-8314-52DCCD8FB2B7}"/>
              </a:ext>
            </a:extLst>
          </p:cNvPr>
          <p:cNvSpPr txBox="1"/>
          <p:nvPr/>
        </p:nvSpPr>
        <p:spPr>
          <a:xfrm flipH="1">
            <a:off x="3259666" y="419764"/>
            <a:ext cx="75435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Buf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0xdeadbeef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반복하여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바이트를 채운 다음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check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buf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가르키도록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buf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주소 값을 입력하면 되지 않을까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print ‘\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xef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\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xbe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\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xad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\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xde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’*10 +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buf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주소값’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44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바이트를 입력하여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buffer overflow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발생하여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check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가르키는 주소값을 변조 할 수 있음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1DBE62E-E052-440D-8CA4-CEBF6F52B405}"/>
              </a:ext>
            </a:extLst>
          </p:cNvPr>
          <p:cNvCxnSpPr>
            <a:cxnSpLocks/>
          </p:cNvCxnSpPr>
          <p:nvPr/>
        </p:nvCxnSpPr>
        <p:spPr>
          <a:xfrm>
            <a:off x="7596196" y="1552575"/>
            <a:ext cx="19172" cy="35617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07835CA-A4D8-4764-8359-3B95067BEFFD}"/>
              </a:ext>
            </a:extLst>
          </p:cNvPr>
          <p:cNvCxnSpPr>
            <a:cxnSpLocks/>
          </p:cNvCxnSpPr>
          <p:nvPr/>
        </p:nvCxnSpPr>
        <p:spPr>
          <a:xfrm flipH="1">
            <a:off x="10394685" y="1552575"/>
            <a:ext cx="29759" cy="355218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98FE521-4D47-4A01-B3FE-AA32B23F8B41}"/>
              </a:ext>
            </a:extLst>
          </p:cNvPr>
          <p:cNvCxnSpPr>
            <a:cxnSpLocks/>
          </p:cNvCxnSpPr>
          <p:nvPr/>
        </p:nvCxnSpPr>
        <p:spPr>
          <a:xfrm flipH="1">
            <a:off x="7576084" y="5153025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2E17C93-DD67-4986-A01E-7FE2749E68A5}"/>
              </a:ext>
            </a:extLst>
          </p:cNvPr>
          <p:cNvCxnSpPr>
            <a:cxnSpLocks/>
          </p:cNvCxnSpPr>
          <p:nvPr/>
        </p:nvCxnSpPr>
        <p:spPr>
          <a:xfrm flipH="1">
            <a:off x="7576084" y="4554228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98FC851-E1E9-495B-B5C4-ECB231324DA4}"/>
              </a:ext>
            </a:extLst>
          </p:cNvPr>
          <p:cNvCxnSpPr>
            <a:cxnSpLocks/>
          </p:cNvCxnSpPr>
          <p:nvPr/>
        </p:nvCxnSpPr>
        <p:spPr>
          <a:xfrm flipH="1">
            <a:off x="7576084" y="3939026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F9A743-5552-4606-B14F-1E665A2DA0D0}"/>
              </a:ext>
            </a:extLst>
          </p:cNvPr>
          <p:cNvSpPr/>
          <p:nvPr/>
        </p:nvSpPr>
        <p:spPr>
          <a:xfrm>
            <a:off x="10565958" y="1383753"/>
            <a:ext cx="1312090" cy="3077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LOW address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34AFBC4-9514-4A5B-8E5C-4F5B1E2FA0A4}"/>
              </a:ext>
            </a:extLst>
          </p:cNvPr>
          <p:cNvSpPr/>
          <p:nvPr/>
        </p:nvSpPr>
        <p:spPr>
          <a:xfrm>
            <a:off x="10538611" y="5015037"/>
            <a:ext cx="1366784" cy="3077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HIGH address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4B5C3E-1D20-4677-AC98-66A859AD6B51}"/>
              </a:ext>
            </a:extLst>
          </p:cNvPr>
          <p:cNvSpPr txBox="1"/>
          <p:nvPr/>
        </p:nvSpPr>
        <p:spPr>
          <a:xfrm>
            <a:off x="7739791" y="4650384"/>
            <a:ext cx="2453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RETURN ADDRESS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7A38C9-F398-46C4-B78A-42E46C4DF04A}"/>
              </a:ext>
            </a:extLst>
          </p:cNvPr>
          <p:cNvSpPr txBox="1"/>
          <p:nvPr/>
        </p:nvSpPr>
        <p:spPr>
          <a:xfrm>
            <a:off x="8608730" y="4010812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SFP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64FA590-3FE2-47B0-8F0F-182B35C3EB90}"/>
              </a:ext>
            </a:extLst>
          </p:cNvPr>
          <p:cNvCxnSpPr>
            <a:cxnSpLocks/>
          </p:cNvCxnSpPr>
          <p:nvPr/>
        </p:nvCxnSpPr>
        <p:spPr>
          <a:xfrm flipH="1">
            <a:off x="7576084" y="3268414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9467B5E-1B2D-48E0-B9EC-37C53AB7798B}"/>
              </a:ext>
            </a:extLst>
          </p:cNvPr>
          <p:cNvCxnSpPr>
            <a:cxnSpLocks/>
          </p:cNvCxnSpPr>
          <p:nvPr/>
        </p:nvCxnSpPr>
        <p:spPr>
          <a:xfrm flipH="1">
            <a:off x="7566559" y="2634101"/>
            <a:ext cx="28578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68CD79E-05E7-4A7C-A3EC-C0F3FFB3A46D}"/>
              </a:ext>
            </a:extLst>
          </p:cNvPr>
          <p:cNvSpPr txBox="1"/>
          <p:nvPr/>
        </p:nvSpPr>
        <p:spPr>
          <a:xfrm>
            <a:off x="8352529" y="3462286"/>
            <a:ext cx="1316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buf2[10]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B0464F1-746D-4859-B13D-17193F435992}"/>
              </a:ext>
            </a:extLst>
          </p:cNvPr>
          <p:cNvSpPr txBox="1"/>
          <p:nvPr/>
        </p:nvSpPr>
        <p:spPr>
          <a:xfrm>
            <a:off x="8381104" y="275743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buf[10]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0E566D-5FEF-49B5-9BED-35F8D0C2AFB8}"/>
              </a:ext>
            </a:extLst>
          </p:cNvPr>
          <p:cNvSpPr/>
          <p:nvPr/>
        </p:nvSpPr>
        <p:spPr>
          <a:xfrm>
            <a:off x="7607704" y="2622603"/>
            <a:ext cx="2812785" cy="681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0xdeadbeef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3AF8D18-BD3C-4463-B725-AFEC1BB3DE36}"/>
              </a:ext>
            </a:extLst>
          </p:cNvPr>
          <p:cNvSpPr/>
          <p:nvPr/>
        </p:nvSpPr>
        <p:spPr>
          <a:xfrm>
            <a:off x="7598633" y="3240623"/>
            <a:ext cx="2812785" cy="681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Buf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주소</a:t>
            </a:r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31D97A3E-EECD-49F6-96B4-A5073296888C}"/>
              </a:ext>
            </a:extLst>
          </p:cNvPr>
          <p:cNvSpPr/>
          <p:nvPr/>
        </p:nvSpPr>
        <p:spPr>
          <a:xfrm>
            <a:off x="5292285" y="3462286"/>
            <a:ext cx="1914525" cy="32410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폭발: 8pt 56">
            <a:extLst>
              <a:ext uri="{FF2B5EF4-FFF2-40B4-BE49-F238E27FC236}">
                <a16:creationId xmlns:a16="http://schemas.microsoft.com/office/drawing/2014/main" id="{9BB23D57-1A62-4B13-B106-B049F7AB5B9B}"/>
              </a:ext>
            </a:extLst>
          </p:cNvPr>
          <p:cNvSpPr/>
          <p:nvPr/>
        </p:nvSpPr>
        <p:spPr>
          <a:xfrm>
            <a:off x="9887627" y="2550369"/>
            <a:ext cx="2304373" cy="1556596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Buffer overflow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!!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화살표: 아래쪽 57">
            <a:extLst>
              <a:ext uri="{FF2B5EF4-FFF2-40B4-BE49-F238E27FC236}">
                <a16:creationId xmlns:a16="http://schemas.microsoft.com/office/drawing/2014/main" id="{31328F7B-D9B0-451F-B099-E35FC4223435}"/>
              </a:ext>
            </a:extLst>
          </p:cNvPr>
          <p:cNvSpPr/>
          <p:nvPr/>
        </p:nvSpPr>
        <p:spPr>
          <a:xfrm flipH="1">
            <a:off x="8181435" y="3060884"/>
            <a:ext cx="212129" cy="59032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화살표: 아래쪽 58">
            <a:extLst>
              <a:ext uri="{FF2B5EF4-FFF2-40B4-BE49-F238E27FC236}">
                <a16:creationId xmlns:a16="http://schemas.microsoft.com/office/drawing/2014/main" id="{3C480D00-191B-4DE1-9119-E5A1DCDD19E9}"/>
              </a:ext>
            </a:extLst>
          </p:cNvPr>
          <p:cNvSpPr/>
          <p:nvPr/>
        </p:nvSpPr>
        <p:spPr>
          <a:xfrm>
            <a:off x="9666633" y="3071355"/>
            <a:ext cx="223277" cy="59032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7A865B6-A183-634F-A6E9-C05E09350210}"/>
              </a:ext>
            </a:extLst>
          </p:cNvPr>
          <p:cNvGrpSpPr/>
          <p:nvPr/>
        </p:nvGrpSpPr>
        <p:grpSpPr>
          <a:xfrm>
            <a:off x="333846" y="1496524"/>
            <a:ext cx="6696283" cy="4258395"/>
            <a:chOff x="47626" y="2183853"/>
            <a:chExt cx="6696283" cy="3939061"/>
          </a:xfrm>
        </p:grpSpPr>
        <p:cxnSp>
          <p:nvCxnSpPr>
            <p:cNvPr id="47" name="직선 연결선 10">
              <a:extLst>
                <a:ext uri="{FF2B5EF4-FFF2-40B4-BE49-F238E27FC236}">
                  <a16:creationId xmlns:a16="http://schemas.microsoft.com/office/drawing/2014/main" id="{2A65B94A-468C-3F45-A157-BA29F71C43B6}"/>
                </a:ext>
              </a:extLst>
            </p:cNvPr>
            <p:cNvCxnSpPr>
              <a:cxnSpLocks/>
            </p:cNvCxnSpPr>
            <p:nvPr/>
          </p:nvCxnSpPr>
          <p:spPr>
            <a:xfrm>
              <a:off x="2081221" y="2352675"/>
              <a:ext cx="19172" cy="356170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11">
              <a:extLst>
                <a:ext uri="{FF2B5EF4-FFF2-40B4-BE49-F238E27FC236}">
                  <a16:creationId xmlns:a16="http://schemas.microsoft.com/office/drawing/2014/main" id="{3AFE2315-2DFD-6F4A-8EC8-0A78E5E2B6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9710" y="2352675"/>
              <a:ext cx="29759" cy="355218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12">
              <a:extLst>
                <a:ext uri="{FF2B5EF4-FFF2-40B4-BE49-F238E27FC236}">
                  <a16:creationId xmlns:a16="http://schemas.microsoft.com/office/drawing/2014/main" id="{5D32E215-E61A-6A43-A46D-383919AE0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1109" y="5953125"/>
              <a:ext cx="285788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13">
              <a:extLst>
                <a:ext uri="{FF2B5EF4-FFF2-40B4-BE49-F238E27FC236}">
                  <a16:creationId xmlns:a16="http://schemas.microsoft.com/office/drawing/2014/main" id="{63D52D94-7964-FA42-9289-C37276E373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1109" y="5354328"/>
              <a:ext cx="285788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15">
              <a:extLst>
                <a:ext uri="{FF2B5EF4-FFF2-40B4-BE49-F238E27FC236}">
                  <a16:creationId xmlns:a16="http://schemas.microsoft.com/office/drawing/2014/main" id="{8E3F006F-2458-5845-AE0E-747B4F6E6B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1109" y="4739126"/>
              <a:ext cx="285788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2F51367-FE94-5B4E-983E-D1D4AE533688}"/>
                </a:ext>
              </a:extLst>
            </p:cNvPr>
            <p:cNvSpPr/>
            <p:nvPr/>
          </p:nvSpPr>
          <p:spPr>
            <a:xfrm>
              <a:off x="317058" y="2183853"/>
              <a:ext cx="1312090" cy="30777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LOW address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8B26FFF-B06F-7D4F-8E10-46145EABEBAC}"/>
                </a:ext>
              </a:extLst>
            </p:cNvPr>
            <p:cNvSpPr/>
            <p:nvPr/>
          </p:nvSpPr>
          <p:spPr>
            <a:xfrm>
              <a:off x="289711" y="5815137"/>
              <a:ext cx="1366784" cy="30777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HIGH address</a:t>
              </a:r>
            </a:p>
          </p:txBody>
        </p: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148CF997-E06F-C146-BBC0-85FC09B8B44C}"/>
                </a:ext>
              </a:extLst>
            </p:cNvPr>
            <p:cNvCxnSpPr>
              <a:cxnSpLocks/>
              <a:stCxn id="20" idx="0"/>
              <a:endCxn id="36" idx="1"/>
            </p:cNvCxnSpPr>
            <p:nvPr/>
          </p:nvCxnSpPr>
          <p:spPr>
            <a:xfrm flipH="1" flipV="1">
              <a:off x="5075544" y="3735019"/>
              <a:ext cx="820960" cy="105153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5948F36-1F55-E34E-AAE1-DB8F903C135B}"/>
                </a:ext>
              </a:extLst>
            </p:cNvPr>
            <p:cNvSpPr txBox="1"/>
            <p:nvPr/>
          </p:nvSpPr>
          <p:spPr>
            <a:xfrm>
              <a:off x="5049099" y="4786550"/>
              <a:ext cx="1694810" cy="400110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16BYTE </a:t>
              </a:r>
              <a:r>
                <a:rPr lang="ko-KR" altLang="en-US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차이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C6CF7A0-5840-174D-893E-3E54E58BD2FC}"/>
                </a:ext>
              </a:extLst>
            </p:cNvPr>
            <p:cNvSpPr txBox="1"/>
            <p:nvPr/>
          </p:nvSpPr>
          <p:spPr>
            <a:xfrm>
              <a:off x="2224816" y="5450484"/>
              <a:ext cx="24533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RETURN ADDRESS</a:t>
              </a:r>
              <a:endPara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570F9F7-D054-9746-BE4D-8C0DC9B077B3}"/>
                </a:ext>
              </a:extLst>
            </p:cNvPr>
            <p:cNvSpPr txBox="1"/>
            <p:nvPr/>
          </p:nvSpPr>
          <p:spPr>
            <a:xfrm>
              <a:off x="3093754" y="4919930"/>
              <a:ext cx="7770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SFP</a:t>
              </a:r>
              <a:r>
                <a:rPr lang="ko-KR" altLang="en-US" sz="20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cxnSp>
          <p:nvCxnSpPr>
            <p:cNvPr id="66" name="직선 연결선 22">
              <a:extLst>
                <a:ext uri="{FF2B5EF4-FFF2-40B4-BE49-F238E27FC236}">
                  <a16:creationId xmlns:a16="http://schemas.microsoft.com/office/drawing/2014/main" id="{41FD49CC-0CD6-C74F-8BA0-A39A0DBCC0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1109" y="4068514"/>
              <a:ext cx="285788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A81E4C6C-E2AA-3044-B61A-082ACA5793FE}"/>
                </a:ext>
              </a:extLst>
            </p:cNvPr>
            <p:cNvCxnSpPr>
              <a:cxnSpLocks/>
            </p:cNvCxnSpPr>
            <p:nvPr/>
          </p:nvCxnSpPr>
          <p:spPr>
            <a:xfrm>
              <a:off x="1704270" y="3451761"/>
              <a:ext cx="35313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0D01EF4-BF74-974D-A290-16B97370794B}"/>
                </a:ext>
              </a:extLst>
            </p:cNvPr>
            <p:cNvSpPr txBox="1"/>
            <p:nvPr/>
          </p:nvSpPr>
          <p:spPr>
            <a:xfrm>
              <a:off x="47626" y="3243470"/>
              <a:ext cx="1653856" cy="4001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EBP - 56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9" name="직선 연결선 25">
              <a:extLst>
                <a:ext uri="{FF2B5EF4-FFF2-40B4-BE49-F238E27FC236}">
                  <a16:creationId xmlns:a16="http://schemas.microsoft.com/office/drawing/2014/main" id="{5FF8241E-CC0F-9D47-8822-19BDA7B05D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1584" y="3434201"/>
              <a:ext cx="285788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AF995E3-221D-9F46-A757-5445BEAAF0C5}"/>
                </a:ext>
              </a:extLst>
            </p:cNvPr>
            <p:cNvSpPr txBox="1"/>
            <p:nvPr/>
          </p:nvSpPr>
          <p:spPr>
            <a:xfrm>
              <a:off x="2918560" y="4200892"/>
              <a:ext cx="11633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*check</a:t>
              </a:r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37C39E4-9A19-1742-BC17-8BCC6DF0A1D3}"/>
                </a:ext>
              </a:extLst>
            </p:cNvPr>
            <p:cNvSpPr txBox="1"/>
            <p:nvPr/>
          </p:nvSpPr>
          <p:spPr>
            <a:xfrm>
              <a:off x="3184442" y="3569061"/>
              <a:ext cx="6864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buf</a:t>
              </a:r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C9E10F46-8B5F-054D-8D4C-A1619FBE5E7F}"/>
                </a:ext>
              </a:extLst>
            </p:cNvPr>
            <p:cNvCxnSpPr>
              <a:cxnSpLocks/>
            </p:cNvCxnSpPr>
            <p:nvPr/>
          </p:nvCxnSpPr>
          <p:spPr>
            <a:xfrm>
              <a:off x="1713795" y="4080411"/>
              <a:ext cx="35313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4F60158-557E-F046-B970-160707CFA90C}"/>
                </a:ext>
              </a:extLst>
            </p:cNvPr>
            <p:cNvSpPr txBox="1"/>
            <p:nvPr/>
          </p:nvSpPr>
          <p:spPr>
            <a:xfrm>
              <a:off x="57151" y="3872120"/>
              <a:ext cx="1653856" cy="4001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EBP - 16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49761814-3347-384F-AEA7-BDD8AE835443}"/>
                </a:ext>
              </a:extLst>
            </p:cNvPr>
            <p:cNvCxnSpPr>
              <a:cxnSpLocks/>
            </p:cNvCxnSpPr>
            <p:nvPr/>
          </p:nvCxnSpPr>
          <p:spPr>
            <a:xfrm>
              <a:off x="1713795" y="4728111"/>
              <a:ext cx="35313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4A620F1-40DE-B54A-B38E-A2C13C010106}"/>
                </a:ext>
              </a:extLst>
            </p:cNvPr>
            <p:cNvSpPr txBox="1"/>
            <p:nvPr/>
          </p:nvSpPr>
          <p:spPr>
            <a:xfrm>
              <a:off x="57151" y="4519820"/>
              <a:ext cx="1653856" cy="4001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EBP</a:t>
              </a:r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자유형: 도형 35">
              <a:extLst>
                <a:ext uri="{FF2B5EF4-FFF2-40B4-BE49-F238E27FC236}">
                  <a16:creationId xmlns:a16="http://schemas.microsoft.com/office/drawing/2014/main" id="{97143752-E3DF-BE4E-BFA2-6D1E76A46103}"/>
                </a:ext>
              </a:extLst>
            </p:cNvPr>
            <p:cNvSpPr/>
            <p:nvPr/>
          </p:nvSpPr>
          <p:spPr>
            <a:xfrm rot="12361400">
              <a:off x="4803151" y="3490085"/>
              <a:ext cx="273328" cy="546155"/>
            </a:xfrm>
            <a:custGeom>
              <a:avLst/>
              <a:gdLst>
                <a:gd name="connsiteX0" fmla="*/ 87295 w 1363645"/>
                <a:gd name="connsiteY0" fmla="*/ 0 h 1962150"/>
                <a:gd name="connsiteX1" fmla="*/ 134920 w 1363645"/>
                <a:gd name="connsiteY1" fmla="*/ 1285875 h 1962150"/>
                <a:gd name="connsiteX2" fmla="*/ 1363645 w 1363645"/>
                <a:gd name="connsiteY2" fmla="*/ 1962150 h 1962150"/>
                <a:gd name="connsiteX3" fmla="*/ 1363645 w 1363645"/>
                <a:gd name="connsiteY3" fmla="*/ 196215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3645" h="1962150">
                  <a:moveTo>
                    <a:pt x="87295" y="0"/>
                  </a:moveTo>
                  <a:cubicBezTo>
                    <a:pt x="4745" y="479425"/>
                    <a:pt x="-77805" y="958850"/>
                    <a:pt x="134920" y="1285875"/>
                  </a:cubicBezTo>
                  <a:cubicBezTo>
                    <a:pt x="347645" y="1612900"/>
                    <a:pt x="1363645" y="1962150"/>
                    <a:pt x="1363645" y="1962150"/>
                  </a:cubicBezTo>
                  <a:lnTo>
                    <a:pt x="1363645" y="1962150"/>
                  </a:lnTo>
                </a:path>
              </a:pathLst>
            </a:cu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2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8995" y="170600"/>
            <a:ext cx="3699536" cy="554316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dirty="0"/>
              <a:t>Crack </a:t>
            </a:r>
            <a:r>
              <a:rPr lang="ko-KR" altLang="en-US" dirty="0"/>
              <a:t>방법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6" name="그림 5" descr="텍스트, 실외이(가) 표시된 사진&#10;&#10;매우 높은 신뢰도로 생성된 설명">
            <a:extLst>
              <a:ext uri="{FF2B5EF4-FFF2-40B4-BE49-F238E27FC236}">
                <a16:creationId xmlns:a16="http://schemas.microsoft.com/office/drawing/2014/main" id="{26730E11-6D8A-2E46-85AD-12D820452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02" y="1633363"/>
            <a:ext cx="4038950" cy="51121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F273DD-DDA0-4E41-8314-52DCCD8FB2B7}"/>
              </a:ext>
            </a:extLst>
          </p:cNvPr>
          <p:cNvSpPr txBox="1"/>
          <p:nvPr/>
        </p:nvSpPr>
        <p:spPr>
          <a:xfrm flipH="1">
            <a:off x="3259666" y="419764"/>
            <a:ext cx="75435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이와 같은 방법으로 문제를 풀기 위해서는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buf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주소값을 디버깅을 통해 알아내야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그렇다면 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buf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주소값은 어떻게 알아낼 수 있을까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함수가 실행 될 때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ebp-56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값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esp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buf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가르킬 때의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esp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AA914D68-DB79-274C-8F41-9486EF9BBE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67" y="1920767"/>
            <a:ext cx="6191250" cy="21431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잉크 9">
                <a:extLst>
                  <a:ext uri="{FF2B5EF4-FFF2-40B4-BE49-F238E27FC236}">
                    <a16:creationId xmlns:a16="http://schemas.microsoft.com/office/drawing/2014/main" id="{3FEF4F3A-5645-9B43-862F-431E295F80BD}"/>
                  </a:ext>
                </a:extLst>
              </p14:cNvPr>
              <p14:cNvContentPartPr/>
              <p14:nvPr/>
            </p14:nvContentPartPr>
            <p14:xfrm>
              <a:off x="3756973" y="3402367"/>
              <a:ext cx="360" cy="360"/>
            </p14:xfrm>
          </p:contentPart>
        </mc:Choice>
        <mc:Fallback xmlns="">
          <p:pic>
            <p:nvPicPr>
              <p:cNvPr id="9" name="잉크 9">
                <a:extLst>
                  <a:ext uri="{FF2B5EF4-FFF2-40B4-BE49-F238E27FC236}">
                    <a16:creationId xmlns:a16="http://schemas.microsoft.com/office/drawing/2014/main" id="{3FEF4F3A-5645-9B43-862F-431E295F80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47973" y="339336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AE386BC-786C-214C-A6D5-82F0B3A6ED43}"/>
              </a:ext>
            </a:extLst>
          </p:cNvPr>
          <p:cNvSpPr txBox="1"/>
          <p:nvPr/>
        </p:nvSpPr>
        <p:spPr>
          <a:xfrm>
            <a:off x="5846863" y="1867851"/>
            <a:ext cx="1074637" cy="369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E7D71DE-266A-4E41-BE08-DC68EA8A827E}"/>
              </a:ext>
            </a:extLst>
          </p:cNvPr>
          <p:cNvSpPr txBox="1"/>
          <p:nvPr/>
        </p:nvSpPr>
        <p:spPr>
          <a:xfrm>
            <a:off x="5311346" y="2582333"/>
            <a:ext cx="641350" cy="32808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7D8828E-77F5-2143-98B6-80C22628C60C}"/>
              </a:ext>
            </a:extLst>
          </p:cNvPr>
          <p:cNvSpPr txBox="1"/>
          <p:nvPr/>
        </p:nvSpPr>
        <p:spPr>
          <a:xfrm>
            <a:off x="5406303" y="3153765"/>
            <a:ext cx="2298364" cy="46841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04EB92F-316F-5E44-A99C-B860336C5093}"/>
              </a:ext>
            </a:extLst>
          </p:cNvPr>
          <p:cNvSpPr txBox="1"/>
          <p:nvPr/>
        </p:nvSpPr>
        <p:spPr>
          <a:xfrm>
            <a:off x="375276" y="4097105"/>
            <a:ext cx="4038950" cy="36268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B001AB-5CBB-FD4E-A516-EEDC220CE5C8}"/>
              </a:ext>
            </a:extLst>
          </p:cNvPr>
          <p:cNvSpPr txBox="1"/>
          <p:nvPr/>
        </p:nvSpPr>
        <p:spPr>
          <a:xfrm>
            <a:off x="5202661" y="4409043"/>
            <a:ext cx="66824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/>
              <a:t>어셈블리에서 </a:t>
            </a:r>
            <a:r>
              <a:rPr lang="en-US" altLang="ko-KR" dirty="0"/>
              <a:t>main+32 </a:t>
            </a:r>
            <a:r>
              <a:rPr lang="ko-KR" altLang="en-US" dirty="0"/>
              <a:t>에서 하는 일은 </a:t>
            </a:r>
            <a:r>
              <a:rPr lang="en-US" altLang="ko-KR" dirty="0" err="1"/>
              <a:t>eax</a:t>
            </a:r>
            <a:r>
              <a:rPr lang="ko-KR" altLang="en-US" dirty="0"/>
              <a:t>가 가르키는 곳과 </a:t>
            </a:r>
            <a:r>
              <a:rPr lang="en-US" altLang="ko-KR" dirty="0"/>
              <a:t>0xdeadbeef</a:t>
            </a:r>
            <a:r>
              <a:rPr lang="ko-KR" altLang="en-US" dirty="0"/>
              <a:t>가 같은지 </a:t>
            </a:r>
            <a:r>
              <a:rPr lang="en-US" altLang="ko-KR" dirty="0" err="1"/>
              <a:t>cmp</a:t>
            </a:r>
            <a:r>
              <a:rPr lang="en-US" altLang="ko-KR" dirty="0"/>
              <a:t>(compare)</a:t>
            </a:r>
            <a:r>
              <a:rPr lang="ko-KR" altLang="en-US" dirty="0"/>
              <a:t>비교 하는 부분이다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pPr algn="l"/>
            <a:r>
              <a:rPr lang="ko-KR" altLang="en-US" dirty="0"/>
              <a:t>이 부분에 </a:t>
            </a:r>
            <a:r>
              <a:rPr lang="en-US" altLang="ko-KR" dirty="0"/>
              <a:t>breakpoint</a:t>
            </a:r>
            <a:r>
              <a:rPr lang="ko-KR" altLang="en-US" dirty="0"/>
              <a:t>를 걸고 프로그램을 실행</a:t>
            </a:r>
            <a:r>
              <a:rPr lang="en-US" altLang="ko-KR" dirty="0"/>
              <a:t>(r )</a:t>
            </a:r>
            <a:r>
              <a:rPr lang="ko-KR" altLang="en-US" dirty="0"/>
              <a:t>한 다음 </a:t>
            </a:r>
            <a:r>
              <a:rPr lang="en-US" altLang="ko-KR" dirty="0"/>
              <a:t>ABCD</a:t>
            </a:r>
            <a:r>
              <a:rPr lang="ko-KR" altLang="en-US" dirty="0"/>
              <a:t>를 입력한다</a:t>
            </a:r>
            <a:r>
              <a:rPr lang="en-US" altLang="ko-KR" dirty="0"/>
              <a:t>.</a:t>
            </a:r>
            <a:r>
              <a:rPr lang="ko-KR" altLang="en-US" dirty="0"/>
              <a:t> 그 이후 </a:t>
            </a:r>
            <a:r>
              <a:rPr lang="en-US" altLang="ko-KR" dirty="0"/>
              <a:t>$</a:t>
            </a:r>
            <a:r>
              <a:rPr lang="en-US" altLang="ko-KR" dirty="0" err="1"/>
              <a:t>esp</a:t>
            </a:r>
            <a:r>
              <a:rPr lang="ko-KR" altLang="en-US" dirty="0"/>
              <a:t>값을 조사 해보면 </a:t>
            </a:r>
            <a:r>
              <a:rPr lang="en-US" altLang="ko-KR" dirty="0"/>
              <a:t>ABCD</a:t>
            </a:r>
            <a:r>
              <a:rPr lang="ko-KR" altLang="en-US" dirty="0"/>
              <a:t>가 </a:t>
            </a:r>
            <a:r>
              <a:rPr lang="en-US" altLang="ko-KR" dirty="0"/>
              <a:t>0x44434241</a:t>
            </a:r>
            <a:r>
              <a:rPr lang="ko-KR" altLang="en-US" dirty="0"/>
              <a:t>로 </a:t>
            </a:r>
            <a:r>
              <a:rPr lang="en-US" altLang="ko-KR" dirty="0"/>
              <a:t>16</a:t>
            </a:r>
            <a:r>
              <a:rPr lang="ko-KR" altLang="en-US" dirty="0"/>
              <a:t>진수로 들어간것을 확인할 수 있다</a:t>
            </a:r>
            <a:r>
              <a:rPr lang="en-US" altLang="ko-KR" dirty="0"/>
              <a:t>.</a:t>
            </a:r>
            <a:r>
              <a:rPr lang="ko-KR" altLang="en-US" dirty="0"/>
              <a:t> 이를 통해 </a:t>
            </a:r>
            <a:r>
              <a:rPr lang="en-US" altLang="ko-KR" dirty="0" err="1"/>
              <a:t>esp</a:t>
            </a:r>
            <a:r>
              <a:rPr lang="ko-KR" altLang="en-US" dirty="0"/>
              <a:t>가 가르키는 곳이 </a:t>
            </a:r>
            <a:r>
              <a:rPr lang="en-US" altLang="ko-KR" dirty="0" err="1"/>
              <a:t>buf</a:t>
            </a:r>
            <a:r>
              <a:rPr lang="ko-KR" altLang="en-US" dirty="0"/>
              <a:t>라는 것을 알 수 있고 </a:t>
            </a:r>
            <a:r>
              <a:rPr lang="en-US" altLang="ko-KR" dirty="0" err="1"/>
              <a:t>buf</a:t>
            </a:r>
            <a:r>
              <a:rPr lang="ko-KR" altLang="en-US" dirty="0"/>
              <a:t>의 주소 값이 </a:t>
            </a:r>
            <a:r>
              <a:rPr lang="en-US" altLang="ko-KR" dirty="0"/>
              <a:t>0xbfffe5a0</a:t>
            </a:r>
            <a:r>
              <a:rPr lang="ko-KR" altLang="en-US" dirty="0"/>
              <a:t>이라는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4E4F57D-9BCB-8042-B07B-5F99C7542B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36" y="993228"/>
            <a:ext cx="2842506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6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38912" y="438912"/>
            <a:ext cx="3699536" cy="554316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dirty="0"/>
              <a:t>Crack </a:t>
            </a:r>
            <a:r>
              <a:rPr lang="ko-KR" altLang="en-US" dirty="0"/>
              <a:t>방법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F273DD-DDA0-4E41-8314-52DCCD8FB2B7}"/>
              </a:ext>
            </a:extLst>
          </p:cNvPr>
          <p:cNvSpPr txBox="1"/>
          <p:nvPr/>
        </p:nvSpPr>
        <p:spPr>
          <a:xfrm flipH="1">
            <a:off x="3259666" y="419764"/>
            <a:ext cx="75435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위를 토대로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crack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시도해보면 한번이 아니라 여러번 시도를 해야 성공을 하는 것을 확인할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이는 프로그램이 실행할 때마다 스택의 주소가 조금씩 변하기 때문이다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이를 확인 하고 싶다면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run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여러번 하면서 그때마다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esp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값을 확인해보면 그 주소값이 계속 변하지만 반복되는 것이 있다는 것을 확인할 수 있을 것이다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9">
                <a:extLst>
                  <a:ext uri="{FF2B5EF4-FFF2-40B4-BE49-F238E27FC236}">
                    <a16:creationId xmlns:a16="http://schemas.microsoft.com/office/drawing/2014/main" id="{3FEF4F3A-5645-9B43-862F-431E295F80BD}"/>
                  </a:ext>
                </a:extLst>
              </p14:cNvPr>
              <p14:cNvContentPartPr/>
              <p14:nvPr/>
            </p14:nvContentPartPr>
            <p14:xfrm>
              <a:off x="3756973" y="3402367"/>
              <a:ext cx="360" cy="360"/>
            </p14:xfrm>
          </p:contentPart>
        </mc:Choice>
        <mc:Fallback xmlns="">
          <p:pic>
            <p:nvPicPr>
              <p:cNvPr id="9" name="잉크 9">
                <a:extLst>
                  <a:ext uri="{FF2B5EF4-FFF2-40B4-BE49-F238E27FC236}">
                    <a16:creationId xmlns:a16="http://schemas.microsoft.com/office/drawing/2014/main" id="{3FEF4F3A-5645-9B43-862F-431E295F80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7973" y="3393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13847862-51E0-C844-A9C2-7C5FE862F4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998" y="2174090"/>
            <a:ext cx="9227668" cy="29896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AAB32-52A1-BD41-9D17-0C78B0584259}"/>
              </a:ext>
            </a:extLst>
          </p:cNvPr>
          <p:cNvSpPr txBox="1"/>
          <p:nvPr/>
        </p:nvSpPr>
        <p:spPr>
          <a:xfrm>
            <a:off x="834465" y="5421304"/>
            <a:ext cx="10100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/>
              <a:t>이 방법은 여러번 시도해야하며 한번에 성공하기 어렵고 성공을 보장할 수 없을 수도 있다</a:t>
            </a:r>
            <a:r>
              <a:rPr lang="en-US" altLang="ko-KR" dirty="0"/>
              <a:t>.</a:t>
            </a:r>
            <a:endParaRPr lang="ko-KR" altLang="en-US" dirty="0"/>
          </a:p>
          <a:p>
            <a:pPr algn="l"/>
            <a:r>
              <a:rPr lang="ko-KR" altLang="en-US" dirty="0"/>
              <a:t>그렇다면 계속해서 바뀌는 스택 주소가 아닌 주소가 바뀌지 않으며 </a:t>
            </a:r>
            <a:r>
              <a:rPr lang="en-US" altLang="ko-KR" dirty="0"/>
              <a:t>0xdeadbeef</a:t>
            </a:r>
            <a:r>
              <a:rPr lang="ko-KR" altLang="en-US" dirty="0"/>
              <a:t>문자열을 가지고 있는 어떤 문자열을 사용할 수 있을까 생각해보자</a:t>
            </a:r>
          </a:p>
        </p:txBody>
      </p:sp>
    </p:spTree>
    <p:extLst>
      <p:ext uri="{BB962C8B-B14F-4D97-AF65-F5344CB8AC3E}">
        <p14:creationId xmlns:p14="http://schemas.microsoft.com/office/powerpoint/2010/main" val="142588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38912" y="438912"/>
            <a:ext cx="3699536" cy="554316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dirty="0"/>
              <a:t>Crack </a:t>
            </a:r>
            <a:r>
              <a:rPr lang="ko-KR" altLang="en-US" dirty="0"/>
              <a:t>방법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F273DD-DDA0-4E41-8314-52DCCD8FB2B7}"/>
              </a:ext>
            </a:extLst>
          </p:cNvPr>
          <p:cNvSpPr txBox="1"/>
          <p:nvPr/>
        </p:nvSpPr>
        <p:spPr>
          <a:xfrm flipH="1">
            <a:off x="3259666" y="419764"/>
            <a:ext cx="7543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아래의 어셈블리 코드를 잘 보자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 코드에서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0xdeadbeef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보이나요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두번째 방법은 어셈블리코드에 있는 문자열인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0xdeadbeef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주소를 알아내어 이을 이용하여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crack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하는 방법이다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9">
                <a:extLst>
                  <a:ext uri="{FF2B5EF4-FFF2-40B4-BE49-F238E27FC236}">
                    <a16:creationId xmlns:a16="http://schemas.microsoft.com/office/drawing/2014/main" id="{3FEF4F3A-5645-9B43-862F-431E295F80BD}"/>
                  </a:ext>
                </a:extLst>
              </p14:cNvPr>
              <p14:cNvContentPartPr/>
              <p14:nvPr/>
            </p14:nvContentPartPr>
            <p14:xfrm>
              <a:off x="3756973" y="3402367"/>
              <a:ext cx="360" cy="360"/>
            </p14:xfrm>
          </p:contentPart>
        </mc:Choice>
        <mc:Fallback xmlns="">
          <p:pic>
            <p:nvPicPr>
              <p:cNvPr id="9" name="잉크 9">
                <a:extLst>
                  <a:ext uri="{FF2B5EF4-FFF2-40B4-BE49-F238E27FC236}">
                    <a16:creationId xmlns:a16="http://schemas.microsoft.com/office/drawing/2014/main" id="{3FEF4F3A-5645-9B43-862F-431E295F80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7973" y="3393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그림 5" descr="텍스트, 실외이(가) 표시된 사진&#10;&#10;매우 높은 신뢰도로 생성된 설명">
            <a:extLst>
              <a:ext uri="{FF2B5EF4-FFF2-40B4-BE49-F238E27FC236}">
                <a16:creationId xmlns:a16="http://schemas.microsoft.com/office/drawing/2014/main" id="{89A82A64-B6D5-8C4E-9549-B9E00EF42D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45" y="1258427"/>
            <a:ext cx="5850752" cy="51512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C0CFE7-2407-B346-B147-3F8CCD64743C}"/>
              </a:ext>
            </a:extLst>
          </p:cNvPr>
          <p:cNvSpPr txBox="1"/>
          <p:nvPr/>
        </p:nvSpPr>
        <p:spPr>
          <a:xfrm>
            <a:off x="227245" y="3803084"/>
            <a:ext cx="5850751" cy="32441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E87349D-6561-0F40-8EF8-1418DE7974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002" y="1468731"/>
            <a:ext cx="6805250" cy="15684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DDF99B-3F1A-AC45-9030-A478A8EFA3B9}"/>
              </a:ext>
            </a:extLst>
          </p:cNvPr>
          <p:cNvSpPr txBox="1"/>
          <p:nvPr/>
        </p:nvSpPr>
        <p:spPr>
          <a:xfrm>
            <a:off x="6077996" y="3111837"/>
            <a:ext cx="59129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Crack(1)</a:t>
            </a:r>
            <a:r>
              <a:rPr lang="ko-KR" altLang="en-US" dirty="0"/>
              <a:t>과 같이 </a:t>
            </a:r>
            <a:r>
              <a:rPr lang="en-US" altLang="ko-KR" dirty="0"/>
              <a:t>main+32</a:t>
            </a:r>
            <a:r>
              <a:rPr lang="ko-KR" altLang="en-US" dirty="0"/>
              <a:t>에 </a:t>
            </a:r>
            <a:r>
              <a:rPr lang="en-US" altLang="ko-KR" dirty="0"/>
              <a:t>breakpoint</a:t>
            </a:r>
            <a:r>
              <a:rPr lang="ko-KR" altLang="en-US" dirty="0"/>
              <a:t>를 걸고 실행 시킨 후 </a:t>
            </a:r>
            <a:r>
              <a:rPr lang="en-US" altLang="ko-KR" dirty="0"/>
              <a:t>$</a:t>
            </a:r>
            <a:r>
              <a:rPr lang="en-US" altLang="ko-KR" dirty="0" err="1"/>
              <a:t>eip</a:t>
            </a:r>
            <a:r>
              <a:rPr lang="ko-KR" altLang="en-US" dirty="0"/>
              <a:t>를 조사하여 다음에 실행할 어셈블리 코드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main+32)</a:t>
            </a:r>
            <a:r>
              <a:rPr lang="ko-KR" altLang="en-US" dirty="0"/>
              <a:t>을 각각 어셈블리언어와 </a:t>
            </a:r>
            <a:r>
              <a:rPr lang="en-US" altLang="ko-KR" dirty="0"/>
              <a:t>16</a:t>
            </a:r>
            <a:r>
              <a:rPr lang="ko-KR" altLang="en-US" dirty="0"/>
              <a:t>진수로 읽어본다</a:t>
            </a:r>
            <a:r>
              <a:rPr lang="en-US" altLang="ko-KR" dirty="0"/>
              <a:t>.</a:t>
            </a:r>
            <a:endParaRPr lang="ko-KR" altLang="en-US" dirty="0"/>
          </a:p>
          <a:p>
            <a:pPr algn="l"/>
            <a:endParaRPr lang="ko-KR" altLang="en-US" dirty="0"/>
          </a:p>
          <a:p>
            <a:pPr algn="l"/>
            <a:r>
              <a:rPr lang="en-US" altLang="ko-KR" dirty="0"/>
              <a:t>16</a:t>
            </a:r>
            <a:r>
              <a:rPr lang="ko-KR" altLang="en-US" dirty="0"/>
              <a:t>진수로 읽은 곳을 보면</a:t>
            </a:r>
            <a:r>
              <a:rPr lang="en-US" altLang="ko-KR" dirty="0"/>
              <a:t> </a:t>
            </a:r>
            <a:r>
              <a:rPr lang="en-US" altLang="ko-KR" dirty="0" err="1"/>
              <a:t>deadbeef</a:t>
            </a:r>
            <a:r>
              <a:rPr lang="ko-KR" altLang="en-US" dirty="0"/>
              <a:t>문자열이 </a:t>
            </a:r>
            <a:r>
              <a:rPr lang="en-US" altLang="ko-KR" dirty="0"/>
              <a:t>0x80484b2</a:t>
            </a:r>
            <a:r>
              <a:rPr lang="ko-KR" altLang="en-US" dirty="0"/>
              <a:t>에 있는 것을 확인할 수 있다</a:t>
            </a:r>
            <a:r>
              <a:rPr lang="en-US" altLang="ko-KR" dirty="0"/>
              <a:t>.</a:t>
            </a:r>
            <a:r>
              <a:rPr lang="ko-KR" altLang="en-US" dirty="0"/>
              <a:t> 이를 토대로 아래와 같이 크랙을 하면 한번에 성공하는 것을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6" name="그림 15" descr="실내이(가) 표시된 사진&#10;&#10;높은 신뢰도로 생성된 설명">
            <a:extLst>
              <a:ext uri="{FF2B5EF4-FFF2-40B4-BE49-F238E27FC236}">
                <a16:creationId xmlns:a16="http://schemas.microsoft.com/office/drawing/2014/main" id="{5D955EB2-C4AC-FF4A-AF90-FB53876E11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04" y="5184758"/>
            <a:ext cx="6339013" cy="118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0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38912" y="438912"/>
            <a:ext cx="3699536" cy="554316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dirty="0"/>
              <a:t>Crack </a:t>
            </a:r>
            <a:r>
              <a:rPr lang="ko-KR" altLang="en-US" dirty="0"/>
              <a:t>방법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F273DD-DDA0-4E41-8314-52DCCD8FB2B7}"/>
              </a:ext>
            </a:extLst>
          </p:cNvPr>
          <p:cNvSpPr txBox="1"/>
          <p:nvPr/>
        </p:nvSpPr>
        <p:spPr>
          <a:xfrm flipH="1">
            <a:off x="3391608" y="264999"/>
            <a:ext cx="7543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환경변수를 이용한 크랙방법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0xdeadbeef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문자열을 환경변수로 등록하고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check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이 환경변수를 포인팅하도록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9">
                <a:extLst>
                  <a:ext uri="{FF2B5EF4-FFF2-40B4-BE49-F238E27FC236}">
                    <a16:creationId xmlns:a16="http://schemas.microsoft.com/office/drawing/2014/main" id="{3FEF4F3A-5645-9B43-862F-431E295F80BD}"/>
                  </a:ext>
                </a:extLst>
              </p14:cNvPr>
              <p14:cNvContentPartPr/>
              <p14:nvPr/>
            </p14:nvContentPartPr>
            <p14:xfrm>
              <a:off x="3756973" y="3402367"/>
              <a:ext cx="360" cy="360"/>
            </p14:xfrm>
          </p:contentPart>
        </mc:Choice>
        <mc:Fallback xmlns="">
          <p:pic>
            <p:nvPicPr>
              <p:cNvPr id="9" name="잉크 9">
                <a:extLst>
                  <a:ext uri="{FF2B5EF4-FFF2-40B4-BE49-F238E27FC236}">
                    <a16:creationId xmlns:a16="http://schemas.microsoft.com/office/drawing/2014/main" id="{3FEF4F3A-5645-9B43-862F-431E295F80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7973" y="339336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16AAB32-52A1-BD41-9D17-0C78B0584259}"/>
              </a:ext>
            </a:extLst>
          </p:cNvPr>
          <p:cNvSpPr txBox="1"/>
          <p:nvPr/>
        </p:nvSpPr>
        <p:spPr>
          <a:xfrm>
            <a:off x="834465" y="5421304"/>
            <a:ext cx="10100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Export </a:t>
            </a:r>
            <a:r>
              <a:rPr lang="ko-KR" altLang="en-US" dirty="0"/>
              <a:t>명령어를 이용하여 </a:t>
            </a:r>
            <a:r>
              <a:rPr lang="en-US" altLang="ko-KR" dirty="0"/>
              <a:t>WON</a:t>
            </a:r>
            <a:r>
              <a:rPr lang="ko-KR" altLang="en-US" dirty="0"/>
              <a:t>이라는 이름으로 </a:t>
            </a:r>
            <a:r>
              <a:rPr lang="en-US" altLang="ko-KR" dirty="0"/>
              <a:t>0xdeadbeef</a:t>
            </a:r>
            <a:r>
              <a:rPr lang="ko-KR" altLang="en-US" dirty="0"/>
              <a:t>를 출력하는 환경변수를 등록한 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</a:p>
          <a:p>
            <a:pPr algn="l"/>
            <a:r>
              <a:rPr lang="ko-KR" altLang="en-US" dirty="0"/>
              <a:t>오른쪽의 소스코드를 </a:t>
            </a:r>
            <a:r>
              <a:rPr lang="en-US" altLang="ko-KR" dirty="0" err="1"/>
              <a:t>geyenvaddr</a:t>
            </a:r>
            <a:r>
              <a:rPr lang="ko-KR" altLang="en-US" dirty="0"/>
              <a:t>이라는 이름으로 컴파일 하여</a:t>
            </a:r>
            <a:r>
              <a:rPr lang="en-US" altLang="ko-KR" dirty="0"/>
              <a:t> </a:t>
            </a:r>
            <a:r>
              <a:rPr lang="ko-KR" altLang="en-US" dirty="0"/>
              <a:t>위와 같이 실행 시킨 후 환경변수 </a:t>
            </a:r>
            <a:r>
              <a:rPr lang="en-US" altLang="ko-KR" dirty="0"/>
              <a:t>WON</a:t>
            </a:r>
            <a:r>
              <a:rPr lang="ko-KR" altLang="en-US" dirty="0"/>
              <a:t>의 주소를 알아낸다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pPr algn="l"/>
            <a:r>
              <a:rPr lang="ko-KR" altLang="en-US" dirty="0"/>
              <a:t>환경변수의 주소를 알았으니 </a:t>
            </a:r>
            <a:r>
              <a:rPr lang="en-US" altLang="ko-KR" dirty="0"/>
              <a:t>crack</a:t>
            </a:r>
            <a:r>
              <a:rPr lang="ko-KR" altLang="en-US" dirty="0"/>
              <a:t>을 진행해보면 정상적으로 되는 것을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 descr="사진, 스크린샷이(가) 표시된 사진&#10;&#10;높은 신뢰도로 생성된 설명">
            <a:extLst>
              <a:ext uri="{FF2B5EF4-FFF2-40B4-BE49-F238E27FC236}">
                <a16:creationId xmlns:a16="http://schemas.microsoft.com/office/drawing/2014/main" id="{236ECD89-BD90-1F4A-AD89-F689183129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" y="1318171"/>
            <a:ext cx="9933291" cy="23013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719305-F7A7-7949-B0D8-6DA732291F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167" y="2336828"/>
            <a:ext cx="5753833" cy="282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33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줄무늬 디자인 청록색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08서울남산체 B"/>
        <a:ea typeface="08서울남산체 B"/>
        <a:cs typeface=""/>
      </a:majorFont>
      <a:minorFont>
        <a:latin typeface="08서울남산체 B"/>
        <a:ea typeface="08서울남산체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6543_TF02895254.potx" id="{4902C67F-FE4C-447A-8664-3151B45BB710}" vid="{5186D8DB-AF25-4F95-9054-B1B0AFEE48DA}"/>
    </a:ext>
  </a:extLst>
</a:theme>
</file>

<file path=ppt/theme/theme2.xml><?xml version="1.0" encoding="utf-8"?>
<a:theme xmlns:a="http://schemas.openxmlformats.org/drawingml/2006/main" name="Office 테마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B0D886-CB8D-4564-A797-C05BC7D513A8}">
  <ds:schemaRefs>
    <ds:schemaRef ds:uri="http://schemas.microsoft.com/office/2006/metadata/properties"/>
    <ds:schemaRef ds:uri="http://www.w3.org/2000/xmlns/"/>
    <ds:schemaRef ds:uri="40262f94-9f35-4ac3-9a90-690165a166b7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a4f35948-e619-41b3-aa29-22878b09cfd2"/>
    <ds:schemaRef ds:uri="40262f94-9f35-4ac3-9a90-690165a166b7"/>
  </ds:schemaRefs>
</ds:datastoreItem>
</file>

<file path=customXml/itemProps3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1021</TotalTime>
  <Words>842</Words>
  <Application>Microsoft Office PowerPoint</Application>
  <PresentationFormat>와이드스크린</PresentationFormat>
  <Paragraphs>289</Paragraphs>
  <Slides>10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줄무늬 디자인 청록색 16x9</vt:lpstr>
      <vt:lpstr>SYSTEM HACKING</vt:lpstr>
      <vt:lpstr>Level15 풀기</vt:lpstr>
      <vt:lpstr>Level15 풀기</vt:lpstr>
      <vt:lpstr>어떻게 해야 공격이 성공할까? 생각해보기</vt:lpstr>
      <vt:lpstr>Crack 방법(1)</vt:lpstr>
      <vt:lpstr>Crack 방법(1)</vt:lpstr>
      <vt:lpstr>Crack 방법(1)</vt:lpstr>
      <vt:lpstr>Crack 방법(2)</vt:lpstr>
      <vt:lpstr>Crack 방법(3)</vt:lpstr>
      <vt:lpstr>과제 1.ppt 보면서 문제 풀어보고 정리하기 2.(선택사항)이 외의 다른 풀이방법이 있는지 생각해보고 풀어보기 3.어셈블리코드를 보고 또는 gdb를 하면서 stackframe그려보기  (stackframe은 가변적이기 때문에 그림을 여러개로 표현해주는 게 제일 좋아요!  구체적으로 그려줄수록 피드백을 잘 받을 수 있습니다.) 공부를 하다가 이해가 안가는 부분이 있다면 화요일 전탐세 끝나고 그 시간을 이용해주세요.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HACKING</dc:title>
  <dc:creator>원경록</dc:creator>
  <cp:lastModifiedBy>원경록</cp:lastModifiedBy>
  <cp:revision>83</cp:revision>
  <dcterms:created xsi:type="dcterms:W3CDTF">2017-09-10T10:01:49Z</dcterms:created>
  <dcterms:modified xsi:type="dcterms:W3CDTF">2017-11-01T15:35:33Z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