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  <p:sldMasterId id="2147484341" r:id="rId6"/>
    <p:sldMasterId id="2147484368" r:id="rId7"/>
  </p:sldMasterIdLst>
  <p:notesMasterIdLst>
    <p:notesMasterId r:id="rId29"/>
  </p:notesMasterIdLst>
  <p:handoutMasterIdLst>
    <p:handoutMasterId r:id="rId30"/>
  </p:handoutMasterIdLst>
  <p:sldIdLst>
    <p:sldId id="285" r:id="rId8"/>
    <p:sldId id="289" r:id="rId9"/>
    <p:sldId id="256" r:id="rId10"/>
    <p:sldId id="287" r:id="rId11"/>
    <p:sldId id="288" r:id="rId12"/>
    <p:sldId id="286" r:id="rId13"/>
    <p:sldId id="290" r:id="rId14"/>
    <p:sldId id="291" r:id="rId15"/>
    <p:sldId id="304" r:id="rId16"/>
    <p:sldId id="297" r:id="rId17"/>
    <p:sldId id="298" r:id="rId18"/>
    <p:sldId id="300" r:id="rId19"/>
    <p:sldId id="299" r:id="rId20"/>
    <p:sldId id="301" r:id="rId21"/>
    <p:sldId id="302" r:id="rId22"/>
    <p:sldId id="292" r:id="rId23"/>
    <p:sldId id="293" r:id="rId24"/>
    <p:sldId id="294" r:id="rId25"/>
    <p:sldId id="295" r:id="rId26"/>
    <p:sldId id="296" r:id="rId27"/>
    <p:sldId id="303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2B93FBD-1482-4448-AB32-03400C1F6B70}">
          <p14:sldIdLst>
            <p14:sldId id="285"/>
          </p14:sldIdLst>
        </p14:section>
        <p14:section name="Sobre" id="{D7272A5F-648B-4B56-B203-C233EEF476F9}">
          <p14:sldIdLst>
            <p14:sldId id="289"/>
          </p14:sldIdLst>
        </p14:section>
        <p14:section name="Overview" id="{B939B567-6806-40E5-8BAA-F1FAEC0EFC53}">
          <p14:sldIdLst>
            <p14:sldId id="256"/>
            <p14:sldId id="287"/>
          </p14:sldIdLst>
        </p14:section>
        <p14:section name="Desafios" id="{0304851F-8849-43AC-B376-1C5BB57D487F}">
          <p14:sldIdLst>
            <p14:sldId id="288"/>
            <p14:sldId id="286"/>
          </p14:sldIdLst>
        </p14:section>
        <p14:section name="Elementos" id="{F4FB99E6-C11D-4BDF-A82A-2FC22C4C345F}">
          <p14:sldIdLst>
            <p14:sldId id="290"/>
            <p14:sldId id="291"/>
            <p14:sldId id="304"/>
          </p14:sldIdLst>
        </p14:section>
        <p14:section name="visão geral" id="{5E2E95E4-811B-4683-8F3E-4B050186FB5D}">
          <p14:sldIdLst>
            <p14:sldId id="297"/>
            <p14:sldId id="298"/>
            <p14:sldId id="300"/>
            <p14:sldId id="299"/>
            <p14:sldId id="301"/>
            <p14:sldId id="302"/>
          </p14:sldIdLst>
        </p14:section>
        <p14:section name="Erros e Acertos" id="{A79C9534-0846-4781-AF29-CBFB215C04E0}">
          <p14:sldIdLst>
            <p14:sldId id="292"/>
            <p14:sldId id="293"/>
            <p14:sldId id="294"/>
            <p14:sldId id="295"/>
            <p14:sldId id="296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145A"/>
    <a:srgbClr val="E81123"/>
    <a:srgbClr val="5C2D91"/>
    <a:srgbClr val="107C10"/>
    <a:srgbClr val="002050"/>
    <a:srgbClr val="0078D7"/>
    <a:srgbClr val="D2D2D2"/>
    <a:srgbClr val="737373"/>
    <a:srgbClr val="323232"/>
    <a:srgbClr val="D83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6370" autoAdjust="0"/>
  </p:normalViewPr>
  <p:slideViewPr>
    <p:cSldViewPr>
      <p:cViewPr>
        <p:scale>
          <a:sx n="100" d="100"/>
          <a:sy n="100" d="100"/>
        </p:scale>
        <p:origin x="72" y="222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3468" y="-3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12/20/2017 1:52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12/20/2017 1:52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54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49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5610134-1E1A-4B8D-AABE-B04BC1F2A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Retângulo 3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Retângulo 3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sp>
        <p:nvSpPr>
          <p:cNvPr id="4" name="Retângulo 3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6" name="Retângulo 5"/>
          <p:cNvSpPr/>
          <p:nvPr userDrawn="1"/>
        </p:nvSpPr>
        <p:spPr>
          <a:xfrm>
            <a:off x="2560637" y="2119164"/>
            <a:ext cx="6781800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325338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12433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3250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Retângulo 3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Retângulo 3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sp>
        <p:nvSpPr>
          <p:cNvPr id="4" name="Retângulo 3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425578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tângulo 6"/>
          <p:cNvSpPr/>
          <p:nvPr userDrawn="1"/>
        </p:nvSpPr>
        <p:spPr>
          <a:xfrm>
            <a:off x="0" y="6469062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20087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6361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4866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883900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77199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11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9593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3114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7826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6518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54357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166333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5571836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5287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9215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223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414238490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3822382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1740574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2580871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118301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4224491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2.bp.blogspot.com/-QkCoXoBvbxA/VLAQzOgQVLI/AAAAAAAAC_8/YIXjaEbbALk/s1600/8621_chalkboar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36475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543394981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7359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sp>
        <p:nvSpPr>
          <p:cNvPr id="6" name="Retângulo 5"/>
          <p:cNvSpPr/>
          <p:nvPr userDrawn="1"/>
        </p:nvSpPr>
        <p:spPr>
          <a:xfrm>
            <a:off x="122237" y="3116262"/>
            <a:ext cx="28194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374420237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sp>
        <p:nvSpPr>
          <p:cNvPr id="6" name="Retângulo 5"/>
          <p:cNvSpPr/>
          <p:nvPr userDrawn="1"/>
        </p:nvSpPr>
        <p:spPr>
          <a:xfrm>
            <a:off x="122237" y="3116262"/>
            <a:ext cx="28194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1138601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6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198437" y="143921"/>
            <a:ext cx="2819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DOCKER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Z</a:t>
            </a:r>
          </a:p>
          <a:p>
            <a:pPr algn="l"/>
            <a:r>
              <a:rPr lang="pt-B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luizcarlosfaria.net</a:t>
            </a:r>
          </a:p>
        </p:txBody>
      </p:sp>
    </p:spTree>
    <p:extLst>
      <p:ext uri="{BB962C8B-B14F-4D97-AF65-F5344CB8AC3E}">
        <p14:creationId xmlns:p14="http://schemas.microsoft.com/office/powerpoint/2010/main" val="457180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1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7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4013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7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6"/>
            <a:ext cx="1930897" cy="634440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900964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6"/>
            <a:ext cx="1930897" cy="634440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89890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622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4296120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254750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4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4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156062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530388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53621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3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46513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4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5254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33655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66231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09531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14391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25785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581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108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67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02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05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439" y="1212851"/>
            <a:ext cx="5562601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bg1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buClr>
                <a:schemeClr val="bg1"/>
              </a:buClr>
              <a:defRPr sz="2400"/>
            </a:lvl2pPr>
            <a:lvl3pPr marL="699316" indent="-168355">
              <a:buClr>
                <a:schemeClr val="bg1"/>
              </a:buClr>
              <a:tabLst/>
              <a:defRPr sz="2000"/>
            </a:lvl3pPr>
            <a:lvl4pPr marL="880619" indent="-181305">
              <a:buClr>
                <a:schemeClr val="bg1"/>
              </a:buClr>
              <a:defRPr/>
            </a:lvl4pPr>
            <a:lvl5pPr marL="1048973" indent="-168355">
              <a:buClr>
                <a:schemeClr val="bg1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99237" y="1212851"/>
            <a:ext cx="5562601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bg1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buClr>
                <a:schemeClr val="bg1"/>
              </a:buClr>
              <a:defRPr sz="2400"/>
            </a:lvl2pPr>
            <a:lvl3pPr marL="699316" indent="-168355">
              <a:buClr>
                <a:schemeClr val="bg1"/>
              </a:buClr>
              <a:tabLst/>
              <a:defRPr sz="2000"/>
            </a:lvl3pPr>
            <a:lvl4pPr marL="880619" indent="-181305">
              <a:buClr>
                <a:schemeClr val="bg1"/>
              </a:buClr>
              <a:defRPr/>
            </a:lvl4pPr>
            <a:lvl5pPr marL="1048973" indent="-168355">
              <a:buClr>
                <a:schemeClr val="bg1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83198" y="6740611"/>
            <a:ext cx="2408237" cy="25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8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21" y="6491313"/>
            <a:ext cx="1085714" cy="41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839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295" r:id="rId4"/>
    <p:sldLayoutId id="2147484240" r:id="rId5"/>
    <p:sldLayoutId id="2147484296" r:id="rId6"/>
    <p:sldLayoutId id="2147484241" r:id="rId7"/>
    <p:sldLayoutId id="2147484297" r:id="rId8"/>
    <p:sldLayoutId id="2147484244" r:id="rId9"/>
    <p:sldLayoutId id="2147484298" r:id="rId10"/>
    <p:sldLayoutId id="2147484245" r:id="rId11"/>
    <p:sldLayoutId id="2147484247" r:id="rId12"/>
    <p:sldLayoutId id="2147484337" r:id="rId13"/>
    <p:sldLayoutId id="2147484249" r:id="rId14"/>
    <p:sldLayoutId id="2147484301" r:id="rId15"/>
    <p:sldLayoutId id="2147484252" r:id="rId16"/>
    <p:sldLayoutId id="2147484251" r:id="rId17"/>
    <p:sldLayoutId id="2147484254" r:id="rId18"/>
    <p:sldLayoutId id="2147484257" r:id="rId19"/>
    <p:sldLayoutId id="2147484258" r:id="rId20"/>
    <p:sldLayoutId id="2147484260" r:id="rId21"/>
    <p:sldLayoutId id="2147484299" r:id="rId22"/>
    <p:sldLayoutId id="2147484263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17" r:id="rId15"/>
    <p:sldLayoutId id="2147484332" r:id="rId16"/>
    <p:sldLayoutId id="2147484333" r:id="rId17"/>
    <p:sldLayoutId id="2147484334" r:id="rId18"/>
    <p:sldLayoutId id="2147484335" r:id="rId19"/>
    <p:sldLayoutId id="2147484336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  <p:sldLayoutId id="2147484353" r:id="rId12"/>
    <p:sldLayoutId id="2147484354" r:id="rId13"/>
    <p:sldLayoutId id="2147484355" r:id="rId14"/>
    <p:sldLayoutId id="2147484356" r:id="rId15"/>
    <p:sldLayoutId id="2147484357" r:id="rId16"/>
    <p:sldLayoutId id="2147484358" r:id="rId17"/>
    <p:sldLayoutId id="2147484359" r:id="rId18"/>
    <p:sldLayoutId id="2147484360" r:id="rId19"/>
    <p:sldLayoutId id="2147484361" r:id="rId20"/>
    <p:sldLayoutId id="2147484392" r:id="rId21"/>
    <p:sldLayoutId id="2147484394" r:id="rId22"/>
    <p:sldLayoutId id="2147484395" r:id="rId23"/>
    <p:sldLayoutId id="2147484362" r:id="rId24"/>
    <p:sldLayoutId id="2147484363" r:id="rId25"/>
    <p:sldLayoutId id="2147484364" r:id="rId26"/>
    <p:sldLayoutId id="2147484365" r:id="rId27"/>
    <p:sldLayoutId id="2147484396" r:id="rId28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2"/>
            <a:ext cx="11887198" cy="213441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834" marR="0" lvl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088" marR="0" lvl="1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224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224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255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  <p:sldLayoutId id="2147484380" r:id="rId12"/>
    <p:sldLayoutId id="2147484381" r:id="rId13"/>
    <p:sldLayoutId id="2147484382" r:id="rId14"/>
    <p:sldLayoutId id="2147484383" r:id="rId15"/>
    <p:sldLayoutId id="2147484384" r:id="rId16"/>
    <p:sldLayoutId id="2147484385" r:id="rId17"/>
    <p:sldLayoutId id="2147484386" r:id="rId18"/>
    <p:sldLayoutId id="2147484387" r:id="rId19"/>
    <p:sldLayoutId id="2147484388" r:id="rId20"/>
    <p:sldLayoutId id="2147484389" r:id="rId21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99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5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049462"/>
            <a:ext cx="12436475" cy="2814638"/>
          </a:xfrm>
        </p:spPr>
        <p:txBody>
          <a:bodyPr bIns="91440"/>
          <a:lstStyle/>
          <a:p>
            <a:pPr>
              <a:lnSpc>
                <a:spcPct val="100000"/>
              </a:lnSpc>
            </a:pPr>
            <a:r>
              <a:rPr lang="pt-BR" sz="7200" b="1" dirty="0"/>
              <a:t>VISÃO GERAL </a:t>
            </a:r>
            <a:r>
              <a:rPr lang="pt-BR" sz="3600" b="1" dirty="0"/>
              <a:t>principais características</a:t>
            </a:r>
            <a:endParaRPr lang="pt-BR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637463" y="266700"/>
            <a:ext cx="4799012" cy="337015"/>
          </a:xfrm>
        </p:spPr>
        <p:txBody>
          <a:bodyPr/>
          <a:lstStyle/>
          <a:p>
            <a:pPr marL="0" indent="0" algn="r">
              <a:buNone/>
            </a:pPr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#19 – </a:t>
            </a:r>
            <a:r>
              <a:rPr lang="en-US" sz="11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Youtube</a:t>
            </a:r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Downloader</a:t>
            </a:r>
          </a:p>
        </p:txBody>
      </p:sp>
    </p:spTree>
    <p:extLst>
      <p:ext uri="{BB962C8B-B14F-4D97-AF65-F5344CB8AC3E}">
        <p14:creationId xmlns:p14="http://schemas.microsoft.com/office/powerpoint/2010/main" val="14129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11"/>
    </mc:Choice>
    <mc:Fallback xmlns="">
      <p:transition advTm="141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2463B2A-B309-4108-91AD-E58CBDB44625}"/>
              </a:ext>
            </a:extLst>
          </p:cNvPr>
          <p:cNvSpPr txBox="1">
            <a:spLocks/>
          </p:cNvSpPr>
          <p:nvPr/>
        </p:nvSpPr>
        <p:spPr>
          <a:xfrm>
            <a:off x="1570037" y="37931"/>
            <a:ext cx="10866438" cy="5637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2400" b="1" dirty="0"/>
              <a:t>VISÃO GERAL </a:t>
            </a:r>
            <a:r>
              <a:rPr lang="pt-BR" sz="1800" b="1" dirty="0"/>
              <a:t>principais características</a:t>
            </a:r>
            <a:endParaRPr lang="pt-BR" sz="1800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3C83CE0-158D-4FE4-A4F5-284D3ACB94B6}"/>
              </a:ext>
            </a:extLst>
          </p:cNvPr>
          <p:cNvGrpSpPr/>
          <p:nvPr/>
        </p:nvGrpSpPr>
        <p:grpSpPr>
          <a:xfrm>
            <a:off x="1001325" y="1407947"/>
            <a:ext cx="1143000" cy="5364332"/>
            <a:chOff x="579437" y="1592262"/>
            <a:chExt cx="1143000" cy="5364332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46425492-6782-4F25-ABA5-D5FABD377A50}"/>
                </a:ext>
              </a:extLst>
            </p:cNvPr>
            <p:cNvSpPr/>
            <p:nvPr/>
          </p:nvSpPr>
          <p:spPr bwMode="auto">
            <a:xfrm>
              <a:off x="579437" y="1592262"/>
              <a:ext cx="1143000" cy="76200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1200" dirty="0"/>
                <a:t>Web </a:t>
              </a:r>
              <a:r>
                <a:rPr lang="pt-BR" sz="1200" dirty="0" err="1"/>
                <a:t>App</a:t>
              </a:r>
              <a:endParaRPr lang="pt-BR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8ED1531-F6B4-4E04-B664-F13AD3FB653C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150937" y="2354262"/>
              <a:ext cx="76198" cy="4602332"/>
            </a:xfrm>
            <a:prstGeom prst="line">
              <a:avLst/>
            </a:prstGeom>
            <a:ln w="2857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A7A72DE-7B15-4E88-ABF3-39E1AEF07037}"/>
              </a:ext>
            </a:extLst>
          </p:cNvPr>
          <p:cNvGrpSpPr/>
          <p:nvPr/>
        </p:nvGrpSpPr>
        <p:grpSpPr>
          <a:xfrm>
            <a:off x="5100943" y="1449078"/>
            <a:ext cx="1143000" cy="5364332"/>
            <a:chOff x="579437" y="1592262"/>
            <a:chExt cx="1143000" cy="5364332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CC00C8F6-07FE-423B-ABB6-E750A07C74D5}"/>
                </a:ext>
              </a:extLst>
            </p:cNvPr>
            <p:cNvSpPr/>
            <p:nvPr/>
          </p:nvSpPr>
          <p:spPr bwMode="auto">
            <a:xfrm>
              <a:off x="579437" y="1592262"/>
              <a:ext cx="1143000" cy="76200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1200" dirty="0" err="1"/>
                <a:t>RabbitMQ</a:t>
              </a:r>
              <a:endParaRPr lang="pt-BR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4C8CEE3-76A3-4347-987E-773D360C329C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1150937" y="2354262"/>
              <a:ext cx="76198" cy="4602332"/>
            </a:xfrm>
            <a:prstGeom prst="line">
              <a:avLst/>
            </a:prstGeom>
            <a:ln w="2857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D01E1A0-8F18-48A4-A11D-3A1E9872BA9C}"/>
              </a:ext>
            </a:extLst>
          </p:cNvPr>
          <p:cNvGrpSpPr/>
          <p:nvPr/>
        </p:nvGrpSpPr>
        <p:grpSpPr>
          <a:xfrm>
            <a:off x="9200561" y="1447798"/>
            <a:ext cx="1143000" cy="5364332"/>
            <a:chOff x="579437" y="1592262"/>
            <a:chExt cx="1143000" cy="5364332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0CECAC63-6570-445D-BF37-CD8CB9F6A473}"/>
                </a:ext>
              </a:extLst>
            </p:cNvPr>
            <p:cNvSpPr/>
            <p:nvPr/>
          </p:nvSpPr>
          <p:spPr bwMode="auto">
            <a:xfrm>
              <a:off x="579437" y="1592262"/>
              <a:ext cx="1143000" cy="76200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12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Worker</a:t>
              </a:r>
              <a:endParaRPr lang="pt-BR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243CA87-9C39-4FB1-8B27-5B1DEEE5F5C2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1150937" y="2354262"/>
              <a:ext cx="76198" cy="4602332"/>
            </a:xfrm>
            <a:prstGeom prst="line">
              <a:avLst/>
            </a:prstGeom>
            <a:ln w="2857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E4DC075F-4717-41B9-9E78-CF32C6B60B10}"/>
              </a:ext>
            </a:extLst>
          </p:cNvPr>
          <p:cNvGrpSpPr/>
          <p:nvPr/>
        </p:nvGrpSpPr>
        <p:grpSpPr>
          <a:xfrm>
            <a:off x="1572825" y="2550449"/>
            <a:ext cx="4099618" cy="152402"/>
            <a:chOff x="731837" y="2582862"/>
            <a:chExt cx="1738772" cy="152400"/>
          </a:xfrm>
        </p:grpSpPr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E3FF01F7-6D67-4DE6-BD52-3283707A3370}"/>
                </a:ext>
              </a:extLst>
            </p:cNvPr>
            <p:cNvCxnSpPr>
              <a:cxnSpLocks/>
            </p:cNvCxnSpPr>
            <p:nvPr/>
          </p:nvCxnSpPr>
          <p:spPr>
            <a:xfrm>
              <a:off x="731837" y="2582862"/>
              <a:ext cx="17387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861BC236-3A77-4034-A651-FE5314886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59" y="2735262"/>
              <a:ext cx="17171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0E84F55F-F780-43A4-A53D-96F55492C437}"/>
              </a:ext>
            </a:extLst>
          </p:cNvPr>
          <p:cNvGrpSpPr/>
          <p:nvPr/>
        </p:nvGrpSpPr>
        <p:grpSpPr>
          <a:xfrm flipH="1">
            <a:off x="5710541" y="3373243"/>
            <a:ext cx="4061519" cy="124019"/>
            <a:chOff x="731837" y="2582862"/>
            <a:chExt cx="1738772" cy="152400"/>
          </a:xfrm>
        </p:grpSpPr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CAAFF4CD-CBFB-422C-94A3-5F7A6C984CEA}"/>
                </a:ext>
              </a:extLst>
            </p:cNvPr>
            <p:cNvCxnSpPr>
              <a:cxnSpLocks/>
            </p:cNvCxnSpPr>
            <p:nvPr/>
          </p:nvCxnSpPr>
          <p:spPr>
            <a:xfrm>
              <a:off x="731837" y="2582862"/>
              <a:ext cx="17387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378F2454-10CD-41BE-9D74-CC4338369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59" y="2735262"/>
              <a:ext cx="17171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259DE8C-F1FB-48F3-9020-1748D7889FD2}"/>
              </a:ext>
            </a:extLst>
          </p:cNvPr>
          <p:cNvGrpSpPr/>
          <p:nvPr/>
        </p:nvGrpSpPr>
        <p:grpSpPr>
          <a:xfrm>
            <a:off x="9812178" y="3725862"/>
            <a:ext cx="2253821" cy="87679"/>
            <a:chOff x="731837" y="2582862"/>
            <a:chExt cx="1738772" cy="152400"/>
          </a:xfrm>
        </p:grpSpPr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43425C57-DEA2-4BC1-8AED-1D3C3F46A833}"/>
                </a:ext>
              </a:extLst>
            </p:cNvPr>
            <p:cNvCxnSpPr>
              <a:cxnSpLocks/>
            </p:cNvCxnSpPr>
            <p:nvPr/>
          </p:nvCxnSpPr>
          <p:spPr>
            <a:xfrm>
              <a:off x="731837" y="2582862"/>
              <a:ext cx="17387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40B30E4B-F7DA-47C3-BEE2-6A5313DF0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59" y="2735262"/>
              <a:ext cx="17171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1F8B1532-CA80-4213-9D80-CD50621EFA1F}"/>
              </a:ext>
            </a:extLst>
          </p:cNvPr>
          <p:cNvGrpSpPr/>
          <p:nvPr/>
        </p:nvGrpSpPr>
        <p:grpSpPr>
          <a:xfrm>
            <a:off x="9848259" y="4239255"/>
            <a:ext cx="2217740" cy="110790"/>
            <a:chOff x="731837" y="2582862"/>
            <a:chExt cx="1738772" cy="152400"/>
          </a:xfrm>
        </p:grpSpPr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4FCF81F9-C30E-4815-BC74-62ACF9C90CEB}"/>
                </a:ext>
              </a:extLst>
            </p:cNvPr>
            <p:cNvCxnSpPr>
              <a:cxnSpLocks/>
            </p:cNvCxnSpPr>
            <p:nvPr/>
          </p:nvCxnSpPr>
          <p:spPr>
            <a:xfrm>
              <a:off x="731837" y="2582862"/>
              <a:ext cx="17387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E9CEB34C-9646-4A19-8D58-0D0E56666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59" y="2735262"/>
              <a:ext cx="17171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00F2E942-F647-4E8C-8300-6808D6A07A24}"/>
              </a:ext>
            </a:extLst>
          </p:cNvPr>
          <p:cNvGrpSpPr/>
          <p:nvPr/>
        </p:nvGrpSpPr>
        <p:grpSpPr>
          <a:xfrm>
            <a:off x="9875837" y="4775759"/>
            <a:ext cx="2190162" cy="97672"/>
            <a:chOff x="731837" y="2582862"/>
            <a:chExt cx="1738772" cy="152400"/>
          </a:xfrm>
        </p:grpSpPr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FB86227E-26B6-4CA0-9CEA-76D3B716696E}"/>
                </a:ext>
              </a:extLst>
            </p:cNvPr>
            <p:cNvCxnSpPr>
              <a:cxnSpLocks/>
            </p:cNvCxnSpPr>
            <p:nvPr/>
          </p:nvCxnSpPr>
          <p:spPr>
            <a:xfrm>
              <a:off x="731837" y="2582862"/>
              <a:ext cx="17387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FA5F146F-FF4D-4431-8D7F-80FF2C7A0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59" y="2735262"/>
              <a:ext cx="17171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077CD07B-65ED-4E8E-809B-AED62222D3C4}"/>
              </a:ext>
            </a:extLst>
          </p:cNvPr>
          <p:cNvGrpSpPr/>
          <p:nvPr/>
        </p:nvGrpSpPr>
        <p:grpSpPr>
          <a:xfrm flipH="1">
            <a:off x="5748641" y="5173662"/>
            <a:ext cx="4061519" cy="124019"/>
            <a:chOff x="731837" y="2582862"/>
            <a:chExt cx="1738772" cy="152400"/>
          </a:xfrm>
        </p:grpSpPr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4082E5B3-E729-4FD1-94A2-3B852776EFD5}"/>
                </a:ext>
              </a:extLst>
            </p:cNvPr>
            <p:cNvCxnSpPr>
              <a:cxnSpLocks/>
            </p:cNvCxnSpPr>
            <p:nvPr/>
          </p:nvCxnSpPr>
          <p:spPr>
            <a:xfrm>
              <a:off x="731837" y="2582862"/>
              <a:ext cx="17387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8E9CBBD0-693B-49C8-85C5-48CA8C7A5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59" y="2735262"/>
              <a:ext cx="17171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3894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2463B2A-B309-4108-91AD-E58CBDB44625}"/>
              </a:ext>
            </a:extLst>
          </p:cNvPr>
          <p:cNvSpPr txBox="1">
            <a:spLocks/>
          </p:cNvSpPr>
          <p:nvPr/>
        </p:nvSpPr>
        <p:spPr>
          <a:xfrm>
            <a:off x="1570037" y="37931"/>
            <a:ext cx="10866438" cy="5637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2400" b="1" dirty="0"/>
              <a:t>VISÃO GERAL </a:t>
            </a:r>
            <a:r>
              <a:rPr lang="pt-BR" sz="1800" b="1" dirty="0"/>
              <a:t>principais características</a:t>
            </a:r>
            <a:endParaRPr lang="pt-BR" sz="1800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3C83CE0-158D-4FE4-A4F5-284D3ACB94B6}"/>
              </a:ext>
            </a:extLst>
          </p:cNvPr>
          <p:cNvGrpSpPr/>
          <p:nvPr/>
        </p:nvGrpSpPr>
        <p:grpSpPr>
          <a:xfrm>
            <a:off x="143858" y="1481491"/>
            <a:ext cx="1143000" cy="5364332"/>
            <a:chOff x="579437" y="1592262"/>
            <a:chExt cx="1143000" cy="5364332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46425492-6782-4F25-ABA5-D5FABD377A50}"/>
                </a:ext>
              </a:extLst>
            </p:cNvPr>
            <p:cNvSpPr/>
            <p:nvPr/>
          </p:nvSpPr>
          <p:spPr bwMode="auto">
            <a:xfrm>
              <a:off x="579437" y="1592262"/>
              <a:ext cx="1143000" cy="762000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/>
                <a:t>Download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/>
                <a:t>Pipeline</a:t>
              </a:r>
              <a:endParaRPr lang="pt-BR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8ED1531-F6B4-4E04-B664-F13AD3FB653C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150937" y="2354262"/>
              <a:ext cx="76198" cy="4602332"/>
            </a:xfrm>
            <a:prstGeom prst="line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A7A72DE-7B15-4E88-ABF3-39E1AEF07037}"/>
              </a:ext>
            </a:extLst>
          </p:cNvPr>
          <p:cNvGrpSpPr/>
          <p:nvPr/>
        </p:nvGrpSpPr>
        <p:grpSpPr>
          <a:xfrm>
            <a:off x="1899109" y="1481491"/>
            <a:ext cx="1143000" cy="5364332"/>
            <a:chOff x="579437" y="1592262"/>
            <a:chExt cx="1143000" cy="5364332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CC00C8F6-07FE-423B-ABB6-E750A07C74D5}"/>
                </a:ext>
              </a:extLst>
            </p:cNvPr>
            <p:cNvSpPr/>
            <p:nvPr/>
          </p:nvSpPr>
          <p:spPr bwMode="auto">
            <a:xfrm>
              <a:off x="579437" y="1592262"/>
              <a:ext cx="1143000" cy="76200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 err="1"/>
                <a:t>EntryPointRegister</a:t>
              </a:r>
              <a:endParaRPr lang="pt-BR" sz="800" dirty="0"/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 err="1"/>
                <a:t>PipelineActivity</a:t>
              </a:r>
              <a:endParaRPr lang="pt-BR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4C8CEE3-76A3-4347-987E-773D360C329C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1150937" y="2354262"/>
              <a:ext cx="76198" cy="4602332"/>
            </a:xfrm>
            <a:prstGeom prst="line">
              <a:avLst/>
            </a:prstGeom>
            <a:ln w="2857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B258363-C966-4989-8BE1-D775B5AF6658}"/>
              </a:ext>
            </a:extLst>
          </p:cNvPr>
          <p:cNvGrpSpPr/>
          <p:nvPr/>
        </p:nvGrpSpPr>
        <p:grpSpPr>
          <a:xfrm>
            <a:off x="3654360" y="1481491"/>
            <a:ext cx="1143000" cy="5364332"/>
            <a:chOff x="579437" y="1592262"/>
            <a:chExt cx="1143000" cy="5364332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7251C24-2B4A-49D3-B116-106A3908961E}"/>
                </a:ext>
              </a:extLst>
            </p:cNvPr>
            <p:cNvSpPr/>
            <p:nvPr/>
          </p:nvSpPr>
          <p:spPr bwMode="auto">
            <a:xfrm>
              <a:off x="579437" y="1592262"/>
              <a:ext cx="1143000" cy="76200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 err="1"/>
                <a:t>MetadataDiscovery</a:t>
              </a:r>
              <a:endParaRPr lang="pt-BR" sz="800" dirty="0"/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 err="1"/>
                <a:t>PipelineActivity</a:t>
              </a:r>
              <a:endParaRPr lang="pt-BR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26DA6E8C-CCD3-41FA-9333-021EC9CD7F25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1150937" y="2354262"/>
              <a:ext cx="76198" cy="4602332"/>
            </a:xfrm>
            <a:prstGeom prst="line">
              <a:avLst/>
            </a:prstGeom>
            <a:ln w="2857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D01E1A0-8F18-48A4-A11D-3A1E9872BA9C}"/>
              </a:ext>
            </a:extLst>
          </p:cNvPr>
          <p:cNvGrpSpPr/>
          <p:nvPr/>
        </p:nvGrpSpPr>
        <p:grpSpPr>
          <a:xfrm>
            <a:off x="5409611" y="1481491"/>
            <a:ext cx="1143000" cy="5364332"/>
            <a:chOff x="579437" y="1592262"/>
            <a:chExt cx="1143000" cy="5364332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0CECAC63-6570-445D-BF37-CD8CB9F6A473}"/>
                </a:ext>
              </a:extLst>
            </p:cNvPr>
            <p:cNvSpPr/>
            <p:nvPr/>
          </p:nvSpPr>
          <p:spPr bwMode="auto">
            <a:xfrm>
              <a:off x="579437" y="1592262"/>
              <a:ext cx="1143000" cy="76200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 err="1"/>
                <a:t>PathCombine</a:t>
              </a:r>
              <a:endParaRPr lang="pt-BR" sz="800" dirty="0"/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 err="1"/>
                <a:t>PipelineActivity</a:t>
              </a:r>
              <a:endParaRPr lang="pt-BR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243CA87-9C39-4FB1-8B27-5B1DEEE5F5C2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1150937" y="2354262"/>
              <a:ext cx="76198" cy="4602332"/>
            </a:xfrm>
            <a:prstGeom prst="line">
              <a:avLst/>
            </a:prstGeom>
            <a:ln w="2857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9B929037-0325-4D7A-8A4C-D749DDF5863D}"/>
              </a:ext>
            </a:extLst>
          </p:cNvPr>
          <p:cNvGrpSpPr/>
          <p:nvPr/>
        </p:nvGrpSpPr>
        <p:grpSpPr>
          <a:xfrm>
            <a:off x="7164862" y="1481491"/>
            <a:ext cx="1143000" cy="5364332"/>
            <a:chOff x="579437" y="1592262"/>
            <a:chExt cx="1143000" cy="5364332"/>
          </a:xfrm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4952672-D94F-43D2-81C2-DC730759FC2A}"/>
                </a:ext>
              </a:extLst>
            </p:cNvPr>
            <p:cNvSpPr/>
            <p:nvPr/>
          </p:nvSpPr>
          <p:spPr bwMode="auto">
            <a:xfrm>
              <a:off x="579437" y="1592262"/>
              <a:ext cx="1143000" cy="76200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 err="1"/>
                <a:t>MediaDownloader</a:t>
              </a:r>
              <a:endParaRPr lang="pt-BR" sz="800" dirty="0"/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 err="1"/>
                <a:t>PipelineActivity</a:t>
              </a:r>
              <a:endParaRPr lang="pt-BR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A0565287-112F-4581-BBE2-AE075B8900E9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1150937" y="2354262"/>
              <a:ext cx="76198" cy="4602332"/>
            </a:xfrm>
            <a:prstGeom prst="line">
              <a:avLst/>
            </a:prstGeom>
            <a:ln w="2857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C59DBDE-C889-4CF5-8918-F89AF5BDD126}"/>
              </a:ext>
            </a:extLst>
          </p:cNvPr>
          <p:cNvGrpSpPr/>
          <p:nvPr/>
        </p:nvGrpSpPr>
        <p:grpSpPr>
          <a:xfrm>
            <a:off x="8920113" y="1481491"/>
            <a:ext cx="1143000" cy="5364332"/>
            <a:chOff x="579437" y="1592262"/>
            <a:chExt cx="1143000" cy="5364332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E0654081-FCC4-4FF7-AA4F-C05C8BAA66D5}"/>
                </a:ext>
              </a:extLst>
            </p:cNvPr>
            <p:cNvSpPr/>
            <p:nvPr/>
          </p:nvSpPr>
          <p:spPr bwMode="auto">
            <a:xfrm>
              <a:off x="579437" y="1592262"/>
              <a:ext cx="1143000" cy="76200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/>
                <a:t>S3MediaUploader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 err="1"/>
                <a:t>PipelineActivity</a:t>
              </a:r>
              <a:endParaRPr lang="pt-BR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0F7885E5-73EB-42DC-A806-F78E3626C156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1150937" y="2354262"/>
              <a:ext cx="76198" cy="4602332"/>
            </a:xfrm>
            <a:prstGeom prst="line">
              <a:avLst/>
            </a:prstGeom>
            <a:ln w="2857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00720FD9-4503-4CFF-9644-6CB6B693B4AA}"/>
              </a:ext>
            </a:extLst>
          </p:cNvPr>
          <p:cNvGrpSpPr/>
          <p:nvPr/>
        </p:nvGrpSpPr>
        <p:grpSpPr>
          <a:xfrm>
            <a:off x="10675367" y="1481491"/>
            <a:ext cx="1143000" cy="5364332"/>
            <a:chOff x="579437" y="1592262"/>
            <a:chExt cx="1143000" cy="5364332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7C481E90-AAD2-432D-AF78-84E0B9941A71}"/>
                </a:ext>
              </a:extLst>
            </p:cNvPr>
            <p:cNvSpPr/>
            <p:nvPr/>
          </p:nvSpPr>
          <p:spPr bwMode="auto">
            <a:xfrm>
              <a:off x="579437" y="1592262"/>
              <a:ext cx="1143000" cy="76200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 err="1"/>
                <a:t>Cleanup</a:t>
              </a:r>
              <a:endParaRPr lang="pt-BR" sz="800" dirty="0"/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 err="1"/>
                <a:t>PipelineActivity</a:t>
              </a:r>
              <a:endParaRPr lang="pt-BR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B671FBA5-D578-47B1-852B-EA4F5442FFEC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1150937" y="2354262"/>
              <a:ext cx="76198" cy="4602332"/>
            </a:xfrm>
            <a:prstGeom prst="line">
              <a:avLst/>
            </a:prstGeom>
            <a:ln w="2857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E4DC075F-4717-41B9-9E78-CF32C6B60B10}"/>
              </a:ext>
            </a:extLst>
          </p:cNvPr>
          <p:cNvGrpSpPr/>
          <p:nvPr/>
        </p:nvGrpSpPr>
        <p:grpSpPr>
          <a:xfrm>
            <a:off x="731837" y="2582862"/>
            <a:ext cx="1738772" cy="152400"/>
            <a:chOff x="731837" y="2582862"/>
            <a:chExt cx="1738772" cy="152400"/>
          </a:xfrm>
        </p:grpSpPr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E3FF01F7-6D67-4DE6-BD52-3283707A3370}"/>
                </a:ext>
              </a:extLst>
            </p:cNvPr>
            <p:cNvCxnSpPr>
              <a:cxnSpLocks/>
            </p:cNvCxnSpPr>
            <p:nvPr/>
          </p:nvCxnSpPr>
          <p:spPr>
            <a:xfrm>
              <a:off x="731837" y="2582862"/>
              <a:ext cx="17387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861BC236-3A77-4034-A651-FE5314886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59" y="2735262"/>
              <a:ext cx="17171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0E84F55F-F780-43A4-A53D-96F55492C437}"/>
              </a:ext>
            </a:extLst>
          </p:cNvPr>
          <p:cNvGrpSpPr/>
          <p:nvPr/>
        </p:nvGrpSpPr>
        <p:grpSpPr>
          <a:xfrm>
            <a:off x="750886" y="3352694"/>
            <a:ext cx="3474973" cy="152400"/>
            <a:chOff x="731837" y="2582862"/>
            <a:chExt cx="1738772" cy="152400"/>
          </a:xfrm>
        </p:grpSpPr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CAAFF4CD-CBFB-422C-94A3-5F7A6C984CEA}"/>
                </a:ext>
              </a:extLst>
            </p:cNvPr>
            <p:cNvCxnSpPr>
              <a:cxnSpLocks/>
            </p:cNvCxnSpPr>
            <p:nvPr/>
          </p:nvCxnSpPr>
          <p:spPr>
            <a:xfrm>
              <a:off x="731837" y="2582862"/>
              <a:ext cx="17387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378F2454-10CD-41BE-9D74-CC4338369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59" y="2735262"/>
              <a:ext cx="17171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259DE8C-F1FB-48F3-9020-1748D7889FD2}"/>
              </a:ext>
            </a:extLst>
          </p:cNvPr>
          <p:cNvGrpSpPr/>
          <p:nvPr/>
        </p:nvGrpSpPr>
        <p:grpSpPr>
          <a:xfrm>
            <a:off x="771220" y="4122526"/>
            <a:ext cx="5209891" cy="133945"/>
            <a:chOff x="731837" y="2582862"/>
            <a:chExt cx="1738772" cy="152400"/>
          </a:xfrm>
        </p:grpSpPr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43425C57-DEA2-4BC1-8AED-1D3C3F46A833}"/>
                </a:ext>
              </a:extLst>
            </p:cNvPr>
            <p:cNvCxnSpPr>
              <a:cxnSpLocks/>
            </p:cNvCxnSpPr>
            <p:nvPr/>
          </p:nvCxnSpPr>
          <p:spPr>
            <a:xfrm>
              <a:off x="731837" y="2582862"/>
              <a:ext cx="17387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40B30E4B-F7DA-47C3-BEE2-6A5313DF0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59" y="2735262"/>
              <a:ext cx="17171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2654D04D-1C0C-4240-8E2E-7DC86A43874E}"/>
              </a:ext>
            </a:extLst>
          </p:cNvPr>
          <p:cNvGrpSpPr/>
          <p:nvPr/>
        </p:nvGrpSpPr>
        <p:grpSpPr>
          <a:xfrm>
            <a:off x="777873" y="4873902"/>
            <a:ext cx="6958489" cy="180643"/>
            <a:chOff x="731837" y="2582862"/>
            <a:chExt cx="1738772" cy="152400"/>
          </a:xfrm>
        </p:grpSpPr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A3A35A41-F94A-4674-B2D6-62D6CFC3FD50}"/>
                </a:ext>
              </a:extLst>
            </p:cNvPr>
            <p:cNvCxnSpPr>
              <a:cxnSpLocks/>
            </p:cNvCxnSpPr>
            <p:nvPr/>
          </p:nvCxnSpPr>
          <p:spPr>
            <a:xfrm>
              <a:off x="731837" y="2582862"/>
              <a:ext cx="17387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5E05ADDD-EB81-44C6-B30D-C4FA4F184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59" y="2735262"/>
              <a:ext cx="17171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CB792A3-36AC-4283-A989-5AF5A3AE2A43}"/>
              </a:ext>
            </a:extLst>
          </p:cNvPr>
          <p:cNvGrpSpPr/>
          <p:nvPr/>
        </p:nvGrpSpPr>
        <p:grpSpPr>
          <a:xfrm>
            <a:off x="780261" y="6335066"/>
            <a:ext cx="10466606" cy="133996"/>
            <a:chOff x="731837" y="2582862"/>
            <a:chExt cx="1738772" cy="152400"/>
          </a:xfrm>
        </p:grpSpPr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C4010A51-58A8-4D25-AE85-85CF440E4FA2}"/>
                </a:ext>
              </a:extLst>
            </p:cNvPr>
            <p:cNvCxnSpPr>
              <a:cxnSpLocks/>
            </p:cNvCxnSpPr>
            <p:nvPr/>
          </p:nvCxnSpPr>
          <p:spPr>
            <a:xfrm>
              <a:off x="731837" y="2582862"/>
              <a:ext cx="17387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77DBA40F-988B-4534-9393-5F403ED59F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59" y="2735262"/>
              <a:ext cx="17171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8CC59066-78F3-4C6B-ABF1-35496F387C88}"/>
              </a:ext>
            </a:extLst>
          </p:cNvPr>
          <p:cNvGrpSpPr/>
          <p:nvPr/>
        </p:nvGrpSpPr>
        <p:grpSpPr>
          <a:xfrm>
            <a:off x="777873" y="5606237"/>
            <a:ext cx="8713740" cy="111399"/>
            <a:chOff x="731837" y="2582862"/>
            <a:chExt cx="1738772" cy="152400"/>
          </a:xfrm>
        </p:grpSpPr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404CA42E-1FF4-46DA-BDCA-09FAD90E16A6}"/>
                </a:ext>
              </a:extLst>
            </p:cNvPr>
            <p:cNvCxnSpPr>
              <a:cxnSpLocks/>
            </p:cNvCxnSpPr>
            <p:nvPr/>
          </p:nvCxnSpPr>
          <p:spPr>
            <a:xfrm>
              <a:off x="731837" y="2582862"/>
              <a:ext cx="17387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C898AEDD-1BF6-44F5-8F98-18281BA7E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59" y="2735262"/>
              <a:ext cx="17171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ACF17F03-70B6-48D8-A92F-E7534DFB4E86}"/>
              </a:ext>
            </a:extLst>
          </p:cNvPr>
          <p:cNvSpPr/>
          <p:nvPr/>
        </p:nvSpPr>
        <p:spPr>
          <a:xfrm>
            <a:off x="3305594" y="845728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ExecuteAsync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DownloadContext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context</a:t>
            </a:r>
            <a:r>
              <a:rPr lang="pt-BR" dirty="0"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71483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2463B2A-B309-4108-91AD-E58CBDB44625}"/>
              </a:ext>
            </a:extLst>
          </p:cNvPr>
          <p:cNvSpPr txBox="1">
            <a:spLocks/>
          </p:cNvSpPr>
          <p:nvPr/>
        </p:nvSpPr>
        <p:spPr>
          <a:xfrm>
            <a:off x="1570037" y="37931"/>
            <a:ext cx="10866438" cy="5637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2400" b="1" dirty="0"/>
              <a:t>VISÃO GERAL </a:t>
            </a:r>
            <a:r>
              <a:rPr lang="pt-BR" sz="1800" b="1" dirty="0"/>
              <a:t>principais características</a:t>
            </a:r>
            <a:endParaRPr lang="pt-BR" sz="1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BF4B3D2-A3C8-4237-B78C-7FBFD222C670}"/>
              </a:ext>
            </a:extLst>
          </p:cNvPr>
          <p:cNvSpPr txBox="1">
            <a:spLocks/>
          </p:cNvSpPr>
          <p:nvPr/>
        </p:nvSpPr>
        <p:spPr>
          <a:xfrm>
            <a:off x="274637" y="1363662"/>
            <a:ext cx="11887200" cy="51054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Solution</a:t>
            </a:r>
            <a:endParaRPr lang="pt-BR" sz="2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  <a:p>
            <a:pPr marL="809271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Distribuição dos projetos e suas responsabilidades</a:t>
            </a:r>
          </a:p>
          <a:p>
            <a:pPr marL="809271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Namespace</a:t>
            </a: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pt-B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Sharing</a:t>
            </a: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9271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Worker</a:t>
            </a: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pt-B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dockerfile</a:t>
            </a: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275642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Multi-stage</a:t>
            </a: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build</a:t>
            </a:r>
          </a:p>
          <a:p>
            <a:pPr marL="1275642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Adição do </a:t>
            </a:r>
            <a:r>
              <a:rPr lang="pt-B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youtube</a:t>
            </a: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-dl</a:t>
            </a:r>
          </a:p>
          <a:p>
            <a:pPr marL="809271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Dependências</a:t>
            </a:r>
          </a:p>
          <a:p>
            <a:pPr marL="1275642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Spring.NET - Configuração</a:t>
            </a:r>
          </a:p>
          <a:p>
            <a:pPr marL="1275642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9271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872108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2463B2A-B309-4108-91AD-E58CBDB44625}"/>
              </a:ext>
            </a:extLst>
          </p:cNvPr>
          <p:cNvSpPr txBox="1">
            <a:spLocks/>
          </p:cNvSpPr>
          <p:nvPr/>
        </p:nvSpPr>
        <p:spPr>
          <a:xfrm>
            <a:off x="1570037" y="37931"/>
            <a:ext cx="10866438" cy="5637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2400" b="1" dirty="0"/>
              <a:t>VISÃO GERAL </a:t>
            </a:r>
            <a:r>
              <a:rPr lang="pt-BR" sz="1800" b="1" dirty="0"/>
              <a:t>principais características</a:t>
            </a:r>
            <a:endParaRPr lang="pt-BR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E3587-37ED-4B85-8AB8-50BB0C148A35}"/>
              </a:ext>
            </a:extLst>
          </p:cNvPr>
          <p:cNvSpPr txBox="1">
            <a:spLocks/>
          </p:cNvSpPr>
          <p:nvPr/>
        </p:nvSpPr>
        <p:spPr>
          <a:xfrm>
            <a:off x="427037" y="1516062"/>
            <a:ext cx="4572000" cy="51054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Deploy</a:t>
            </a:r>
            <a:endParaRPr lang="pt-BR" sz="2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  <a:p>
            <a:pPr marL="809271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Docker</a:t>
            </a: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pt-B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Compose</a:t>
            </a: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(local)</a:t>
            </a:r>
          </a:p>
          <a:p>
            <a:pPr marL="809271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Docker</a:t>
            </a: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pt-B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Swarm</a:t>
            </a: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275642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docker-compose.dev.yml</a:t>
            </a: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275642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docker-compose.prd.yml</a:t>
            </a: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9271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275642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9271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15543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2463B2A-B309-4108-91AD-E58CBDB44625}"/>
              </a:ext>
            </a:extLst>
          </p:cNvPr>
          <p:cNvSpPr txBox="1">
            <a:spLocks/>
          </p:cNvSpPr>
          <p:nvPr/>
        </p:nvSpPr>
        <p:spPr>
          <a:xfrm>
            <a:off x="1570037" y="37931"/>
            <a:ext cx="10866438" cy="5637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2400" b="1" dirty="0"/>
              <a:t>VISÃO GERAL </a:t>
            </a:r>
            <a:r>
              <a:rPr lang="pt-BR" sz="1800" b="1" dirty="0"/>
              <a:t>principais características</a:t>
            </a:r>
            <a:endParaRPr lang="pt-BR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E3587-37ED-4B85-8AB8-50BB0C148A35}"/>
              </a:ext>
            </a:extLst>
          </p:cNvPr>
          <p:cNvSpPr txBox="1">
            <a:spLocks/>
          </p:cNvSpPr>
          <p:nvPr/>
        </p:nvSpPr>
        <p:spPr>
          <a:xfrm>
            <a:off x="427037" y="1516061"/>
            <a:ext cx="3844871" cy="312420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Swarm Cluster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Rede no Docker Swarm</a:t>
            </a:r>
          </a:p>
          <a:p>
            <a:pPr marL="80927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PRD: 80</a:t>
            </a:r>
          </a:p>
          <a:p>
            <a:pPr marL="80927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DEV: 20001</a:t>
            </a:r>
          </a:p>
          <a:p>
            <a:pPr marL="80927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+mj-lt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1A3CF9D-A4A5-487F-B55D-992A68752A0E}"/>
              </a:ext>
            </a:extLst>
          </p:cNvPr>
          <p:cNvGrpSpPr/>
          <p:nvPr/>
        </p:nvGrpSpPr>
        <p:grpSpPr>
          <a:xfrm>
            <a:off x="4389437" y="982662"/>
            <a:ext cx="6934200" cy="4953000"/>
            <a:chOff x="5075237" y="1592262"/>
            <a:chExt cx="4495800" cy="3238500"/>
          </a:xfrm>
        </p:grpSpPr>
        <p:pic>
          <p:nvPicPr>
            <p:cNvPr id="3" name="Imagem 2" descr="Uma imagem contendo equipamentos eletrônicos, branco, sentado, mesa&#10;&#10;Descrição gerada com alta confiança">
              <a:extLst>
                <a:ext uri="{FF2B5EF4-FFF2-40B4-BE49-F238E27FC236}">
                  <a16:creationId xmlns:a16="http://schemas.microsoft.com/office/drawing/2014/main" id="{0D994B07-9395-4231-A669-C370C5021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5237" y="1592262"/>
              <a:ext cx="1143000" cy="114300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2E8023D-19DC-47D7-A0C9-63CE5F81D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1437" y="3840162"/>
              <a:ext cx="990600" cy="9906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47ACC10-E04E-4333-AE08-DA0FAF61B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80437" y="3840162"/>
              <a:ext cx="990600" cy="99060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82AD1586-6DF0-402B-827D-CD8170DF7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80437" y="1668462"/>
              <a:ext cx="990600" cy="990600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52FECCDA-78A4-45FD-9C3E-C68529E72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994" y="1973262"/>
              <a:ext cx="381000" cy="381000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F71B0D1-6AB7-4096-B0B3-D2EF97A02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9937" y="1973262"/>
              <a:ext cx="381000" cy="381000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6C29C23-2892-4FC3-8188-1AD7A3402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3437" y="4144962"/>
              <a:ext cx="381000" cy="381000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737FA92-23E1-4141-AA52-7AEBFF8C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4380" y="4144962"/>
              <a:ext cx="381000" cy="381000"/>
            </a:xfrm>
            <a:prstGeom prst="rect">
              <a:avLst/>
            </a:prstGeom>
          </p:spPr>
        </p:pic>
      </p:grp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D30A42F-95E3-42C9-85AC-53F86CFEDB7F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>
            <a:off x="6000071" y="1565368"/>
            <a:ext cx="379569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E0A904E-EABD-4826-9004-6B30CF7CFFE5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293893" y="1856721"/>
            <a:ext cx="3184053" cy="332142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DBA3D6D-7E13-4C69-8A3C-61EE05BC350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5976076" y="2148074"/>
            <a:ext cx="23995" cy="27387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36CD07E-A566-4ACD-8E8A-669BA03C78B1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6269898" y="1856721"/>
            <a:ext cx="3232042" cy="332142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B500590-19A0-4FB4-B8F3-4AED4794889B}"/>
              </a:ext>
            </a:extLst>
          </p:cNvPr>
          <p:cNvCxnSpPr>
            <a:cxnSpLocks/>
            <a:stCxn id="11" idx="2"/>
            <a:endCxn id="12" idx="2"/>
          </p:cNvCxnSpPr>
          <p:nvPr/>
        </p:nvCxnSpPr>
        <p:spPr>
          <a:xfrm>
            <a:off x="5976076" y="5469497"/>
            <a:ext cx="379569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803B1F0-D2AE-4034-899E-605215EBE351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9771768" y="2148074"/>
            <a:ext cx="23994" cy="27387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90613633-8627-4980-98DD-D7D5E64E5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437" y="5173662"/>
            <a:ext cx="1083269" cy="771140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FFCC8375-9326-468B-93BA-15BA04BE90F6}"/>
              </a:ext>
            </a:extLst>
          </p:cNvPr>
          <p:cNvSpPr/>
          <p:nvPr/>
        </p:nvSpPr>
        <p:spPr>
          <a:xfrm>
            <a:off x="3856037" y="220662"/>
            <a:ext cx="9088759" cy="637618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1">
              <a:lnSpc>
                <a:spcPct val="300000"/>
              </a:lnSpc>
            </a:pP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devweek01.gago.io</a:t>
            </a:r>
          </a:p>
          <a:p>
            <a:pPr lvl="1">
              <a:lnSpc>
                <a:spcPct val="300000"/>
              </a:lnSpc>
            </a:pP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lnSpc>
                <a:spcPct val="300000"/>
              </a:lnSpc>
            </a:pP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lnSpc>
                <a:spcPct val="300000"/>
              </a:lnSpc>
            </a:pP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lnSpc>
                <a:spcPct val="300000"/>
              </a:lnSpc>
            </a:pP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lnSpc>
                <a:spcPct val="300000"/>
              </a:lnSpc>
            </a:pP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lnSpc>
                <a:spcPct val="300000"/>
              </a:lnSpc>
            </a:pP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devweek02.gago.io</a:t>
            </a:r>
          </a:p>
          <a:p>
            <a:pPr lvl="1">
              <a:lnSpc>
                <a:spcPct val="300000"/>
              </a:lnSpc>
            </a:pP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devweek03.gago.io</a:t>
            </a:r>
          </a:p>
          <a:p>
            <a:pPr lvl="1">
              <a:lnSpc>
                <a:spcPct val="300000"/>
              </a:lnSpc>
            </a:pP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lnSpc>
                <a:spcPct val="300000"/>
              </a:lnSpc>
            </a:pP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lnSpc>
                <a:spcPct val="300000"/>
              </a:lnSpc>
            </a:pP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lnSpc>
                <a:spcPct val="300000"/>
              </a:lnSpc>
            </a:pP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lnSpc>
                <a:spcPct val="300000"/>
              </a:lnSpc>
            </a:pPr>
            <a:endParaRPr lang="pt-B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lnSpc>
                <a:spcPct val="300000"/>
              </a:lnSpc>
            </a:pP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devweek04.gago.io</a:t>
            </a:r>
          </a:p>
        </p:txBody>
      </p:sp>
    </p:spTree>
    <p:extLst>
      <p:ext uri="{BB962C8B-B14F-4D97-AF65-F5344CB8AC3E}">
        <p14:creationId xmlns:p14="http://schemas.microsoft.com/office/powerpoint/2010/main" val="4012771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3B3BC9A-131A-406E-BF79-0DECBE425133}"/>
              </a:ext>
            </a:extLst>
          </p:cNvPr>
          <p:cNvSpPr txBox="1">
            <a:spLocks/>
          </p:cNvSpPr>
          <p:nvPr/>
        </p:nvSpPr>
        <p:spPr>
          <a:xfrm>
            <a:off x="350837" y="2163000"/>
            <a:ext cx="11887200" cy="1181862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sz="7200" dirty="0"/>
              <a:t>Erros e Acertos</a:t>
            </a:r>
          </a:p>
        </p:txBody>
      </p:sp>
    </p:spTree>
    <p:extLst>
      <p:ext uri="{BB962C8B-B14F-4D97-AF65-F5344CB8AC3E}">
        <p14:creationId xmlns:p14="http://schemas.microsoft.com/office/powerpoint/2010/main" val="114213592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71B7DD-3735-493A-9581-076F1ECCEAA4}"/>
              </a:ext>
            </a:extLst>
          </p:cNvPr>
          <p:cNvSpPr txBox="1">
            <a:spLocks/>
          </p:cNvSpPr>
          <p:nvPr/>
        </p:nvSpPr>
        <p:spPr>
          <a:xfrm>
            <a:off x="1646237" y="144462"/>
            <a:ext cx="10790238" cy="5334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Erros e Acertos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F8FB52-6405-4E7D-9DB8-A0CB945619DD}"/>
              </a:ext>
            </a:extLst>
          </p:cNvPr>
          <p:cNvSpPr txBox="1">
            <a:spLocks/>
          </p:cNvSpPr>
          <p:nvPr/>
        </p:nvSpPr>
        <p:spPr>
          <a:xfrm>
            <a:off x="4922837" y="1516063"/>
            <a:ext cx="3276600" cy="18288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pt-BR" sz="3200" spc="-102" dirty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  <a:latin typeface="+mj-lt"/>
                <a:cs typeface="Segoe UI" pitchFamily="34" charset="0"/>
              </a:rPr>
              <a:t>Causa e Efeito</a:t>
            </a:r>
          </a:p>
          <a:p>
            <a:pPr>
              <a:lnSpc>
                <a:spcPct val="200000"/>
              </a:lnSpc>
            </a:pP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E700A98-A6D0-424D-AE10-EB761E3F041F}"/>
              </a:ext>
            </a:extLst>
          </p:cNvPr>
          <p:cNvSpPr/>
          <p:nvPr/>
        </p:nvSpPr>
        <p:spPr>
          <a:xfrm>
            <a:off x="0" y="6165806"/>
            <a:ext cx="3771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http://gago.io/wp-content/uploads/2015/09/Mapa-Estrat--gia-v04-Censurado.png</a:t>
            </a:r>
          </a:p>
        </p:txBody>
      </p:sp>
      <p:pic>
        <p:nvPicPr>
          <p:cNvPr id="1028" name="Picture 4" descr="http://3.bp.blogspot.com/-hEuqlPgAAtQ/U-mOZVWvM2I/AAAAAAAACXo/5njW39lvWb4/s1600/diagrama-de-ishikawa-estrutura.png">
            <a:extLst>
              <a:ext uri="{FF2B5EF4-FFF2-40B4-BE49-F238E27FC236}">
                <a16:creationId xmlns:a16="http://schemas.microsoft.com/office/drawing/2014/main" id="{0AA671B6-D8ED-4CD6-A525-D2F54B301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99" y="2430463"/>
            <a:ext cx="48672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ímbolo de &quot;Não Permitido&quot; 5">
            <a:extLst>
              <a:ext uri="{FF2B5EF4-FFF2-40B4-BE49-F238E27FC236}">
                <a16:creationId xmlns:a16="http://schemas.microsoft.com/office/drawing/2014/main" id="{6C2BB34E-7F7B-4843-8832-D0F05B589949}"/>
              </a:ext>
            </a:extLst>
          </p:cNvPr>
          <p:cNvSpPr/>
          <p:nvPr/>
        </p:nvSpPr>
        <p:spPr bwMode="auto">
          <a:xfrm>
            <a:off x="3912278" y="1668462"/>
            <a:ext cx="4611915" cy="4357914"/>
          </a:xfrm>
          <a:prstGeom prst="noSmoking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05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71B7DD-3735-493A-9581-076F1ECCEAA4}"/>
              </a:ext>
            </a:extLst>
          </p:cNvPr>
          <p:cNvSpPr txBox="1">
            <a:spLocks/>
          </p:cNvSpPr>
          <p:nvPr/>
        </p:nvSpPr>
        <p:spPr>
          <a:xfrm>
            <a:off x="1646237" y="144462"/>
            <a:ext cx="10790238" cy="5334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Erros e Acertos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F8FB52-6405-4E7D-9DB8-A0CB945619DD}"/>
              </a:ext>
            </a:extLst>
          </p:cNvPr>
          <p:cNvSpPr txBox="1">
            <a:spLocks/>
          </p:cNvSpPr>
          <p:nvPr/>
        </p:nvSpPr>
        <p:spPr>
          <a:xfrm>
            <a:off x="884237" y="830262"/>
            <a:ext cx="2209800" cy="54864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Causa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Efeito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Ação</a:t>
            </a:r>
            <a:endParaRPr lang="pt-BR" sz="3200" spc="-102" dirty="0">
              <a:ln w="3175">
                <a:noFill/>
              </a:ln>
              <a:solidFill>
                <a:schemeClr val="bg1">
                  <a:lumMod val="85000"/>
                </a:schemeClr>
              </a:solidFill>
              <a:latin typeface="+mj-lt"/>
              <a:cs typeface="Segoe UI" pitchFamily="34" charset="0"/>
            </a:endParaRPr>
          </a:p>
          <a:p>
            <a:pPr>
              <a:lnSpc>
                <a:spcPct val="200000"/>
              </a:lnSpc>
            </a:pP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438FA91-DED7-48B6-AE0A-DC843D05283E}"/>
              </a:ext>
            </a:extLst>
          </p:cNvPr>
          <p:cNvSpPr/>
          <p:nvPr/>
        </p:nvSpPr>
        <p:spPr bwMode="auto">
          <a:xfrm>
            <a:off x="4465637" y="763158"/>
            <a:ext cx="7239000" cy="22098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8D809C-ED18-4937-9577-91CEF7C61345}"/>
              </a:ext>
            </a:extLst>
          </p:cNvPr>
          <p:cNvSpPr/>
          <p:nvPr/>
        </p:nvSpPr>
        <p:spPr bwMode="auto">
          <a:xfrm>
            <a:off x="4465637" y="763158"/>
            <a:ext cx="7620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868586-1559-46EF-A8DF-DEDF160D8AF4}"/>
              </a:ext>
            </a:extLst>
          </p:cNvPr>
          <p:cNvSpPr/>
          <p:nvPr/>
        </p:nvSpPr>
        <p:spPr bwMode="auto">
          <a:xfrm>
            <a:off x="4465637" y="3049158"/>
            <a:ext cx="762000" cy="1524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3A0FFEB-7CF7-40CF-BA61-1D17BDE79AE6}"/>
              </a:ext>
            </a:extLst>
          </p:cNvPr>
          <p:cNvSpPr/>
          <p:nvPr/>
        </p:nvSpPr>
        <p:spPr bwMode="auto">
          <a:xfrm>
            <a:off x="4465637" y="3049158"/>
            <a:ext cx="7239000" cy="15240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8E8B68-3C84-4B21-9062-2CD99E626380}"/>
              </a:ext>
            </a:extLst>
          </p:cNvPr>
          <p:cNvSpPr/>
          <p:nvPr/>
        </p:nvSpPr>
        <p:spPr bwMode="auto">
          <a:xfrm>
            <a:off x="5456237" y="991758"/>
            <a:ext cx="1143000" cy="45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Ação / Reação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BE7294A-9737-497B-83AB-B87FD197BEFC}"/>
              </a:ext>
            </a:extLst>
          </p:cNvPr>
          <p:cNvSpPr/>
          <p:nvPr/>
        </p:nvSpPr>
        <p:spPr bwMode="auto">
          <a:xfrm>
            <a:off x="7018337" y="991758"/>
            <a:ext cx="11430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Ação / Reação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736B77D-C628-46BC-AFC2-B69651998FF0}"/>
              </a:ext>
            </a:extLst>
          </p:cNvPr>
          <p:cNvSpPr/>
          <p:nvPr/>
        </p:nvSpPr>
        <p:spPr bwMode="auto">
          <a:xfrm>
            <a:off x="6339175" y="3240044"/>
            <a:ext cx="1143000" cy="45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Ação / Reação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983C79D-CD4E-44BA-B19E-1170B45142F1}"/>
              </a:ext>
            </a:extLst>
          </p:cNvPr>
          <p:cNvSpPr/>
          <p:nvPr/>
        </p:nvSpPr>
        <p:spPr bwMode="auto">
          <a:xfrm>
            <a:off x="8509865" y="987789"/>
            <a:ext cx="11430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Ação / Reação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7E1D154-887A-4552-9438-482AF27539B6}"/>
              </a:ext>
            </a:extLst>
          </p:cNvPr>
          <p:cNvSpPr/>
          <p:nvPr/>
        </p:nvSpPr>
        <p:spPr bwMode="auto">
          <a:xfrm>
            <a:off x="9455870" y="2178391"/>
            <a:ext cx="11430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Ação / Reação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333E54D-0410-437F-8055-076B31533EDF}"/>
              </a:ext>
            </a:extLst>
          </p:cNvPr>
          <p:cNvSpPr/>
          <p:nvPr/>
        </p:nvSpPr>
        <p:spPr bwMode="auto">
          <a:xfrm>
            <a:off x="7069135" y="2039915"/>
            <a:ext cx="11430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Ação / Reação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17DFD93-4E9F-4D76-8F04-D94FD00DE8AA}"/>
              </a:ext>
            </a:extLst>
          </p:cNvPr>
          <p:cNvSpPr/>
          <p:nvPr/>
        </p:nvSpPr>
        <p:spPr bwMode="auto">
          <a:xfrm>
            <a:off x="8509865" y="4046483"/>
            <a:ext cx="1289772" cy="4572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Planejamento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FF53728-710B-4EEA-890D-B6935379B8A7}"/>
              </a:ext>
            </a:extLst>
          </p:cNvPr>
          <p:cNvCxnSpPr>
            <a:cxnSpLocks/>
            <a:stCxn id="24" idx="0"/>
            <a:endCxn id="24" idx="0"/>
          </p:cNvCxnSpPr>
          <p:nvPr/>
        </p:nvCxnSpPr>
        <p:spPr>
          <a:xfrm>
            <a:off x="7640635" y="2039915"/>
            <a:ext cx="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3E4E53D3-99A5-4D4F-81A5-5BC8446802F9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589837" y="1448958"/>
            <a:ext cx="50798" cy="590957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B534DFA-7E02-43A1-B467-067C9C7CB3A5}"/>
              </a:ext>
            </a:extLst>
          </p:cNvPr>
          <p:cNvCxnSpPr>
            <a:cxnSpLocks/>
            <a:stCxn id="22" idx="2"/>
            <a:endCxn id="24" idx="3"/>
          </p:cNvCxnSpPr>
          <p:nvPr/>
        </p:nvCxnSpPr>
        <p:spPr>
          <a:xfrm flipH="1">
            <a:off x="8212135" y="1444989"/>
            <a:ext cx="869230" cy="823526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AB40D83-B1E5-4241-8126-A4A22E34BF2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081365" y="1444989"/>
            <a:ext cx="946005" cy="733402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E15285F3-EA4A-4270-AAAB-EE1668BCF407}"/>
              </a:ext>
            </a:extLst>
          </p:cNvPr>
          <p:cNvSpPr/>
          <p:nvPr/>
        </p:nvSpPr>
        <p:spPr bwMode="auto">
          <a:xfrm>
            <a:off x="9683603" y="3279742"/>
            <a:ext cx="1143000" cy="45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Ação / Reação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CC6CD75-7B23-432E-AF4B-620FFDCE6A12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 flipH="1">
            <a:off x="6910675" y="2497115"/>
            <a:ext cx="729960" cy="742929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BED92F2-A656-4D85-988C-3FC921AEB47B}"/>
              </a:ext>
            </a:extLst>
          </p:cNvPr>
          <p:cNvCxnSpPr>
            <a:cxnSpLocks/>
            <a:stCxn id="23" idx="2"/>
            <a:endCxn id="46" idx="0"/>
          </p:cNvCxnSpPr>
          <p:nvPr/>
        </p:nvCxnSpPr>
        <p:spPr>
          <a:xfrm>
            <a:off x="10027370" y="2635591"/>
            <a:ext cx="227733" cy="64415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74153EA4-E647-452F-BD27-EF73F41F83C6}"/>
              </a:ext>
            </a:extLst>
          </p:cNvPr>
          <p:cNvSpPr/>
          <p:nvPr/>
        </p:nvSpPr>
        <p:spPr bwMode="auto">
          <a:xfrm>
            <a:off x="7662569" y="3265840"/>
            <a:ext cx="11430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Ação / Reação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C935E585-8642-4BDD-956D-1B85ECCBD303}"/>
              </a:ext>
            </a:extLst>
          </p:cNvPr>
          <p:cNvCxnSpPr>
            <a:cxnSpLocks/>
            <a:stCxn id="24" idx="2"/>
            <a:endCxn id="57" idx="0"/>
          </p:cNvCxnSpPr>
          <p:nvPr/>
        </p:nvCxnSpPr>
        <p:spPr>
          <a:xfrm>
            <a:off x="7640635" y="2497115"/>
            <a:ext cx="593434" cy="768725"/>
          </a:xfrm>
          <a:prstGeom prst="straightConnector1">
            <a:avLst/>
          </a:prstGeom>
          <a:ln w="28575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F485A1B8-E5FC-4CC8-BB17-BB47B2FA5680}"/>
              </a:ext>
            </a:extLst>
          </p:cNvPr>
          <p:cNvCxnSpPr>
            <a:cxnSpLocks/>
            <a:stCxn id="46" idx="2"/>
            <a:endCxn id="26" idx="3"/>
          </p:cNvCxnSpPr>
          <p:nvPr/>
        </p:nvCxnSpPr>
        <p:spPr>
          <a:xfrm flipH="1">
            <a:off x="9799637" y="3736942"/>
            <a:ext cx="455466" cy="538141"/>
          </a:xfrm>
          <a:prstGeom prst="straightConnector1">
            <a:avLst/>
          </a:prstGeom>
          <a:ln w="2857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35EEB837-7E1E-430F-B0B7-731D96ED8D2D}"/>
              </a:ext>
            </a:extLst>
          </p:cNvPr>
          <p:cNvCxnSpPr>
            <a:cxnSpLocks/>
            <a:stCxn id="57" idx="2"/>
            <a:endCxn id="26" idx="1"/>
          </p:cNvCxnSpPr>
          <p:nvPr/>
        </p:nvCxnSpPr>
        <p:spPr>
          <a:xfrm>
            <a:off x="8234069" y="3723040"/>
            <a:ext cx="275796" cy="552043"/>
          </a:xfrm>
          <a:prstGeom prst="straightConnector1">
            <a:avLst/>
          </a:prstGeom>
          <a:ln w="2857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" name="Retângulo 81">
            <a:extLst>
              <a:ext uri="{FF2B5EF4-FFF2-40B4-BE49-F238E27FC236}">
                <a16:creationId xmlns:a16="http://schemas.microsoft.com/office/drawing/2014/main" id="{97785C25-668B-4857-9045-2DAA5740C93F}"/>
              </a:ext>
            </a:extLst>
          </p:cNvPr>
          <p:cNvSpPr/>
          <p:nvPr/>
        </p:nvSpPr>
        <p:spPr bwMode="auto">
          <a:xfrm>
            <a:off x="4465637" y="4641806"/>
            <a:ext cx="762000" cy="1524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v2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EC37ED26-9DC4-4163-B74F-8EA837FF3868}"/>
              </a:ext>
            </a:extLst>
          </p:cNvPr>
          <p:cNvSpPr/>
          <p:nvPr/>
        </p:nvSpPr>
        <p:spPr bwMode="auto">
          <a:xfrm>
            <a:off x="4465637" y="4641806"/>
            <a:ext cx="7239000" cy="15240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E0D38780-40DA-46C5-9B2D-6CB11FF6D533}"/>
              </a:ext>
            </a:extLst>
          </p:cNvPr>
          <p:cNvSpPr/>
          <p:nvPr/>
        </p:nvSpPr>
        <p:spPr>
          <a:xfrm>
            <a:off x="7722104" y="4370540"/>
            <a:ext cx="27185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0" dirty="0">
                <a:solidFill>
                  <a:schemeClr val="bg1">
                    <a:lumMod val="8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34821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 animBg="1"/>
      <p:bldP spid="9" grpId="0" animBg="1"/>
      <p:bldP spid="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46" grpId="0" animBg="1"/>
      <p:bldP spid="57" grpId="0" animBg="1"/>
      <p:bldP spid="82" grpId="0" animBg="1"/>
      <p:bldP spid="83" grpId="0" animBg="1"/>
      <p:bldP spid="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71B7DD-3735-493A-9581-076F1ECCEAA4}"/>
              </a:ext>
            </a:extLst>
          </p:cNvPr>
          <p:cNvSpPr txBox="1">
            <a:spLocks/>
          </p:cNvSpPr>
          <p:nvPr/>
        </p:nvSpPr>
        <p:spPr>
          <a:xfrm>
            <a:off x="1646237" y="144462"/>
            <a:ext cx="10790238" cy="5334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Erros e Acertos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F8FB52-6405-4E7D-9DB8-A0CB945619DD}"/>
              </a:ext>
            </a:extLst>
          </p:cNvPr>
          <p:cNvSpPr txBox="1">
            <a:spLocks/>
          </p:cNvSpPr>
          <p:nvPr/>
        </p:nvSpPr>
        <p:spPr>
          <a:xfrm>
            <a:off x="884237" y="830262"/>
            <a:ext cx="2209800" cy="54864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Causa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Efeito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Ação</a:t>
            </a:r>
            <a:endParaRPr lang="pt-BR" sz="3200" spc="-102" dirty="0">
              <a:ln w="3175">
                <a:noFill/>
              </a:ln>
              <a:solidFill>
                <a:schemeClr val="bg1">
                  <a:lumMod val="85000"/>
                </a:schemeClr>
              </a:solidFill>
              <a:latin typeface="+mj-lt"/>
              <a:cs typeface="Segoe UI" pitchFamily="34" charset="0"/>
            </a:endParaRPr>
          </a:p>
          <a:p>
            <a:pPr>
              <a:lnSpc>
                <a:spcPct val="200000"/>
              </a:lnSpc>
            </a:pP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438FA91-DED7-48B6-AE0A-DC843D05283E}"/>
              </a:ext>
            </a:extLst>
          </p:cNvPr>
          <p:cNvSpPr/>
          <p:nvPr/>
        </p:nvSpPr>
        <p:spPr bwMode="auto">
          <a:xfrm>
            <a:off x="4465637" y="763158"/>
            <a:ext cx="7239000" cy="22098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8D809C-ED18-4937-9577-91CEF7C61345}"/>
              </a:ext>
            </a:extLst>
          </p:cNvPr>
          <p:cNvSpPr/>
          <p:nvPr/>
        </p:nvSpPr>
        <p:spPr bwMode="auto">
          <a:xfrm>
            <a:off x="4465637" y="763158"/>
            <a:ext cx="7620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868586-1559-46EF-A8DF-DEDF160D8AF4}"/>
              </a:ext>
            </a:extLst>
          </p:cNvPr>
          <p:cNvSpPr/>
          <p:nvPr/>
        </p:nvSpPr>
        <p:spPr bwMode="auto">
          <a:xfrm>
            <a:off x="4465637" y="3049158"/>
            <a:ext cx="762000" cy="1524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3A0FFEB-7CF7-40CF-BA61-1D17BDE79AE6}"/>
              </a:ext>
            </a:extLst>
          </p:cNvPr>
          <p:cNvSpPr/>
          <p:nvPr/>
        </p:nvSpPr>
        <p:spPr bwMode="auto">
          <a:xfrm>
            <a:off x="4465637" y="3049158"/>
            <a:ext cx="7239000" cy="15240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8E8B68-3C84-4B21-9062-2CD99E626380}"/>
              </a:ext>
            </a:extLst>
          </p:cNvPr>
          <p:cNvSpPr/>
          <p:nvPr/>
        </p:nvSpPr>
        <p:spPr bwMode="auto">
          <a:xfrm>
            <a:off x="5440722" y="1691642"/>
            <a:ext cx="1143000" cy="45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Utilização do </a:t>
            </a:r>
            <a:r>
              <a:rPr lang="pt-BR" sz="1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youtube</a:t>
            </a:r>
            <a:r>
              <a:rPr lang="pt-BR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-dl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BE7294A-9737-497B-83AB-B87FD197BEFC}"/>
              </a:ext>
            </a:extLst>
          </p:cNvPr>
          <p:cNvSpPr/>
          <p:nvPr/>
        </p:nvSpPr>
        <p:spPr bwMode="auto">
          <a:xfrm>
            <a:off x="6676056" y="1343319"/>
            <a:ext cx="11430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Baixa cobertura de testes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FF53728-710B-4EEA-890D-B6935379B8A7}"/>
              </a:ext>
            </a:extLst>
          </p:cNvPr>
          <p:cNvCxnSpPr>
            <a:cxnSpLocks/>
          </p:cNvCxnSpPr>
          <p:nvPr/>
        </p:nvCxnSpPr>
        <p:spPr>
          <a:xfrm>
            <a:off x="7640635" y="2039915"/>
            <a:ext cx="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>
            <a:extLst>
              <a:ext uri="{FF2B5EF4-FFF2-40B4-BE49-F238E27FC236}">
                <a16:creationId xmlns:a16="http://schemas.microsoft.com/office/drawing/2014/main" id="{97785C25-668B-4857-9045-2DAA5740C93F}"/>
              </a:ext>
            </a:extLst>
          </p:cNvPr>
          <p:cNvSpPr/>
          <p:nvPr/>
        </p:nvSpPr>
        <p:spPr bwMode="auto">
          <a:xfrm>
            <a:off x="4465637" y="4641806"/>
            <a:ext cx="762000" cy="1524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v3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EC37ED26-9DC4-4163-B74F-8EA837FF3868}"/>
              </a:ext>
            </a:extLst>
          </p:cNvPr>
          <p:cNvSpPr/>
          <p:nvPr/>
        </p:nvSpPr>
        <p:spPr bwMode="auto">
          <a:xfrm>
            <a:off x="4465637" y="4641806"/>
            <a:ext cx="7239000" cy="15240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84DBBC8C-08B8-45BC-B2C1-A5811889269A}"/>
              </a:ext>
            </a:extLst>
          </p:cNvPr>
          <p:cNvSpPr/>
          <p:nvPr/>
        </p:nvSpPr>
        <p:spPr bwMode="auto">
          <a:xfrm>
            <a:off x="5354910" y="2491112"/>
            <a:ext cx="1586952" cy="41144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Embarcar </a:t>
            </a:r>
            <a:r>
              <a:rPr lang="pt-BR" sz="1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youtube</a:t>
            </a:r>
            <a:r>
              <a:rPr lang="pt-BR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-dl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no </a:t>
            </a:r>
            <a:r>
              <a:rPr lang="pt-BR" sz="1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worker</a:t>
            </a:r>
            <a:endParaRPr lang="pt-BR" sz="10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93DAD243-A4AA-4651-9911-452C3B5C6875}"/>
              </a:ext>
            </a:extLst>
          </p:cNvPr>
          <p:cNvSpPr/>
          <p:nvPr/>
        </p:nvSpPr>
        <p:spPr bwMode="auto">
          <a:xfrm>
            <a:off x="5290490" y="3815433"/>
            <a:ext cx="1232547" cy="70464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Separar </a:t>
            </a:r>
            <a:r>
              <a:rPr lang="pt-BR" sz="1000" dirty="0" err="1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Youtube</a:t>
            </a:r>
            <a:r>
              <a:rPr lang="pt-BR" sz="1000" dirty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-dl da imagem do </a:t>
            </a:r>
            <a:r>
              <a:rPr lang="pt-BR" sz="1000" dirty="0" err="1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worker</a:t>
            </a:r>
            <a:endParaRPr lang="pt-BR" sz="1000" dirty="0">
              <a:solidFill>
                <a:schemeClr val="bg2">
                  <a:lumMod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8E0E08A9-5AE5-4C69-8F83-0C677605EECC}"/>
              </a:ext>
            </a:extLst>
          </p:cNvPr>
          <p:cNvSpPr/>
          <p:nvPr/>
        </p:nvSpPr>
        <p:spPr bwMode="auto">
          <a:xfrm>
            <a:off x="5440722" y="985544"/>
            <a:ext cx="1143000" cy="45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Download de Vídeo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84AE5D4-E2C1-46D9-AA8F-BDDA4B400B6B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>
            <a:off x="6012222" y="1442744"/>
            <a:ext cx="0" cy="248898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425E62FA-89C0-4D38-B006-8288A199EE09}"/>
              </a:ext>
            </a:extLst>
          </p:cNvPr>
          <p:cNvSpPr/>
          <p:nvPr/>
        </p:nvSpPr>
        <p:spPr bwMode="auto">
          <a:xfrm>
            <a:off x="5990387" y="4832139"/>
            <a:ext cx="1186669" cy="90843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Implementar </a:t>
            </a:r>
            <a:r>
              <a:rPr lang="pt-BR" sz="1000" dirty="0" err="1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encoding</a:t>
            </a:r>
            <a:r>
              <a:rPr lang="pt-BR" sz="1000" dirty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 / download de MP3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1EBC8EF-5E1E-4323-AF49-1E6D61081591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6012222" y="2148842"/>
            <a:ext cx="136164" cy="34227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61DD193-DFDC-48F5-8F70-1F6237B8F2D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5906764" y="2902558"/>
            <a:ext cx="241622" cy="912875"/>
          </a:xfrm>
          <a:prstGeom prst="straightConnector1">
            <a:avLst/>
          </a:prstGeom>
          <a:ln w="2857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BEAF9904-32C9-43E7-AE0D-5C62C9B6A6B1}"/>
              </a:ext>
            </a:extLst>
          </p:cNvPr>
          <p:cNvSpPr/>
          <p:nvPr/>
        </p:nvSpPr>
        <p:spPr bwMode="auto">
          <a:xfrm>
            <a:off x="6646812" y="3848850"/>
            <a:ext cx="1232547" cy="70464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Adicionar </a:t>
            </a:r>
            <a:r>
              <a:rPr lang="pt-BR" sz="1000" dirty="0" err="1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encoder</a:t>
            </a:r>
            <a:r>
              <a:rPr lang="pt-BR" sz="1000" dirty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 mp3 à imagem do </a:t>
            </a:r>
            <a:r>
              <a:rPr lang="pt-BR" sz="1000" dirty="0" err="1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worker</a:t>
            </a:r>
            <a:endParaRPr lang="pt-BR" sz="1000" dirty="0">
              <a:solidFill>
                <a:schemeClr val="bg2">
                  <a:lumMod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E1E7CA61-91A5-453D-9C43-2CACAB78B698}"/>
              </a:ext>
            </a:extLst>
          </p:cNvPr>
          <p:cNvCxnSpPr>
            <a:cxnSpLocks/>
            <a:stCxn id="30" idx="2"/>
            <a:endCxn id="59" idx="0"/>
          </p:cNvCxnSpPr>
          <p:nvPr/>
        </p:nvCxnSpPr>
        <p:spPr>
          <a:xfrm>
            <a:off x="6148386" y="2902558"/>
            <a:ext cx="1114700" cy="946292"/>
          </a:xfrm>
          <a:prstGeom prst="straightConnector1">
            <a:avLst/>
          </a:prstGeom>
          <a:ln w="2857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6358C3E0-6B57-4C16-8EC4-5CF74F3E4B0B}"/>
              </a:ext>
            </a:extLst>
          </p:cNvPr>
          <p:cNvCxnSpPr>
            <a:cxnSpLocks/>
            <a:stCxn id="59" idx="2"/>
            <a:endCxn id="43" idx="0"/>
          </p:cNvCxnSpPr>
          <p:nvPr/>
        </p:nvCxnSpPr>
        <p:spPr>
          <a:xfrm flipH="1">
            <a:off x="6583722" y="4553497"/>
            <a:ext cx="679364" cy="278642"/>
          </a:xfrm>
          <a:prstGeom prst="straightConnector1">
            <a:avLst/>
          </a:prstGeom>
          <a:ln w="2857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1A920764-4991-4660-B5E8-A3DACA5AFF3E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5906764" y="4520080"/>
            <a:ext cx="676958" cy="312059"/>
          </a:xfrm>
          <a:prstGeom prst="straightConnector1">
            <a:avLst/>
          </a:prstGeom>
          <a:ln w="2857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5B965BB2-F0B5-46AF-AC1C-186DD1FD0ED6}"/>
              </a:ext>
            </a:extLst>
          </p:cNvPr>
          <p:cNvSpPr/>
          <p:nvPr/>
        </p:nvSpPr>
        <p:spPr bwMode="auto">
          <a:xfrm>
            <a:off x="6811380" y="3075982"/>
            <a:ext cx="1232547" cy="37587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Melhorar </a:t>
            </a:r>
            <a:r>
              <a:rPr lang="pt-BR" sz="1000" dirty="0" err="1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testabilidade</a:t>
            </a:r>
            <a:endParaRPr lang="pt-BR" sz="1000" dirty="0">
              <a:solidFill>
                <a:schemeClr val="bg2">
                  <a:lumMod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1E09CFA5-9163-424D-A836-B4E093BBF1CD}"/>
              </a:ext>
            </a:extLst>
          </p:cNvPr>
          <p:cNvCxnSpPr>
            <a:cxnSpLocks/>
            <a:stCxn id="20" idx="2"/>
            <a:endCxn id="86" idx="0"/>
          </p:cNvCxnSpPr>
          <p:nvPr/>
        </p:nvCxnSpPr>
        <p:spPr>
          <a:xfrm>
            <a:off x="7247556" y="1800519"/>
            <a:ext cx="180098" cy="1275463"/>
          </a:xfrm>
          <a:prstGeom prst="straightConnector1">
            <a:avLst/>
          </a:prstGeom>
          <a:ln w="2857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CBFD8B78-3AC3-40A5-A557-FB92C5BC5EFC}"/>
              </a:ext>
            </a:extLst>
          </p:cNvPr>
          <p:cNvSpPr/>
          <p:nvPr/>
        </p:nvSpPr>
        <p:spPr bwMode="auto">
          <a:xfrm>
            <a:off x="7564409" y="819583"/>
            <a:ext cx="1143000" cy="45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Escalável com filas</a:t>
            </a:r>
          </a:p>
        </p:txBody>
      </p:sp>
      <p:sp>
        <p:nvSpPr>
          <p:cNvPr id="96" name="Retângulo: Cantos Arredondados 95">
            <a:extLst>
              <a:ext uri="{FF2B5EF4-FFF2-40B4-BE49-F238E27FC236}">
                <a16:creationId xmlns:a16="http://schemas.microsoft.com/office/drawing/2014/main" id="{D7BB643A-13D7-4AD1-B147-0873A662B05D}"/>
              </a:ext>
            </a:extLst>
          </p:cNvPr>
          <p:cNvSpPr/>
          <p:nvPr/>
        </p:nvSpPr>
        <p:spPr bwMode="auto">
          <a:xfrm>
            <a:off x="7442215" y="2029273"/>
            <a:ext cx="1586952" cy="713097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Quando filas estão com contenção, o feedback do processamento é lento demais</a:t>
            </a:r>
          </a:p>
        </p:txBody>
      </p: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F5D3F56-F539-4867-A312-3058571DAA6D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>
            <a:off x="8135909" y="1276783"/>
            <a:ext cx="99782" cy="75249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E87CE2BA-A102-46CF-AD7A-2B97840C036B}"/>
              </a:ext>
            </a:extLst>
          </p:cNvPr>
          <p:cNvSpPr/>
          <p:nvPr/>
        </p:nvSpPr>
        <p:spPr bwMode="auto">
          <a:xfrm>
            <a:off x="7973008" y="3929168"/>
            <a:ext cx="1232547" cy="53952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Implementar pipeline com filas</a:t>
            </a:r>
          </a:p>
        </p:txBody>
      </p: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75AF02D8-2FB2-4F14-B6F6-C7009D81B859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>
            <a:off x="8235691" y="2742370"/>
            <a:ext cx="353591" cy="1186798"/>
          </a:xfrm>
          <a:prstGeom prst="straightConnector1">
            <a:avLst/>
          </a:prstGeom>
          <a:ln w="2857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F4CA6C13-819E-40FA-95B9-39FE1BB162B8}"/>
              </a:ext>
            </a:extLst>
          </p:cNvPr>
          <p:cNvSpPr/>
          <p:nvPr/>
        </p:nvSpPr>
        <p:spPr bwMode="auto">
          <a:xfrm>
            <a:off x="8854929" y="816146"/>
            <a:ext cx="1782907" cy="57481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Baixa confiabilidade no redis como solução de persistência definitiva</a:t>
            </a: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48712055-D668-451B-9E38-59CF900E624A}"/>
              </a:ext>
            </a:extLst>
          </p:cNvPr>
          <p:cNvSpPr/>
          <p:nvPr/>
        </p:nvSpPr>
        <p:spPr bwMode="auto">
          <a:xfrm>
            <a:off x="8537012" y="3164175"/>
            <a:ext cx="1232547" cy="53952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Adicionar um banco SQL ou </a:t>
            </a:r>
            <a:r>
              <a:rPr lang="pt-BR" sz="1000" dirty="0" err="1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NoSQL</a:t>
            </a:r>
            <a:endParaRPr lang="pt-BR" sz="1000" dirty="0">
              <a:solidFill>
                <a:schemeClr val="bg2">
                  <a:lumMod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FB846AE6-DB60-43EE-A9EE-F85B2641F8B0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 flipH="1">
            <a:off x="9153286" y="1390960"/>
            <a:ext cx="593097" cy="1773215"/>
          </a:xfrm>
          <a:prstGeom prst="straightConnector1">
            <a:avLst/>
          </a:prstGeom>
          <a:ln w="2857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A881A0E6-F2FD-4DF8-82C1-7227AF2B4832}"/>
              </a:ext>
            </a:extLst>
          </p:cNvPr>
          <p:cNvSpPr/>
          <p:nvPr/>
        </p:nvSpPr>
        <p:spPr bwMode="auto">
          <a:xfrm>
            <a:off x="9946762" y="1963671"/>
            <a:ext cx="1522993" cy="62779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Risco de consumir todo o espaço em disco do servidor</a:t>
            </a:r>
          </a:p>
        </p:txBody>
      </p:sp>
      <p:sp>
        <p:nvSpPr>
          <p:cNvPr id="138" name="Retângulo: Cantos Arredondados 137">
            <a:extLst>
              <a:ext uri="{FF2B5EF4-FFF2-40B4-BE49-F238E27FC236}">
                <a16:creationId xmlns:a16="http://schemas.microsoft.com/office/drawing/2014/main" id="{BABB4B20-8F1A-44B3-8D3A-14D1825A9A28}"/>
              </a:ext>
            </a:extLst>
          </p:cNvPr>
          <p:cNvSpPr/>
          <p:nvPr/>
        </p:nvSpPr>
        <p:spPr bwMode="auto">
          <a:xfrm>
            <a:off x="10195380" y="3497262"/>
            <a:ext cx="1232547" cy="53952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Implementar </a:t>
            </a:r>
            <a:r>
              <a:rPr lang="pt-BR" sz="1000" dirty="0" err="1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job</a:t>
            </a:r>
            <a:r>
              <a:rPr lang="pt-BR" sz="1000" dirty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 de expurgo com </a:t>
            </a:r>
            <a:r>
              <a:rPr lang="pt-BR" sz="1000" dirty="0" err="1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hangfire</a:t>
            </a:r>
            <a:endParaRPr lang="pt-BR" sz="1000" dirty="0">
              <a:solidFill>
                <a:schemeClr val="bg2">
                  <a:lumMod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284A3345-F62A-4214-9EB5-3FC1DAC218BB}"/>
              </a:ext>
            </a:extLst>
          </p:cNvPr>
          <p:cNvCxnSpPr>
            <a:cxnSpLocks/>
            <a:stCxn id="123" idx="2"/>
            <a:endCxn id="138" idx="0"/>
          </p:cNvCxnSpPr>
          <p:nvPr/>
        </p:nvCxnSpPr>
        <p:spPr>
          <a:xfrm>
            <a:off x="10708259" y="2591463"/>
            <a:ext cx="103395" cy="905799"/>
          </a:xfrm>
          <a:prstGeom prst="straightConnector1">
            <a:avLst/>
          </a:prstGeom>
          <a:ln w="2857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6044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7" grpId="0" animBg="1"/>
      <p:bldP spid="20" grpId="0" animBg="1"/>
      <p:bldP spid="82" grpId="0" animBg="1"/>
      <p:bldP spid="83" grpId="0" animBg="1"/>
      <p:bldP spid="30" grpId="0" animBg="1"/>
      <p:bldP spid="33" grpId="0" animBg="1"/>
      <p:bldP spid="34" grpId="0" animBg="1"/>
      <p:bldP spid="43" grpId="0" animBg="1"/>
      <p:bldP spid="59" grpId="0" animBg="1"/>
      <p:bldP spid="86" grpId="0" animBg="1"/>
      <p:bldP spid="95" grpId="0" animBg="1"/>
      <p:bldP spid="96" grpId="0" animBg="1"/>
      <p:bldP spid="101" grpId="0" animBg="1"/>
      <p:bldP spid="113" grpId="0" animBg="1"/>
      <p:bldP spid="114" grpId="0" animBg="1"/>
      <p:bldP spid="123" grpId="0" animBg="1"/>
      <p:bldP spid="1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71B7DD-3735-493A-9581-076F1ECCEAA4}"/>
              </a:ext>
            </a:extLst>
          </p:cNvPr>
          <p:cNvSpPr txBox="1">
            <a:spLocks/>
          </p:cNvSpPr>
          <p:nvPr/>
        </p:nvSpPr>
        <p:spPr>
          <a:xfrm>
            <a:off x="3932237" y="220662"/>
            <a:ext cx="7818438" cy="13716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sz="8000" dirty="0">
                <a:solidFill>
                  <a:schemeClr val="bg1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Luiz Carlos Faria</a:t>
            </a:r>
          </a:p>
        </p:txBody>
      </p:sp>
      <p:pic>
        <p:nvPicPr>
          <p:cNvPr id="5" name="Imagem 4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BB4FC5CA-12F3-41AF-BE21-81F00ECB5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437" y="1363662"/>
            <a:ext cx="3148971" cy="1269955"/>
          </a:xfrm>
          <a:prstGeom prst="rect">
            <a:avLst/>
          </a:prstGeom>
        </p:spPr>
      </p:pic>
      <p:pic>
        <p:nvPicPr>
          <p:cNvPr id="7" name="Imagem 6" descr="Uma imagem contendo pessoa, homem, interior, parede&#10;&#10;Descrição gerada com muito alta confiança">
            <a:extLst>
              <a:ext uri="{FF2B5EF4-FFF2-40B4-BE49-F238E27FC236}">
                <a16:creationId xmlns:a16="http://schemas.microsoft.com/office/drawing/2014/main" id="{D8A3299D-8565-4836-A0E5-A4D1BEFAE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74" y="1592262"/>
            <a:ext cx="3024188" cy="30241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C3F04B3-5BA4-4443-A8F6-0C48ABE09048}"/>
              </a:ext>
            </a:extLst>
          </p:cNvPr>
          <p:cNvSpPr/>
          <p:nvPr/>
        </p:nvSpPr>
        <p:spPr>
          <a:xfrm>
            <a:off x="8732837" y="5170372"/>
            <a:ext cx="396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t.me/luizcarlosfaria</a:t>
            </a:r>
          </a:p>
          <a:p>
            <a:r>
              <a:rPr lang="pt-BR" sz="3200" dirty="0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t.me/</a:t>
            </a:r>
            <a:r>
              <a:rPr lang="pt-BR" sz="32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dotnetarchi</a:t>
            </a:r>
            <a:endParaRPr lang="pt-BR" sz="3200" dirty="0">
              <a:solidFill>
                <a:schemeClr val="bg1">
                  <a:lumMod val="20000"/>
                  <a:lumOff val="8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pt-BR" sz="3200" dirty="0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t.me/</a:t>
            </a:r>
            <a:r>
              <a:rPr lang="pt-BR" sz="32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dotnetbr</a:t>
            </a:r>
            <a:endParaRPr lang="pt-BR" sz="3200" dirty="0">
              <a:solidFill>
                <a:schemeClr val="bg1">
                  <a:lumMod val="20000"/>
                  <a:lumOff val="8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7B5E3A9-1A90-462F-BA0A-2E4CF12EAFD9}"/>
              </a:ext>
            </a:extLst>
          </p:cNvPr>
          <p:cNvSpPr/>
          <p:nvPr/>
        </p:nvSpPr>
        <p:spPr>
          <a:xfrm>
            <a:off x="117092" y="5402263"/>
            <a:ext cx="79708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facebook.com/</a:t>
            </a:r>
            <a:r>
              <a:rPr lang="pt-BR" sz="32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ArquitetoDeSolucoes</a:t>
            </a:r>
            <a:r>
              <a:rPr lang="pt-BR" sz="3200" dirty="0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/</a:t>
            </a:r>
          </a:p>
          <a:p>
            <a:r>
              <a:rPr lang="pt-BR" sz="3200" dirty="0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facebook.com/</a:t>
            </a:r>
            <a:r>
              <a:rPr lang="pt-BR" sz="32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groups</a:t>
            </a:r>
            <a:r>
              <a:rPr lang="pt-BR" sz="3200" dirty="0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/</a:t>
            </a:r>
            <a:r>
              <a:rPr lang="pt-BR" sz="32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arquiteturadotnet</a:t>
            </a:r>
            <a:r>
              <a:rPr lang="pt-BR" sz="3200" dirty="0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/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A96215-0769-4A9D-94B3-750762B9A969}"/>
              </a:ext>
            </a:extLst>
          </p:cNvPr>
          <p:cNvSpPr/>
          <p:nvPr/>
        </p:nvSpPr>
        <p:spPr>
          <a:xfrm>
            <a:off x="3475037" y="1775573"/>
            <a:ext cx="350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ga</a:t>
            </a:r>
            <a:r>
              <a:rPr lang="pt-BR" sz="32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</a:t>
            </a:r>
            <a:r>
              <a:rPr lang="pt-BR" sz="3200" dirty="0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.io</a:t>
            </a:r>
          </a:p>
          <a:p>
            <a:r>
              <a:rPr lang="pt-BR" sz="3200" dirty="0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@</a:t>
            </a:r>
            <a:r>
              <a:rPr lang="pt-BR" sz="32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luizcarlosfaria</a:t>
            </a:r>
            <a:endParaRPr lang="pt-BR" sz="3200" dirty="0">
              <a:solidFill>
                <a:schemeClr val="bg1">
                  <a:lumMod val="20000"/>
                  <a:lumOff val="8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550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71B7DD-3735-493A-9581-076F1ECCEAA4}"/>
              </a:ext>
            </a:extLst>
          </p:cNvPr>
          <p:cNvSpPr txBox="1">
            <a:spLocks/>
          </p:cNvSpPr>
          <p:nvPr/>
        </p:nvSpPr>
        <p:spPr>
          <a:xfrm>
            <a:off x="1646237" y="144462"/>
            <a:ext cx="10790238" cy="5334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Erros e Acertos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F8FB52-6405-4E7D-9DB8-A0CB945619DD}"/>
              </a:ext>
            </a:extLst>
          </p:cNvPr>
          <p:cNvSpPr txBox="1">
            <a:spLocks/>
          </p:cNvSpPr>
          <p:nvPr/>
        </p:nvSpPr>
        <p:spPr>
          <a:xfrm>
            <a:off x="884237" y="830262"/>
            <a:ext cx="2209800" cy="54864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Causa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Efeito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Ação</a:t>
            </a:r>
            <a:endParaRPr lang="pt-BR" sz="3200" spc="-102" dirty="0">
              <a:ln w="3175">
                <a:noFill/>
              </a:ln>
              <a:solidFill>
                <a:schemeClr val="bg1">
                  <a:lumMod val="85000"/>
                </a:schemeClr>
              </a:solidFill>
              <a:latin typeface="+mj-lt"/>
              <a:cs typeface="Segoe UI" pitchFamily="34" charset="0"/>
            </a:endParaRPr>
          </a:p>
          <a:p>
            <a:pPr>
              <a:lnSpc>
                <a:spcPct val="200000"/>
              </a:lnSpc>
            </a:pP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http://gago.io/wp-content/uploads/2015/09/Mapa-Estrat--gia-v04-Censurado.png">
            <a:extLst>
              <a:ext uri="{FF2B5EF4-FFF2-40B4-BE49-F238E27FC236}">
                <a16:creationId xmlns:a16="http://schemas.microsoft.com/office/drawing/2014/main" id="{A78E97B1-015C-4BC1-82F0-F3AB6D74D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8" y="713725"/>
            <a:ext cx="8229600" cy="613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E700A98-A6D0-424D-AE10-EB761E3F041F}"/>
              </a:ext>
            </a:extLst>
          </p:cNvPr>
          <p:cNvSpPr/>
          <p:nvPr/>
        </p:nvSpPr>
        <p:spPr>
          <a:xfrm>
            <a:off x="0" y="6165806"/>
            <a:ext cx="3771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http://gago.io/wp-content/uploads/2015/09/Mapa-Estrat--gia-v04-Censurado.png</a:t>
            </a:r>
          </a:p>
        </p:txBody>
      </p:sp>
    </p:spTree>
    <p:extLst>
      <p:ext uri="{BB962C8B-B14F-4D97-AF65-F5344CB8AC3E}">
        <p14:creationId xmlns:p14="http://schemas.microsoft.com/office/powerpoint/2010/main" val="285374805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71B7DD-3735-493A-9581-076F1ECCEAA4}"/>
              </a:ext>
            </a:extLst>
          </p:cNvPr>
          <p:cNvSpPr txBox="1">
            <a:spLocks/>
          </p:cNvSpPr>
          <p:nvPr/>
        </p:nvSpPr>
        <p:spPr>
          <a:xfrm>
            <a:off x="1646237" y="144462"/>
            <a:ext cx="10790238" cy="5334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Erros e Acertos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F8FB52-6405-4E7D-9DB8-A0CB945619DD}"/>
              </a:ext>
            </a:extLst>
          </p:cNvPr>
          <p:cNvSpPr txBox="1">
            <a:spLocks/>
          </p:cNvSpPr>
          <p:nvPr/>
        </p:nvSpPr>
        <p:spPr>
          <a:xfrm>
            <a:off x="5913437" y="3954462"/>
            <a:ext cx="4572002" cy="1295400"/>
          </a:xfrm>
          <a:prstGeom prst="rect">
            <a:avLst/>
          </a:prstGeom>
          <a:solidFill>
            <a:srgbClr val="32145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pt-BR" sz="3200" spc="-102" dirty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  <a:latin typeface="+mj-lt"/>
                <a:cs typeface="Segoe UI" pitchFamily="34" charset="0"/>
              </a:rPr>
              <a:t>Nosso Modelo!</a:t>
            </a:r>
          </a:p>
          <a:p>
            <a:pPr>
              <a:lnSpc>
                <a:spcPct val="200000"/>
              </a:lnSpc>
            </a:pP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E700A98-A6D0-424D-AE10-EB761E3F041F}"/>
              </a:ext>
            </a:extLst>
          </p:cNvPr>
          <p:cNvSpPr/>
          <p:nvPr/>
        </p:nvSpPr>
        <p:spPr>
          <a:xfrm>
            <a:off x="0" y="6165806"/>
            <a:ext cx="3771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http://gago.io/wp-content/uploads/2015/09/Mapa-Estrat--gia-v04-Censurado.png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342E20B-C481-4A87-8BF8-E6D22AD46E3B}"/>
              </a:ext>
            </a:extLst>
          </p:cNvPr>
          <p:cNvSpPr txBox="1">
            <a:spLocks/>
          </p:cNvSpPr>
          <p:nvPr/>
        </p:nvSpPr>
        <p:spPr>
          <a:xfrm>
            <a:off x="1036637" y="982662"/>
            <a:ext cx="2209800" cy="54864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Causa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Efeito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Ação</a:t>
            </a:r>
            <a:endParaRPr lang="pt-BR" sz="3200" spc="-102" dirty="0">
              <a:ln w="3175">
                <a:noFill/>
              </a:ln>
              <a:solidFill>
                <a:schemeClr val="bg1">
                  <a:lumMod val="85000"/>
                </a:schemeClr>
              </a:solidFill>
              <a:latin typeface="+mj-lt"/>
              <a:cs typeface="Segoe UI" pitchFamily="34" charset="0"/>
            </a:endParaRPr>
          </a:p>
          <a:p>
            <a:pPr>
              <a:lnSpc>
                <a:spcPct val="200000"/>
              </a:lnSpc>
            </a:pP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7279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637" y="1897061"/>
            <a:ext cx="11504614" cy="2967083"/>
          </a:xfrm>
        </p:spPr>
        <p:txBody>
          <a:bodyPr bIns="91440"/>
          <a:lstStyle/>
          <a:p>
            <a:pPr>
              <a:lnSpc>
                <a:spcPct val="100000"/>
              </a:lnSpc>
            </a:pPr>
            <a:r>
              <a:rPr lang="pt-BR" sz="6000" b="1" dirty="0" err="1"/>
              <a:t>Youtube</a:t>
            </a:r>
            <a:r>
              <a:rPr lang="pt-BR" sz="6000" b="1" dirty="0"/>
              <a:t> </a:t>
            </a:r>
            <a:r>
              <a:rPr lang="pt-BR" sz="6000" b="1" dirty="0" err="1"/>
              <a:t>Downloader</a:t>
            </a:r>
            <a:r>
              <a:rPr lang="pt-BR" sz="6000" b="1" dirty="0"/>
              <a:t> – O projeto</a:t>
            </a:r>
            <a:br>
              <a:rPr lang="pt-BR" dirty="0"/>
            </a:br>
            <a:r>
              <a:rPr lang="pt-BR" sz="3600" dirty="0"/>
              <a:t>Um exemplo real de uma aplicação que executa uma tarefa não trivial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61238" y="266678"/>
            <a:ext cx="4799014" cy="461665"/>
          </a:xfrm>
        </p:spPr>
        <p:txBody>
          <a:bodyPr/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#19 – </a:t>
            </a:r>
            <a:r>
              <a:rPr lang="en-US" sz="11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Youtube</a:t>
            </a:r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Downloader</a:t>
            </a:r>
          </a:p>
        </p:txBody>
      </p:sp>
    </p:spTree>
    <p:extLst>
      <p:ext uri="{BB962C8B-B14F-4D97-AF65-F5344CB8AC3E}">
        <p14:creationId xmlns:p14="http://schemas.microsoft.com/office/powerpoint/2010/main" val="53418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11"/>
    </mc:Choice>
    <mc:Fallback>
      <p:transition advTm="141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F1F3E-3660-48A7-8AE5-66DFB696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82F1208-D64A-4AE8-BB48-B8774716E884}"/>
              </a:ext>
            </a:extLst>
          </p:cNvPr>
          <p:cNvSpPr txBox="1">
            <a:spLocks/>
          </p:cNvSpPr>
          <p:nvPr/>
        </p:nvSpPr>
        <p:spPr>
          <a:xfrm>
            <a:off x="0" y="4564062"/>
            <a:ext cx="12436475" cy="6858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pt-BR" sz="3200" dirty="0">
                <a:solidFill>
                  <a:schemeClr val="tx1"/>
                </a:solidFill>
              </a:rPr>
              <a:t>Permitir o download de um vídeo do </a:t>
            </a:r>
            <a:r>
              <a:rPr lang="pt-BR" sz="3200" dirty="0" err="1">
                <a:solidFill>
                  <a:schemeClr val="tx1"/>
                </a:solidFill>
              </a:rPr>
              <a:t>youtube</a:t>
            </a:r>
            <a:r>
              <a:rPr lang="pt-BR" sz="3200" dirty="0">
                <a:solidFill>
                  <a:schemeClr val="tx1"/>
                </a:solidFill>
              </a:rPr>
              <a:t>, nos formatos MP3 e MP4!</a:t>
            </a:r>
          </a:p>
        </p:txBody>
      </p:sp>
    </p:spTree>
    <p:extLst>
      <p:ext uri="{BB962C8B-B14F-4D97-AF65-F5344CB8AC3E}">
        <p14:creationId xmlns:p14="http://schemas.microsoft.com/office/powerpoint/2010/main" val="38520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F3060F0-79FC-4D65-86C4-997B65EA170B}"/>
              </a:ext>
            </a:extLst>
          </p:cNvPr>
          <p:cNvSpPr txBox="1">
            <a:spLocks/>
          </p:cNvSpPr>
          <p:nvPr/>
        </p:nvSpPr>
        <p:spPr>
          <a:xfrm>
            <a:off x="0" y="2125663"/>
            <a:ext cx="11887200" cy="11811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sz="7200" dirty="0"/>
              <a:t>Desafios</a:t>
            </a:r>
          </a:p>
        </p:txBody>
      </p:sp>
    </p:spTree>
    <p:extLst>
      <p:ext uri="{BB962C8B-B14F-4D97-AF65-F5344CB8AC3E}">
        <p14:creationId xmlns:p14="http://schemas.microsoft.com/office/powerpoint/2010/main" val="11479614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71B7DD-3735-493A-9581-076F1ECCEAA4}"/>
              </a:ext>
            </a:extLst>
          </p:cNvPr>
          <p:cNvSpPr txBox="1">
            <a:spLocks/>
          </p:cNvSpPr>
          <p:nvPr/>
        </p:nvSpPr>
        <p:spPr>
          <a:xfrm>
            <a:off x="1646237" y="144462"/>
            <a:ext cx="10790238" cy="5334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Desafios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F8FB52-6405-4E7D-9DB8-A0CB945619DD}"/>
              </a:ext>
            </a:extLst>
          </p:cNvPr>
          <p:cNvSpPr txBox="1">
            <a:spLocks/>
          </p:cNvSpPr>
          <p:nvPr/>
        </p:nvSpPr>
        <p:spPr>
          <a:xfrm>
            <a:off x="160337" y="830262"/>
            <a:ext cx="5829300" cy="54864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Escalabilidade horizontal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Resiliência / Confiabilidade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Baixo custo</a:t>
            </a:r>
          </a:p>
        </p:txBody>
      </p:sp>
    </p:spTree>
    <p:extLst>
      <p:ext uri="{BB962C8B-B14F-4D97-AF65-F5344CB8AC3E}">
        <p14:creationId xmlns:p14="http://schemas.microsoft.com/office/powerpoint/2010/main" val="735492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A19ED-C955-4DB9-A3F9-8203405D9A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25663"/>
            <a:ext cx="11887200" cy="1181100"/>
          </a:xfrm>
        </p:spPr>
        <p:txBody>
          <a:bodyPr/>
          <a:lstStyle/>
          <a:p>
            <a:r>
              <a:rPr lang="pt-BR" sz="7200" dirty="0"/>
              <a:t>Elementos</a:t>
            </a:r>
          </a:p>
        </p:txBody>
      </p:sp>
    </p:spTree>
    <p:extLst>
      <p:ext uri="{BB962C8B-B14F-4D97-AF65-F5344CB8AC3E}">
        <p14:creationId xmlns:p14="http://schemas.microsoft.com/office/powerpoint/2010/main" val="19036008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71B7DD-3735-493A-9581-076F1ECCEAA4}"/>
              </a:ext>
            </a:extLst>
          </p:cNvPr>
          <p:cNvSpPr txBox="1">
            <a:spLocks/>
          </p:cNvSpPr>
          <p:nvPr/>
        </p:nvSpPr>
        <p:spPr>
          <a:xfrm>
            <a:off x="1646237" y="144462"/>
            <a:ext cx="10790238" cy="5334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Elementos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F8FB52-6405-4E7D-9DB8-A0CB945619DD}"/>
              </a:ext>
            </a:extLst>
          </p:cNvPr>
          <p:cNvSpPr txBox="1">
            <a:spLocks/>
          </p:cNvSpPr>
          <p:nvPr/>
        </p:nvSpPr>
        <p:spPr>
          <a:xfrm>
            <a:off x="160337" y="830262"/>
            <a:ext cx="3009900" cy="38862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Aplicações</a:t>
            </a:r>
          </a:p>
          <a:p>
            <a:pPr marL="923571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32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Web UI</a:t>
            </a:r>
          </a:p>
          <a:p>
            <a:pPr marL="923571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3200" spc="-102" dirty="0" err="1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Worker</a:t>
            </a:r>
            <a:endParaRPr lang="pt-BR" sz="3200" spc="-102" dirty="0">
              <a:ln w="3175">
                <a:noFill/>
              </a:ln>
              <a:solidFill>
                <a:schemeClr val="bg1"/>
              </a:solidFill>
              <a:latin typeface="+mj-lt"/>
              <a:cs typeface="Segoe UI" pitchFamily="34" charset="0"/>
            </a:endParaRPr>
          </a:p>
          <a:p>
            <a:pPr>
              <a:lnSpc>
                <a:spcPct val="200000"/>
              </a:lnSpc>
            </a:pP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CF41F92-850D-4218-9354-5B9082D41388}"/>
              </a:ext>
            </a:extLst>
          </p:cNvPr>
          <p:cNvSpPr txBox="1">
            <a:spLocks/>
          </p:cNvSpPr>
          <p:nvPr/>
        </p:nvSpPr>
        <p:spPr>
          <a:xfrm>
            <a:off x="3094037" y="1211262"/>
            <a:ext cx="4572000" cy="52578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Serviços Tecnológicos</a:t>
            </a: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pt-BR" sz="32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Cache / Banco</a:t>
            </a: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pt-BR" sz="3200" spc="-102" dirty="0" err="1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Encoder</a:t>
            </a:r>
            <a:endParaRPr lang="pt-BR" sz="3200" spc="-102" dirty="0">
              <a:ln w="3175">
                <a:noFill/>
              </a:ln>
              <a:solidFill>
                <a:schemeClr val="bg1"/>
              </a:solidFill>
              <a:latin typeface="+mj-lt"/>
              <a:cs typeface="Segoe UI" pitchFamily="34" charset="0"/>
            </a:endParaRP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pt-BR" sz="32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Mensageria</a:t>
            </a: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pt-BR" sz="32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Métricas</a:t>
            </a: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pt-BR" sz="32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CI</a:t>
            </a: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pt-BR" sz="32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CD</a:t>
            </a: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pt-BR" sz="32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Host</a:t>
            </a:r>
          </a:p>
          <a:p>
            <a:pPr>
              <a:lnSpc>
                <a:spcPct val="100000"/>
              </a:lnSpc>
            </a:pP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2853FBE-5E9C-4828-9424-612CB4ED2545}"/>
              </a:ext>
            </a:extLst>
          </p:cNvPr>
          <p:cNvSpPr txBox="1">
            <a:spLocks/>
          </p:cNvSpPr>
          <p:nvPr/>
        </p:nvSpPr>
        <p:spPr>
          <a:xfrm>
            <a:off x="7589836" y="1211262"/>
            <a:ext cx="4686301" cy="52578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Serviços Tecnológicos</a:t>
            </a: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pt-BR" sz="32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Redis, </a:t>
            </a:r>
            <a:r>
              <a:rPr lang="pt-BR" sz="3200" strike="sngStrike" spc="-102" dirty="0" err="1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MongoDB</a:t>
            </a:r>
            <a:endParaRPr lang="pt-BR" sz="3200" strike="sngStrike" spc="-102" dirty="0">
              <a:ln w="3175">
                <a:noFill/>
              </a:ln>
              <a:solidFill>
                <a:schemeClr val="bg1"/>
              </a:solidFill>
              <a:latin typeface="+mj-lt"/>
              <a:cs typeface="Segoe UI" pitchFamily="34" charset="0"/>
            </a:endParaRP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pt-BR" sz="3200" spc="-102" dirty="0" err="1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Youtube</a:t>
            </a:r>
            <a:r>
              <a:rPr lang="pt-BR" sz="32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-dl</a:t>
            </a: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pt-BR" sz="3200" spc="-102" dirty="0" err="1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RabbitMQ</a:t>
            </a:r>
            <a:endParaRPr lang="pt-BR" sz="3200" spc="-102" dirty="0">
              <a:ln w="3175">
                <a:noFill/>
              </a:ln>
              <a:solidFill>
                <a:schemeClr val="bg1"/>
              </a:solidFill>
              <a:latin typeface="+mj-lt"/>
              <a:cs typeface="Segoe UI" pitchFamily="34" charset="0"/>
            </a:endParaRP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pt-BR" sz="3200" strike="sngStrike" spc="-102" dirty="0" err="1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Graphite</a:t>
            </a:r>
            <a:r>
              <a:rPr lang="pt-BR" sz="3200" strike="sngStrike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 / </a:t>
            </a:r>
            <a:r>
              <a:rPr lang="pt-BR" sz="3200" strike="sngStrike" spc="-102" dirty="0" err="1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Grafana</a:t>
            </a:r>
            <a:endParaRPr lang="pt-BR" sz="3200" strike="sngStrike" spc="-102" dirty="0">
              <a:ln w="3175">
                <a:noFill/>
              </a:ln>
              <a:solidFill>
                <a:schemeClr val="bg1"/>
              </a:solidFill>
              <a:latin typeface="+mj-lt"/>
              <a:cs typeface="Segoe UI" pitchFamily="34" charset="0"/>
            </a:endParaRP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pt-BR" sz="3200" spc="-102" dirty="0" err="1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Jenkins</a:t>
            </a:r>
            <a:endParaRPr lang="pt-BR" sz="3200" spc="-102" dirty="0">
              <a:ln w="3175">
                <a:noFill/>
              </a:ln>
              <a:solidFill>
                <a:schemeClr val="bg1"/>
              </a:solidFill>
              <a:latin typeface="+mj-lt"/>
              <a:cs typeface="Segoe UI" pitchFamily="34" charset="0"/>
            </a:endParaRP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pt-BR" sz="3200" spc="-102" dirty="0" err="1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Jenkins</a:t>
            </a:r>
            <a:endParaRPr lang="pt-BR" sz="3200" spc="-102" dirty="0">
              <a:ln w="3175">
                <a:noFill/>
              </a:ln>
              <a:solidFill>
                <a:schemeClr val="bg1"/>
              </a:solidFill>
              <a:latin typeface="+mj-lt"/>
              <a:cs typeface="Segoe UI" pitchFamily="34" charset="0"/>
            </a:endParaRP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pt-BR" sz="3200" spc="-102" dirty="0" err="1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Docker</a:t>
            </a:r>
            <a:r>
              <a:rPr lang="pt-BR" sz="32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 </a:t>
            </a:r>
            <a:r>
              <a:rPr lang="pt-BR" sz="3200" spc="-102" dirty="0" err="1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Swarm</a:t>
            </a:r>
            <a:r>
              <a:rPr lang="pt-BR" sz="32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 Cluster</a:t>
            </a:r>
          </a:p>
          <a:p>
            <a:pPr marL="923571" lvl="1" indent="-457200">
              <a:buFont typeface="Arial" panose="020B0604020202020204" pitchFamily="34" charset="0"/>
              <a:buChar char="•"/>
            </a:pPr>
            <a:endParaRPr lang="pt-BR" sz="3200" spc="-102" dirty="0">
              <a:ln w="3175">
                <a:noFill/>
              </a:ln>
              <a:solidFill>
                <a:schemeClr val="bg1"/>
              </a:solidFill>
              <a:latin typeface="+mj-lt"/>
              <a:cs typeface="Segoe UI" pitchFamily="34" charset="0"/>
            </a:endParaRPr>
          </a:p>
          <a:p>
            <a:pPr>
              <a:lnSpc>
                <a:spcPct val="100000"/>
              </a:lnSpc>
            </a:pP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1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71B7DD-3735-493A-9581-076F1ECCEAA4}"/>
              </a:ext>
            </a:extLst>
          </p:cNvPr>
          <p:cNvSpPr txBox="1">
            <a:spLocks/>
          </p:cNvSpPr>
          <p:nvPr/>
        </p:nvSpPr>
        <p:spPr>
          <a:xfrm>
            <a:off x="1646237" y="144462"/>
            <a:ext cx="10790238" cy="533400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Elementos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0AA4261-E4DB-4711-B085-4CE0CF08DEA9}"/>
              </a:ext>
            </a:extLst>
          </p:cNvPr>
          <p:cNvSpPr/>
          <p:nvPr/>
        </p:nvSpPr>
        <p:spPr bwMode="auto">
          <a:xfrm>
            <a:off x="655637" y="3040062"/>
            <a:ext cx="1981200" cy="685800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Web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App</a:t>
            </a:r>
            <a:endParaRPr lang="pt-BR" sz="2400" dirty="0">
              <a:solidFill>
                <a:schemeClr val="bg2">
                  <a:lumMod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C49BEC2-7949-4817-8745-16357AA7ACC3}"/>
              </a:ext>
            </a:extLst>
          </p:cNvPr>
          <p:cNvSpPr/>
          <p:nvPr/>
        </p:nvSpPr>
        <p:spPr bwMode="auto">
          <a:xfrm>
            <a:off x="5478460" y="1637260"/>
            <a:ext cx="1231901" cy="306186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dirty="0" err="1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RabbitMQ</a:t>
            </a:r>
            <a:endParaRPr lang="pt-BR" sz="1200" dirty="0">
              <a:solidFill>
                <a:schemeClr val="bg2">
                  <a:lumMod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4867CE2-EED7-4DCC-AD33-3A20A3E2DAF9}"/>
              </a:ext>
            </a:extLst>
          </p:cNvPr>
          <p:cNvSpPr/>
          <p:nvPr/>
        </p:nvSpPr>
        <p:spPr bwMode="auto">
          <a:xfrm>
            <a:off x="9555160" y="3047653"/>
            <a:ext cx="1981200" cy="685800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Worker</a:t>
            </a:r>
            <a:endParaRPr lang="pt-BR" sz="2400" dirty="0">
              <a:solidFill>
                <a:schemeClr val="bg2">
                  <a:lumMod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F553954-5299-45DE-91A4-F27F4232E3E4}"/>
              </a:ext>
            </a:extLst>
          </p:cNvPr>
          <p:cNvSpPr/>
          <p:nvPr/>
        </p:nvSpPr>
        <p:spPr bwMode="auto">
          <a:xfrm>
            <a:off x="5478460" y="4988674"/>
            <a:ext cx="1231901" cy="306186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dirty="0" err="1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Minio</a:t>
            </a:r>
            <a:endParaRPr lang="pt-BR" sz="1200" dirty="0">
              <a:solidFill>
                <a:schemeClr val="bg2">
                  <a:lumMod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189D9B7-C6A0-4C4A-A97A-793539D99A89}"/>
              </a:ext>
            </a:extLst>
          </p:cNvPr>
          <p:cNvSpPr/>
          <p:nvPr/>
        </p:nvSpPr>
        <p:spPr bwMode="auto">
          <a:xfrm>
            <a:off x="5478460" y="3237460"/>
            <a:ext cx="1231901" cy="306186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Redis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91F5C33-0B5B-42B2-9DAA-BB6A8BDD859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636837" y="1790353"/>
            <a:ext cx="2841623" cy="159260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6830ABB-2770-4F8E-9459-2AD629A00DA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6710361" y="1790353"/>
            <a:ext cx="2844799" cy="16002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C29824-3A6C-4730-91CF-132AA266F455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2636837" y="3382962"/>
            <a:ext cx="2841623" cy="759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F96A246-B6AE-4723-B976-E84745738589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flipH="1">
            <a:off x="6710361" y="3390553"/>
            <a:ext cx="2844799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6301874-6082-4E04-A4C5-B03E01FB678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636837" y="3382962"/>
            <a:ext cx="2841623" cy="17588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2A3A334-3595-4659-A43E-407DC2942017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6710361" y="3390553"/>
            <a:ext cx="2844799" cy="175121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: Cantos Arredondados 138">
            <a:extLst>
              <a:ext uri="{FF2B5EF4-FFF2-40B4-BE49-F238E27FC236}">
                <a16:creationId xmlns:a16="http://schemas.microsoft.com/office/drawing/2014/main" id="{B34DCBD0-82A2-4E4E-86F6-85F2D86A140C}"/>
              </a:ext>
            </a:extLst>
          </p:cNvPr>
          <p:cNvSpPr/>
          <p:nvPr/>
        </p:nvSpPr>
        <p:spPr bwMode="auto">
          <a:xfrm>
            <a:off x="9929809" y="2112817"/>
            <a:ext cx="1231901" cy="306186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dirty="0" err="1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YoutubeDL</a:t>
            </a:r>
            <a:endParaRPr lang="pt-BR" sz="1200" dirty="0">
              <a:solidFill>
                <a:schemeClr val="bg2">
                  <a:lumMod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Conector de Seta Reta 139">
            <a:extLst>
              <a:ext uri="{FF2B5EF4-FFF2-40B4-BE49-F238E27FC236}">
                <a16:creationId xmlns:a16="http://schemas.microsoft.com/office/drawing/2014/main" id="{71F86436-E43C-4133-9286-281A271461E1}"/>
              </a:ext>
            </a:extLst>
          </p:cNvPr>
          <p:cNvCxnSpPr>
            <a:cxnSpLocks/>
            <a:stCxn id="10" idx="0"/>
            <a:endCxn id="139" idx="2"/>
          </p:cNvCxnSpPr>
          <p:nvPr/>
        </p:nvCxnSpPr>
        <p:spPr>
          <a:xfrm flipV="1">
            <a:off x="10545760" y="2419003"/>
            <a:ext cx="0" cy="62865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09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xit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 animBg="1"/>
      <p:bldP spid="139" grpId="0" animBg="1"/>
    </p:bldLst>
  </p:timing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LIGHT COLOR TEMPLATE">
  <a:themeElements>
    <a:clrScheme name="Custom 19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LIGHT_Oct_2014.potx" id="{8D89426A-98D9-452E-82D2-38C97A5E7430}" vid="{43CB4C6F-FCEB-4846-9678-AF1F381D6EF6}"/>
    </a:ext>
  </a:extLst>
</a:theme>
</file>

<file path=ppt/theme/theme4.xml><?xml version="1.0" encoding="utf-8"?>
<a:theme xmlns:a="http://schemas.openxmlformats.org/drawingml/2006/main" name="1_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2C8DD87-A2E4-4B30-B129-DAAC5ED35DF1}">
  <we:reference id="wa104178141" version="3.1.2.28" store="pt-BR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d12e2661e9634d9aa98bbb375f31aced>
    <Event_x0020_Start_x0020_Date xmlns="01c77077-aee4-4b5f-bd4e-9cd40a6fff29">2016-03-30T07:00:00+00:00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iaa5f83406f94009a0f6a3e890699ff7>
    <External_x0020_Speaker xmlns="01c77077-aee4-4b5f-bd4e-9cd40a6fff29">John Psaroudakis; Mike Hall;Ryan Galgon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2016-03-31T07:00:00+00:00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B855</Session_x0020_Code>
    <Event_x0020_End_x0020_Date xmlns="01c77077-aee4-4b5f-bd4e-9cd40a6fff29">2016-04-01T07:00:00+00:00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/>
    </TaxKeywordTaxHTField>
    <TaxCatchAll xmlns="230e9df3-be65-4c73-a93b-d1236ebd677e">
      <Value>48</Value>
      <Value>47</Value>
      <Value>46</Value>
      <Value>49</Value>
    </TaxCatchAl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1" ma:contentTypeDescription="" ma:contentTypeScope="" ma:versionID="264624295c8b52c397a103286eb3d87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795b20f19f95dfa6d1f4d708b4ec8d36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8ff673fc-3231-4e3a-893b-6d7f7cd32766"/>
    <ds:schemaRef ds:uri="http://schemas.microsoft.com/office/infopath/2007/PartnerControls"/>
    <ds:schemaRef ds:uri="http://purl.org/dc/elements/1.1/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230e9df3-be65-4c73-a93b-d1236ebd677e"/>
    <ds:schemaRef ds:uri="01c77077-aee4-4b5f-bd4e-9cd40a6fff2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A4D29B-0199-4083-B6CB-53559E57A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6324</TotalTime>
  <Words>444</Words>
  <Application>Microsoft Office PowerPoint</Application>
  <PresentationFormat>Personalizar</PresentationFormat>
  <Paragraphs>159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21</vt:i4>
      </vt:variant>
    </vt:vector>
  </HeadingPairs>
  <TitlesOfParts>
    <vt:vector size="34" baseType="lpstr">
      <vt:lpstr>Arial</vt:lpstr>
      <vt:lpstr>Consolas</vt:lpstr>
      <vt:lpstr>Roboto</vt:lpstr>
      <vt:lpstr>Roboto Black</vt:lpstr>
      <vt:lpstr>Roboto Light</vt:lpstr>
      <vt:lpstr>Roboto Thin</vt:lpstr>
      <vt:lpstr>Segoe UI</vt:lpstr>
      <vt:lpstr>Segoe UI Light</vt:lpstr>
      <vt:lpstr>Wingdings</vt:lpstr>
      <vt:lpstr>5-30721_Build_2016_Template_Light</vt:lpstr>
      <vt:lpstr>5-30721_Build_2016_Template_Dark</vt:lpstr>
      <vt:lpstr>LIGHT COLOR TEMPLATE</vt:lpstr>
      <vt:lpstr>1_5-30721_Build_2016_Template_Dark</vt:lpstr>
      <vt:lpstr>Apresentação do PowerPoint</vt:lpstr>
      <vt:lpstr>Apresentação do PowerPoint</vt:lpstr>
      <vt:lpstr>Youtube Downloader – O projeto Um exemplo real de uma aplicação que executa uma tarefa não trivial</vt:lpstr>
      <vt:lpstr>Funcionalidades</vt:lpstr>
      <vt:lpstr>Apresentação do PowerPoint</vt:lpstr>
      <vt:lpstr>Apresentação do PowerPoint</vt:lpstr>
      <vt:lpstr>Elementos</vt:lpstr>
      <vt:lpstr>Apresentação do PowerPoint</vt:lpstr>
      <vt:lpstr>Apresentação do PowerPoint</vt:lpstr>
      <vt:lpstr>VISÃO GERAL principais características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>oragon.io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19 - Youtube Downloader</dc:title>
  <dc:subject>Enterprise Log</dc:subject>
  <dc:creator>Luiz Carlos Faria</dc:creator>
  <cp:keywords/>
  <dc:description/>
  <cp:lastModifiedBy>Luiz Carlos Faria</cp:lastModifiedBy>
  <cp:revision>90</cp:revision>
  <dcterms:created xsi:type="dcterms:W3CDTF">2016-03-31T00:21:52Z</dcterms:created>
  <dcterms:modified xsi:type="dcterms:W3CDTF">2017-12-22T04:32:23Z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