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x0rKfBglEb0AV9KF8LJ20TtIz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0acc3b5f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e40acc3b5f_3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0acc3b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e40acc3b5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40acc3b5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e40acc3b5f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acc3b5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40acc3b5f_3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0acc3b5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40acc3b5f_3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0acc3b5f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40acc3b5f_3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4c5950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44c595053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40acc3b5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e40acc3b5f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fd428a3d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2fd428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fd428a3d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fd428a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fd428a3d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fd428a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4c595053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4c5950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0acc3b5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e40acc3b5f_3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fd428a3d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2fd428a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47623" y="1129825"/>
            <a:ext cx="8426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355600" y="1632347"/>
            <a:ext cx="838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2" type="body"/>
          </p:nvPr>
        </p:nvSpPr>
        <p:spPr>
          <a:xfrm>
            <a:off x="364417" y="1888342"/>
            <a:ext cx="837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texto">
  <p:cSld name="Imagem com tex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>
            <p:ph idx="2" type="pic"/>
          </p:nvPr>
        </p:nvSpPr>
        <p:spPr>
          <a:xfrm>
            <a:off x="629841" y="1458671"/>
            <a:ext cx="3740100" cy="29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93514" y="1458671"/>
            <a:ext cx="3921900" cy="29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>
  <p:cSld name="Duas Partes de Conteúd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628650" y="122398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em branco">
  <p:cSld name="Slide 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93637" y="1048941"/>
            <a:ext cx="875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sz="20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193637" y="1429494"/>
            <a:ext cx="875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3" type="body"/>
          </p:nvPr>
        </p:nvSpPr>
        <p:spPr>
          <a:xfrm>
            <a:off x="193636" y="1713225"/>
            <a:ext cx="8756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4" type="body"/>
          </p:nvPr>
        </p:nvSpPr>
        <p:spPr>
          <a:xfrm>
            <a:off x="193636" y="2000770"/>
            <a:ext cx="87567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údo com Legenda">
  <p:cSld name="1_Conteúdo com Le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5567363" y="336947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5567363" y="1537097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8"/>
          <p:cNvSpPr/>
          <p:nvPr>
            <p:ph idx="2" type="pic"/>
          </p:nvPr>
        </p:nvSpPr>
        <p:spPr>
          <a:xfrm>
            <a:off x="56327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echnologyreview.com/2011/10/12/190773/paul-allen-the-singularity-isnt-near/" TargetMode="External"/><Relationship Id="rId4" Type="http://schemas.openxmlformats.org/officeDocument/2006/relationships/hyperlink" Target="https://www.axios.com/elon-musk-artificial-intelligence-neuralink-9d351dbb-987b-4b63-9fdc-617182922c33.html" TargetMode="External"/><Relationship Id="rId5" Type="http://schemas.openxmlformats.org/officeDocument/2006/relationships/hyperlink" Target="https://www.dn.pt/vida-e-futuro/elon-musk-humanos-devem-fundir-se-com-a-inteligencia-artificial-para-nao-se-extinguirem-10239349.html" TargetMode="External"/><Relationship Id="rId6" Type="http://schemas.openxmlformats.org/officeDocument/2006/relationships/hyperlink" Target="https://pt.wikipedia.org/wiki/Singularidade_tecnol%C3%B3gica" TargetMode="External"/><Relationship Id="rId7" Type="http://schemas.openxmlformats.org/officeDocument/2006/relationships/hyperlink" Target="https://ofuturodascoisas.com/singularidade-tecnologica-o-diferencial-e-ser-humano/" TargetMode="External"/><Relationship Id="rId8" Type="http://schemas.openxmlformats.org/officeDocument/2006/relationships/hyperlink" Target="https://www.nytimes.com/2009/07/26/science/26robot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orbes.com/sites/cognitiveworld/2019/02/10/the-troubling-trajectory-of-technological-singularity/?sh=6bfdc2236711" TargetMode="External"/><Relationship Id="rId4" Type="http://schemas.openxmlformats.org/officeDocument/2006/relationships/hyperlink" Target="https://www.aliger.com.br/blog/o-que-e-singularidade-tecnologica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347623" y="1129825"/>
            <a:ext cx="8426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Singularidade tecnológica</a:t>
            </a:r>
            <a:endParaRPr/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355600" y="1674459"/>
            <a:ext cx="838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pt-BR" sz="1400"/>
              <a:t>Anthon Gretter, Enzo Bassani, Marco Antônio, Rafael Castilhos</a:t>
            </a:r>
            <a:r>
              <a:rPr b="1" lang="pt-BR" sz="1800"/>
              <a:t> 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0acc3b5f_3_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Gostos “Pessoais”</a:t>
            </a:r>
            <a:endParaRPr b="1" sz="4400">
              <a:solidFill>
                <a:srgbClr val="75818B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75818B"/>
              </a:solidFill>
            </a:endParaRPr>
          </a:p>
        </p:txBody>
      </p:sp>
      <p:sp>
        <p:nvSpPr>
          <p:cNvPr id="100" name="Google Shape;100;ge40acc3b5f_3_34"/>
          <p:cNvSpPr txBox="1"/>
          <p:nvPr/>
        </p:nvSpPr>
        <p:spPr>
          <a:xfrm>
            <a:off x="1077686" y="4400390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e40acc3b5f_3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875" y="1146291"/>
            <a:ext cx="5712093" cy="2850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e40acc3b5f_3_34"/>
          <p:cNvSpPr txBox="1"/>
          <p:nvPr/>
        </p:nvSpPr>
        <p:spPr>
          <a:xfrm>
            <a:off x="628650" y="4175550"/>
            <a:ext cx="59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Conseguiríamos fazer tudo aquilo que quiséssemos?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0acc3b5f_0_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Saúde</a:t>
            </a:r>
            <a:endParaRPr b="1" sz="4400">
              <a:solidFill>
                <a:srgbClr val="75818B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75818B"/>
              </a:solidFill>
            </a:endParaRPr>
          </a:p>
        </p:txBody>
      </p:sp>
      <p:sp>
        <p:nvSpPr>
          <p:cNvPr id="108" name="Google Shape;108;ge40acc3b5f_0_2"/>
          <p:cNvSpPr txBox="1"/>
          <p:nvPr/>
        </p:nvSpPr>
        <p:spPr>
          <a:xfrm>
            <a:off x="1077686" y="4400390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40acc3b5f_0_2"/>
          <p:cNvSpPr txBox="1"/>
          <p:nvPr/>
        </p:nvSpPr>
        <p:spPr>
          <a:xfrm>
            <a:off x="628650" y="4175550"/>
            <a:ext cx="59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Imortalidade? Mentalidade infinita?</a:t>
            </a:r>
            <a:endParaRPr/>
          </a:p>
        </p:txBody>
      </p:sp>
      <p:pic>
        <p:nvPicPr>
          <p:cNvPr id="110" name="Google Shape;110;ge40acc3b5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238" y="991904"/>
            <a:ext cx="4889516" cy="267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e40acc3b5f_0_2"/>
          <p:cNvSpPr txBox="1"/>
          <p:nvPr/>
        </p:nvSpPr>
        <p:spPr>
          <a:xfrm>
            <a:off x="3783675" y="726113"/>
            <a:ext cx="42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Dispositivo do tamanho de células sanguíneas</a:t>
            </a:r>
            <a:endParaRPr sz="1200"/>
          </a:p>
        </p:txBody>
      </p:sp>
      <p:sp>
        <p:nvSpPr>
          <p:cNvPr id="112" name="Google Shape;112;ge40acc3b5f_0_2"/>
          <p:cNvSpPr txBox="1"/>
          <p:nvPr/>
        </p:nvSpPr>
        <p:spPr>
          <a:xfrm>
            <a:off x="3577625" y="3670725"/>
            <a:ext cx="436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Fonte: Filme Transcendent Man, por Robert Ptolemy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0acc3b5f_0_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Educação, aprendizagem</a:t>
            </a:r>
            <a:endParaRPr b="1" sz="4400">
              <a:solidFill>
                <a:srgbClr val="75818B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75818B"/>
              </a:solidFill>
            </a:endParaRPr>
          </a:p>
        </p:txBody>
      </p:sp>
      <p:sp>
        <p:nvSpPr>
          <p:cNvPr id="118" name="Google Shape;118;ge40acc3b5f_0_22"/>
          <p:cNvSpPr txBox="1"/>
          <p:nvPr/>
        </p:nvSpPr>
        <p:spPr>
          <a:xfrm>
            <a:off x="1077686" y="4400390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e40acc3b5f_0_22"/>
          <p:cNvSpPr txBox="1"/>
          <p:nvPr/>
        </p:nvSpPr>
        <p:spPr>
          <a:xfrm>
            <a:off x="628650" y="4175550"/>
            <a:ext cx="59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40acc3b5f_0_22"/>
          <p:cNvSpPr txBox="1"/>
          <p:nvPr/>
        </p:nvSpPr>
        <p:spPr>
          <a:xfrm>
            <a:off x="4735150" y="898750"/>
            <a:ext cx="23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Interface cérebro-computador</a:t>
            </a:r>
            <a:endParaRPr sz="1200"/>
          </a:p>
        </p:txBody>
      </p:sp>
      <p:sp>
        <p:nvSpPr>
          <p:cNvPr id="121" name="Google Shape;121;ge40acc3b5f_0_22"/>
          <p:cNvSpPr txBox="1"/>
          <p:nvPr/>
        </p:nvSpPr>
        <p:spPr>
          <a:xfrm>
            <a:off x="5765525" y="3821551"/>
            <a:ext cx="154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Fonte: Neuralink</a:t>
            </a:r>
            <a:endParaRPr sz="1100"/>
          </a:p>
        </p:txBody>
      </p:sp>
      <p:pic>
        <p:nvPicPr>
          <p:cNvPr id="122" name="Google Shape;122;ge40acc3b5f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950" y="1201200"/>
            <a:ext cx="4854101" cy="274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e40acc3b5f_0_22"/>
          <p:cNvSpPr txBox="1"/>
          <p:nvPr/>
        </p:nvSpPr>
        <p:spPr>
          <a:xfrm>
            <a:off x="628650" y="4175550"/>
            <a:ext cx="59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Engenharia cerebral ou invasão de privacidade?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0acc3b5f_3_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Cientistas</a:t>
            </a:r>
            <a:endParaRPr/>
          </a:p>
        </p:txBody>
      </p:sp>
      <p:sp>
        <p:nvSpPr>
          <p:cNvPr id="129" name="Google Shape;129;ge40acc3b5f_3_5"/>
          <p:cNvSpPr txBox="1"/>
          <p:nvPr>
            <p:ph idx="1" type="body"/>
          </p:nvPr>
        </p:nvSpPr>
        <p:spPr>
          <a:xfrm>
            <a:off x="628650" y="108519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este espaço para escrever o seu texto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Consectetur adipisicing elit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 do eiusmod tempor incididunt ut labore et dolore magna aliqua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 enim ad minim veniam, quis nostrud exercitation ullamco laboris nisi ut aliquip ex ea commodo consequat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Duis aute irure dolor in reprehenderit in voluptate velit esse cillum dolore eu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acc3b5f_3_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Estimativas, </a:t>
            </a:r>
            <a:r>
              <a:rPr lang="pt-BR"/>
              <a:t>Expectativas</a:t>
            </a:r>
            <a:r>
              <a:rPr lang="pt-BR"/>
              <a:t> e Conclusões Para o Futuro</a:t>
            </a:r>
            <a:endParaRPr/>
          </a:p>
        </p:txBody>
      </p:sp>
      <p:sp>
        <p:nvSpPr>
          <p:cNvPr id="135" name="Google Shape;135;ge40acc3b5f_3_10"/>
          <p:cNvSpPr txBox="1"/>
          <p:nvPr>
            <p:ph idx="1" type="body"/>
          </p:nvPr>
        </p:nvSpPr>
        <p:spPr>
          <a:xfrm>
            <a:off x="628650" y="108519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este espaço para escrever o seu texto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Consectetur adipisicing elit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 do eiusmod tempor incididunt ut labore et dolore magna aliqua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 enim ad minim veniam, quis nostrud exercitation ullamco laboris nisi ut aliquip ex ea commodo consequat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Duis aute irure dolor in reprehenderit in voluptate velit esse cillum dolore eu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0acc3b5f_3_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41" name="Google Shape;141;ge40acc3b5f_3_43"/>
          <p:cNvSpPr txBox="1"/>
          <p:nvPr>
            <p:ph idx="1" type="body"/>
          </p:nvPr>
        </p:nvSpPr>
        <p:spPr>
          <a:xfrm>
            <a:off x="628650" y="94004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ALLEN, Paul. </a:t>
            </a:r>
            <a:r>
              <a:rPr b="1" lang="pt-BR" sz="1100">
                <a:solidFill>
                  <a:schemeClr val="dk1"/>
                </a:solidFill>
              </a:rPr>
              <a:t>PAUL ALLEN: The Singularity Isn’t Near. </a:t>
            </a:r>
            <a:r>
              <a:rPr lang="pt-BR" sz="1100">
                <a:solidFill>
                  <a:schemeClr val="dk1"/>
                </a:solidFill>
              </a:rPr>
              <a:t>2011. Disponível em: &lt;</a:t>
            </a:r>
            <a:r>
              <a:rPr lang="pt-BR" sz="1100" u="sng">
                <a:solidFill>
                  <a:schemeClr val="hlink"/>
                </a:solidFill>
                <a:hlinkClick r:id="rId3"/>
              </a:rPr>
              <a:t>https://www.technologyreview.com/2011/10/12/190773/paul-allen-the-singularity-isnt-near/</a:t>
            </a:r>
            <a:r>
              <a:rPr lang="pt-BR" sz="1100">
                <a:solidFill>
                  <a:schemeClr val="dk1"/>
                </a:solidFill>
              </a:rPr>
              <a:t>&gt;.Acesso em: 10/07/2021.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ALLEN, Mike ;VANDEHEI, Jim. </a:t>
            </a:r>
            <a:r>
              <a:rPr b="1" lang="pt-BR" sz="1100">
                <a:solidFill>
                  <a:schemeClr val="dk1"/>
                </a:solidFill>
              </a:rPr>
              <a:t>Elon Musk: Humans must merge with machines.</a:t>
            </a:r>
            <a:r>
              <a:rPr lang="pt-BR" sz="1100">
                <a:solidFill>
                  <a:schemeClr val="dk1"/>
                </a:solidFill>
              </a:rPr>
              <a:t> 2018. Disponível em: &lt;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https://www.axios.com/elon-musk-artificial-intelligence-neuralink-9d351dbb-987b-4b63-9fdc-617182922c33.html</a:t>
            </a:r>
            <a:r>
              <a:rPr lang="pt-BR" sz="1100">
                <a:solidFill>
                  <a:schemeClr val="dk1"/>
                </a:solidFill>
              </a:rPr>
              <a:t>&gt;. Acesso em: 10/07/2021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Elon Musk: Humanos devem fundir-se com a Inteligência Artificial para não se extinguirem. </a:t>
            </a:r>
            <a:r>
              <a:rPr lang="pt-BR" sz="1100">
                <a:solidFill>
                  <a:schemeClr val="dk1"/>
                </a:solidFill>
              </a:rPr>
              <a:t>Diário de Noticias. 26/11/2018. Disponível em: &lt;</a:t>
            </a:r>
            <a:r>
              <a:rPr lang="pt-BR" sz="1100" u="sng">
                <a:solidFill>
                  <a:schemeClr val="hlink"/>
                </a:solidFill>
                <a:hlinkClick r:id="rId5"/>
              </a:rPr>
              <a:t>https://www.dn.pt/vida-e-futuro/elon-musk-humanos-devem-fundir-se-com-a-inteligencia-artificial-para-nao-se-extinguirem-10239349.html</a:t>
            </a:r>
            <a:r>
              <a:rPr lang="pt-BR" sz="1100">
                <a:solidFill>
                  <a:schemeClr val="dk1"/>
                </a:solidFill>
              </a:rPr>
              <a:t>&gt;.Acesso em: 10/07/2021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WIKIPEDIA. </a:t>
            </a:r>
            <a:r>
              <a:rPr b="1" lang="pt-BR" sz="1100">
                <a:solidFill>
                  <a:schemeClr val="dk1"/>
                </a:solidFill>
              </a:rPr>
              <a:t>Singularidade Tecnológica. </a:t>
            </a:r>
            <a:r>
              <a:rPr lang="pt-BR" sz="1100">
                <a:solidFill>
                  <a:schemeClr val="dk1"/>
                </a:solidFill>
              </a:rPr>
              <a:t>Disponível em: &lt;</a:t>
            </a:r>
            <a:r>
              <a:rPr lang="pt-BR" sz="1100" u="sng">
                <a:solidFill>
                  <a:schemeClr val="hlink"/>
                </a:solidFill>
                <a:hlinkClick r:id="rId6"/>
              </a:rPr>
              <a:t>https://pt.wikipedia.org/wiki/Singularidade_tecnológica</a:t>
            </a:r>
            <a:r>
              <a:rPr lang="pt-BR" sz="1100">
                <a:solidFill>
                  <a:schemeClr val="dk1"/>
                </a:solidFill>
              </a:rPr>
              <a:t>&gt;. Acesso em: 10/07/2021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JUNIOR, Nazareno. </a:t>
            </a:r>
            <a:r>
              <a:rPr b="1" lang="pt-BR" sz="1100">
                <a:solidFill>
                  <a:schemeClr val="dk1"/>
                </a:solidFill>
              </a:rPr>
              <a:t>Singularidade Tecnológica: o diferencial é ser humano!”. </a:t>
            </a:r>
            <a:r>
              <a:rPr lang="pt-BR" sz="1100">
                <a:solidFill>
                  <a:schemeClr val="dk1"/>
                </a:solidFill>
              </a:rPr>
              <a:t>26/05/2019.Disponível em: &lt;</a:t>
            </a:r>
            <a:r>
              <a:rPr lang="pt-BR" sz="1100" u="sng">
                <a:solidFill>
                  <a:schemeClr val="hlink"/>
                </a:solidFill>
                <a:hlinkClick r:id="rId7"/>
              </a:rPr>
              <a:t>https://ofuturodascoisas.com/singularidade-tecnologica-o-diferencial-e-ser-humano/</a:t>
            </a:r>
            <a:r>
              <a:rPr lang="pt-BR" sz="1100">
                <a:solidFill>
                  <a:schemeClr val="dk1"/>
                </a:solidFill>
              </a:rPr>
              <a:t>&gt;. Acesso em 10/07/2021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Scientists Worry Machines May Outsmart Man. </a:t>
            </a:r>
            <a:r>
              <a:rPr lang="pt-BR" sz="1100">
                <a:solidFill>
                  <a:schemeClr val="dk1"/>
                </a:solidFill>
              </a:rPr>
              <a:t>NY Times. 26/07/2009. Disponível em: &lt;</a:t>
            </a:r>
            <a:r>
              <a:rPr lang="pt-BR" sz="1100" u="sng">
                <a:solidFill>
                  <a:schemeClr val="hlink"/>
                </a:solidFill>
                <a:hlinkClick r:id="rId8"/>
              </a:rPr>
              <a:t>https://www.nytimes.com/2009/07/26/science/26robot.html</a:t>
            </a:r>
            <a:r>
              <a:rPr lang="pt-BR" sz="1100">
                <a:solidFill>
                  <a:schemeClr val="dk1"/>
                </a:solidFill>
              </a:rPr>
              <a:t>&gt;. Acesso em 10/07/2021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44c595053_0_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47" name="Google Shape;147;ge44c595053_0_6"/>
          <p:cNvSpPr txBox="1"/>
          <p:nvPr>
            <p:ph idx="1" type="body"/>
          </p:nvPr>
        </p:nvSpPr>
        <p:spPr>
          <a:xfrm>
            <a:off x="628650" y="94004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PANDYA, Jayshree. </a:t>
            </a:r>
            <a:r>
              <a:rPr b="1" lang="pt-BR" sz="1100">
                <a:solidFill>
                  <a:schemeClr val="dk1"/>
                </a:solidFill>
              </a:rPr>
              <a:t>The Troubling Trajectory Of Technological Singularity. </a:t>
            </a:r>
            <a:r>
              <a:rPr lang="pt-BR" sz="1100">
                <a:solidFill>
                  <a:schemeClr val="dk1"/>
                </a:solidFill>
              </a:rPr>
              <a:t>2019. Disponível em: &lt;</a:t>
            </a:r>
            <a:r>
              <a:rPr lang="pt-BR" sz="1100" u="sng">
                <a:solidFill>
                  <a:schemeClr val="hlink"/>
                </a:solidFill>
                <a:hlinkClick r:id="rId3"/>
              </a:rPr>
              <a:t>https://www.forbes.com/sites/cognitiveworld/2019/02/10/the-troubling-trajectory-of-technological-singularity/?sh=6bfdc2236711</a:t>
            </a:r>
            <a:r>
              <a:rPr lang="pt-BR" sz="1100">
                <a:solidFill>
                  <a:schemeClr val="dk1"/>
                </a:solidFill>
              </a:rPr>
              <a:t>&gt;. Acesso em 10/07/2021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O que é singularidade tecnológica?. </a:t>
            </a:r>
            <a:r>
              <a:rPr lang="pt-BR" sz="1100">
                <a:solidFill>
                  <a:schemeClr val="dk1"/>
                </a:solidFill>
              </a:rPr>
              <a:t>Aliger. 21/07/2020. Disponível em: &lt;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https://www.aliger.com.br/blog/o-que-e-singularidade-tecnologica/</a:t>
            </a:r>
            <a:r>
              <a:rPr lang="pt-BR" sz="1100">
                <a:solidFill>
                  <a:schemeClr val="dk1"/>
                </a:solidFill>
              </a:rPr>
              <a:t>&gt;. Acesso em: 10/07/2021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CIRIACO, Douglas. </a:t>
            </a:r>
            <a:r>
              <a:rPr b="1" lang="pt-BR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Inteligência artificial vence 20 advogados em teste de revisão de contratos</a:t>
            </a:r>
            <a:r>
              <a:rPr lang="pt-BR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2018. Disponível em: https://www.tecmundo.com.br/software/127721-inteligencia-artificial-vence-20-advogados-teste-revisao-contratos.htm. Acesso em: 15 jul. 2021.</a:t>
            </a:r>
            <a:endParaRPr sz="1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1366203" y="1418194"/>
            <a:ext cx="6411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</a:pPr>
            <a:r>
              <a:rPr lang="pt-BR" sz="4100"/>
              <a:t>Obrigado pela atenção!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628650" y="108519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A origem da palavra ‘Singularidade’ e a relação com seus usos anteriores na astrofísica.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A hipótese da Singularidade Tecnológica: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A tecnologia cresce num ritmo exponencial.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Incertezas a respeito do futuro.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A questão: “Primeira e última invenção?”.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40acc3b5f_3_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Lei de Moore</a:t>
            </a:r>
            <a:endParaRPr/>
          </a:p>
        </p:txBody>
      </p:sp>
      <p:sp>
        <p:nvSpPr>
          <p:cNvPr id="60" name="Google Shape;60;ge40acc3b5f_3_0"/>
          <p:cNvSpPr txBox="1"/>
          <p:nvPr>
            <p:ph idx="1" type="body"/>
          </p:nvPr>
        </p:nvSpPr>
        <p:spPr>
          <a:xfrm>
            <a:off x="543875" y="106400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40acc3b5f_3_0"/>
          <p:cNvSpPr txBox="1"/>
          <p:nvPr/>
        </p:nvSpPr>
        <p:spPr>
          <a:xfrm>
            <a:off x="5610875" y="1064006"/>
            <a:ext cx="281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Gordon Earle Moore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Transistores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Custo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Fim da Lei de Moore?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ge40acc3b5f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064006"/>
            <a:ext cx="3736671" cy="305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fd428a3d_0_0"/>
          <p:cNvSpPr txBox="1"/>
          <p:nvPr>
            <p:ph type="title"/>
          </p:nvPr>
        </p:nvSpPr>
        <p:spPr>
          <a:xfrm>
            <a:off x="628650" y="1376720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será o</a:t>
            </a:r>
            <a:br>
              <a:rPr lang="pt-BR"/>
            </a:br>
            <a:r>
              <a:rPr lang="pt-BR"/>
              <a:t>mercado de trabalho?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fd428a3d_0_7"/>
          <p:cNvSpPr txBox="1"/>
          <p:nvPr>
            <p:ph type="title"/>
          </p:nvPr>
        </p:nvSpPr>
        <p:spPr>
          <a:xfrm>
            <a:off x="628650" y="1376720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será o</a:t>
            </a:r>
            <a:br>
              <a:rPr lang="pt-BR"/>
            </a:br>
            <a:r>
              <a:rPr lang="pt-BR"/>
              <a:t>entretenimento</a:t>
            </a:r>
            <a:r>
              <a:rPr lang="pt-BR"/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fd428a3d_0_14"/>
          <p:cNvSpPr txBox="1"/>
          <p:nvPr>
            <p:ph type="title"/>
          </p:nvPr>
        </p:nvSpPr>
        <p:spPr>
          <a:xfrm>
            <a:off x="628650" y="1376720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máquinas poderão ter emoções?</a:t>
            </a:r>
            <a:br>
              <a:rPr lang="pt-BR"/>
            </a:br>
            <a:r>
              <a:rPr lang="pt-BR"/>
              <a:t>Ou algum tipo de consciência?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4c595053_0_0"/>
          <p:cNvSpPr txBox="1"/>
          <p:nvPr>
            <p:ph type="title"/>
          </p:nvPr>
        </p:nvSpPr>
        <p:spPr>
          <a:xfrm>
            <a:off x="628650" y="1376720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os argumentos contra a singularidade tecnológica?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0acc3b5f_3_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Mercado de Trabalho</a:t>
            </a:r>
            <a:endParaRPr b="1" sz="4400">
              <a:solidFill>
                <a:srgbClr val="75818B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75818B"/>
              </a:solidFill>
            </a:endParaRPr>
          </a:p>
        </p:txBody>
      </p:sp>
      <p:sp>
        <p:nvSpPr>
          <p:cNvPr id="88" name="Google Shape;88;ge40acc3b5f_3_25"/>
          <p:cNvSpPr txBox="1"/>
          <p:nvPr/>
        </p:nvSpPr>
        <p:spPr>
          <a:xfrm>
            <a:off x="1077686" y="4400390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e40acc3b5f_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400" y="907519"/>
            <a:ext cx="4117211" cy="33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e40acc3b5f_3_25"/>
          <p:cNvSpPr txBox="1"/>
          <p:nvPr/>
        </p:nvSpPr>
        <p:spPr>
          <a:xfrm>
            <a:off x="6499350" y="2421675"/>
            <a:ext cx="20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Automatização?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2014-05-15T19:13:18Z</dcterms:created>
  <dc:creator>GR</dc:creator>
</cp:coreProperties>
</file>