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357" r:id="rId11"/>
    <p:sldId id="265" r:id="rId12"/>
    <p:sldId id="284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34473-02E1-46FD-9D21-AE02CF4D6390}" v="14" dt="2020-10-15T13:43:42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3254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96334473-02E1-46FD-9D21-AE02CF4D6390}"/>
    <pc:docChg chg="custSel modSld">
      <pc:chgData name="Raul Sidnei" userId="1279d5d3ca440258" providerId="LiveId" clId="{96334473-02E1-46FD-9D21-AE02CF4D6390}" dt="2020-10-15T13:45:29.641" v="18" actId="1076"/>
      <pc:docMkLst>
        <pc:docMk/>
      </pc:docMkLst>
      <pc:sldChg chg="addSp modSp">
        <pc:chgData name="Raul Sidnei" userId="1279d5d3ca440258" providerId="LiveId" clId="{96334473-02E1-46FD-9D21-AE02CF4D6390}" dt="2020-10-15T13:31:48.002" v="4" actId="14100"/>
        <pc:sldMkLst>
          <pc:docMk/>
          <pc:sldMk cId="0" sldId="256"/>
        </pc:sldMkLst>
        <pc:spChg chg="mod">
          <ac:chgData name="Raul Sidnei" userId="1279d5d3ca440258" providerId="LiveId" clId="{96334473-02E1-46FD-9D21-AE02CF4D6390}" dt="2020-10-15T13:31:41.187" v="2" actId="1076"/>
          <ac:spMkLst>
            <pc:docMk/>
            <pc:sldMk cId="0" sldId="256"/>
            <ac:spMk id="2" creationId="{00000000-0000-0000-0000-000000000000}"/>
          </ac:spMkLst>
        </pc:spChg>
        <pc:picChg chg="add mod">
          <ac:chgData name="Raul Sidnei" userId="1279d5d3ca440258" providerId="LiveId" clId="{96334473-02E1-46FD-9D21-AE02CF4D6390}" dt="2020-10-15T13:31:48.002" v="4" actId="14100"/>
          <ac:picMkLst>
            <pc:docMk/>
            <pc:sldMk cId="0" sldId="256"/>
            <ac:picMk id="1026" creationId="{C6974028-A2FB-406A-BF60-22CCE0F77606}"/>
          </ac:picMkLst>
        </pc:picChg>
      </pc:sldChg>
      <pc:sldChg chg="modSp">
        <pc:chgData name="Raul Sidnei" userId="1279d5d3ca440258" providerId="LiveId" clId="{96334473-02E1-46FD-9D21-AE02CF4D6390}" dt="2020-10-15T13:42:17.196" v="12" actId="1076"/>
        <pc:sldMkLst>
          <pc:docMk/>
          <pc:sldMk cId="0" sldId="262"/>
        </pc:sldMkLst>
        <pc:spChg chg="mod">
          <ac:chgData name="Raul Sidnei" userId="1279d5d3ca440258" providerId="LiveId" clId="{96334473-02E1-46FD-9D21-AE02CF4D6390}" dt="2020-10-15T13:42:17.196" v="12" actId="1076"/>
          <ac:spMkLst>
            <pc:docMk/>
            <pc:sldMk cId="0" sldId="262"/>
            <ac:spMk id="3" creationId="{DBD3E2FC-ABEF-4041-A1A9-5DC8BF3BC918}"/>
          </ac:spMkLst>
        </pc:spChg>
      </pc:sldChg>
      <pc:sldChg chg="addSp modSp mod modClrScheme chgLayout">
        <pc:chgData name="Raul Sidnei" userId="1279d5d3ca440258" providerId="LiveId" clId="{96334473-02E1-46FD-9D21-AE02CF4D6390}" dt="2020-10-15T13:43:45.182" v="14" actId="26606"/>
        <pc:sldMkLst>
          <pc:docMk/>
          <pc:sldMk cId="0" sldId="265"/>
        </pc:sldMkLst>
        <pc:spChg chg="mod">
          <ac:chgData name="Raul Sidnei" userId="1279d5d3ca440258" providerId="LiveId" clId="{96334473-02E1-46FD-9D21-AE02CF4D6390}" dt="2020-10-15T13:43:45.182" v="14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Raul Sidnei" userId="1279d5d3ca440258" providerId="LiveId" clId="{96334473-02E1-46FD-9D21-AE02CF4D6390}" dt="2020-10-15T13:43:45.182" v="14" actId="26606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Raul Sidnei" userId="1279d5d3ca440258" providerId="LiveId" clId="{96334473-02E1-46FD-9D21-AE02CF4D6390}" dt="2020-10-15T13:43:45.182" v="14" actId="26606"/>
          <ac:picMkLst>
            <pc:docMk/>
            <pc:sldMk cId="0" sldId="265"/>
            <ac:picMk id="2050" creationId="{92A137FC-0E8A-4050-B5AA-5FB2E0AEA6E0}"/>
          </ac:picMkLst>
        </pc:picChg>
      </pc:sldChg>
      <pc:sldChg chg="modSp mod">
        <pc:chgData name="Raul Sidnei" userId="1279d5d3ca440258" providerId="LiveId" clId="{96334473-02E1-46FD-9D21-AE02CF4D6390}" dt="2020-10-15T13:44:31.932" v="15" actId="1076"/>
        <pc:sldMkLst>
          <pc:docMk/>
          <pc:sldMk cId="1369710462" sldId="359"/>
        </pc:sldMkLst>
        <pc:spChg chg="mod">
          <ac:chgData name="Raul Sidnei" userId="1279d5d3ca440258" providerId="LiveId" clId="{96334473-02E1-46FD-9D21-AE02CF4D6390}" dt="2020-10-15T13:44:31.932" v="15" actId="1076"/>
          <ac:spMkLst>
            <pc:docMk/>
            <pc:sldMk cId="1369710462" sldId="359"/>
            <ac:spMk id="4" creationId="{6EF6D755-1EF7-4B9E-ABCE-DD54074CE5D2}"/>
          </ac:spMkLst>
        </pc:spChg>
      </pc:sldChg>
      <pc:sldChg chg="modSp mod">
        <pc:chgData name="Raul Sidnei" userId="1279d5d3ca440258" providerId="LiveId" clId="{96334473-02E1-46FD-9D21-AE02CF4D6390}" dt="2020-10-15T13:44:46.004" v="16" actId="1076"/>
        <pc:sldMkLst>
          <pc:docMk/>
          <pc:sldMk cId="3234375334" sldId="361"/>
        </pc:sldMkLst>
        <pc:picChg chg="mod">
          <ac:chgData name="Raul Sidnei" userId="1279d5d3ca440258" providerId="LiveId" clId="{96334473-02E1-46FD-9D21-AE02CF4D6390}" dt="2020-10-15T13:44:46.004" v="16" actId="1076"/>
          <ac:picMkLst>
            <pc:docMk/>
            <pc:sldMk cId="3234375334" sldId="361"/>
            <ac:picMk id="5" creationId="{D42DC00B-B37A-4F38-BC92-030C0F379635}"/>
          </ac:picMkLst>
        </pc:picChg>
      </pc:sldChg>
      <pc:sldChg chg="modSp mod">
        <pc:chgData name="Raul Sidnei" userId="1279d5d3ca440258" providerId="LiveId" clId="{96334473-02E1-46FD-9D21-AE02CF4D6390}" dt="2020-10-15T13:45:07.034" v="17" actId="1076"/>
        <pc:sldMkLst>
          <pc:docMk/>
          <pc:sldMk cId="309807030" sldId="367"/>
        </pc:sldMkLst>
        <pc:picChg chg="mod">
          <ac:chgData name="Raul Sidnei" userId="1279d5d3ca440258" providerId="LiveId" clId="{96334473-02E1-46FD-9D21-AE02CF4D6390}" dt="2020-10-15T13:45:07.034" v="17" actId="1076"/>
          <ac:picMkLst>
            <pc:docMk/>
            <pc:sldMk cId="309807030" sldId="367"/>
            <ac:picMk id="5" creationId="{B0CCA076-D136-4A04-8429-096F629B683D}"/>
          </ac:picMkLst>
        </pc:picChg>
      </pc:sldChg>
      <pc:sldChg chg="modSp mod">
        <pc:chgData name="Raul Sidnei" userId="1279d5d3ca440258" providerId="LiveId" clId="{96334473-02E1-46FD-9D21-AE02CF4D6390}" dt="2020-10-15T13:45:29.641" v="18" actId="1076"/>
        <pc:sldMkLst>
          <pc:docMk/>
          <pc:sldMk cId="1326637673" sldId="372"/>
        </pc:sldMkLst>
        <pc:picChg chg="mod">
          <ac:chgData name="Raul Sidnei" userId="1279d5d3ca440258" providerId="LiveId" clId="{96334473-02E1-46FD-9D21-AE02CF4D6390}" dt="2020-10-15T13:45:29.641" v="18" actId="1076"/>
          <ac:picMkLst>
            <pc:docMk/>
            <pc:sldMk cId="1326637673" sldId="372"/>
            <ac:picMk id="7" creationId="{EFD9D19B-840A-4B41-8F06-EAB2DFB4A8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06858C9-783B-4923-A4EB-82E57578E8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9F40C0-C885-4AD4-9F29-60CB976A47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1F6FE-7CFF-4EE1-AB52-AAD478C71B2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3CC949-18EC-451C-95DB-46D1A9A3F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D0F4B4-DBD1-450E-BC73-F6D2920405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F1FE8-185F-4BD8-91B1-B3AF497F0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77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F4EF8-24C1-4348-8523-ECECC19BE4E4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BC06CE-6A77-432A-B50F-F91D008B79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00107#!page-319046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/3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99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cenglish.blogspot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rais.org/livro/node/938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-edigleyalexandre.com/2012/08/matematico-do-dia-pierre-de-fermat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elino.blogspot.com/2012/05/quem-quer-ser-espiao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maken.wikiwijs.nl/100107#!page-3190468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/3.0/"/>
              </a:rPr>
              <a:t>CC BY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7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pngimg.com/download/3999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/3.0/"/>
              </a:rPr>
              <a:t>CC BY-NC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8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ticenglish.blogspot.com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91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corais.org/livro/node/938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7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www.prof-edigleyalexandre.com/2012/08/matematico-do-dia-pierre-de-fermat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19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ofelino.blogspot.com/2012/05/quem-quer-ser-espiao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85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92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9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41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4B9E15-156C-4AD3-908A-8ABA903CE674}"/>
              </a:ext>
            </a:extLst>
          </p:cNvPr>
          <p:cNvSpPr txBox="1"/>
          <p:nvPr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05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88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29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1849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11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83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69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E9A7ABE-C0A7-4BC6-8734-7387280607A1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88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rais.org/livro/node/93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of-edigleyalexandre.com/2012/08/matematico-do-dia-pierre-de-fermat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felino.blogspot.com/2012/05/quem-quer-ser-espia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ken.wikiwijs.nl/100107#!page-319046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399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heck-list-to-do-list-done-pen-239889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cenglish.blogspot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de Software I</a:t>
            </a:r>
            <a:br>
              <a:rPr lang="pt-BR" dirty="0"/>
            </a:br>
            <a:r>
              <a:rPr lang="pt-BR" dirty="0"/>
              <a:t>Teste Estrutural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Raul Sidnei Wazlawick</a:t>
            </a:r>
          </a:p>
        </p:txBody>
      </p:sp>
      <p:pic>
        <p:nvPicPr>
          <p:cNvPr id="1026" name="Picture 2" descr="White Box Testing : Types,Differences,Levels,Tools |Professionalqa.com">
            <a:extLst>
              <a:ext uri="{FF2B5EF4-FFF2-40B4-BE49-F238E27FC236}">
                <a16:creationId xmlns:a16="http://schemas.microsoft.com/office/drawing/2014/main" id="{C6974028-A2FB-406A-BF60-22CCE0F7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92696"/>
            <a:ext cx="5042892" cy="295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E2673-45B6-48A9-A218-66561862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Fixture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0B8B9-E675-479F-ABC7-DE355E9159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/>
              <a:t>Preparar o cenário. </a:t>
            </a:r>
          </a:p>
          <a:p>
            <a:pPr lvl="0"/>
            <a:r>
              <a:rPr lang="pt-BR" dirty="0"/>
              <a:t>Executar o teste. </a:t>
            </a:r>
          </a:p>
          <a:p>
            <a:pPr lvl="0"/>
            <a:r>
              <a:rPr lang="en-US" dirty="0" err="1"/>
              <a:t>Limpar</a:t>
            </a:r>
            <a:r>
              <a:rPr lang="en-US" dirty="0"/>
              <a:t> o </a:t>
            </a:r>
            <a:r>
              <a:rPr lang="en-US" dirty="0" err="1"/>
              <a:t>ambiente</a:t>
            </a:r>
            <a:r>
              <a:rPr lang="en-US" dirty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81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Níveis de Teste de Funcionalidade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Unidade</a:t>
            </a:r>
          </a:p>
          <a:p>
            <a:r>
              <a:rPr lang="pt-BR" dirty="0"/>
              <a:t>Integração</a:t>
            </a:r>
          </a:p>
          <a:p>
            <a:r>
              <a:rPr lang="pt-BR" dirty="0"/>
              <a:t>Sistema</a:t>
            </a:r>
          </a:p>
          <a:p>
            <a:r>
              <a:rPr lang="pt-BR" dirty="0"/>
              <a:t>Aceitação</a:t>
            </a:r>
          </a:p>
          <a:p>
            <a:r>
              <a:rPr lang="pt-BR" dirty="0"/>
              <a:t>Ciclo de negócio</a:t>
            </a:r>
          </a:p>
          <a:p>
            <a:r>
              <a:rPr lang="pt-BR" dirty="0"/>
              <a:t>Regressão</a:t>
            </a:r>
          </a:p>
          <a:p>
            <a:r>
              <a:rPr lang="pt-BR" dirty="0"/>
              <a:t>Operação</a:t>
            </a:r>
          </a:p>
        </p:txBody>
      </p:sp>
      <p:pic>
        <p:nvPicPr>
          <p:cNvPr id="2050" name="Picture 2" descr="What are the different Test Levels in Software Testing?">
            <a:extLst>
              <a:ext uri="{FF2B5EF4-FFF2-40B4-BE49-F238E27FC236}">
                <a16:creationId xmlns:a16="http://schemas.microsoft.com/office/drawing/2014/main" id="{92A137FC-0E8A-4050-B5AA-5FB2E0AE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930652"/>
            <a:ext cx="3657600" cy="191109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Suplementares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Interface com Usuário</a:t>
            </a:r>
          </a:p>
          <a:p>
            <a:r>
              <a:rPr lang="pt-BR" dirty="0"/>
              <a:t>Performance (Carga, </a:t>
            </a:r>
            <a:r>
              <a:rPr lang="pt-BR" i="1" dirty="0"/>
              <a:t>Stress</a:t>
            </a:r>
            <a:r>
              <a:rPr lang="pt-BR" dirty="0"/>
              <a:t> e Resistência)</a:t>
            </a:r>
          </a:p>
          <a:p>
            <a:r>
              <a:rPr lang="pt-BR" dirty="0"/>
              <a:t>Segurança (Integridade, Autenticação, Autorização, Confidencialidade, Disponibilidade e Não Repúdio)</a:t>
            </a:r>
          </a:p>
          <a:p>
            <a:r>
              <a:rPr lang="pt-BR" dirty="0"/>
              <a:t>Recuperação de Falha</a:t>
            </a:r>
          </a:p>
          <a:p>
            <a:r>
              <a:rPr lang="pt-BR" dirty="0"/>
              <a:t>Instalação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072F-3CAD-475C-BC08-F062481A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Estrutural </a:t>
            </a:r>
          </a:p>
        </p:txBody>
      </p:sp>
      <p:pic>
        <p:nvPicPr>
          <p:cNvPr id="5" name="Espaço Reservado para Conteúdo 4" descr="Uma imagem contendo semáforo&#10;&#10;Descrição gerada automaticamente">
            <a:extLst>
              <a:ext uri="{FF2B5EF4-FFF2-40B4-BE49-F238E27FC236}">
                <a16:creationId xmlns:a16="http://schemas.microsoft.com/office/drawing/2014/main" id="{3F58F4C9-7D8E-49DD-856B-CDB2D365B7B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24037" y="1608137"/>
            <a:ext cx="4733925" cy="4857750"/>
          </a:xfrm>
        </p:spPr>
      </p:pic>
    </p:spTree>
    <p:extLst>
      <p:ext uri="{BB962C8B-B14F-4D97-AF65-F5344CB8AC3E}">
        <p14:creationId xmlns:p14="http://schemas.microsoft.com/office/powerpoint/2010/main" val="171832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99D7-643A-4B9F-9B8F-270299D6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Ciclomática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EF6D755-1EF7-4B9E-ABCE-DD54074CE5D2}"/>
              </a:ext>
            </a:extLst>
          </p:cNvPr>
          <p:cNvSpPr/>
          <p:nvPr/>
        </p:nvSpPr>
        <p:spPr>
          <a:xfrm>
            <a:off x="755576" y="1916832"/>
            <a:ext cx="6678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maior_sequencia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(lista): 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02     elemento_anterior =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None</a:t>
            </a:r>
            <a:b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03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contador =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b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04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b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05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elemento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lista: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06        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elemento == elemento_anterior: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07             contador +=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endParaRPr lang="pt-B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08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contador &gt;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09                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contador</a:t>
            </a:r>
            <a:b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             contador =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b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12         elemento_anterior = elemento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     </a:t>
            </a:r>
            <a:r>
              <a:rPr lang="pt-BR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71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4110D-8779-481C-A2F7-4E7515A3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de Fluxo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3671EFE-0049-4996-9B84-033B3214CD4B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60" y="1556792"/>
            <a:ext cx="3971456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68441EF-D150-4DCB-93AE-C41A625BB49D}"/>
              </a:ext>
            </a:extLst>
          </p:cNvPr>
          <p:cNvSpPr/>
          <p:nvPr/>
        </p:nvSpPr>
        <p:spPr>
          <a:xfrm>
            <a:off x="457200" y="2636912"/>
            <a:ext cx="66784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maior_sequencia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(lista): 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02     elemento_anterior =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None</a:t>
            </a:r>
            <a:b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03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contador =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b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04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b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05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elemento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lista: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06      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elemento == elemento_anterior: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07             contador +=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08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contador &gt;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09                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contador</a:t>
            </a:r>
            <a:b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             contador =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b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12         elemento_anterior = elemento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     </a:t>
            </a:r>
            <a:r>
              <a:rPr lang="pt-BR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9052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2DC00B-B37A-4F38-BC92-030C0F3796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78" y="3429000"/>
            <a:ext cx="4351020" cy="3246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3968F22-58B0-4ECA-B6F3-3AB5E8AB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96" y="692696"/>
            <a:ext cx="4536504" cy="31290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</a:t>
            </a:r>
            <a: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while 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(sorteados) &lt; 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    sorteado = randint(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03    </a:t>
            </a:r>
            <a: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posição </a:t>
            </a:r>
            <a: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(sorteados)):</a:t>
            </a:r>
            <a:b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04        número = sorteados[posição]</a:t>
            </a:r>
            <a:b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05        </a:t>
            </a:r>
            <a: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número == sorteado:</a:t>
            </a:r>
            <a:b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06            </a:t>
            </a:r>
            <a: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b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07</a:t>
            </a:r>
            <a: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if 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número &gt; sorteado:</a:t>
            </a:r>
            <a:b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08            sorteados.insert(posição, sorteado)</a:t>
            </a:r>
            <a:b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09            </a:t>
            </a:r>
            <a: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b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kumimoji="0" lang="fr-F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else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        sorteados.append(sorteado)</a:t>
            </a:r>
            <a:b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print</a:t>
            </a:r>
            <a:r>
              <a:rPr kumimoji="0" lang="fr-F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(sorteados)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B77B6B2-D8A9-4BB3-AC11-EBC590BF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72" y="1143000"/>
            <a:ext cx="3466728" cy="1066800"/>
          </a:xfrm>
        </p:spPr>
        <p:txBody>
          <a:bodyPr>
            <a:normAutofit/>
          </a:bodyPr>
          <a:lstStyle/>
          <a:p>
            <a:r>
              <a:rPr lang="pt-BR" dirty="0"/>
              <a:t>Programa com “break”</a:t>
            </a:r>
          </a:p>
        </p:txBody>
      </p:sp>
    </p:spTree>
    <p:extLst>
      <p:ext uri="{BB962C8B-B14F-4D97-AF65-F5344CB8AC3E}">
        <p14:creationId xmlns:p14="http://schemas.microsoft.com/office/powerpoint/2010/main" val="323437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45566A6-2CD4-4A56-9876-824A1E6784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2" y="2289810"/>
            <a:ext cx="3971456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DB1FE7-BC61-4508-BB7A-03A70890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73EA2-A3D2-4F2E-9E7A-6E20149756A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31840" y="2996952"/>
            <a:ext cx="5554960" cy="3577584"/>
          </a:xfrm>
        </p:spPr>
        <p:txBody>
          <a:bodyPr>
            <a:normAutofit/>
          </a:bodyPr>
          <a:lstStyle/>
          <a:p>
            <a:pPr lvl="0"/>
            <a:r>
              <a:rPr lang="pt-BR" sz="2000" dirty="0"/>
              <a:t>O caminho </a:t>
            </a:r>
            <a:r>
              <a:rPr lang="pt-BR" sz="2000" i="1" dirty="0"/>
              <a:t>c</a:t>
            </a:r>
            <a:r>
              <a:rPr lang="pt-BR" sz="2000" baseline="-25000" dirty="0"/>
              <a:t>1 </a:t>
            </a:r>
            <a:r>
              <a:rPr lang="pt-BR" sz="2000" dirty="0"/>
              <a:t>= &lt;1-4, 5, 13&gt;</a:t>
            </a:r>
          </a:p>
          <a:p>
            <a:pPr lvl="0"/>
            <a:r>
              <a:rPr lang="pt-BR" sz="2000" dirty="0"/>
              <a:t>O caminho </a:t>
            </a:r>
            <a:r>
              <a:rPr lang="pt-BR" sz="2000" i="1" dirty="0"/>
              <a:t>c</a:t>
            </a:r>
            <a:r>
              <a:rPr lang="pt-BR" sz="2000" baseline="-25000" dirty="0"/>
              <a:t>2 </a:t>
            </a:r>
            <a:r>
              <a:rPr lang="pt-BR" sz="2000" dirty="0"/>
              <a:t>= &lt;1-4, 5, 6, 10-11, 12, 5, 13&gt;</a:t>
            </a:r>
          </a:p>
          <a:p>
            <a:pPr lvl="0"/>
            <a:r>
              <a:rPr lang="pt-BR" sz="2000" dirty="0"/>
              <a:t>O caminho </a:t>
            </a:r>
            <a:r>
              <a:rPr lang="pt-BR" sz="2000" i="1" dirty="0"/>
              <a:t>c</a:t>
            </a:r>
            <a:r>
              <a:rPr lang="pt-BR" sz="2000" baseline="-25000" dirty="0"/>
              <a:t>3 </a:t>
            </a:r>
            <a:r>
              <a:rPr lang="pt-BR" sz="2000" dirty="0"/>
              <a:t>= &lt;1-4, 5, 6 ,7-8, 12, 5, 13&gt;</a:t>
            </a:r>
          </a:p>
          <a:p>
            <a:pPr lvl="0"/>
            <a:r>
              <a:rPr lang="pt-BR" sz="2000" dirty="0"/>
              <a:t>O caminho </a:t>
            </a:r>
            <a:r>
              <a:rPr lang="pt-BR" sz="2000" i="1" dirty="0"/>
              <a:t>c</a:t>
            </a:r>
            <a:r>
              <a:rPr lang="pt-BR" sz="2000" baseline="-25000" dirty="0"/>
              <a:t>4 </a:t>
            </a:r>
            <a:r>
              <a:rPr lang="pt-BR" sz="2000" dirty="0"/>
              <a:t>= &lt;1-4, 5, 6, 7-8, 9, 12, 5, 13&gt;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8873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48C9-9EDA-4A18-9A07-43F572EE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36194-6BB9-4C34-8AD5-7FF8772660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1800" i="1" dirty="0"/>
              <a:t>c</a:t>
            </a:r>
            <a:r>
              <a:rPr lang="pt-BR" sz="1800" baseline="-25000" dirty="0"/>
              <a:t>1 </a:t>
            </a:r>
            <a:r>
              <a:rPr lang="pt-BR" sz="1800" dirty="0"/>
              <a:t>= &lt;1, 12&gt;</a:t>
            </a:r>
          </a:p>
          <a:p>
            <a:pPr lvl="0"/>
            <a:r>
              <a:rPr lang="pt-BR" sz="1800" i="1" dirty="0"/>
              <a:t>c</a:t>
            </a:r>
            <a:r>
              <a:rPr lang="pt-BR" sz="1800" baseline="-25000" dirty="0"/>
              <a:t>2 </a:t>
            </a:r>
            <a:r>
              <a:rPr lang="pt-BR" sz="1800" dirty="0"/>
              <a:t>= &lt;1, 2, 3, 10-11, 1, 12&gt;</a:t>
            </a:r>
          </a:p>
          <a:p>
            <a:pPr lvl="0"/>
            <a:r>
              <a:rPr lang="pt-BR" sz="1800" i="1" dirty="0"/>
              <a:t>c</a:t>
            </a:r>
            <a:r>
              <a:rPr lang="pt-BR" sz="1800" baseline="-25000" dirty="0"/>
              <a:t>3 </a:t>
            </a:r>
            <a:r>
              <a:rPr lang="pt-BR" sz="1800" dirty="0"/>
              <a:t>= &lt;1, 2, 3, 4-5, 6, 1, 12&gt;</a:t>
            </a:r>
          </a:p>
          <a:p>
            <a:pPr lvl="0"/>
            <a:r>
              <a:rPr lang="pt-BR" sz="1800" i="1" dirty="0"/>
              <a:t>c</a:t>
            </a:r>
            <a:r>
              <a:rPr lang="pt-BR" sz="1800" baseline="-25000" dirty="0"/>
              <a:t>4 </a:t>
            </a:r>
            <a:r>
              <a:rPr lang="pt-BR" sz="1800" dirty="0"/>
              <a:t>= &lt;1, 2, 3, 4-5, 7, 8-9, 1, 12&gt;</a:t>
            </a:r>
          </a:p>
          <a:p>
            <a:pPr lvl="0"/>
            <a:r>
              <a:rPr lang="pt-BR" sz="1800" i="1" dirty="0"/>
              <a:t>c</a:t>
            </a:r>
            <a:r>
              <a:rPr lang="pt-BR" sz="1800" baseline="-25000" dirty="0"/>
              <a:t>5 </a:t>
            </a:r>
            <a:r>
              <a:rPr lang="pt-BR" sz="1800" dirty="0"/>
              <a:t>= &lt;1, 2, 3, 4-5, 7, 3, 10-11, 1, 12&gt;</a:t>
            </a:r>
          </a:p>
          <a:p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01E867-23B5-4E9B-A1AA-70E9E1115A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3429000"/>
            <a:ext cx="4351020" cy="3246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33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9EAE4-20C8-4FC1-9D3B-A4650341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teste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2AEB8C3-8932-4ACE-8EA8-9C4C2E1BCBB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44" y="1056768"/>
            <a:ext cx="3971456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8B535FA-E7B2-4F83-8C20-7931F5D7442A}"/>
              </a:ext>
            </a:extLst>
          </p:cNvPr>
          <p:cNvSpPr/>
          <p:nvPr/>
        </p:nvSpPr>
        <p:spPr>
          <a:xfrm>
            <a:off x="457200" y="2272417"/>
            <a:ext cx="66784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maior_sequencia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(lista): 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02     elemento_anterior =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None</a:t>
            </a:r>
            <a:b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03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contador =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b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04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b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05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elemento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lista: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06      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elemento == elemento_anterior: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07             contador +=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08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contador &gt;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09                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contador</a:t>
            </a:r>
            <a:b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             contador =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b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12         elemento_anterior = elemento</a:t>
            </a:r>
            <a:b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     </a:t>
            </a:r>
            <a:r>
              <a:rPr lang="pt-BR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maior_contador</a:t>
            </a:r>
            <a:endParaRPr lang="pt-BR" sz="14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3AA741F-58E5-40B7-A1A1-6AF71AEA3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0102"/>
              </p:ext>
            </p:extLst>
          </p:nvPr>
        </p:nvGraphicFramePr>
        <p:xfrm>
          <a:off x="461132" y="5596718"/>
          <a:ext cx="8229600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19976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724774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6266875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71966433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#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caminho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entrada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saída esperada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298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lista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maior_contador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75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&lt;1-4, 5, 13&gt;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[]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12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2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&lt;1-4, 5, 6, 10-11, 12, 5, 13&gt;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[5]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211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3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&lt;1-4, 5, 6, 7-8, 12, 5, 13&gt;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[5, 5, 5, 7, 7]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687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4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&lt;1-4, 5, 6, 7-8, 9, 12, 5, 13&gt;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[5, 5]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46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91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7517-2445-40E5-92B2-CCCC7683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65EBB-80AD-48DC-BA69-FBF0C168D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Fundamentos</a:t>
            </a:r>
          </a:p>
          <a:p>
            <a:r>
              <a:rPr lang="pt-BR" dirty="0"/>
              <a:t>Níveis de teste de funcionalidade</a:t>
            </a:r>
          </a:p>
          <a:p>
            <a:r>
              <a:rPr lang="pt-BR" dirty="0"/>
              <a:t>Testes suplementares</a:t>
            </a:r>
          </a:p>
          <a:p>
            <a:r>
              <a:rPr lang="pt-BR" dirty="0"/>
              <a:t>Teste estrutural</a:t>
            </a:r>
          </a:p>
        </p:txBody>
      </p:sp>
    </p:spTree>
    <p:extLst>
      <p:ext uri="{BB962C8B-B14F-4D97-AF65-F5344CB8AC3E}">
        <p14:creationId xmlns:p14="http://schemas.microsoft.com/office/powerpoint/2010/main" val="229721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F464-406E-41C2-92C9-4D3AA543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do teste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32343D-83F3-40F8-9DDC-1E57577D5D8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3773345"/>
            <a:ext cx="5065810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maior_sequencia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([]) ==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maior_sequencia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]) ==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maior_sequencia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]) ==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maior_sequencia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]) ==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7B5D641C-6929-4F28-899F-67F1D5FB8CA4}"/>
              </a:ext>
            </a:extLst>
          </p:cNvPr>
          <p:cNvSpPr/>
          <p:nvPr/>
        </p:nvSpPr>
        <p:spPr>
          <a:xfrm>
            <a:off x="5076056" y="3449309"/>
            <a:ext cx="1857302" cy="648072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FALHA!</a:t>
            </a:r>
          </a:p>
        </p:txBody>
      </p:sp>
    </p:spTree>
    <p:extLst>
      <p:ext uri="{BB962C8B-B14F-4D97-AF65-F5344CB8AC3E}">
        <p14:creationId xmlns:p14="http://schemas.microsoft.com/office/powerpoint/2010/main" val="356830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D5AFD-AC33-4C93-8164-D4AC8BD8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3591"/>
            <a:ext cx="8229600" cy="1066800"/>
          </a:xfrm>
        </p:spPr>
        <p:txBody>
          <a:bodyPr/>
          <a:lstStyle/>
          <a:p>
            <a:r>
              <a:rPr lang="pt-BR" dirty="0"/>
              <a:t>Depuração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719856-F08F-4697-94E4-AB60B986A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204864"/>
            <a:ext cx="6460423" cy="32470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maior_sequencia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(lista): 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    elemento_anterior =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03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contador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04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maior_contador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05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elemento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lista: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06    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elemento == elemento_anterior: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07            contador +=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08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09            contador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contador &gt;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maior_contador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# antiga linha 8 movida para cá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    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maior_contador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contador # antiga linha 9 movida para cá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        elemento_anterior = elemento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13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maior_contador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1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16023-F5B3-4AF9-B3A9-17860263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Múltiplas condições e caminhos impossíveis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9001E2-6F87-4572-BE06-B760C520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39" y="2528610"/>
            <a:ext cx="7590539" cy="238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 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Programa que verifica se um ano é bissexto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02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'Digite um ano e direi se é bissexto'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03 ano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'Ano:'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04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if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 %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 not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 %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 %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400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05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'é bissexto'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06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else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07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'não é bissexto'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CCA076-D136-4A04-8429-096F629B68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71103"/>
            <a:ext cx="2484120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D31E1E-AD49-4811-A7E3-005FF9DC6F1E}"/>
              </a:ext>
            </a:extLst>
          </p:cNvPr>
          <p:cNvSpPr/>
          <p:nvPr/>
        </p:nvSpPr>
        <p:spPr>
          <a:xfrm>
            <a:off x="763392" y="52255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Bef>
                <a:spcPts val="65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77800" algn="l"/>
              </a:tabLs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&lt;1-4, 4a, 5&gt;</a:t>
            </a:r>
            <a:endParaRPr lang="pt-BR" sz="1600" dirty="0">
              <a:solidFill>
                <a:srgbClr val="000000"/>
              </a:solidFill>
              <a:latin typeface="Times-Roman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77800" algn="l"/>
              </a:tabLs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&lt;1-4, 4b, 5&gt;</a:t>
            </a:r>
            <a:endParaRPr lang="pt-BR" sz="1600" dirty="0">
              <a:solidFill>
                <a:srgbClr val="000000"/>
              </a:solidFill>
              <a:latin typeface="Times-Roman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77800" algn="l"/>
              </a:tabLs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&lt;1-4, 4b, 6-7&gt;</a:t>
            </a:r>
            <a:endParaRPr lang="pt-BR" sz="1600" dirty="0">
              <a:solidFill>
                <a:srgbClr val="000000"/>
              </a:solidFill>
              <a:latin typeface="Times-Roman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77800" algn="l"/>
              </a:tabLs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&lt;1-4, 4a, 4b, 6-7&gt;</a:t>
            </a:r>
            <a:endParaRPr lang="pt-BR" sz="1600" dirty="0">
              <a:solidFill>
                <a:srgbClr val="000000"/>
              </a:solidFill>
              <a:effectLst/>
              <a:latin typeface="Times-Roman"/>
              <a:ea typeface="Times New Roman" panose="02020603050405020304" pitchFamily="18" charset="0"/>
            </a:endParaRP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0C9ECCE4-7742-46DD-BFFE-6C608237F3B3}"/>
              </a:ext>
            </a:extLst>
          </p:cNvPr>
          <p:cNvSpPr/>
          <p:nvPr/>
        </p:nvSpPr>
        <p:spPr>
          <a:xfrm>
            <a:off x="3621729" y="5041843"/>
            <a:ext cx="1728192" cy="504056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Caminho impossível</a:t>
            </a:r>
          </a:p>
        </p:txBody>
      </p:sp>
    </p:spTree>
    <p:extLst>
      <p:ext uri="{BB962C8B-B14F-4D97-AF65-F5344CB8AC3E}">
        <p14:creationId xmlns:p14="http://schemas.microsoft.com/office/powerpoint/2010/main" val="309807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359E5-8E33-498B-86AD-7798E870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47" y="719133"/>
            <a:ext cx="8229600" cy="1066800"/>
          </a:xfrm>
        </p:spPr>
        <p:txBody>
          <a:bodyPr/>
          <a:lstStyle/>
          <a:p>
            <a:r>
              <a:rPr lang="pt-BR" dirty="0"/>
              <a:t>Refazendo os caminhos independentes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464E66-CFBB-4683-9D01-ADEDFB11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47" y="1658514"/>
            <a:ext cx="7590539" cy="238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 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Programa que verifica se um ano é bissexto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02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'Digite um ano e direi se é bissexto'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03 ano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'Ano:'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04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if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 %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 not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 %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 %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400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05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'é bissexto'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06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else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07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'não é bissexto'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4D814E-1172-4AC7-9007-7029C0C395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56" y="2844043"/>
            <a:ext cx="1995310" cy="27481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B3D13E3-4826-4378-B7F8-78AF8960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05465"/>
              </p:ext>
            </p:extLst>
          </p:nvPr>
        </p:nvGraphicFramePr>
        <p:xfrm>
          <a:off x="358947" y="5643567"/>
          <a:ext cx="8229600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588116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711650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6720847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720029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#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caminho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entrada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saída esperada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5467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ano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bissexto?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99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&lt;1-4, 4a, 5&gt;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4, 80, 2004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875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2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&lt;1-4, 4b, 6-7&gt;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3, 81, 1999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61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3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&lt;1-4, 4a, 4b, 5&gt;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400, 1600, 2000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38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4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&lt;1-4, 4a, 4b, 6-7&gt;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300, 1100, 1800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não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30802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A7C9855-23EA-42E7-A565-6A46791B138C}"/>
              </a:ext>
            </a:extLst>
          </p:cNvPr>
          <p:cNvSpPr/>
          <p:nvPr/>
        </p:nvSpPr>
        <p:spPr>
          <a:xfrm>
            <a:off x="467544" y="37828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Bef>
                <a:spcPts val="65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77800" algn="l"/>
              </a:tabLs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&lt;1-4, 4a, 5&gt;</a:t>
            </a:r>
            <a:endParaRPr lang="pt-BR" sz="1600" dirty="0">
              <a:solidFill>
                <a:srgbClr val="000000"/>
              </a:solidFill>
              <a:latin typeface="Times-Roman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77800" algn="l"/>
              </a:tabLs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&lt;1-4, 4b, 6-7&gt;</a:t>
            </a:r>
            <a:endParaRPr lang="pt-BR" sz="1600" dirty="0">
              <a:solidFill>
                <a:srgbClr val="000000"/>
              </a:solidFill>
              <a:latin typeface="Times-Roman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77800" algn="l"/>
              </a:tabLs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&lt;1-4, 4a, 4b, 5&gt;</a:t>
            </a:r>
            <a:endParaRPr lang="pt-BR" sz="1600" dirty="0">
              <a:solidFill>
                <a:srgbClr val="000000"/>
              </a:solidFill>
              <a:latin typeface="Times-Roman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77800" algn="l"/>
              </a:tabLs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&lt;1-4, 4a, 4b, 6-7&gt;</a:t>
            </a:r>
            <a:endParaRPr lang="pt-BR" sz="1600" dirty="0">
              <a:solidFill>
                <a:srgbClr val="000000"/>
              </a:solidFill>
              <a:effectLst/>
              <a:latin typeface="Times-Roman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5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F719E-100A-425F-92A2-5EE2E2BA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Caminho impossível (</a:t>
            </a:r>
            <a:r>
              <a:rPr lang="pt-BR" i="1" dirty="0"/>
              <a:t>for</a:t>
            </a:r>
            <a:r>
              <a:rPr lang="pt-BR" dirty="0"/>
              <a:t> constante)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407345E-E671-49A5-A74E-08F713C4883B}"/>
              </a:ext>
            </a:extLst>
          </p:cNvPr>
          <p:cNvSpPr/>
          <p:nvPr/>
        </p:nvSpPr>
        <p:spPr>
          <a:xfrm>
            <a:off x="1403648" y="2708920"/>
            <a:ext cx="6120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pt-BR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'Pagamento pelo jogo de xadrez'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grãos =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b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 </a:t>
            </a:r>
            <a:r>
              <a:rPr lang="pt-BR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range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64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):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grãos +=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**i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pt-BR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'Grãos de arroz:'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grãos)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06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0EF0F-3CBE-4CFE-9B12-0BF274B4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 impossível (</a:t>
            </a:r>
            <a:r>
              <a:rPr lang="pt-BR" i="1" dirty="0"/>
              <a:t>while </a:t>
            </a:r>
            <a:r>
              <a:rPr lang="pt-BR" i="1" dirty="0" err="1"/>
              <a:t>true</a:t>
            </a:r>
            <a:r>
              <a:rPr lang="pt-BR" dirty="0"/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98C3A7-DCC7-4D6F-AC74-506B82AD9FD7}"/>
              </a:ext>
            </a:extLst>
          </p:cNvPr>
          <p:cNvSpPr/>
          <p:nvPr/>
        </p:nvSpPr>
        <p:spPr>
          <a:xfrm>
            <a:off x="270527" y="2391013"/>
            <a:ext cx="8435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01. TAXA_MORTES =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0.06</a:t>
            </a:r>
            <a:b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02. TAXA_NASCIMENTOS =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0.01</a:t>
            </a:r>
            <a:b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03. POPULAÇÃO_MÍNIMA =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100000</a:t>
            </a:r>
            <a:b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04.</a:t>
            </a:r>
            <a:r>
              <a:rPr lang="pt-BR" sz="1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print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pt-BR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'Evolução da população de dodôs.'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05. ano =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1600</a:t>
            </a:r>
            <a:b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06. população =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1000000</a:t>
            </a:r>
            <a:b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07.</a:t>
            </a:r>
            <a:r>
              <a:rPr lang="pt-BR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while </a:t>
            </a:r>
            <a:r>
              <a:rPr lang="pt-BR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b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08.     mortos = </a:t>
            </a:r>
            <a:r>
              <a:rPr lang="pt-BR" sz="1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(população*TAXA_MORTES)</a:t>
            </a:r>
            <a:b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09.     nascidos = </a:t>
            </a:r>
            <a:r>
              <a:rPr lang="pt-BR" sz="1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(população*TAXA_NASCIMENTOS)</a:t>
            </a:r>
            <a:b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10.     </a:t>
            </a:r>
            <a:r>
              <a:rPr lang="pt-BR" sz="1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pt-BR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'Ano: {0}. População: {1}. Nascidos: {2}. Mortos: {3}.'</a:t>
            </a:r>
            <a:br>
              <a:rPr lang="pt-BR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11.</a:t>
            </a:r>
            <a:r>
              <a:rPr lang="pt-BR" sz="12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(ano, população, nascidos, mortos))</a:t>
            </a:r>
            <a:b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12.     </a:t>
            </a:r>
            <a:r>
              <a:rPr lang="pt-BR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população &lt; POPULAÇÃO_MÍNIMA:</a:t>
            </a:r>
            <a:b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13.         </a:t>
            </a:r>
            <a:r>
              <a:rPr lang="pt-BR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break</a:t>
            </a:r>
            <a:br>
              <a:rPr lang="pt-BR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14.</a:t>
            </a:r>
            <a:r>
              <a:rPr lang="pt-BR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população += nascidos-mortos</a:t>
            </a:r>
            <a:b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15.     ano +=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F6B9B1-BD78-49B3-9E37-2819806D7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4010" y="2002582"/>
            <a:ext cx="1980478" cy="40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8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9AD16-4469-4AEC-8433-B21FA624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 impossível (</a:t>
            </a:r>
            <a:r>
              <a:rPr lang="pt-BR" i="1" dirty="0"/>
              <a:t>if</a:t>
            </a:r>
            <a:r>
              <a:rPr lang="pt-BR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B27133-E87A-48D2-BC80-BC932301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73208"/>
            <a:ext cx="4857420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if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==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    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'essa linha nunca será executada'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6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DCBF2-5815-4EFD-877F-6D967097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Situação em que é difícil determinar se um caminho é impossível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1B525A-3B3D-4483-84FD-43A6BA87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44213"/>
            <a:ext cx="7629012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01.</a:t>
            </a:r>
            <a:r>
              <a:rPr kumimoji="0" lang="en-GB" alt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def </a:t>
            </a:r>
            <a:r>
              <a:rPr kumimoji="0" lang="en-GB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fermat</a:t>
            </a:r>
            <a:r>
              <a:rPr kumimoji="0" lang="en-GB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(x, a, b, c):</a:t>
            </a:r>
            <a:br>
              <a:rPr kumimoji="0" lang="en-GB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02.     </a:t>
            </a:r>
            <a:r>
              <a:rPr kumimoji="0" lang="en-GB" alt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GB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a**x + b**x == c**x:</a:t>
            </a:r>
            <a:br>
              <a:rPr kumimoji="0" lang="en-GB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03. 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'O último teorema de Fermat é verdadeiro para'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x, a, b, c)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3D99EA-51FE-406E-B6C8-C9B5776E63F1}"/>
              </a:ext>
            </a:extLst>
          </p:cNvPr>
          <p:cNvSpPr/>
          <p:nvPr/>
        </p:nvSpPr>
        <p:spPr>
          <a:xfrm>
            <a:off x="300360" y="4805633"/>
            <a:ext cx="4271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Esse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teorema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levou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359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anos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para ser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provado</a:t>
            </a:r>
            <a:endParaRPr lang="pt-BR" dirty="0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FD9D19B-840A-4B41-8F06-EAB2DFB4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88024" y="4043362"/>
            <a:ext cx="3911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B954E-E2A5-4A16-A94D-DA674158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do teste estrutural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37551-5832-4FEA-AC53-5B0ECD2143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249424"/>
            <a:ext cx="8229600" cy="819536"/>
          </a:xfrm>
        </p:spPr>
        <p:txBody>
          <a:bodyPr/>
          <a:lstStyle/>
          <a:p>
            <a:r>
              <a:rPr lang="pt-BR" dirty="0"/>
              <a:t>Não testa código que </a:t>
            </a:r>
            <a:r>
              <a:rPr lang="pt-BR" i="1" dirty="0"/>
              <a:t>deveria</a:t>
            </a:r>
            <a:r>
              <a:rPr lang="pt-BR" dirty="0"/>
              <a:t> existir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02D7F0-D735-4457-9061-21DC998C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130613"/>
            <a:ext cx="3974165" cy="1405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def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é_primo(número):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     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divisor 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número//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03         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número % divisor ==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04             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False</a:t>
            </a:r>
            <a:b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05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return True</a:t>
            </a:r>
            <a:r>
              <a:rPr kumimoji="0" lang="pt-BR" altLang="pt-B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2785A-B5EE-4E77-9463-D392FBDB06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59692"/>
            <a:ext cx="2080260" cy="27660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CC1D81F-C122-4827-A7CA-DC412E9D0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05479"/>
              </p:ext>
            </p:extLst>
          </p:nvPr>
        </p:nvGraphicFramePr>
        <p:xfrm>
          <a:off x="442671" y="5373216"/>
          <a:ext cx="8229600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44873223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945029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0897397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113557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#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caminho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entrada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saída esperada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3610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número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primo?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24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&lt;1, 2, 5&gt;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495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2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&lt;1, 2, 3, 4&gt;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3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3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&lt;1, 2, 3, 2, 4&gt;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3076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r>
                        <a:rPr lang="pt-BR" sz="1200" baseline="-25000">
                          <a:effectLst/>
                        </a:rPr>
                        <a:t>3 </a:t>
                      </a:r>
                      <a:r>
                        <a:rPr lang="pt-BR" sz="1200">
                          <a:effectLst/>
                        </a:rPr>
                        <a:t>(alt.)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&lt;1, 2, 3, 2, 5&gt;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16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07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1EA0E-26DB-4A10-BD9E-672EA78A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é bom para identificar código malicioso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1272C6-F15B-4811-ACFF-67329BF90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422050"/>
            <a:ext cx="3191899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fatorial(n):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 ==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31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 ==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 * fatorial(n-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fatorial(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fatorial(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fatorial(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fatorial(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120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fatorial(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40320</a:t>
            </a:r>
            <a:b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fatorial(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479001600</a:t>
            </a:r>
            <a:r>
              <a:rPr kumimoji="0" lang="pt-BR" altLang="pt-B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AFBE75-6EF9-4692-A4DD-4A3051F51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6527" y="2524056"/>
            <a:ext cx="23717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rvore, ao ar livre, estrada, caminho&#10;&#10;Descrição gerada automaticamente">
            <a:extLst>
              <a:ext uri="{FF2B5EF4-FFF2-40B4-BE49-F238E27FC236}">
                <a16:creationId xmlns:a16="http://schemas.microsoft.com/office/drawing/2014/main" id="{EDFBB8A0-D22C-4D4F-A6BF-775751A24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390153"/>
            <a:ext cx="9144000" cy="60776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BR" i="1" dirty="0">
                <a:solidFill>
                  <a:srgbClr val="FFFF00"/>
                </a:solidFill>
              </a:rPr>
              <a:t>Erro humano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i="1" dirty="0"/>
              <a:t>erro</a:t>
            </a:r>
            <a:r>
              <a:rPr lang="pt-BR" dirty="0"/>
              <a:t> (</a:t>
            </a:r>
            <a:r>
              <a:rPr lang="pt-BR" i="1" dirty="0" err="1"/>
              <a:t>error</a:t>
            </a:r>
            <a:r>
              <a:rPr lang="pt-BR" dirty="0"/>
              <a:t>) </a:t>
            </a:r>
          </a:p>
          <a:p>
            <a:pPr lvl="0"/>
            <a:r>
              <a:rPr lang="pt-BR" b="1" i="1" dirty="0"/>
              <a:t>defeito</a:t>
            </a:r>
            <a:r>
              <a:rPr lang="pt-BR" dirty="0"/>
              <a:t> (</a:t>
            </a:r>
            <a:r>
              <a:rPr lang="pt-BR" i="1" dirty="0" err="1"/>
              <a:t>fault</a:t>
            </a:r>
            <a:r>
              <a:rPr lang="pt-BR" dirty="0"/>
              <a:t>) </a:t>
            </a:r>
          </a:p>
          <a:p>
            <a:pPr lvl="0"/>
            <a:r>
              <a:rPr lang="pt-BR" b="1" i="1" dirty="0"/>
              <a:t>falha</a:t>
            </a:r>
            <a:r>
              <a:rPr lang="pt-BR" dirty="0"/>
              <a:t> (</a:t>
            </a:r>
            <a:r>
              <a:rPr lang="pt-BR" i="1" dirty="0" err="1"/>
              <a:t>failure</a:t>
            </a:r>
            <a:r>
              <a:rPr lang="pt-BR" dirty="0"/>
              <a:t>) </a:t>
            </a:r>
          </a:p>
          <a:p>
            <a:pPr lvl="0"/>
            <a:r>
              <a:rPr lang="pt-BR" b="1" i="1" dirty="0"/>
              <a:t>engano</a:t>
            </a:r>
            <a:r>
              <a:rPr lang="pt-BR" dirty="0"/>
              <a:t> (</a:t>
            </a:r>
            <a:r>
              <a:rPr lang="pt-BR" i="1" dirty="0" err="1"/>
              <a:t>mistake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5" name="Imagem 4" descr="Uma imagem contendo animal&#10;&#10;Descrição gerada automaticamente">
            <a:extLst>
              <a:ext uri="{FF2B5EF4-FFF2-40B4-BE49-F238E27FC236}">
                <a16:creationId xmlns:a16="http://schemas.microsoft.com/office/drawing/2014/main" id="{351730F8-348B-428E-8D27-1F749D85C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9792" y="404664"/>
            <a:ext cx="6309373" cy="58034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Verificação, Validação e Teste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C44D5B-B179-4B34-8868-B6806163219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4187" y="1600200"/>
            <a:ext cx="4873625" cy="48736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pic>
        <p:nvPicPr>
          <p:cNvPr id="8" name="Espaço Reservado para Conteúdo 7" descr="Uma imagem contendo pessoa, homem, interior, computador&#10;&#10;Descrição gerada automaticamente">
            <a:extLst>
              <a:ext uri="{FF2B5EF4-FFF2-40B4-BE49-F238E27FC236}">
                <a16:creationId xmlns:a16="http://schemas.microsoft.com/office/drawing/2014/main" id="{3ACC1E90-2033-455A-A700-F782163D81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5781" y="1600200"/>
            <a:ext cx="7310437" cy="48736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partes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Frequentemente, partes do software precisam ser testadas isoladamente. </a:t>
            </a:r>
          </a:p>
          <a:p>
            <a:r>
              <a:rPr lang="pt-BR" dirty="0"/>
              <a:t>Mas essas partes normalmente se comunicam com outras partes.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E3E62D-1115-4ADE-A22C-5799CB8562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760640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BD3E2FC-ABEF-4041-A1A9-5DC8BF3B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6912"/>
            <a:ext cx="3168352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B: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primo(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n): </a:t>
            </a:r>
            <a:r>
              <a:rPr kumimoji="0" lang="en-GB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#stub</a:t>
            </a:r>
            <a:br>
              <a:rPr kumimoji="0" lang="en-GB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 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elif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elif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elif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elif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None</a:t>
            </a:r>
            <a:b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 = B()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b.primo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b.primo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b.primo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b.primo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b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en-GB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b.primo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</a:t>
            </a:r>
            <a:r>
              <a:rPr kumimoji="0" lang="en-GB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Driver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81DD6F-37C1-4071-A446-EB170839C6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28900"/>
            <a:ext cx="5904656" cy="1304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36C39DB-42F2-4C59-A65F-8625ED971B16}" vid="{06DFB6B4-E2F9-4002-B90A-80CCA8A2CA6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2137</TotalTime>
  <Words>1865</Words>
  <Application>Microsoft Office PowerPoint</Application>
  <PresentationFormat>Apresentação na tela (4:3)</PresentationFormat>
  <Paragraphs>174</Paragraphs>
  <Slides>29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9" baseType="lpstr">
      <vt:lpstr>Arial</vt:lpstr>
      <vt:lpstr>Arial Unicode MS</vt:lpstr>
      <vt:lpstr>Calibri</vt:lpstr>
      <vt:lpstr>Courier New</vt:lpstr>
      <vt:lpstr>Symbol</vt:lpstr>
      <vt:lpstr>Times New Roman</vt:lpstr>
      <vt:lpstr>Times-Roman</vt:lpstr>
      <vt:lpstr>Wingdings</vt:lpstr>
      <vt:lpstr>Wingdings 2</vt:lpstr>
      <vt:lpstr>Tema1</vt:lpstr>
      <vt:lpstr>Teste de Software I Teste Estrutural</vt:lpstr>
      <vt:lpstr>Conteúdo</vt:lpstr>
      <vt:lpstr>Erro humano</vt:lpstr>
      <vt:lpstr>Fundamentos</vt:lpstr>
      <vt:lpstr>Verificação, Validação e Teste</vt:lpstr>
      <vt:lpstr>Depuração</vt:lpstr>
      <vt:lpstr>Teste de partes de software</vt:lpstr>
      <vt:lpstr>Stub</vt:lpstr>
      <vt:lpstr>Driver</vt:lpstr>
      <vt:lpstr>Fixture</vt:lpstr>
      <vt:lpstr>Níveis de Teste de Funcionalidade</vt:lpstr>
      <vt:lpstr>Testes Suplementares</vt:lpstr>
      <vt:lpstr>Teste Estrutural </vt:lpstr>
      <vt:lpstr>Complexidade Ciclomática</vt:lpstr>
      <vt:lpstr>Grafo de Fluxo</vt:lpstr>
      <vt:lpstr>Programa com “break”</vt:lpstr>
      <vt:lpstr>Caminhos independentes</vt:lpstr>
      <vt:lpstr>Caminhos independentes</vt:lpstr>
      <vt:lpstr>Casos de teste</vt:lpstr>
      <vt:lpstr>Execução do teste</vt:lpstr>
      <vt:lpstr>Depuração</vt:lpstr>
      <vt:lpstr>Múltiplas condições e caminhos impossíveis</vt:lpstr>
      <vt:lpstr>Refazendo os caminhos independentes</vt:lpstr>
      <vt:lpstr>Caminho impossível (for constante)</vt:lpstr>
      <vt:lpstr>Caminho impossível (while true)</vt:lpstr>
      <vt:lpstr>Caminho impossível (if)</vt:lpstr>
      <vt:lpstr>Situação em que é difícil determinar se um caminho é impossível</vt:lpstr>
      <vt:lpstr>Limitações do teste estrutural</vt:lpstr>
      <vt:lpstr>Mas é bom para identificar código malicioso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Ágeis de Desenvolvimento de Software </dc:title>
  <cp:lastModifiedBy>Raul Sidnei</cp:lastModifiedBy>
  <cp:revision>170</cp:revision>
  <dcterms:modified xsi:type="dcterms:W3CDTF">2020-10-15T13:45:43Z</dcterms:modified>
</cp:coreProperties>
</file>