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Lst>
  <p:sldSz cy="5143500" cx="9144000"/>
  <p:notesSz cx="6858000" cy="9144000"/>
  <p:embeddedFontLst>
    <p:embeddedFont>
      <p:font typeface="Raleway"/>
      <p:regular r:id="rId108"/>
      <p:bold r:id="rId109"/>
      <p:italic r:id="rId110"/>
      <p:boldItalic r:id="rId111"/>
    </p:embeddedFont>
    <p:embeddedFont>
      <p:font typeface="Roboto"/>
      <p:regular r:id="rId112"/>
      <p:bold r:id="rId113"/>
      <p:italic r:id="rId114"/>
      <p:boldItalic r:id="rId115"/>
    </p:embeddedFont>
    <p:embeddedFont>
      <p:font typeface="Karla"/>
      <p:regular r:id="rId116"/>
      <p:bold r:id="rId117"/>
      <p:italic r:id="rId118"/>
      <p:boldItalic r:id="rId1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30083D4-95B6-45A5-AFD4-54BD8CCC2239}">
  <a:tblStyle styleId="{830083D4-95B6-45A5-AFD4-54BD8CCC2239}"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Raleway-bold.fntdata"/><Relationship Id="rId108" Type="http://schemas.openxmlformats.org/officeDocument/2006/relationships/font" Target="fonts/Raleway-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Karla-italic.fntdata"/><Relationship Id="rId117" Type="http://schemas.openxmlformats.org/officeDocument/2006/relationships/font" Target="fonts/Karla-bold.fntdata"/><Relationship Id="rId116" Type="http://schemas.openxmlformats.org/officeDocument/2006/relationships/font" Target="fonts/Karla-regular.fntdata"/><Relationship Id="rId115" Type="http://schemas.openxmlformats.org/officeDocument/2006/relationships/font" Target="fonts/Roboto-boldItalic.fntdata"/><Relationship Id="rId119" Type="http://schemas.openxmlformats.org/officeDocument/2006/relationships/font" Target="fonts/Karla-boldItalic.fntdata"/><Relationship Id="rId15" Type="http://schemas.openxmlformats.org/officeDocument/2006/relationships/slide" Target="slides/slide10.xml"/><Relationship Id="rId110" Type="http://schemas.openxmlformats.org/officeDocument/2006/relationships/font" Target="fonts/Raleway-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Roboto-italic.fntdata"/><Relationship Id="rId18" Type="http://schemas.openxmlformats.org/officeDocument/2006/relationships/slide" Target="slides/slide13.xml"/><Relationship Id="rId113" Type="http://schemas.openxmlformats.org/officeDocument/2006/relationships/font" Target="fonts/Roboto-bold.fntdata"/><Relationship Id="rId112" Type="http://schemas.openxmlformats.org/officeDocument/2006/relationships/font" Target="fonts/Roboto-regular.fntdata"/><Relationship Id="rId111" Type="http://schemas.openxmlformats.org/officeDocument/2006/relationships/font" Target="fonts/Raleway-bold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SzPct val="127272"/>
              <a:buChar char="●"/>
              <a:defRPr b="0" i="0" sz="1100" u="none" cap="none" strike="noStrike">
                <a:solidFill>
                  <a:schemeClr val="dk1"/>
                </a:solidFill>
                <a:latin typeface="Arial"/>
                <a:ea typeface="Arial"/>
                <a:cs typeface="Arial"/>
                <a:sym typeface="Arial"/>
              </a:defRPr>
            </a:lvl1pPr>
            <a:lvl2pPr indent="0" lvl="1" marL="457200" marR="0" rtl="0" algn="l">
              <a:spcBef>
                <a:spcPts val="0"/>
              </a:spcBef>
              <a:buSzPct val="127272"/>
              <a:buChar char="○"/>
              <a:defRPr b="0" i="0" sz="1100" u="none" cap="none" strike="noStrike">
                <a:solidFill>
                  <a:schemeClr val="dk1"/>
                </a:solidFill>
                <a:latin typeface="Arial"/>
                <a:ea typeface="Arial"/>
                <a:cs typeface="Arial"/>
                <a:sym typeface="Arial"/>
              </a:defRPr>
            </a:lvl2pPr>
            <a:lvl3pPr indent="0" lvl="2" marL="914400" marR="0" rtl="0" algn="l">
              <a:spcBef>
                <a:spcPts val="0"/>
              </a:spcBef>
              <a:buSzPct val="127272"/>
              <a:buChar char="■"/>
              <a:defRPr b="0" i="0" sz="1100" u="none" cap="none" strike="noStrike">
                <a:solidFill>
                  <a:schemeClr val="dk1"/>
                </a:solidFill>
                <a:latin typeface="Arial"/>
                <a:ea typeface="Arial"/>
                <a:cs typeface="Arial"/>
                <a:sym typeface="Arial"/>
              </a:defRPr>
            </a:lvl3pPr>
            <a:lvl4pPr indent="0" lvl="3" marL="1371600" marR="0" rtl="0" algn="l">
              <a:spcBef>
                <a:spcPts val="0"/>
              </a:spcBef>
              <a:buSzPct val="127272"/>
              <a:buChar char="●"/>
              <a:defRPr b="0" i="0" sz="1100" u="none" cap="none" strike="noStrike">
                <a:solidFill>
                  <a:schemeClr val="dk1"/>
                </a:solidFill>
                <a:latin typeface="Arial"/>
                <a:ea typeface="Arial"/>
                <a:cs typeface="Arial"/>
                <a:sym typeface="Arial"/>
              </a:defRPr>
            </a:lvl4pPr>
            <a:lvl5pPr indent="0" lvl="4" marL="1828800" marR="0" rtl="0" algn="l">
              <a:spcBef>
                <a:spcPts val="0"/>
              </a:spcBef>
              <a:buSzPct val="127272"/>
              <a:buChar char="○"/>
              <a:defRPr b="0" i="0" sz="1100" u="none" cap="none" strike="noStrike">
                <a:solidFill>
                  <a:schemeClr val="dk1"/>
                </a:solidFill>
                <a:latin typeface="Arial"/>
                <a:ea typeface="Arial"/>
                <a:cs typeface="Arial"/>
                <a:sym typeface="Arial"/>
              </a:defRPr>
            </a:lvl5pPr>
            <a:lvl6pPr indent="0" lvl="5" marL="2286000" marR="0" rtl="0" algn="l">
              <a:spcBef>
                <a:spcPts val="0"/>
              </a:spcBef>
              <a:buSzPct val="127272"/>
              <a:buChar char="■"/>
              <a:defRPr b="0" i="0" sz="1100" u="none" cap="none" strike="noStrike">
                <a:solidFill>
                  <a:schemeClr val="dk1"/>
                </a:solidFill>
                <a:latin typeface="Arial"/>
                <a:ea typeface="Arial"/>
                <a:cs typeface="Arial"/>
                <a:sym typeface="Arial"/>
              </a:defRPr>
            </a:lvl6pPr>
            <a:lvl7pPr indent="0" lvl="6" marL="2743200" marR="0" rtl="0" algn="l">
              <a:spcBef>
                <a:spcPts val="0"/>
              </a:spcBef>
              <a:buSzPct val="127272"/>
              <a:buChar char="●"/>
              <a:defRPr b="0" i="0" sz="1100" u="none" cap="none" strike="noStrike">
                <a:solidFill>
                  <a:schemeClr val="dk1"/>
                </a:solidFill>
                <a:latin typeface="Arial"/>
                <a:ea typeface="Arial"/>
                <a:cs typeface="Arial"/>
                <a:sym typeface="Arial"/>
              </a:defRPr>
            </a:lvl7pPr>
            <a:lvl8pPr indent="0" lvl="7" marL="3200400" marR="0" rtl="0" algn="l">
              <a:spcBef>
                <a:spcPts val="0"/>
              </a:spcBef>
              <a:buSzPct val="127272"/>
              <a:buChar char="○"/>
              <a:defRPr b="0" i="0" sz="1100" u="none" cap="none" strike="noStrike">
                <a:solidFill>
                  <a:schemeClr val="dk1"/>
                </a:solidFill>
                <a:latin typeface="Arial"/>
                <a:ea typeface="Arial"/>
                <a:cs typeface="Arial"/>
                <a:sym typeface="Arial"/>
              </a:defRPr>
            </a:lvl8pPr>
            <a:lvl9pPr indent="0" lvl="8" marL="3657600" marR="0" rtl="0" algn="l">
              <a:spcBef>
                <a:spcPts val="0"/>
              </a:spcBef>
              <a:buSzPct val="127272"/>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st.github.com/shadowhand/1fa9647a7c3d0379f42e" TargetMode="External"/><Relationship Id="rId3" Type="http://schemas.openxmlformats.org/officeDocument/2006/relationships/hyperlink" Target="https://www.nginx.com/resources/wiki/start/topics/tutorials/config_pitfalls/#front-controller-pattern-web-apps" TargetMode="Externa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i.angular.io/"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11" name="Shape 1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SzPct val="127272"/>
              <a:buChar char="●"/>
            </a:pPr>
            <a:r>
              <a:rPr lang="en"/>
              <a:t>Ahora se trabajará en base a componentes y para el data binding se definirán propiedades pertenecientes a cada componente</a:t>
            </a:r>
          </a:p>
          <a:p>
            <a:pPr indent="-317500" lvl="0" marL="457200" marR="0" rtl="0" algn="l">
              <a:spcBef>
                <a:spcPts val="0"/>
              </a:spcBef>
              <a:spcAft>
                <a:spcPts val="0"/>
              </a:spcAft>
              <a:buSzPct val="127272"/>
              <a:buChar char="●"/>
            </a:pPr>
            <a:r>
              <a:rPr lang="en"/>
              <a:t>El “ng-” desaparece y la sintaxis de las directivas se simplifica</a:t>
            </a:r>
          </a:p>
          <a:p>
            <a:pPr indent="-317500" lvl="0" marL="457200" marR="0" rtl="0" algn="l">
              <a:spcBef>
                <a:spcPts val="0"/>
              </a:spcBef>
              <a:spcAft>
                <a:spcPts val="0"/>
              </a:spcAft>
              <a:buSzPct val="127272"/>
              <a:buChar char="●"/>
            </a:pPr>
            <a:r>
              <a:rPr lang="en"/>
              <a:t>Por ejemplo, podemos hacer uso del evento click encerrándolo entre paréntesis y llamando a una función de un componente</a:t>
            </a:r>
          </a:p>
          <a:p>
            <a:pPr indent="-317500" lvl="0" marL="457200" marR="0" rtl="0" algn="l">
              <a:spcBef>
                <a:spcPts val="0"/>
              </a:spcBef>
              <a:spcAft>
                <a:spcPts val="0"/>
              </a:spcAft>
              <a:buSzPct val="127272"/>
              <a:buChar char="●"/>
            </a:pPr>
            <a:r>
              <a:rPr lang="en"/>
              <a:t>La inyección de dependencias las sigue manejando el module de la app, pero ya no es necesario incluir todos los componentes en nuestro index.html</a:t>
            </a:r>
          </a:p>
          <a:p>
            <a:pPr indent="-317500" lvl="0" marL="457200" marR="0" rtl="0" algn="l">
              <a:spcBef>
                <a:spcPts val="0"/>
              </a:spcBef>
              <a:spcAft>
                <a:spcPts val="0"/>
              </a:spcAft>
              <a:buSzPct val="127272"/>
              <a:buChar char="●"/>
            </a:pPr>
            <a:r>
              <a:rPr lang="en"/>
              <a:t>Para el routing, ya no tenemos el hash en la ruta, además, se implementa un child routing, permitiendo compactar más la aplicación y reutilizando componentes más pequeños, aumentando la atomicidad del código final</a:t>
            </a:r>
          </a:p>
          <a:p>
            <a:pPr indent="-317500" lvl="0" marL="457200" marR="0" rtl="0" algn="l">
              <a:spcBef>
                <a:spcPts val="0"/>
              </a:spcBef>
              <a:buSzPct val="127272"/>
              <a:buChar char="●"/>
            </a:pPr>
            <a:r>
              <a:rPr lang="en"/>
              <a:t>En la evolución del framework, hay que destacar, entre los colaboradores, los aportes de John Papa https://github.com/johnpapa</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0" name="Shape 73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7" name="Shape 73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rtl="0" algn="just">
              <a:lnSpc>
                <a:spcPct val="115000"/>
              </a:lnSpc>
              <a:spcBef>
                <a:spcPts val="0"/>
              </a:spcBef>
              <a:buClr>
                <a:schemeClr val="dk1"/>
              </a:buClr>
              <a:buSzPct val="100000"/>
              <a:buFont typeface="Arial"/>
              <a:buNone/>
            </a:pPr>
            <a:r>
              <a:rPr lang="en" u="sng">
                <a:solidFill>
                  <a:schemeClr val="hlink"/>
                </a:solidFill>
                <a:hlinkClick r:id="rId2"/>
              </a:rPr>
              <a:t>https://gist.github.com/shadowhand/1fa9647a7c3d0379f42e</a:t>
            </a:r>
          </a:p>
          <a:p>
            <a:pPr lvl="0" rtl="0" algn="just">
              <a:lnSpc>
                <a:spcPct val="115000"/>
              </a:lnSpc>
              <a:spcBef>
                <a:spcPts val="0"/>
              </a:spcBef>
              <a:buClr>
                <a:schemeClr val="dk1"/>
              </a:buClr>
              <a:buSzPct val="100000"/>
              <a:buFont typeface="Arial"/>
              <a:buNone/>
            </a:pPr>
            <a:r>
              <a:rPr lang="en" u="sng">
                <a:solidFill>
                  <a:schemeClr val="hlink"/>
                </a:solidFill>
                <a:hlinkClick r:id="rId3"/>
              </a:rPr>
              <a:t>https://www.nginx.com/resources/wiki/start/topics/tutorials/config_pitfalls/#front-controller-pattern-web-apps</a:t>
            </a:r>
          </a:p>
          <a:p>
            <a:pPr lvl="0" rtl="0" algn="just">
              <a:lnSpc>
                <a:spcPct val="115000"/>
              </a:lnSpc>
              <a:spcBef>
                <a:spcPts val="0"/>
              </a:spcBef>
              <a:buClr>
                <a:schemeClr val="dk1"/>
              </a:buClr>
              <a:buSzPct val="100000"/>
              <a:buFont typeface="Arial"/>
              <a:buNone/>
            </a:pPr>
            <a:r>
              <a:t/>
            </a:r>
            <a:endParaRPr/>
          </a:p>
          <a:p>
            <a:pPr lvl="0" rtl="0" algn="just">
              <a:lnSpc>
                <a:spcPct val="115000"/>
              </a:lnSpc>
              <a:spcBef>
                <a:spcPts val="0"/>
              </a:spcBef>
              <a:buClr>
                <a:schemeClr val="dk1"/>
              </a:buClr>
              <a:buSzPct val="100000"/>
              <a:buFont typeface="Arial"/>
              <a:buNone/>
            </a:pPr>
            <a:r>
              <a:t/>
            </a:r>
            <a:endParaRPr/>
          </a:p>
          <a:p>
            <a:pPr lvl="0" rtl="0" algn="just">
              <a:lnSpc>
                <a:spcPct val="115000"/>
              </a:lnSpc>
              <a:spcBef>
                <a:spcPts val="0"/>
              </a:spcBef>
              <a:buClr>
                <a:schemeClr val="dk1"/>
              </a:buClr>
              <a:buSzPct val="100000"/>
              <a:buFont typeface="Arial"/>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4" name="Shape 74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SzPct val="127272"/>
              <a:buChar char="●"/>
            </a:pPr>
            <a:r>
              <a:rPr lang="en"/>
              <a:t>Como ya hemos señalado, Angular 4 es solo una nueva versión de angular 2 (non breaking) por lo que se diferencian en ciertas mejoras implementadas en esta última versión, veamos las más destacadas, entre ellas tenemos aplicaciones más ligeras y rápidas tanto en entorno de desarrollo como en producción </a:t>
            </a:r>
          </a:p>
          <a:p>
            <a:pPr indent="-317500" lvl="0" marL="457200" marR="0" rtl="0" algn="l">
              <a:spcBef>
                <a:spcPts val="0"/>
              </a:spcBef>
              <a:buSzPct val="127272"/>
              <a:buChar char="●"/>
            </a:pPr>
            <a:r>
              <a:rPr lang="en"/>
              <a:t>mejoras en internacionalización de aplicaciones a través de directivas angular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rPr lang="en"/>
              <a:t>Sólo Angular! Recordemos que AngularJS ahora pasa a ser otro framework totalmente distinto (soporta su desarrollo en JS y tiene sus propias funciones, métodos, componentes y directivas bien definidas y finales) mientras que Angular, que usa typescript, es una herramienta que nace como una evolución, sin embargo, totalmente independiente y desligada de AngularJS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SzPct val="127272"/>
              <a:buChar char="●"/>
            </a:pPr>
            <a:r>
              <a:rPr lang="en"/>
              <a:t>De acuerdo, llamémoslo solo Angular, pero, a qué se debe este nombre o esta simplificación del mismo?</a:t>
            </a:r>
          </a:p>
          <a:p>
            <a:pPr indent="-317500" lvl="0" marL="457200" marR="0" rtl="0" algn="l">
              <a:spcBef>
                <a:spcPts val="0"/>
              </a:spcBef>
              <a:spcAft>
                <a:spcPts val="0"/>
              </a:spcAft>
              <a:buSzPct val="127272"/>
              <a:buChar char="●"/>
            </a:pPr>
            <a:r>
              <a:rPr lang="en"/>
              <a:t>Al anunciar Angular en Diciembre de 2016, el equipo también aclaró que comenzaría a trabajar con SEMVER (versionado semántico)</a:t>
            </a:r>
          </a:p>
          <a:p>
            <a:pPr indent="-317500" lvl="0" marL="457200" marR="0" rtl="0" algn="l">
              <a:spcBef>
                <a:spcPts val="0"/>
              </a:spcBef>
              <a:spcAft>
                <a:spcPts val="0"/>
              </a:spcAft>
              <a:buSzPct val="127272"/>
              <a:buChar char="●"/>
            </a:pPr>
            <a:r>
              <a:rPr lang="en"/>
              <a:t>el Versionado Semántico consiste en añadir significado al número de las versiones. Esto permite a los desarrolladores no solo razonar ante cualquier subida de versión que se haga, sino incluso permitir que herramientas como NPM lo hagan de forma automática y segura por nosotros.</a:t>
            </a:r>
          </a:p>
          <a:p>
            <a:pPr indent="-317500" lvl="0" marL="457200" marR="0" rtl="0" algn="l">
              <a:spcBef>
                <a:spcPts val="0"/>
              </a:spcBef>
              <a:spcAft>
                <a:spcPts val="0"/>
              </a:spcAft>
              <a:buSzPct val="127272"/>
              <a:buChar char="●"/>
            </a:pPr>
            <a:r>
              <a:rPr lang="en"/>
              <a:t>La versión semántica incluye tres números: Cada vez que arregles un bug y liberes, incrementas el último número, si se añade una nueva funcionalidad, se incrementa el segundo número, y cada vez que incorpores un cambio no compatible hacia atrás, que rompe con lo anterior, incrementas el primero.</a:t>
            </a:r>
          </a:p>
          <a:p>
            <a:pPr indent="-317500" lvl="0" marL="457200" marR="0" rtl="0" algn="l">
              <a:spcBef>
                <a:spcPts val="0"/>
              </a:spcBef>
              <a:buSzPct val="127272"/>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SzPct val="127272"/>
              <a:buChar char="●"/>
            </a:pPr>
            <a:r>
              <a:rPr lang="en"/>
              <a:t>El equipo de desarrollo ha dejado algunas directrices oficiales en cuanto al nombrado para guiarnos cada vez que necesitemos hablar de Angular:</a:t>
            </a:r>
          </a:p>
          <a:p>
            <a:pPr indent="-317500" lvl="0" marL="457200" marR="0" rtl="0" algn="l">
              <a:spcBef>
                <a:spcPts val="0"/>
              </a:spcBef>
              <a:spcAft>
                <a:spcPts val="0"/>
              </a:spcAft>
              <a:buSzPct val="127272"/>
              <a:buChar char="●"/>
            </a:pPr>
            <a:r>
              <a:rPr lang="en"/>
              <a:t>Usa "Angular" para las versiones 2.0.0 y posteriores (por ejemplo, "Soy desarrollador de Angular", "Esto es un MeetUp de Angular", "El ecosistema de Angular crece rápidamente")</a:t>
            </a:r>
          </a:p>
          <a:p>
            <a:pPr indent="-317500" lvl="0" marL="457200" marR="0" rtl="0" algn="l">
              <a:spcBef>
                <a:spcPts val="0"/>
              </a:spcBef>
              <a:spcAft>
                <a:spcPts val="0"/>
              </a:spcAft>
              <a:buSzPct val="127272"/>
              <a:buChar char="●"/>
            </a:pPr>
            <a:r>
              <a:rPr lang="en"/>
              <a:t>Usa "AngularJS" para describir versiones 1.x o posteriores</a:t>
            </a:r>
          </a:p>
          <a:p>
            <a:pPr indent="-317500" lvl="0" marL="457200" marR="0" rtl="0" algn="l">
              <a:spcBef>
                <a:spcPts val="0"/>
              </a:spcBef>
              <a:spcAft>
                <a:spcPts val="0"/>
              </a:spcAft>
              <a:buSzPct val="127272"/>
              <a:buChar char="●"/>
            </a:pPr>
            <a:r>
              <a:rPr lang="en"/>
              <a:t>Usa el número de la versión "Angular 4.0" "Angular 2.4" cuando se necesite hacer referencia a una versión concreta (por ejemplo, al hacer referencia a una funcionalidad recién implementada- "Esta es una presentación de la funcionalidad x, introducida Angular 4", "Propongo este cambio para Angular 5"...)</a:t>
            </a:r>
          </a:p>
          <a:p>
            <a:pPr indent="-317500" lvl="0" marL="457200" marR="0" rtl="0" algn="l">
              <a:spcBef>
                <a:spcPts val="0"/>
              </a:spcBef>
              <a:buSzPct val="127272"/>
              <a:buChar char="●"/>
            </a:pPr>
            <a:r>
              <a:rPr lang="en"/>
              <a:t>Usa el semver completo al informar de un bug (por ejemplo, "Este problema existe por ahora hasta Angular 2.3.1")</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SzPct val="127272"/>
              <a:buChar char="●"/>
            </a:pPr>
            <a:r>
              <a:rPr lang="en"/>
              <a:t>Las bibliotecas nucleares de Angular están en un único repositorio en github.com/angular/angular. Todas están versionadas de la misma manera, pero distribuidas como diferentes paquetes:</a:t>
            </a:r>
          </a:p>
          <a:p>
            <a:pPr indent="-317500" lvl="0" marL="457200" marR="0" rtl="0" algn="l">
              <a:spcBef>
                <a:spcPts val="0"/>
              </a:spcBef>
              <a:buSzPct val="127272"/>
              <a:buChar char="●"/>
            </a:pPr>
            <a:r>
              <a:rPr lang="en"/>
              <a:t>Debido al desajuste que existe en la versión del paquete del enrutador, el equipo decidió ir directamente a por Angular versión 4. De esta forma se vuelve a una situación en la que todos los paquetes del núcleo están alineados, haciendo que todo sea mucho más fácil de mantener y ayuda a evitar confusiones en el futuro.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SzPct val="127272"/>
              <a:buChar char="●"/>
            </a:pPr>
            <a:r>
              <a:rPr lang="en"/>
              <a:t>El equipo de Angular se ha comprometido a actualizaciones con períodos que ocurren en tres ciclos:</a:t>
            </a:r>
          </a:p>
          <a:p>
            <a:pPr indent="-317500" lvl="0" marL="457200" marR="0" rtl="0" algn="l">
              <a:spcBef>
                <a:spcPts val="0"/>
              </a:spcBef>
              <a:spcAft>
                <a:spcPts val="0"/>
              </a:spcAft>
              <a:buSzPct val="127272"/>
              <a:buChar char="●"/>
            </a:pPr>
            <a:r>
              <a:rPr lang="en"/>
              <a:t>Parches y solución de bugs cada semana</a:t>
            </a:r>
          </a:p>
          <a:p>
            <a:pPr indent="-317500" lvl="0" marL="457200" marR="0" rtl="0" algn="l">
              <a:spcBef>
                <a:spcPts val="0"/>
              </a:spcBef>
              <a:spcAft>
                <a:spcPts val="0"/>
              </a:spcAft>
              <a:buSzPct val="127272"/>
              <a:buChar char="●"/>
            </a:pPr>
            <a:r>
              <a:rPr lang="en"/>
              <a:t>3 versiones pequeñas al mes después de cada versión grande lanzada</a:t>
            </a:r>
          </a:p>
          <a:p>
            <a:pPr indent="-317500" lvl="0" marL="457200" marR="0" rtl="0" algn="l">
              <a:spcBef>
                <a:spcPts val="0"/>
              </a:spcBef>
              <a:spcAft>
                <a:spcPts val="0"/>
              </a:spcAft>
              <a:buSzPct val="127272"/>
              <a:buChar char="●"/>
            </a:pPr>
            <a:r>
              <a:rPr lang="en"/>
              <a:t>Una versión que cambia el número "grande", con un asistente para migración, cada 6 meses.</a:t>
            </a:r>
          </a:p>
          <a:p>
            <a:pPr indent="-317500" lvl="0" marL="457200" marR="0" rtl="0" algn="l">
              <a:spcBef>
                <a:spcPts val="0"/>
              </a:spcBef>
              <a:buSzPct val="127272"/>
              <a:buChar char="●"/>
            </a:pPr>
            <a:r>
              <a:rPr lang="en"/>
              <a:t>Cabe destacar que la versión 4 no ha implicado un cambio que amerite refactorización o migración de código, entonces, ¿por qué cambiar el número de la versión? para nosotros puede que no haya ninguna novedad pero el nombre que le han dado, "invisible-makeover", lo dice todo: internamente el framework ha sufrido una reestructuración increíble y ha dado un salto importantísimo a nivel de rendimiento. Dependiendo de la aplicación, Angular menciona que el tamaño (en kb) de un componente se ha reducido un mínimo de un 60% y dependiendo de lo complejo que sea el componente aún mayor será la mejora, lo cual es una avance sustancial.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Clr>
                <a:schemeClr val="dk1"/>
              </a:buClr>
              <a:buSzPct val="100000"/>
              <a:buFont typeface="Arial"/>
              <a:buNone/>
            </a:pPr>
            <a:r>
              <a:rPr lang="en"/>
              <a:t>s la especificación más reciente sobre la que está construido Javascript, ActionScript, TypeScript y cualquier variante del mismo.</a:t>
            </a:r>
          </a:p>
          <a:p>
            <a:pPr lvl="0" marR="0" rtl="0" algn="l">
              <a:spcBef>
                <a:spcPts val="0"/>
              </a:spcBef>
              <a:buClr>
                <a:schemeClr val="dk1"/>
              </a:buClr>
              <a:buSzPct val="100000"/>
              <a:buFont typeface="Arial"/>
              <a:buNone/>
            </a:pPr>
            <a:r>
              <a:rPr lang="en"/>
              <a:t>La versión 6 empezó a implementarse desde Junio del 2015 y es la especificación usada en los frameworks y navegadores más modernos</a:t>
            </a:r>
          </a:p>
          <a:p>
            <a:pPr lvl="0" marR="0" rtl="0" algn="l">
              <a:spcBef>
                <a:spcPts val="0"/>
              </a:spcBef>
              <a:buClr>
                <a:schemeClr val="dk1"/>
              </a:buClr>
              <a:buSzPct val="100000"/>
              <a:buFont typeface="Arial"/>
              <a:buNone/>
            </a:pPr>
            <a:r>
              <a:rPr lang="en"/>
              <a:t>Entre los nuevos features podemos encontrar:</a:t>
            </a:r>
          </a:p>
          <a:p>
            <a:pPr lvl="0" marR="0" rtl="0" algn="l">
              <a:spcBef>
                <a:spcPts val="0"/>
              </a:spcBef>
              <a:buClr>
                <a:schemeClr val="dk1"/>
              </a:buClr>
              <a:buSzPct val="100000"/>
              <a:buFont typeface="Arial"/>
              <a:buNone/>
            </a:pPr>
            <a:r>
              <a:rPr lang="en"/>
              <a:t>Variables y  Parámetros</a:t>
            </a:r>
          </a:p>
          <a:p>
            <a:pPr lvl="0" marR="0" rtl="0" algn="l">
              <a:spcBef>
                <a:spcPts val="0"/>
              </a:spcBef>
              <a:buClr>
                <a:schemeClr val="dk1"/>
              </a:buClr>
              <a:buSzPct val="100000"/>
              <a:buFont typeface="Arial"/>
              <a:buNone/>
            </a:pPr>
            <a:r>
              <a:rPr lang="en"/>
              <a:t>Clases</a:t>
            </a:r>
          </a:p>
          <a:p>
            <a:pPr lvl="0" marR="0" rtl="0" algn="l">
              <a:spcBef>
                <a:spcPts val="0"/>
              </a:spcBef>
              <a:buClr>
                <a:schemeClr val="dk1"/>
              </a:buClr>
              <a:buSzPct val="100000"/>
              <a:buFont typeface="Arial"/>
              <a:buNone/>
            </a:pPr>
            <a:r>
              <a:rPr lang="en"/>
              <a:t>Promises</a:t>
            </a:r>
          </a:p>
          <a:p>
            <a:pPr lvl="0" marR="0" rtl="0" algn="l">
              <a:spcBef>
                <a:spcPts val="0"/>
              </a:spcBef>
              <a:buClr>
                <a:schemeClr val="dk1"/>
              </a:buClr>
              <a:buSzPct val="100000"/>
              <a:buFont typeface="Arial"/>
              <a:buNone/>
            </a:pPr>
            <a:r>
              <a:rPr lang="en"/>
              <a:t>Módulos</a:t>
            </a:r>
          </a:p>
          <a:p>
            <a:pPr lvl="0" marR="0" rtl="0" algn="l">
              <a:spcBef>
                <a:spcPts val="0"/>
              </a:spcBef>
              <a:buClr>
                <a:schemeClr val="dk1"/>
              </a:buClr>
              <a:buSzPct val="100000"/>
              <a:buFont typeface="Arial"/>
              <a:buNone/>
            </a:pPr>
            <a:r>
              <a:t/>
            </a:r>
            <a:endParaRPr/>
          </a:p>
          <a:p>
            <a:pPr lvl="0" marR="0" rtl="0" algn="l">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Clr>
                <a:schemeClr val="dk1"/>
              </a:buClr>
              <a:buSzPct val="100000"/>
              <a:buFont typeface="Arial"/>
              <a:buNone/>
            </a:pPr>
            <a:r>
              <a:rPr lang="en"/>
              <a:t>Javascript no tenía construida una especificación para módulos, pero la comunidad fue creando varios para suplir la necesidad. Actualmente hay dos importantes propuestas (incompatibles entre sí) : </a:t>
            </a:r>
          </a:p>
          <a:p>
            <a:pPr lvl="0" marR="0" rtl="0" algn="l">
              <a:spcBef>
                <a:spcPts val="0"/>
              </a:spcBef>
              <a:buClr>
                <a:schemeClr val="dk1"/>
              </a:buClr>
              <a:buSzPct val="100000"/>
              <a:buFont typeface="Arial"/>
              <a:buNone/>
            </a:pPr>
            <a:r>
              <a:rPr lang="en"/>
              <a:t>CommonJS: Esta es la implementación usada en Node.js y Browserify, se caracteriza por una sintaxis sencilla, carga los módulos de forma síncrona y se usa principalmente en el servidor.</a:t>
            </a:r>
          </a:p>
          <a:p>
            <a:pPr lvl="0" marR="0" rtl="0" algn="l">
              <a:spcBef>
                <a:spcPts val="0"/>
              </a:spcBef>
              <a:buClr>
                <a:schemeClr val="dk1"/>
              </a:buClr>
              <a:buSzPct val="100000"/>
              <a:buFont typeface="Arial"/>
              <a:buNone/>
            </a:pPr>
            <a:r>
              <a:rPr lang="en"/>
              <a:t>Definición de Módulos Asíncronos (AMD): La implementación más popular de este estándar es RequireJS, se caracteriza por una sintaxis un poco más complicada, estar diseñado para cargar módulos de forma asíncrona y se usa principalmente en navegadores.</a:t>
            </a:r>
          </a:p>
          <a:p>
            <a:pPr lvl="0" marR="0" rtl="0" algn="l">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Clr>
                <a:schemeClr val="dk1"/>
              </a:buClr>
              <a:buSzPct val="100000"/>
              <a:buFont typeface="Arial"/>
              <a:buNone/>
            </a:pPr>
            <a:r>
              <a:rPr lang="en"/>
              <a:t>Al estar el sistema incorporado directamente en el lenguaje, permite que sea mejor que CommonJS y AMD.</a:t>
            </a:r>
          </a:p>
          <a:p>
            <a:pPr lvl="0" marR="0" rtl="0" algn="l">
              <a:spcBef>
                <a:spcPts val="0"/>
              </a:spcBef>
              <a:buClr>
                <a:schemeClr val="dk1"/>
              </a:buClr>
              <a:buSzPct val="100000"/>
              <a:buFont typeface="Arial"/>
              <a:buNone/>
            </a:pPr>
            <a:r>
              <a:t/>
            </a:r>
            <a:endParaRPr/>
          </a:p>
          <a:p>
            <a:pPr lvl="0" marR="0" rtl="0" algn="l">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rPr lang="en"/>
              <a:t>Al estar el sistema incorporado directamente en el lenguaje, permite que sea mejor que CommonJS y AMD.</a:t>
            </a:r>
          </a:p>
          <a:p>
            <a:pPr lvl="0" marR="0" rtl="0" algn="l">
              <a:spcBef>
                <a:spcPts val="0"/>
              </a:spcBef>
              <a:buNone/>
            </a:pPr>
            <a:r>
              <a:t/>
            </a:r>
            <a:endParaRPr/>
          </a:p>
          <a:p>
            <a:pPr lvl="0" marR="0" rtl="0" algn="l">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t/>
            </a:r>
            <a:endParaRPr/>
          </a:p>
          <a:p>
            <a:pPr lvl="0" marR="0" rtl="0" algn="l">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6" name="Shape 27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rPr lang="en"/>
              <a:t>A partir de aquí, hacer un mini ejercicio donde todos configuren su entorno, descarguen la extensión y si no tienen ningún editor compatible, recomendar Sublime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5" name="Shape 2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0" name="Shape 30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5" name="Shape 30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rPr lang="en" sz="1050">
                <a:solidFill>
                  <a:srgbClr val="333333"/>
                </a:solidFill>
                <a:latin typeface="Roboto"/>
                <a:ea typeface="Roboto"/>
                <a:cs typeface="Roboto"/>
                <a:sym typeface="Roboto"/>
              </a:rPr>
              <a:t>Explicar que cada bloque de arquitectura está implementado con ciertas clases y anotaciones (como la metadata que son decorators) que básicamente es la misma arquitectura de AngularJS, pero la conexión entre componentes y la metodología de inyección está mejorada además de que el tipado aporta muchísimo al desarrollo y a la limpieza del código. Explicar que toda la conexión, generación puede hacerce vía el CLI (hacer un introducción pra el siguiente tópico)</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2" name="Shape 31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rPr lang="en" sz="1050">
                <a:solidFill>
                  <a:srgbClr val="333333"/>
                </a:solidFill>
                <a:latin typeface="Roboto"/>
                <a:ea typeface="Roboto"/>
                <a:cs typeface="Roboto"/>
                <a:sym typeface="Roboto"/>
              </a:rPr>
              <a:t>The </a:t>
            </a:r>
            <a:r>
              <a:rPr lang="en" sz="900">
                <a:solidFill>
                  <a:srgbClr val="333333"/>
                </a:solidFill>
                <a:highlight>
                  <a:srgbClr val="F1F1F1"/>
                </a:highlight>
                <a:latin typeface="Verdana"/>
                <a:ea typeface="Verdana"/>
                <a:cs typeface="Verdana"/>
                <a:sym typeface="Verdana"/>
              </a:rPr>
              <a:t>--open</a:t>
            </a:r>
            <a:r>
              <a:rPr lang="en" sz="1050">
                <a:solidFill>
                  <a:srgbClr val="333333"/>
                </a:solidFill>
                <a:latin typeface="Roboto"/>
                <a:ea typeface="Roboto"/>
                <a:cs typeface="Roboto"/>
                <a:sym typeface="Roboto"/>
              </a:rPr>
              <a:t> flag opens a browser to </a:t>
            </a:r>
            <a:r>
              <a:rPr lang="en" sz="900">
                <a:solidFill>
                  <a:srgbClr val="333333"/>
                </a:solidFill>
                <a:highlight>
                  <a:srgbClr val="F1F1F1"/>
                </a:highlight>
                <a:latin typeface="Verdana"/>
                <a:ea typeface="Verdana"/>
                <a:cs typeface="Verdana"/>
                <a:sym typeface="Verdana"/>
              </a:rPr>
              <a:t>http://localhost:4200/</a:t>
            </a:r>
            <a:r>
              <a:rPr lang="en" sz="1050">
                <a:solidFill>
                  <a:srgbClr val="333333"/>
                </a:solidFill>
                <a:latin typeface="Roboto"/>
                <a:ea typeface="Roboto"/>
                <a:cs typeface="Roboto"/>
                <a:sym typeface="Roboto"/>
              </a:rPr>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8" name="Shape 31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rPr lang="en"/>
              <a:t>Explicar Angular CLI como dev helper, mostrar sitio web (</a:t>
            </a:r>
            <a:r>
              <a:rPr lang="en" u="sng">
                <a:solidFill>
                  <a:schemeClr val="hlink"/>
                </a:solidFill>
                <a:hlinkClick r:id="rId2"/>
              </a:rPr>
              <a:t>https://cli.angular.io/</a:t>
            </a:r>
            <a:r>
              <a:rPr lang="en"/>
              <a:t>) y decir que a medida que avancemos en el tour of heroes usarmeos el CLI</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4" name="Shape 32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lang="en"/>
              <a:t>Realizar ejercicio paso a paso de tour of heroes parte 0</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0" name="Shape 33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lang="en"/>
              <a:t>Realizar ejercicio paso a paso de tour of heroes parte 0</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6" name="Shape 33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marR="0" rtl="0" algn="l">
              <a:spcBef>
                <a:spcPts val="0"/>
              </a:spcBef>
              <a:buNone/>
            </a:pPr>
            <a:r>
              <a:rPr lang="en" sz="1050">
                <a:solidFill>
                  <a:srgbClr val="333333"/>
                </a:solidFill>
                <a:latin typeface="Roboto"/>
                <a:ea typeface="Roboto"/>
                <a:cs typeface="Roboto"/>
                <a:sym typeface="Roboto"/>
              </a:rPr>
              <a:t>The </a:t>
            </a:r>
            <a:r>
              <a:rPr lang="en" sz="900">
                <a:solidFill>
                  <a:srgbClr val="333333"/>
                </a:solidFill>
                <a:highlight>
                  <a:srgbClr val="F1F1F1"/>
                </a:highlight>
                <a:latin typeface="Verdana"/>
                <a:ea typeface="Verdana"/>
                <a:cs typeface="Verdana"/>
                <a:sym typeface="Verdana"/>
              </a:rPr>
              <a:t>--open</a:t>
            </a:r>
            <a:r>
              <a:rPr lang="en" sz="1050">
                <a:solidFill>
                  <a:srgbClr val="333333"/>
                </a:solidFill>
                <a:latin typeface="Roboto"/>
                <a:ea typeface="Roboto"/>
                <a:cs typeface="Roboto"/>
                <a:sym typeface="Roboto"/>
              </a:rPr>
              <a:t> flag opens a browser to </a:t>
            </a:r>
            <a:r>
              <a:rPr lang="en" sz="900">
                <a:solidFill>
                  <a:srgbClr val="333333"/>
                </a:solidFill>
                <a:highlight>
                  <a:srgbClr val="F1F1F1"/>
                </a:highlight>
                <a:latin typeface="Verdana"/>
                <a:ea typeface="Verdana"/>
                <a:cs typeface="Verdana"/>
                <a:sym typeface="Verdana"/>
              </a:rPr>
              <a:t>http://localhost:4200/</a:t>
            </a:r>
            <a:r>
              <a:rPr lang="en" sz="1050">
                <a:solidFill>
                  <a:srgbClr val="333333"/>
                </a:solidFill>
                <a:latin typeface="Roboto"/>
                <a:ea typeface="Roboto"/>
                <a:cs typeface="Roboto"/>
                <a:sym typeface="Roboto"/>
              </a:rPr>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2" name="Shape 34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127000" lvl="0" rtl="0">
              <a:spcBef>
                <a:spcPts val="0"/>
              </a:spcBef>
              <a:buNone/>
            </a:pPr>
            <a:r>
              <a:rPr lang="en">
                <a:solidFill>
                  <a:srgbClr val="3A4145"/>
                </a:solidFill>
                <a:latin typeface="Droid Sans"/>
                <a:ea typeface="Droid Sans"/>
                <a:cs typeface="Droid Sans"/>
                <a:sym typeface="Droid Sans"/>
              </a:rPr>
              <a:t>El array </a:t>
            </a:r>
            <a:r>
              <a:rPr b="1" lang="en">
                <a:solidFill>
                  <a:srgbClr val="3A4145"/>
                </a:solidFill>
                <a:latin typeface="Droid Sans"/>
                <a:ea typeface="Droid Sans"/>
                <a:cs typeface="Droid Sans"/>
                <a:sym typeface="Droid Sans"/>
              </a:rPr>
              <a:t>HEROES</a:t>
            </a:r>
            <a:r>
              <a:rPr lang="en">
                <a:solidFill>
                  <a:srgbClr val="3A4145"/>
                </a:solidFill>
                <a:latin typeface="Droid Sans"/>
                <a:ea typeface="Droid Sans"/>
                <a:cs typeface="Droid Sans"/>
                <a:sym typeface="Droid Sans"/>
              </a:rPr>
              <a:t> es de tipo </a:t>
            </a:r>
            <a:r>
              <a:rPr b="1" lang="en">
                <a:solidFill>
                  <a:srgbClr val="3A4145"/>
                </a:solidFill>
                <a:latin typeface="Droid Sans"/>
                <a:ea typeface="Droid Sans"/>
                <a:cs typeface="Droid Sans"/>
                <a:sym typeface="Droid Sans"/>
              </a:rPr>
              <a:t>Hero</a:t>
            </a:r>
            <a:r>
              <a:rPr lang="en">
                <a:solidFill>
                  <a:srgbClr val="3A4145"/>
                </a:solidFill>
                <a:latin typeface="Droid Sans"/>
                <a:ea typeface="Droid Sans"/>
                <a:cs typeface="Droid Sans"/>
                <a:sym typeface="Droid Sans"/>
              </a:rPr>
              <a:t>, la </a:t>
            </a:r>
            <a:r>
              <a:rPr b="1" lang="en">
                <a:solidFill>
                  <a:srgbClr val="3A4145"/>
                </a:solidFill>
                <a:latin typeface="Droid Sans"/>
                <a:ea typeface="Droid Sans"/>
                <a:cs typeface="Droid Sans"/>
                <a:sym typeface="Droid Sans"/>
              </a:rPr>
              <a:t>clase</a:t>
            </a:r>
            <a:r>
              <a:rPr lang="en">
                <a:solidFill>
                  <a:srgbClr val="3A4145"/>
                </a:solidFill>
                <a:latin typeface="Droid Sans"/>
                <a:ea typeface="Droid Sans"/>
                <a:cs typeface="Droid Sans"/>
                <a:sym typeface="Droid Sans"/>
              </a:rPr>
              <a:t> que definimos en el ejercicio anterior.</a:t>
            </a:r>
          </a:p>
          <a:p>
            <a:pPr indent="57150" lvl="0" rtl="0">
              <a:spcBef>
                <a:spcPts val="0"/>
              </a:spcBef>
              <a:buClr>
                <a:schemeClr val="dk1"/>
              </a:buClr>
              <a:buSzPct val="78571"/>
              <a:buFont typeface="Arial"/>
              <a:buNone/>
            </a:pPr>
            <a:r>
              <a:rPr lang="en">
                <a:solidFill>
                  <a:srgbClr val="3A4145"/>
                </a:solidFill>
                <a:latin typeface="Droid Sans"/>
                <a:ea typeface="Droid Sans"/>
                <a:cs typeface="Droid Sans"/>
                <a:sym typeface="Droid Sans"/>
              </a:rPr>
              <a:t>Veremos ahora cómo mostrarlo en nuestro template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
              <a:t>La directiva ngFor itera sobre el array "heroes" que retorna la propiedad heroes de la clase AppComponent, y realiza una instancia para el template. </a:t>
            </a:r>
            <a:r>
              <a:rPr lang="en">
                <a:solidFill>
                  <a:srgbClr val="455A64"/>
                </a:solidFill>
                <a:latin typeface="Droid Sans"/>
                <a:ea typeface="Droid Sans"/>
                <a:cs typeface="Droid Sans"/>
                <a:sym typeface="Droid Sans"/>
              </a:rPr>
              <a:t>La palabra "let" antes de "hero" identifica "hero" además como una variable de entrada.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Clr>
                <a:schemeClr val="dk1"/>
              </a:buClr>
              <a:buSzPct val="78571"/>
              <a:buFont typeface="Arial"/>
              <a:buNone/>
            </a:pPr>
            <a:r>
              <a:rPr lang="en"/>
              <a:t>Un nuevo feature de Angular 2 nos permite añadir directamente en el template de nuestro componente, usando la propiedad "styles" dentro del decorator del component . Recordemos que el decorator es la anotación previa a la definición de la clase. Mencionar que aunque es posible, definir estilos de esta forma es MALA practica</a:t>
            </a:r>
          </a:p>
          <a:p>
            <a:pPr lvl="0">
              <a:spcBef>
                <a:spcPts val="0"/>
              </a:spcBef>
              <a:buClr>
                <a:schemeClr val="dk1"/>
              </a:buClr>
              <a:buSzPct val="78571"/>
              <a:buFont typeface="Arial"/>
              <a:buNone/>
            </a:pPr>
            <a:r>
              <a:t/>
            </a:r>
            <a:endParaRPr/>
          </a:p>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Clr>
                <a:schemeClr val="dk1"/>
              </a:buClr>
              <a:buSzPct val="78571"/>
              <a:buFont typeface="Arial"/>
              <a:buNone/>
            </a:pPr>
            <a:r>
              <a:rPr lang="en"/>
              <a:t>Tenemos ya iterados nuestros registros. Ahora necesitamos mostrar el detalle de un registro en un lugar especifico de nuestro template.</a:t>
            </a:r>
          </a:p>
          <a:p>
            <a:pPr lvl="0">
              <a:spcBef>
                <a:spcPts val="0"/>
              </a:spcBef>
              <a:buClr>
                <a:schemeClr val="dk1"/>
              </a:buClr>
              <a:buSzPct val="78571"/>
              <a:buFont typeface="Arial"/>
              <a:buNone/>
            </a:pPr>
            <a:r>
              <a:t/>
            </a:r>
            <a:endParaRPr/>
          </a:p>
          <a:p>
            <a:pPr lvl="0">
              <a:spcBef>
                <a:spcPts val="0"/>
              </a:spcBef>
              <a:buClr>
                <a:schemeClr val="dk1"/>
              </a:buClr>
              <a:buSzPct val="78571"/>
              <a:buFont typeface="Arial"/>
              <a:buNone/>
            </a:pPr>
            <a:r>
              <a:rPr lang="en"/>
              <a:t>Queremos agregar interacción. Para esto necesitamos usar eventos</a:t>
            </a:r>
          </a:p>
          <a:p>
            <a:pPr lvl="0">
              <a:spcBef>
                <a:spcPts val="0"/>
              </a:spcBef>
              <a:buClr>
                <a:schemeClr val="dk1"/>
              </a:buClr>
              <a:buSzPct val="78571"/>
              <a:buFont typeface="Arial"/>
              <a:buNone/>
            </a:pPr>
            <a:r>
              <a:t/>
            </a:r>
            <a:endParaRPr/>
          </a:p>
          <a:p>
            <a:pPr lvl="0">
              <a:spcBef>
                <a:spcPts val="0"/>
              </a:spcBef>
              <a:buClr>
                <a:schemeClr val="dk1"/>
              </a:buClr>
              <a:buSzPct val="78571"/>
              <a:buFont typeface="Arial"/>
              <a:buNone/>
            </a:pPr>
            <a:r>
              <a:rPr lang="en"/>
              <a:t>Podemos llamar una función de nuestro component/clase  con la propiedad (click). Análogo al ng-click que ya conocemos de Angular 1.X.</a:t>
            </a:r>
          </a:p>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
              <a:t>Cuando selectedHero es igual a undefined, la directiva remueve el html del DOM y no se mostrará nada en nuestra app. Cuando el usuario seleccione un héroe (se ejecuta el método onSelect), selectedHero obtiene un valor válido y el elemento se mostrará en el DOM</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
              <a:t>uno de los improves en Angular es la oportunidad de modifciar cualquier propiedad de un elemento de forma dinámica con una expresión.</a:t>
            </a:r>
          </a:p>
          <a:p>
            <a:pPr lvl="0">
              <a:spcBef>
                <a:spcPts val="0"/>
              </a:spcBef>
              <a:buNone/>
            </a:pPr>
            <a:r>
              <a:t/>
            </a:r>
            <a:endParaRPr/>
          </a:p>
          <a:p>
            <a:pPr lvl="0">
              <a:spcBef>
                <a:spcPts val="0"/>
              </a:spcBef>
              <a:buClr>
                <a:schemeClr val="dk1"/>
              </a:buClr>
              <a:buSzPct val="78571"/>
              <a:buFont typeface="Arial"/>
              <a:buNone/>
            </a:pPr>
            <a:r>
              <a:rPr lang="en"/>
              <a:t>De esta forma podemos aplicar la clase “selected” cuando se cumpla la condición hero===selectedHero, es decir cuando el hero actual esté guardado en nuestra propiedad selectedHero.</a:t>
            </a:r>
          </a:p>
          <a:p>
            <a:pPr lvl="0">
              <a:spcBef>
                <a:spcPts val="0"/>
              </a:spcBef>
              <a:buClr>
                <a:schemeClr val="dk1"/>
              </a:buClr>
              <a:buSzPct val="78571"/>
              <a:buFont typeface="Arial"/>
              <a:buNone/>
            </a:pPr>
            <a:r>
              <a:t/>
            </a:r>
            <a:endParaRPr/>
          </a:p>
          <a:p>
            <a:pPr lvl="0">
              <a:spcBef>
                <a:spcPts val="0"/>
              </a:spcBef>
              <a:buClr>
                <a:schemeClr val="dk1"/>
              </a:buClr>
              <a:buSzPct val="78571"/>
              <a:buFont typeface="Arial"/>
              <a:buNone/>
            </a:pPr>
            <a:r>
              <a:rPr lang="en"/>
              <a:t>En angular 1 podíamos realizar la misma función usando ng-class. La diferencia aquí radica en que podemos aplicarlo a cualquier propiedad valida del elemento.</a:t>
            </a:r>
          </a:p>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0" name="Shape 40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lang="en"/>
              <a:t>Realizar ejercicio paso a paso de tour of heroes parte 0</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1" name="Shape 43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lang="en"/>
              <a:t>Realizar ejercicio paso a paso de tour of heroes parte 0</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150000"/>
              </a:lnSpc>
              <a:spcBef>
                <a:spcPts val="0"/>
              </a:spcBef>
              <a:buNone/>
            </a:pPr>
            <a:r>
              <a:rPr lang="en" sz="1200">
                <a:solidFill>
                  <a:srgbClr val="333333"/>
                </a:solidFill>
                <a:latin typeface="Raleway"/>
                <a:ea typeface="Raleway"/>
                <a:cs typeface="Raleway"/>
                <a:sym typeface="Raleway"/>
              </a:rPr>
              <a:t>El decorator es la forma en que angular sabe que la clase estará disponible para ser una dependencia y ser inyectable. </a:t>
            </a:r>
          </a:p>
          <a:p>
            <a:pPr lvl="0" rtl="0">
              <a:lnSpc>
                <a:spcPct val="150000"/>
              </a:lnSpc>
              <a:spcBef>
                <a:spcPts val="0"/>
              </a:spcBef>
              <a:buNone/>
            </a:pPr>
            <a:r>
              <a:rPr b="1" lang="en" sz="1200">
                <a:solidFill>
                  <a:srgbClr val="333333"/>
                </a:solidFill>
                <a:latin typeface="Raleway"/>
                <a:ea typeface="Raleway"/>
                <a:cs typeface="Raleway"/>
                <a:sym typeface="Raleway"/>
              </a:rPr>
              <a:t>HeroeService</a:t>
            </a:r>
            <a:r>
              <a:rPr lang="en" sz="1200">
                <a:solidFill>
                  <a:srgbClr val="333333"/>
                </a:solidFill>
                <a:latin typeface="Raleway"/>
                <a:ea typeface="Raleway"/>
                <a:cs typeface="Raleway"/>
                <a:sym typeface="Raleway"/>
              </a:rPr>
              <a:t> no tienen dependencias aún, pero más adelante (cuando veamos peticiones HTTP) si lo tendrá. </a:t>
            </a:r>
          </a:p>
          <a:p>
            <a:pPr lvl="0" rtl="0">
              <a:lnSpc>
                <a:spcPct val="150000"/>
              </a:lnSpc>
              <a:spcBef>
                <a:spcPts val="0"/>
              </a:spcBef>
              <a:buNone/>
            </a:pPr>
            <a:r>
              <a:t/>
            </a:r>
            <a:endParaRPr sz="1200">
              <a:solidFill>
                <a:srgbClr val="333333"/>
              </a:solidFill>
              <a:latin typeface="Raleway"/>
              <a:ea typeface="Raleway"/>
              <a:cs typeface="Raleway"/>
              <a:sym typeface="Raleway"/>
            </a:endParaRPr>
          </a:p>
          <a:p>
            <a:pPr lvl="0" rtl="0">
              <a:lnSpc>
                <a:spcPct val="171428"/>
              </a:lnSpc>
              <a:spcBef>
                <a:spcPts val="0"/>
              </a:spcBef>
              <a:buNone/>
            </a:pPr>
            <a:r>
              <a:rPr lang="en" sz="1200">
                <a:solidFill>
                  <a:srgbClr val="333333"/>
                </a:solidFill>
                <a:latin typeface="Droid Sans"/>
                <a:ea typeface="Droid Sans"/>
                <a:cs typeface="Droid Sans"/>
                <a:sym typeface="Droid Sans"/>
              </a:rPr>
              <a:t>Ahora bien,  el consumidor de nuestro servicio (component), no sabe de dónde el servicio obtendrá la data. Nuestro HeroService puediese traer data de cualquier lugar y es completamente aislado de nuestros componentes. Puede venir de una API, de localStorage, de una cookie o de un mock de data.</a:t>
            </a:r>
          </a:p>
          <a:p>
            <a:pPr lvl="0" rtl="0">
              <a:lnSpc>
                <a:spcPct val="171428"/>
              </a:lnSpc>
              <a:spcBef>
                <a:spcPts val="0"/>
              </a:spcBef>
              <a:buNone/>
            </a:pPr>
            <a:r>
              <a:rPr lang="en" sz="1200">
                <a:solidFill>
                  <a:srgbClr val="333333"/>
                </a:solidFill>
                <a:latin typeface="Droid Sans"/>
                <a:ea typeface="Droid Sans"/>
                <a:cs typeface="Droid Sans"/>
                <a:sym typeface="Droid Sans"/>
              </a:rPr>
              <a:t>Esa es "la magia" de la independencia de componentes y la modularización</a:t>
            </a:r>
          </a:p>
          <a:p>
            <a:pPr lvl="0" rtl="0">
              <a:lnSpc>
                <a:spcPct val="171428"/>
              </a:lnSpc>
              <a:spcBef>
                <a:spcPts val="0"/>
              </a:spcBef>
              <a:buNone/>
            </a:pPr>
            <a:r>
              <a:rPr lang="en" sz="1200">
                <a:solidFill>
                  <a:srgbClr val="333333"/>
                </a:solidFill>
                <a:latin typeface="Droid Sans"/>
                <a:ea typeface="Droid Sans"/>
                <a:cs typeface="Droid Sans"/>
                <a:sym typeface="Droid Sans"/>
              </a:rPr>
              <a:t>Para efectos de este nivel haremos un mock de la data. Más adelante aprendermos como hacer un servicio conectado a un servidor externo via HTTP</a:t>
            </a:r>
          </a:p>
          <a:p>
            <a:pPr lvl="0" rtl="0">
              <a:lnSpc>
                <a:spcPct val="150000"/>
              </a:lnSpc>
              <a:spcBef>
                <a:spcPts val="0"/>
              </a:spcBef>
              <a:buClr>
                <a:schemeClr val="dk1"/>
              </a:buClr>
              <a:buSzPct val="91666"/>
              <a:buFont typeface="Arial"/>
              <a:buNone/>
            </a:pPr>
            <a:r>
              <a:t/>
            </a:r>
            <a:endParaRPr sz="1200">
              <a:solidFill>
                <a:srgbClr val="333333"/>
              </a:solidFill>
              <a:latin typeface="Raleway"/>
              <a:ea typeface="Raleway"/>
              <a:cs typeface="Raleway"/>
              <a:sym typeface="Raleway"/>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
              <a:t>Explicar la importancia de importar los servicios en los componentes, mencionar que importándolo basta para usarlo y acceder a sus métodos pero que no es buena práctica</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800"/>
              </a:spcAft>
              <a:buClr>
                <a:schemeClr val="dk1"/>
              </a:buClr>
              <a:buSzPct val="84615"/>
              <a:buFont typeface="Arial"/>
              <a:buNone/>
            </a:pPr>
            <a:r>
              <a:rPr b="1" lang="en" sz="1300">
                <a:solidFill>
                  <a:srgbClr val="333333"/>
                </a:solidFill>
                <a:latin typeface="Droid Sans"/>
                <a:ea typeface="Droid Sans"/>
                <a:cs typeface="Droid Sans"/>
                <a:sym typeface="Droid Sans"/>
              </a:rPr>
              <a:t>El injector ahora sabe como crear un HeroService. Ahora necesitamos definir el provider para enlazar el servicio creado con la propiudad definida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800"/>
              </a:spcAft>
              <a:buNone/>
            </a:pPr>
            <a:r>
              <a:rPr lang="en" sz="1300">
                <a:solidFill>
                  <a:srgbClr val="333333"/>
                </a:solidFill>
                <a:latin typeface="Droid Sans"/>
                <a:ea typeface="Droid Sans"/>
                <a:cs typeface="Droid Sans"/>
                <a:sym typeface="Droid Sans"/>
              </a:rPr>
              <a:t>Tarde o temprano necesitaremos manejar procesos asíncronos en nuestra app (estamos escribiendo código javascript).</a:t>
            </a:r>
          </a:p>
          <a:p>
            <a:pPr lvl="0" rtl="0">
              <a:lnSpc>
                <a:spcPct val="115000"/>
              </a:lnSpc>
              <a:spcBef>
                <a:spcPts val="0"/>
              </a:spcBef>
              <a:spcAft>
                <a:spcPts val="1800"/>
              </a:spcAft>
              <a:buNone/>
            </a:pPr>
            <a:r>
              <a:rPr lang="en" sz="1300">
                <a:solidFill>
                  <a:srgbClr val="333333"/>
                </a:solidFill>
                <a:latin typeface="Droid Sans"/>
                <a:ea typeface="Droid Sans"/>
                <a:cs typeface="Droid Sans"/>
                <a:sym typeface="Droid Sans"/>
              </a:rPr>
              <a:t>En Angular podemos implementar promesas de forma muy fácil. Recordemos  que </a:t>
            </a:r>
            <a:r>
              <a:rPr b="1" lang="en" sz="1300">
                <a:solidFill>
                  <a:srgbClr val="333333"/>
                </a:solidFill>
                <a:latin typeface="Droid Sans"/>
                <a:ea typeface="Droid Sans"/>
                <a:cs typeface="Droid Sans"/>
                <a:sym typeface="Droid Sans"/>
              </a:rPr>
              <a:t>una promesa no hace un proceso asíncrono, sino que es una forma de manipular un proceso que si lo es</a:t>
            </a:r>
            <a:r>
              <a:rPr lang="en" sz="1300">
                <a:solidFill>
                  <a:srgbClr val="333333"/>
                </a:solidFill>
                <a:latin typeface="Droid Sans"/>
                <a:ea typeface="Droid Sans"/>
                <a:cs typeface="Droid Sans"/>
                <a:sym typeface="Droid Sans"/>
              </a:rPr>
              <a:t> (una llamada http, por ejemplo)</a:t>
            </a:r>
          </a:p>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1" name="Shape 49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lang="en"/>
              <a:t>Realizar ejercicio paso a paso de tour of heroes parte 0</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7" name="Shape 49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Clr>
                <a:schemeClr val="dk1"/>
              </a:buClr>
              <a:buSzPct val="84615"/>
              <a:buFont typeface="Arial"/>
              <a:buNone/>
            </a:pPr>
            <a:r>
              <a:rPr lang="en" sz="1300">
                <a:solidFill>
                  <a:srgbClr val="333333"/>
                </a:solidFill>
                <a:latin typeface="Droid Sans"/>
                <a:ea typeface="Droid Sans"/>
                <a:cs typeface="Droid Sans"/>
                <a:sym typeface="Droid Sans"/>
              </a:rPr>
              <a:t>--flat flag es para colocar el modulo en src/app en lugar de en un directorio especifico creado para ello</a:t>
            </a:r>
          </a:p>
          <a:p>
            <a:pPr lvl="0">
              <a:spcBef>
                <a:spcPts val="0"/>
              </a:spcBef>
              <a:buClr>
                <a:schemeClr val="dk1"/>
              </a:buClr>
              <a:buSzPct val="84615"/>
              <a:buFont typeface="Arial"/>
              <a:buNone/>
            </a:pPr>
            <a:r>
              <a:rPr lang="en" sz="1300">
                <a:solidFill>
                  <a:srgbClr val="333333"/>
                </a:solidFill>
                <a:latin typeface="Droid Sans"/>
                <a:ea typeface="Droid Sans"/>
                <a:cs typeface="Droid Sans"/>
                <a:sym typeface="Droid Sans"/>
              </a:rPr>
              <a:t>--module=app le dice al CLI que registre el modulo en los imports del AppModule</a:t>
            </a:r>
          </a:p>
          <a:p>
            <a:pPr lvl="0" rtl="0">
              <a:spcBef>
                <a:spcPts val="0"/>
              </a:spcBef>
              <a:buNone/>
            </a:pPr>
            <a:r>
              <a:t/>
            </a:r>
            <a:endParaRPr sz="1300">
              <a:solidFill>
                <a:srgbClr val="333333"/>
              </a:solidFill>
              <a:latin typeface="Droid Sans"/>
              <a:ea typeface="Droid Sans"/>
              <a:cs typeface="Droid Sans"/>
              <a:sym typeface="Droid San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Clr>
                <a:schemeClr val="dk1"/>
              </a:buClr>
              <a:buSzPct val="84615"/>
              <a:buFont typeface="Arial"/>
              <a:buNone/>
            </a:pPr>
            <a:r>
              <a:rPr lang="en" sz="1300">
                <a:solidFill>
                  <a:srgbClr val="333333"/>
                </a:solidFill>
                <a:latin typeface="Droid Sans"/>
                <a:ea typeface="Droid Sans"/>
                <a:cs typeface="Droid Sans"/>
                <a:sym typeface="Droid Sans"/>
              </a:rPr>
              <a:t>--flat flag es para colocar el modulo en src/app en lugar de en un directorio especifico creado para ello</a:t>
            </a:r>
          </a:p>
          <a:p>
            <a:pPr lvl="0" rtl="0">
              <a:spcBef>
                <a:spcPts val="0"/>
              </a:spcBef>
              <a:buClr>
                <a:schemeClr val="dk1"/>
              </a:buClr>
              <a:buSzPct val="84615"/>
              <a:buFont typeface="Arial"/>
              <a:buNone/>
            </a:pPr>
            <a:r>
              <a:rPr lang="en" sz="1300">
                <a:solidFill>
                  <a:srgbClr val="333333"/>
                </a:solidFill>
                <a:latin typeface="Droid Sans"/>
                <a:ea typeface="Droid Sans"/>
                <a:cs typeface="Droid Sans"/>
                <a:sym typeface="Droid Sans"/>
              </a:rPr>
              <a:t>--module=app le dice al CLI que registre el modulo en los imports del AppModule</a:t>
            </a:r>
          </a:p>
          <a:p>
            <a:pPr lvl="0" rtl="0">
              <a:spcBef>
                <a:spcPts val="0"/>
              </a:spcBef>
              <a:buNone/>
            </a:pPr>
            <a:r>
              <a:t/>
            </a:r>
            <a:endParaRPr sz="1300">
              <a:solidFill>
                <a:srgbClr val="333333"/>
              </a:solidFill>
              <a:latin typeface="Droid Sans"/>
              <a:ea typeface="Droid Sans"/>
              <a:cs typeface="Droid Sans"/>
              <a:sym typeface="Droid San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sz="1300">
              <a:solidFill>
                <a:srgbClr val="333333"/>
              </a:solidFill>
              <a:latin typeface="Droid Sans"/>
              <a:ea typeface="Droid Sans"/>
              <a:cs typeface="Droid Sans"/>
              <a:sym typeface="Droid San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sz="1300">
              <a:solidFill>
                <a:srgbClr val="333333"/>
              </a:solidFill>
              <a:latin typeface="Droid Sans"/>
              <a:ea typeface="Droid Sans"/>
              <a:cs typeface="Droid Sans"/>
              <a:sym typeface="Droid San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6" name="Shape 55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lang="en"/>
              <a:t>Realizar ejercicio paso a paso de tour of heroes parte 0</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2" name="Shape 56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7" name="Shape 56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Shape 5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9" name="Shape 57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Clr>
                <a:schemeClr val="dk1"/>
              </a:buClr>
              <a:buSzPct val="78571"/>
              <a:buFont typeface="Arial"/>
              <a:buNone/>
            </a:pPr>
            <a:r>
              <a:rPr lang="en"/>
              <a:t>Los observables son cancelables</a:t>
            </a:r>
          </a:p>
          <a:p>
            <a:pPr lvl="0" rtl="0">
              <a:spcBef>
                <a:spcPts val="0"/>
              </a:spcBef>
              <a:buClr>
                <a:schemeClr val="dk1"/>
              </a:buClr>
              <a:buSzPct val="78571"/>
              <a:buFont typeface="Arial"/>
              <a:buNone/>
            </a:pPr>
            <a:r>
              <a:rPr lang="en"/>
              <a:t>Los observables tienen métodos que nos permiten reintentar el servicio según una respuesta específica</a:t>
            </a:r>
          </a:p>
          <a:p>
            <a:pPr lvl="0" rtl="0">
              <a:spcBef>
                <a:spcPts val="0"/>
              </a:spcBef>
              <a:buClr>
                <a:schemeClr val="dk1"/>
              </a:buClr>
              <a:buSzPct val="78571"/>
              <a:buFont typeface="Arial"/>
              <a:buNone/>
            </a:pPr>
            <a:r>
              <a:rPr lang="en"/>
              <a:t>Un observable nos permite tener un listener en cada cambio de valores en la ejecución de un proceso</a:t>
            </a:r>
          </a:p>
          <a:p>
            <a:pPr lvl="0" rtl="0">
              <a:spcBef>
                <a:spcPts val="0"/>
              </a:spcBef>
              <a:buClr>
                <a:schemeClr val="dk1"/>
              </a:buClr>
              <a:buSzPct val="78571"/>
              <a:buFont typeface="Arial"/>
              <a:buNone/>
            </a:pPr>
            <a:r>
              <a:t/>
            </a:r>
            <a:endParaRPr/>
          </a:p>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0" name="Shape 60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
              <a:t>Explicar que jsonPlaceHolder es una API REST falsa para no mockear datos y hacer pruebas. Explicar todas las modificaciones que pueden hacerse dentro de un observable HTTP (flatMap, filter, map) antes de hacer el subscribe, lo que implica que podemos manipular data “antes” de que llegue al componente.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6" name="Shape 60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lang="en"/>
              <a:t>Realizar ejercicio paso a paso de tour of heroes parte 0</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2" name="Shape 61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9" name="Shape 61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6" name="Shape 62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2" name="Shape 63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8" name="Shape 63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Shape 6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4" name="Shape 64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lang="en"/>
              <a:t>Realizar ejercicio paso a paso de tour of heroes parte 0</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0" name="Shape 65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lang="en"/>
              <a:t>Realizar ejercicio paso a paso de tour of heroes parte 0</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5" name="Shape 6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2" name="Shape 66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317500" lvl="0" marL="457200" marR="0" rtl="0" algn="l">
              <a:spcBef>
                <a:spcPts val="0"/>
              </a:spcBef>
              <a:spcAft>
                <a:spcPts val="0"/>
              </a:spcAft>
              <a:buSzPct val="127272"/>
              <a:buChar char="●"/>
            </a:pPr>
            <a:r>
              <a:rPr lang="en"/>
              <a:t> es un framework para aplicaciones web de TypeScript de código abierto, mantenido por Google, que se utiliza para crear y mantener aplicaciones web de una sola página. Su objetivo es aumentar las aplicaciones basadas en navegador con capacidad de Modelo Vista Controlador (MVC), en un esfuerzo para hacer que el desarrollo y las pruebas sean más fáciles.</a:t>
            </a:r>
          </a:p>
          <a:p>
            <a:pPr indent="-317500" lvl="0" marL="457200" marR="0" rtl="0" algn="l">
              <a:spcBef>
                <a:spcPts val="0"/>
              </a:spcBef>
              <a:spcAft>
                <a:spcPts val="0"/>
              </a:spcAft>
              <a:buSzPct val="127272"/>
              <a:buChar char="●"/>
            </a:pPr>
            <a:r>
              <a:rPr lang="en"/>
              <a:t>El equipo de desarrollo de AngularJS se encontraba trabajando en paralelo en otra librería, a partir de ella nace Angular como un framework totalmente distinto e independiente de AngularJS, llamado, comúnmente: Angular 2</a:t>
            </a:r>
          </a:p>
          <a:p>
            <a:pPr indent="-317500" lvl="0" marL="457200" marR="0" rtl="0" algn="l">
              <a:spcBef>
                <a:spcPts val="0"/>
              </a:spcBef>
              <a:buSzPct val="127272"/>
              <a:buChar char="●"/>
            </a:pPr>
            <a:r>
              <a:rPr lang="en"/>
              <a:t>Entre sus ventajas, Angular tiene un mayor rendimiento, siendo al menos 5 veces más rápido que AngularJS, además, está orientado al desarrollo móvil y a la programación con TypeScript (TypeScript es un lenguaje de programación libre y de código abierto desarrollado y mantenido por Microsoft. TypeScript extiende la sintaxis de JavaScript, por tanto cualquier código JavaScript existente debería funcionar sin problemas. Está pensado para grandes proyectos, los cuales a través de un compilador de TypeScript se traducen a código JavaScript original.) puede ser usado para desarrollar aplicaciones JavaScript que se ejecutarán en el lado del cliente o del servidor (Node.js).</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9" name="Shape 66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6" name="Shape 67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2" name="Shape 68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lang="en"/>
              <a:t>Realizar ejercicio paso a paso de tour of heroes parte 0</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8" name="Shape 68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lang="en"/>
              <a:t>Realizar ejercicio paso a paso de tour of heroes parte 0</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3" name="Shape 6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9" name="Shape 69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6" name="Shape 70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2" name="Shape 71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8" name="Shape 71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4" name="Shape 72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Caption">
    <p:bg>
      <p:bgPr>
        <a:solidFill>
          <a:srgbClr val="F7F7F7"/>
        </a:solidFill>
      </p:bgPr>
    </p:bg>
    <p:spTree>
      <p:nvGrpSpPr>
        <p:cNvPr id="8" name="Shape 8"/>
        <p:cNvGrpSpPr/>
        <p:nvPr/>
      </p:nvGrpSpPr>
      <p:grpSpPr>
        <a:xfrm>
          <a:off x="0" y="0"/>
          <a:ext cx="0" cy="0"/>
          <a:chOff x="0" y="0"/>
          <a:chExt cx="0" cy="0"/>
        </a:xfrm>
      </p:grpSpPr>
      <p:sp>
        <p:nvSpPr>
          <p:cNvPr id="9" name="Shape 9"/>
          <p:cNvSpPr/>
          <p:nvPr/>
        </p:nvSpPr>
        <p:spPr>
          <a:xfrm>
            <a:off x="-2355" y="0"/>
            <a:ext cx="5209571" cy="983354"/>
          </a:xfrm>
          <a:custGeom>
            <a:pathLst>
              <a:path extrusionOk="0" h="120000" w="120000">
                <a:moveTo>
                  <a:pt x="0" y="0"/>
                </a:moveTo>
                <a:lnTo>
                  <a:pt x="0" y="119999"/>
                </a:lnTo>
                <a:lnTo>
                  <a:pt x="120000" y="0"/>
                </a:lnTo>
                <a:close/>
              </a:path>
            </a:pathLst>
          </a:custGeom>
          <a:solidFill>
            <a:srgbClr val="004C52"/>
          </a:solidFill>
          <a:ln>
            <a:noFill/>
          </a:ln>
        </p:spPr>
      </p:sp>
      <p:sp>
        <p:nvSpPr>
          <p:cNvPr id="10" name="Shape 10"/>
          <p:cNvSpPr/>
          <p:nvPr/>
        </p:nvSpPr>
        <p:spPr>
          <a:xfrm>
            <a:off x="-6025" y="1"/>
            <a:ext cx="4445394" cy="1085643"/>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11" name="Shape 11"/>
          <p:cNvSpPr/>
          <p:nvPr/>
        </p:nvSpPr>
        <p:spPr>
          <a:xfrm>
            <a:off x="1559025" y="-6025"/>
            <a:ext cx="4116775" cy="944875"/>
          </a:xfrm>
          <a:custGeom>
            <a:pathLst>
              <a:path extrusionOk="0" h="120000" w="120000">
                <a:moveTo>
                  <a:pt x="0" y="765"/>
                </a:moveTo>
                <a:lnTo>
                  <a:pt x="96488" y="120000"/>
                </a:lnTo>
                <a:lnTo>
                  <a:pt x="120000" y="0"/>
                </a:lnTo>
                <a:lnTo>
                  <a:pt x="116835" y="765"/>
                </a:lnTo>
                <a:close/>
              </a:path>
            </a:pathLst>
          </a:custGeom>
          <a:solidFill>
            <a:srgbClr val="00AE9D">
              <a:alpha val="83137"/>
            </a:srgbClr>
          </a:solidFill>
          <a:ln>
            <a:noFill/>
          </a:ln>
        </p:spPr>
      </p:sp>
      <p:pic>
        <p:nvPicPr>
          <p:cNvPr id="12" name="Shape 12"/>
          <p:cNvPicPr preferRelativeResize="0"/>
          <p:nvPr/>
        </p:nvPicPr>
        <p:blipFill rotWithShape="1">
          <a:blip r:embed="rId2">
            <a:alphaModFix/>
          </a:blip>
          <a:srcRect b="0" l="0" r="0" t="0"/>
          <a:stretch/>
        </p:blipFill>
        <p:spPr>
          <a:xfrm>
            <a:off x="6464609" y="152086"/>
            <a:ext cx="2549118" cy="1051511"/>
          </a:xfrm>
          <a:prstGeom prst="rect">
            <a:avLst/>
          </a:prstGeom>
          <a:noFill/>
          <a:ln>
            <a:noFill/>
          </a:ln>
        </p:spPr>
      </p:pic>
      <p:pic>
        <p:nvPicPr>
          <p:cNvPr id="13" name="Shape 13"/>
          <p:cNvPicPr preferRelativeResize="0"/>
          <p:nvPr/>
        </p:nvPicPr>
        <p:blipFill rotWithShape="1">
          <a:blip r:embed="rId3">
            <a:alphaModFix/>
          </a:blip>
          <a:srcRect b="0" l="0" r="0" t="8294"/>
          <a:stretch/>
        </p:blipFill>
        <p:spPr>
          <a:xfrm>
            <a:off x="0" y="1131590"/>
            <a:ext cx="9144000" cy="4968552"/>
          </a:xfrm>
          <a:prstGeom prst="rect">
            <a:avLst/>
          </a:prstGeom>
          <a:noFill/>
          <a:ln>
            <a:noFill/>
          </a:ln>
        </p:spPr>
      </p:pic>
      <p:pic>
        <p:nvPicPr>
          <p:cNvPr id="14" name="Shape 14"/>
          <p:cNvPicPr preferRelativeResize="0"/>
          <p:nvPr/>
        </p:nvPicPr>
        <p:blipFill rotWithShape="1">
          <a:blip r:embed="rId4">
            <a:alphaModFix/>
          </a:blip>
          <a:srcRect b="0" l="0" r="0" t="0"/>
          <a:stretch/>
        </p:blipFill>
        <p:spPr>
          <a:xfrm>
            <a:off x="-108519" y="2139702"/>
            <a:ext cx="1050998" cy="19624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86" name="Shape 86"/>
        <p:cNvGrpSpPr/>
        <p:nvPr/>
      </p:nvGrpSpPr>
      <p:grpSpPr>
        <a:xfrm>
          <a:off x="0" y="0"/>
          <a:ext cx="0" cy="0"/>
          <a:chOff x="0" y="0"/>
          <a:chExt cx="0" cy="0"/>
        </a:xfrm>
      </p:grpSpPr>
      <p:grpSp>
        <p:nvGrpSpPr>
          <p:cNvPr id="87" name="Shape 87"/>
          <p:cNvGrpSpPr/>
          <p:nvPr/>
        </p:nvGrpSpPr>
        <p:grpSpPr>
          <a:xfrm>
            <a:off x="-6025" y="0"/>
            <a:ext cx="9168125" cy="5163100"/>
            <a:chOff x="-6025" y="0"/>
            <a:chExt cx="9168125" cy="5163100"/>
          </a:xfrm>
        </p:grpSpPr>
        <p:sp>
          <p:nvSpPr>
            <p:cNvPr id="88" name="Shape 88"/>
            <p:cNvSpPr/>
            <p:nvPr/>
          </p:nvSpPr>
          <p:spPr>
            <a:xfrm>
              <a:off x="0" y="0"/>
              <a:ext cx="8552900" cy="1333000"/>
            </a:xfrm>
            <a:custGeom>
              <a:pathLst>
                <a:path extrusionOk="0" h="120000" w="120000">
                  <a:moveTo>
                    <a:pt x="0" y="0"/>
                  </a:moveTo>
                  <a:lnTo>
                    <a:pt x="0" y="119999"/>
                  </a:lnTo>
                  <a:lnTo>
                    <a:pt x="120000" y="0"/>
                  </a:lnTo>
                  <a:close/>
                </a:path>
              </a:pathLst>
            </a:custGeom>
            <a:solidFill>
              <a:srgbClr val="004C52"/>
            </a:solidFill>
            <a:ln>
              <a:noFill/>
            </a:ln>
          </p:spPr>
        </p:sp>
        <p:sp>
          <p:nvSpPr>
            <p:cNvPr id="89" name="Shape 89"/>
            <p:cNvSpPr/>
            <p:nvPr/>
          </p:nvSpPr>
          <p:spPr>
            <a:xfrm>
              <a:off x="2563450" y="0"/>
              <a:ext cx="6580550" cy="1272675"/>
            </a:xfrm>
            <a:custGeom>
              <a:pathLst>
                <a:path extrusionOk="0" h="120000" w="120000">
                  <a:moveTo>
                    <a:pt x="0" y="0"/>
                  </a:moveTo>
                  <a:lnTo>
                    <a:pt x="99101" y="120000"/>
                  </a:lnTo>
                  <a:lnTo>
                    <a:pt x="120000" y="23885"/>
                  </a:lnTo>
                  <a:lnTo>
                    <a:pt x="120000" y="0"/>
                  </a:lnTo>
                  <a:close/>
                </a:path>
              </a:pathLst>
            </a:custGeom>
            <a:solidFill>
              <a:srgbClr val="00AE9D">
                <a:alpha val="83137"/>
              </a:srgbClr>
            </a:solidFill>
            <a:ln>
              <a:noFill/>
            </a:ln>
          </p:spPr>
        </p:sp>
        <p:sp>
          <p:nvSpPr>
            <p:cNvPr id="90" name="Shape 90"/>
            <p:cNvSpPr/>
            <p:nvPr/>
          </p:nvSpPr>
          <p:spPr>
            <a:xfrm>
              <a:off x="-6025" y="2"/>
              <a:ext cx="7298300" cy="1471709"/>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91" name="Shape 91"/>
            <p:cNvSpPr/>
            <p:nvPr/>
          </p:nvSpPr>
          <p:spPr>
            <a:xfrm>
              <a:off x="3596100" y="4667000"/>
              <a:ext cx="5090700" cy="476500"/>
            </a:xfrm>
            <a:custGeom>
              <a:pathLst>
                <a:path extrusionOk="0" h="120000" w="120000">
                  <a:moveTo>
                    <a:pt x="0" y="120000"/>
                  </a:moveTo>
                  <a:lnTo>
                    <a:pt x="120000" y="120000"/>
                  </a:lnTo>
                  <a:lnTo>
                    <a:pt x="92701" y="0"/>
                  </a:lnTo>
                  <a:close/>
                </a:path>
              </a:pathLst>
            </a:custGeom>
            <a:solidFill>
              <a:srgbClr val="004C52"/>
            </a:solidFill>
            <a:ln>
              <a:noFill/>
            </a:ln>
          </p:spPr>
        </p:sp>
        <p:sp>
          <p:nvSpPr>
            <p:cNvPr id="92" name="Shape 92"/>
            <p:cNvSpPr/>
            <p:nvPr/>
          </p:nvSpPr>
          <p:spPr>
            <a:xfrm>
              <a:off x="5525000" y="4692625"/>
              <a:ext cx="3637100" cy="470475"/>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93" name="Shape 93"/>
            <p:cNvSpPr/>
            <p:nvPr/>
          </p:nvSpPr>
          <p:spPr>
            <a:xfrm>
              <a:off x="7521475" y="4023125"/>
              <a:ext cx="1634600" cy="1139975"/>
            </a:xfrm>
            <a:custGeom>
              <a:pathLst>
                <a:path extrusionOk="0" h="120000" w="120000">
                  <a:moveTo>
                    <a:pt x="120000" y="71112"/>
                  </a:moveTo>
                  <a:lnTo>
                    <a:pt x="120000" y="0"/>
                  </a:lnTo>
                  <a:lnTo>
                    <a:pt x="0" y="119999"/>
                  </a:lnTo>
                  <a:close/>
                </a:path>
              </a:pathLst>
            </a:custGeom>
            <a:solidFill>
              <a:srgbClr val="ABE33F">
                <a:alpha val="80784"/>
              </a:srgbClr>
            </a:solidFill>
            <a:ln>
              <a:noFill/>
            </a:ln>
          </p:spPr>
        </p:sp>
      </p:grpSp>
      <p:sp>
        <p:nvSpPr>
          <p:cNvPr id="94" name="Shape 94"/>
          <p:cNvSpPr txBox="1"/>
          <p:nvPr>
            <p:ph type="title"/>
          </p:nvPr>
        </p:nvSpPr>
        <p:spPr>
          <a:xfrm>
            <a:off x="467544" y="398400"/>
            <a:ext cx="8219256"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FFFFF"/>
              </a:buClr>
              <a:buSzPct val="58333"/>
              <a:buFont typeface="Raleway"/>
              <a:buNone/>
              <a:defRPr b="1" i="0" sz="2400" u="none" cap="none" strike="noStrike">
                <a:solidFill>
                  <a:srgbClr val="FFFFFF"/>
                </a:solidFill>
                <a:latin typeface="Raleway"/>
                <a:ea typeface="Raleway"/>
                <a:cs typeface="Raleway"/>
                <a:sym typeface="Raleway"/>
              </a:defRPr>
            </a:lvl1pPr>
            <a:lvl2pPr indent="0" lvl="1" rtl="0">
              <a:spcBef>
                <a:spcPts val="0"/>
              </a:spcBef>
              <a:buClr>
                <a:srgbClr val="FFFFFF"/>
              </a:buClr>
              <a:buSzPct val="58333"/>
              <a:buFont typeface="Raleway"/>
              <a:buNone/>
              <a:defRPr b="1" sz="2400">
                <a:solidFill>
                  <a:srgbClr val="FFFFFF"/>
                </a:solidFill>
                <a:latin typeface="Raleway"/>
                <a:ea typeface="Raleway"/>
                <a:cs typeface="Raleway"/>
                <a:sym typeface="Raleway"/>
              </a:defRPr>
            </a:lvl2pPr>
            <a:lvl3pPr indent="0" lvl="2" rtl="0">
              <a:spcBef>
                <a:spcPts val="0"/>
              </a:spcBef>
              <a:buClr>
                <a:srgbClr val="FFFFFF"/>
              </a:buClr>
              <a:buSzPct val="58333"/>
              <a:buFont typeface="Raleway"/>
              <a:buNone/>
              <a:defRPr b="1" sz="2400">
                <a:solidFill>
                  <a:srgbClr val="FFFFFF"/>
                </a:solidFill>
                <a:latin typeface="Raleway"/>
                <a:ea typeface="Raleway"/>
                <a:cs typeface="Raleway"/>
                <a:sym typeface="Raleway"/>
              </a:defRPr>
            </a:lvl3pPr>
            <a:lvl4pPr indent="0" lvl="3" rtl="0">
              <a:spcBef>
                <a:spcPts val="0"/>
              </a:spcBef>
              <a:buClr>
                <a:srgbClr val="FFFFFF"/>
              </a:buClr>
              <a:buSzPct val="58333"/>
              <a:buFont typeface="Raleway"/>
              <a:buNone/>
              <a:defRPr b="1" sz="2400">
                <a:solidFill>
                  <a:srgbClr val="FFFFFF"/>
                </a:solidFill>
                <a:latin typeface="Raleway"/>
                <a:ea typeface="Raleway"/>
                <a:cs typeface="Raleway"/>
                <a:sym typeface="Raleway"/>
              </a:defRPr>
            </a:lvl4pPr>
            <a:lvl5pPr indent="0" lvl="4" rtl="0">
              <a:spcBef>
                <a:spcPts val="0"/>
              </a:spcBef>
              <a:buClr>
                <a:srgbClr val="FFFFFF"/>
              </a:buClr>
              <a:buSzPct val="58333"/>
              <a:buFont typeface="Raleway"/>
              <a:buNone/>
              <a:defRPr b="1" sz="2400">
                <a:solidFill>
                  <a:srgbClr val="FFFFFF"/>
                </a:solidFill>
                <a:latin typeface="Raleway"/>
                <a:ea typeface="Raleway"/>
                <a:cs typeface="Raleway"/>
                <a:sym typeface="Raleway"/>
              </a:defRPr>
            </a:lvl5pPr>
            <a:lvl6pPr indent="0" lvl="5" rtl="0">
              <a:spcBef>
                <a:spcPts val="0"/>
              </a:spcBef>
              <a:buClr>
                <a:srgbClr val="FFFFFF"/>
              </a:buClr>
              <a:buSzPct val="58333"/>
              <a:buFont typeface="Raleway"/>
              <a:buNone/>
              <a:defRPr b="1" sz="2400">
                <a:solidFill>
                  <a:srgbClr val="FFFFFF"/>
                </a:solidFill>
                <a:latin typeface="Raleway"/>
                <a:ea typeface="Raleway"/>
                <a:cs typeface="Raleway"/>
                <a:sym typeface="Raleway"/>
              </a:defRPr>
            </a:lvl6pPr>
            <a:lvl7pPr indent="0" lvl="6" rtl="0">
              <a:spcBef>
                <a:spcPts val="0"/>
              </a:spcBef>
              <a:buClr>
                <a:srgbClr val="FFFFFF"/>
              </a:buClr>
              <a:buSzPct val="58333"/>
              <a:buFont typeface="Raleway"/>
              <a:buNone/>
              <a:defRPr b="1" sz="2400">
                <a:solidFill>
                  <a:srgbClr val="FFFFFF"/>
                </a:solidFill>
                <a:latin typeface="Raleway"/>
                <a:ea typeface="Raleway"/>
                <a:cs typeface="Raleway"/>
                <a:sym typeface="Raleway"/>
              </a:defRPr>
            </a:lvl7pPr>
            <a:lvl8pPr indent="0" lvl="7" rtl="0">
              <a:spcBef>
                <a:spcPts val="0"/>
              </a:spcBef>
              <a:buClr>
                <a:srgbClr val="FFFFFF"/>
              </a:buClr>
              <a:buSzPct val="58333"/>
              <a:buFont typeface="Raleway"/>
              <a:buNone/>
              <a:defRPr b="1" sz="2400">
                <a:solidFill>
                  <a:srgbClr val="FFFFFF"/>
                </a:solidFill>
                <a:latin typeface="Raleway"/>
                <a:ea typeface="Raleway"/>
                <a:cs typeface="Raleway"/>
                <a:sym typeface="Raleway"/>
              </a:defRPr>
            </a:lvl8pPr>
            <a:lvl9pPr indent="0" lvl="8" rtl="0">
              <a:spcBef>
                <a:spcPts val="0"/>
              </a:spcBef>
              <a:buClr>
                <a:srgbClr val="FFFFFF"/>
              </a:buClr>
              <a:buSzPct val="58333"/>
              <a:buFont typeface="Raleway"/>
              <a:buNone/>
              <a:defRPr b="1" sz="2400">
                <a:solidFill>
                  <a:srgbClr val="FFFFFF"/>
                </a:solidFill>
                <a:latin typeface="Raleway"/>
                <a:ea typeface="Raleway"/>
                <a:cs typeface="Raleway"/>
                <a:sym typeface="Raleway"/>
              </a:defRPr>
            </a:lvl9pPr>
          </a:lstStyle>
          <a:p/>
        </p:txBody>
      </p:sp>
      <p:sp>
        <p:nvSpPr>
          <p:cNvPr id="95" name="Shape 95"/>
          <p:cNvSpPr txBox="1"/>
          <p:nvPr>
            <p:ph idx="1" type="body"/>
          </p:nvPr>
        </p:nvSpPr>
        <p:spPr>
          <a:xfrm>
            <a:off x="448904" y="1497962"/>
            <a:ext cx="2365199" cy="3429900"/>
          </a:xfrm>
          <a:prstGeom prst="rect">
            <a:avLst/>
          </a:prstGeom>
          <a:noFill/>
          <a:ln>
            <a:noFill/>
          </a:ln>
        </p:spPr>
        <p:txBody>
          <a:bodyPr anchorCtr="0" anchor="t" bIns="91425" lIns="91425" rIns="91425" wrap="square" tIns="91425"/>
          <a:lstStyle>
            <a:lvl1pPr indent="88900" lvl="0" marL="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1pPr>
            <a:lvl2pPr indent="88900" lvl="1" marL="4572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2pPr>
            <a:lvl3pPr indent="88900" lvl="2" marL="9144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9pPr>
          </a:lstStyle>
          <a:p/>
        </p:txBody>
      </p:sp>
      <p:sp>
        <p:nvSpPr>
          <p:cNvPr id="96" name="Shape 96"/>
          <p:cNvSpPr txBox="1"/>
          <p:nvPr>
            <p:ph idx="2" type="body"/>
          </p:nvPr>
        </p:nvSpPr>
        <p:spPr>
          <a:xfrm>
            <a:off x="3159801" y="1497962"/>
            <a:ext cx="2365199" cy="3429900"/>
          </a:xfrm>
          <a:prstGeom prst="rect">
            <a:avLst/>
          </a:prstGeom>
          <a:noFill/>
          <a:ln>
            <a:noFill/>
          </a:ln>
        </p:spPr>
        <p:txBody>
          <a:bodyPr anchorCtr="0" anchor="t" bIns="91425" lIns="91425" rIns="91425" wrap="square" tIns="91425"/>
          <a:lstStyle>
            <a:lvl1pPr indent="88900" lvl="0" marL="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1pPr>
            <a:lvl2pPr indent="88900" lvl="1" marL="4572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2pPr>
            <a:lvl3pPr indent="88900" lvl="2" marL="9144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9pPr>
          </a:lstStyle>
          <a:p/>
        </p:txBody>
      </p:sp>
      <p:sp>
        <p:nvSpPr>
          <p:cNvPr id="97" name="Shape 97"/>
          <p:cNvSpPr txBox="1"/>
          <p:nvPr>
            <p:ph idx="3" type="body"/>
          </p:nvPr>
        </p:nvSpPr>
        <p:spPr>
          <a:xfrm>
            <a:off x="5843773" y="1495850"/>
            <a:ext cx="2843027" cy="3429900"/>
          </a:xfrm>
          <a:prstGeom prst="rect">
            <a:avLst/>
          </a:prstGeom>
          <a:noFill/>
          <a:ln>
            <a:noFill/>
          </a:ln>
        </p:spPr>
        <p:txBody>
          <a:bodyPr anchorCtr="0" anchor="t" bIns="91425" lIns="91425" rIns="91425" wrap="square" tIns="91425"/>
          <a:lstStyle>
            <a:lvl1pPr indent="88900" lvl="0" marL="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1pPr>
            <a:lvl2pPr indent="88900" lvl="1" marL="4572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2pPr>
            <a:lvl3pPr indent="88900" lvl="2" marL="914400" marR="0" rtl="0" algn="l">
              <a:lnSpc>
                <a:spcPct val="100000"/>
              </a:lnSpc>
              <a:spcBef>
                <a:spcPts val="0"/>
              </a:spcBef>
              <a:spcAft>
                <a:spcPts val="0"/>
              </a:spcAft>
              <a:buClr>
                <a:srgbClr val="ABE33F"/>
              </a:buClr>
              <a:buSzPct val="100000"/>
              <a:buFont typeface="Karla"/>
              <a:buChar char="◇"/>
              <a:defRPr b="0" i="0" sz="14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SzPct val="100000"/>
              <a:buFont typeface="Karla"/>
              <a:buNone/>
              <a:defRPr b="0" i="0" sz="1400" u="none" cap="none" strike="noStrike">
                <a:solidFill>
                  <a:srgbClr val="004C52"/>
                </a:solidFill>
                <a:latin typeface="Karla"/>
                <a:ea typeface="Karla"/>
                <a:cs typeface="Karla"/>
                <a:sym typeface="Karla"/>
              </a:defRPr>
            </a:lvl9pPr>
          </a:lstStyle>
          <a:p/>
        </p:txBody>
      </p:sp>
      <p:pic>
        <p:nvPicPr>
          <p:cNvPr id="98" name="Shape 98"/>
          <p:cNvPicPr preferRelativeResize="0"/>
          <p:nvPr/>
        </p:nvPicPr>
        <p:blipFill rotWithShape="1">
          <a:blip r:embed="rId2">
            <a:alphaModFix/>
          </a:blip>
          <a:srcRect b="0" l="0" r="0" t="0"/>
          <a:stretch/>
        </p:blipFill>
        <p:spPr>
          <a:xfrm>
            <a:off x="107504" y="4505791"/>
            <a:ext cx="1524000" cy="628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025" y="0"/>
            <a:ext cx="9168125" cy="5163100"/>
            <a:chOff x="-6025" y="0"/>
            <a:chExt cx="9168125" cy="5163100"/>
          </a:xfrm>
        </p:grpSpPr>
        <p:sp>
          <p:nvSpPr>
            <p:cNvPr id="101" name="Shape 101"/>
            <p:cNvSpPr/>
            <p:nvPr/>
          </p:nvSpPr>
          <p:spPr>
            <a:xfrm>
              <a:off x="0" y="0"/>
              <a:ext cx="8552900" cy="1333000"/>
            </a:xfrm>
            <a:custGeom>
              <a:pathLst>
                <a:path extrusionOk="0" h="120000" w="120000">
                  <a:moveTo>
                    <a:pt x="0" y="0"/>
                  </a:moveTo>
                  <a:lnTo>
                    <a:pt x="0" y="119999"/>
                  </a:lnTo>
                  <a:lnTo>
                    <a:pt x="120000" y="0"/>
                  </a:lnTo>
                  <a:close/>
                </a:path>
              </a:pathLst>
            </a:custGeom>
            <a:solidFill>
              <a:srgbClr val="004C52"/>
            </a:solidFill>
            <a:ln>
              <a:noFill/>
            </a:ln>
          </p:spPr>
        </p:sp>
        <p:sp>
          <p:nvSpPr>
            <p:cNvPr id="102" name="Shape 102"/>
            <p:cNvSpPr/>
            <p:nvPr/>
          </p:nvSpPr>
          <p:spPr>
            <a:xfrm>
              <a:off x="2563450" y="0"/>
              <a:ext cx="6580550" cy="1272675"/>
            </a:xfrm>
            <a:custGeom>
              <a:pathLst>
                <a:path extrusionOk="0" h="120000" w="120000">
                  <a:moveTo>
                    <a:pt x="0" y="0"/>
                  </a:moveTo>
                  <a:lnTo>
                    <a:pt x="99101" y="120000"/>
                  </a:lnTo>
                  <a:lnTo>
                    <a:pt x="120000" y="23885"/>
                  </a:lnTo>
                  <a:lnTo>
                    <a:pt x="120000" y="0"/>
                  </a:lnTo>
                  <a:close/>
                </a:path>
              </a:pathLst>
            </a:custGeom>
            <a:solidFill>
              <a:srgbClr val="00AE9D">
                <a:alpha val="83137"/>
              </a:srgbClr>
            </a:solidFill>
            <a:ln>
              <a:noFill/>
            </a:ln>
          </p:spPr>
        </p:sp>
        <p:sp>
          <p:nvSpPr>
            <p:cNvPr id="103" name="Shape 103"/>
            <p:cNvSpPr/>
            <p:nvPr/>
          </p:nvSpPr>
          <p:spPr>
            <a:xfrm>
              <a:off x="-6025" y="2"/>
              <a:ext cx="7298300" cy="1471709"/>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104" name="Shape 104"/>
            <p:cNvSpPr/>
            <p:nvPr/>
          </p:nvSpPr>
          <p:spPr>
            <a:xfrm>
              <a:off x="3596100" y="4667000"/>
              <a:ext cx="5090700" cy="476500"/>
            </a:xfrm>
            <a:custGeom>
              <a:pathLst>
                <a:path extrusionOk="0" h="120000" w="120000">
                  <a:moveTo>
                    <a:pt x="0" y="120000"/>
                  </a:moveTo>
                  <a:lnTo>
                    <a:pt x="120000" y="120000"/>
                  </a:lnTo>
                  <a:lnTo>
                    <a:pt x="92701" y="0"/>
                  </a:lnTo>
                  <a:close/>
                </a:path>
              </a:pathLst>
            </a:custGeom>
            <a:solidFill>
              <a:srgbClr val="004C52"/>
            </a:solidFill>
            <a:ln>
              <a:noFill/>
            </a:ln>
          </p:spPr>
        </p:sp>
        <p:sp>
          <p:nvSpPr>
            <p:cNvPr id="105" name="Shape 105"/>
            <p:cNvSpPr/>
            <p:nvPr/>
          </p:nvSpPr>
          <p:spPr>
            <a:xfrm>
              <a:off x="5525000" y="4692625"/>
              <a:ext cx="3637100" cy="470475"/>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106" name="Shape 106"/>
            <p:cNvSpPr/>
            <p:nvPr/>
          </p:nvSpPr>
          <p:spPr>
            <a:xfrm>
              <a:off x="7521475" y="4023125"/>
              <a:ext cx="1634600" cy="1139975"/>
            </a:xfrm>
            <a:custGeom>
              <a:pathLst>
                <a:path extrusionOk="0" h="120000" w="120000">
                  <a:moveTo>
                    <a:pt x="120000" y="71112"/>
                  </a:moveTo>
                  <a:lnTo>
                    <a:pt x="120000" y="0"/>
                  </a:lnTo>
                  <a:lnTo>
                    <a:pt x="0" y="119999"/>
                  </a:lnTo>
                  <a:close/>
                </a:path>
              </a:pathLst>
            </a:custGeom>
            <a:solidFill>
              <a:srgbClr val="ABE33F">
                <a:alpha val="80784"/>
              </a:srgbClr>
            </a:solidFill>
            <a:ln>
              <a:noFill/>
            </a:ln>
          </p:spPr>
        </p:sp>
      </p:grpSp>
      <p:sp>
        <p:nvSpPr>
          <p:cNvPr id="107" name="Shape 107"/>
          <p:cNvSpPr txBox="1"/>
          <p:nvPr>
            <p:ph type="title"/>
          </p:nvPr>
        </p:nvSpPr>
        <p:spPr>
          <a:xfrm>
            <a:off x="395536" y="398400"/>
            <a:ext cx="8291264"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FFFFF"/>
              </a:buClr>
              <a:buSzPct val="58333"/>
              <a:buFont typeface="Raleway"/>
              <a:buNone/>
              <a:defRPr b="1" i="0" sz="2400" u="none" cap="none" strike="noStrike">
                <a:solidFill>
                  <a:srgbClr val="FFFFFF"/>
                </a:solidFill>
                <a:latin typeface="Raleway"/>
                <a:ea typeface="Raleway"/>
                <a:cs typeface="Raleway"/>
                <a:sym typeface="Raleway"/>
              </a:defRPr>
            </a:lvl1pPr>
            <a:lvl2pPr indent="0" lvl="1">
              <a:spcBef>
                <a:spcPts val="0"/>
              </a:spcBef>
              <a:buClr>
                <a:srgbClr val="FFFFFF"/>
              </a:buClr>
              <a:buSzPct val="58333"/>
              <a:buFont typeface="Raleway"/>
              <a:buNone/>
              <a:defRPr b="1" sz="2400">
                <a:solidFill>
                  <a:srgbClr val="FFFFFF"/>
                </a:solidFill>
                <a:latin typeface="Raleway"/>
                <a:ea typeface="Raleway"/>
                <a:cs typeface="Raleway"/>
                <a:sym typeface="Raleway"/>
              </a:defRPr>
            </a:lvl2pPr>
            <a:lvl3pPr indent="0" lvl="2">
              <a:spcBef>
                <a:spcPts val="0"/>
              </a:spcBef>
              <a:buClr>
                <a:srgbClr val="FFFFFF"/>
              </a:buClr>
              <a:buSzPct val="58333"/>
              <a:buFont typeface="Raleway"/>
              <a:buNone/>
              <a:defRPr b="1" sz="2400">
                <a:solidFill>
                  <a:srgbClr val="FFFFFF"/>
                </a:solidFill>
                <a:latin typeface="Raleway"/>
                <a:ea typeface="Raleway"/>
                <a:cs typeface="Raleway"/>
                <a:sym typeface="Raleway"/>
              </a:defRPr>
            </a:lvl3pPr>
            <a:lvl4pPr indent="0" lvl="3">
              <a:spcBef>
                <a:spcPts val="0"/>
              </a:spcBef>
              <a:buClr>
                <a:srgbClr val="FFFFFF"/>
              </a:buClr>
              <a:buSzPct val="58333"/>
              <a:buFont typeface="Raleway"/>
              <a:buNone/>
              <a:defRPr b="1" sz="2400">
                <a:solidFill>
                  <a:srgbClr val="FFFFFF"/>
                </a:solidFill>
                <a:latin typeface="Raleway"/>
                <a:ea typeface="Raleway"/>
                <a:cs typeface="Raleway"/>
                <a:sym typeface="Raleway"/>
              </a:defRPr>
            </a:lvl4pPr>
            <a:lvl5pPr indent="0" lvl="4">
              <a:spcBef>
                <a:spcPts val="0"/>
              </a:spcBef>
              <a:buClr>
                <a:srgbClr val="FFFFFF"/>
              </a:buClr>
              <a:buSzPct val="58333"/>
              <a:buFont typeface="Raleway"/>
              <a:buNone/>
              <a:defRPr b="1" sz="2400">
                <a:solidFill>
                  <a:srgbClr val="FFFFFF"/>
                </a:solidFill>
                <a:latin typeface="Raleway"/>
                <a:ea typeface="Raleway"/>
                <a:cs typeface="Raleway"/>
                <a:sym typeface="Raleway"/>
              </a:defRPr>
            </a:lvl5pPr>
            <a:lvl6pPr indent="0" lvl="5">
              <a:spcBef>
                <a:spcPts val="0"/>
              </a:spcBef>
              <a:buClr>
                <a:srgbClr val="FFFFFF"/>
              </a:buClr>
              <a:buSzPct val="58333"/>
              <a:buFont typeface="Raleway"/>
              <a:buNone/>
              <a:defRPr b="1" sz="2400">
                <a:solidFill>
                  <a:srgbClr val="FFFFFF"/>
                </a:solidFill>
                <a:latin typeface="Raleway"/>
                <a:ea typeface="Raleway"/>
                <a:cs typeface="Raleway"/>
                <a:sym typeface="Raleway"/>
              </a:defRPr>
            </a:lvl6pPr>
            <a:lvl7pPr indent="0" lvl="6">
              <a:spcBef>
                <a:spcPts val="0"/>
              </a:spcBef>
              <a:buClr>
                <a:srgbClr val="FFFFFF"/>
              </a:buClr>
              <a:buSzPct val="58333"/>
              <a:buFont typeface="Raleway"/>
              <a:buNone/>
              <a:defRPr b="1" sz="2400">
                <a:solidFill>
                  <a:srgbClr val="FFFFFF"/>
                </a:solidFill>
                <a:latin typeface="Raleway"/>
                <a:ea typeface="Raleway"/>
                <a:cs typeface="Raleway"/>
                <a:sym typeface="Raleway"/>
              </a:defRPr>
            </a:lvl7pPr>
            <a:lvl8pPr indent="0" lvl="7">
              <a:spcBef>
                <a:spcPts val="0"/>
              </a:spcBef>
              <a:buClr>
                <a:srgbClr val="FFFFFF"/>
              </a:buClr>
              <a:buSzPct val="58333"/>
              <a:buFont typeface="Raleway"/>
              <a:buNone/>
              <a:defRPr b="1" sz="2400">
                <a:solidFill>
                  <a:srgbClr val="FFFFFF"/>
                </a:solidFill>
                <a:latin typeface="Raleway"/>
                <a:ea typeface="Raleway"/>
                <a:cs typeface="Raleway"/>
                <a:sym typeface="Raleway"/>
              </a:defRPr>
            </a:lvl8pPr>
            <a:lvl9pPr indent="0" lvl="8">
              <a:spcBef>
                <a:spcPts val="0"/>
              </a:spcBef>
              <a:buClr>
                <a:srgbClr val="FFFFFF"/>
              </a:buClr>
              <a:buSzPct val="58333"/>
              <a:buFont typeface="Raleway"/>
              <a:buNone/>
              <a:defRPr b="1" sz="2400">
                <a:solidFill>
                  <a:srgbClr val="FFFFFF"/>
                </a:solidFill>
                <a:latin typeface="Raleway"/>
                <a:ea typeface="Raleway"/>
                <a:cs typeface="Raleway"/>
                <a:sym typeface="Raleway"/>
              </a:defRPr>
            </a:lvl9pPr>
          </a:lstStyle>
          <a:p/>
        </p:txBody>
      </p:sp>
      <p:pic>
        <p:nvPicPr>
          <p:cNvPr id="108" name="Shape 108"/>
          <p:cNvPicPr preferRelativeResize="0"/>
          <p:nvPr/>
        </p:nvPicPr>
        <p:blipFill rotWithShape="1">
          <a:blip r:embed="rId2">
            <a:alphaModFix/>
          </a:blip>
          <a:srcRect b="0" l="0" r="0" t="0"/>
          <a:stretch/>
        </p:blipFill>
        <p:spPr>
          <a:xfrm>
            <a:off x="107504" y="4505791"/>
            <a:ext cx="1524000" cy="628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solidFill>
          <a:srgbClr val="004C52"/>
        </a:solidFill>
      </p:bgPr>
    </p:bg>
    <p:spTree>
      <p:nvGrpSpPr>
        <p:cNvPr id="15" name="Shape 15"/>
        <p:cNvGrpSpPr/>
        <p:nvPr/>
      </p:nvGrpSpPr>
      <p:grpSpPr>
        <a:xfrm>
          <a:off x="0" y="0"/>
          <a:ext cx="0" cy="0"/>
          <a:chOff x="0" y="0"/>
          <a:chExt cx="0" cy="0"/>
        </a:xfrm>
      </p:grpSpPr>
      <p:sp>
        <p:nvSpPr>
          <p:cNvPr id="16" name="Shape 16"/>
          <p:cNvSpPr/>
          <p:nvPr/>
        </p:nvSpPr>
        <p:spPr>
          <a:xfrm flipH="1">
            <a:off x="6025" y="301575"/>
            <a:ext cx="9150050" cy="4496747"/>
          </a:xfrm>
          <a:custGeom>
            <a:pathLst>
              <a:path extrusionOk="0" h="120000" w="120000">
                <a:moveTo>
                  <a:pt x="0" y="44587"/>
                </a:moveTo>
                <a:lnTo>
                  <a:pt x="0" y="86074"/>
                </a:lnTo>
                <a:lnTo>
                  <a:pt x="31641" y="120000"/>
                </a:lnTo>
                <a:lnTo>
                  <a:pt x="120000" y="93440"/>
                </a:lnTo>
                <a:lnTo>
                  <a:pt x="120000" y="32180"/>
                </a:lnTo>
                <a:lnTo>
                  <a:pt x="89861" y="0"/>
                </a:lnTo>
                <a:close/>
              </a:path>
            </a:pathLst>
          </a:custGeom>
          <a:solidFill>
            <a:srgbClr val="00AE9D">
              <a:alpha val="83137"/>
            </a:srgbClr>
          </a:solidFill>
          <a:ln>
            <a:noFill/>
          </a:ln>
        </p:spPr>
      </p:sp>
      <p:sp>
        <p:nvSpPr>
          <p:cNvPr id="17" name="Shape 17"/>
          <p:cNvSpPr/>
          <p:nvPr/>
        </p:nvSpPr>
        <p:spPr>
          <a:xfrm>
            <a:off x="-5900" y="759981"/>
            <a:ext cx="9144150" cy="3769800"/>
          </a:xfrm>
          <a:custGeom>
            <a:pathLst>
              <a:path extrusionOk="0" h="120000" w="120000">
                <a:moveTo>
                  <a:pt x="119999" y="9880"/>
                </a:moveTo>
                <a:lnTo>
                  <a:pt x="95141" y="0"/>
                </a:lnTo>
                <a:lnTo>
                  <a:pt x="0" y="44103"/>
                </a:lnTo>
                <a:lnTo>
                  <a:pt x="0" y="101453"/>
                </a:lnTo>
                <a:lnTo>
                  <a:pt x="23269" y="120000"/>
                </a:lnTo>
                <a:lnTo>
                  <a:pt x="119999" y="97291"/>
                </a:lnTo>
                <a:close/>
              </a:path>
            </a:pathLst>
          </a:custGeom>
          <a:solidFill>
            <a:srgbClr val="00AE9D">
              <a:alpha val="26274"/>
            </a:srgbClr>
          </a:solidFill>
          <a:ln>
            <a:noFill/>
          </a:ln>
        </p:spPr>
      </p:sp>
      <p:sp>
        <p:nvSpPr>
          <p:cNvPr id="18" name="Shape 18"/>
          <p:cNvSpPr/>
          <p:nvPr/>
        </p:nvSpPr>
        <p:spPr>
          <a:xfrm>
            <a:off x="0" y="1351100"/>
            <a:ext cx="9156075" cy="2889062"/>
          </a:xfrm>
          <a:custGeom>
            <a:pathLst>
              <a:path extrusionOk="0" h="120000" w="120000">
                <a:moveTo>
                  <a:pt x="78" y="0"/>
                </a:moveTo>
                <a:lnTo>
                  <a:pt x="0" y="88091"/>
                </a:lnTo>
                <a:lnTo>
                  <a:pt x="120000" y="120000"/>
                </a:lnTo>
                <a:lnTo>
                  <a:pt x="120000" y="4636"/>
                </a:lnTo>
                <a:close/>
              </a:path>
            </a:pathLst>
          </a:custGeom>
          <a:solidFill>
            <a:srgbClr val="ABE33F">
              <a:alpha val="80784"/>
            </a:srgbClr>
          </a:solidFill>
          <a:ln>
            <a:noFill/>
          </a:ln>
        </p:spPr>
      </p:sp>
      <p:sp>
        <p:nvSpPr>
          <p:cNvPr id="19" name="Shape 19"/>
          <p:cNvSpPr txBox="1"/>
          <p:nvPr>
            <p:ph type="ctrTitle"/>
          </p:nvPr>
        </p:nvSpPr>
        <p:spPr>
          <a:xfrm>
            <a:off x="1719025" y="1991825"/>
            <a:ext cx="5705999" cy="1159799"/>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FFFFF"/>
              </a:buClr>
              <a:buSzPct val="29166"/>
              <a:buFont typeface="Raleway"/>
              <a:buNone/>
              <a:defRPr b="1" i="0" sz="4800" u="none" cap="none" strike="noStrike">
                <a:solidFill>
                  <a:srgbClr val="FFFFFF"/>
                </a:solidFill>
                <a:latin typeface="Raleway"/>
                <a:ea typeface="Raleway"/>
                <a:cs typeface="Raleway"/>
                <a:sym typeface="Raleway"/>
              </a:defRPr>
            </a:lvl1pPr>
            <a:lvl2pPr indent="0" lvl="1" algn="ctr">
              <a:spcBef>
                <a:spcPts val="0"/>
              </a:spcBef>
              <a:buClr>
                <a:srgbClr val="FFFFFF"/>
              </a:buClr>
              <a:buSzPct val="29166"/>
              <a:buFont typeface="Raleway"/>
              <a:buNone/>
              <a:defRPr b="1" sz="4800">
                <a:solidFill>
                  <a:srgbClr val="FFFFFF"/>
                </a:solidFill>
                <a:latin typeface="Raleway"/>
                <a:ea typeface="Raleway"/>
                <a:cs typeface="Raleway"/>
                <a:sym typeface="Raleway"/>
              </a:defRPr>
            </a:lvl2pPr>
            <a:lvl3pPr indent="0" lvl="2" algn="ctr">
              <a:spcBef>
                <a:spcPts val="0"/>
              </a:spcBef>
              <a:buClr>
                <a:srgbClr val="FFFFFF"/>
              </a:buClr>
              <a:buSzPct val="29166"/>
              <a:buFont typeface="Raleway"/>
              <a:buNone/>
              <a:defRPr b="1" sz="4800">
                <a:solidFill>
                  <a:srgbClr val="FFFFFF"/>
                </a:solidFill>
                <a:latin typeface="Raleway"/>
                <a:ea typeface="Raleway"/>
                <a:cs typeface="Raleway"/>
                <a:sym typeface="Raleway"/>
              </a:defRPr>
            </a:lvl3pPr>
            <a:lvl4pPr indent="0" lvl="3" algn="ctr">
              <a:spcBef>
                <a:spcPts val="0"/>
              </a:spcBef>
              <a:buClr>
                <a:srgbClr val="FFFFFF"/>
              </a:buClr>
              <a:buSzPct val="29166"/>
              <a:buFont typeface="Raleway"/>
              <a:buNone/>
              <a:defRPr b="1" sz="4800">
                <a:solidFill>
                  <a:srgbClr val="FFFFFF"/>
                </a:solidFill>
                <a:latin typeface="Raleway"/>
                <a:ea typeface="Raleway"/>
                <a:cs typeface="Raleway"/>
                <a:sym typeface="Raleway"/>
              </a:defRPr>
            </a:lvl4pPr>
            <a:lvl5pPr indent="0" lvl="4" algn="ctr">
              <a:spcBef>
                <a:spcPts val="0"/>
              </a:spcBef>
              <a:buClr>
                <a:srgbClr val="FFFFFF"/>
              </a:buClr>
              <a:buSzPct val="29166"/>
              <a:buFont typeface="Raleway"/>
              <a:buNone/>
              <a:defRPr b="1" sz="4800">
                <a:solidFill>
                  <a:srgbClr val="FFFFFF"/>
                </a:solidFill>
                <a:latin typeface="Raleway"/>
                <a:ea typeface="Raleway"/>
                <a:cs typeface="Raleway"/>
                <a:sym typeface="Raleway"/>
              </a:defRPr>
            </a:lvl5pPr>
            <a:lvl6pPr indent="0" lvl="5" algn="ctr">
              <a:spcBef>
                <a:spcPts val="0"/>
              </a:spcBef>
              <a:buClr>
                <a:srgbClr val="FFFFFF"/>
              </a:buClr>
              <a:buSzPct val="29166"/>
              <a:buFont typeface="Raleway"/>
              <a:buNone/>
              <a:defRPr b="1" sz="4800">
                <a:solidFill>
                  <a:srgbClr val="FFFFFF"/>
                </a:solidFill>
                <a:latin typeface="Raleway"/>
                <a:ea typeface="Raleway"/>
                <a:cs typeface="Raleway"/>
                <a:sym typeface="Raleway"/>
              </a:defRPr>
            </a:lvl6pPr>
            <a:lvl7pPr indent="0" lvl="6" algn="ctr">
              <a:spcBef>
                <a:spcPts val="0"/>
              </a:spcBef>
              <a:buClr>
                <a:srgbClr val="FFFFFF"/>
              </a:buClr>
              <a:buSzPct val="29166"/>
              <a:buFont typeface="Raleway"/>
              <a:buNone/>
              <a:defRPr b="1" sz="4800">
                <a:solidFill>
                  <a:srgbClr val="FFFFFF"/>
                </a:solidFill>
                <a:latin typeface="Raleway"/>
                <a:ea typeface="Raleway"/>
                <a:cs typeface="Raleway"/>
                <a:sym typeface="Raleway"/>
              </a:defRPr>
            </a:lvl7pPr>
            <a:lvl8pPr indent="0" lvl="7" algn="ctr">
              <a:spcBef>
                <a:spcPts val="0"/>
              </a:spcBef>
              <a:buClr>
                <a:srgbClr val="FFFFFF"/>
              </a:buClr>
              <a:buSzPct val="29166"/>
              <a:buFont typeface="Raleway"/>
              <a:buNone/>
              <a:defRPr b="1" sz="4800">
                <a:solidFill>
                  <a:srgbClr val="FFFFFF"/>
                </a:solidFill>
                <a:latin typeface="Raleway"/>
                <a:ea typeface="Raleway"/>
                <a:cs typeface="Raleway"/>
                <a:sym typeface="Raleway"/>
              </a:defRPr>
            </a:lvl8pPr>
            <a:lvl9pPr indent="0" lvl="8" algn="ctr">
              <a:spcBef>
                <a:spcPts val="0"/>
              </a:spcBef>
              <a:buClr>
                <a:srgbClr val="FFFFFF"/>
              </a:buClr>
              <a:buSzPct val="29166"/>
              <a:buFont typeface="Raleway"/>
              <a:buNone/>
              <a:defRPr b="1" sz="4800">
                <a:solidFill>
                  <a:srgbClr val="FFFFFF"/>
                </a:solidFill>
                <a:latin typeface="Raleway"/>
                <a:ea typeface="Raleway"/>
                <a:cs typeface="Raleway"/>
                <a:sym typeface="Raleway"/>
              </a:defRPr>
            </a:lvl9pPr>
          </a:lstStyle>
          <a:p/>
        </p:txBody>
      </p:sp>
      <p:pic>
        <p:nvPicPr>
          <p:cNvPr descr="C:\Users\Usuario\Downloads\asomado-izquierda.png" id="20" name="Shape 20"/>
          <p:cNvPicPr preferRelativeResize="0"/>
          <p:nvPr/>
        </p:nvPicPr>
        <p:blipFill rotWithShape="1">
          <a:blip r:embed="rId2">
            <a:alphaModFix/>
          </a:blip>
          <a:srcRect b="0" l="0" r="0" t="0"/>
          <a:stretch/>
        </p:blipFill>
        <p:spPr>
          <a:xfrm>
            <a:off x="8388424" y="-24126"/>
            <a:ext cx="839866" cy="1568214"/>
          </a:xfrm>
          <a:prstGeom prst="rect">
            <a:avLst/>
          </a:prstGeom>
          <a:noFill/>
          <a:ln>
            <a:noFill/>
          </a:ln>
        </p:spPr>
      </p:pic>
      <p:pic>
        <p:nvPicPr>
          <p:cNvPr id="21" name="Shape 21"/>
          <p:cNvPicPr preferRelativeResize="0"/>
          <p:nvPr/>
        </p:nvPicPr>
        <p:blipFill rotWithShape="1">
          <a:blip r:embed="rId3">
            <a:alphaModFix/>
          </a:blip>
          <a:srcRect b="0" l="0" r="0" t="0"/>
          <a:stretch/>
        </p:blipFill>
        <p:spPr>
          <a:xfrm>
            <a:off x="107504" y="117665"/>
            <a:ext cx="1524000" cy="628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2" name="Shape 22"/>
        <p:cNvGrpSpPr/>
        <p:nvPr/>
      </p:nvGrpSpPr>
      <p:grpSpPr>
        <a:xfrm>
          <a:off x="0" y="0"/>
          <a:ext cx="0" cy="0"/>
          <a:chOff x="0" y="0"/>
          <a:chExt cx="0" cy="0"/>
        </a:xfrm>
      </p:grpSpPr>
      <p:sp>
        <p:nvSpPr>
          <p:cNvPr id="23" name="Shape 23"/>
          <p:cNvSpPr/>
          <p:nvPr/>
        </p:nvSpPr>
        <p:spPr>
          <a:xfrm>
            <a:off x="-2355" y="0"/>
            <a:ext cx="5209571" cy="983354"/>
          </a:xfrm>
          <a:custGeom>
            <a:pathLst>
              <a:path extrusionOk="0" h="120000" w="120000">
                <a:moveTo>
                  <a:pt x="0" y="0"/>
                </a:moveTo>
                <a:lnTo>
                  <a:pt x="0" y="119999"/>
                </a:lnTo>
                <a:lnTo>
                  <a:pt x="120000" y="0"/>
                </a:lnTo>
                <a:close/>
              </a:path>
            </a:pathLst>
          </a:custGeom>
          <a:solidFill>
            <a:srgbClr val="004C52"/>
          </a:solidFill>
          <a:ln>
            <a:noFill/>
          </a:ln>
        </p:spPr>
      </p:sp>
      <p:sp>
        <p:nvSpPr>
          <p:cNvPr id="24" name="Shape 24"/>
          <p:cNvSpPr/>
          <p:nvPr/>
        </p:nvSpPr>
        <p:spPr>
          <a:xfrm>
            <a:off x="-6025" y="1"/>
            <a:ext cx="4445394" cy="1085643"/>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25" name="Shape 25"/>
          <p:cNvSpPr/>
          <p:nvPr/>
        </p:nvSpPr>
        <p:spPr>
          <a:xfrm>
            <a:off x="6375475" y="4745746"/>
            <a:ext cx="2548913" cy="400879"/>
          </a:xfrm>
          <a:custGeom>
            <a:pathLst>
              <a:path extrusionOk="0" h="120000" w="120000">
                <a:moveTo>
                  <a:pt x="0" y="120000"/>
                </a:moveTo>
                <a:lnTo>
                  <a:pt x="120000" y="120000"/>
                </a:lnTo>
                <a:lnTo>
                  <a:pt x="92701" y="0"/>
                </a:lnTo>
                <a:close/>
              </a:path>
            </a:pathLst>
          </a:custGeom>
          <a:solidFill>
            <a:srgbClr val="004C52"/>
          </a:solidFill>
          <a:ln>
            <a:noFill/>
          </a:ln>
        </p:spPr>
      </p:sp>
      <p:sp>
        <p:nvSpPr>
          <p:cNvPr id="26" name="Shape 26"/>
          <p:cNvSpPr/>
          <p:nvPr/>
        </p:nvSpPr>
        <p:spPr>
          <a:xfrm>
            <a:off x="7341180" y="4767304"/>
            <a:ext cx="1821095" cy="395810"/>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27" name="Shape 27"/>
          <p:cNvSpPr/>
          <p:nvPr/>
        </p:nvSpPr>
        <p:spPr>
          <a:xfrm>
            <a:off x="8340717" y="4204075"/>
            <a:ext cx="818444" cy="959060"/>
          </a:xfrm>
          <a:custGeom>
            <a:pathLst>
              <a:path extrusionOk="0" h="120000" w="120000">
                <a:moveTo>
                  <a:pt x="120000" y="71112"/>
                </a:moveTo>
                <a:lnTo>
                  <a:pt x="120000" y="0"/>
                </a:lnTo>
                <a:lnTo>
                  <a:pt x="0" y="119999"/>
                </a:lnTo>
                <a:close/>
              </a:path>
            </a:pathLst>
          </a:custGeom>
          <a:solidFill>
            <a:srgbClr val="ABE33F">
              <a:alpha val="80784"/>
            </a:srgbClr>
          </a:solidFill>
          <a:ln>
            <a:noFill/>
          </a:ln>
        </p:spPr>
      </p:sp>
      <p:sp>
        <p:nvSpPr>
          <p:cNvPr id="28" name="Shape 28"/>
          <p:cNvSpPr/>
          <p:nvPr/>
        </p:nvSpPr>
        <p:spPr>
          <a:xfrm>
            <a:off x="1559025" y="-6025"/>
            <a:ext cx="4116775" cy="944875"/>
          </a:xfrm>
          <a:custGeom>
            <a:pathLst>
              <a:path extrusionOk="0" h="120000" w="120000">
                <a:moveTo>
                  <a:pt x="0" y="765"/>
                </a:moveTo>
                <a:lnTo>
                  <a:pt x="96488" y="120000"/>
                </a:lnTo>
                <a:lnTo>
                  <a:pt x="120000" y="0"/>
                </a:lnTo>
                <a:lnTo>
                  <a:pt x="116835" y="765"/>
                </a:lnTo>
                <a:close/>
              </a:path>
            </a:pathLst>
          </a:custGeom>
          <a:solidFill>
            <a:srgbClr val="00AE9D">
              <a:alpha val="83137"/>
            </a:srgbClr>
          </a:solidFill>
          <a:ln>
            <a:noFill/>
          </a:ln>
        </p:spPr>
      </p:sp>
      <p:sp>
        <p:nvSpPr>
          <p:cNvPr id="29" name="Shape 29"/>
          <p:cNvSpPr txBox="1"/>
          <p:nvPr>
            <p:ph idx="1" type="body"/>
          </p:nvPr>
        </p:nvSpPr>
        <p:spPr>
          <a:xfrm>
            <a:off x="457200" y="4406309"/>
            <a:ext cx="8229600" cy="519599"/>
          </a:xfrm>
          <a:prstGeom prst="rect">
            <a:avLst/>
          </a:prstGeom>
          <a:noFill/>
          <a:ln>
            <a:noFill/>
          </a:ln>
        </p:spPr>
        <p:txBody>
          <a:bodyPr anchorCtr="0" anchor="t" bIns="91425" lIns="91425" rIns="91425" wrap="square" tIns="91425"/>
          <a:lstStyle>
            <a:lvl1pPr indent="0" lvl="0" marL="0" marR="0" rtl="0" algn="ctr">
              <a:lnSpc>
                <a:spcPct val="100000"/>
              </a:lnSpc>
              <a:spcBef>
                <a:spcPts val="360"/>
              </a:spcBef>
              <a:spcAft>
                <a:spcPts val="0"/>
              </a:spcAft>
              <a:buClr>
                <a:srgbClr val="ABE33F"/>
              </a:buClr>
              <a:buSzPct val="171428"/>
              <a:buFont typeface="Karla"/>
              <a:buNone/>
              <a:defRPr b="0" i="0" sz="1400" u="none" cap="none" strike="noStrike">
                <a:solidFill>
                  <a:srgbClr val="004C52"/>
                </a:solidFill>
                <a:latin typeface="Karla"/>
                <a:ea typeface="Karla"/>
                <a:cs typeface="Karla"/>
                <a:sym typeface="Karla"/>
              </a:defRPr>
            </a:lvl1pPr>
            <a:lvl2pPr indent="152400" lvl="1" marL="457200" marR="0" rtl="0" algn="l">
              <a:lnSpc>
                <a:spcPct val="100000"/>
              </a:lnSpc>
              <a:spcBef>
                <a:spcPts val="48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2pPr>
            <a:lvl3pPr indent="152400" lvl="2" marL="914400" marR="0" rtl="0" algn="l">
              <a:lnSpc>
                <a:spcPct val="100000"/>
              </a:lnSpc>
              <a:spcBef>
                <a:spcPts val="48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3pPr>
            <a:lvl4pPr indent="0" lvl="3" marL="13716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4pPr>
            <a:lvl5pPr indent="0" lvl="4" marL="18288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5pPr>
            <a:lvl6pPr indent="0" lvl="5" marL="22860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6pPr>
            <a:lvl7pPr indent="0" lvl="6" marL="27432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7pPr>
            <a:lvl8pPr indent="0" lvl="7" marL="32004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8pPr>
            <a:lvl9pPr indent="0" lvl="8" marL="36576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9pPr>
          </a:lstStyle>
          <a:p/>
        </p:txBody>
      </p:sp>
      <p:pic>
        <p:nvPicPr>
          <p:cNvPr id="30" name="Shape 30"/>
          <p:cNvPicPr preferRelativeResize="0"/>
          <p:nvPr/>
        </p:nvPicPr>
        <p:blipFill rotWithShape="1">
          <a:blip r:embed="rId2">
            <a:alphaModFix/>
          </a:blip>
          <a:srcRect b="0" l="0" r="0" t="0"/>
          <a:stretch/>
        </p:blipFill>
        <p:spPr>
          <a:xfrm>
            <a:off x="7489727" y="152087"/>
            <a:ext cx="1524000" cy="628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N IT">
    <p:spTree>
      <p:nvGrpSpPr>
        <p:cNvPr id="31" name="Shape 31"/>
        <p:cNvGrpSpPr/>
        <p:nvPr/>
      </p:nvGrpSpPr>
      <p:grpSpPr>
        <a:xfrm>
          <a:off x="0" y="0"/>
          <a:ext cx="0" cy="0"/>
          <a:chOff x="0" y="0"/>
          <a:chExt cx="0" cy="0"/>
        </a:xfrm>
      </p:grpSpPr>
      <p:sp>
        <p:nvSpPr>
          <p:cNvPr id="32" name="Shape 32"/>
          <p:cNvSpPr/>
          <p:nvPr/>
        </p:nvSpPr>
        <p:spPr>
          <a:xfrm>
            <a:off x="-2355" y="0"/>
            <a:ext cx="5209500" cy="983400"/>
          </a:xfrm>
          <a:custGeom>
            <a:pathLst>
              <a:path extrusionOk="0" h="120000" w="120000">
                <a:moveTo>
                  <a:pt x="0" y="0"/>
                </a:moveTo>
                <a:lnTo>
                  <a:pt x="0" y="119999"/>
                </a:lnTo>
                <a:lnTo>
                  <a:pt x="120000" y="0"/>
                </a:lnTo>
                <a:close/>
              </a:path>
            </a:pathLst>
          </a:custGeom>
          <a:solidFill>
            <a:srgbClr val="004C52"/>
          </a:solidFill>
          <a:ln>
            <a:noFill/>
          </a:ln>
        </p:spPr>
      </p:sp>
      <p:sp>
        <p:nvSpPr>
          <p:cNvPr id="33" name="Shape 33"/>
          <p:cNvSpPr/>
          <p:nvPr/>
        </p:nvSpPr>
        <p:spPr>
          <a:xfrm>
            <a:off x="-6025" y="1"/>
            <a:ext cx="4445400" cy="1085700"/>
          </a:xfrm>
          <a:custGeom>
            <a:pathLst>
              <a:path extrusionOk="0" h="120000" w="120000">
                <a:moveTo>
                  <a:pt x="0" y="38025"/>
                </a:moveTo>
                <a:lnTo>
                  <a:pt x="99" y="69630"/>
                </a:lnTo>
                <a:lnTo>
                  <a:pt x="91041" y="120000"/>
                </a:lnTo>
                <a:lnTo>
                  <a:pt x="120000" y="0"/>
                </a:lnTo>
                <a:close/>
              </a:path>
            </a:pathLst>
          </a:custGeom>
          <a:solidFill>
            <a:srgbClr val="ABE33F">
              <a:alpha val="80780"/>
            </a:srgbClr>
          </a:solidFill>
          <a:ln>
            <a:noFill/>
          </a:ln>
        </p:spPr>
      </p:sp>
      <p:sp>
        <p:nvSpPr>
          <p:cNvPr id="34" name="Shape 34"/>
          <p:cNvSpPr/>
          <p:nvPr/>
        </p:nvSpPr>
        <p:spPr>
          <a:xfrm>
            <a:off x="6375475" y="4745746"/>
            <a:ext cx="2548800" cy="400800"/>
          </a:xfrm>
          <a:custGeom>
            <a:pathLst>
              <a:path extrusionOk="0" h="120000" w="120000">
                <a:moveTo>
                  <a:pt x="0" y="120000"/>
                </a:moveTo>
                <a:lnTo>
                  <a:pt x="120000" y="120000"/>
                </a:lnTo>
                <a:lnTo>
                  <a:pt x="92701" y="0"/>
                </a:lnTo>
                <a:close/>
              </a:path>
            </a:pathLst>
          </a:custGeom>
          <a:solidFill>
            <a:srgbClr val="004C52"/>
          </a:solidFill>
          <a:ln>
            <a:noFill/>
          </a:ln>
        </p:spPr>
      </p:sp>
      <p:sp>
        <p:nvSpPr>
          <p:cNvPr id="35" name="Shape 35"/>
          <p:cNvSpPr/>
          <p:nvPr/>
        </p:nvSpPr>
        <p:spPr>
          <a:xfrm>
            <a:off x="7341180" y="4767304"/>
            <a:ext cx="1821000" cy="395700"/>
          </a:xfrm>
          <a:custGeom>
            <a:pathLst>
              <a:path extrusionOk="0" h="120000" w="120000">
                <a:moveTo>
                  <a:pt x="120000" y="0"/>
                </a:moveTo>
                <a:lnTo>
                  <a:pt x="120000" y="120000"/>
                </a:lnTo>
                <a:lnTo>
                  <a:pt x="0" y="120000"/>
                </a:lnTo>
                <a:close/>
              </a:path>
            </a:pathLst>
          </a:custGeom>
          <a:solidFill>
            <a:srgbClr val="00AE9D">
              <a:alpha val="83140"/>
            </a:srgbClr>
          </a:solidFill>
          <a:ln>
            <a:noFill/>
          </a:ln>
        </p:spPr>
      </p:sp>
      <p:sp>
        <p:nvSpPr>
          <p:cNvPr id="36" name="Shape 36"/>
          <p:cNvSpPr/>
          <p:nvPr/>
        </p:nvSpPr>
        <p:spPr>
          <a:xfrm>
            <a:off x="8340717" y="4204075"/>
            <a:ext cx="818400" cy="959100"/>
          </a:xfrm>
          <a:custGeom>
            <a:pathLst>
              <a:path extrusionOk="0" h="120000" w="120000">
                <a:moveTo>
                  <a:pt x="120000" y="71112"/>
                </a:moveTo>
                <a:lnTo>
                  <a:pt x="120000" y="0"/>
                </a:lnTo>
                <a:lnTo>
                  <a:pt x="0" y="119999"/>
                </a:lnTo>
                <a:close/>
              </a:path>
            </a:pathLst>
          </a:custGeom>
          <a:solidFill>
            <a:srgbClr val="ABE33F">
              <a:alpha val="80780"/>
            </a:srgbClr>
          </a:solidFill>
          <a:ln>
            <a:noFill/>
          </a:ln>
        </p:spPr>
      </p:sp>
      <p:sp>
        <p:nvSpPr>
          <p:cNvPr id="37" name="Shape 37"/>
          <p:cNvSpPr/>
          <p:nvPr/>
        </p:nvSpPr>
        <p:spPr>
          <a:xfrm>
            <a:off x="1559025" y="-6025"/>
            <a:ext cx="4116900" cy="945000"/>
          </a:xfrm>
          <a:custGeom>
            <a:pathLst>
              <a:path extrusionOk="0" h="120000" w="120000">
                <a:moveTo>
                  <a:pt x="0" y="765"/>
                </a:moveTo>
                <a:lnTo>
                  <a:pt x="96488" y="120000"/>
                </a:lnTo>
                <a:lnTo>
                  <a:pt x="120000" y="0"/>
                </a:lnTo>
                <a:lnTo>
                  <a:pt x="116835" y="765"/>
                </a:lnTo>
                <a:close/>
              </a:path>
            </a:pathLst>
          </a:custGeom>
          <a:solidFill>
            <a:srgbClr val="00AE9D">
              <a:alpha val="83140"/>
            </a:srgbClr>
          </a:solidFill>
          <a:ln>
            <a:noFill/>
          </a:ln>
        </p:spPr>
      </p:sp>
      <p:sp>
        <p:nvSpPr>
          <p:cNvPr id="38" name="Shape 38"/>
          <p:cNvSpPr txBox="1"/>
          <p:nvPr>
            <p:ph idx="1" type="body"/>
          </p:nvPr>
        </p:nvSpPr>
        <p:spPr>
          <a:xfrm>
            <a:off x="457200" y="4406309"/>
            <a:ext cx="8229600" cy="519600"/>
          </a:xfrm>
          <a:prstGeom prst="rect">
            <a:avLst/>
          </a:prstGeom>
          <a:noFill/>
          <a:ln>
            <a:noFill/>
          </a:ln>
        </p:spPr>
        <p:txBody>
          <a:bodyPr anchorCtr="0" anchor="t" bIns="91425" lIns="91425" rIns="91425" wrap="square" tIns="91425"/>
          <a:lstStyle>
            <a:lvl1pPr indent="0" lvl="0" marL="0" marR="0" rtl="0" algn="ctr">
              <a:lnSpc>
                <a:spcPct val="100000"/>
              </a:lnSpc>
              <a:spcBef>
                <a:spcPts val="360"/>
              </a:spcBef>
              <a:spcAft>
                <a:spcPts val="0"/>
              </a:spcAft>
              <a:buClr>
                <a:srgbClr val="ABE33F"/>
              </a:buClr>
              <a:buSzPct val="171428"/>
              <a:buFont typeface="Karla"/>
              <a:buNone/>
              <a:defRPr b="0" i="0" sz="1400" u="none" cap="none" strike="noStrike">
                <a:solidFill>
                  <a:srgbClr val="004C52"/>
                </a:solidFill>
                <a:latin typeface="Karla"/>
                <a:ea typeface="Karla"/>
                <a:cs typeface="Karla"/>
                <a:sym typeface="Karla"/>
              </a:defRPr>
            </a:lvl1pPr>
            <a:lvl2pPr indent="152400" lvl="1" marL="457200" marR="0" rtl="0" algn="l">
              <a:lnSpc>
                <a:spcPct val="100000"/>
              </a:lnSpc>
              <a:spcBef>
                <a:spcPts val="48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2pPr>
            <a:lvl3pPr indent="152400" lvl="2" marL="914400" marR="0" rtl="0" algn="l">
              <a:lnSpc>
                <a:spcPct val="100000"/>
              </a:lnSpc>
              <a:spcBef>
                <a:spcPts val="48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3pPr>
            <a:lvl4pPr indent="0" lvl="3" marL="13716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4pPr>
            <a:lvl5pPr indent="0" lvl="4" marL="18288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5pPr>
            <a:lvl6pPr indent="0" lvl="5" marL="22860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6pPr>
            <a:lvl7pPr indent="0" lvl="6" marL="27432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7pPr>
            <a:lvl8pPr indent="0" lvl="7" marL="32004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8pPr>
            <a:lvl9pPr indent="0" lvl="8" marL="3657600" marR="0" rtl="0" algn="l">
              <a:lnSpc>
                <a:spcPct val="100000"/>
              </a:lnSpc>
              <a:spcBef>
                <a:spcPts val="36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39" name="Shape 39"/>
        <p:cNvGrpSpPr/>
        <p:nvPr/>
      </p:nvGrpSpPr>
      <p:grpSpPr>
        <a:xfrm>
          <a:off x="0" y="0"/>
          <a:ext cx="0" cy="0"/>
          <a:chOff x="0" y="0"/>
          <a:chExt cx="0" cy="0"/>
        </a:xfrm>
      </p:grpSpPr>
      <p:grpSp>
        <p:nvGrpSpPr>
          <p:cNvPr id="40" name="Shape 40"/>
          <p:cNvGrpSpPr/>
          <p:nvPr/>
        </p:nvGrpSpPr>
        <p:grpSpPr>
          <a:xfrm>
            <a:off x="-6025" y="0"/>
            <a:ext cx="9168125" cy="5163100"/>
            <a:chOff x="-6025" y="0"/>
            <a:chExt cx="9168125" cy="5163100"/>
          </a:xfrm>
        </p:grpSpPr>
        <p:sp>
          <p:nvSpPr>
            <p:cNvPr id="41" name="Shape 41"/>
            <p:cNvSpPr/>
            <p:nvPr/>
          </p:nvSpPr>
          <p:spPr>
            <a:xfrm>
              <a:off x="0" y="0"/>
              <a:ext cx="8552900" cy="1333000"/>
            </a:xfrm>
            <a:custGeom>
              <a:pathLst>
                <a:path extrusionOk="0" h="120000" w="120000">
                  <a:moveTo>
                    <a:pt x="0" y="0"/>
                  </a:moveTo>
                  <a:lnTo>
                    <a:pt x="0" y="119999"/>
                  </a:lnTo>
                  <a:lnTo>
                    <a:pt x="120000" y="0"/>
                  </a:lnTo>
                  <a:close/>
                </a:path>
              </a:pathLst>
            </a:custGeom>
            <a:solidFill>
              <a:srgbClr val="004C52"/>
            </a:solidFill>
            <a:ln>
              <a:noFill/>
            </a:ln>
          </p:spPr>
        </p:sp>
        <p:sp>
          <p:nvSpPr>
            <p:cNvPr id="42" name="Shape 42"/>
            <p:cNvSpPr/>
            <p:nvPr/>
          </p:nvSpPr>
          <p:spPr>
            <a:xfrm>
              <a:off x="2563450" y="0"/>
              <a:ext cx="6580550" cy="1272675"/>
            </a:xfrm>
            <a:custGeom>
              <a:pathLst>
                <a:path extrusionOk="0" h="120000" w="120000">
                  <a:moveTo>
                    <a:pt x="0" y="0"/>
                  </a:moveTo>
                  <a:lnTo>
                    <a:pt x="99101" y="120000"/>
                  </a:lnTo>
                  <a:lnTo>
                    <a:pt x="120000" y="23885"/>
                  </a:lnTo>
                  <a:lnTo>
                    <a:pt x="120000" y="0"/>
                  </a:lnTo>
                  <a:close/>
                </a:path>
              </a:pathLst>
            </a:custGeom>
            <a:solidFill>
              <a:srgbClr val="00AE9D">
                <a:alpha val="83137"/>
              </a:srgbClr>
            </a:solidFill>
            <a:ln>
              <a:noFill/>
            </a:ln>
          </p:spPr>
        </p:sp>
        <p:sp>
          <p:nvSpPr>
            <p:cNvPr id="43" name="Shape 43"/>
            <p:cNvSpPr/>
            <p:nvPr/>
          </p:nvSpPr>
          <p:spPr>
            <a:xfrm>
              <a:off x="-6025" y="2"/>
              <a:ext cx="7298300" cy="1471709"/>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44" name="Shape 44"/>
            <p:cNvSpPr/>
            <p:nvPr/>
          </p:nvSpPr>
          <p:spPr>
            <a:xfrm>
              <a:off x="3596100" y="4667000"/>
              <a:ext cx="5090700" cy="476500"/>
            </a:xfrm>
            <a:custGeom>
              <a:pathLst>
                <a:path extrusionOk="0" h="120000" w="120000">
                  <a:moveTo>
                    <a:pt x="0" y="120000"/>
                  </a:moveTo>
                  <a:lnTo>
                    <a:pt x="120000" y="120000"/>
                  </a:lnTo>
                  <a:lnTo>
                    <a:pt x="92701" y="0"/>
                  </a:lnTo>
                  <a:close/>
                </a:path>
              </a:pathLst>
            </a:custGeom>
            <a:solidFill>
              <a:srgbClr val="004C52"/>
            </a:solidFill>
            <a:ln>
              <a:noFill/>
            </a:ln>
          </p:spPr>
        </p:sp>
        <p:sp>
          <p:nvSpPr>
            <p:cNvPr id="45" name="Shape 45"/>
            <p:cNvSpPr/>
            <p:nvPr/>
          </p:nvSpPr>
          <p:spPr>
            <a:xfrm>
              <a:off x="5525000" y="4692625"/>
              <a:ext cx="3637100" cy="470475"/>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46" name="Shape 46"/>
            <p:cNvSpPr/>
            <p:nvPr/>
          </p:nvSpPr>
          <p:spPr>
            <a:xfrm>
              <a:off x="7521475" y="4023125"/>
              <a:ext cx="1634600" cy="1139975"/>
            </a:xfrm>
            <a:custGeom>
              <a:pathLst>
                <a:path extrusionOk="0" h="120000" w="120000">
                  <a:moveTo>
                    <a:pt x="120000" y="71112"/>
                  </a:moveTo>
                  <a:lnTo>
                    <a:pt x="120000" y="0"/>
                  </a:lnTo>
                  <a:lnTo>
                    <a:pt x="0" y="119999"/>
                  </a:lnTo>
                  <a:close/>
                </a:path>
              </a:pathLst>
            </a:custGeom>
            <a:solidFill>
              <a:srgbClr val="ABE33F">
                <a:alpha val="80784"/>
              </a:srgbClr>
            </a:solidFill>
            <a:ln>
              <a:noFill/>
            </a:ln>
          </p:spPr>
        </p:sp>
      </p:grpSp>
      <p:sp>
        <p:nvSpPr>
          <p:cNvPr id="47" name="Shape 47"/>
          <p:cNvSpPr txBox="1"/>
          <p:nvPr>
            <p:ph type="title"/>
          </p:nvPr>
        </p:nvSpPr>
        <p:spPr>
          <a:xfrm>
            <a:off x="467544" y="307156"/>
            <a:ext cx="8273709"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FFFFF"/>
              </a:buClr>
              <a:buSzPct val="58333"/>
              <a:buFont typeface="Raleway"/>
              <a:buNone/>
              <a:defRPr b="1" i="0" sz="2400" u="none" cap="none" strike="noStrike">
                <a:solidFill>
                  <a:srgbClr val="FFFFFF"/>
                </a:solidFill>
                <a:latin typeface="Raleway"/>
                <a:ea typeface="Raleway"/>
                <a:cs typeface="Raleway"/>
                <a:sym typeface="Raleway"/>
              </a:defRPr>
            </a:lvl1pPr>
            <a:lvl2pPr indent="0" lvl="1">
              <a:spcBef>
                <a:spcPts val="0"/>
              </a:spcBef>
              <a:buClr>
                <a:srgbClr val="FFFFFF"/>
              </a:buClr>
              <a:buSzPct val="58333"/>
              <a:buFont typeface="Raleway"/>
              <a:buNone/>
              <a:defRPr b="1" sz="2400">
                <a:solidFill>
                  <a:srgbClr val="FFFFFF"/>
                </a:solidFill>
                <a:latin typeface="Raleway"/>
                <a:ea typeface="Raleway"/>
                <a:cs typeface="Raleway"/>
                <a:sym typeface="Raleway"/>
              </a:defRPr>
            </a:lvl2pPr>
            <a:lvl3pPr indent="0" lvl="2">
              <a:spcBef>
                <a:spcPts val="0"/>
              </a:spcBef>
              <a:buClr>
                <a:srgbClr val="FFFFFF"/>
              </a:buClr>
              <a:buSzPct val="58333"/>
              <a:buFont typeface="Raleway"/>
              <a:buNone/>
              <a:defRPr b="1" sz="2400">
                <a:solidFill>
                  <a:srgbClr val="FFFFFF"/>
                </a:solidFill>
                <a:latin typeface="Raleway"/>
                <a:ea typeface="Raleway"/>
                <a:cs typeface="Raleway"/>
                <a:sym typeface="Raleway"/>
              </a:defRPr>
            </a:lvl3pPr>
            <a:lvl4pPr indent="0" lvl="3">
              <a:spcBef>
                <a:spcPts val="0"/>
              </a:spcBef>
              <a:buClr>
                <a:srgbClr val="FFFFFF"/>
              </a:buClr>
              <a:buSzPct val="58333"/>
              <a:buFont typeface="Raleway"/>
              <a:buNone/>
              <a:defRPr b="1" sz="2400">
                <a:solidFill>
                  <a:srgbClr val="FFFFFF"/>
                </a:solidFill>
                <a:latin typeface="Raleway"/>
                <a:ea typeface="Raleway"/>
                <a:cs typeface="Raleway"/>
                <a:sym typeface="Raleway"/>
              </a:defRPr>
            </a:lvl4pPr>
            <a:lvl5pPr indent="0" lvl="4">
              <a:spcBef>
                <a:spcPts val="0"/>
              </a:spcBef>
              <a:buClr>
                <a:srgbClr val="FFFFFF"/>
              </a:buClr>
              <a:buSzPct val="58333"/>
              <a:buFont typeface="Raleway"/>
              <a:buNone/>
              <a:defRPr b="1" sz="2400">
                <a:solidFill>
                  <a:srgbClr val="FFFFFF"/>
                </a:solidFill>
                <a:latin typeface="Raleway"/>
                <a:ea typeface="Raleway"/>
                <a:cs typeface="Raleway"/>
                <a:sym typeface="Raleway"/>
              </a:defRPr>
            </a:lvl5pPr>
            <a:lvl6pPr indent="0" lvl="5">
              <a:spcBef>
                <a:spcPts val="0"/>
              </a:spcBef>
              <a:buClr>
                <a:srgbClr val="FFFFFF"/>
              </a:buClr>
              <a:buSzPct val="58333"/>
              <a:buFont typeface="Raleway"/>
              <a:buNone/>
              <a:defRPr b="1" sz="2400">
                <a:solidFill>
                  <a:srgbClr val="FFFFFF"/>
                </a:solidFill>
                <a:latin typeface="Raleway"/>
                <a:ea typeface="Raleway"/>
                <a:cs typeface="Raleway"/>
                <a:sym typeface="Raleway"/>
              </a:defRPr>
            </a:lvl6pPr>
            <a:lvl7pPr indent="0" lvl="6">
              <a:spcBef>
                <a:spcPts val="0"/>
              </a:spcBef>
              <a:buClr>
                <a:srgbClr val="FFFFFF"/>
              </a:buClr>
              <a:buSzPct val="58333"/>
              <a:buFont typeface="Raleway"/>
              <a:buNone/>
              <a:defRPr b="1" sz="2400">
                <a:solidFill>
                  <a:srgbClr val="FFFFFF"/>
                </a:solidFill>
                <a:latin typeface="Raleway"/>
                <a:ea typeface="Raleway"/>
                <a:cs typeface="Raleway"/>
                <a:sym typeface="Raleway"/>
              </a:defRPr>
            </a:lvl7pPr>
            <a:lvl8pPr indent="0" lvl="7">
              <a:spcBef>
                <a:spcPts val="0"/>
              </a:spcBef>
              <a:buClr>
                <a:srgbClr val="FFFFFF"/>
              </a:buClr>
              <a:buSzPct val="58333"/>
              <a:buFont typeface="Raleway"/>
              <a:buNone/>
              <a:defRPr b="1" sz="2400">
                <a:solidFill>
                  <a:srgbClr val="FFFFFF"/>
                </a:solidFill>
                <a:latin typeface="Raleway"/>
                <a:ea typeface="Raleway"/>
                <a:cs typeface="Raleway"/>
                <a:sym typeface="Raleway"/>
              </a:defRPr>
            </a:lvl8pPr>
            <a:lvl9pPr indent="0" lvl="8">
              <a:spcBef>
                <a:spcPts val="0"/>
              </a:spcBef>
              <a:buClr>
                <a:srgbClr val="FFFFFF"/>
              </a:buClr>
              <a:buSzPct val="58333"/>
              <a:buFont typeface="Raleway"/>
              <a:buNone/>
              <a:defRPr b="1" sz="2400">
                <a:solidFill>
                  <a:srgbClr val="FFFFFF"/>
                </a:solidFill>
                <a:latin typeface="Raleway"/>
                <a:ea typeface="Raleway"/>
                <a:cs typeface="Raleway"/>
                <a:sym typeface="Raleway"/>
              </a:defRPr>
            </a:lvl9pPr>
          </a:lstStyle>
          <a:p/>
        </p:txBody>
      </p:sp>
      <p:sp>
        <p:nvSpPr>
          <p:cNvPr id="48" name="Shape 48"/>
          <p:cNvSpPr txBox="1"/>
          <p:nvPr>
            <p:ph idx="1" type="body"/>
          </p:nvPr>
        </p:nvSpPr>
        <p:spPr>
          <a:xfrm>
            <a:off x="467544" y="1505822"/>
            <a:ext cx="3808906" cy="3429900"/>
          </a:xfrm>
          <a:prstGeom prst="rect">
            <a:avLst/>
          </a:prstGeom>
          <a:noFill/>
          <a:ln>
            <a:noFill/>
          </a:ln>
        </p:spPr>
        <p:txBody>
          <a:bodyPr anchorCtr="0" anchor="t" bIns="91425" lIns="91425" rIns="91425" wrap="square" tIns="91425"/>
          <a:lstStyle>
            <a:lvl1pPr indent="114300" lvl="0" marL="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1pPr>
            <a:lvl2pPr indent="114300" lvl="1" marL="45720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2pPr>
            <a:lvl3pPr indent="114300" lvl="2" marL="91440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9pPr>
          </a:lstStyle>
          <a:p/>
        </p:txBody>
      </p:sp>
      <p:sp>
        <p:nvSpPr>
          <p:cNvPr id="49" name="Shape 49"/>
          <p:cNvSpPr txBox="1"/>
          <p:nvPr>
            <p:ph idx="2" type="body"/>
          </p:nvPr>
        </p:nvSpPr>
        <p:spPr>
          <a:xfrm>
            <a:off x="4716016" y="1497962"/>
            <a:ext cx="4069285" cy="3429900"/>
          </a:xfrm>
          <a:prstGeom prst="rect">
            <a:avLst/>
          </a:prstGeom>
          <a:noFill/>
          <a:ln>
            <a:noFill/>
          </a:ln>
        </p:spPr>
        <p:txBody>
          <a:bodyPr anchorCtr="0" anchor="t" bIns="91425" lIns="91425" rIns="91425" wrap="square" tIns="91425"/>
          <a:lstStyle>
            <a:lvl1pPr indent="114300" lvl="0" marL="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1pPr>
            <a:lvl2pPr indent="114300" lvl="1" marL="45720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2pPr>
            <a:lvl3pPr indent="114300" lvl="2" marL="914400" marR="0" rtl="0" algn="l">
              <a:lnSpc>
                <a:spcPct val="100000"/>
              </a:lnSpc>
              <a:spcBef>
                <a:spcPts val="0"/>
              </a:spcBef>
              <a:spcAft>
                <a:spcPts val="0"/>
              </a:spcAft>
              <a:buClr>
                <a:srgbClr val="ABE33F"/>
              </a:buClr>
              <a:buSzPct val="100000"/>
              <a:buFont typeface="Karla"/>
              <a:buChar char="◇"/>
              <a:defRPr b="0" i="0" sz="18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SzPct val="77777"/>
              <a:buFont typeface="Karla"/>
              <a:buNone/>
              <a:defRPr b="0" i="0" sz="1800" u="none" cap="none" strike="noStrike">
                <a:solidFill>
                  <a:srgbClr val="004C52"/>
                </a:solidFill>
                <a:latin typeface="Karla"/>
                <a:ea typeface="Karla"/>
                <a:cs typeface="Karla"/>
                <a:sym typeface="Karla"/>
              </a:defRPr>
            </a:lvl9pPr>
          </a:lstStyle>
          <a:p/>
        </p:txBody>
      </p:sp>
      <p:pic>
        <p:nvPicPr>
          <p:cNvPr id="50" name="Shape 50"/>
          <p:cNvPicPr preferRelativeResize="0"/>
          <p:nvPr/>
        </p:nvPicPr>
        <p:blipFill rotWithShape="1">
          <a:blip r:embed="rId2">
            <a:alphaModFix/>
          </a:blip>
          <a:srcRect b="0" l="0" r="0" t="0"/>
          <a:stretch/>
        </p:blipFill>
        <p:spPr>
          <a:xfrm>
            <a:off x="107504" y="4505791"/>
            <a:ext cx="1524000" cy="6286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1" name="Shape 51"/>
        <p:cNvGrpSpPr/>
        <p:nvPr/>
      </p:nvGrpSpPr>
      <p:grpSpPr>
        <a:xfrm>
          <a:off x="0" y="0"/>
          <a:ext cx="0" cy="0"/>
          <a:chOff x="0" y="0"/>
          <a:chExt cx="0" cy="0"/>
        </a:xfrm>
      </p:grpSpPr>
      <p:sp>
        <p:nvSpPr>
          <p:cNvPr id="52" name="Shape 52"/>
          <p:cNvSpPr/>
          <p:nvPr/>
        </p:nvSpPr>
        <p:spPr>
          <a:xfrm>
            <a:off x="-2355" y="0"/>
            <a:ext cx="5209571" cy="983354"/>
          </a:xfrm>
          <a:custGeom>
            <a:pathLst>
              <a:path extrusionOk="0" h="120000" w="120000">
                <a:moveTo>
                  <a:pt x="0" y="0"/>
                </a:moveTo>
                <a:lnTo>
                  <a:pt x="0" y="119999"/>
                </a:lnTo>
                <a:lnTo>
                  <a:pt x="120000" y="0"/>
                </a:lnTo>
                <a:close/>
              </a:path>
            </a:pathLst>
          </a:custGeom>
          <a:solidFill>
            <a:srgbClr val="004C52"/>
          </a:solidFill>
          <a:ln>
            <a:noFill/>
          </a:ln>
        </p:spPr>
      </p:sp>
      <p:sp>
        <p:nvSpPr>
          <p:cNvPr id="53" name="Shape 53"/>
          <p:cNvSpPr/>
          <p:nvPr/>
        </p:nvSpPr>
        <p:spPr>
          <a:xfrm>
            <a:off x="-6025" y="1"/>
            <a:ext cx="4445394" cy="1085643"/>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54" name="Shape 54"/>
          <p:cNvSpPr/>
          <p:nvPr/>
        </p:nvSpPr>
        <p:spPr>
          <a:xfrm>
            <a:off x="6375475" y="4745746"/>
            <a:ext cx="2548913" cy="400879"/>
          </a:xfrm>
          <a:custGeom>
            <a:pathLst>
              <a:path extrusionOk="0" h="120000" w="120000">
                <a:moveTo>
                  <a:pt x="0" y="120000"/>
                </a:moveTo>
                <a:lnTo>
                  <a:pt x="120000" y="120000"/>
                </a:lnTo>
                <a:lnTo>
                  <a:pt x="92701" y="0"/>
                </a:lnTo>
                <a:close/>
              </a:path>
            </a:pathLst>
          </a:custGeom>
          <a:solidFill>
            <a:srgbClr val="004C52"/>
          </a:solidFill>
          <a:ln>
            <a:noFill/>
          </a:ln>
        </p:spPr>
      </p:sp>
      <p:sp>
        <p:nvSpPr>
          <p:cNvPr id="55" name="Shape 55"/>
          <p:cNvSpPr/>
          <p:nvPr/>
        </p:nvSpPr>
        <p:spPr>
          <a:xfrm>
            <a:off x="7341180" y="4767304"/>
            <a:ext cx="1821095" cy="395810"/>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56" name="Shape 56"/>
          <p:cNvSpPr/>
          <p:nvPr/>
        </p:nvSpPr>
        <p:spPr>
          <a:xfrm>
            <a:off x="8340717" y="4204075"/>
            <a:ext cx="818444" cy="959060"/>
          </a:xfrm>
          <a:custGeom>
            <a:pathLst>
              <a:path extrusionOk="0" h="120000" w="120000">
                <a:moveTo>
                  <a:pt x="120000" y="71112"/>
                </a:moveTo>
                <a:lnTo>
                  <a:pt x="120000" y="0"/>
                </a:lnTo>
                <a:lnTo>
                  <a:pt x="0" y="119999"/>
                </a:lnTo>
                <a:close/>
              </a:path>
            </a:pathLst>
          </a:custGeom>
          <a:solidFill>
            <a:srgbClr val="ABE33F">
              <a:alpha val="80784"/>
            </a:srgbClr>
          </a:solidFill>
          <a:ln>
            <a:noFill/>
          </a:ln>
        </p:spPr>
      </p:sp>
      <p:sp>
        <p:nvSpPr>
          <p:cNvPr id="57" name="Shape 57"/>
          <p:cNvSpPr/>
          <p:nvPr/>
        </p:nvSpPr>
        <p:spPr>
          <a:xfrm>
            <a:off x="1559025" y="-6025"/>
            <a:ext cx="4116775" cy="944875"/>
          </a:xfrm>
          <a:custGeom>
            <a:pathLst>
              <a:path extrusionOk="0" h="120000" w="120000">
                <a:moveTo>
                  <a:pt x="0" y="765"/>
                </a:moveTo>
                <a:lnTo>
                  <a:pt x="96488" y="120000"/>
                </a:lnTo>
                <a:lnTo>
                  <a:pt x="120000" y="0"/>
                </a:lnTo>
                <a:lnTo>
                  <a:pt x="116835" y="765"/>
                </a:lnTo>
                <a:close/>
              </a:path>
            </a:pathLst>
          </a:custGeom>
          <a:solidFill>
            <a:srgbClr val="00AE9D">
              <a:alpha val="83137"/>
            </a:srgbClr>
          </a:solidFill>
          <a:ln>
            <a:noFill/>
          </a:ln>
        </p:spPr>
      </p:sp>
      <p:pic>
        <p:nvPicPr>
          <p:cNvPr id="58" name="Shape 58"/>
          <p:cNvPicPr preferRelativeResize="0"/>
          <p:nvPr/>
        </p:nvPicPr>
        <p:blipFill rotWithShape="1">
          <a:blip r:embed="rId2">
            <a:alphaModFix/>
          </a:blip>
          <a:srcRect b="0" l="0" r="0" t="0"/>
          <a:stretch/>
        </p:blipFill>
        <p:spPr>
          <a:xfrm>
            <a:off x="7489727" y="152087"/>
            <a:ext cx="1524000" cy="628650"/>
          </a:xfrm>
          <a:prstGeom prst="rect">
            <a:avLst/>
          </a:prstGeom>
          <a:noFill/>
          <a:ln>
            <a:noFill/>
          </a:ln>
        </p:spPr>
      </p:pic>
      <p:pic>
        <p:nvPicPr>
          <p:cNvPr id="59" name="Shape 59"/>
          <p:cNvPicPr preferRelativeResize="0"/>
          <p:nvPr/>
        </p:nvPicPr>
        <p:blipFill rotWithShape="1">
          <a:blip r:embed="rId3">
            <a:alphaModFix/>
          </a:blip>
          <a:srcRect b="0" l="0" r="0" t="0"/>
          <a:stretch/>
        </p:blipFill>
        <p:spPr>
          <a:xfrm>
            <a:off x="107504" y="4299942"/>
            <a:ext cx="729291" cy="75002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solidFill>
          <a:srgbClr val="ABE33F"/>
        </a:solidFill>
      </p:bgPr>
    </p:bg>
    <p:spTree>
      <p:nvGrpSpPr>
        <p:cNvPr id="60" name="Shape 60"/>
        <p:cNvGrpSpPr/>
        <p:nvPr/>
      </p:nvGrpSpPr>
      <p:grpSpPr>
        <a:xfrm>
          <a:off x="0" y="0"/>
          <a:ext cx="0" cy="0"/>
          <a:chOff x="0" y="0"/>
          <a:chExt cx="0" cy="0"/>
        </a:xfrm>
      </p:grpSpPr>
      <p:sp>
        <p:nvSpPr>
          <p:cNvPr id="61" name="Shape 61"/>
          <p:cNvSpPr/>
          <p:nvPr/>
        </p:nvSpPr>
        <p:spPr>
          <a:xfrm flipH="1">
            <a:off x="6025" y="301575"/>
            <a:ext cx="9150050" cy="4496747"/>
          </a:xfrm>
          <a:custGeom>
            <a:pathLst>
              <a:path extrusionOk="0" h="120000" w="120000">
                <a:moveTo>
                  <a:pt x="0" y="44587"/>
                </a:moveTo>
                <a:lnTo>
                  <a:pt x="0" y="86074"/>
                </a:lnTo>
                <a:lnTo>
                  <a:pt x="31641" y="120000"/>
                </a:lnTo>
                <a:lnTo>
                  <a:pt x="120000" y="93440"/>
                </a:lnTo>
                <a:lnTo>
                  <a:pt x="120000" y="32180"/>
                </a:lnTo>
                <a:lnTo>
                  <a:pt x="89861" y="0"/>
                </a:lnTo>
                <a:close/>
              </a:path>
            </a:pathLst>
          </a:custGeom>
          <a:solidFill>
            <a:srgbClr val="004C52"/>
          </a:solidFill>
          <a:ln>
            <a:noFill/>
          </a:ln>
        </p:spPr>
      </p:sp>
      <p:sp>
        <p:nvSpPr>
          <p:cNvPr id="62" name="Shape 62"/>
          <p:cNvSpPr/>
          <p:nvPr/>
        </p:nvSpPr>
        <p:spPr>
          <a:xfrm>
            <a:off x="-5900" y="753950"/>
            <a:ext cx="9144150" cy="3769800"/>
          </a:xfrm>
          <a:custGeom>
            <a:pathLst>
              <a:path extrusionOk="0" h="120000" w="120000">
                <a:moveTo>
                  <a:pt x="119999" y="9880"/>
                </a:moveTo>
                <a:lnTo>
                  <a:pt x="95141" y="0"/>
                </a:lnTo>
                <a:lnTo>
                  <a:pt x="0" y="44103"/>
                </a:lnTo>
                <a:lnTo>
                  <a:pt x="0" y="101453"/>
                </a:lnTo>
                <a:lnTo>
                  <a:pt x="23269" y="120000"/>
                </a:lnTo>
                <a:lnTo>
                  <a:pt x="119999" y="97291"/>
                </a:lnTo>
                <a:close/>
              </a:path>
            </a:pathLst>
          </a:custGeom>
          <a:solidFill>
            <a:srgbClr val="00AE9D">
              <a:alpha val="26274"/>
            </a:srgbClr>
          </a:solidFill>
          <a:ln>
            <a:noFill/>
          </a:ln>
        </p:spPr>
      </p:sp>
      <p:sp>
        <p:nvSpPr>
          <p:cNvPr id="63" name="Shape 63"/>
          <p:cNvSpPr/>
          <p:nvPr/>
        </p:nvSpPr>
        <p:spPr>
          <a:xfrm>
            <a:off x="0" y="1351100"/>
            <a:ext cx="9156075" cy="2889062"/>
          </a:xfrm>
          <a:custGeom>
            <a:pathLst>
              <a:path extrusionOk="0" h="120000" w="120000">
                <a:moveTo>
                  <a:pt x="78" y="0"/>
                </a:moveTo>
                <a:lnTo>
                  <a:pt x="0" y="88091"/>
                </a:lnTo>
                <a:lnTo>
                  <a:pt x="120000" y="120000"/>
                </a:lnTo>
                <a:lnTo>
                  <a:pt x="120000" y="4636"/>
                </a:lnTo>
                <a:close/>
              </a:path>
            </a:pathLst>
          </a:custGeom>
          <a:solidFill>
            <a:srgbClr val="00AE9D">
              <a:alpha val="83137"/>
            </a:srgbClr>
          </a:solidFill>
          <a:ln>
            <a:noFill/>
          </a:ln>
        </p:spPr>
      </p:sp>
      <p:sp>
        <p:nvSpPr>
          <p:cNvPr id="64" name="Shape 64"/>
          <p:cNvSpPr txBox="1"/>
          <p:nvPr>
            <p:ph type="ctrTitle"/>
          </p:nvPr>
        </p:nvSpPr>
        <p:spPr>
          <a:xfrm>
            <a:off x="1815525" y="2040550"/>
            <a:ext cx="5513100" cy="1159799"/>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FFFFF"/>
              </a:buClr>
              <a:buSzPct val="38888"/>
              <a:buFont typeface="Raleway"/>
              <a:buNone/>
              <a:defRPr b="1" i="0" sz="3600" u="none" cap="none" strike="noStrike">
                <a:solidFill>
                  <a:srgbClr val="FFFFFF"/>
                </a:solidFill>
                <a:latin typeface="Raleway"/>
                <a:ea typeface="Raleway"/>
                <a:cs typeface="Raleway"/>
                <a:sym typeface="Raleway"/>
              </a:defRPr>
            </a:lvl1pPr>
            <a:lvl2pPr indent="0" lvl="1" rtl="0" algn="ctr">
              <a:spcBef>
                <a:spcPts val="0"/>
              </a:spcBef>
              <a:buClr>
                <a:srgbClr val="FFFFFF"/>
              </a:buClr>
              <a:buSzPct val="38888"/>
              <a:buFont typeface="Raleway"/>
              <a:buNone/>
              <a:defRPr b="1" sz="3600">
                <a:solidFill>
                  <a:srgbClr val="FFFFFF"/>
                </a:solidFill>
                <a:latin typeface="Raleway"/>
                <a:ea typeface="Raleway"/>
                <a:cs typeface="Raleway"/>
                <a:sym typeface="Raleway"/>
              </a:defRPr>
            </a:lvl2pPr>
            <a:lvl3pPr indent="0" lvl="2" rtl="0" algn="ctr">
              <a:spcBef>
                <a:spcPts val="0"/>
              </a:spcBef>
              <a:buClr>
                <a:srgbClr val="FFFFFF"/>
              </a:buClr>
              <a:buSzPct val="38888"/>
              <a:buFont typeface="Raleway"/>
              <a:buNone/>
              <a:defRPr b="1" sz="3600">
                <a:solidFill>
                  <a:srgbClr val="FFFFFF"/>
                </a:solidFill>
                <a:latin typeface="Raleway"/>
                <a:ea typeface="Raleway"/>
                <a:cs typeface="Raleway"/>
                <a:sym typeface="Raleway"/>
              </a:defRPr>
            </a:lvl3pPr>
            <a:lvl4pPr indent="0" lvl="3" rtl="0" algn="ctr">
              <a:spcBef>
                <a:spcPts val="0"/>
              </a:spcBef>
              <a:buClr>
                <a:srgbClr val="FFFFFF"/>
              </a:buClr>
              <a:buSzPct val="38888"/>
              <a:buFont typeface="Raleway"/>
              <a:buNone/>
              <a:defRPr b="1" sz="3600">
                <a:solidFill>
                  <a:srgbClr val="FFFFFF"/>
                </a:solidFill>
                <a:latin typeface="Raleway"/>
                <a:ea typeface="Raleway"/>
                <a:cs typeface="Raleway"/>
                <a:sym typeface="Raleway"/>
              </a:defRPr>
            </a:lvl4pPr>
            <a:lvl5pPr indent="0" lvl="4" rtl="0" algn="ctr">
              <a:spcBef>
                <a:spcPts val="0"/>
              </a:spcBef>
              <a:buClr>
                <a:srgbClr val="FFFFFF"/>
              </a:buClr>
              <a:buSzPct val="38888"/>
              <a:buFont typeface="Raleway"/>
              <a:buNone/>
              <a:defRPr b="1" sz="3600">
                <a:solidFill>
                  <a:srgbClr val="FFFFFF"/>
                </a:solidFill>
                <a:latin typeface="Raleway"/>
                <a:ea typeface="Raleway"/>
                <a:cs typeface="Raleway"/>
                <a:sym typeface="Raleway"/>
              </a:defRPr>
            </a:lvl5pPr>
            <a:lvl6pPr indent="0" lvl="5" rtl="0" algn="ctr">
              <a:spcBef>
                <a:spcPts val="0"/>
              </a:spcBef>
              <a:buClr>
                <a:srgbClr val="FFFFFF"/>
              </a:buClr>
              <a:buSzPct val="38888"/>
              <a:buFont typeface="Raleway"/>
              <a:buNone/>
              <a:defRPr b="1" sz="3600">
                <a:solidFill>
                  <a:srgbClr val="FFFFFF"/>
                </a:solidFill>
                <a:latin typeface="Raleway"/>
                <a:ea typeface="Raleway"/>
                <a:cs typeface="Raleway"/>
                <a:sym typeface="Raleway"/>
              </a:defRPr>
            </a:lvl6pPr>
            <a:lvl7pPr indent="0" lvl="6" rtl="0" algn="ctr">
              <a:spcBef>
                <a:spcPts val="0"/>
              </a:spcBef>
              <a:buClr>
                <a:srgbClr val="FFFFFF"/>
              </a:buClr>
              <a:buSzPct val="38888"/>
              <a:buFont typeface="Raleway"/>
              <a:buNone/>
              <a:defRPr b="1" sz="3600">
                <a:solidFill>
                  <a:srgbClr val="FFFFFF"/>
                </a:solidFill>
                <a:latin typeface="Raleway"/>
                <a:ea typeface="Raleway"/>
                <a:cs typeface="Raleway"/>
                <a:sym typeface="Raleway"/>
              </a:defRPr>
            </a:lvl7pPr>
            <a:lvl8pPr indent="0" lvl="7" rtl="0" algn="ctr">
              <a:spcBef>
                <a:spcPts val="0"/>
              </a:spcBef>
              <a:buClr>
                <a:srgbClr val="FFFFFF"/>
              </a:buClr>
              <a:buSzPct val="38888"/>
              <a:buFont typeface="Raleway"/>
              <a:buNone/>
              <a:defRPr b="1" sz="3600">
                <a:solidFill>
                  <a:srgbClr val="FFFFFF"/>
                </a:solidFill>
                <a:latin typeface="Raleway"/>
                <a:ea typeface="Raleway"/>
                <a:cs typeface="Raleway"/>
                <a:sym typeface="Raleway"/>
              </a:defRPr>
            </a:lvl8pPr>
            <a:lvl9pPr indent="0" lvl="8" rtl="0" algn="ctr">
              <a:spcBef>
                <a:spcPts val="0"/>
              </a:spcBef>
              <a:buClr>
                <a:srgbClr val="FFFFFF"/>
              </a:buClr>
              <a:buSzPct val="38888"/>
              <a:buFont typeface="Raleway"/>
              <a:buNone/>
              <a:defRPr b="1" sz="3600">
                <a:solidFill>
                  <a:srgbClr val="FFFFFF"/>
                </a:solidFill>
                <a:latin typeface="Raleway"/>
                <a:ea typeface="Raleway"/>
                <a:cs typeface="Raleway"/>
                <a:sym typeface="Raleway"/>
              </a:defRPr>
            </a:lvl9pPr>
          </a:lstStyle>
          <a:p/>
        </p:txBody>
      </p:sp>
      <p:sp>
        <p:nvSpPr>
          <p:cNvPr id="65" name="Shape 65"/>
          <p:cNvSpPr txBox="1"/>
          <p:nvPr>
            <p:ph idx="1" type="subTitle"/>
          </p:nvPr>
        </p:nvSpPr>
        <p:spPr>
          <a:xfrm>
            <a:off x="1815375" y="3068650"/>
            <a:ext cx="5513100" cy="784799"/>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004C52"/>
              </a:buClr>
              <a:buSzPct val="133333"/>
              <a:buFont typeface="Karla"/>
              <a:buNone/>
              <a:defRPr b="1" i="0" sz="1800" u="none" cap="none" strike="noStrike">
                <a:solidFill>
                  <a:srgbClr val="004C52"/>
                </a:solidFill>
                <a:latin typeface="Karla"/>
                <a:ea typeface="Karla"/>
                <a:cs typeface="Karla"/>
                <a:sym typeface="Karla"/>
              </a:defRPr>
            </a:lvl1pPr>
            <a:lvl2pPr indent="0" lvl="1" marL="457200" marR="0" rtl="0" algn="ctr">
              <a:lnSpc>
                <a:spcPct val="100000"/>
              </a:lnSpc>
              <a:spcBef>
                <a:spcPts val="0"/>
              </a:spcBef>
              <a:spcAft>
                <a:spcPts val="0"/>
              </a:spcAft>
              <a:buClr>
                <a:srgbClr val="004C52"/>
              </a:buClr>
              <a:buSzPct val="133333"/>
              <a:buFont typeface="Karla"/>
              <a:buNone/>
              <a:defRPr b="1" i="0" sz="1800" u="none" cap="none" strike="noStrike">
                <a:solidFill>
                  <a:srgbClr val="004C52"/>
                </a:solidFill>
                <a:latin typeface="Karla"/>
                <a:ea typeface="Karla"/>
                <a:cs typeface="Karla"/>
                <a:sym typeface="Karla"/>
              </a:defRPr>
            </a:lvl2pPr>
            <a:lvl3pPr indent="0" lvl="2" marL="914400" marR="0" rtl="0" algn="ctr">
              <a:lnSpc>
                <a:spcPct val="100000"/>
              </a:lnSpc>
              <a:spcBef>
                <a:spcPts val="0"/>
              </a:spcBef>
              <a:spcAft>
                <a:spcPts val="0"/>
              </a:spcAft>
              <a:buClr>
                <a:srgbClr val="004C52"/>
              </a:buClr>
              <a:buSzPct val="133333"/>
              <a:buFont typeface="Karla"/>
              <a:buNone/>
              <a:defRPr b="1" i="0" sz="1800" u="none" cap="none" strike="noStrike">
                <a:solidFill>
                  <a:srgbClr val="004C52"/>
                </a:solidFill>
                <a:latin typeface="Karla"/>
                <a:ea typeface="Karla"/>
                <a:cs typeface="Karla"/>
                <a:sym typeface="Karla"/>
              </a:defRPr>
            </a:lvl3pPr>
            <a:lvl4pPr indent="0" lvl="3" marL="1371600" marR="0" rtl="0" algn="ctr">
              <a:lnSpc>
                <a:spcPct val="100000"/>
              </a:lnSpc>
              <a:spcBef>
                <a:spcPts val="0"/>
              </a:spcBef>
              <a:spcAft>
                <a:spcPts val="0"/>
              </a:spcAft>
              <a:buClr>
                <a:srgbClr val="004C52"/>
              </a:buClr>
              <a:buSzPct val="77777"/>
              <a:buFont typeface="Karla"/>
              <a:buNone/>
              <a:defRPr b="1" i="0" sz="1800" u="none" cap="none" strike="noStrike">
                <a:solidFill>
                  <a:srgbClr val="004C52"/>
                </a:solidFill>
                <a:latin typeface="Karla"/>
                <a:ea typeface="Karla"/>
                <a:cs typeface="Karla"/>
                <a:sym typeface="Karla"/>
              </a:defRPr>
            </a:lvl4pPr>
            <a:lvl5pPr indent="0" lvl="4" marL="1828800" marR="0" rtl="0" algn="ctr">
              <a:lnSpc>
                <a:spcPct val="100000"/>
              </a:lnSpc>
              <a:spcBef>
                <a:spcPts val="0"/>
              </a:spcBef>
              <a:spcAft>
                <a:spcPts val="0"/>
              </a:spcAft>
              <a:buClr>
                <a:srgbClr val="004C52"/>
              </a:buClr>
              <a:buSzPct val="77777"/>
              <a:buFont typeface="Karla"/>
              <a:buNone/>
              <a:defRPr b="1" i="0" sz="1800" u="none" cap="none" strike="noStrike">
                <a:solidFill>
                  <a:srgbClr val="004C52"/>
                </a:solidFill>
                <a:latin typeface="Karla"/>
                <a:ea typeface="Karla"/>
                <a:cs typeface="Karla"/>
                <a:sym typeface="Karla"/>
              </a:defRPr>
            </a:lvl5pPr>
            <a:lvl6pPr indent="0" lvl="5" marL="2286000" marR="0" rtl="0" algn="ctr">
              <a:lnSpc>
                <a:spcPct val="100000"/>
              </a:lnSpc>
              <a:spcBef>
                <a:spcPts val="0"/>
              </a:spcBef>
              <a:spcAft>
                <a:spcPts val="0"/>
              </a:spcAft>
              <a:buClr>
                <a:srgbClr val="004C52"/>
              </a:buClr>
              <a:buSzPct val="77777"/>
              <a:buFont typeface="Karla"/>
              <a:buNone/>
              <a:defRPr b="1" i="0" sz="1800" u="none" cap="none" strike="noStrike">
                <a:solidFill>
                  <a:srgbClr val="004C52"/>
                </a:solidFill>
                <a:latin typeface="Karla"/>
                <a:ea typeface="Karla"/>
                <a:cs typeface="Karla"/>
                <a:sym typeface="Karla"/>
              </a:defRPr>
            </a:lvl6pPr>
            <a:lvl7pPr indent="0" lvl="6" marL="2743200" marR="0" rtl="0" algn="ctr">
              <a:lnSpc>
                <a:spcPct val="100000"/>
              </a:lnSpc>
              <a:spcBef>
                <a:spcPts val="0"/>
              </a:spcBef>
              <a:spcAft>
                <a:spcPts val="0"/>
              </a:spcAft>
              <a:buClr>
                <a:srgbClr val="004C52"/>
              </a:buClr>
              <a:buSzPct val="77777"/>
              <a:buFont typeface="Karla"/>
              <a:buNone/>
              <a:defRPr b="1" i="0" sz="1800" u="none" cap="none" strike="noStrike">
                <a:solidFill>
                  <a:srgbClr val="004C52"/>
                </a:solidFill>
                <a:latin typeface="Karla"/>
                <a:ea typeface="Karla"/>
                <a:cs typeface="Karla"/>
                <a:sym typeface="Karla"/>
              </a:defRPr>
            </a:lvl7pPr>
            <a:lvl8pPr indent="0" lvl="7" marL="3200400" marR="0" rtl="0" algn="ctr">
              <a:lnSpc>
                <a:spcPct val="100000"/>
              </a:lnSpc>
              <a:spcBef>
                <a:spcPts val="0"/>
              </a:spcBef>
              <a:spcAft>
                <a:spcPts val="0"/>
              </a:spcAft>
              <a:buClr>
                <a:srgbClr val="004C52"/>
              </a:buClr>
              <a:buSzPct val="77777"/>
              <a:buFont typeface="Karla"/>
              <a:buNone/>
              <a:defRPr b="1" i="0" sz="1800" u="none" cap="none" strike="noStrike">
                <a:solidFill>
                  <a:srgbClr val="004C52"/>
                </a:solidFill>
                <a:latin typeface="Karla"/>
                <a:ea typeface="Karla"/>
                <a:cs typeface="Karla"/>
                <a:sym typeface="Karla"/>
              </a:defRPr>
            </a:lvl8pPr>
            <a:lvl9pPr indent="0" lvl="8" marL="3657600" marR="0" rtl="0" algn="ctr">
              <a:lnSpc>
                <a:spcPct val="100000"/>
              </a:lnSpc>
              <a:spcBef>
                <a:spcPts val="0"/>
              </a:spcBef>
              <a:spcAft>
                <a:spcPts val="0"/>
              </a:spcAft>
              <a:buClr>
                <a:srgbClr val="004C52"/>
              </a:buClr>
              <a:buSzPct val="77777"/>
              <a:buFont typeface="Karla"/>
              <a:buNone/>
              <a:defRPr b="1" i="0" sz="1800" u="none" cap="none" strike="noStrike">
                <a:solidFill>
                  <a:srgbClr val="004C52"/>
                </a:solidFill>
                <a:latin typeface="Karla"/>
                <a:ea typeface="Karla"/>
                <a:cs typeface="Karla"/>
                <a:sym typeface="Karla"/>
              </a:defRPr>
            </a:lvl9pPr>
          </a:lstStyle>
          <a:p/>
        </p:txBody>
      </p:sp>
      <p:pic>
        <p:nvPicPr>
          <p:cNvPr descr="C:\Users\Usuario\Downloads\asomado-izquierda.png" id="66" name="Shape 66"/>
          <p:cNvPicPr preferRelativeResize="0"/>
          <p:nvPr/>
        </p:nvPicPr>
        <p:blipFill rotWithShape="1">
          <a:blip r:embed="rId2">
            <a:alphaModFix/>
          </a:blip>
          <a:srcRect b="0" l="0" r="0" t="0"/>
          <a:stretch/>
        </p:blipFill>
        <p:spPr>
          <a:xfrm>
            <a:off x="8388424" y="1765841"/>
            <a:ext cx="839866" cy="156821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67" name="Shape 67"/>
        <p:cNvGrpSpPr/>
        <p:nvPr/>
      </p:nvGrpSpPr>
      <p:grpSpPr>
        <a:xfrm>
          <a:off x="0" y="0"/>
          <a:ext cx="0" cy="0"/>
          <a:chOff x="0" y="0"/>
          <a:chExt cx="0" cy="0"/>
        </a:xfrm>
      </p:grpSpPr>
      <p:sp>
        <p:nvSpPr>
          <p:cNvPr id="68" name="Shape 68"/>
          <p:cNvSpPr/>
          <p:nvPr/>
        </p:nvSpPr>
        <p:spPr>
          <a:xfrm>
            <a:off x="6024" y="301575"/>
            <a:ext cx="9150050" cy="4496747"/>
          </a:xfrm>
          <a:custGeom>
            <a:pathLst>
              <a:path extrusionOk="0" h="120000" w="120000">
                <a:moveTo>
                  <a:pt x="0" y="44587"/>
                </a:moveTo>
                <a:lnTo>
                  <a:pt x="0" y="86074"/>
                </a:lnTo>
                <a:lnTo>
                  <a:pt x="31641" y="120000"/>
                </a:lnTo>
                <a:lnTo>
                  <a:pt x="120000" y="93440"/>
                </a:lnTo>
                <a:lnTo>
                  <a:pt x="120000" y="32180"/>
                </a:lnTo>
                <a:lnTo>
                  <a:pt x="89861" y="0"/>
                </a:lnTo>
                <a:close/>
              </a:path>
            </a:pathLst>
          </a:custGeom>
          <a:solidFill>
            <a:srgbClr val="004C52"/>
          </a:solidFill>
          <a:ln>
            <a:noFill/>
          </a:ln>
        </p:spPr>
      </p:sp>
      <p:sp>
        <p:nvSpPr>
          <p:cNvPr id="69" name="Shape 69"/>
          <p:cNvSpPr/>
          <p:nvPr/>
        </p:nvSpPr>
        <p:spPr>
          <a:xfrm>
            <a:off x="0" y="1580112"/>
            <a:ext cx="9144000" cy="3341667"/>
          </a:xfrm>
          <a:custGeom>
            <a:pathLst>
              <a:path extrusionOk="0" h="120000" w="120000">
                <a:moveTo>
                  <a:pt x="0" y="0"/>
                </a:moveTo>
                <a:lnTo>
                  <a:pt x="0" y="58956"/>
                </a:lnTo>
                <a:lnTo>
                  <a:pt x="104248" y="119999"/>
                </a:lnTo>
                <a:lnTo>
                  <a:pt x="120000" y="91043"/>
                </a:lnTo>
                <a:lnTo>
                  <a:pt x="120000" y="28956"/>
                </a:lnTo>
                <a:close/>
              </a:path>
            </a:pathLst>
          </a:custGeom>
          <a:solidFill>
            <a:srgbClr val="00AE9D">
              <a:alpha val="83137"/>
            </a:srgbClr>
          </a:solidFill>
          <a:ln>
            <a:noFill/>
          </a:ln>
        </p:spPr>
      </p:sp>
      <p:sp>
        <p:nvSpPr>
          <p:cNvPr id="70" name="Shape 70"/>
          <p:cNvSpPr/>
          <p:nvPr/>
        </p:nvSpPr>
        <p:spPr>
          <a:xfrm>
            <a:off x="-5900" y="410541"/>
            <a:ext cx="9144151" cy="4453148"/>
          </a:xfrm>
          <a:custGeom>
            <a:pathLst>
              <a:path extrusionOk="0" h="120000" w="120000">
                <a:moveTo>
                  <a:pt x="120000" y="17618"/>
                </a:moveTo>
                <a:lnTo>
                  <a:pt x="28631" y="0"/>
                </a:lnTo>
                <a:lnTo>
                  <a:pt x="0" y="46590"/>
                </a:lnTo>
                <a:lnTo>
                  <a:pt x="0" y="95138"/>
                </a:lnTo>
                <a:lnTo>
                  <a:pt x="79312" y="120000"/>
                </a:lnTo>
                <a:lnTo>
                  <a:pt x="120000" y="91615"/>
                </a:lnTo>
                <a:close/>
              </a:path>
            </a:pathLst>
          </a:custGeom>
          <a:solidFill>
            <a:srgbClr val="ABE33F">
              <a:alpha val="80784"/>
            </a:srgbClr>
          </a:solidFill>
          <a:ln>
            <a:noFill/>
          </a:ln>
        </p:spPr>
      </p:sp>
      <p:sp>
        <p:nvSpPr>
          <p:cNvPr id="71" name="Shape 71"/>
          <p:cNvSpPr txBox="1"/>
          <p:nvPr>
            <p:ph idx="1" type="body"/>
          </p:nvPr>
        </p:nvSpPr>
        <p:spPr>
          <a:xfrm>
            <a:off x="1833775" y="2314200"/>
            <a:ext cx="5476500" cy="819899"/>
          </a:xfrm>
          <a:prstGeom prst="rect">
            <a:avLst/>
          </a:prstGeom>
          <a:noFill/>
          <a:ln>
            <a:noFill/>
          </a:ln>
        </p:spPr>
        <p:txBody>
          <a:bodyPr anchorCtr="0" anchor="ctr" bIns="91425" lIns="91425" rIns="91425" wrap="square" tIns="91425"/>
          <a:lstStyle>
            <a:lvl1pPr indent="152400" lvl="0" marL="0" marR="0" rtl="0" algn="ctr">
              <a:lnSpc>
                <a:spcPct val="100000"/>
              </a:lnSpc>
              <a:spcBef>
                <a:spcPts val="0"/>
              </a:spcBef>
              <a:spcAft>
                <a:spcPts val="0"/>
              </a:spcAft>
              <a:buClr>
                <a:srgbClr val="FFFFFF"/>
              </a:buClr>
              <a:buSzPct val="100000"/>
              <a:buFont typeface="Karla"/>
              <a:buChar char="◆"/>
              <a:defRPr b="1" i="1" sz="2400" u="none" cap="none" strike="noStrike">
                <a:solidFill>
                  <a:srgbClr val="FFFFFF"/>
                </a:solidFill>
                <a:latin typeface="Karla"/>
                <a:ea typeface="Karla"/>
                <a:cs typeface="Karla"/>
                <a:sym typeface="Karla"/>
              </a:defRPr>
            </a:lvl1pPr>
            <a:lvl2pPr indent="152400" lvl="1" marL="457200" marR="0" rtl="0" algn="ctr">
              <a:lnSpc>
                <a:spcPct val="100000"/>
              </a:lnSpc>
              <a:spcBef>
                <a:spcPts val="0"/>
              </a:spcBef>
              <a:spcAft>
                <a:spcPts val="0"/>
              </a:spcAft>
              <a:buClr>
                <a:srgbClr val="FFFFFF"/>
              </a:buClr>
              <a:buSzPct val="100000"/>
              <a:buFont typeface="Karla"/>
              <a:buChar char="◆"/>
              <a:defRPr b="1" i="1" sz="2400" u="none" cap="none" strike="noStrike">
                <a:solidFill>
                  <a:srgbClr val="FFFFFF"/>
                </a:solidFill>
                <a:latin typeface="Karla"/>
                <a:ea typeface="Karla"/>
                <a:cs typeface="Karla"/>
                <a:sym typeface="Karla"/>
              </a:defRPr>
            </a:lvl2pPr>
            <a:lvl3pPr indent="152400" lvl="2" marL="914400" marR="0" rtl="0" algn="ctr">
              <a:lnSpc>
                <a:spcPct val="100000"/>
              </a:lnSpc>
              <a:spcBef>
                <a:spcPts val="0"/>
              </a:spcBef>
              <a:spcAft>
                <a:spcPts val="0"/>
              </a:spcAft>
              <a:buClr>
                <a:srgbClr val="FFFFFF"/>
              </a:buClr>
              <a:buSzPct val="100000"/>
              <a:buFont typeface="Karla"/>
              <a:buChar char="◇"/>
              <a:defRPr b="1" i="1" sz="2400" u="none" cap="none" strike="noStrike">
                <a:solidFill>
                  <a:srgbClr val="FFFFFF"/>
                </a:solidFill>
                <a:latin typeface="Karla"/>
                <a:ea typeface="Karla"/>
                <a:cs typeface="Karla"/>
                <a:sym typeface="Karla"/>
              </a:defRPr>
            </a:lvl3pPr>
            <a:lvl4pPr indent="0" lvl="3" marL="1371600" marR="0" rtl="0" algn="ctr">
              <a:lnSpc>
                <a:spcPct val="100000"/>
              </a:lnSpc>
              <a:spcBef>
                <a:spcPts val="0"/>
              </a:spcBef>
              <a:spcAft>
                <a:spcPts val="0"/>
              </a:spcAft>
              <a:buClr>
                <a:srgbClr val="FFFFFF"/>
              </a:buClr>
              <a:buSzPct val="58333"/>
              <a:buFont typeface="Karla"/>
              <a:buNone/>
              <a:defRPr b="1" i="1" sz="2400" u="none" cap="none" strike="noStrike">
                <a:solidFill>
                  <a:srgbClr val="FFFFFF"/>
                </a:solidFill>
                <a:latin typeface="Karla"/>
                <a:ea typeface="Karla"/>
                <a:cs typeface="Karla"/>
                <a:sym typeface="Karla"/>
              </a:defRPr>
            </a:lvl4pPr>
            <a:lvl5pPr indent="0" lvl="4" marL="1828800" marR="0" rtl="0" algn="ctr">
              <a:lnSpc>
                <a:spcPct val="100000"/>
              </a:lnSpc>
              <a:spcBef>
                <a:spcPts val="0"/>
              </a:spcBef>
              <a:spcAft>
                <a:spcPts val="0"/>
              </a:spcAft>
              <a:buClr>
                <a:srgbClr val="FFFFFF"/>
              </a:buClr>
              <a:buSzPct val="58333"/>
              <a:buFont typeface="Karla"/>
              <a:buNone/>
              <a:defRPr b="1" i="1" sz="2400" u="none" cap="none" strike="noStrike">
                <a:solidFill>
                  <a:srgbClr val="FFFFFF"/>
                </a:solidFill>
                <a:latin typeface="Karla"/>
                <a:ea typeface="Karla"/>
                <a:cs typeface="Karla"/>
                <a:sym typeface="Karla"/>
              </a:defRPr>
            </a:lvl5pPr>
            <a:lvl6pPr indent="0" lvl="5" marL="2286000" marR="0" rtl="0" algn="ctr">
              <a:lnSpc>
                <a:spcPct val="100000"/>
              </a:lnSpc>
              <a:spcBef>
                <a:spcPts val="0"/>
              </a:spcBef>
              <a:spcAft>
                <a:spcPts val="0"/>
              </a:spcAft>
              <a:buClr>
                <a:srgbClr val="FFFFFF"/>
              </a:buClr>
              <a:buSzPct val="58333"/>
              <a:buFont typeface="Karla"/>
              <a:buNone/>
              <a:defRPr b="1" i="1" sz="2400" u="none" cap="none" strike="noStrike">
                <a:solidFill>
                  <a:srgbClr val="FFFFFF"/>
                </a:solidFill>
                <a:latin typeface="Karla"/>
                <a:ea typeface="Karla"/>
                <a:cs typeface="Karla"/>
                <a:sym typeface="Karla"/>
              </a:defRPr>
            </a:lvl6pPr>
            <a:lvl7pPr indent="0" lvl="6" marL="2743200" marR="0" rtl="0" algn="ctr">
              <a:lnSpc>
                <a:spcPct val="100000"/>
              </a:lnSpc>
              <a:spcBef>
                <a:spcPts val="0"/>
              </a:spcBef>
              <a:spcAft>
                <a:spcPts val="0"/>
              </a:spcAft>
              <a:buClr>
                <a:srgbClr val="FFFFFF"/>
              </a:buClr>
              <a:buSzPct val="58333"/>
              <a:buFont typeface="Karla"/>
              <a:buNone/>
              <a:defRPr b="1" i="1" sz="2400" u="none" cap="none" strike="noStrike">
                <a:solidFill>
                  <a:srgbClr val="FFFFFF"/>
                </a:solidFill>
                <a:latin typeface="Karla"/>
                <a:ea typeface="Karla"/>
                <a:cs typeface="Karla"/>
                <a:sym typeface="Karla"/>
              </a:defRPr>
            </a:lvl7pPr>
            <a:lvl8pPr indent="0" lvl="7" marL="3200400" marR="0" rtl="0" algn="ctr">
              <a:lnSpc>
                <a:spcPct val="100000"/>
              </a:lnSpc>
              <a:spcBef>
                <a:spcPts val="0"/>
              </a:spcBef>
              <a:spcAft>
                <a:spcPts val="0"/>
              </a:spcAft>
              <a:buClr>
                <a:srgbClr val="FFFFFF"/>
              </a:buClr>
              <a:buSzPct val="58333"/>
              <a:buFont typeface="Karla"/>
              <a:buNone/>
              <a:defRPr b="1" i="1" sz="2400" u="none" cap="none" strike="noStrike">
                <a:solidFill>
                  <a:srgbClr val="FFFFFF"/>
                </a:solidFill>
                <a:latin typeface="Karla"/>
                <a:ea typeface="Karla"/>
                <a:cs typeface="Karla"/>
                <a:sym typeface="Karla"/>
              </a:defRPr>
            </a:lvl8pPr>
            <a:lvl9pPr indent="0" lvl="8" marL="3657600" marR="0" rtl="0" algn="ctr">
              <a:lnSpc>
                <a:spcPct val="100000"/>
              </a:lnSpc>
              <a:spcBef>
                <a:spcPts val="0"/>
              </a:spcBef>
              <a:spcAft>
                <a:spcPts val="0"/>
              </a:spcAft>
              <a:buClr>
                <a:srgbClr val="FFFFFF"/>
              </a:buClr>
              <a:buSzPct val="58333"/>
              <a:buFont typeface="Karla"/>
              <a:buNone/>
              <a:defRPr b="1" i="1" sz="2400" u="none" cap="none" strike="noStrike">
                <a:solidFill>
                  <a:srgbClr val="FFFFFF"/>
                </a:solidFill>
                <a:latin typeface="Karla"/>
                <a:ea typeface="Karla"/>
                <a:cs typeface="Karla"/>
                <a:sym typeface="Karla"/>
              </a:defRPr>
            </a:lvl9pPr>
          </a:lstStyle>
          <a:p/>
        </p:txBody>
      </p:sp>
      <p:sp>
        <p:nvSpPr>
          <p:cNvPr id="72" name="Shape 72"/>
          <p:cNvSpPr txBox="1"/>
          <p:nvPr/>
        </p:nvSpPr>
        <p:spPr>
          <a:xfrm>
            <a:off x="3593400" y="1086168"/>
            <a:ext cx="1957200" cy="653699"/>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Raleway"/>
              <a:buNone/>
            </a:pPr>
            <a:r>
              <a:rPr b="1" i="0" lang="en" sz="6000" u="none" cap="none" strike="noStrike">
                <a:solidFill>
                  <a:srgbClr val="FFFFFF"/>
                </a:solidFill>
                <a:latin typeface="Raleway"/>
                <a:ea typeface="Raleway"/>
                <a:cs typeface="Raleway"/>
                <a:sym typeface="Raleway"/>
              </a:rPr>
              <a:t>“</a:t>
            </a:r>
          </a:p>
        </p:txBody>
      </p:sp>
      <p:sp>
        <p:nvSpPr>
          <p:cNvPr id="73" name="Shape 73"/>
          <p:cNvSpPr/>
          <p:nvPr/>
        </p:nvSpPr>
        <p:spPr>
          <a:xfrm>
            <a:off x="4179900" y="1041875"/>
            <a:ext cx="784200" cy="784200"/>
          </a:xfrm>
          <a:prstGeom prst="diamond">
            <a:avLst/>
          </a:prstGeom>
          <a:noFill/>
          <a:ln cap="flat" cmpd="sng" w="28575">
            <a:solidFill>
              <a:srgbClr val="FFFFFF"/>
            </a:solidFill>
            <a:prstDash val="solid"/>
            <a:miter lim="8000"/>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t/>
            </a:r>
            <a:endParaRPr b="0" i="0" sz="1400" u="none" cap="none" strike="noStrike">
              <a:solidFill>
                <a:srgbClr val="000000"/>
              </a:solidFill>
              <a:latin typeface="Arial"/>
              <a:ea typeface="Arial"/>
              <a:cs typeface="Arial"/>
              <a:sym typeface="Arial"/>
            </a:endParaRPr>
          </a:p>
        </p:txBody>
      </p:sp>
      <p:pic>
        <p:nvPicPr>
          <p:cNvPr id="74" name="Shape 74"/>
          <p:cNvPicPr preferRelativeResize="0"/>
          <p:nvPr/>
        </p:nvPicPr>
        <p:blipFill rotWithShape="1">
          <a:blip r:embed="rId2">
            <a:alphaModFix/>
          </a:blip>
          <a:srcRect b="0" l="0" r="0" t="0"/>
          <a:stretch/>
        </p:blipFill>
        <p:spPr>
          <a:xfrm>
            <a:off x="107504" y="117665"/>
            <a:ext cx="1524000" cy="6286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75" name="Shape 75"/>
        <p:cNvGrpSpPr/>
        <p:nvPr/>
      </p:nvGrpSpPr>
      <p:grpSpPr>
        <a:xfrm>
          <a:off x="0" y="0"/>
          <a:ext cx="0" cy="0"/>
          <a:chOff x="0" y="0"/>
          <a:chExt cx="0" cy="0"/>
        </a:xfrm>
      </p:grpSpPr>
      <p:grpSp>
        <p:nvGrpSpPr>
          <p:cNvPr id="76" name="Shape 76"/>
          <p:cNvGrpSpPr/>
          <p:nvPr/>
        </p:nvGrpSpPr>
        <p:grpSpPr>
          <a:xfrm>
            <a:off x="-6025" y="0"/>
            <a:ext cx="9168125" cy="5163100"/>
            <a:chOff x="-6025" y="0"/>
            <a:chExt cx="9168125" cy="5163100"/>
          </a:xfrm>
        </p:grpSpPr>
        <p:sp>
          <p:nvSpPr>
            <p:cNvPr id="77" name="Shape 77"/>
            <p:cNvSpPr/>
            <p:nvPr/>
          </p:nvSpPr>
          <p:spPr>
            <a:xfrm>
              <a:off x="0" y="0"/>
              <a:ext cx="8552900" cy="1333000"/>
            </a:xfrm>
            <a:custGeom>
              <a:pathLst>
                <a:path extrusionOk="0" h="120000" w="120000">
                  <a:moveTo>
                    <a:pt x="0" y="0"/>
                  </a:moveTo>
                  <a:lnTo>
                    <a:pt x="0" y="119999"/>
                  </a:lnTo>
                  <a:lnTo>
                    <a:pt x="120000" y="0"/>
                  </a:lnTo>
                  <a:close/>
                </a:path>
              </a:pathLst>
            </a:custGeom>
            <a:solidFill>
              <a:srgbClr val="004C52"/>
            </a:solidFill>
            <a:ln>
              <a:noFill/>
            </a:ln>
          </p:spPr>
        </p:sp>
        <p:sp>
          <p:nvSpPr>
            <p:cNvPr id="78" name="Shape 78"/>
            <p:cNvSpPr/>
            <p:nvPr/>
          </p:nvSpPr>
          <p:spPr>
            <a:xfrm>
              <a:off x="2563450" y="0"/>
              <a:ext cx="6580550" cy="1272675"/>
            </a:xfrm>
            <a:custGeom>
              <a:pathLst>
                <a:path extrusionOk="0" h="120000" w="120000">
                  <a:moveTo>
                    <a:pt x="0" y="0"/>
                  </a:moveTo>
                  <a:lnTo>
                    <a:pt x="99101" y="120000"/>
                  </a:lnTo>
                  <a:lnTo>
                    <a:pt x="120000" y="23885"/>
                  </a:lnTo>
                  <a:lnTo>
                    <a:pt x="120000" y="0"/>
                  </a:lnTo>
                  <a:close/>
                </a:path>
              </a:pathLst>
            </a:custGeom>
            <a:solidFill>
              <a:srgbClr val="00AE9D">
                <a:alpha val="83137"/>
              </a:srgbClr>
            </a:solidFill>
            <a:ln>
              <a:noFill/>
            </a:ln>
          </p:spPr>
        </p:sp>
        <p:sp>
          <p:nvSpPr>
            <p:cNvPr id="79" name="Shape 79"/>
            <p:cNvSpPr/>
            <p:nvPr/>
          </p:nvSpPr>
          <p:spPr>
            <a:xfrm>
              <a:off x="-6025" y="2"/>
              <a:ext cx="7298300" cy="1471709"/>
            </a:xfrm>
            <a:custGeom>
              <a:pathLst>
                <a:path extrusionOk="0" h="120000" w="120000">
                  <a:moveTo>
                    <a:pt x="0" y="38025"/>
                  </a:moveTo>
                  <a:lnTo>
                    <a:pt x="99" y="69630"/>
                  </a:lnTo>
                  <a:lnTo>
                    <a:pt x="91041" y="120000"/>
                  </a:lnTo>
                  <a:lnTo>
                    <a:pt x="120000" y="0"/>
                  </a:lnTo>
                  <a:close/>
                </a:path>
              </a:pathLst>
            </a:custGeom>
            <a:solidFill>
              <a:srgbClr val="ABE33F">
                <a:alpha val="80784"/>
              </a:srgbClr>
            </a:solidFill>
            <a:ln>
              <a:noFill/>
            </a:ln>
          </p:spPr>
        </p:sp>
        <p:sp>
          <p:nvSpPr>
            <p:cNvPr id="80" name="Shape 80"/>
            <p:cNvSpPr/>
            <p:nvPr/>
          </p:nvSpPr>
          <p:spPr>
            <a:xfrm>
              <a:off x="3596100" y="4667000"/>
              <a:ext cx="5090700" cy="476500"/>
            </a:xfrm>
            <a:custGeom>
              <a:pathLst>
                <a:path extrusionOk="0" h="120000" w="120000">
                  <a:moveTo>
                    <a:pt x="0" y="120000"/>
                  </a:moveTo>
                  <a:lnTo>
                    <a:pt x="120000" y="120000"/>
                  </a:lnTo>
                  <a:lnTo>
                    <a:pt x="92701" y="0"/>
                  </a:lnTo>
                  <a:close/>
                </a:path>
              </a:pathLst>
            </a:custGeom>
            <a:solidFill>
              <a:srgbClr val="004C52"/>
            </a:solidFill>
            <a:ln>
              <a:noFill/>
            </a:ln>
          </p:spPr>
        </p:sp>
        <p:sp>
          <p:nvSpPr>
            <p:cNvPr id="81" name="Shape 81"/>
            <p:cNvSpPr/>
            <p:nvPr/>
          </p:nvSpPr>
          <p:spPr>
            <a:xfrm>
              <a:off x="5525000" y="4692625"/>
              <a:ext cx="3637100" cy="470475"/>
            </a:xfrm>
            <a:custGeom>
              <a:pathLst>
                <a:path extrusionOk="0" h="120000" w="120000">
                  <a:moveTo>
                    <a:pt x="120000" y="0"/>
                  </a:moveTo>
                  <a:lnTo>
                    <a:pt x="120000" y="120000"/>
                  </a:lnTo>
                  <a:lnTo>
                    <a:pt x="0" y="120000"/>
                  </a:lnTo>
                  <a:close/>
                </a:path>
              </a:pathLst>
            </a:custGeom>
            <a:solidFill>
              <a:srgbClr val="00AE9D">
                <a:alpha val="83137"/>
              </a:srgbClr>
            </a:solidFill>
            <a:ln>
              <a:noFill/>
            </a:ln>
          </p:spPr>
        </p:sp>
        <p:sp>
          <p:nvSpPr>
            <p:cNvPr id="82" name="Shape 82"/>
            <p:cNvSpPr/>
            <p:nvPr/>
          </p:nvSpPr>
          <p:spPr>
            <a:xfrm>
              <a:off x="7521475" y="4023125"/>
              <a:ext cx="1634600" cy="1139975"/>
            </a:xfrm>
            <a:custGeom>
              <a:pathLst>
                <a:path extrusionOk="0" h="120000" w="120000">
                  <a:moveTo>
                    <a:pt x="120000" y="71112"/>
                  </a:moveTo>
                  <a:lnTo>
                    <a:pt x="120000" y="0"/>
                  </a:lnTo>
                  <a:lnTo>
                    <a:pt x="0" y="119999"/>
                  </a:lnTo>
                  <a:close/>
                </a:path>
              </a:pathLst>
            </a:custGeom>
            <a:solidFill>
              <a:srgbClr val="ABE33F">
                <a:alpha val="80784"/>
              </a:srgbClr>
            </a:solidFill>
            <a:ln>
              <a:noFill/>
            </a:ln>
          </p:spPr>
        </p:sp>
      </p:grpSp>
      <p:sp>
        <p:nvSpPr>
          <p:cNvPr id="83" name="Shape 83"/>
          <p:cNvSpPr txBox="1"/>
          <p:nvPr>
            <p:ph type="title"/>
          </p:nvPr>
        </p:nvSpPr>
        <p:spPr>
          <a:xfrm>
            <a:off x="467544" y="339502"/>
            <a:ext cx="8352928"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FFFFF"/>
              </a:buClr>
              <a:buSzPct val="58333"/>
              <a:buFont typeface="Raleway"/>
              <a:buNone/>
              <a:defRPr b="1" i="0" sz="2400" u="none" cap="none" strike="noStrike">
                <a:solidFill>
                  <a:srgbClr val="FFFFFF"/>
                </a:solidFill>
                <a:latin typeface="Raleway"/>
                <a:ea typeface="Raleway"/>
                <a:cs typeface="Raleway"/>
                <a:sym typeface="Raleway"/>
              </a:defRPr>
            </a:lvl1pPr>
            <a:lvl2pPr indent="0" lvl="1">
              <a:spcBef>
                <a:spcPts val="0"/>
              </a:spcBef>
              <a:buClr>
                <a:srgbClr val="FFFFFF"/>
              </a:buClr>
              <a:buSzPct val="58333"/>
              <a:buFont typeface="Raleway"/>
              <a:buNone/>
              <a:defRPr b="1" sz="2400">
                <a:solidFill>
                  <a:srgbClr val="FFFFFF"/>
                </a:solidFill>
                <a:latin typeface="Raleway"/>
                <a:ea typeface="Raleway"/>
                <a:cs typeface="Raleway"/>
                <a:sym typeface="Raleway"/>
              </a:defRPr>
            </a:lvl2pPr>
            <a:lvl3pPr indent="0" lvl="2">
              <a:spcBef>
                <a:spcPts val="0"/>
              </a:spcBef>
              <a:buClr>
                <a:srgbClr val="FFFFFF"/>
              </a:buClr>
              <a:buSzPct val="58333"/>
              <a:buFont typeface="Raleway"/>
              <a:buNone/>
              <a:defRPr b="1" sz="2400">
                <a:solidFill>
                  <a:srgbClr val="FFFFFF"/>
                </a:solidFill>
                <a:latin typeface="Raleway"/>
                <a:ea typeface="Raleway"/>
                <a:cs typeface="Raleway"/>
                <a:sym typeface="Raleway"/>
              </a:defRPr>
            </a:lvl3pPr>
            <a:lvl4pPr indent="0" lvl="3">
              <a:spcBef>
                <a:spcPts val="0"/>
              </a:spcBef>
              <a:buClr>
                <a:srgbClr val="FFFFFF"/>
              </a:buClr>
              <a:buSzPct val="58333"/>
              <a:buFont typeface="Raleway"/>
              <a:buNone/>
              <a:defRPr b="1" sz="2400">
                <a:solidFill>
                  <a:srgbClr val="FFFFFF"/>
                </a:solidFill>
                <a:latin typeface="Raleway"/>
                <a:ea typeface="Raleway"/>
                <a:cs typeface="Raleway"/>
                <a:sym typeface="Raleway"/>
              </a:defRPr>
            </a:lvl4pPr>
            <a:lvl5pPr indent="0" lvl="4">
              <a:spcBef>
                <a:spcPts val="0"/>
              </a:spcBef>
              <a:buClr>
                <a:srgbClr val="FFFFFF"/>
              </a:buClr>
              <a:buSzPct val="58333"/>
              <a:buFont typeface="Raleway"/>
              <a:buNone/>
              <a:defRPr b="1" sz="2400">
                <a:solidFill>
                  <a:srgbClr val="FFFFFF"/>
                </a:solidFill>
                <a:latin typeface="Raleway"/>
                <a:ea typeface="Raleway"/>
                <a:cs typeface="Raleway"/>
                <a:sym typeface="Raleway"/>
              </a:defRPr>
            </a:lvl5pPr>
            <a:lvl6pPr indent="0" lvl="5">
              <a:spcBef>
                <a:spcPts val="0"/>
              </a:spcBef>
              <a:buClr>
                <a:srgbClr val="FFFFFF"/>
              </a:buClr>
              <a:buSzPct val="58333"/>
              <a:buFont typeface="Raleway"/>
              <a:buNone/>
              <a:defRPr b="1" sz="2400">
                <a:solidFill>
                  <a:srgbClr val="FFFFFF"/>
                </a:solidFill>
                <a:latin typeface="Raleway"/>
                <a:ea typeface="Raleway"/>
                <a:cs typeface="Raleway"/>
                <a:sym typeface="Raleway"/>
              </a:defRPr>
            </a:lvl6pPr>
            <a:lvl7pPr indent="0" lvl="6">
              <a:spcBef>
                <a:spcPts val="0"/>
              </a:spcBef>
              <a:buClr>
                <a:srgbClr val="FFFFFF"/>
              </a:buClr>
              <a:buSzPct val="58333"/>
              <a:buFont typeface="Raleway"/>
              <a:buNone/>
              <a:defRPr b="1" sz="2400">
                <a:solidFill>
                  <a:srgbClr val="FFFFFF"/>
                </a:solidFill>
                <a:latin typeface="Raleway"/>
                <a:ea typeface="Raleway"/>
                <a:cs typeface="Raleway"/>
                <a:sym typeface="Raleway"/>
              </a:defRPr>
            </a:lvl7pPr>
            <a:lvl8pPr indent="0" lvl="7">
              <a:spcBef>
                <a:spcPts val="0"/>
              </a:spcBef>
              <a:buClr>
                <a:srgbClr val="FFFFFF"/>
              </a:buClr>
              <a:buSzPct val="58333"/>
              <a:buFont typeface="Raleway"/>
              <a:buNone/>
              <a:defRPr b="1" sz="2400">
                <a:solidFill>
                  <a:srgbClr val="FFFFFF"/>
                </a:solidFill>
                <a:latin typeface="Raleway"/>
                <a:ea typeface="Raleway"/>
                <a:cs typeface="Raleway"/>
                <a:sym typeface="Raleway"/>
              </a:defRPr>
            </a:lvl8pPr>
            <a:lvl9pPr indent="0" lvl="8">
              <a:spcBef>
                <a:spcPts val="0"/>
              </a:spcBef>
              <a:buClr>
                <a:srgbClr val="FFFFFF"/>
              </a:buClr>
              <a:buSzPct val="58333"/>
              <a:buFont typeface="Raleway"/>
              <a:buNone/>
              <a:defRPr b="1" sz="2400">
                <a:solidFill>
                  <a:srgbClr val="FFFFFF"/>
                </a:solidFill>
                <a:latin typeface="Raleway"/>
                <a:ea typeface="Raleway"/>
                <a:cs typeface="Raleway"/>
                <a:sym typeface="Raleway"/>
              </a:defRPr>
            </a:lvl9pPr>
          </a:lstStyle>
          <a:p/>
        </p:txBody>
      </p:sp>
      <p:sp>
        <p:nvSpPr>
          <p:cNvPr id="84" name="Shape 84"/>
          <p:cNvSpPr txBox="1"/>
          <p:nvPr>
            <p:ph idx="1" type="body"/>
          </p:nvPr>
        </p:nvSpPr>
        <p:spPr>
          <a:xfrm>
            <a:off x="467544" y="1598408"/>
            <a:ext cx="8352928" cy="3327299"/>
          </a:xfrm>
          <a:prstGeom prst="rect">
            <a:avLst/>
          </a:prstGeom>
          <a:noFill/>
          <a:ln>
            <a:noFill/>
          </a:ln>
        </p:spPr>
        <p:txBody>
          <a:bodyPr anchorCtr="0" anchor="t" bIns="91425" lIns="91425" rIns="91425" wrap="square" tIns="91425"/>
          <a:lstStyle>
            <a:lvl1pPr indent="127000" lvl="0" marL="0" marR="0" rtl="0" algn="l">
              <a:lnSpc>
                <a:spcPct val="100000"/>
              </a:lnSpc>
              <a:spcBef>
                <a:spcPts val="0"/>
              </a:spcBef>
              <a:spcAft>
                <a:spcPts val="0"/>
              </a:spcAft>
              <a:buClr>
                <a:srgbClr val="ABE33F"/>
              </a:buClr>
              <a:buSzPct val="100000"/>
              <a:buFont typeface="Karla"/>
              <a:buChar char="◆"/>
              <a:defRPr b="0" i="0" sz="2000" u="none" cap="none" strike="noStrike">
                <a:solidFill>
                  <a:srgbClr val="004C52"/>
                </a:solidFill>
                <a:latin typeface="Karla"/>
                <a:ea typeface="Karla"/>
                <a:cs typeface="Karla"/>
                <a:sym typeface="Karla"/>
              </a:defRPr>
            </a:lvl1pPr>
            <a:lvl2pPr indent="152400" lvl="1" marL="457200" marR="0" rtl="0" algn="l">
              <a:lnSpc>
                <a:spcPct val="100000"/>
              </a:lnSpc>
              <a:spcBef>
                <a:spcPts val="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2pPr>
            <a:lvl3pPr indent="152400" lvl="2" marL="914400" marR="0" rtl="0" algn="l">
              <a:lnSpc>
                <a:spcPct val="100000"/>
              </a:lnSpc>
              <a:spcBef>
                <a:spcPts val="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3pPr>
            <a:lvl4pPr indent="0" lvl="3" marL="1371600" marR="0" rtl="0" algn="l">
              <a:lnSpc>
                <a:spcPct val="100000"/>
              </a:lnSpc>
              <a:spcBef>
                <a:spcPts val="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4pPr>
            <a:lvl5pPr indent="0" lvl="4" marL="1828800" marR="0" rtl="0" algn="l">
              <a:lnSpc>
                <a:spcPct val="100000"/>
              </a:lnSpc>
              <a:spcBef>
                <a:spcPts val="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5pPr>
            <a:lvl6pPr indent="0" lvl="5" marL="2286000" marR="0" rtl="0" algn="l">
              <a:lnSpc>
                <a:spcPct val="100000"/>
              </a:lnSpc>
              <a:spcBef>
                <a:spcPts val="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6pPr>
            <a:lvl7pPr indent="0" lvl="6" marL="2743200" marR="0" rtl="0" algn="l">
              <a:lnSpc>
                <a:spcPct val="100000"/>
              </a:lnSpc>
              <a:spcBef>
                <a:spcPts val="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7pPr>
            <a:lvl8pPr indent="0" lvl="7" marL="3200400" marR="0" rtl="0" algn="l">
              <a:lnSpc>
                <a:spcPct val="100000"/>
              </a:lnSpc>
              <a:spcBef>
                <a:spcPts val="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8pPr>
            <a:lvl9pPr indent="0" lvl="8" marL="3657600" marR="0" rtl="0" algn="l">
              <a:lnSpc>
                <a:spcPct val="100000"/>
              </a:lnSpc>
              <a:spcBef>
                <a:spcPts val="0"/>
              </a:spcBef>
              <a:spcAft>
                <a:spcPts val="0"/>
              </a:spcAft>
              <a:buClr>
                <a:srgbClr val="004C52"/>
              </a:buClr>
              <a:buSzPct val="58333"/>
              <a:buFont typeface="Karla"/>
              <a:buNone/>
              <a:defRPr b="0" i="0" sz="2400" u="none" cap="none" strike="noStrike">
                <a:solidFill>
                  <a:srgbClr val="004C52"/>
                </a:solidFill>
                <a:latin typeface="Karla"/>
                <a:ea typeface="Karla"/>
                <a:cs typeface="Karla"/>
                <a:sym typeface="Karla"/>
              </a:defRPr>
            </a:lvl9pPr>
          </a:lstStyle>
          <a:p/>
        </p:txBody>
      </p:sp>
      <p:pic>
        <p:nvPicPr>
          <p:cNvPr id="85" name="Shape 85"/>
          <p:cNvPicPr preferRelativeResize="0"/>
          <p:nvPr/>
        </p:nvPicPr>
        <p:blipFill rotWithShape="1">
          <a:blip r:embed="rId2">
            <a:alphaModFix/>
          </a:blip>
          <a:srcRect b="0" l="0" r="0" t="0"/>
          <a:stretch/>
        </p:blipFill>
        <p:spPr>
          <a:xfrm>
            <a:off x="107504" y="4505791"/>
            <a:ext cx="1524000" cy="628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886650" y="1598408"/>
            <a:ext cx="7370699" cy="3327299"/>
          </a:xfrm>
          <a:prstGeom prst="rect">
            <a:avLst/>
          </a:prstGeom>
          <a:noFill/>
          <a:ln>
            <a:noFill/>
          </a:ln>
        </p:spPr>
        <p:txBody>
          <a:bodyPr anchorCtr="0" anchor="t" bIns="91425" lIns="91425" rIns="91425" wrap="square" tIns="91425"/>
          <a:lstStyle>
            <a:lvl1pPr indent="152400" lvl="0" marL="0" marR="0" rtl="0" algn="l">
              <a:lnSpc>
                <a:spcPct val="100000"/>
              </a:lnSpc>
              <a:spcBef>
                <a:spcPts val="60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1pPr>
            <a:lvl2pPr indent="152400" lvl="1" marL="457200" marR="0" rtl="0" algn="l">
              <a:lnSpc>
                <a:spcPct val="100000"/>
              </a:lnSpc>
              <a:spcBef>
                <a:spcPts val="48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2pPr>
            <a:lvl3pPr indent="152400" lvl="2" marL="914400" marR="0" rtl="0" algn="l">
              <a:lnSpc>
                <a:spcPct val="100000"/>
              </a:lnSpc>
              <a:spcBef>
                <a:spcPts val="480"/>
              </a:spcBef>
              <a:spcAft>
                <a:spcPts val="0"/>
              </a:spcAft>
              <a:buClr>
                <a:srgbClr val="ABE33F"/>
              </a:buClr>
              <a:buSzPct val="100000"/>
              <a:buFont typeface="Karla"/>
              <a:buChar char="◇"/>
              <a:defRPr b="0" i="0" sz="2400" u="none" cap="none" strike="noStrike">
                <a:solidFill>
                  <a:srgbClr val="004C52"/>
                </a:solidFill>
                <a:latin typeface="Karla"/>
                <a:ea typeface="Karla"/>
                <a:cs typeface="Karla"/>
                <a:sym typeface="Karla"/>
              </a:defRPr>
            </a:lvl3pPr>
            <a:lvl4pPr indent="0" lvl="3" marL="1371600" marR="0" rtl="0" algn="l">
              <a:lnSpc>
                <a:spcPct val="100000"/>
              </a:lnSpc>
              <a:spcBef>
                <a:spcPts val="360"/>
              </a:spcBef>
              <a:spcAft>
                <a:spcPts val="0"/>
              </a:spcAft>
              <a:buClr>
                <a:srgbClr val="004C52"/>
              </a:buClr>
              <a:buSzPct val="58333"/>
              <a:buFont typeface="Karla"/>
              <a:buChar char="●"/>
              <a:defRPr b="0" i="0" sz="2400" u="none" cap="none" strike="noStrike">
                <a:solidFill>
                  <a:srgbClr val="004C52"/>
                </a:solidFill>
                <a:latin typeface="Karla"/>
                <a:ea typeface="Karla"/>
                <a:cs typeface="Karla"/>
                <a:sym typeface="Karla"/>
              </a:defRPr>
            </a:lvl4pPr>
            <a:lvl5pPr indent="0" lvl="4" marL="1828800" marR="0" rtl="0" algn="l">
              <a:lnSpc>
                <a:spcPct val="100000"/>
              </a:lnSpc>
              <a:spcBef>
                <a:spcPts val="360"/>
              </a:spcBef>
              <a:spcAft>
                <a:spcPts val="0"/>
              </a:spcAft>
              <a:buClr>
                <a:srgbClr val="004C52"/>
              </a:buClr>
              <a:buSzPct val="58333"/>
              <a:buFont typeface="Karla"/>
              <a:buChar char="○"/>
              <a:defRPr b="0" i="0" sz="2400" u="none" cap="none" strike="noStrike">
                <a:solidFill>
                  <a:srgbClr val="004C52"/>
                </a:solidFill>
                <a:latin typeface="Karla"/>
                <a:ea typeface="Karla"/>
                <a:cs typeface="Karla"/>
                <a:sym typeface="Karla"/>
              </a:defRPr>
            </a:lvl5pPr>
            <a:lvl6pPr indent="0" lvl="5" marL="2286000" marR="0" rtl="0" algn="l">
              <a:lnSpc>
                <a:spcPct val="100000"/>
              </a:lnSpc>
              <a:spcBef>
                <a:spcPts val="360"/>
              </a:spcBef>
              <a:spcAft>
                <a:spcPts val="0"/>
              </a:spcAft>
              <a:buClr>
                <a:srgbClr val="004C52"/>
              </a:buClr>
              <a:buSzPct val="58333"/>
              <a:buFont typeface="Karla"/>
              <a:buChar char="■"/>
              <a:defRPr b="0" i="0" sz="2400" u="none" cap="none" strike="noStrike">
                <a:solidFill>
                  <a:srgbClr val="004C52"/>
                </a:solidFill>
                <a:latin typeface="Karla"/>
                <a:ea typeface="Karla"/>
                <a:cs typeface="Karla"/>
                <a:sym typeface="Karla"/>
              </a:defRPr>
            </a:lvl6pPr>
            <a:lvl7pPr indent="0" lvl="6" marL="2743200" marR="0" rtl="0" algn="l">
              <a:lnSpc>
                <a:spcPct val="100000"/>
              </a:lnSpc>
              <a:spcBef>
                <a:spcPts val="360"/>
              </a:spcBef>
              <a:spcAft>
                <a:spcPts val="0"/>
              </a:spcAft>
              <a:buClr>
                <a:srgbClr val="004C52"/>
              </a:buClr>
              <a:buSzPct val="58333"/>
              <a:buFont typeface="Karla"/>
              <a:buChar char="●"/>
              <a:defRPr b="0" i="0" sz="2400" u="none" cap="none" strike="noStrike">
                <a:solidFill>
                  <a:srgbClr val="004C52"/>
                </a:solidFill>
                <a:latin typeface="Karla"/>
                <a:ea typeface="Karla"/>
                <a:cs typeface="Karla"/>
                <a:sym typeface="Karla"/>
              </a:defRPr>
            </a:lvl7pPr>
            <a:lvl8pPr indent="0" lvl="7" marL="3200400" marR="0" rtl="0" algn="l">
              <a:lnSpc>
                <a:spcPct val="100000"/>
              </a:lnSpc>
              <a:spcBef>
                <a:spcPts val="360"/>
              </a:spcBef>
              <a:spcAft>
                <a:spcPts val="0"/>
              </a:spcAft>
              <a:buClr>
                <a:srgbClr val="004C52"/>
              </a:buClr>
              <a:buSzPct val="58333"/>
              <a:buFont typeface="Karla"/>
              <a:buChar char="○"/>
              <a:defRPr b="0" i="0" sz="2400" u="none" cap="none" strike="noStrike">
                <a:solidFill>
                  <a:srgbClr val="004C52"/>
                </a:solidFill>
                <a:latin typeface="Karla"/>
                <a:ea typeface="Karla"/>
                <a:cs typeface="Karla"/>
                <a:sym typeface="Karla"/>
              </a:defRPr>
            </a:lvl8pPr>
            <a:lvl9pPr indent="0" lvl="8" marL="3657600" marR="0" rtl="0" algn="l">
              <a:lnSpc>
                <a:spcPct val="100000"/>
              </a:lnSpc>
              <a:spcBef>
                <a:spcPts val="360"/>
              </a:spcBef>
              <a:spcAft>
                <a:spcPts val="0"/>
              </a:spcAft>
              <a:buClr>
                <a:srgbClr val="004C52"/>
              </a:buClr>
              <a:buSzPct val="58333"/>
              <a:buFont typeface="Karla"/>
              <a:buChar char="■"/>
              <a:defRPr b="0" i="0" sz="2400" u="none" cap="none" strike="noStrike">
                <a:solidFill>
                  <a:srgbClr val="004C52"/>
                </a:solidFill>
                <a:latin typeface="Karla"/>
                <a:ea typeface="Karla"/>
                <a:cs typeface="Karla"/>
                <a:sym typeface="Karla"/>
              </a:defRPr>
            </a:lvl9pPr>
          </a:lstStyle>
          <a:p/>
        </p:txBody>
      </p:sp>
      <p:sp>
        <p:nvSpPr>
          <p:cNvPr id="7" name="Shape 7"/>
          <p:cNvSpPr txBox="1"/>
          <p:nvPr>
            <p:ph type="title"/>
          </p:nvPr>
        </p:nvSpPr>
        <p:spPr>
          <a:xfrm>
            <a:off x="886650" y="398400"/>
            <a:ext cx="7370699"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FFFFF"/>
              </a:buClr>
              <a:buSzPct val="58333"/>
              <a:buFont typeface="Raleway"/>
              <a:buNone/>
              <a:defRPr b="1" i="0" sz="2400" u="none" cap="none" strike="noStrike">
                <a:solidFill>
                  <a:srgbClr val="FFFFFF"/>
                </a:solidFill>
                <a:latin typeface="Raleway"/>
                <a:ea typeface="Raleway"/>
                <a:cs typeface="Raleway"/>
                <a:sym typeface="Raleway"/>
              </a:defRPr>
            </a:lvl1pPr>
            <a:lvl2pPr indent="0" lvl="1">
              <a:spcBef>
                <a:spcPts val="0"/>
              </a:spcBef>
              <a:buClr>
                <a:srgbClr val="FFFFFF"/>
              </a:buClr>
              <a:buSzPct val="58333"/>
              <a:buFont typeface="Raleway"/>
              <a:buNone/>
              <a:defRPr b="1" sz="2400">
                <a:solidFill>
                  <a:srgbClr val="FFFFFF"/>
                </a:solidFill>
                <a:latin typeface="Raleway"/>
                <a:ea typeface="Raleway"/>
                <a:cs typeface="Raleway"/>
                <a:sym typeface="Raleway"/>
              </a:defRPr>
            </a:lvl2pPr>
            <a:lvl3pPr indent="0" lvl="2">
              <a:spcBef>
                <a:spcPts val="0"/>
              </a:spcBef>
              <a:buClr>
                <a:srgbClr val="FFFFFF"/>
              </a:buClr>
              <a:buSzPct val="58333"/>
              <a:buFont typeface="Raleway"/>
              <a:buNone/>
              <a:defRPr b="1" sz="2400">
                <a:solidFill>
                  <a:srgbClr val="FFFFFF"/>
                </a:solidFill>
                <a:latin typeface="Raleway"/>
                <a:ea typeface="Raleway"/>
                <a:cs typeface="Raleway"/>
                <a:sym typeface="Raleway"/>
              </a:defRPr>
            </a:lvl3pPr>
            <a:lvl4pPr indent="0" lvl="3">
              <a:spcBef>
                <a:spcPts val="0"/>
              </a:spcBef>
              <a:buClr>
                <a:srgbClr val="FFFFFF"/>
              </a:buClr>
              <a:buSzPct val="58333"/>
              <a:buFont typeface="Raleway"/>
              <a:buNone/>
              <a:defRPr b="1" sz="2400">
                <a:solidFill>
                  <a:srgbClr val="FFFFFF"/>
                </a:solidFill>
                <a:latin typeface="Raleway"/>
                <a:ea typeface="Raleway"/>
                <a:cs typeface="Raleway"/>
                <a:sym typeface="Raleway"/>
              </a:defRPr>
            </a:lvl4pPr>
            <a:lvl5pPr indent="0" lvl="4">
              <a:spcBef>
                <a:spcPts val="0"/>
              </a:spcBef>
              <a:buClr>
                <a:srgbClr val="FFFFFF"/>
              </a:buClr>
              <a:buSzPct val="58333"/>
              <a:buFont typeface="Raleway"/>
              <a:buNone/>
              <a:defRPr b="1" sz="2400">
                <a:solidFill>
                  <a:srgbClr val="FFFFFF"/>
                </a:solidFill>
                <a:latin typeface="Raleway"/>
                <a:ea typeface="Raleway"/>
                <a:cs typeface="Raleway"/>
                <a:sym typeface="Raleway"/>
              </a:defRPr>
            </a:lvl5pPr>
            <a:lvl6pPr indent="0" lvl="5">
              <a:spcBef>
                <a:spcPts val="0"/>
              </a:spcBef>
              <a:buClr>
                <a:srgbClr val="FFFFFF"/>
              </a:buClr>
              <a:buSzPct val="58333"/>
              <a:buFont typeface="Raleway"/>
              <a:buNone/>
              <a:defRPr b="1" sz="2400">
                <a:solidFill>
                  <a:srgbClr val="FFFFFF"/>
                </a:solidFill>
                <a:latin typeface="Raleway"/>
                <a:ea typeface="Raleway"/>
                <a:cs typeface="Raleway"/>
                <a:sym typeface="Raleway"/>
              </a:defRPr>
            </a:lvl6pPr>
            <a:lvl7pPr indent="0" lvl="6">
              <a:spcBef>
                <a:spcPts val="0"/>
              </a:spcBef>
              <a:buClr>
                <a:srgbClr val="FFFFFF"/>
              </a:buClr>
              <a:buSzPct val="58333"/>
              <a:buFont typeface="Raleway"/>
              <a:buNone/>
              <a:defRPr b="1" sz="2400">
                <a:solidFill>
                  <a:srgbClr val="FFFFFF"/>
                </a:solidFill>
                <a:latin typeface="Raleway"/>
                <a:ea typeface="Raleway"/>
                <a:cs typeface="Raleway"/>
                <a:sym typeface="Raleway"/>
              </a:defRPr>
            </a:lvl7pPr>
            <a:lvl8pPr indent="0" lvl="7">
              <a:spcBef>
                <a:spcPts val="0"/>
              </a:spcBef>
              <a:buClr>
                <a:srgbClr val="FFFFFF"/>
              </a:buClr>
              <a:buSzPct val="58333"/>
              <a:buFont typeface="Raleway"/>
              <a:buNone/>
              <a:defRPr b="1" sz="2400">
                <a:solidFill>
                  <a:srgbClr val="FFFFFF"/>
                </a:solidFill>
                <a:latin typeface="Raleway"/>
                <a:ea typeface="Raleway"/>
                <a:cs typeface="Raleway"/>
                <a:sym typeface="Raleway"/>
              </a:defRPr>
            </a:lvl8pPr>
            <a:lvl9pPr indent="0" lvl="8">
              <a:spcBef>
                <a:spcPts val="0"/>
              </a:spcBef>
              <a:buClr>
                <a:srgbClr val="FFFFFF"/>
              </a:buClr>
              <a:buSzPct val="58333"/>
              <a:buFont typeface="Raleway"/>
              <a:buNone/>
              <a:defRPr b="1" sz="2400">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 Id="rId3" Type="http://schemas.openxmlformats.org/officeDocument/2006/relationships/image" Target="../media/image2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 Id="rId3" Type="http://schemas.openxmlformats.org/officeDocument/2006/relationships/image" Target="../media/image3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kangax.github.io/compat-table/es6/" TargetMode="Externa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github.com/Microsoft/TypeScript-Sublime-Plugin" TargetMode="External"/><Relationship Id="rId4" Type="http://schemas.openxmlformats.org/officeDocument/2006/relationships/hyperlink" Target="https://atom.io/packages/atom-typescript" TargetMode="External"/><Relationship Id="rId5" Type="http://schemas.openxmlformats.org/officeDocument/2006/relationships/hyperlink" Target="https://github.com/palantir/eclipse-typescript" TargetMode="External"/><Relationship Id="rId6" Type="http://schemas.openxmlformats.org/officeDocument/2006/relationships/hyperlink" Target="https://code.visualstudio.com/Docs/languages/typescript" TargetMode="External"/><Relationship Id="rId7"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hyperlink" Target="https://www.linkedin.com/in/pedroplasencia/" TargetMode="External"/><Relationship Id="rId6" Type="http://schemas.openxmlformats.org/officeDocument/2006/relationships/hyperlink" Target="mailto:pjpv9011@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 Id="rId3" Type="http://schemas.openxmlformats.org/officeDocument/2006/relationships/image" Target="../media/image1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 Id="rId3" Type="http://schemas.openxmlformats.org/officeDocument/2006/relationships/image" Target="../media/image1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5.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6.xml"/><Relationship Id="rId3" Type="http://schemas.openxmlformats.org/officeDocument/2006/relationships/image" Target="../media/image1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 Id="rId3"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7.xml"/><Relationship Id="rId3" Type="http://schemas.openxmlformats.org/officeDocument/2006/relationships/hyperlink" Target="http://reactivex.io/documentation/operators.html#alphabetical" TargetMode="External"/><Relationship Id="rId4" Type="http://schemas.openxmlformats.org/officeDocument/2006/relationships/image" Target="../media/image2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8.xml"/><Relationship Id="rId3" Type="http://schemas.openxmlformats.org/officeDocument/2006/relationships/hyperlink" Target="http://reactivex.io/" TargetMode="External"/><Relationship Id="rId4" Type="http://schemas.openxmlformats.org/officeDocument/2006/relationships/image" Target="../media/image29.png"/><Relationship Id="rId5" Type="http://schemas.openxmlformats.org/officeDocument/2006/relationships/image" Target="../media/image3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 Id="rId3"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 Id="rId3" Type="http://schemas.openxmlformats.org/officeDocument/2006/relationships/image" Target="../media/image3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image" Target="../media/image2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2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 Id="rId3" Type="http://schemas.openxmlformats.org/officeDocument/2006/relationships/image" Target="../media/image3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 Id="rId3" Type="http://schemas.openxmlformats.org/officeDocument/2006/relationships/image" Target="../media/image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 Id="rId3" Type="http://schemas.openxmlformats.org/officeDocument/2006/relationships/image" Target="../media/image27.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AngularJS VS Angular 2</a:t>
            </a:r>
          </a:p>
        </p:txBody>
      </p:sp>
      <p:sp>
        <p:nvSpPr>
          <p:cNvPr id="170" name="Shape 170"/>
          <p:cNvSpPr txBox="1"/>
          <p:nvPr/>
        </p:nvSpPr>
        <p:spPr>
          <a:xfrm>
            <a:off x="2880025" y="1388975"/>
            <a:ext cx="5808600" cy="3210600"/>
          </a:xfrm>
          <a:prstGeom prst="rect">
            <a:avLst/>
          </a:prstGeom>
          <a:noFill/>
          <a:ln>
            <a:noFill/>
          </a:ln>
        </p:spPr>
        <p:txBody>
          <a:bodyPr anchorCtr="0" anchor="ctr" bIns="91425" lIns="91425" rIns="91425" wrap="square" tIns="91425">
            <a:noAutofit/>
          </a:bodyPr>
          <a:lstStyle/>
          <a:p>
            <a:pPr indent="-330200" lvl="0" marL="457200" rtl="0">
              <a:lnSpc>
                <a:spcPct val="150000"/>
              </a:lnSpc>
              <a:spcBef>
                <a:spcPts val="0"/>
              </a:spcBef>
              <a:spcAft>
                <a:spcPts val="0"/>
              </a:spcAft>
              <a:buClr>
                <a:srgbClr val="004C52"/>
              </a:buClr>
              <a:buSzPct val="100000"/>
              <a:buFont typeface="Raleway"/>
              <a:buChar char="●"/>
            </a:pPr>
            <a:r>
              <a:rPr b="1" lang="en" sz="1600">
                <a:solidFill>
                  <a:srgbClr val="004C52"/>
                </a:solidFill>
                <a:latin typeface="Raleway"/>
                <a:ea typeface="Raleway"/>
                <a:cs typeface="Raleway"/>
                <a:sym typeface="Raleway"/>
              </a:rPr>
              <a:t>Los Controladores y $scopes han desaparecido</a:t>
            </a:r>
          </a:p>
          <a:p>
            <a:pPr indent="-330200" lvl="0" marL="457200" rtl="0">
              <a:lnSpc>
                <a:spcPct val="150000"/>
              </a:lnSpc>
              <a:spcBef>
                <a:spcPts val="0"/>
              </a:spcBef>
              <a:spcAft>
                <a:spcPts val="0"/>
              </a:spcAft>
              <a:buClr>
                <a:srgbClr val="004C52"/>
              </a:buClr>
              <a:buSzPct val="100000"/>
              <a:buFont typeface="Raleway"/>
              <a:buChar char="●"/>
            </a:pPr>
            <a:r>
              <a:rPr b="1" lang="en" sz="1600">
                <a:solidFill>
                  <a:srgbClr val="004C52"/>
                </a:solidFill>
                <a:latin typeface="Raleway"/>
                <a:ea typeface="Raleway"/>
                <a:cs typeface="Raleway"/>
                <a:sym typeface="Raleway"/>
              </a:rPr>
              <a:t>La sintaxis de las directivas ha cambiado</a:t>
            </a:r>
          </a:p>
          <a:p>
            <a:pPr indent="-330200" lvl="0" marL="457200" rtl="0">
              <a:lnSpc>
                <a:spcPct val="150000"/>
              </a:lnSpc>
              <a:spcBef>
                <a:spcPts val="0"/>
              </a:spcBef>
              <a:spcAft>
                <a:spcPts val="0"/>
              </a:spcAft>
              <a:buClr>
                <a:srgbClr val="004C52"/>
              </a:buClr>
              <a:buSzPct val="100000"/>
              <a:buFont typeface="Raleway"/>
              <a:buChar char="●"/>
            </a:pPr>
            <a:r>
              <a:rPr b="1" lang="en" sz="1600">
                <a:solidFill>
                  <a:srgbClr val="004C52"/>
                </a:solidFill>
                <a:latin typeface="Raleway"/>
                <a:ea typeface="Raleway"/>
                <a:cs typeface="Raleway"/>
                <a:sym typeface="Raleway"/>
              </a:rPr>
              <a:t>Angular es capaz de usar los elementos y eventos estándares del DOM</a:t>
            </a:r>
          </a:p>
          <a:p>
            <a:pPr indent="-330200" lvl="0" marL="457200" rtl="0">
              <a:lnSpc>
                <a:spcPct val="150000"/>
              </a:lnSpc>
              <a:spcBef>
                <a:spcPts val="0"/>
              </a:spcBef>
              <a:spcAft>
                <a:spcPts val="0"/>
              </a:spcAft>
              <a:buClr>
                <a:srgbClr val="004C52"/>
              </a:buClr>
              <a:buSzPct val="100000"/>
              <a:buFont typeface="Raleway"/>
              <a:buChar char="●"/>
            </a:pPr>
            <a:r>
              <a:rPr b="1" lang="en" sz="1600">
                <a:solidFill>
                  <a:srgbClr val="004C52"/>
                </a:solidFill>
                <a:latin typeface="Raleway"/>
                <a:ea typeface="Raleway"/>
                <a:cs typeface="Raleway"/>
                <a:sym typeface="Raleway"/>
              </a:rPr>
              <a:t>Cambia la sintaxis y el manejo de inyección de dependencias</a:t>
            </a:r>
          </a:p>
          <a:p>
            <a:pPr indent="-330200" lvl="0" marL="457200" rtl="0">
              <a:lnSpc>
                <a:spcPct val="150000"/>
              </a:lnSpc>
              <a:spcBef>
                <a:spcPts val="0"/>
              </a:spcBef>
              <a:buClr>
                <a:srgbClr val="004C52"/>
              </a:buClr>
              <a:buSzPct val="100000"/>
              <a:buFont typeface="Raleway"/>
              <a:buChar char="●"/>
            </a:pPr>
            <a:r>
              <a:rPr b="1" lang="en" sz="1600">
                <a:solidFill>
                  <a:srgbClr val="004C52"/>
                </a:solidFill>
                <a:latin typeface="Raleway"/>
                <a:ea typeface="Raleway"/>
                <a:cs typeface="Raleway"/>
                <a:sym typeface="Raleway"/>
              </a:rPr>
              <a:t>Cambios en el routing de la aplicación</a:t>
            </a:r>
          </a:p>
        </p:txBody>
      </p:sp>
      <p:pic>
        <p:nvPicPr>
          <p:cNvPr descr="Angular.png" id="171" name="Shape 171"/>
          <p:cNvPicPr preferRelativeResize="0"/>
          <p:nvPr/>
        </p:nvPicPr>
        <p:blipFill>
          <a:blip r:embed="rId3">
            <a:alphaModFix/>
          </a:blip>
          <a:stretch>
            <a:fillRect/>
          </a:stretch>
        </p:blipFill>
        <p:spPr>
          <a:xfrm>
            <a:off x="-113875" y="1141900"/>
            <a:ext cx="3134050" cy="31340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Shape 732"/>
          <p:cNvSpPr txBox="1"/>
          <p:nvPr>
            <p:ph idx="4294967295" type="title"/>
          </p:nvPr>
        </p:nvSpPr>
        <p:spPr>
          <a:xfrm>
            <a:off x="345300" y="101025"/>
            <a:ext cx="7370700" cy="857400"/>
          </a:xfrm>
          <a:prstGeom prst="rect">
            <a:avLst/>
          </a:prstGeom>
          <a:noFill/>
          <a:ln>
            <a:noFill/>
          </a:ln>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ct val="45833"/>
              <a:buFont typeface="Arial"/>
              <a:buNone/>
            </a:pPr>
            <a:r>
              <a:rPr lang="en"/>
              <a:t>Configuración para APACHE</a:t>
            </a:r>
          </a:p>
          <a:p>
            <a:pPr indent="-69850" lvl="0" marL="0" marR="0" rtl="0" algn="l">
              <a:lnSpc>
                <a:spcPct val="100000"/>
              </a:lnSpc>
              <a:spcBef>
                <a:spcPts val="0"/>
              </a:spcBef>
              <a:spcAft>
                <a:spcPts val="0"/>
              </a:spcAft>
              <a:buClr>
                <a:schemeClr val="dk1"/>
              </a:buClr>
              <a:buSzPct val="45833"/>
              <a:buFont typeface="Arial"/>
              <a:buNone/>
            </a:pPr>
            <a:r>
              <a:t/>
            </a:r>
            <a:endParaRPr/>
          </a:p>
          <a:p>
            <a:pPr indent="-69850" lvl="0" marL="0" marR="0" rtl="0" algn="l">
              <a:lnSpc>
                <a:spcPct val="100000"/>
              </a:lnSpc>
              <a:spcBef>
                <a:spcPts val="0"/>
              </a:spcBef>
              <a:spcAft>
                <a:spcPts val="0"/>
              </a:spcAft>
              <a:buClr>
                <a:schemeClr val="dk1"/>
              </a:buClr>
              <a:buSzPct val="45833"/>
              <a:buFont typeface="Arial"/>
              <a:buNone/>
            </a:pPr>
            <a:r>
              <a:t/>
            </a:r>
            <a:endParaRPr/>
          </a:p>
          <a:p>
            <a:pPr indent="-69850" lvl="0" marL="0" marR="0" rtl="0" algn="l">
              <a:lnSpc>
                <a:spcPct val="100000"/>
              </a:lnSpc>
              <a:spcBef>
                <a:spcPts val="0"/>
              </a:spcBef>
              <a:spcAft>
                <a:spcPts val="0"/>
              </a:spcAft>
              <a:buClr>
                <a:schemeClr val="dk1"/>
              </a:buClr>
              <a:buSzPct val="45833"/>
              <a:buFont typeface="Arial"/>
              <a:buNone/>
            </a:pPr>
            <a:r>
              <a:t/>
            </a:r>
            <a:endParaRPr/>
          </a:p>
          <a:p>
            <a:pPr indent="0" lvl="0" marL="0" marR="0" rtl="0" algn="l">
              <a:lnSpc>
                <a:spcPct val="100000"/>
              </a:lnSpc>
              <a:spcBef>
                <a:spcPts val="0"/>
              </a:spcBef>
              <a:spcAft>
                <a:spcPts val="0"/>
              </a:spcAft>
              <a:buClr>
                <a:srgbClr val="FFFFFF"/>
              </a:buClr>
              <a:buSzPct val="25000"/>
              <a:buFont typeface="Raleway"/>
              <a:buNone/>
            </a:pPr>
            <a:r>
              <a:t/>
            </a:r>
            <a:endParaRPr/>
          </a:p>
        </p:txBody>
      </p:sp>
      <p:sp>
        <p:nvSpPr>
          <p:cNvPr id="733" name="Shape 733"/>
          <p:cNvSpPr txBox="1"/>
          <p:nvPr/>
        </p:nvSpPr>
        <p:spPr>
          <a:xfrm>
            <a:off x="764975" y="1405475"/>
            <a:ext cx="73707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Clr>
                <a:schemeClr val="dk1"/>
              </a:buClr>
              <a:buSzPct val="68750"/>
              <a:buFont typeface="Arial"/>
              <a:buNone/>
            </a:pPr>
            <a:r>
              <a:rPr lang="en" sz="1600">
                <a:solidFill>
                  <a:srgbClr val="FF0000"/>
                </a:solidFill>
                <a:latin typeface="Courier New"/>
                <a:ea typeface="Courier New"/>
                <a:cs typeface="Courier New"/>
                <a:sym typeface="Courier New"/>
              </a:rPr>
              <a:t>RewriteEngine</a:t>
            </a:r>
            <a:r>
              <a:rPr lang="en" sz="1600">
                <a:solidFill>
                  <a:schemeClr val="dk1"/>
                </a:solidFill>
                <a:latin typeface="Courier New"/>
                <a:ea typeface="Courier New"/>
                <a:cs typeface="Courier New"/>
                <a:sym typeface="Courier New"/>
              </a:rPr>
              <a:t> </a:t>
            </a:r>
            <a:r>
              <a:rPr lang="en" sz="1600">
                <a:solidFill>
                  <a:srgbClr val="FF0000"/>
                </a:solidFill>
                <a:latin typeface="Courier New"/>
                <a:ea typeface="Courier New"/>
                <a:cs typeface="Courier New"/>
                <a:sym typeface="Courier New"/>
              </a:rPr>
              <a:t>On</a:t>
            </a:r>
            <a:br>
              <a:rPr lang="en" sz="1600">
                <a:solidFill>
                  <a:schemeClr val="dk1"/>
                </a:solidFill>
                <a:latin typeface="Courier New"/>
                <a:ea typeface="Courier New"/>
                <a:cs typeface="Courier New"/>
                <a:sym typeface="Courier New"/>
              </a:rPr>
            </a:br>
            <a:r>
              <a:rPr lang="en" sz="1600">
                <a:solidFill>
                  <a:schemeClr val="dk1"/>
                </a:solidFill>
                <a:latin typeface="Courier New"/>
                <a:ea typeface="Courier New"/>
                <a:cs typeface="Courier New"/>
                <a:sym typeface="Courier New"/>
              </a:rPr>
              <a:t>    </a:t>
            </a:r>
            <a:r>
              <a:rPr lang="en" sz="1600">
                <a:solidFill>
                  <a:srgbClr val="006600"/>
                </a:solidFill>
                <a:latin typeface="Courier New"/>
                <a:ea typeface="Courier New"/>
                <a:cs typeface="Courier New"/>
                <a:sym typeface="Courier New"/>
              </a:rPr>
              <a:t># If an existing asset or directory is requested go to it as it is</a:t>
            </a:r>
            <a:br>
              <a:rPr lang="en" sz="1600">
                <a:solidFill>
                  <a:schemeClr val="dk1"/>
                </a:solidFill>
                <a:latin typeface="Courier New"/>
                <a:ea typeface="Courier New"/>
                <a:cs typeface="Courier New"/>
                <a:sym typeface="Courier New"/>
              </a:rPr>
            </a:br>
            <a:r>
              <a:rPr lang="en" sz="1600">
                <a:solidFill>
                  <a:schemeClr val="dk1"/>
                </a:solidFill>
                <a:latin typeface="Courier New"/>
                <a:ea typeface="Courier New"/>
                <a:cs typeface="Courier New"/>
                <a:sym typeface="Courier New"/>
              </a:rPr>
              <a:t>    </a:t>
            </a:r>
            <a:r>
              <a:rPr lang="en" sz="1600">
                <a:solidFill>
                  <a:srgbClr val="FF0000"/>
                </a:solidFill>
                <a:latin typeface="Courier New"/>
                <a:ea typeface="Courier New"/>
                <a:cs typeface="Courier New"/>
                <a:sym typeface="Courier New"/>
              </a:rPr>
              <a:t>RewriteCond</a:t>
            </a:r>
            <a:r>
              <a:rPr lang="en" sz="1600">
                <a:solidFill>
                  <a:schemeClr val="dk1"/>
                </a:solidFill>
                <a:latin typeface="Courier New"/>
                <a:ea typeface="Courier New"/>
                <a:cs typeface="Courier New"/>
                <a:sym typeface="Courier New"/>
              </a:rPr>
              <a:t> </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DOCUMENT_ROOT</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REQUEST_URI</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 </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f </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OR</a:t>
            </a:r>
            <a:r>
              <a:rPr lang="en" sz="1600">
                <a:solidFill>
                  <a:srgbClr val="666600"/>
                </a:solidFill>
                <a:latin typeface="Courier New"/>
                <a:ea typeface="Courier New"/>
                <a:cs typeface="Courier New"/>
                <a:sym typeface="Courier New"/>
              </a:rPr>
              <a:t>]</a:t>
            </a:r>
            <a:br>
              <a:rPr lang="en" sz="1600">
                <a:solidFill>
                  <a:schemeClr val="dk1"/>
                </a:solidFill>
                <a:latin typeface="Courier New"/>
                <a:ea typeface="Courier New"/>
                <a:cs typeface="Courier New"/>
                <a:sym typeface="Courier New"/>
              </a:rPr>
            </a:br>
            <a:r>
              <a:rPr lang="en" sz="1600">
                <a:solidFill>
                  <a:schemeClr val="dk1"/>
                </a:solidFill>
                <a:latin typeface="Courier New"/>
                <a:ea typeface="Courier New"/>
                <a:cs typeface="Courier New"/>
                <a:sym typeface="Courier New"/>
              </a:rPr>
              <a:t>    </a:t>
            </a:r>
            <a:r>
              <a:rPr lang="en" sz="1600">
                <a:solidFill>
                  <a:srgbClr val="FF0000"/>
                </a:solidFill>
                <a:latin typeface="Courier New"/>
                <a:ea typeface="Courier New"/>
                <a:cs typeface="Courier New"/>
                <a:sym typeface="Courier New"/>
              </a:rPr>
              <a:t>RewriteCond</a:t>
            </a:r>
            <a:r>
              <a:rPr lang="en" sz="1600">
                <a:solidFill>
                  <a:schemeClr val="dk1"/>
                </a:solidFill>
                <a:latin typeface="Courier New"/>
                <a:ea typeface="Courier New"/>
                <a:cs typeface="Courier New"/>
                <a:sym typeface="Courier New"/>
              </a:rPr>
              <a:t> </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DOCUMENT_ROOT</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REQUEST_URI</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 </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d</a:t>
            </a:r>
            <a:br>
              <a:rPr lang="en" sz="1600">
                <a:solidFill>
                  <a:schemeClr val="dk1"/>
                </a:solidFill>
                <a:latin typeface="Courier New"/>
                <a:ea typeface="Courier New"/>
                <a:cs typeface="Courier New"/>
                <a:sym typeface="Courier New"/>
              </a:rPr>
            </a:br>
            <a:r>
              <a:rPr lang="en" sz="1600">
                <a:solidFill>
                  <a:schemeClr val="dk1"/>
                </a:solidFill>
                <a:latin typeface="Courier New"/>
                <a:ea typeface="Courier New"/>
                <a:cs typeface="Courier New"/>
                <a:sym typeface="Courier New"/>
              </a:rPr>
              <a:t>    </a:t>
            </a:r>
            <a:r>
              <a:rPr lang="en" sz="1600">
                <a:solidFill>
                  <a:srgbClr val="FF0000"/>
                </a:solidFill>
                <a:latin typeface="Courier New"/>
                <a:ea typeface="Courier New"/>
                <a:cs typeface="Courier New"/>
                <a:sym typeface="Courier New"/>
              </a:rPr>
              <a:t>RewriteRule</a:t>
            </a:r>
            <a:r>
              <a:rPr lang="en" sz="1600">
                <a:solidFill>
                  <a:schemeClr val="dk1"/>
                </a:solidFill>
                <a:latin typeface="Courier New"/>
                <a:ea typeface="Courier New"/>
                <a:cs typeface="Courier New"/>
                <a:sym typeface="Courier New"/>
              </a:rPr>
              <a:t> </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 </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 </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L</a:t>
            </a:r>
            <a:r>
              <a:rPr lang="en" sz="1600">
                <a:solidFill>
                  <a:srgbClr val="666600"/>
                </a:solidFill>
                <a:latin typeface="Courier New"/>
                <a:ea typeface="Courier New"/>
                <a:cs typeface="Courier New"/>
                <a:sym typeface="Courier New"/>
              </a:rPr>
              <a:t>]</a:t>
            </a:r>
            <a:br>
              <a:rPr lang="en" sz="1600">
                <a:solidFill>
                  <a:schemeClr val="dk1"/>
                </a:solidFill>
                <a:latin typeface="Courier New"/>
                <a:ea typeface="Courier New"/>
                <a:cs typeface="Courier New"/>
                <a:sym typeface="Courier New"/>
              </a:rPr>
            </a:br>
          </a:p>
          <a:p>
            <a:pPr lvl="0" rtl="0">
              <a:lnSpc>
                <a:spcPct val="171428"/>
              </a:lnSpc>
              <a:spcBef>
                <a:spcPts val="0"/>
              </a:spcBef>
              <a:buClr>
                <a:schemeClr val="dk1"/>
              </a:buClr>
              <a:buSzPct val="68750"/>
              <a:buFont typeface="Arial"/>
              <a:buNone/>
            </a:pPr>
            <a:r>
              <a:rPr lang="en" sz="1600">
                <a:solidFill>
                  <a:schemeClr val="dk1"/>
                </a:solidFill>
                <a:latin typeface="Courier New"/>
                <a:ea typeface="Courier New"/>
                <a:cs typeface="Courier New"/>
                <a:sym typeface="Courier New"/>
              </a:rPr>
              <a:t>   </a:t>
            </a:r>
            <a:r>
              <a:rPr lang="en" sz="1600">
                <a:solidFill>
                  <a:srgbClr val="006600"/>
                </a:solidFill>
                <a:latin typeface="Courier New"/>
                <a:ea typeface="Courier New"/>
                <a:cs typeface="Courier New"/>
                <a:sym typeface="Courier New"/>
              </a:rPr>
              <a:t># If the requested resource doesn't exist, use index.html</a:t>
            </a:r>
            <a:br>
              <a:rPr lang="en" sz="1600">
                <a:solidFill>
                  <a:schemeClr val="dk1"/>
                </a:solidFill>
                <a:latin typeface="Courier New"/>
                <a:ea typeface="Courier New"/>
                <a:cs typeface="Courier New"/>
                <a:sym typeface="Courier New"/>
              </a:rPr>
            </a:br>
            <a:r>
              <a:rPr lang="en" sz="1600">
                <a:solidFill>
                  <a:srgbClr val="FF0000"/>
                </a:solidFill>
                <a:latin typeface="Courier New"/>
                <a:ea typeface="Courier New"/>
                <a:cs typeface="Courier New"/>
                <a:sym typeface="Courier New"/>
              </a:rPr>
              <a:t>RewriteRule</a:t>
            </a:r>
            <a:r>
              <a:rPr lang="en" sz="1600">
                <a:solidFill>
                  <a:schemeClr val="dk1"/>
                </a:solidFill>
                <a:latin typeface="Courier New"/>
                <a:ea typeface="Courier New"/>
                <a:cs typeface="Courier New"/>
                <a:sym typeface="Courier New"/>
              </a:rPr>
              <a:t> </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 </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index</a:t>
            </a:r>
            <a:r>
              <a:rPr lang="en" sz="1600">
                <a:solidFill>
                  <a:srgbClr val="6666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html</a:t>
            </a:r>
          </a:p>
          <a:p>
            <a:pPr lvl="0" rtl="0" algn="just">
              <a:lnSpc>
                <a:spcPct val="115000"/>
              </a:lnSpc>
              <a:spcBef>
                <a:spcPts val="0"/>
              </a:spcBef>
              <a:buNone/>
            </a:pPr>
            <a:r>
              <a:t/>
            </a:r>
            <a:endParaRPr sz="1600">
              <a:solidFill>
                <a:srgbClr val="004C52"/>
              </a:solidFill>
              <a:latin typeface="Courier New"/>
              <a:ea typeface="Courier New"/>
              <a:cs typeface="Courier New"/>
              <a:sym typeface="Courier New"/>
            </a:endParaRPr>
          </a:p>
        </p:txBody>
      </p:sp>
      <p:pic>
        <p:nvPicPr>
          <p:cNvPr id="734" name="Shape 734"/>
          <p:cNvPicPr preferRelativeResize="0"/>
          <p:nvPr/>
        </p:nvPicPr>
        <p:blipFill>
          <a:blip r:embed="rId3">
            <a:alphaModFix/>
          </a:blip>
          <a:stretch>
            <a:fillRect/>
          </a:stretch>
        </p:blipFill>
        <p:spPr>
          <a:xfrm>
            <a:off x="5823550" y="-282350"/>
            <a:ext cx="2438400" cy="24384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Shape 739"/>
          <p:cNvSpPr txBox="1"/>
          <p:nvPr>
            <p:ph idx="4294967295" type="title"/>
          </p:nvPr>
        </p:nvSpPr>
        <p:spPr>
          <a:xfrm>
            <a:off x="345300" y="101025"/>
            <a:ext cx="7370700" cy="857400"/>
          </a:xfrm>
          <a:prstGeom prst="rect">
            <a:avLst/>
          </a:prstGeom>
          <a:noFill/>
          <a:ln>
            <a:noFill/>
          </a:ln>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ct val="45833"/>
              <a:buFont typeface="Arial"/>
              <a:buNone/>
            </a:pPr>
            <a:r>
              <a:rPr lang="en"/>
              <a:t>Configuración para NGINX</a:t>
            </a:r>
          </a:p>
          <a:p>
            <a:pPr indent="-69850" lvl="0" marL="0" marR="0" rtl="0" algn="l">
              <a:lnSpc>
                <a:spcPct val="100000"/>
              </a:lnSpc>
              <a:spcBef>
                <a:spcPts val="0"/>
              </a:spcBef>
              <a:spcAft>
                <a:spcPts val="0"/>
              </a:spcAft>
              <a:buClr>
                <a:schemeClr val="dk1"/>
              </a:buClr>
              <a:buSzPct val="45833"/>
              <a:buFont typeface="Arial"/>
              <a:buNone/>
            </a:pPr>
            <a:r>
              <a:t/>
            </a:r>
            <a:endParaRPr/>
          </a:p>
          <a:p>
            <a:pPr indent="-69850" lvl="0" marL="0" marR="0" rtl="0" algn="l">
              <a:lnSpc>
                <a:spcPct val="100000"/>
              </a:lnSpc>
              <a:spcBef>
                <a:spcPts val="0"/>
              </a:spcBef>
              <a:spcAft>
                <a:spcPts val="0"/>
              </a:spcAft>
              <a:buClr>
                <a:schemeClr val="dk1"/>
              </a:buClr>
              <a:buSzPct val="45833"/>
              <a:buFont typeface="Arial"/>
              <a:buNone/>
            </a:pPr>
            <a:r>
              <a:t/>
            </a:r>
            <a:endParaRPr/>
          </a:p>
          <a:p>
            <a:pPr indent="-69850" lvl="0" marL="0" marR="0" rtl="0" algn="l">
              <a:lnSpc>
                <a:spcPct val="100000"/>
              </a:lnSpc>
              <a:spcBef>
                <a:spcPts val="0"/>
              </a:spcBef>
              <a:spcAft>
                <a:spcPts val="0"/>
              </a:spcAft>
              <a:buClr>
                <a:schemeClr val="dk1"/>
              </a:buClr>
              <a:buSzPct val="45833"/>
              <a:buFont typeface="Arial"/>
              <a:buNone/>
            </a:pPr>
            <a:r>
              <a:t/>
            </a:r>
            <a:endParaRPr/>
          </a:p>
          <a:p>
            <a:pPr indent="0" lvl="0" marL="0" marR="0" rtl="0" algn="l">
              <a:lnSpc>
                <a:spcPct val="100000"/>
              </a:lnSpc>
              <a:spcBef>
                <a:spcPts val="0"/>
              </a:spcBef>
              <a:spcAft>
                <a:spcPts val="0"/>
              </a:spcAft>
              <a:buClr>
                <a:srgbClr val="FFFFFF"/>
              </a:buClr>
              <a:buSzPct val="25000"/>
              <a:buFont typeface="Raleway"/>
              <a:buNone/>
            </a:pPr>
            <a:r>
              <a:t/>
            </a:r>
            <a:endParaRPr/>
          </a:p>
        </p:txBody>
      </p:sp>
      <p:sp>
        <p:nvSpPr>
          <p:cNvPr id="740" name="Shape 740"/>
          <p:cNvSpPr txBox="1"/>
          <p:nvPr/>
        </p:nvSpPr>
        <p:spPr>
          <a:xfrm>
            <a:off x="764975" y="1405475"/>
            <a:ext cx="73707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None/>
            </a:pPr>
            <a:r>
              <a:rPr lang="en" sz="1600">
                <a:solidFill>
                  <a:srgbClr val="004C52"/>
                </a:solidFill>
                <a:latin typeface="Raleway"/>
                <a:ea typeface="Raleway"/>
                <a:cs typeface="Raleway"/>
                <a:sym typeface="Raleway"/>
              </a:rPr>
              <a:t>Front Controller Pattern.</a:t>
            </a:r>
          </a:p>
          <a:p>
            <a:pPr lvl="0" rtl="0" algn="just">
              <a:lnSpc>
                <a:spcPct val="115000"/>
              </a:lnSpc>
              <a:spcBef>
                <a:spcPts val="0"/>
              </a:spcBef>
              <a:buNone/>
            </a:pPr>
            <a:r>
              <a:t/>
            </a:r>
            <a:endParaRPr sz="1600">
              <a:solidFill>
                <a:srgbClr val="FF0000"/>
              </a:solidFill>
              <a:latin typeface="Courier New"/>
              <a:ea typeface="Courier New"/>
              <a:cs typeface="Courier New"/>
              <a:sym typeface="Courier New"/>
            </a:endParaRPr>
          </a:p>
          <a:p>
            <a:pPr lvl="0" rtl="0" algn="just">
              <a:lnSpc>
                <a:spcPct val="115000"/>
              </a:lnSpc>
              <a:spcBef>
                <a:spcPts val="0"/>
              </a:spcBef>
              <a:buNone/>
            </a:pPr>
            <a:r>
              <a:t/>
            </a:r>
            <a:endParaRPr sz="1600">
              <a:solidFill>
                <a:srgbClr val="FF0000"/>
              </a:solidFill>
              <a:latin typeface="Courier New"/>
              <a:ea typeface="Courier New"/>
              <a:cs typeface="Courier New"/>
              <a:sym typeface="Courier New"/>
            </a:endParaRPr>
          </a:p>
          <a:p>
            <a:pPr lvl="0" rtl="0" algn="just">
              <a:lnSpc>
                <a:spcPct val="115000"/>
              </a:lnSpc>
              <a:spcBef>
                <a:spcPts val="0"/>
              </a:spcBef>
              <a:buClr>
                <a:schemeClr val="dk1"/>
              </a:buClr>
              <a:buSzPct val="68750"/>
              <a:buFont typeface="Arial"/>
              <a:buNone/>
            </a:pPr>
            <a:r>
              <a:rPr lang="en" sz="1600">
                <a:solidFill>
                  <a:srgbClr val="FF0000"/>
                </a:solidFill>
                <a:latin typeface="Courier New"/>
                <a:ea typeface="Courier New"/>
                <a:cs typeface="Courier New"/>
                <a:sym typeface="Courier New"/>
              </a:rPr>
              <a:t>try_files $uri $uri/ /index.php?q=$uri&amp;$args;</a:t>
            </a:r>
          </a:p>
          <a:p>
            <a:pPr lvl="0" rtl="0" algn="just">
              <a:lnSpc>
                <a:spcPct val="115000"/>
              </a:lnSpc>
              <a:spcBef>
                <a:spcPts val="0"/>
              </a:spcBef>
              <a:buClr>
                <a:schemeClr val="dk1"/>
              </a:buClr>
              <a:buSzPct val="68750"/>
              <a:buFont typeface="Arial"/>
              <a:buNone/>
            </a:pPr>
            <a:r>
              <a:t/>
            </a:r>
            <a:endParaRPr sz="1600">
              <a:solidFill>
                <a:srgbClr val="FF0000"/>
              </a:solidFill>
              <a:latin typeface="Courier New"/>
              <a:ea typeface="Courier New"/>
              <a:cs typeface="Courier New"/>
              <a:sym typeface="Courier New"/>
            </a:endParaRPr>
          </a:p>
          <a:p>
            <a:pPr lvl="0" rtl="0" algn="just">
              <a:lnSpc>
                <a:spcPct val="115000"/>
              </a:lnSpc>
              <a:spcBef>
                <a:spcPts val="0"/>
              </a:spcBef>
              <a:buNone/>
            </a:pPr>
            <a:r>
              <a:t/>
            </a:r>
            <a:endParaRPr sz="1600">
              <a:solidFill>
                <a:srgbClr val="FF0000"/>
              </a:solidFill>
              <a:latin typeface="Courier New"/>
              <a:ea typeface="Courier New"/>
              <a:cs typeface="Courier New"/>
              <a:sym typeface="Courier New"/>
            </a:endParaRPr>
          </a:p>
          <a:p>
            <a:pPr lvl="0" rtl="0" algn="just">
              <a:lnSpc>
                <a:spcPct val="115000"/>
              </a:lnSpc>
              <a:spcBef>
                <a:spcPts val="0"/>
              </a:spcBef>
              <a:buNone/>
            </a:pPr>
            <a:r>
              <a:t/>
            </a:r>
            <a:endParaRPr sz="1600">
              <a:solidFill>
                <a:srgbClr val="FF0000"/>
              </a:solidFill>
              <a:latin typeface="Courier New"/>
              <a:ea typeface="Courier New"/>
              <a:cs typeface="Courier New"/>
              <a:sym typeface="Courier New"/>
            </a:endParaRPr>
          </a:p>
        </p:txBody>
      </p:sp>
      <p:pic>
        <p:nvPicPr>
          <p:cNvPr id="741" name="Shape 741"/>
          <p:cNvPicPr preferRelativeResize="0"/>
          <p:nvPr/>
        </p:nvPicPr>
        <p:blipFill>
          <a:blip r:embed="rId3">
            <a:alphaModFix/>
          </a:blip>
          <a:stretch>
            <a:fillRect/>
          </a:stretch>
        </p:blipFill>
        <p:spPr>
          <a:xfrm>
            <a:off x="6839875" y="1872125"/>
            <a:ext cx="1399250" cy="13992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Shape 746"/>
          <p:cNvSpPr txBox="1"/>
          <p:nvPr>
            <p:ph idx="1" type="body"/>
          </p:nvPr>
        </p:nvSpPr>
        <p:spPr>
          <a:xfrm>
            <a:off x="1833775" y="2314200"/>
            <a:ext cx="5476500" cy="8199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Karla"/>
              <a:buNone/>
            </a:pPr>
            <a:r>
              <a:rPr lang="en"/>
              <a:t>¡Gracias y buen código!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Angular 2 vs Angular 4</a:t>
            </a:r>
          </a:p>
        </p:txBody>
      </p:sp>
      <p:sp>
        <p:nvSpPr>
          <p:cNvPr id="177" name="Shape 177"/>
          <p:cNvSpPr txBox="1"/>
          <p:nvPr/>
        </p:nvSpPr>
        <p:spPr>
          <a:xfrm>
            <a:off x="2880025" y="1388975"/>
            <a:ext cx="5808600" cy="3210600"/>
          </a:xfrm>
          <a:prstGeom prst="rect">
            <a:avLst/>
          </a:prstGeom>
          <a:noFill/>
          <a:ln>
            <a:noFill/>
          </a:ln>
        </p:spPr>
        <p:txBody>
          <a:bodyPr anchorCtr="0" anchor="t" bIns="91425" lIns="91425" rIns="91425" wrap="square" tIns="91425">
            <a:noAutofit/>
          </a:bodyPr>
          <a:lstStyle/>
          <a:p>
            <a:pPr lvl="0" rtl="0">
              <a:lnSpc>
                <a:spcPct val="150000"/>
              </a:lnSpc>
              <a:spcBef>
                <a:spcPts val="0"/>
              </a:spcBef>
              <a:buNone/>
            </a:pPr>
            <a:r>
              <a:rPr b="1" lang="en" sz="2000">
                <a:solidFill>
                  <a:srgbClr val="004C52"/>
                </a:solidFill>
                <a:latin typeface="Raleway"/>
                <a:ea typeface="Raleway"/>
                <a:cs typeface="Raleway"/>
                <a:sym typeface="Raleway"/>
              </a:rPr>
              <a:t>¿Qué ha cambiado?</a:t>
            </a:r>
          </a:p>
          <a:p>
            <a:pPr indent="-355600" lvl="0" marL="457200" rtl="0">
              <a:lnSpc>
                <a:spcPct val="150000"/>
              </a:lnSpc>
              <a:spcBef>
                <a:spcPts val="0"/>
              </a:spcBef>
              <a:spcAft>
                <a:spcPts val="0"/>
              </a:spcAft>
              <a:buClr>
                <a:srgbClr val="004C52"/>
              </a:buClr>
              <a:buSzPct val="100000"/>
              <a:buFont typeface="Raleway"/>
              <a:buChar char="●"/>
            </a:pPr>
            <a:r>
              <a:rPr b="1" lang="en" sz="2000">
                <a:solidFill>
                  <a:srgbClr val="004C52"/>
                </a:solidFill>
                <a:latin typeface="Raleway"/>
                <a:ea typeface="Raleway"/>
                <a:cs typeface="Raleway"/>
                <a:sym typeface="Raleway"/>
              </a:rPr>
              <a:t>Aplicaciones más ligeras y rápidas</a:t>
            </a:r>
          </a:p>
          <a:p>
            <a:pPr indent="-355600" lvl="0" marL="457200" rtl="0">
              <a:lnSpc>
                <a:spcPct val="150000"/>
              </a:lnSpc>
              <a:spcBef>
                <a:spcPts val="0"/>
              </a:spcBef>
              <a:spcAft>
                <a:spcPts val="0"/>
              </a:spcAft>
              <a:buClr>
                <a:srgbClr val="004C52"/>
              </a:buClr>
              <a:buSzPct val="100000"/>
              <a:buFont typeface="Raleway"/>
              <a:buChar char="●"/>
            </a:pPr>
            <a:r>
              <a:rPr b="1" lang="en" sz="2000">
                <a:solidFill>
                  <a:srgbClr val="004C52"/>
                </a:solidFill>
                <a:latin typeface="Raleway"/>
                <a:ea typeface="Raleway"/>
                <a:cs typeface="Raleway"/>
                <a:sym typeface="Raleway"/>
              </a:rPr>
              <a:t>AoT vs JiT</a:t>
            </a:r>
          </a:p>
          <a:p>
            <a:pPr indent="-355600" lvl="0" marL="457200" rtl="0">
              <a:lnSpc>
                <a:spcPct val="150000"/>
              </a:lnSpc>
              <a:spcBef>
                <a:spcPts val="0"/>
              </a:spcBef>
              <a:spcAft>
                <a:spcPts val="0"/>
              </a:spcAft>
              <a:buClr>
                <a:srgbClr val="004C52"/>
              </a:buClr>
              <a:buSzPct val="100000"/>
              <a:buFont typeface="Raleway"/>
              <a:buChar char="●"/>
            </a:pPr>
            <a:r>
              <a:rPr b="1" lang="en" sz="2000">
                <a:solidFill>
                  <a:srgbClr val="004C52"/>
                </a:solidFill>
                <a:latin typeface="Raleway"/>
                <a:ea typeface="Raleway"/>
                <a:cs typeface="Raleway"/>
                <a:sym typeface="Raleway"/>
              </a:rPr>
              <a:t>El paquete de animaciones se separa del core</a:t>
            </a:r>
          </a:p>
          <a:p>
            <a:pPr indent="-355600" lvl="0" marL="457200" rtl="0">
              <a:lnSpc>
                <a:spcPct val="150000"/>
              </a:lnSpc>
              <a:spcBef>
                <a:spcPts val="0"/>
              </a:spcBef>
              <a:buClr>
                <a:srgbClr val="004C52"/>
              </a:buClr>
              <a:buSzPct val="100000"/>
              <a:buFont typeface="Raleway"/>
              <a:buChar char="●"/>
            </a:pPr>
            <a:r>
              <a:rPr b="1" lang="en" sz="2000">
                <a:solidFill>
                  <a:srgbClr val="004C52"/>
                </a:solidFill>
                <a:latin typeface="Raleway"/>
                <a:ea typeface="Raleway"/>
                <a:cs typeface="Raleway"/>
                <a:sym typeface="Raleway"/>
              </a:rPr>
              <a:t>Mejoras en la internacionalización</a:t>
            </a:r>
          </a:p>
        </p:txBody>
      </p:sp>
      <p:pic>
        <p:nvPicPr>
          <p:cNvPr descr="Angular.png" id="178" name="Shape 178"/>
          <p:cNvPicPr preferRelativeResize="0"/>
          <p:nvPr/>
        </p:nvPicPr>
        <p:blipFill>
          <a:blip r:embed="rId3">
            <a:alphaModFix/>
          </a:blip>
          <a:stretch>
            <a:fillRect/>
          </a:stretch>
        </p:blipFill>
        <p:spPr>
          <a:xfrm>
            <a:off x="-113875" y="1141900"/>
            <a:ext cx="3134050" cy="313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¿Cómo llamarlo?</a:t>
            </a:r>
          </a:p>
        </p:txBody>
      </p:sp>
      <p:sp>
        <p:nvSpPr>
          <p:cNvPr id="184" name="Shape 184"/>
          <p:cNvSpPr txBox="1"/>
          <p:nvPr/>
        </p:nvSpPr>
        <p:spPr>
          <a:xfrm>
            <a:off x="2880025" y="1388975"/>
            <a:ext cx="5808600" cy="3210600"/>
          </a:xfrm>
          <a:prstGeom prst="rect">
            <a:avLst/>
          </a:prstGeom>
          <a:noFill/>
          <a:ln>
            <a:noFill/>
          </a:ln>
        </p:spPr>
        <p:txBody>
          <a:bodyPr anchorCtr="0" anchor="ctr" bIns="91425" lIns="91425" rIns="91425" wrap="square" tIns="91425">
            <a:noAutofit/>
          </a:bodyPr>
          <a:lstStyle/>
          <a:p>
            <a:pPr indent="-355600" lvl="0" marL="457200" rtl="0">
              <a:lnSpc>
                <a:spcPct val="150000"/>
              </a:lnSpc>
              <a:spcBef>
                <a:spcPts val="0"/>
              </a:spcBef>
              <a:spcAft>
                <a:spcPts val="0"/>
              </a:spcAft>
              <a:buClr>
                <a:srgbClr val="004C52"/>
              </a:buClr>
              <a:buSzPct val="100000"/>
              <a:buFont typeface="Raleway"/>
              <a:buChar char="●"/>
            </a:pPr>
            <a:r>
              <a:rPr b="1" lang="en" sz="2000">
                <a:solidFill>
                  <a:srgbClr val="004C52"/>
                </a:solidFill>
                <a:latin typeface="Raleway"/>
                <a:ea typeface="Raleway"/>
                <a:cs typeface="Raleway"/>
                <a:sym typeface="Raleway"/>
              </a:rPr>
              <a:t>¿AngularJS?</a:t>
            </a:r>
          </a:p>
          <a:p>
            <a:pPr indent="-355600" lvl="0" marL="457200" rtl="0">
              <a:lnSpc>
                <a:spcPct val="150000"/>
              </a:lnSpc>
              <a:spcBef>
                <a:spcPts val="0"/>
              </a:spcBef>
              <a:spcAft>
                <a:spcPts val="0"/>
              </a:spcAft>
              <a:buClr>
                <a:srgbClr val="004C52"/>
              </a:buClr>
              <a:buSzPct val="100000"/>
              <a:buFont typeface="Raleway"/>
              <a:buChar char="●"/>
            </a:pPr>
            <a:r>
              <a:rPr b="1" lang="en" sz="2000">
                <a:solidFill>
                  <a:srgbClr val="004C52"/>
                </a:solidFill>
                <a:latin typeface="Raleway"/>
                <a:ea typeface="Raleway"/>
                <a:cs typeface="Raleway"/>
                <a:sym typeface="Raleway"/>
              </a:rPr>
              <a:t>¿Angular 1?</a:t>
            </a:r>
          </a:p>
          <a:p>
            <a:pPr indent="-355600" lvl="0" marL="457200" rtl="0">
              <a:lnSpc>
                <a:spcPct val="150000"/>
              </a:lnSpc>
              <a:spcBef>
                <a:spcPts val="0"/>
              </a:spcBef>
              <a:spcAft>
                <a:spcPts val="0"/>
              </a:spcAft>
              <a:buClr>
                <a:srgbClr val="004C52"/>
              </a:buClr>
              <a:buSzPct val="100000"/>
              <a:buFont typeface="Raleway"/>
              <a:buChar char="●"/>
            </a:pPr>
            <a:r>
              <a:rPr b="1" lang="en" sz="2000">
                <a:solidFill>
                  <a:srgbClr val="004C52"/>
                </a:solidFill>
                <a:latin typeface="Raleway"/>
                <a:ea typeface="Raleway"/>
                <a:cs typeface="Raleway"/>
                <a:sym typeface="Raleway"/>
              </a:rPr>
              <a:t>¿Angular 2?</a:t>
            </a:r>
          </a:p>
          <a:p>
            <a:pPr indent="-355600" lvl="0" marL="457200" rtl="0">
              <a:lnSpc>
                <a:spcPct val="150000"/>
              </a:lnSpc>
              <a:spcBef>
                <a:spcPts val="0"/>
              </a:spcBef>
              <a:buClr>
                <a:srgbClr val="004C52"/>
              </a:buClr>
              <a:buSzPct val="100000"/>
              <a:buFont typeface="Raleway"/>
              <a:buChar char="●"/>
            </a:pPr>
            <a:r>
              <a:rPr b="1" lang="en" sz="2000">
                <a:solidFill>
                  <a:srgbClr val="004C52"/>
                </a:solidFill>
                <a:latin typeface="Raleway"/>
                <a:ea typeface="Raleway"/>
                <a:cs typeface="Raleway"/>
                <a:sym typeface="Raleway"/>
              </a:rPr>
              <a:t>¿Angular 4?</a:t>
            </a:r>
          </a:p>
        </p:txBody>
      </p:sp>
      <p:pic>
        <p:nvPicPr>
          <p:cNvPr descr="Angular.png" id="185" name="Shape 185"/>
          <p:cNvPicPr preferRelativeResize="0"/>
          <p:nvPr/>
        </p:nvPicPr>
        <p:blipFill>
          <a:blip r:embed="rId3">
            <a:alphaModFix/>
          </a:blip>
          <a:stretch>
            <a:fillRect/>
          </a:stretch>
        </p:blipFill>
        <p:spPr>
          <a:xfrm>
            <a:off x="-113875" y="1141900"/>
            <a:ext cx="3134050" cy="313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SEMVER</a:t>
            </a:r>
          </a:p>
        </p:txBody>
      </p:sp>
      <p:sp>
        <p:nvSpPr>
          <p:cNvPr id="191" name="Shape 191"/>
          <p:cNvSpPr txBox="1"/>
          <p:nvPr/>
        </p:nvSpPr>
        <p:spPr>
          <a:xfrm>
            <a:off x="2880025" y="1388975"/>
            <a:ext cx="5808600" cy="3210600"/>
          </a:xfrm>
          <a:prstGeom prst="rect">
            <a:avLst/>
          </a:prstGeom>
          <a:noFill/>
          <a:ln>
            <a:noFill/>
          </a:ln>
        </p:spPr>
        <p:txBody>
          <a:bodyPr anchorCtr="0" anchor="t" bIns="91425" lIns="91425" rIns="91425" wrap="square" tIns="91425">
            <a:noAutofit/>
          </a:bodyPr>
          <a:lstStyle/>
          <a:p>
            <a:pPr lvl="0" rtl="0">
              <a:lnSpc>
                <a:spcPct val="150000"/>
              </a:lnSpc>
              <a:spcBef>
                <a:spcPts val="0"/>
              </a:spcBef>
              <a:buNone/>
            </a:pPr>
            <a:r>
              <a:rPr b="1" lang="en" sz="2000">
                <a:solidFill>
                  <a:srgbClr val="004C52"/>
                </a:solidFill>
                <a:latin typeface="Raleway"/>
                <a:ea typeface="Raleway"/>
                <a:cs typeface="Raleway"/>
                <a:sym typeface="Raleway"/>
              </a:rPr>
              <a:t>¿Muy bien, solo Angular, pero, por qué?</a:t>
            </a:r>
          </a:p>
          <a:p>
            <a:pPr lvl="0" rtl="0">
              <a:lnSpc>
                <a:spcPct val="150000"/>
              </a:lnSpc>
              <a:spcBef>
                <a:spcPts val="0"/>
              </a:spcBef>
              <a:buNone/>
            </a:pPr>
            <a:r>
              <a:t/>
            </a:r>
            <a:endParaRPr b="1" sz="2000">
              <a:solidFill>
                <a:srgbClr val="004C52"/>
              </a:solidFill>
              <a:latin typeface="Raleway"/>
              <a:ea typeface="Raleway"/>
              <a:cs typeface="Raleway"/>
              <a:sym typeface="Raleway"/>
            </a:endParaRPr>
          </a:p>
          <a:p>
            <a:pPr lvl="0" rtl="0">
              <a:lnSpc>
                <a:spcPct val="150000"/>
              </a:lnSpc>
              <a:spcBef>
                <a:spcPts val="0"/>
              </a:spcBef>
              <a:buNone/>
            </a:pPr>
            <a:r>
              <a:t/>
            </a:r>
            <a:endParaRPr b="1" sz="2000">
              <a:solidFill>
                <a:srgbClr val="004C52"/>
              </a:solidFill>
              <a:latin typeface="Raleway"/>
              <a:ea typeface="Raleway"/>
              <a:cs typeface="Raleway"/>
              <a:sym typeface="Raleway"/>
            </a:endParaRPr>
          </a:p>
        </p:txBody>
      </p:sp>
      <p:pic>
        <p:nvPicPr>
          <p:cNvPr descr="Angular.png" id="192" name="Shape 192"/>
          <p:cNvPicPr preferRelativeResize="0"/>
          <p:nvPr/>
        </p:nvPicPr>
        <p:blipFill>
          <a:blip r:embed="rId3">
            <a:alphaModFix/>
          </a:blip>
          <a:stretch>
            <a:fillRect/>
          </a:stretch>
        </p:blipFill>
        <p:spPr>
          <a:xfrm>
            <a:off x="-113875" y="1141900"/>
            <a:ext cx="3134050" cy="3134050"/>
          </a:xfrm>
          <a:prstGeom prst="rect">
            <a:avLst/>
          </a:prstGeom>
          <a:noFill/>
          <a:ln>
            <a:noFill/>
          </a:ln>
        </p:spPr>
      </p:pic>
      <p:pic>
        <p:nvPicPr>
          <p:cNvPr descr="image.png" id="193" name="Shape 193"/>
          <p:cNvPicPr preferRelativeResize="0"/>
          <p:nvPr/>
        </p:nvPicPr>
        <p:blipFill>
          <a:blip r:embed="rId4">
            <a:alphaModFix/>
          </a:blip>
          <a:stretch>
            <a:fillRect/>
          </a:stretch>
        </p:blipFill>
        <p:spPr>
          <a:xfrm>
            <a:off x="3188375" y="2113839"/>
            <a:ext cx="4599826" cy="17608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SEMVER</a:t>
            </a:r>
          </a:p>
        </p:txBody>
      </p:sp>
      <p:sp>
        <p:nvSpPr>
          <p:cNvPr id="199" name="Shape 199"/>
          <p:cNvSpPr txBox="1"/>
          <p:nvPr/>
        </p:nvSpPr>
        <p:spPr>
          <a:xfrm>
            <a:off x="2880025" y="1388975"/>
            <a:ext cx="5808600" cy="3210600"/>
          </a:xfrm>
          <a:prstGeom prst="rect">
            <a:avLst/>
          </a:prstGeom>
          <a:noFill/>
          <a:ln>
            <a:noFill/>
          </a:ln>
        </p:spPr>
        <p:txBody>
          <a:bodyPr anchorCtr="0" anchor="ctr" bIns="91425" lIns="91425" rIns="91425" wrap="square" tIns="91425">
            <a:noAutofit/>
          </a:bodyPr>
          <a:lstStyle/>
          <a:p>
            <a:pPr lvl="0" rtl="0">
              <a:lnSpc>
                <a:spcPct val="150000"/>
              </a:lnSpc>
              <a:spcBef>
                <a:spcPts val="0"/>
              </a:spcBef>
              <a:buNone/>
            </a:pPr>
            <a:r>
              <a:rPr b="1" lang="en" sz="2000">
                <a:solidFill>
                  <a:srgbClr val="004C52"/>
                </a:solidFill>
                <a:latin typeface="Raleway"/>
                <a:ea typeface="Raleway"/>
                <a:cs typeface="Raleway"/>
                <a:sym typeface="Raleway"/>
              </a:rPr>
              <a:t>Directrices oficiales para el nombrado del framework</a:t>
            </a:r>
          </a:p>
        </p:txBody>
      </p:sp>
      <p:pic>
        <p:nvPicPr>
          <p:cNvPr descr="Angular.png" id="200" name="Shape 200"/>
          <p:cNvPicPr preferRelativeResize="0"/>
          <p:nvPr/>
        </p:nvPicPr>
        <p:blipFill>
          <a:blip r:embed="rId3">
            <a:alphaModFix/>
          </a:blip>
          <a:stretch>
            <a:fillRect/>
          </a:stretch>
        </p:blipFill>
        <p:spPr>
          <a:xfrm>
            <a:off x="-113875" y="1141900"/>
            <a:ext cx="3134050" cy="313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¿Qué pasó con la versión 3?</a:t>
            </a:r>
          </a:p>
        </p:txBody>
      </p:sp>
      <p:sp>
        <p:nvSpPr>
          <p:cNvPr id="206" name="Shape 206"/>
          <p:cNvSpPr txBox="1"/>
          <p:nvPr/>
        </p:nvSpPr>
        <p:spPr>
          <a:xfrm>
            <a:off x="2880025" y="1388975"/>
            <a:ext cx="5808600" cy="3210600"/>
          </a:xfrm>
          <a:prstGeom prst="rect">
            <a:avLst/>
          </a:prstGeom>
          <a:noFill/>
          <a:ln>
            <a:noFill/>
          </a:ln>
        </p:spPr>
        <p:txBody>
          <a:bodyPr anchorCtr="0" anchor="ctr" bIns="91425" lIns="91425" rIns="91425" wrap="square" tIns="91425">
            <a:noAutofit/>
          </a:bodyPr>
          <a:lstStyle/>
          <a:p>
            <a:pPr lvl="0" rtl="0">
              <a:lnSpc>
                <a:spcPct val="150000"/>
              </a:lnSpc>
              <a:spcBef>
                <a:spcPts val="0"/>
              </a:spcBef>
              <a:buNone/>
            </a:pPr>
            <a:r>
              <a:t/>
            </a:r>
            <a:endParaRPr b="1" sz="2000">
              <a:solidFill>
                <a:srgbClr val="004C52"/>
              </a:solidFill>
              <a:latin typeface="Raleway"/>
              <a:ea typeface="Raleway"/>
              <a:cs typeface="Raleway"/>
              <a:sym typeface="Raleway"/>
            </a:endParaRPr>
          </a:p>
        </p:txBody>
      </p:sp>
      <p:pic>
        <p:nvPicPr>
          <p:cNvPr descr="Angular.png" id="207" name="Shape 207"/>
          <p:cNvPicPr preferRelativeResize="0"/>
          <p:nvPr/>
        </p:nvPicPr>
        <p:blipFill>
          <a:blip r:embed="rId3">
            <a:alphaModFix/>
          </a:blip>
          <a:stretch>
            <a:fillRect/>
          </a:stretch>
        </p:blipFill>
        <p:spPr>
          <a:xfrm>
            <a:off x="-113875" y="1141900"/>
            <a:ext cx="3134050" cy="3134050"/>
          </a:xfrm>
          <a:prstGeom prst="rect">
            <a:avLst/>
          </a:prstGeom>
          <a:noFill/>
          <a:ln>
            <a:noFill/>
          </a:ln>
        </p:spPr>
      </p:pic>
      <p:pic>
        <p:nvPicPr>
          <p:cNvPr descr="image (1).png" id="208" name="Shape 208"/>
          <p:cNvPicPr preferRelativeResize="0"/>
          <p:nvPr/>
        </p:nvPicPr>
        <p:blipFill>
          <a:blip r:embed="rId4">
            <a:alphaModFix/>
          </a:blip>
          <a:stretch>
            <a:fillRect/>
          </a:stretch>
        </p:blipFill>
        <p:spPr>
          <a:xfrm>
            <a:off x="2736325" y="1603988"/>
            <a:ext cx="6096000" cy="2524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Calendario tentativo para próximas versiones</a:t>
            </a:r>
          </a:p>
        </p:txBody>
      </p:sp>
      <p:sp>
        <p:nvSpPr>
          <p:cNvPr id="214" name="Shape 214"/>
          <p:cNvSpPr txBox="1"/>
          <p:nvPr/>
        </p:nvSpPr>
        <p:spPr>
          <a:xfrm>
            <a:off x="2880025" y="4134425"/>
            <a:ext cx="5808600" cy="619200"/>
          </a:xfrm>
          <a:prstGeom prst="rect">
            <a:avLst/>
          </a:prstGeom>
          <a:noFill/>
          <a:ln>
            <a:noFill/>
          </a:ln>
        </p:spPr>
        <p:txBody>
          <a:bodyPr anchorCtr="0" anchor="ctr" bIns="91425" lIns="91425" rIns="91425" wrap="square" tIns="91425">
            <a:noAutofit/>
          </a:bodyPr>
          <a:lstStyle/>
          <a:p>
            <a:pPr lvl="0" rtl="0">
              <a:lnSpc>
                <a:spcPct val="150000"/>
              </a:lnSpc>
              <a:spcBef>
                <a:spcPts val="0"/>
              </a:spcBef>
              <a:buNone/>
            </a:pPr>
            <a:r>
              <a:rPr b="1" lang="en" sz="1200">
                <a:solidFill>
                  <a:srgbClr val="004C52"/>
                </a:solidFill>
                <a:latin typeface="Raleway"/>
                <a:ea typeface="Raleway"/>
                <a:cs typeface="Raleway"/>
                <a:sym typeface="Raleway"/>
              </a:rPr>
              <a:t>Calendario detallado: https://github.com/angular/angular/blob/master/docs/RELEASE_SCHEDULE.md</a:t>
            </a:r>
          </a:p>
        </p:txBody>
      </p:sp>
      <p:pic>
        <p:nvPicPr>
          <p:cNvPr descr="Angular.png" id="215" name="Shape 215"/>
          <p:cNvPicPr preferRelativeResize="0"/>
          <p:nvPr/>
        </p:nvPicPr>
        <p:blipFill>
          <a:blip r:embed="rId3">
            <a:alphaModFix/>
          </a:blip>
          <a:stretch>
            <a:fillRect/>
          </a:stretch>
        </p:blipFill>
        <p:spPr>
          <a:xfrm>
            <a:off x="-113875" y="1141900"/>
            <a:ext cx="3134050" cy="3134050"/>
          </a:xfrm>
          <a:prstGeom prst="rect">
            <a:avLst/>
          </a:prstGeom>
          <a:noFill/>
          <a:ln>
            <a:noFill/>
          </a:ln>
        </p:spPr>
      </p:pic>
      <p:pic>
        <p:nvPicPr>
          <p:cNvPr descr="image (2).png" id="216" name="Shape 216"/>
          <p:cNvPicPr preferRelativeResize="0"/>
          <p:nvPr/>
        </p:nvPicPr>
        <p:blipFill>
          <a:blip r:embed="rId4">
            <a:alphaModFix/>
          </a:blip>
          <a:stretch>
            <a:fillRect/>
          </a:stretch>
        </p:blipFill>
        <p:spPr>
          <a:xfrm>
            <a:off x="3654896" y="945375"/>
            <a:ext cx="4602450" cy="28807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ctrTitle"/>
          </p:nvPr>
        </p:nvSpPr>
        <p:spPr>
          <a:xfrm>
            <a:off x="1815525" y="1888150"/>
            <a:ext cx="5513100" cy="11598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Raleway"/>
              <a:buNone/>
            </a:pPr>
            <a:r>
              <a:rPr lang="en">
                <a:latin typeface="Roboto"/>
                <a:ea typeface="Roboto"/>
                <a:cs typeface="Roboto"/>
                <a:sym typeface="Roboto"/>
              </a:rPr>
              <a:t>EcmaScript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¿Qué es EcmaScript?</a:t>
            </a:r>
          </a:p>
        </p:txBody>
      </p:sp>
      <p:sp>
        <p:nvSpPr>
          <p:cNvPr id="227" name="Shape 227"/>
          <p:cNvSpPr txBox="1"/>
          <p:nvPr/>
        </p:nvSpPr>
        <p:spPr>
          <a:xfrm>
            <a:off x="3656950" y="1465175"/>
            <a:ext cx="5107800" cy="3210600"/>
          </a:xfrm>
          <a:prstGeom prst="rect">
            <a:avLst/>
          </a:prstGeom>
          <a:noFill/>
          <a:ln>
            <a:noFill/>
          </a:ln>
        </p:spPr>
        <p:txBody>
          <a:bodyPr anchorCtr="0" anchor="ctr" bIns="91425" lIns="91425" rIns="91425" wrap="square" tIns="91425">
            <a:noAutofit/>
          </a:bodyPr>
          <a:lstStyle/>
          <a:p>
            <a:pPr lvl="0" rtl="0">
              <a:lnSpc>
                <a:spcPct val="100000"/>
              </a:lnSpc>
              <a:spcBef>
                <a:spcPts val="0"/>
              </a:spcBef>
              <a:buClr>
                <a:schemeClr val="dk1"/>
              </a:buClr>
              <a:buSzPct val="55000"/>
              <a:buFont typeface="Arial"/>
              <a:buNone/>
            </a:pPr>
            <a:r>
              <a:rPr lang="en" sz="2000">
                <a:solidFill>
                  <a:srgbClr val="004C52"/>
                </a:solidFill>
                <a:latin typeface="Raleway"/>
                <a:ea typeface="Raleway"/>
                <a:cs typeface="Raleway"/>
                <a:sym typeface="Raleway"/>
              </a:rPr>
              <a:t>Es la especificación más reciente sobre la que está construido </a:t>
            </a:r>
            <a:r>
              <a:rPr b="1" lang="en" sz="2000">
                <a:solidFill>
                  <a:srgbClr val="004C52"/>
                </a:solidFill>
                <a:latin typeface="Raleway"/>
                <a:ea typeface="Raleway"/>
                <a:cs typeface="Raleway"/>
                <a:sym typeface="Raleway"/>
              </a:rPr>
              <a:t>Javascript, ActionScript, TypeScript</a:t>
            </a:r>
            <a:r>
              <a:rPr lang="en" sz="2000">
                <a:solidFill>
                  <a:srgbClr val="004C52"/>
                </a:solidFill>
                <a:latin typeface="Raleway"/>
                <a:ea typeface="Raleway"/>
                <a:cs typeface="Raleway"/>
                <a:sym typeface="Raleway"/>
              </a:rPr>
              <a:t> y cualquier variante del mismo.</a:t>
            </a:r>
          </a:p>
          <a:p>
            <a:pPr lvl="0" rtl="0">
              <a:lnSpc>
                <a:spcPct val="100000"/>
              </a:lnSpc>
              <a:spcBef>
                <a:spcPts val="0"/>
              </a:spcBef>
              <a:buNone/>
            </a:pPr>
            <a:r>
              <a:t/>
            </a:r>
            <a:endParaRPr sz="2000">
              <a:solidFill>
                <a:srgbClr val="004C52"/>
              </a:solidFill>
              <a:latin typeface="Raleway"/>
              <a:ea typeface="Raleway"/>
              <a:cs typeface="Raleway"/>
              <a:sym typeface="Raleway"/>
            </a:endParaRPr>
          </a:p>
          <a:p>
            <a:pPr lvl="0" rtl="0">
              <a:lnSpc>
                <a:spcPct val="100000"/>
              </a:lnSpc>
              <a:spcBef>
                <a:spcPts val="0"/>
              </a:spcBef>
              <a:buNone/>
            </a:pPr>
            <a:r>
              <a:rPr b="1" lang="en" sz="2000">
                <a:solidFill>
                  <a:srgbClr val="004C52"/>
                </a:solidFill>
                <a:latin typeface="Raleway"/>
                <a:ea typeface="Raleway"/>
                <a:cs typeface="Raleway"/>
                <a:sym typeface="Raleway"/>
              </a:rPr>
              <a:t>La versión 6 empezó a implementarse desde Junio del 2015</a:t>
            </a:r>
          </a:p>
          <a:p>
            <a:pPr lvl="0" rtl="0">
              <a:lnSpc>
                <a:spcPct val="100000"/>
              </a:lnSpc>
              <a:spcBef>
                <a:spcPts val="0"/>
              </a:spcBef>
              <a:buNone/>
            </a:pPr>
            <a:r>
              <a:t/>
            </a:r>
            <a:endParaRPr b="1" sz="2000">
              <a:solidFill>
                <a:srgbClr val="004C52"/>
              </a:solidFill>
              <a:latin typeface="Raleway"/>
              <a:ea typeface="Raleway"/>
              <a:cs typeface="Raleway"/>
              <a:sym typeface="Raleway"/>
            </a:endParaRPr>
          </a:p>
          <a:p>
            <a:pPr lvl="0" rtl="0">
              <a:lnSpc>
                <a:spcPct val="100000"/>
              </a:lnSpc>
              <a:spcBef>
                <a:spcPts val="0"/>
              </a:spcBef>
              <a:buClr>
                <a:schemeClr val="dk1"/>
              </a:buClr>
              <a:buSzPct val="55000"/>
              <a:buFont typeface="Arial"/>
              <a:buNone/>
            </a:pPr>
            <a:r>
              <a:rPr b="1" lang="en" sz="2000" u="sng">
                <a:solidFill>
                  <a:schemeClr val="hlink"/>
                </a:solidFill>
                <a:latin typeface="Raleway"/>
                <a:ea typeface="Raleway"/>
                <a:cs typeface="Raleway"/>
                <a:sym typeface="Raleway"/>
                <a:hlinkClick r:id="rId3"/>
              </a:rPr>
              <a:t>Tabla de Compatibilidad</a:t>
            </a:r>
          </a:p>
          <a:p>
            <a:pPr lvl="0" rtl="0">
              <a:lnSpc>
                <a:spcPct val="100000"/>
              </a:lnSpc>
              <a:spcBef>
                <a:spcPts val="0"/>
              </a:spcBef>
              <a:buNone/>
            </a:pPr>
            <a:r>
              <a:t/>
            </a:r>
            <a:endParaRPr sz="2000">
              <a:solidFill>
                <a:srgbClr val="004C52"/>
              </a:solidFill>
              <a:latin typeface="Raleway"/>
              <a:ea typeface="Raleway"/>
              <a:cs typeface="Raleway"/>
              <a:sym typeface="Raleway"/>
            </a:endParaRPr>
          </a:p>
        </p:txBody>
      </p:sp>
      <p:pic>
        <p:nvPicPr>
          <p:cNvPr descr="ecmascript-6-twitter.jpg" id="228" name="Shape 228"/>
          <p:cNvPicPr preferRelativeResize="0"/>
          <p:nvPr/>
        </p:nvPicPr>
        <p:blipFill>
          <a:blip r:embed="rId4">
            <a:alphaModFix/>
          </a:blip>
          <a:stretch>
            <a:fillRect/>
          </a:stretch>
        </p:blipFill>
        <p:spPr>
          <a:xfrm>
            <a:off x="189300" y="1605075"/>
            <a:ext cx="3275950" cy="20986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Módulos con EcmaScript</a:t>
            </a:r>
          </a:p>
        </p:txBody>
      </p:sp>
      <p:sp>
        <p:nvSpPr>
          <p:cNvPr id="234" name="Shape 234"/>
          <p:cNvSpPr txBox="1"/>
          <p:nvPr/>
        </p:nvSpPr>
        <p:spPr>
          <a:xfrm>
            <a:off x="3656950" y="1465175"/>
            <a:ext cx="5107800" cy="3210600"/>
          </a:xfrm>
          <a:prstGeom prst="rect">
            <a:avLst/>
          </a:prstGeom>
          <a:noFill/>
          <a:ln>
            <a:noFill/>
          </a:ln>
        </p:spPr>
        <p:txBody>
          <a:bodyPr anchorCtr="0" anchor="ctr" bIns="91425" lIns="91425" rIns="91425" wrap="square" tIns="91425">
            <a:noAutofit/>
          </a:bodyPr>
          <a:lstStyle/>
          <a:p>
            <a:pPr lvl="0" rtl="0">
              <a:lnSpc>
                <a:spcPct val="100000"/>
              </a:lnSpc>
              <a:spcBef>
                <a:spcPts val="0"/>
              </a:spcBef>
              <a:buNone/>
            </a:pPr>
            <a:r>
              <a:rPr lang="en" sz="2000">
                <a:solidFill>
                  <a:srgbClr val="004C52"/>
                </a:solidFill>
                <a:latin typeface="Raleway"/>
                <a:ea typeface="Raleway"/>
                <a:cs typeface="Raleway"/>
                <a:sym typeface="Raleway"/>
              </a:rPr>
              <a:t>Un sistema de módulos es </a:t>
            </a:r>
            <a:r>
              <a:rPr b="1" lang="en" sz="2000">
                <a:solidFill>
                  <a:srgbClr val="004C52"/>
                </a:solidFill>
                <a:latin typeface="Raleway"/>
                <a:ea typeface="Raleway"/>
                <a:cs typeface="Raleway"/>
                <a:sym typeface="Raleway"/>
              </a:rPr>
              <a:t>un mecanismo para cargar dependencias</a:t>
            </a:r>
            <a:r>
              <a:rPr lang="en" sz="2000">
                <a:solidFill>
                  <a:srgbClr val="004C52"/>
                </a:solidFill>
                <a:latin typeface="Raleway"/>
                <a:ea typeface="Raleway"/>
                <a:cs typeface="Raleway"/>
                <a:sym typeface="Raleway"/>
              </a:rPr>
              <a:t> que serán usadas en una aplicación web. Normalmente esta carga de módulos (En JS) se realiza de forma asíncrona.</a:t>
            </a:r>
          </a:p>
          <a:p>
            <a:pPr lvl="0" rtl="0">
              <a:lnSpc>
                <a:spcPct val="100000"/>
              </a:lnSpc>
              <a:spcBef>
                <a:spcPts val="0"/>
              </a:spcBef>
              <a:buNone/>
            </a:pPr>
            <a:r>
              <a:t/>
            </a:r>
            <a:endParaRPr b="1" sz="2000">
              <a:solidFill>
                <a:srgbClr val="004C52"/>
              </a:solidFill>
              <a:latin typeface="Raleway"/>
              <a:ea typeface="Raleway"/>
              <a:cs typeface="Raleway"/>
              <a:sym typeface="Raleway"/>
            </a:endParaRPr>
          </a:p>
          <a:p>
            <a:pPr lvl="0" rtl="0">
              <a:lnSpc>
                <a:spcPct val="100000"/>
              </a:lnSpc>
              <a:spcBef>
                <a:spcPts val="0"/>
              </a:spcBef>
              <a:buNone/>
            </a:pPr>
            <a:r>
              <a:rPr b="1" lang="en" sz="2000">
                <a:solidFill>
                  <a:srgbClr val="004C52"/>
                </a:solidFill>
                <a:latin typeface="Raleway"/>
                <a:ea typeface="Raleway"/>
                <a:cs typeface="Raleway"/>
                <a:sym typeface="Raleway"/>
              </a:rPr>
              <a:t>CommonJS</a:t>
            </a:r>
          </a:p>
          <a:p>
            <a:pPr lvl="0" rtl="0">
              <a:lnSpc>
                <a:spcPct val="100000"/>
              </a:lnSpc>
              <a:spcBef>
                <a:spcPts val="0"/>
              </a:spcBef>
              <a:buNone/>
            </a:pPr>
            <a:r>
              <a:rPr b="1" lang="en" sz="2000">
                <a:solidFill>
                  <a:srgbClr val="004C52"/>
                </a:solidFill>
                <a:latin typeface="Raleway"/>
                <a:ea typeface="Raleway"/>
                <a:cs typeface="Raleway"/>
                <a:sym typeface="Raleway"/>
              </a:rPr>
              <a:t>AMD (RequireJS)</a:t>
            </a:r>
          </a:p>
          <a:p>
            <a:pPr lvl="0" rtl="0">
              <a:lnSpc>
                <a:spcPct val="100000"/>
              </a:lnSpc>
              <a:spcBef>
                <a:spcPts val="0"/>
              </a:spcBef>
              <a:buNone/>
            </a:pPr>
            <a:r>
              <a:t/>
            </a:r>
            <a:endParaRPr sz="2000">
              <a:solidFill>
                <a:srgbClr val="004C52"/>
              </a:solidFill>
              <a:latin typeface="Raleway"/>
              <a:ea typeface="Raleway"/>
              <a:cs typeface="Raleway"/>
              <a:sym typeface="Raleway"/>
            </a:endParaRPr>
          </a:p>
        </p:txBody>
      </p:sp>
      <p:pic>
        <p:nvPicPr>
          <p:cNvPr descr="ecmascript-6-twitter.jpg" id="235" name="Shape 235"/>
          <p:cNvPicPr preferRelativeResize="0"/>
          <p:nvPr/>
        </p:nvPicPr>
        <p:blipFill>
          <a:blip r:embed="rId3">
            <a:alphaModFix/>
          </a:blip>
          <a:stretch>
            <a:fillRect/>
          </a:stretch>
        </p:blipFill>
        <p:spPr>
          <a:xfrm>
            <a:off x="238525" y="1691225"/>
            <a:ext cx="3275950" cy="20986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ctrTitle"/>
          </p:nvPr>
        </p:nvSpPr>
        <p:spPr>
          <a:xfrm>
            <a:off x="661475" y="1991825"/>
            <a:ext cx="7789500" cy="11598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Raleway"/>
              <a:buNone/>
            </a:pPr>
            <a:r>
              <a:rPr b="0" lang="en">
                <a:latin typeface="Roboto"/>
                <a:ea typeface="Roboto"/>
                <a:cs typeface="Roboto"/>
                <a:sym typeface="Roboto"/>
              </a:rPr>
              <a:t>Desarrollo de aplicaciones web con</a:t>
            </a:r>
            <a:r>
              <a:rPr lang="en">
                <a:latin typeface="Roboto"/>
                <a:ea typeface="Roboto"/>
                <a:cs typeface="Roboto"/>
                <a:sym typeface="Roboto"/>
              </a:rPr>
              <a:t> Angular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Módulos con EcmaScript</a:t>
            </a:r>
          </a:p>
        </p:txBody>
      </p:sp>
      <p:sp>
        <p:nvSpPr>
          <p:cNvPr id="241" name="Shape 241"/>
          <p:cNvSpPr txBox="1"/>
          <p:nvPr/>
        </p:nvSpPr>
        <p:spPr>
          <a:xfrm>
            <a:off x="590650" y="1465175"/>
            <a:ext cx="8174100" cy="3210600"/>
          </a:xfrm>
          <a:prstGeom prst="rect">
            <a:avLst/>
          </a:prstGeom>
          <a:noFill/>
          <a:ln>
            <a:noFill/>
          </a:ln>
        </p:spPr>
        <p:txBody>
          <a:bodyPr anchorCtr="0" anchor="ctr" bIns="91425" lIns="91425" rIns="91425" wrap="square" tIns="91425">
            <a:noAutofit/>
          </a:bodyPr>
          <a:lstStyle/>
          <a:p>
            <a:pPr lvl="0" rtl="0">
              <a:lnSpc>
                <a:spcPct val="100000"/>
              </a:lnSpc>
              <a:spcBef>
                <a:spcPts val="0"/>
              </a:spcBef>
              <a:buClr>
                <a:schemeClr val="dk1"/>
              </a:buClr>
              <a:buSzPct val="55000"/>
              <a:buFont typeface="Arial"/>
              <a:buNone/>
            </a:pPr>
            <a:r>
              <a:rPr lang="en" sz="2000">
                <a:solidFill>
                  <a:srgbClr val="004C52"/>
                </a:solidFill>
                <a:latin typeface="Raleway"/>
                <a:ea typeface="Raleway"/>
                <a:cs typeface="Raleway"/>
                <a:sym typeface="Raleway"/>
              </a:rPr>
              <a:t>Los módulos en EcmaScript  6 buscan un </a:t>
            </a:r>
            <a:r>
              <a:rPr b="1" lang="en" sz="2000">
                <a:solidFill>
                  <a:srgbClr val="004C52"/>
                </a:solidFill>
                <a:latin typeface="Raleway"/>
                <a:ea typeface="Raleway"/>
                <a:cs typeface="Raleway"/>
                <a:sym typeface="Raleway"/>
              </a:rPr>
              <a:t>equilibrio entre ambos formatos.</a:t>
            </a:r>
          </a:p>
          <a:p>
            <a:pPr lvl="0" rtl="0">
              <a:lnSpc>
                <a:spcPct val="100000"/>
              </a:lnSpc>
              <a:spcBef>
                <a:spcPts val="0"/>
              </a:spcBef>
              <a:buClr>
                <a:schemeClr val="dk1"/>
              </a:buClr>
              <a:buSzPct val="55000"/>
              <a:buFont typeface="Arial"/>
              <a:buNone/>
            </a:pPr>
            <a:r>
              <a:t/>
            </a:r>
            <a:endParaRPr sz="2000">
              <a:solidFill>
                <a:srgbClr val="004C52"/>
              </a:solidFill>
              <a:latin typeface="Raleway"/>
              <a:ea typeface="Raleway"/>
              <a:cs typeface="Raleway"/>
              <a:sym typeface="Raleway"/>
            </a:endParaRPr>
          </a:p>
          <a:p>
            <a:pPr lvl="0" rtl="0">
              <a:lnSpc>
                <a:spcPct val="100000"/>
              </a:lnSpc>
              <a:spcBef>
                <a:spcPts val="0"/>
              </a:spcBef>
              <a:buClr>
                <a:schemeClr val="dk1"/>
              </a:buClr>
              <a:buSzPct val="55000"/>
              <a:buFont typeface="Arial"/>
              <a:buNone/>
            </a:pPr>
            <a:r>
              <a:rPr b="1" lang="en" sz="2000">
                <a:solidFill>
                  <a:srgbClr val="004C52"/>
                </a:solidFill>
                <a:latin typeface="Raleway"/>
                <a:ea typeface="Raleway"/>
                <a:cs typeface="Raleway"/>
                <a:sym typeface="Raleway"/>
              </a:rPr>
              <a:t>Similitudes con CommonJS:</a:t>
            </a:r>
            <a:r>
              <a:rPr lang="en" sz="2000">
                <a:solidFill>
                  <a:srgbClr val="004C52"/>
                </a:solidFill>
                <a:latin typeface="Raleway"/>
                <a:ea typeface="Raleway"/>
                <a:cs typeface="Raleway"/>
                <a:sym typeface="Raleway"/>
              </a:rPr>
              <a:t> sintaxis sencilla, preferencia por un solo export y soportar dependencias cíclicas.</a:t>
            </a:r>
          </a:p>
          <a:p>
            <a:pPr lvl="0" rtl="0">
              <a:lnSpc>
                <a:spcPct val="100000"/>
              </a:lnSpc>
              <a:spcBef>
                <a:spcPts val="0"/>
              </a:spcBef>
              <a:buNone/>
            </a:pPr>
            <a:r>
              <a:t/>
            </a:r>
            <a:endParaRPr sz="2000">
              <a:solidFill>
                <a:srgbClr val="004C52"/>
              </a:solidFill>
              <a:latin typeface="Raleway"/>
              <a:ea typeface="Raleway"/>
              <a:cs typeface="Raleway"/>
              <a:sym typeface="Raleway"/>
            </a:endParaRPr>
          </a:p>
          <a:p>
            <a:pPr lvl="0" rtl="0">
              <a:lnSpc>
                <a:spcPct val="100000"/>
              </a:lnSpc>
              <a:spcBef>
                <a:spcPts val="0"/>
              </a:spcBef>
              <a:buClr>
                <a:schemeClr val="dk1"/>
              </a:buClr>
              <a:buSzPct val="55000"/>
              <a:buFont typeface="Arial"/>
              <a:buNone/>
            </a:pPr>
            <a:r>
              <a:rPr b="1" lang="en" sz="2000">
                <a:solidFill>
                  <a:srgbClr val="004C52"/>
                </a:solidFill>
                <a:latin typeface="Raleway"/>
                <a:ea typeface="Raleway"/>
                <a:cs typeface="Raleway"/>
                <a:sym typeface="Raleway"/>
              </a:rPr>
              <a:t>Similitudes con AMD: </a:t>
            </a:r>
            <a:r>
              <a:rPr lang="en" sz="2000">
                <a:solidFill>
                  <a:srgbClr val="004C52"/>
                </a:solidFill>
                <a:latin typeface="Raleway"/>
                <a:ea typeface="Raleway"/>
                <a:cs typeface="Raleway"/>
                <a:sym typeface="Raleway"/>
              </a:rPr>
              <a:t>soporte para carga asíncrona y configurable de módulos.</a:t>
            </a:r>
          </a:p>
          <a:p>
            <a:pPr lvl="0" rtl="0">
              <a:lnSpc>
                <a:spcPct val="100000"/>
              </a:lnSpc>
              <a:spcBef>
                <a:spcPts val="0"/>
              </a:spcBef>
              <a:buNone/>
            </a:pPr>
            <a:r>
              <a:t/>
            </a:r>
            <a:endParaRPr sz="2000">
              <a:solidFill>
                <a:srgbClr val="004C5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Sintaxis de importación y exportación</a:t>
            </a:r>
          </a:p>
        </p:txBody>
      </p:sp>
      <p:sp>
        <p:nvSpPr>
          <p:cNvPr id="247" name="Shape 247"/>
          <p:cNvSpPr txBox="1"/>
          <p:nvPr/>
        </p:nvSpPr>
        <p:spPr>
          <a:xfrm>
            <a:off x="590650" y="1465175"/>
            <a:ext cx="8174100" cy="3210600"/>
          </a:xfrm>
          <a:prstGeom prst="rect">
            <a:avLst/>
          </a:prstGeom>
          <a:noFill/>
          <a:ln>
            <a:noFill/>
          </a:ln>
        </p:spPr>
        <p:txBody>
          <a:bodyPr anchorCtr="0" anchor="ctr" bIns="91425" lIns="91425" rIns="91425" wrap="square" tIns="91425">
            <a:noAutofit/>
          </a:bodyPr>
          <a:lstStyle/>
          <a:p>
            <a:pPr lvl="0" rtl="0">
              <a:lnSpc>
                <a:spcPct val="100000"/>
              </a:lnSpc>
              <a:spcBef>
                <a:spcPts val="0"/>
              </a:spcBef>
              <a:buNone/>
            </a:pPr>
            <a:r>
              <a:rPr lang="en" sz="2000">
                <a:solidFill>
                  <a:srgbClr val="004C52"/>
                </a:solidFill>
                <a:latin typeface="Raleway"/>
                <a:ea typeface="Raleway"/>
                <a:cs typeface="Raleway"/>
                <a:sym typeface="Raleway"/>
              </a:rPr>
              <a:t>Los módulos en EcmaScript  6 buscan un </a:t>
            </a:r>
            <a:r>
              <a:rPr b="1" lang="en" sz="2000">
                <a:solidFill>
                  <a:srgbClr val="004C52"/>
                </a:solidFill>
                <a:latin typeface="Raleway"/>
                <a:ea typeface="Raleway"/>
                <a:cs typeface="Raleway"/>
                <a:sym typeface="Raleway"/>
              </a:rPr>
              <a:t>equilibrio entre ambos formatos.</a:t>
            </a:r>
          </a:p>
          <a:p>
            <a:pPr lvl="0" rtl="0">
              <a:lnSpc>
                <a:spcPct val="100000"/>
              </a:lnSpc>
              <a:spcBef>
                <a:spcPts val="0"/>
              </a:spcBef>
              <a:buNone/>
            </a:pPr>
            <a:r>
              <a:t/>
            </a:r>
            <a:endParaRPr sz="2000">
              <a:solidFill>
                <a:srgbClr val="004C52"/>
              </a:solidFill>
              <a:latin typeface="Raleway"/>
              <a:ea typeface="Raleway"/>
              <a:cs typeface="Raleway"/>
              <a:sym typeface="Raleway"/>
            </a:endParaRPr>
          </a:p>
          <a:p>
            <a:pPr lvl="0" rtl="0">
              <a:lnSpc>
                <a:spcPct val="100000"/>
              </a:lnSpc>
              <a:spcBef>
                <a:spcPts val="0"/>
              </a:spcBef>
              <a:buNone/>
            </a:pPr>
            <a:r>
              <a:rPr b="1" lang="en" sz="2000">
                <a:solidFill>
                  <a:srgbClr val="004C52"/>
                </a:solidFill>
                <a:latin typeface="Raleway"/>
                <a:ea typeface="Raleway"/>
                <a:cs typeface="Raleway"/>
                <a:sym typeface="Raleway"/>
              </a:rPr>
              <a:t>Similitudes con CommonJS:</a:t>
            </a:r>
            <a:r>
              <a:rPr lang="en" sz="2000">
                <a:solidFill>
                  <a:srgbClr val="004C52"/>
                </a:solidFill>
                <a:latin typeface="Raleway"/>
                <a:ea typeface="Raleway"/>
                <a:cs typeface="Raleway"/>
                <a:sym typeface="Raleway"/>
              </a:rPr>
              <a:t> sintaxis sencilla, preferencia por un solo export y soportar dependencias cíclicas.</a:t>
            </a:r>
          </a:p>
          <a:p>
            <a:pPr lvl="0" rtl="0">
              <a:lnSpc>
                <a:spcPct val="100000"/>
              </a:lnSpc>
              <a:spcBef>
                <a:spcPts val="0"/>
              </a:spcBef>
              <a:buNone/>
            </a:pPr>
            <a:r>
              <a:t/>
            </a:r>
            <a:endParaRPr sz="2000">
              <a:solidFill>
                <a:srgbClr val="004C52"/>
              </a:solidFill>
              <a:latin typeface="Raleway"/>
              <a:ea typeface="Raleway"/>
              <a:cs typeface="Raleway"/>
              <a:sym typeface="Raleway"/>
            </a:endParaRPr>
          </a:p>
          <a:p>
            <a:pPr lvl="0" rtl="0">
              <a:lnSpc>
                <a:spcPct val="100000"/>
              </a:lnSpc>
              <a:spcBef>
                <a:spcPts val="0"/>
              </a:spcBef>
              <a:buNone/>
            </a:pPr>
            <a:r>
              <a:rPr b="1" lang="en" sz="2000">
                <a:solidFill>
                  <a:srgbClr val="004C52"/>
                </a:solidFill>
                <a:latin typeface="Raleway"/>
                <a:ea typeface="Raleway"/>
                <a:cs typeface="Raleway"/>
                <a:sym typeface="Raleway"/>
              </a:rPr>
              <a:t>Similitudes con AMD: </a:t>
            </a:r>
            <a:r>
              <a:rPr lang="en" sz="2000">
                <a:solidFill>
                  <a:srgbClr val="004C52"/>
                </a:solidFill>
                <a:latin typeface="Raleway"/>
                <a:ea typeface="Raleway"/>
                <a:cs typeface="Raleway"/>
                <a:sym typeface="Raleway"/>
              </a:rPr>
              <a:t>soporte para carga asíncrona y configurable de módulos.</a:t>
            </a:r>
          </a:p>
          <a:p>
            <a:pPr lvl="0" rtl="0">
              <a:lnSpc>
                <a:spcPct val="100000"/>
              </a:lnSpc>
              <a:spcBef>
                <a:spcPts val="0"/>
              </a:spcBef>
              <a:buNone/>
            </a:pPr>
            <a:r>
              <a:t/>
            </a:r>
            <a:endParaRPr sz="2000">
              <a:solidFill>
                <a:srgbClr val="004C52"/>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Sintaxis de importación y exportación</a:t>
            </a:r>
          </a:p>
        </p:txBody>
      </p:sp>
      <p:sp>
        <p:nvSpPr>
          <p:cNvPr id="253" name="Shape 253"/>
          <p:cNvSpPr txBox="1"/>
          <p:nvPr/>
        </p:nvSpPr>
        <p:spPr>
          <a:xfrm>
            <a:off x="511950" y="1437050"/>
            <a:ext cx="3809400" cy="3416400"/>
          </a:xfrm>
          <a:prstGeom prst="rect">
            <a:avLst/>
          </a:prstGeom>
          <a:noFill/>
          <a:ln>
            <a:noFill/>
          </a:ln>
        </p:spPr>
        <p:txBody>
          <a:bodyPr anchorCtr="0" anchor="t" bIns="91425" lIns="91425" rIns="91425" wrap="square" tIns="91425">
            <a:noAutofit/>
          </a:bodyPr>
          <a:lstStyle/>
          <a:p>
            <a:pPr lvl="0" rtl="0" algn="just">
              <a:spcBef>
                <a:spcPts val="1100"/>
              </a:spcBef>
              <a:spcAft>
                <a:spcPts val="1100"/>
              </a:spcAft>
              <a:buNone/>
            </a:pPr>
            <a:r>
              <a:rPr b="1" lang="en">
                <a:latin typeface="Courier New"/>
                <a:ea typeface="Courier New"/>
                <a:cs typeface="Courier New"/>
                <a:sym typeface="Courier New"/>
              </a:rPr>
              <a:t>//------ calculos.js ------</a:t>
            </a:r>
          </a:p>
          <a:p>
            <a:pPr lvl="0" rtl="0" algn="just">
              <a:spcBef>
                <a:spcPts val="1100"/>
              </a:spcBef>
              <a:spcAft>
                <a:spcPts val="1100"/>
              </a:spcAft>
              <a:buNone/>
            </a:pPr>
            <a:r>
              <a:rPr b="1" lang="en">
                <a:latin typeface="Courier New"/>
                <a:ea typeface="Courier New"/>
                <a:cs typeface="Courier New"/>
                <a:sym typeface="Courier New"/>
              </a:rPr>
              <a:t>export</a:t>
            </a:r>
            <a:r>
              <a:rPr lang="en">
                <a:latin typeface="Courier New"/>
                <a:ea typeface="Courier New"/>
                <a:cs typeface="Courier New"/>
                <a:sym typeface="Courier New"/>
              </a:rPr>
              <a:t> function </a:t>
            </a:r>
            <a:r>
              <a:rPr b="1" lang="en">
                <a:latin typeface="Courier New"/>
                <a:ea typeface="Courier New"/>
                <a:cs typeface="Courier New"/>
                <a:sym typeface="Courier New"/>
              </a:rPr>
              <a:t>sumar</a:t>
            </a:r>
            <a:r>
              <a:rPr lang="en">
                <a:latin typeface="Courier New"/>
                <a:ea typeface="Courier New"/>
                <a:cs typeface="Courier New"/>
                <a:sym typeface="Courier New"/>
              </a:rPr>
              <a:t>(x, y) {</a:t>
            </a:r>
          </a:p>
          <a:p>
            <a:pPr lvl="0" rtl="0" algn="just">
              <a:spcBef>
                <a:spcPts val="1100"/>
              </a:spcBef>
              <a:spcAft>
                <a:spcPts val="1100"/>
              </a:spcAft>
              <a:buNone/>
            </a:pPr>
            <a:r>
              <a:rPr lang="en">
                <a:latin typeface="Courier New"/>
                <a:ea typeface="Courier New"/>
                <a:cs typeface="Courier New"/>
                <a:sym typeface="Courier New"/>
              </a:rPr>
              <a:t>  return x + y;</a:t>
            </a:r>
          </a:p>
          <a:p>
            <a:pPr lvl="0" rtl="0" algn="just">
              <a:spcBef>
                <a:spcPts val="1100"/>
              </a:spcBef>
              <a:spcAft>
                <a:spcPts val="1100"/>
              </a:spcAft>
              <a:buNone/>
            </a:pPr>
            <a:r>
              <a:rPr lang="en">
                <a:latin typeface="Courier New"/>
                <a:ea typeface="Courier New"/>
                <a:cs typeface="Courier New"/>
                <a:sym typeface="Courier New"/>
              </a:rPr>
              <a:t>}</a:t>
            </a:r>
          </a:p>
          <a:p>
            <a:pPr lvl="0" rtl="0" algn="just">
              <a:spcBef>
                <a:spcPts val="1100"/>
              </a:spcBef>
              <a:spcAft>
                <a:spcPts val="1100"/>
              </a:spcAft>
              <a:buNone/>
            </a:pPr>
            <a:r>
              <a:rPr b="1" lang="en">
                <a:latin typeface="Courier New"/>
                <a:ea typeface="Courier New"/>
                <a:cs typeface="Courier New"/>
                <a:sym typeface="Courier New"/>
              </a:rPr>
              <a:t>export</a:t>
            </a:r>
            <a:r>
              <a:rPr lang="en">
                <a:latin typeface="Courier New"/>
                <a:ea typeface="Courier New"/>
                <a:cs typeface="Courier New"/>
                <a:sym typeface="Courier New"/>
              </a:rPr>
              <a:t> function </a:t>
            </a:r>
            <a:r>
              <a:rPr b="1" lang="en">
                <a:latin typeface="Courier New"/>
                <a:ea typeface="Courier New"/>
                <a:cs typeface="Courier New"/>
                <a:sym typeface="Courier New"/>
              </a:rPr>
              <a:t>restar</a:t>
            </a:r>
            <a:r>
              <a:rPr lang="en">
                <a:latin typeface="Courier New"/>
                <a:ea typeface="Courier New"/>
                <a:cs typeface="Courier New"/>
                <a:sym typeface="Courier New"/>
              </a:rPr>
              <a:t>(x, y) {</a:t>
            </a:r>
          </a:p>
          <a:p>
            <a:pPr lvl="0" rtl="0" algn="just">
              <a:spcBef>
                <a:spcPts val="1100"/>
              </a:spcBef>
              <a:spcAft>
                <a:spcPts val="1100"/>
              </a:spcAft>
              <a:buNone/>
            </a:pPr>
            <a:r>
              <a:rPr lang="en">
                <a:latin typeface="Courier New"/>
                <a:ea typeface="Courier New"/>
                <a:cs typeface="Courier New"/>
                <a:sym typeface="Courier New"/>
              </a:rPr>
              <a:t>  return x - y;</a:t>
            </a:r>
          </a:p>
          <a:p>
            <a:pPr lvl="0" rtl="0" algn="just">
              <a:spcBef>
                <a:spcPts val="1100"/>
              </a:spcBef>
              <a:spcAft>
                <a:spcPts val="1100"/>
              </a:spcAft>
              <a:buNone/>
            </a:pPr>
            <a:r>
              <a:rPr lang="en">
                <a:latin typeface="Courier New"/>
                <a:ea typeface="Courier New"/>
                <a:cs typeface="Courier New"/>
                <a:sym typeface="Courier New"/>
              </a:rPr>
              <a:t>}</a:t>
            </a:r>
          </a:p>
          <a:p>
            <a:pPr lvl="0" rtl="0" algn="just">
              <a:spcBef>
                <a:spcPts val="1100"/>
              </a:spcBef>
              <a:spcAft>
                <a:spcPts val="1100"/>
              </a:spcAft>
              <a:buNone/>
            </a:pPr>
            <a:r>
              <a:rPr lang="en">
                <a:latin typeface="Courier New"/>
                <a:ea typeface="Courier New"/>
                <a:cs typeface="Courier New"/>
                <a:sym typeface="Courier New"/>
              </a:rPr>
              <a:t>Function multiplicar()</a:t>
            </a:r>
          </a:p>
        </p:txBody>
      </p:sp>
      <p:sp>
        <p:nvSpPr>
          <p:cNvPr id="254" name="Shape 254"/>
          <p:cNvSpPr txBox="1"/>
          <p:nvPr/>
        </p:nvSpPr>
        <p:spPr>
          <a:xfrm>
            <a:off x="4734000" y="900950"/>
            <a:ext cx="3809400" cy="3416400"/>
          </a:xfrm>
          <a:prstGeom prst="rect">
            <a:avLst/>
          </a:prstGeom>
          <a:noFill/>
          <a:ln>
            <a:noFill/>
          </a:ln>
        </p:spPr>
        <p:txBody>
          <a:bodyPr anchorCtr="0" anchor="ctr" bIns="91425" lIns="91425" rIns="91425" wrap="square" tIns="91425">
            <a:noAutofit/>
          </a:bodyPr>
          <a:lstStyle/>
          <a:p>
            <a:pPr lvl="0" rtl="0" algn="just">
              <a:spcBef>
                <a:spcPts val="1100"/>
              </a:spcBef>
              <a:spcAft>
                <a:spcPts val="1100"/>
              </a:spcAft>
              <a:buNone/>
            </a:pPr>
            <a:r>
              <a:rPr b="1" lang="en">
                <a:latin typeface="Courier New"/>
                <a:ea typeface="Courier New"/>
                <a:cs typeface="Courier New"/>
                <a:sym typeface="Courier New"/>
              </a:rPr>
              <a:t>//------ main.js ------</a:t>
            </a:r>
          </a:p>
          <a:p>
            <a:pPr lvl="0" rtl="0" algn="just">
              <a:spcBef>
                <a:spcPts val="1100"/>
              </a:spcBef>
              <a:spcAft>
                <a:spcPts val="1100"/>
              </a:spcAft>
              <a:buNone/>
            </a:pPr>
            <a:r>
              <a:t/>
            </a:r>
            <a:endParaRPr>
              <a:latin typeface="Courier New"/>
              <a:ea typeface="Courier New"/>
              <a:cs typeface="Courier New"/>
              <a:sym typeface="Courier New"/>
            </a:endParaRPr>
          </a:p>
          <a:p>
            <a:pPr lvl="0" rtl="0" algn="just">
              <a:spcBef>
                <a:spcPts val="1100"/>
              </a:spcBef>
              <a:spcAft>
                <a:spcPts val="1100"/>
              </a:spcAft>
              <a:buNone/>
            </a:pPr>
            <a:r>
              <a:rPr b="1" lang="en">
                <a:latin typeface="Courier New"/>
                <a:ea typeface="Courier New"/>
                <a:cs typeface="Courier New"/>
                <a:sym typeface="Courier New"/>
              </a:rPr>
              <a:t>import</a:t>
            </a:r>
            <a:r>
              <a:rPr lang="en">
                <a:latin typeface="Courier New"/>
                <a:ea typeface="Courier New"/>
                <a:cs typeface="Courier New"/>
                <a:sym typeface="Courier New"/>
              </a:rPr>
              <a:t> { sumar, restar } from </a:t>
            </a:r>
            <a:r>
              <a:rPr b="1" lang="en">
                <a:latin typeface="Courier New"/>
                <a:ea typeface="Courier New"/>
                <a:cs typeface="Courier New"/>
                <a:sym typeface="Courier New"/>
              </a:rPr>
              <a:t>'calculos'</a:t>
            </a:r>
            <a:r>
              <a:rPr lang="en">
                <a:latin typeface="Courier New"/>
                <a:ea typeface="Courier New"/>
                <a:cs typeface="Courier New"/>
                <a:sym typeface="Courier New"/>
              </a:rPr>
              <a:t>;</a:t>
            </a:r>
          </a:p>
          <a:p>
            <a:pPr lvl="0" rtl="0" algn="just">
              <a:spcBef>
                <a:spcPts val="1100"/>
              </a:spcBef>
              <a:spcAft>
                <a:spcPts val="1100"/>
              </a:spcAft>
              <a:buNone/>
            </a:pPr>
            <a:r>
              <a:rPr lang="en">
                <a:latin typeface="Courier New"/>
                <a:ea typeface="Courier New"/>
                <a:cs typeface="Courier New"/>
                <a:sym typeface="Courier New"/>
              </a:rPr>
              <a:t>console.log(sumar(2, 3)); // 5</a:t>
            </a:r>
          </a:p>
          <a:p>
            <a:pPr lvl="0" rtl="0" algn="just">
              <a:spcBef>
                <a:spcPts val="1100"/>
              </a:spcBef>
              <a:spcAft>
                <a:spcPts val="1100"/>
              </a:spcAft>
              <a:buNone/>
            </a:pPr>
            <a:r>
              <a:rPr lang="en">
                <a:latin typeface="Courier New"/>
                <a:ea typeface="Courier New"/>
                <a:cs typeface="Courier New"/>
                <a:sym typeface="Courier New"/>
              </a:rPr>
              <a:t>console.log(restar(4, 3)); // 1</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ctrTitle"/>
          </p:nvPr>
        </p:nvSpPr>
        <p:spPr>
          <a:xfrm>
            <a:off x="1815525" y="1888150"/>
            <a:ext cx="5513100" cy="11598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Raleway"/>
              <a:buNone/>
            </a:pPr>
            <a:r>
              <a:rPr lang="en">
                <a:latin typeface="Roboto"/>
                <a:ea typeface="Roboto"/>
                <a:cs typeface="Roboto"/>
                <a:sym typeface="Roboto"/>
              </a:rPr>
              <a:t>TypeScript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¿Qué es TypeScript?</a:t>
            </a:r>
          </a:p>
        </p:txBody>
      </p:sp>
      <p:sp>
        <p:nvSpPr>
          <p:cNvPr id="265" name="Shape 265"/>
          <p:cNvSpPr txBox="1"/>
          <p:nvPr/>
        </p:nvSpPr>
        <p:spPr>
          <a:xfrm>
            <a:off x="3656950" y="1465175"/>
            <a:ext cx="5107800" cy="3210600"/>
          </a:xfrm>
          <a:prstGeom prst="rect">
            <a:avLst/>
          </a:prstGeom>
          <a:noFill/>
          <a:ln>
            <a:noFill/>
          </a:ln>
        </p:spPr>
        <p:txBody>
          <a:bodyPr anchorCtr="0" anchor="ctr" bIns="91425" lIns="91425" rIns="91425" wrap="square" tIns="91425">
            <a:noAutofit/>
          </a:bodyPr>
          <a:lstStyle/>
          <a:p>
            <a:pPr lvl="0" rtl="0">
              <a:lnSpc>
                <a:spcPct val="115000"/>
              </a:lnSpc>
              <a:spcBef>
                <a:spcPts val="0"/>
              </a:spcBef>
              <a:buNone/>
            </a:pPr>
            <a:r>
              <a:t/>
            </a:r>
            <a:endParaRPr sz="2000">
              <a:solidFill>
                <a:srgbClr val="004C52"/>
              </a:solidFill>
              <a:latin typeface="Raleway"/>
              <a:ea typeface="Raleway"/>
              <a:cs typeface="Raleway"/>
              <a:sym typeface="Raleway"/>
            </a:endParaRPr>
          </a:p>
          <a:p>
            <a:pPr lvl="0" rtl="0">
              <a:lnSpc>
                <a:spcPct val="115000"/>
              </a:lnSpc>
              <a:spcBef>
                <a:spcPts val="0"/>
              </a:spcBef>
              <a:buClr>
                <a:schemeClr val="dk1"/>
              </a:buClr>
              <a:buSzPct val="55000"/>
              <a:buFont typeface="Arial"/>
              <a:buNone/>
            </a:pPr>
            <a:r>
              <a:rPr lang="en" sz="2000">
                <a:solidFill>
                  <a:srgbClr val="004C52"/>
                </a:solidFill>
                <a:latin typeface="Raleway"/>
                <a:ea typeface="Raleway"/>
                <a:cs typeface="Raleway"/>
                <a:sym typeface="Raleway"/>
              </a:rPr>
              <a:t>Es una extensión de javascript desarrollada por </a:t>
            </a:r>
            <a:r>
              <a:rPr b="1" lang="en" sz="2000">
                <a:solidFill>
                  <a:srgbClr val="004C52"/>
                </a:solidFill>
                <a:latin typeface="Raleway"/>
                <a:ea typeface="Raleway"/>
                <a:cs typeface="Raleway"/>
                <a:sym typeface="Raleway"/>
              </a:rPr>
              <a:t>Microsoft</a:t>
            </a:r>
            <a:r>
              <a:rPr lang="en" sz="2000">
                <a:solidFill>
                  <a:srgbClr val="004C52"/>
                </a:solidFill>
                <a:latin typeface="Raleway"/>
                <a:ea typeface="Raleway"/>
                <a:cs typeface="Raleway"/>
                <a:sym typeface="Raleway"/>
              </a:rPr>
              <a:t> que nos permite usar </a:t>
            </a:r>
            <a:r>
              <a:rPr b="1" lang="en" sz="2000">
                <a:solidFill>
                  <a:srgbClr val="004C52"/>
                </a:solidFill>
                <a:latin typeface="Raleway"/>
                <a:ea typeface="Raleway"/>
                <a:cs typeface="Raleway"/>
                <a:sym typeface="Raleway"/>
              </a:rPr>
              <a:t>todos los features de ES6</a:t>
            </a:r>
            <a:r>
              <a:rPr lang="en" sz="2000">
                <a:solidFill>
                  <a:srgbClr val="004C52"/>
                </a:solidFill>
                <a:latin typeface="Raleway"/>
                <a:ea typeface="Raleway"/>
                <a:cs typeface="Raleway"/>
                <a:sym typeface="Raleway"/>
              </a:rPr>
              <a:t>.</a:t>
            </a:r>
          </a:p>
          <a:p>
            <a:pPr lvl="0" rtl="0">
              <a:lnSpc>
                <a:spcPct val="115000"/>
              </a:lnSpc>
              <a:spcBef>
                <a:spcPts val="0"/>
              </a:spcBef>
              <a:buNone/>
            </a:pPr>
            <a:r>
              <a:t/>
            </a:r>
            <a:endParaRPr sz="2000">
              <a:solidFill>
                <a:srgbClr val="004C52"/>
              </a:solidFill>
              <a:latin typeface="Raleway"/>
              <a:ea typeface="Raleway"/>
              <a:cs typeface="Raleway"/>
              <a:sym typeface="Raleway"/>
            </a:endParaRPr>
          </a:p>
          <a:p>
            <a:pPr lvl="0" rtl="0">
              <a:lnSpc>
                <a:spcPct val="115000"/>
              </a:lnSpc>
              <a:spcBef>
                <a:spcPts val="0"/>
              </a:spcBef>
              <a:buClr>
                <a:schemeClr val="dk1"/>
              </a:buClr>
              <a:buSzPct val="55000"/>
              <a:buFont typeface="Arial"/>
              <a:buNone/>
            </a:pPr>
            <a:r>
              <a:rPr lang="en" sz="2000">
                <a:solidFill>
                  <a:srgbClr val="004C52"/>
                </a:solidFill>
                <a:latin typeface="Raleway"/>
                <a:ea typeface="Raleway"/>
                <a:cs typeface="Raleway"/>
                <a:sym typeface="Raleway"/>
              </a:rPr>
              <a:t>Además proporciona un enfoque más orientado a objetos a nuestro código, haciéndolo más escalable.</a:t>
            </a:r>
          </a:p>
          <a:p>
            <a:pPr lvl="0" rtl="0">
              <a:lnSpc>
                <a:spcPct val="115000"/>
              </a:lnSpc>
              <a:spcBef>
                <a:spcPts val="0"/>
              </a:spcBef>
              <a:buClr>
                <a:schemeClr val="dk1"/>
              </a:buClr>
              <a:buSzPct val="55000"/>
              <a:buFont typeface="Arial"/>
              <a:buNone/>
            </a:pPr>
            <a:r>
              <a:rPr lang="en" sz="2000">
                <a:solidFill>
                  <a:srgbClr val="004C52"/>
                </a:solidFill>
                <a:latin typeface="Raleway"/>
                <a:ea typeface="Raleway"/>
                <a:cs typeface="Raleway"/>
                <a:sym typeface="Raleway"/>
              </a:rPr>
              <a:t>Angular está escrito en Typescript</a:t>
            </a:r>
          </a:p>
          <a:p>
            <a:pPr lvl="0" rtl="0">
              <a:lnSpc>
                <a:spcPct val="115000"/>
              </a:lnSpc>
              <a:spcBef>
                <a:spcPts val="0"/>
              </a:spcBef>
              <a:buClr>
                <a:schemeClr val="dk1"/>
              </a:buClr>
              <a:buSzPct val="55000"/>
              <a:buFont typeface="Arial"/>
              <a:buNone/>
            </a:pPr>
            <a:r>
              <a:t/>
            </a:r>
            <a:endParaRPr sz="2000">
              <a:solidFill>
                <a:srgbClr val="004C52"/>
              </a:solidFill>
              <a:latin typeface="Raleway"/>
              <a:ea typeface="Raleway"/>
              <a:cs typeface="Raleway"/>
              <a:sym typeface="Raleway"/>
            </a:endParaRPr>
          </a:p>
          <a:p>
            <a:pPr lvl="0" rtl="0">
              <a:lnSpc>
                <a:spcPct val="115000"/>
              </a:lnSpc>
              <a:spcBef>
                <a:spcPts val="0"/>
              </a:spcBef>
              <a:buNone/>
            </a:pPr>
            <a:r>
              <a:t/>
            </a:r>
            <a:endParaRPr sz="2000">
              <a:solidFill>
                <a:srgbClr val="004C52"/>
              </a:solidFill>
              <a:latin typeface="Raleway"/>
              <a:ea typeface="Raleway"/>
              <a:cs typeface="Raleway"/>
              <a:sym typeface="Raleway"/>
            </a:endParaRPr>
          </a:p>
        </p:txBody>
      </p:sp>
      <p:pic>
        <p:nvPicPr>
          <p:cNvPr descr="es5-es6-typescript-circle-diagram.png" id="266" name="Shape 266"/>
          <p:cNvPicPr preferRelativeResize="0"/>
          <p:nvPr/>
        </p:nvPicPr>
        <p:blipFill>
          <a:blip r:embed="rId3">
            <a:alphaModFix/>
          </a:blip>
          <a:stretch>
            <a:fillRect/>
          </a:stretch>
        </p:blipFill>
        <p:spPr>
          <a:xfrm>
            <a:off x="0" y="1554775"/>
            <a:ext cx="3494700" cy="3494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¿Qué es TypeScript?</a:t>
            </a:r>
          </a:p>
        </p:txBody>
      </p:sp>
      <p:sp>
        <p:nvSpPr>
          <p:cNvPr id="272" name="Shape 272"/>
          <p:cNvSpPr txBox="1"/>
          <p:nvPr/>
        </p:nvSpPr>
        <p:spPr>
          <a:xfrm>
            <a:off x="1235300" y="1475825"/>
            <a:ext cx="6463800" cy="1719000"/>
          </a:xfrm>
          <a:prstGeom prst="rect">
            <a:avLst/>
          </a:prstGeom>
          <a:noFill/>
          <a:ln>
            <a:noFill/>
          </a:ln>
        </p:spPr>
        <p:txBody>
          <a:bodyPr anchorCtr="0" anchor="ctr" bIns="91425" lIns="91425" rIns="91425" wrap="square" tIns="91425">
            <a:noAutofit/>
          </a:bodyPr>
          <a:lstStyle/>
          <a:p>
            <a:pPr lvl="0" rtl="0" algn="ctr">
              <a:lnSpc>
                <a:spcPct val="115000"/>
              </a:lnSpc>
              <a:spcBef>
                <a:spcPts val="0"/>
              </a:spcBef>
              <a:buClr>
                <a:schemeClr val="dk1"/>
              </a:buClr>
              <a:buSzPct val="61111"/>
              <a:buFont typeface="Arial"/>
              <a:buNone/>
            </a:pPr>
            <a:r>
              <a:rPr lang="en" sz="1800">
                <a:solidFill>
                  <a:srgbClr val="004C52"/>
                </a:solidFill>
                <a:latin typeface="Raleway"/>
                <a:ea typeface="Raleway"/>
                <a:cs typeface="Raleway"/>
                <a:sym typeface="Raleway"/>
              </a:rPr>
              <a:t>Esto quiere decir que en nuestro proyecto</a:t>
            </a:r>
            <a:r>
              <a:rPr b="1" lang="en" sz="1800">
                <a:solidFill>
                  <a:srgbClr val="004C52"/>
                </a:solidFill>
                <a:latin typeface="Raleway"/>
                <a:ea typeface="Raleway"/>
                <a:cs typeface="Raleway"/>
                <a:sym typeface="Raleway"/>
              </a:rPr>
              <a:t> usaremos archivos .TS en lugar de .JS</a:t>
            </a:r>
            <a:r>
              <a:rPr lang="en" sz="1800">
                <a:solidFill>
                  <a:srgbClr val="004C52"/>
                </a:solidFill>
                <a:latin typeface="Raleway"/>
                <a:ea typeface="Raleway"/>
                <a:cs typeface="Raleway"/>
                <a:sym typeface="Raleway"/>
              </a:rPr>
              <a:t>. Para poder ejecutar código TypeScript necesitaremos un </a:t>
            </a:r>
            <a:r>
              <a:rPr b="1" lang="en" sz="1800">
                <a:solidFill>
                  <a:srgbClr val="004C52"/>
                </a:solidFill>
                <a:latin typeface="Raleway"/>
                <a:ea typeface="Raleway"/>
                <a:cs typeface="Raleway"/>
                <a:sym typeface="Raleway"/>
              </a:rPr>
              <a:t>transpiler</a:t>
            </a:r>
          </a:p>
          <a:p>
            <a:pPr lvl="0" rtl="0" algn="ctr">
              <a:lnSpc>
                <a:spcPct val="115000"/>
              </a:lnSpc>
              <a:spcBef>
                <a:spcPts val="0"/>
              </a:spcBef>
              <a:buNone/>
            </a:pPr>
            <a:r>
              <a:t/>
            </a:r>
            <a:endParaRPr sz="1800">
              <a:solidFill>
                <a:srgbClr val="004C52"/>
              </a:solidFill>
              <a:latin typeface="Raleway"/>
              <a:ea typeface="Raleway"/>
              <a:cs typeface="Raleway"/>
              <a:sym typeface="Raleway"/>
            </a:endParaRPr>
          </a:p>
        </p:txBody>
      </p:sp>
      <p:pic>
        <p:nvPicPr>
          <p:cNvPr descr="Getting Started With TypeScript 21411.png" id="273" name="Shape 273"/>
          <p:cNvPicPr preferRelativeResize="0"/>
          <p:nvPr/>
        </p:nvPicPr>
        <p:blipFill>
          <a:blip r:embed="rId3">
            <a:alphaModFix/>
          </a:blip>
          <a:stretch>
            <a:fillRect/>
          </a:stretch>
        </p:blipFill>
        <p:spPr>
          <a:xfrm>
            <a:off x="2030150" y="2826338"/>
            <a:ext cx="5324475" cy="1895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Instalando TypeScript</a:t>
            </a:r>
          </a:p>
        </p:txBody>
      </p:sp>
      <p:sp>
        <p:nvSpPr>
          <p:cNvPr id="279" name="Shape 279"/>
          <p:cNvSpPr txBox="1"/>
          <p:nvPr/>
        </p:nvSpPr>
        <p:spPr>
          <a:xfrm>
            <a:off x="990375" y="1738725"/>
            <a:ext cx="6463800" cy="1719000"/>
          </a:xfrm>
          <a:prstGeom prst="rect">
            <a:avLst/>
          </a:prstGeom>
          <a:noFill/>
          <a:ln>
            <a:noFill/>
          </a:ln>
        </p:spPr>
        <p:txBody>
          <a:bodyPr anchorCtr="0" anchor="ctr" bIns="91425" lIns="91425" rIns="91425" wrap="square" tIns="91425">
            <a:noAutofit/>
          </a:bodyPr>
          <a:lstStyle/>
          <a:p>
            <a:pPr lvl="0" rtl="0">
              <a:lnSpc>
                <a:spcPct val="115000"/>
              </a:lnSpc>
              <a:spcBef>
                <a:spcPts val="0"/>
              </a:spcBef>
              <a:buNone/>
            </a:pPr>
            <a:r>
              <a:t/>
            </a:r>
            <a:endParaRPr sz="1800">
              <a:solidFill>
                <a:srgbClr val="004C52"/>
              </a:solidFill>
              <a:latin typeface="Raleway"/>
              <a:ea typeface="Raleway"/>
              <a:cs typeface="Raleway"/>
              <a:sym typeface="Raleway"/>
            </a:endParaRPr>
          </a:p>
          <a:p>
            <a:pPr lvl="0" rtl="0">
              <a:lnSpc>
                <a:spcPct val="150000"/>
              </a:lnSpc>
              <a:spcBef>
                <a:spcPts val="1100"/>
              </a:spcBef>
              <a:spcAft>
                <a:spcPts val="1100"/>
              </a:spcAft>
              <a:buClr>
                <a:schemeClr val="dk1"/>
              </a:buClr>
              <a:buSzPct val="61111"/>
              <a:buFont typeface="Arial"/>
              <a:buNone/>
            </a:pPr>
            <a:r>
              <a:rPr lang="en" sz="1800">
                <a:solidFill>
                  <a:schemeClr val="dk2"/>
                </a:solidFill>
              </a:rPr>
              <a:t>Podemos instalar el transpiler a través de npm</a:t>
            </a:r>
          </a:p>
          <a:p>
            <a:pPr lvl="0" rtl="0">
              <a:lnSpc>
                <a:spcPct val="250000"/>
              </a:lnSpc>
              <a:spcBef>
                <a:spcPts val="0"/>
              </a:spcBef>
              <a:spcAft>
                <a:spcPts val="1500"/>
              </a:spcAft>
              <a:buClr>
                <a:schemeClr val="dk1"/>
              </a:buClr>
              <a:buSzPct val="61111"/>
              <a:buFont typeface="Arial"/>
              <a:buNone/>
            </a:pPr>
            <a:r>
              <a:rPr lang="en" sz="1800">
                <a:solidFill>
                  <a:schemeClr val="lt1"/>
                </a:solidFill>
                <a:highlight>
                  <a:srgbClr val="152740"/>
                </a:highlight>
                <a:latin typeface="Courier New"/>
                <a:ea typeface="Courier New"/>
                <a:cs typeface="Courier New"/>
                <a:sym typeface="Courier New"/>
              </a:rPr>
              <a:t>npm install -g typescript</a:t>
            </a:r>
          </a:p>
          <a:p>
            <a:pPr lvl="0" rtl="0">
              <a:lnSpc>
                <a:spcPct val="150000"/>
              </a:lnSpc>
              <a:spcBef>
                <a:spcPts val="1100"/>
              </a:spcBef>
              <a:spcAft>
                <a:spcPts val="1100"/>
              </a:spcAft>
              <a:buClr>
                <a:schemeClr val="dk1"/>
              </a:buClr>
              <a:buSzPct val="61111"/>
              <a:buFont typeface="Arial"/>
              <a:buNone/>
            </a:pPr>
            <a:r>
              <a:rPr lang="en" sz="1800">
                <a:solidFill>
                  <a:schemeClr val="dk2"/>
                </a:solidFill>
              </a:rPr>
              <a:t>Ahora, para convertir un archivo de .ts a .js sólo necesitamos</a:t>
            </a:r>
          </a:p>
          <a:p>
            <a:pPr lvl="0" rtl="0">
              <a:lnSpc>
                <a:spcPct val="142857"/>
              </a:lnSpc>
              <a:spcBef>
                <a:spcPts val="0"/>
              </a:spcBef>
              <a:spcAft>
                <a:spcPts val="1500"/>
              </a:spcAft>
              <a:buClr>
                <a:schemeClr val="dk1"/>
              </a:buClr>
              <a:buSzPct val="61111"/>
              <a:buFont typeface="Arial"/>
              <a:buNone/>
            </a:pPr>
            <a:r>
              <a:rPr lang="en" sz="1800">
                <a:solidFill>
                  <a:schemeClr val="lt1"/>
                </a:solidFill>
                <a:highlight>
                  <a:srgbClr val="152740"/>
                </a:highlight>
                <a:latin typeface="Courier New"/>
                <a:ea typeface="Courier New"/>
                <a:cs typeface="Courier New"/>
                <a:sym typeface="Courier New"/>
              </a:rPr>
              <a:t>tsc helloworld.ts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Integrando Typescript a nuestro IDE</a:t>
            </a:r>
          </a:p>
        </p:txBody>
      </p:sp>
      <p:sp>
        <p:nvSpPr>
          <p:cNvPr id="285" name="Shape 285"/>
          <p:cNvSpPr txBox="1"/>
          <p:nvPr/>
        </p:nvSpPr>
        <p:spPr>
          <a:xfrm>
            <a:off x="500500" y="1433225"/>
            <a:ext cx="5899500" cy="3210600"/>
          </a:xfrm>
          <a:prstGeom prst="rect">
            <a:avLst/>
          </a:prstGeom>
          <a:noFill/>
          <a:ln>
            <a:noFill/>
          </a:ln>
        </p:spPr>
        <p:txBody>
          <a:bodyPr anchorCtr="0" anchor="ctr" bIns="91425" lIns="91425" rIns="91425" wrap="square" tIns="91425">
            <a:noAutofit/>
          </a:bodyPr>
          <a:lstStyle/>
          <a:p>
            <a:pPr lvl="0" rtl="0">
              <a:lnSpc>
                <a:spcPct val="115000"/>
              </a:lnSpc>
              <a:spcBef>
                <a:spcPts val="0"/>
              </a:spcBef>
              <a:buNone/>
            </a:pPr>
            <a:r>
              <a:rPr lang="en" sz="1600" u="sng">
                <a:solidFill>
                  <a:schemeClr val="hlink"/>
                </a:solidFill>
                <a:latin typeface="Raleway"/>
                <a:ea typeface="Raleway"/>
                <a:cs typeface="Raleway"/>
                <a:sym typeface="Raleway"/>
                <a:hlinkClick r:id="rId3"/>
              </a:rPr>
              <a:t>https://github.com/Microsoft/TypeScript-Sublime-Plugin</a:t>
            </a:r>
          </a:p>
          <a:p>
            <a:pPr lvl="0" rtl="0">
              <a:lnSpc>
                <a:spcPct val="115000"/>
              </a:lnSpc>
              <a:spcBef>
                <a:spcPts val="0"/>
              </a:spcBef>
              <a:buNone/>
            </a:pPr>
            <a:r>
              <a:rPr lang="en" sz="1600" u="sng">
                <a:solidFill>
                  <a:schemeClr val="hlink"/>
                </a:solidFill>
                <a:latin typeface="Raleway"/>
                <a:ea typeface="Raleway"/>
                <a:cs typeface="Raleway"/>
                <a:sym typeface="Raleway"/>
                <a:hlinkClick r:id="rId4"/>
              </a:rPr>
              <a:t>https://atom.io/packages/atom-typescript</a:t>
            </a:r>
          </a:p>
          <a:p>
            <a:pPr lvl="0" rtl="0">
              <a:lnSpc>
                <a:spcPct val="115000"/>
              </a:lnSpc>
              <a:spcBef>
                <a:spcPts val="0"/>
              </a:spcBef>
              <a:buNone/>
            </a:pPr>
            <a:r>
              <a:rPr lang="en" sz="1600" u="sng">
                <a:solidFill>
                  <a:schemeClr val="hlink"/>
                </a:solidFill>
                <a:latin typeface="Raleway"/>
                <a:ea typeface="Raleway"/>
                <a:cs typeface="Raleway"/>
                <a:sym typeface="Raleway"/>
                <a:hlinkClick r:id="rId5"/>
              </a:rPr>
              <a:t>https://github.com/palantir/eclipse-typescript</a:t>
            </a:r>
          </a:p>
          <a:p>
            <a:pPr lvl="0" rtl="0">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nSpc>
                <a:spcPct val="115000"/>
              </a:lnSpc>
              <a:spcBef>
                <a:spcPts val="0"/>
              </a:spcBef>
              <a:buNone/>
            </a:pPr>
            <a:r>
              <a:rPr lang="en" sz="1600" u="sng">
                <a:solidFill>
                  <a:schemeClr val="hlink"/>
                </a:solidFill>
                <a:latin typeface="Raleway"/>
                <a:ea typeface="Raleway"/>
                <a:cs typeface="Raleway"/>
                <a:sym typeface="Raleway"/>
                <a:hlinkClick r:id="rId6"/>
              </a:rPr>
              <a:t>https://code.visualstudio.com/Docs/languages/typescript</a:t>
            </a:r>
          </a:p>
          <a:p>
            <a:pPr lvl="0" rtl="0">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nSpc>
                <a:spcPct val="115000"/>
              </a:lnSpc>
              <a:spcBef>
                <a:spcPts val="0"/>
              </a:spcBef>
              <a:buNone/>
            </a:pPr>
            <a:r>
              <a:t/>
            </a:r>
            <a:endParaRPr sz="1600">
              <a:solidFill>
                <a:srgbClr val="004C52"/>
              </a:solidFill>
              <a:latin typeface="Raleway"/>
              <a:ea typeface="Raleway"/>
              <a:cs typeface="Raleway"/>
              <a:sym typeface="Raleway"/>
            </a:endParaRPr>
          </a:p>
        </p:txBody>
      </p:sp>
      <p:pic>
        <p:nvPicPr>
          <p:cNvPr descr="Captura de pantalla de 2016-11-17 07:29:24.png" id="286" name="Shape 286"/>
          <p:cNvPicPr preferRelativeResize="0"/>
          <p:nvPr/>
        </p:nvPicPr>
        <p:blipFill>
          <a:blip r:embed="rId7">
            <a:alphaModFix/>
          </a:blip>
          <a:stretch>
            <a:fillRect/>
          </a:stretch>
        </p:blipFill>
        <p:spPr>
          <a:xfrm>
            <a:off x="6400000" y="1737588"/>
            <a:ext cx="2152650" cy="2238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886650" y="398400"/>
            <a:ext cx="62376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¿Cómo funciona Typescript en Angular?</a:t>
            </a:r>
          </a:p>
        </p:txBody>
      </p:sp>
      <p:pic>
        <p:nvPicPr>
          <p:cNvPr descr="Captura de pantalla de 2016-11-17 07:37:38.png" id="292" name="Shape 292"/>
          <p:cNvPicPr preferRelativeResize="0"/>
          <p:nvPr/>
        </p:nvPicPr>
        <p:blipFill>
          <a:blip r:embed="rId3">
            <a:alphaModFix/>
          </a:blip>
          <a:stretch>
            <a:fillRect/>
          </a:stretch>
        </p:blipFill>
        <p:spPr>
          <a:xfrm>
            <a:off x="958838" y="1732287"/>
            <a:ext cx="6903676" cy="2607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ctrTitle"/>
          </p:nvPr>
        </p:nvSpPr>
        <p:spPr>
          <a:xfrm>
            <a:off x="1663125" y="2192950"/>
            <a:ext cx="5513100" cy="11598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Raleway"/>
              <a:buNone/>
            </a:pPr>
            <a:r>
              <a:rPr lang="en">
                <a:latin typeface="Roboto"/>
                <a:ea typeface="Roboto"/>
                <a:cs typeface="Roboto"/>
                <a:sym typeface="Roboto"/>
              </a:rPr>
              <a:t>Ejercicio 1:</a:t>
            </a:r>
          </a:p>
          <a:p>
            <a:pPr indent="0" lvl="0" marL="0" marR="0" rtl="0" algn="ctr">
              <a:lnSpc>
                <a:spcPct val="100000"/>
              </a:lnSpc>
              <a:spcBef>
                <a:spcPts val="0"/>
              </a:spcBef>
              <a:spcAft>
                <a:spcPts val="0"/>
              </a:spcAft>
              <a:buClr>
                <a:srgbClr val="FFFFFF"/>
              </a:buClr>
              <a:buSzPct val="25000"/>
              <a:buFont typeface="Raleway"/>
              <a:buNone/>
            </a:pPr>
            <a:r>
              <a:rPr lang="en">
                <a:latin typeface="Roboto"/>
                <a:ea typeface="Roboto"/>
                <a:cs typeface="Roboto"/>
                <a:sym typeface="Roboto"/>
              </a:rPr>
              <a:t>Hola Mundo </a:t>
            </a:r>
          </a:p>
          <a:p>
            <a:pPr indent="0" lvl="0" marL="0" marR="0" rtl="0" algn="ctr">
              <a:lnSpc>
                <a:spcPct val="100000"/>
              </a:lnSpc>
              <a:spcBef>
                <a:spcPts val="0"/>
              </a:spcBef>
              <a:spcAft>
                <a:spcPts val="0"/>
              </a:spcAft>
              <a:buClr>
                <a:srgbClr val="FFFFFF"/>
              </a:buClr>
              <a:buSzPct val="25000"/>
              <a:buFont typeface="Raleway"/>
              <a:buNone/>
            </a:pPr>
            <a:r>
              <a:rPr lang="en">
                <a:latin typeface="Roboto"/>
                <a:ea typeface="Roboto"/>
                <a:cs typeface="Roboto"/>
                <a:sym typeface="Roboto"/>
              </a:rPr>
              <a:t>TypeScript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216700" y="1258650"/>
            <a:ext cx="2129425" cy="3976074"/>
          </a:xfrm>
          <a:prstGeom prst="rect">
            <a:avLst/>
          </a:prstGeom>
          <a:noFill/>
          <a:ln>
            <a:noFill/>
          </a:ln>
        </p:spPr>
      </p:pic>
      <p:pic>
        <p:nvPicPr>
          <p:cNvPr id="123" name="Shape 123"/>
          <p:cNvPicPr preferRelativeResize="0"/>
          <p:nvPr/>
        </p:nvPicPr>
        <p:blipFill>
          <a:blip r:embed="rId4">
            <a:alphaModFix/>
          </a:blip>
          <a:stretch>
            <a:fillRect/>
          </a:stretch>
        </p:blipFill>
        <p:spPr>
          <a:xfrm>
            <a:off x="7276175" y="676088"/>
            <a:ext cx="2030450" cy="3791324"/>
          </a:xfrm>
          <a:prstGeom prst="rect">
            <a:avLst/>
          </a:prstGeom>
          <a:noFill/>
          <a:ln>
            <a:noFill/>
          </a:ln>
        </p:spPr>
      </p:pic>
      <p:sp>
        <p:nvSpPr>
          <p:cNvPr id="124" name="Shape 124"/>
          <p:cNvSpPr txBox="1"/>
          <p:nvPr/>
        </p:nvSpPr>
        <p:spPr>
          <a:xfrm>
            <a:off x="1938800" y="1197500"/>
            <a:ext cx="5337300" cy="3615300"/>
          </a:xfrm>
          <a:prstGeom prst="rect">
            <a:avLst/>
          </a:prstGeom>
          <a:noFill/>
          <a:ln>
            <a:noFill/>
          </a:ln>
        </p:spPr>
        <p:txBody>
          <a:bodyPr anchorCtr="0" anchor="t" bIns="91425" lIns="91425" rIns="91425" wrap="square" tIns="91425">
            <a:noAutofit/>
          </a:bodyPr>
          <a:lstStyle/>
          <a:p>
            <a:pPr lvl="0" rtl="0">
              <a:spcBef>
                <a:spcPts val="0"/>
              </a:spcBef>
              <a:buNone/>
            </a:pPr>
            <a:r>
              <a:rPr b="1" lang="en" sz="4800">
                <a:solidFill>
                  <a:srgbClr val="ABE33F"/>
                </a:solidFill>
                <a:latin typeface="Roboto"/>
                <a:ea typeface="Roboto"/>
                <a:cs typeface="Roboto"/>
                <a:sym typeface="Roboto"/>
              </a:rPr>
              <a:t>Rafael Becerra</a:t>
            </a:r>
          </a:p>
          <a:p>
            <a:pPr lvl="0" rtl="0">
              <a:spcBef>
                <a:spcPts val="0"/>
              </a:spcBef>
              <a:buNone/>
            </a:pPr>
            <a:r>
              <a:rPr b="1" lang="en" sz="3000">
                <a:solidFill>
                  <a:srgbClr val="004C52"/>
                </a:solidFill>
                <a:latin typeface="Roboto"/>
                <a:ea typeface="Roboto"/>
                <a:cs typeface="Roboto"/>
                <a:sym typeface="Roboto"/>
              </a:rPr>
              <a:t>Ing. de sistemas</a:t>
            </a:r>
          </a:p>
          <a:p>
            <a:pPr lvl="0" rtl="0">
              <a:spcBef>
                <a:spcPts val="0"/>
              </a:spcBef>
              <a:buNone/>
            </a:pPr>
            <a:r>
              <a:rPr b="1" lang="en" sz="2400">
                <a:solidFill>
                  <a:srgbClr val="00AE9D"/>
                </a:solidFill>
                <a:latin typeface="Roboto"/>
                <a:ea typeface="Roboto"/>
                <a:cs typeface="Roboto"/>
                <a:sym typeface="Roboto"/>
              </a:rPr>
              <a:t>Full stack developer en Impacto Tecnológico</a:t>
            </a:r>
          </a:p>
          <a:p>
            <a:pPr lvl="0" rtl="0">
              <a:spcBef>
                <a:spcPts val="0"/>
              </a:spcBef>
              <a:buNone/>
            </a:pPr>
            <a:r>
              <a:t/>
            </a:r>
            <a:endParaRPr b="1" sz="2400">
              <a:solidFill>
                <a:srgbClr val="004C52"/>
              </a:solidFill>
              <a:latin typeface="Roboto"/>
              <a:ea typeface="Roboto"/>
              <a:cs typeface="Roboto"/>
              <a:sym typeface="Roboto"/>
            </a:endParaRPr>
          </a:p>
          <a:p>
            <a:pPr indent="-342900" lvl="0" marL="457200" rtl="0">
              <a:spcBef>
                <a:spcPts val="0"/>
              </a:spcBef>
              <a:spcAft>
                <a:spcPts val="0"/>
              </a:spcAft>
              <a:buClr>
                <a:srgbClr val="004C52"/>
              </a:buClr>
              <a:buSzPct val="100000"/>
              <a:buFont typeface="Roboto"/>
              <a:buChar char="●"/>
            </a:pPr>
            <a:r>
              <a:rPr b="1" lang="en" sz="1800">
                <a:solidFill>
                  <a:srgbClr val="004C52"/>
                </a:solidFill>
                <a:latin typeface="Roboto"/>
                <a:ea typeface="Roboto"/>
                <a:cs typeface="Roboto"/>
                <a:sym typeface="Roboto"/>
              </a:rPr>
              <a:t> @rafaelbecks</a:t>
            </a:r>
          </a:p>
          <a:p>
            <a:pPr indent="-342900" lvl="0" marL="457200" rtl="0">
              <a:spcBef>
                <a:spcPts val="0"/>
              </a:spcBef>
              <a:spcAft>
                <a:spcPts val="0"/>
              </a:spcAft>
              <a:buClr>
                <a:srgbClr val="004C52"/>
              </a:buClr>
              <a:buSzPct val="100000"/>
              <a:buFont typeface="Roboto"/>
              <a:buChar char="●"/>
            </a:pPr>
            <a:r>
              <a:rPr b="1" lang="en" sz="1800">
                <a:solidFill>
                  <a:srgbClr val="004C52"/>
                </a:solidFill>
                <a:latin typeface="Roboto"/>
                <a:ea typeface="Roboto"/>
                <a:cs typeface="Roboto"/>
                <a:sym typeface="Roboto"/>
              </a:rPr>
              <a:t> </a:t>
            </a:r>
            <a:r>
              <a:rPr b="1" lang="en" sz="1800">
                <a:solidFill>
                  <a:srgbClr val="004C52"/>
                </a:solidFill>
                <a:latin typeface="Roboto"/>
                <a:ea typeface="Roboto"/>
                <a:cs typeface="Roboto"/>
                <a:sym typeface="Roboto"/>
                <a:hlinkClick r:id="rId5"/>
              </a:rPr>
              <a:t>https://www.linkedin.com/in/rafaelbecks/</a:t>
            </a:r>
          </a:p>
          <a:p>
            <a:pPr indent="-342900" lvl="0" marL="457200" rtl="0">
              <a:spcBef>
                <a:spcPts val="0"/>
              </a:spcBef>
              <a:buClr>
                <a:srgbClr val="004C52"/>
              </a:buClr>
              <a:buSzPct val="100000"/>
              <a:buFont typeface="Roboto"/>
              <a:buChar char="●"/>
            </a:pPr>
            <a:r>
              <a:rPr b="1" lang="en" sz="1800">
                <a:solidFill>
                  <a:srgbClr val="004C52"/>
                </a:solidFill>
                <a:latin typeface="Roboto"/>
                <a:ea typeface="Roboto"/>
                <a:cs typeface="Roboto"/>
                <a:sym typeface="Roboto"/>
              </a:rPr>
              <a:t>rafaelbecks93</a:t>
            </a:r>
            <a:r>
              <a:rPr b="1" lang="en" sz="1800">
                <a:solidFill>
                  <a:srgbClr val="004C52"/>
                </a:solidFill>
                <a:latin typeface="Roboto"/>
                <a:ea typeface="Roboto"/>
                <a:cs typeface="Roboto"/>
                <a:sym typeface="Roboto"/>
                <a:hlinkClick r:id="rId6"/>
              </a:rPr>
              <a:t>@gmail.com</a:t>
            </a:r>
            <a:r>
              <a:rPr b="1" lang="en" sz="1800">
                <a:solidFill>
                  <a:srgbClr val="004C52"/>
                </a:solidFill>
                <a:latin typeface="Roboto"/>
                <a:ea typeface="Roboto"/>
                <a:cs typeface="Roboto"/>
                <a:sym typeface="Roboto"/>
              </a:rPr>
              <a:t> </a:t>
            </a:r>
          </a:p>
          <a:p>
            <a:pPr lvl="0" rtl="0">
              <a:spcBef>
                <a:spcPts val="0"/>
              </a:spcBef>
              <a:buNone/>
            </a:pPr>
            <a:r>
              <a:t/>
            </a:r>
            <a:endParaRPr b="1" sz="2400">
              <a:solidFill>
                <a:srgbClr val="00AE9D"/>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ctrTitle"/>
          </p:nvPr>
        </p:nvSpPr>
        <p:spPr>
          <a:xfrm>
            <a:off x="1519950" y="1877500"/>
            <a:ext cx="6423600" cy="11598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latin typeface="Roboto"/>
                <a:ea typeface="Roboto"/>
                <a:cs typeface="Roboto"/>
                <a:sym typeface="Roboto"/>
              </a:rPr>
              <a:t>Arquitectura/Filosofía Angular</a:t>
            </a:r>
          </a:p>
          <a:p>
            <a:pPr lvl="0" rtl="0">
              <a:spcBef>
                <a:spcPts val="0"/>
              </a:spcBef>
              <a:buClr>
                <a:schemeClr val="lt1"/>
              </a:buClr>
              <a:buSzPct val="25000"/>
              <a:buFont typeface="Raleway"/>
              <a:buNone/>
            </a:pPr>
            <a:r>
              <a:rPr lang="en">
                <a:solidFill>
                  <a:schemeClr val="lt1"/>
                </a:solidFill>
                <a:latin typeface="Roboto"/>
                <a:ea typeface="Roboto"/>
                <a:cs typeface="Roboto"/>
                <a:sym typeface="Roboto"/>
              </a:rPr>
              <a:t>Angular-CLI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886650" y="2460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Estructura básica de una app Angular</a:t>
            </a:r>
          </a:p>
        </p:txBody>
      </p:sp>
      <p:sp>
        <p:nvSpPr>
          <p:cNvPr id="308" name="Shape 308"/>
          <p:cNvSpPr/>
          <p:nvPr/>
        </p:nvSpPr>
        <p:spPr>
          <a:xfrm>
            <a:off x="63900" y="4376750"/>
            <a:ext cx="2065800" cy="6816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solidFill>
                <a:srgbClr val="FFFFFF"/>
              </a:solidFill>
            </a:endParaRPr>
          </a:p>
        </p:txBody>
      </p:sp>
      <p:pic>
        <p:nvPicPr>
          <p:cNvPr descr="Architecture-Angular-Tutorial-Edureka.png" id="309" name="Shape 309"/>
          <p:cNvPicPr preferRelativeResize="0"/>
          <p:nvPr/>
        </p:nvPicPr>
        <p:blipFill rotWithShape="1">
          <a:blip r:embed="rId3">
            <a:alphaModFix/>
          </a:blip>
          <a:srcRect b="0" l="0" r="0" t="4816"/>
          <a:stretch/>
        </p:blipFill>
        <p:spPr>
          <a:xfrm>
            <a:off x="1039050" y="850275"/>
            <a:ext cx="6869274" cy="4153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Estructura básica de una app Angular</a:t>
            </a:r>
          </a:p>
        </p:txBody>
      </p:sp>
      <p:sp>
        <p:nvSpPr>
          <p:cNvPr id="315" name="Shape 315"/>
          <p:cNvSpPr txBox="1"/>
          <p:nvPr/>
        </p:nvSpPr>
        <p:spPr>
          <a:xfrm>
            <a:off x="642250" y="1316075"/>
            <a:ext cx="7293000" cy="3210600"/>
          </a:xfrm>
          <a:prstGeom prst="rect">
            <a:avLst/>
          </a:prstGeom>
          <a:noFill/>
          <a:ln>
            <a:noFill/>
          </a:ln>
        </p:spPr>
        <p:txBody>
          <a:bodyPr anchorCtr="0" anchor="ctr" bIns="91425" lIns="91425" rIns="91425" wrap="square" tIns="91425">
            <a:noAutofit/>
          </a:bodyPr>
          <a:lstStyle/>
          <a:p>
            <a:pPr lvl="0" rtl="0" algn="just">
              <a:lnSpc>
                <a:spcPct val="100000"/>
              </a:lnSpc>
              <a:spcBef>
                <a:spcPts val="0"/>
              </a:spcBef>
              <a:buNone/>
            </a:pPr>
            <a:r>
              <a:rPr b="1" lang="en" sz="1600">
                <a:solidFill>
                  <a:srgbClr val="004C52"/>
                </a:solidFill>
                <a:latin typeface="Raleway"/>
                <a:ea typeface="Raleway"/>
                <a:cs typeface="Raleway"/>
                <a:sym typeface="Raleway"/>
              </a:rPr>
              <a:t>Imports</a:t>
            </a:r>
            <a:r>
              <a:rPr lang="en" sz="1600">
                <a:solidFill>
                  <a:srgbClr val="004C52"/>
                </a:solidFill>
                <a:latin typeface="Raleway"/>
                <a:ea typeface="Raleway"/>
                <a:cs typeface="Raleway"/>
                <a:sym typeface="Raleway"/>
              </a:rPr>
              <a:t>: Como en cualquier lenguaje de POO importamos los componentes necesarios para nuestra aplicación</a:t>
            </a:r>
          </a:p>
          <a:p>
            <a:pPr lvl="0" rtl="0" algn="just">
              <a:lnSpc>
                <a:spcPct val="100000"/>
              </a:lnSpc>
              <a:spcBef>
                <a:spcPts val="0"/>
              </a:spcBef>
              <a:buNone/>
            </a:pPr>
            <a:r>
              <a:t/>
            </a:r>
            <a:endParaRPr sz="1600">
              <a:solidFill>
                <a:srgbClr val="004C52"/>
              </a:solidFill>
              <a:latin typeface="Raleway"/>
              <a:ea typeface="Raleway"/>
              <a:cs typeface="Raleway"/>
              <a:sym typeface="Raleway"/>
            </a:endParaRPr>
          </a:p>
          <a:p>
            <a:pPr lvl="0" rtl="0" algn="just">
              <a:lnSpc>
                <a:spcPct val="100000"/>
              </a:lnSpc>
              <a:spcBef>
                <a:spcPts val="0"/>
              </a:spcBef>
              <a:buNone/>
            </a:pPr>
            <a:r>
              <a:rPr b="1" lang="en" sz="1600">
                <a:solidFill>
                  <a:srgbClr val="004C52"/>
                </a:solidFill>
                <a:latin typeface="Raleway"/>
                <a:ea typeface="Raleway"/>
                <a:cs typeface="Raleway"/>
                <a:sym typeface="Raleway"/>
              </a:rPr>
              <a:t>Decorators</a:t>
            </a:r>
            <a:r>
              <a:rPr lang="en" sz="1600">
                <a:solidFill>
                  <a:srgbClr val="004C52"/>
                </a:solidFill>
                <a:latin typeface="Raleway"/>
                <a:ea typeface="Raleway"/>
                <a:cs typeface="Raleway"/>
                <a:sym typeface="Raleway"/>
              </a:rPr>
              <a:t>: Identificados con la el símbolo @ (@NgModule / @Component). Especifica metadata importante para la definición de nuestra clase, debe ser declarada justo antes de la clase/módulo/componente. </a:t>
            </a:r>
          </a:p>
          <a:p>
            <a:pPr lvl="0" rtl="0" algn="just">
              <a:lnSpc>
                <a:spcPct val="100000"/>
              </a:lnSpc>
              <a:spcBef>
                <a:spcPts val="0"/>
              </a:spcBef>
              <a:buNone/>
            </a:pPr>
            <a:r>
              <a:t/>
            </a:r>
            <a:endParaRPr sz="1600">
              <a:solidFill>
                <a:srgbClr val="004C52"/>
              </a:solidFill>
              <a:latin typeface="Raleway"/>
              <a:ea typeface="Raleway"/>
              <a:cs typeface="Raleway"/>
              <a:sym typeface="Raleway"/>
            </a:endParaRPr>
          </a:p>
          <a:p>
            <a:pPr lvl="0" rtl="0" algn="just">
              <a:lnSpc>
                <a:spcPct val="100000"/>
              </a:lnSpc>
              <a:spcBef>
                <a:spcPts val="0"/>
              </a:spcBef>
              <a:buNone/>
            </a:pPr>
            <a:r>
              <a:rPr b="1" lang="en" sz="1600">
                <a:solidFill>
                  <a:srgbClr val="004C52"/>
                </a:solidFill>
                <a:latin typeface="Raleway"/>
                <a:ea typeface="Raleway"/>
                <a:cs typeface="Raleway"/>
                <a:sym typeface="Raleway"/>
              </a:rPr>
              <a:t>Módulo</a:t>
            </a:r>
            <a:r>
              <a:rPr lang="en" sz="1600">
                <a:solidFill>
                  <a:srgbClr val="004C52"/>
                </a:solidFill>
                <a:latin typeface="Raleway"/>
                <a:ea typeface="Raleway"/>
                <a:cs typeface="Raleway"/>
                <a:sym typeface="Raleway"/>
              </a:rPr>
              <a:t>: Un Módulo, define un conjunto de componentes.</a:t>
            </a:r>
          </a:p>
          <a:p>
            <a:pPr lvl="0" rtl="0" algn="just">
              <a:lnSpc>
                <a:spcPct val="100000"/>
              </a:lnSpc>
              <a:spcBef>
                <a:spcPts val="0"/>
              </a:spcBef>
              <a:buNone/>
            </a:pPr>
            <a:r>
              <a:t/>
            </a:r>
            <a:endParaRPr sz="1600">
              <a:solidFill>
                <a:srgbClr val="004C52"/>
              </a:solidFill>
              <a:latin typeface="Raleway"/>
              <a:ea typeface="Raleway"/>
              <a:cs typeface="Raleway"/>
              <a:sym typeface="Raleway"/>
            </a:endParaRPr>
          </a:p>
          <a:p>
            <a:pPr lvl="0" rtl="0" algn="just">
              <a:lnSpc>
                <a:spcPct val="100000"/>
              </a:lnSpc>
              <a:spcBef>
                <a:spcPts val="0"/>
              </a:spcBef>
              <a:buNone/>
            </a:pPr>
            <a:r>
              <a:rPr b="1" lang="en" sz="1600">
                <a:solidFill>
                  <a:srgbClr val="004C52"/>
                </a:solidFill>
                <a:latin typeface="Raleway"/>
                <a:ea typeface="Raleway"/>
                <a:cs typeface="Raleway"/>
                <a:sym typeface="Raleway"/>
              </a:rPr>
              <a:t>Component</a:t>
            </a:r>
            <a:r>
              <a:rPr lang="en" sz="1600">
                <a:solidFill>
                  <a:srgbClr val="004C52"/>
                </a:solidFill>
                <a:latin typeface="Raleway"/>
                <a:ea typeface="Raleway"/>
                <a:cs typeface="Raleway"/>
                <a:sym typeface="Raleway"/>
              </a:rPr>
              <a:t> : Los components son el bloque básico de construcción de una app en Angular, un component controlará cierta porción de un template (Análogo a controller/ng-controller</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Comandos básicos Angular CLI</a:t>
            </a:r>
          </a:p>
        </p:txBody>
      </p:sp>
      <p:sp>
        <p:nvSpPr>
          <p:cNvPr id="321" name="Shape 321"/>
          <p:cNvSpPr txBox="1"/>
          <p:nvPr/>
        </p:nvSpPr>
        <p:spPr>
          <a:xfrm>
            <a:off x="642250" y="1468475"/>
            <a:ext cx="8018700" cy="3210600"/>
          </a:xfrm>
          <a:prstGeom prst="rect">
            <a:avLst/>
          </a:prstGeom>
          <a:noFill/>
          <a:ln>
            <a:noFill/>
          </a:ln>
        </p:spPr>
        <p:txBody>
          <a:bodyPr anchorCtr="0" anchor="ctr" bIns="91425" lIns="91425" rIns="91425" wrap="square" tIns="91425">
            <a:noAutofit/>
          </a:bodyPr>
          <a:lstStyle/>
          <a:p>
            <a:pPr lvl="0" rtl="0">
              <a:lnSpc>
                <a:spcPct val="100000"/>
              </a:lnSpc>
              <a:spcBef>
                <a:spcPts val="0"/>
              </a:spcBef>
              <a:buNone/>
            </a:pPr>
            <a:r>
              <a:rPr lang="en" sz="1800">
                <a:solidFill>
                  <a:srgbClr val="004C52"/>
                </a:solidFill>
                <a:latin typeface="Raleway"/>
                <a:ea typeface="Raleway"/>
                <a:cs typeface="Raleway"/>
                <a:sym typeface="Raleway"/>
              </a:rPr>
              <a:t>Podemos instalar AngularCLI con el gestor de paquetes NPM:</a:t>
            </a:r>
          </a:p>
          <a:p>
            <a:pPr indent="0" lvl="0" marL="304800" marR="304800" rtl="0">
              <a:lnSpc>
                <a:spcPct val="100000"/>
              </a:lnSpc>
              <a:spcBef>
                <a:spcPts val="2400"/>
              </a:spcBef>
              <a:spcAft>
                <a:spcPts val="2400"/>
              </a:spcAft>
              <a:buNone/>
            </a:pPr>
            <a:r>
              <a:rPr lang="en" sz="1600">
                <a:solidFill>
                  <a:srgbClr val="17FF0B"/>
                </a:solidFill>
                <a:highlight>
                  <a:srgbClr val="333333"/>
                </a:highlight>
                <a:latin typeface="Verdana"/>
                <a:ea typeface="Verdana"/>
                <a:cs typeface="Verdana"/>
                <a:sym typeface="Verdana"/>
              </a:rPr>
              <a:t>npm install -g @angular/cli</a:t>
            </a:r>
          </a:p>
          <a:p>
            <a:pPr lvl="0" rtl="0">
              <a:lnSpc>
                <a:spcPct val="100000"/>
              </a:lnSpc>
              <a:spcBef>
                <a:spcPts val="0"/>
              </a:spcBef>
              <a:buNone/>
            </a:pPr>
            <a:r>
              <a:rPr lang="en" sz="1800">
                <a:solidFill>
                  <a:srgbClr val="004C52"/>
                </a:solidFill>
                <a:latin typeface="Raleway"/>
                <a:ea typeface="Raleway"/>
                <a:cs typeface="Raleway"/>
                <a:sym typeface="Raleway"/>
              </a:rPr>
              <a:t>Y generamos un proyecto nuevo de la siguente forma:</a:t>
            </a:r>
          </a:p>
          <a:p>
            <a:pPr indent="0" lvl="0" marL="304800" marR="304800" rtl="0">
              <a:lnSpc>
                <a:spcPct val="100000"/>
              </a:lnSpc>
              <a:spcBef>
                <a:spcPts val="2400"/>
              </a:spcBef>
              <a:spcAft>
                <a:spcPts val="2400"/>
              </a:spcAft>
              <a:buNone/>
            </a:pPr>
            <a:r>
              <a:rPr lang="en" sz="1600">
                <a:solidFill>
                  <a:srgbClr val="17FF0B"/>
                </a:solidFill>
                <a:highlight>
                  <a:srgbClr val="333333"/>
                </a:highlight>
                <a:latin typeface="Verdana"/>
                <a:ea typeface="Verdana"/>
                <a:cs typeface="Verdana"/>
                <a:sym typeface="Verdana"/>
              </a:rPr>
              <a:t>ng new angular-tour-of-heroes</a:t>
            </a:r>
          </a:p>
          <a:p>
            <a:pPr lvl="0" rtl="0">
              <a:spcBef>
                <a:spcPts val="0"/>
              </a:spcBef>
              <a:buNone/>
            </a:pPr>
            <a:r>
              <a:rPr lang="en" sz="1800">
                <a:solidFill>
                  <a:srgbClr val="004C52"/>
                </a:solidFill>
                <a:latin typeface="Raleway"/>
                <a:ea typeface="Raleway"/>
                <a:cs typeface="Raleway"/>
                <a:sym typeface="Raleway"/>
              </a:rPr>
              <a:t>Sirviendo aplicación</a:t>
            </a:r>
          </a:p>
          <a:p>
            <a:pPr indent="0" lvl="0" marL="304800" marR="304800" rtl="0">
              <a:lnSpc>
                <a:spcPct val="115000"/>
              </a:lnSpc>
              <a:spcBef>
                <a:spcPts val="2400"/>
              </a:spcBef>
              <a:spcAft>
                <a:spcPts val="2400"/>
              </a:spcAft>
              <a:buNone/>
            </a:pPr>
            <a:r>
              <a:rPr lang="en" sz="1600">
                <a:solidFill>
                  <a:srgbClr val="17FF0B"/>
                </a:solidFill>
                <a:highlight>
                  <a:srgbClr val="333333"/>
                </a:highlight>
                <a:latin typeface="Verdana"/>
                <a:ea typeface="Verdana"/>
                <a:cs typeface="Verdana"/>
                <a:sym typeface="Verdana"/>
              </a:rPr>
              <a:t>ng serve --open</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ctrTitle"/>
          </p:nvPr>
        </p:nvSpPr>
        <p:spPr>
          <a:xfrm>
            <a:off x="1519950" y="1399750"/>
            <a:ext cx="6423600" cy="7053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sz="3200">
                <a:latin typeface="Roboto"/>
                <a:ea typeface="Roboto"/>
                <a:cs typeface="Roboto"/>
                <a:sym typeface="Roboto"/>
              </a:rPr>
              <a:t>Tour of Heroes 1</a:t>
            </a:r>
          </a:p>
        </p:txBody>
      </p:sp>
      <p:sp>
        <p:nvSpPr>
          <p:cNvPr id="327" name="Shape 327"/>
          <p:cNvSpPr txBox="1"/>
          <p:nvPr/>
        </p:nvSpPr>
        <p:spPr>
          <a:xfrm>
            <a:off x="2104500" y="1892225"/>
            <a:ext cx="5509500" cy="1650600"/>
          </a:xfrm>
          <a:prstGeom prst="rect">
            <a:avLst/>
          </a:prstGeom>
          <a:noFill/>
          <a:ln>
            <a:noFill/>
          </a:ln>
        </p:spPr>
        <p:txBody>
          <a:bodyPr anchorCtr="0" anchor="ctr" bIns="91425" lIns="91425" rIns="91425" wrap="square" tIns="91425">
            <a:noAutofit/>
          </a:bodyPr>
          <a:lstStyle/>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Crearemos una aplicación estructurada usando </a:t>
            </a:r>
            <a:r>
              <a:rPr b="1" lang="en">
                <a:solidFill>
                  <a:srgbClr val="FFFFFF"/>
                </a:solidFill>
                <a:latin typeface="Raleway"/>
                <a:ea typeface="Raleway"/>
                <a:cs typeface="Raleway"/>
                <a:sym typeface="Raleway"/>
              </a:rPr>
              <a:t>Angular CLI</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Aprenderemos que los </a:t>
            </a:r>
            <a:r>
              <a:rPr lang="en">
                <a:solidFill>
                  <a:srgbClr val="FFFFFF"/>
                </a:solidFill>
                <a:latin typeface="Raleway"/>
                <a:ea typeface="Raleway"/>
                <a:cs typeface="Raleway"/>
                <a:sym typeface="Raleway"/>
              </a:rPr>
              <a:t>componentes</a:t>
            </a:r>
            <a:r>
              <a:rPr lang="en">
                <a:solidFill>
                  <a:srgbClr val="FFFFFF"/>
                </a:solidFill>
                <a:latin typeface="Raleway"/>
                <a:ea typeface="Raleway"/>
                <a:cs typeface="Raleway"/>
                <a:sym typeface="Raleway"/>
              </a:rPr>
              <a:t> de angular </a:t>
            </a:r>
            <a:r>
              <a:rPr lang="en">
                <a:solidFill>
                  <a:srgbClr val="FFFFFF"/>
                </a:solidFill>
                <a:latin typeface="Raleway"/>
                <a:ea typeface="Raleway"/>
                <a:cs typeface="Raleway"/>
                <a:sym typeface="Raleway"/>
              </a:rPr>
              <a:t>básicamente</a:t>
            </a:r>
            <a:r>
              <a:rPr lang="en">
                <a:solidFill>
                  <a:srgbClr val="FFFFFF"/>
                </a:solidFill>
                <a:latin typeface="Raleway"/>
                <a:ea typeface="Raleway"/>
                <a:cs typeface="Raleway"/>
                <a:sym typeface="Raleway"/>
              </a:rPr>
              <a:t> son </a:t>
            </a:r>
            <a:r>
              <a:rPr b="1" lang="en">
                <a:solidFill>
                  <a:srgbClr val="FFFFFF"/>
                </a:solidFill>
                <a:latin typeface="Raleway"/>
                <a:ea typeface="Raleway"/>
                <a:cs typeface="Raleway"/>
                <a:sym typeface="Raleway"/>
              </a:rPr>
              <a:t>controladores de datos</a:t>
            </a:r>
          </a:p>
          <a:p>
            <a:pPr indent="-317500" lvl="0" marL="457200" rtl="0">
              <a:lnSpc>
                <a:spcPct val="115000"/>
              </a:lnSpc>
              <a:spcBef>
                <a:spcPts val="0"/>
              </a:spcBef>
              <a:buClr>
                <a:srgbClr val="FFFFFF"/>
              </a:buClr>
              <a:buSzPct val="100000"/>
              <a:buFont typeface="Raleway"/>
              <a:buAutoNum type="arabicPeriod"/>
            </a:pPr>
            <a:r>
              <a:rPr lang="en">
                <a:solidFill>
                  <a:srgbClr val="FFFFFF"/>
                </a:solidFill>
                <a:latin typeface="Raleway"/>
                <a:ea typeface="Raleway"/>
                <a:cs typeface="Raleway"/>
                <a:sym typeface="Raleway"/>
              </a:rPr>
              <a:t>Aprenderemos </a:t>
            </a:r>
            <a:r>
              <a:rPr lang="en">
                <a:solidFill>
                  <a:srgbClr val="FFFFFF"/>
                </a:solidFill>
                <a:latin typeface="Raleway"/>
                <a:ea typeface="Raleway"/>
                <a:cs typeface="Raleway"/>
                <a:sym typeface="Raleway"/>
              </a:rPr>
              <a:t>cómo</a:t>
            </a:r>
            <a:r>
              <a:rPr lang="en">
                <a:solidFill>
                  <a:srgbClr val="FFFFFF"/>
                </a:solidFill>
                <a:latin typeface="Raleway"/>
                <a:ea typeface="Raleway"/>
                <a:cs typeface="Raleway"/>
                <a:sym typeface="Raleway"/>
              </a:rPr>
              <a:t> funciona el </a:t>
            </a:r>
            <a:r>
              <a:rPr b="1" lang="en">
                <a:solidFill>
                  <a:srgbClr val="FFFFFF"/>
                </a:solidFill>
                <a:latin typeface="Raleway"/>
                <a:ea typeface="Raleway"/>
                <a:cs typeface="Raleway"/>
                <a:sym typeface="Raleway"/>
              </a:rPr>
              <a:t>two way data binding</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ctrTitle"/>
          </p:nvPr>
        </p:nvSpPr>
        <p:spPr>
          <a:xfrm>
            <a:off x="1519950" y="1399750"/>
            <a:ext cx="6423600" cy="7053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sz="3200">
                <a:latin typeface="Roboto"/>
                <a:ea typeface="Roboto"/>
                <a:cs typeface="Roboto"/>
                <a:sym typeface="Roboto"/>
              </a:rPr>
              <a:t>Tour of Heroes 2</a:t>
            </a:r>
          </a:p>
        </p:txBody>
      </p:sp>
      <p:sp>
        <p:nvSpPr>
          <p:cNvPr id="333" name="Shape 333"/>
          <p:cNvSpPr txBox="1"/>
          <p:nvPr/>
        </p:nvSpPr>
        <p:spPr>
          <a:xfrm>
            <a:off x="2180700" y="1968425"/>
            <a:ext cx="5509500" cy="1650600"/>
          </a:xfrm>
          <a:prstGeom prst="rect">
            <a:avLst/>
          </a:prstGeom>
          <a:noFill/>
          <a:ln>
            <a:noFill/>
          </a:ln>
        </p:spPr>
        <p:txBody>
          <a:bodyPr anchorCtr="0" anchor="ctr" bIns="91425" lIns="91425" rIns="91425" wrap="square" tIns="91425">
            <a:noAutofit/>
          </a:bodyPr>
          <a:lstStyle/>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Usaremos el CLI para generar </a:t>
            </a:r>
            <a:r>
              <a:rPr b="1" lang="en">
                <a:solidFill>
                  <a:srgbClr val="FFFFFF"/>
                </a:solidFill>
                <a:latin typeface="Raleway"/>
                <a:ea typeface="Raleway"/>
                <a:cs typeface="Raleway"/>
                <a:sym typeface="Raleway"/>
              </a:rPr>
              <a:t>un segundo componente</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Mostraremos los datos en el template</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Aplicaremos un </a:t>
            </a:r>
            <a:r>
              <a:rPr b="1" lang="en">
                <a:solidFill>
                  <a:srgbClr val="FFFFFF"/>
                </a:solidFill>
                <a:latin typeface="Raleway"/>
                <a:ea typeface="Raleway"/>
                <a:cs typeface="Raleway"/>
                <a:sym typeface="Raleway"/>
              </a:rPr>
              <a:t>Pipe</a:t>
            </a:r>
            <a:r>
              <a:rPr lang="en">
                <a:solidFill>
                  <a:srgbClr val="FFFFFF"/>
                </a:solidFill>
                <a:latin typeface="Raleway"/>
                <a:ea typeface="Raleway"/>
                <a:cs typeface="Raleway"/>
                <a:sym typeface="Raleway"/>
              </a:rPr>
              <a:t> para formatear el nombre</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Usaremos la directiva </a:t>
            </a:r>
            <a:r>
              <a:rPr b="1" lang="en">
                <a:solidFill>
                  <a:srgbClr val="FFFFFF"/>
                </a:solidFill>
                <a:latin typeface="Raleway"/>
                <a:ea typeface="Raleway"/>
                <a:cs typeface="Raleway"/>
                <a:sym typeface="Raleway"/>
              </a:rPr>
              <a:t>NgModel</a:t>
            </a:r>
          </a:p>
          <a:p>
            <a:pPr indent="-317500" lvl="0" marL="457200" rtl="0">
              <a:lnSpc>
                <a:spcPct val="115000"/>
              </a:lnSpc>
              <a:spcBef>
                <a:spcPts val="0"/>
              </a:spcBef>
              <a:buClr>
                <a:srgbClr val="FFFFFF"/>
              </a:buClr>
              <a:buSzPct val="100000"/>
              <a:buFont typeface="Raleway"/>
              <a:buAutoNum type="arabicPeriod"/>
            </a:pPr>
            <a:r>
              <a:rPr lang="en">
                <a:solidFill>
                  <a:srgbClr val="FFFFFF"/>
                </a:solidFill>
                <a:latin typeface="Raleway"/>
                <a:ea typeface="Raleway"/>
                <a:cs typeface="Raleway"/>
                <a:sym typeface="Raleway"/>
              </a:rPr>
              <a:t>Usaremos el </a:t>
            </a:r>
            <a:r>
              <a:rPr b="1" lang="en">
                <a:solidFill>
                  <a:srgbClr val="FFFFFF"/>
                </a:solidFill>
                <a:latin typeface="Raleway"/>
                <a:ea typeface="Raleway"/>
                <a:cs typeface="Raleway"/>
                <a:sym typeface="Raleway"/>
              </a:rPr>
              <a:t>FormModule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¿Qué hemos aprendido hasta ahora?</a:t>
            </a:r>
          </a:p>
        </p:txBody>
      </p:sp>
      <p:sp>
        <p:nvSpPr>
          <p:cNvPr id="339" name="Shape 339"/>
          <p:cNvSpPr txBox="1"/>
          <p:nvPr/>
        </p:nvSpPr>
        <p:spPr>
          <a:xfrm>
            <a:off x="642250" y="1392275"/>
            <a:ext cx="8018700" cy="3210600"/>
          </a:xfrm>
          <a:prstGeom prst="rect">
            <a:avLst/>
          </a:prstGeom>
          <a:noFill/>
          <a:ln>
            <a:noFill/>
          </a:ln>
        </p:spPr>
        <p:txBody>
          <a:bodyPr anchorCtr="0" anchor="ctr" bIns="91425" lIns="91425" rIns="91425" wrap="square" tIns="91425">
            <a:noAutofit/>
          </a:bodyPr>
          <a:lstStyle/>
          <a:p>
            <a:pPr indent="-317500" lvl="0" marL="457200" marR="304800" rtl="0">
              <a:lnSpc>
                <a:spcPct val="150000"/>
              </a:lnSpc>
              <a:spcBef>
                <a:spcPts val="0"/>
              </a:spcBef>
              <a:spcAft>
                <a:spcPts val="0"/>
              </a:spcAft>
              <a:buClr>
                <a:srgbClr val="004C52"/>
              </a:buClr>
              <a:buSzPct val="100000"/>
              <a:buFont typeface="Raleway"/>
              <a:buChar char="●"/>
            </a:pPr>
            <a:r>
              <a:rPr lang="en">
                <a:solidFill>
                  <a:srgbClr val="004C52"/>
                </a:solidFill>
                <a:latin typeface="Raleway"/>
                <a:ea typeface="Raleway"/>
                <a:cs typeface="Raleway"/>
                <a:sym typeface="Raleway"/>
              </a:rPr>
              <a:t>Angular es un framework para </a:t>
            </a:r>
            <a:r>
              <a:rPr b="1" lang="en">
                <a:solidFill>
                  <a:srgbClr val="004C52"/>
                </a:solidFill>
                <a:latin typeface="Raleway"/>
                <a:ea typeface="Raleway"/>
                <a:cs typeface="Raleway"/>
                <a:sym typeface="Raleway"/>
              </a:rPr>
              <a:t>aplicaciones dinámicas</a:t>
            </a:r>
          </a:p>
          <a:p>
            <a:pPr indent="-317500" lvl="0" marL="457200" marR="304800" rtl="0">
              <a:lnSpc>
                <a:spcPct val="150000"/>
              </a:lnSpc>
              <a:spcBef>
                <a:spcPts val="0"/>
              </a:spcBef>
              <a:spcAft>
                <a:spcPts val="0"/>
              </a:spcAft>
              <a:buClr>
                <a:srgbClr val="004C52"/>
              </a:buClr>
              <a:buSzPct val="100000"/>
              <a:buFont typeface="Raleway"/>
              <a:buChar char="●"/>
            </a:pPr>
            <a:r>
              <a:rPr lang="en">
                <a:solidFill>
                  <a:srgbClr val="004C52"/>
                </a:solidFill>
                <a:latin typeface="Raleway"/>
                <a:ea typeface="Raleway"/>
                <a:cs typeface="Raleway"/>
                <a:sym typeface="Raleway"/>
              </a:rPr>
              <a:t>Angular está escrito en </a:t>
            </a:r>
            <a:r>
              <a:rPr b="1" lang="en">
                <a:solidFill>
                  <a:srgbClr val="004C52"/>
                </a:solidFill>
                <a:latin typeface="Raleway"/>
                <a:ea typeface="Raleway"/>
                <a:cs typeface="Raleway"/>
                <a:sym typeface="Raleway"/>
              </a:rPr>
              <a:t>TypeScript</a:t>
            </a:r>
            <a:r>
              <a:rPr lang="en">
                <a:solidFill>
                  <a:srgbClr val="004C52"/>
                </a:solidFill>
                <a:latin typeface="Raleway"/>
                <a:ea typeface="Raleway"/>
                <a:cs typeface="Raleway"/>
                <a:sym typeface="Raleway"/>
              </a:rPr>
              <a:t>, una extensión de Javascript escrita por Microsoft. </a:t>
            </a:r>
          </a:p>
          <a:p>
            <a:pPr indent="-317500" lvl="0" marL="457200" marR="304800" rtl="0">
              <a:lnSpc>
                <a:spcPct val="150000"/>
              </a:lnSpc>
              <a:spcBef>
                <a:spcPts val="0"/>
              </a:spcBef>
              <a:spcAft>
                <a:spcPts val="0"/>
              </a:spcAft>
              <a:buClr>
                <a:srgbClr val="004C52"/>
              </a:buClr>
              <a:buSzPct val="100000"/>
              <a:buFont typeface="Raleway"/>
              <a:buChar char="●"/>
            </a:pPr>
            <a:r>
              <a:rPr b="1" lang="en">
                <a:solidFill>
                  <a:srgbClr val="004C52"/>
                </a:solidFill>
                <a:latin typeface="Raleway"/>
                <a:ea typeface="Raleway"/>
                <a:cs typeface="Raleway"/>
                <a:sym typeface="Raleway"/>
              </a:rPr>
              <a:t>EcmaScript</a:t>
            </a:r>
            <a:r>
              <a:rPr lang="en">
                <a:solidFill>
                  <a:srgbClr val="004C52"/>
                </a:solidFill>
                <a:latin typeface="Raleway"/>
                <a:ea typeface="Raleway"/>
                <a:cs typeface="Raleway"/>
                <a:sym typeface="Raleway"/>
              </a:rPr>
              <a:t> es la especificación sobre la cual está construida </a:t>
            </a:r>
            <a:r>
              <a:rPr b="1" lang="en">
                <a:solidFill>
                  <a:srgbClr val="004C52"/>
                </a:solidFill>
                <a:latin typeface="Raleway"/>
                <a:ea typeface="Raleway"/>
                <a:cs typeface="Raleway"/>
                <a:sym typeface="Raleway"/>
              </a:rPr>
              <a:t>cualquier implementación javascript</a:t>
            </a:r>
          </a:p>
          <a:p>
            <a:pPr indent="-317500" lvl="0" marL="457200" marR="304800" rtl="0">
              <a:lnSpc>
                <a:spcPct val="150000"/>
              </a:lnSpc>
              <a:spcBef>
                <a:spcPts val="0"/>
              </a:spcBef>
              <a:spcAft>
                <a:spcPts val="0"/>
              </a:spcAft>
              <a:buClr>
                <a:srgbClr val="004C52"/>
              </a:buClr>
              <a:buSzPct val="100000"/>
              <a:buFont typeface="Raleway"/>
              <a:buChar char="●"/>
            </a:pPr>
            <a:r>
              <a:rPr lang="en">
                <a:solidFill>
                  <a:srgbClr val="004C52"/>
                </a:solidFill>
                <a:latin typeface="Raleway"/>
                <a:ea typeface="Raleway"/>
                <a:cs typeface="Raleway"/>
                <a:sym typeface="Raleway"/>
              </a:rPr>
              <a:t>Los </a:t>
            </a:r>
            <a:r>
              <a:rPr b="1" lang="en">
                <a:solidFill>
                  <a:srgbClr val="004C52"/>
                </a:solidFill>
                <a:latin typeface="Raleway"/>
                <a:ea typeface="Raleway"/>
                <a:cs typeface="Raleway"/>
                <a:sym typeface="Raleway"/>
              </a:rPr>
              <a:t>NgModules</a:t>
            </a:r>
            <a:r>
              <a:rPr lang="en">
                <a:solidFill>
                  <a:srgbClr val="004C52"/>
                </a:solidFill>
                <a:latin typeface="Raleway"/>
                <a:ea typeface="Raleway"/>
                <a:cs typeface="Raleway"/>
                <a:sym typeface="Raleway"/>
              </a:rPr>
              <a:t> separan nuestro código en</a:t>
            </a:r>
            <a:r>
              <a:rPr b="1" lang="en">
                <a:solidFill>
                  <a:srgbClr val="004C52"/>
                </a:solidFill>
                <a:latin typeface="Raleway"/>
                <a:ea typeface="Raleway"/>
                <a:cs typeface="Raleway"/>
                <a:sym typeface="Raleway"/>
              </a:rPr>
              <a:t> bloques funcionales</a:t>
            </a:r>
          </a:p>
          <a:p>
            <a:pPr indent="-317500" lvl="0" marL="457200" marR="304800" rtl="0">
              <a:lnSpc>
                <a:spcPct val="150000"/>
              </a:lnSpc>
              <a:spcBef>
                <a:spcPts val="0"/>
              </a:spcBef>
              <a:spcAft>
                <a:spcPts val="0"/>
              </a:spcAft>
              <a:buClr>
                <a:srgbClr val="004C52"/>
              </a:buClr>
              <a:buSzPct val="100000"/>
              <a:buFont typeface="Raleway"/>
              <a:buChar char="●"/>
            </a:pPr>
            <a:r>
              <a:rPr lang="en">
                <a:solidFill>
                  <a:srgbClr val="004C52"/>
                </a:solidFill>
                <a:latin typeface="Raleway"/>
                <a:ea typeface="Raleway"/>
                <a:cs typeface="Raleway"/>
                <a:sym typeface="Raleway"/>
              </a:rPr>
              <a:t>Las aplicaciones en Angular están separadas en </a:t>
            </a:r>
            <a:r>
              <a:rPr b="1" lang="en">
                <a:solidFill>
                  <a:srgbClr val="004C52"/>
                </a:solidFill>
                <a:latin typeface="Raleway"/>
                <a:ea typeface="Raleway"/>
                <a:cs typeface="Raleway"/>
                <a:sym typeface="Raleway"/>
              </a:rPr>
              <a:t>Components</a:t>
            </a:r>
          </a:p>
          <a:p>
            <a:pPr indent="-317500" lvl="0" marL="457200" marR="304800" rtl="0">
              <a:lnSpc>
                <a:spcPct val="150000"/>
              </a:lnSpc>
              <a:spcBef>
                <a:spcPts val="0"/>
              </a:spcBef>
              <a:spcAft>
                <a:spcPts val="0"/>
              </a:spcAft>
              <a:buClr>
                <a:srgbClr val="004C52"/>
              </a:buClr>
              <a:buSzPct val="100000"/>
              <a:buFont typeface="Raleway"/>
              <a:buChar char="●"/>
            </a:pPr>
            <a:r>
              <a:rPr lang="en">
                <a:solidFill>
                  <a:srgbClr val="004C52"/>
                </a:solidFill>
                <a:latin typeface="Raleway"/>
                <a:ea typeface="Raleway"/>
                <a:cs typeface="Raleway"/>
                <a:sym typeface="Raleway"/>
              </a:rPr>
              <a:t>Los decorators añaden información importante a nuestros components (metadata)</a:t>
            </a:r>
          </a:p>
          <a:p>
            <a:pPr indent="-317500" lvl="0" marL="457200" marR="304800" rtl="0">
              <a:lnSpc>
                <a:spcPct val="150000"/>
              </a:lnSpc>
              <a:spcBef>
                <a:spcPts val="0"/>
              </a:spcBef>
              <a:spcAft>
                <a:spcPts val="200"/>
              </a:spcAft>
              <a:buClr>
                <a:srgbClr val="004C52"/>
              </a:buClr>
              <a:buSzPct val="100000"/>
              <a:buFont typeface="Raleway"/>
              <a:buChar char="●"/>
            </a:pPr>
            <a:r>
              <a:rPr lang="en">
                <a:solidFill>
                  <a:srgbClr val="004C52"/>
                </a:solidFill>
                <a:latin typeface="Raleway"/>
                <a:ea typeface="Raleway"/>
                <a:cs typeface="Raleway"/>
                <a:sym typeface="Raleway"/>
              </a:rPr>
              <a:t>Podemos generar components y empezar nuestra app con </a:t>
            </a:r>
            <a:r>
              <a:rPr b="1" lang="en">
                <a:solidFill>
                  <a:srgbClr val="004C52"/>
                </a:solidFill>
                <a:latin typeface="Raleway"/>
                <a:ea typeface="Raleway"/>
                <a:cs typeface="Raleway"/>
                <a:sym typeface="Raleway"/>
              </a:rPr>
              <a:t>angular-cli</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ctrTitle"/>
          </p:nvPr>
        </p:nvSpPr>
        <p:spPr>
          <a:xfrm>
            <a:off x="1519950" y="1877500"/>
            <a:ext cx="6423600" cy="11598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a:latin typeface="Roboto"/>
                <a:ea typeface="Roboto"/>
                <a:cs typeface="Roboto"/>
                <a:sym typeface="Roboto"/>
              </a:rPr>
              <a:t>Entendiendo componentes Angular</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989975" y="359875"/>
            <a:ext cx="8000700" cy="1242300"/>
          </a:xfrm>
          <a:prstGeom prst="rect">
            <a:avLst/>
          </a:prstGeom>
        </p:spPr>
        <p:txBody>
          <a:bodyPr anchorCtr="0" anchor="t" bIns="91425" lIns="91425" rIns="91425" wrap="square" tIns="91425">
            <a:noAutofit/>
          </a:bodyPr>
          <a:lstStyle/>
          <a:p>
            <a:pPr lvl="0" rtl="0">
              <a:spcBef>
                <a:spcPts val="0"/>
              </a:spcBef>
              <a:buNone/>
            </a:pPr>
            <a:r>
              <a:rPr b="1" lang="en" sz="2400">
                <a:latin typeface="Droid Sans"/>
                <a:ea typeface="Droid Sans"/>
                <a:cs typeface="Droid Sans"/>
                <a:sym typeface="Droid Sans"/>
              </a:rPr>
              <a:t>Definiendo constantes en nuestro component</a:t>
            </a:r>
          </a:p>
        </p:txBody>
      </p:sp>
      <p:sp>
        <p:nvSpPr>
          <p:cNvPr id="350" name="Shape 350"/>
          <p:cNvSpPr txBox="1"/>
          <p:nvPr/>
        </p:nvSpPr>
        <p:spPr>
          <a:xfrm>
            <a:off x="687525" y="1318763"/>
            <a:ext cx="6798300" cy="762900"/>
          </a:xfrm>
          <a:prstGeom prst="rect">
            <a:avLst/>
          </a:prstGeom>
          <a:noFill/>
          <a:ln>
            <a:noFill/>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51" name="Shape 351"/>
          <p:cNvSpPr txBox="1"/>
          <p:nvPr>
            <p:ph idx="1" type="body"/>
          </p:nvPr>
        </p:nvSpPr>
        <p:spPr>
          <a:xfrm>
            <a:off x="543575" y="1602175"/>
            <a:ext cx="7667100" cy="2582400"/>
          </a:xfrm>
          <a:prstGeom prst="rect">
            <a:avLst/>
          </a:prstGeom>
        </p:spPr>
        <p:txBody>
          <a:bodyPr anchorCtr="0" anchor="t" bIns="91425" lIns="91425" rIns="91425" wrap="square" tIns="91425">
            <a:noAutofit/>
          </a:bodyPr>
          <a:lstStyle/>
          <a:p>
            <a:pPr lvl="0" rtl="0">
              <a:lnSpc>
                <a:spcPct val="200000"/>
              </a:lnSpc>
              <a:spcBef>
                <a:spcPts val="0"/>
              </a:spcBef>
              <a:buClr>
                <a:schemeClr val="dk1"/>
              </a:buClr>
              <a:buSzPct val="68750"/>
              <a:buFont typeface="Arial"/>
              <a:buNone/>
            </a:pPr>
            <a:r>
              <a:rPr lang="en" sz="1600">
                <a:solidFill>
                  <a:srgbClr val="152740"/>
                </a:solidFill>
                <a:highlight>
                  <a:srgbClr val="FFFFFF"/>
                </a:highlight>
                <a:latin typeface="Raleway"/>
                <a:ea typeface="Raleway"/>
                <a:cs typeface="Raleway"/>
                <a:sym typeface="Raleway"/>
              </a:rPr>
              <a:t>Ahora, necesitamos expandir un poco la funcionalidad de nuestra app, y agregar cierta </a:t>
            </a:r>
            <a:r>
              <a:rPr b="1" lang="en" sz="1600">
                <a:solidFill>
                  <a:srgbClr val="152740"/>
                </a:solidFill>
                <a:highlight>
                  <a:srgbClr val="FFFFFF"/>
                </a:highlight>
                <a:latin typeface="Raleway"/>
                <a:ea typeface="Raleway"/>
                <a:cs typeface="Raleway"/>
                <a:sym typeface="Raleway"/>
              </a:rPr>
              <a:t>interactividad</a:t>
            </a:r>
            <a:r>
              <a:rPr lang="en" sz="1600">
                <a:solidFill>
                  <a:srgbClr val="152740"/>
                </a:solidFill>
                <a:highlight>
                  <a:srgbClr val="FFFFFF"/>
                </a:highlight>
                <a:latin typeface="Raleway"/>
                <a:ea typeface="Raleway"/>
                <a:cs typeface="Raleway"/>
                <a:sym typeface="Raleway"/>
              </a:rPr>
              <a:t>. </a:t>
            </a:r>
          </a:p>
          <a:p>
            <a:pPr lvl="0" rtl="0">
              <a:lnSpc>
                <a:spcPct val="200000"/>
              </a:lnSpc>
              <a:spcBef>
                <a:spcPts val="0"/>
              </a:spcBef>
              <a:buNone/>
            </a:pPr>
            <a:r>
              <a:rPr lang="en" sz="1600">
                <a:solidFill>
                  <a:srgbClr val="152740"/>
                </a:solidFill>
                <a:highlight>
                  <a:srgbClr val="FFFFFF"/>
                </a:highlight>
                <a:latin typeface="Raleway"/>
                <a:ea typeface="Raleway"/>
                <a:cs typeface="Raleway"/>
                <a:sym typeface="Raleway"/>
              </a:rPr>
              <a:t>Aprenderemos cómo </a:t>
            </a:r>
            <a:r>
              <a:rPr b="1" lang="en" sz="1600">
                <a:solidFill>
                  <a:srgbClr val="152740"/>
                </a:solidFill>
                <a:highlight>
                  <a:srgbClr val="FFFFFF"/>
                </a:highlight>
                <a:latin typeface="Raleway"/>
                <a:ea typeface="Raleway"/>
                <a:cs typeface="Raleway"/>
                <a:sym typeface="Raleway"/>
              </a:rPr>
              <a:t>iterar</a:t>
            </a:r>
            <a:r>
              <a:rPr lang="en" sz="1600">
                <a:solidFill>
                  <a:srgbClr val="152740"/>
                </a:solidFill>
                <a:highlight>
                  <a:srgbClr val="FFFFFF"/>
                </a:highlight>
                <a:latin typeface="Raleway"/>
                <a:ea typeface="Raleway"/>
                <a:cs typeface="Raleway"/>
                <a:sym typeface="Raleway"/>
              </a:rPr>
              <a:t> un arreglo de objetos en nuestra vista, y tendremos una introducción a los eventos predefinidos de angular</a:t>
            </a:r>
          </a:p>
          <a:p>
            <a:pPr lvl="0" rtl="0">
              <a:lnSpc>
                <a:spcPct val="200000"/>
              </a:lnSpc>
              <a:spcBef>
                <a:spcPts val="0"/>
              </a:spcBef>
              <a:buClr>
                <a:schemeClr val="dk1"/>
              </a:buClr>
              <a:buSzPct val="68750"/>
              <a:buFont typeface="Arial"/>
              <a:buNone/>
            </a:pPr>
            <a:r>
              <a:rPr lang="en" sz="1600">
                <a:solidFill>
                  <a:srgbClr val="152740"/>
                </a:solidFill>
                <a:highlight>
                  <a:srgbClr val="FFFFFF"/>
                </a:highlight>
                <a:latin typeface="Raleway"/>
                <a:ea typeface="Raleway"/>
                <a:cs typeface="Raleway"/>
                <a:sym typeface="Raleway"/>
              </a:rPr>
              <a:t>En angular podemos definir </a:t>
            </a:r>
            <a:r>
              <a:rPr b="1" lang="en" sz="1600">
                <a:solidFill>
                  <a:srgbClr val="152740"/>
                </a:solidFill>
                <a:highlight>
                  <a:srgbClr val="FFFFFF"/>
                </a:highlight>
                <a:latin typeface="Raleway"/>
                <a:ea typeface="Raleway"/>
                <a:cs typeface="Raleway"/>
                <a:sym typeface="Raleway"/>
              </a:rPr>
              <a:t>constantes y tipos de objetos.</a:t>
            </a:r>
          </a:p>
          <a:p>
            <a:pPr lvl="0" rtl="0">
              <a:lnSpc>
                <a:spcPct val="200000"/>
              </a:lnSpc>
              <a:spcBef>
                <a:spcPts val="0"/>
              </a:spcBef>
              <a:buNone/>
            </a:pPr>
            <a:r>
              <a:t/>
            </a:r>
            <a:endParaRPr sz="1600">
              <a:solidFill>
                <a:srgbClr val="152740"/>
              </a:solidFill>
              <a:highlight>
                <a:srgbClr val="FFFFFF"/>
              </a:highlight>
              <a:latin typeface="Raleway"/>
              <a:ea typeface="Raleway"/>
              <a:cs typeface="Raleway"/>
              <a:sym typeface="Ralew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989975" y="359875"/>
            <a:ext cx="8000700" cy="1242300"/>
          </a:xfrm>
          <a:prstGeom prst="rect">
            <a:avLst/>
          </a:prstGeom>
        </p:spPr>
        <p:txBody>
          <a:bodyPr anchorCtr="0" anchor="t" bIns="91425" lIns="91425" rIns="91425" wrap="square" tIns="91425">
            <a:noAutofit/>
          </a:bodyPr>
          <a:lstStyle/>
          <a:p>
            <a:pPr lvl="0" rtl="0">
              <a:spcBef>
                <a:spcPts val="0"/>
              </a:spcBef>
              <a:buNone/>
            </a:pPr>
            <a:r>
              <a:rPr b="1" lang="en" sz="2400">
                <a:latin typeface="Droid Sans"/>
                <a:ea typeface="Droid Sans"/>
                <a:cs typeface="Droid Sans"/>
                <a:sym typeface="Droid Sans"/>
              </a:rPr>
              <a:t>Definiendo constantes en nuestro component</a:t>
            </a:r>
          </a:p>
        </p:txBody>
      </p:sp>
      <p:sp>
        <p:nvSpPr>
          <p:cNvPr id="357" name="Shape 357"/>
          <p:cNvSpPr txBox="1"/>
          <p:nvPr/>
        </p:nvSpPr>
        <p:spPr>
          <a:xfrm>
            <a:off x="687525" y="1318763"/>
            <a:ext cx="6798300" cy="762900"/>
          </a:xfrm>
          <a:prstGeom prst="rect">
            <a:avLst/>
          </a:prstGeom>
          <a:noFill/>
          <a:ln>
            <a:noFill/>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58" name="Shape 358"/>
          <p:cNvSpPr txBox="1"/>
          <p:nvPr>
            <p:ph idx="1" type="body"/>
          </p:nvPr>
        </p:nvSpPr>
        <p:spPr>
          <a:xfrm>
            <a:off x="543575" y="1224650"/>
            <a:ext cx="7667100" cy="3468900"/>
          </a:xfrm>
          <a:prstGeom prst="rect">
            <a:avLst/>
          </a:prstGeom>
        </p:spPr>
        <p:txBody>
          <a:bodyPr anchorCtr="0" anchor="t" bIns="91425" lIns="91425" rIns="91425" wrap="square" tIns="91425">
            <a:noAutofit/>
          </a:bodyPr>
          <a:lstStyle/>
          <a:p>
            <a:pPr indent="-317500" lvl="0" marL="457200" rtl="0">
              <a:lnSpc>
                <a:spcPct val="150000"/>
              </a:lnSpc>
              <a:spcBef>
                <a:spcPts val="0"/>
              </a:spcBef>
              <a:spcAft>
                <a:spcPts val="0"/>
              </a:spcAft>
              <a:buClr>
                <a:srgbClr val="B0BEC5"/>
              </a:buClr>
              <a:buSzPct val="100000"/>
              <a:buFont typeface="Courier New"/>
              <a:buAutoNum type="arabicPeriod"/>
            </a:pPr>
            <a:r>
              <a:rPr lang="en" sz="1400">
                <a:solidFill>
                  <a:srgbClr val="D81B60"/>
                </a:solidFill>
                <a:highlight>
                  <a:srgbClr val="FFFFFF"/>
                </a:highlight>
                <a:latin typeface="Courier New"/>
                <a:ea typeface="Courier New"/>
                <a:cs typeface="Courier New"/>
                <a:sym typeface="Courier New"/>
              </a:rPr>
              <a:t>const</a:t>
            </a:r>
            <a:r>
              <a:rPr lang="en" sz="1400">
                <a:solidFill>
                  <a:srgbClr val="455A64"/>
                </a:solidFill>
                <a:highlight>
                  <a:srgbClr val="FFFFFF"/>
                </a:highlight>
                <a:latin typeface="Courier New"/>
                <a:ea typeface="Courier New"/>
                <a:cs typeface="Courier New"/>
                <a:sym typeface="Courier New"/>
              </a:rPr>
              <a:t> HEROES: </a:t>
            </a:r>
            <a:r>
              <a:rPr lang="en" sz="1400">
                <a:solidFill>
                  <a:srgbClr val="D81B60"/>
                </a:solidFill>
                <a:highlight>
                  <a:srgbClr val="FFFFFF"/>
                </a:highlight>
                <a:latin typeface="Courier New"/>
                <a:ea typeface="Courier New"/>
                <a:cs typeface="Courier New"/>
                <a:sym typeface="Courier New"/>
              </a:rPr>
              <a:t>Hero</a:t>
            </a:r>
            <a:r>
              <a:rPr lang="en" sz="1400">
                <a:solidFill>
                  <a:srgbClr val="455A64"/>
                </a:solidFill>
                <a:highlight>
                  <a:srgbClr val="FFFFFF"/>
                </a:highlight>
                <a:latin typeface="Courier New"/>
                <a:ea typeface="Courier New"/>
                <a:cs typeface="Courier New"/>
                <a:sym typeface="Courier New"/>
              </a:rPr>
              <a:t>[] = [</a:t>
            </a:r>
          </a:p>
          <a:p>
            <a:pPr indent="-317500" lvl="0" marL="457200" rtl="0">
              <a:lnSpc>
                <a:spcPct val="150000"/>
              </a:lnSpc>
              <a:spcBef>
                <a:spcPts val="0"/>
              </a:spcBef>
              <a:spcAft>
                <a:spcPts val="0"/>
              </a:spcAft>
              <a:buClr>
                <a:srgbClr val="B0BEC5"/>
              </a:buClr>
              <a:buSzPct val="100000"/>
              <a:buFont typeface="Courier New"/>
              <a:buAutoNum type="arabicPeriod"/>
            </a:pPr>
            <a:r>
              <a:rPr lang="en" sz="1400">
                <a:solidFill>
                  <a:srgbClr val="455A64"/>
                </a:solidFill>
                <a:highlight>
                  <a:srgbClr val="FFFFFF"/>
                </a:highlight>
                <a:latin typeface="Courier New"/>
                <a:ea typeface="Courier New"/>
                <a:cs typeface="Courier New"/>
                <a:sym typeface="Courier New"/>
              </a:rPr>
              <a:t> { id: </a:t>
            </a:r>
            <a:r>
              <a:rPr lang="en" sz="1400">
                <a:solidFill>
                  <a:srgbClr val="00796B"/>
                </a:solidFill>
                <a:highlight>
                  <a:srgbClr val="FFFFFF"/>
                </a:highlight>
                <a:latin typeface="Courier New"/>
                <a:ea typeface="Courier New"/>
                <a:cs typeface="Courier New"/>
                <a:sym typeface="Courier New"/>
              </a:rPr>
              <a:t>11</a:t>
            </a:r>
            <a:r>
              <a:rPr lang="en" sz="1400">
                <a:solidFill>
                  <a:srgbClr val="455A64"/>
                </a:solidFill>
                <a:highlight>
                  <a:srgbClr val="FFFFFF"/>
                </a:highlight>
                <a:latin typeface="Courier New"/>
                <a:ea typeface="Courier New"/>
                <a:cs typeface="Courier New"/>
                <a:sym typeface="Courier New"/>
              </a:rPr>
              <a:t>, name: </a:t>
            </a:r>
            <a:r>
              <a:rPr lang="en" sz="1400">
                <a:solidFill>
                  <a:srgbClr val="00796B"/>
                </a:solidFill>
                <a:highlight>
                  <a:srgbClr val="FFFFFF"/>
                </a:highlight>
                <a:latin typeface="Courier New"/>
                <a:ea typeface="Courier New"/>
                <a:cs typeface="Courier New"/>
                <a:sym typeface="Courier New"/>
              </a:rPr>
              <a:t>'Mr. Nice'</a:t>
            </a:r>
            <a:r>
              <a:rPr lang="en" sz="1400">
                <a:solidFill>
                  <a:srgbClr val="455A64"/>
                </a:solidFill>
                <a:highlight>
                  <a:srgbClr val="FFFFFF"/>
                </a:highlight>
                <a:latin typeface="Courier New"/>
                <a:ea typeface="Courier New"/>
                <a:cs typeface="Courier New"/>
                <a:sym typeface="Courier New"/>
              </a:rPr>
              <a:t> },</a:t>
            </a:r>
          </a:p>
          <a:p>
            <a:pPr indent="-317500" lvl="0" marL="457200" rtl="0">
              <a:lnSpc>
                <a:spcPct val="150000"/>
              </a:lnSpc>
              <a:spcBef>
                <a:spcPts val="0"/>
              </a:spcBef>
              <a:spcAft>
                <a:spcPts val="0"/>
              </a:spcAft>
              <a:buClr>
                <a:srgbClr val="B0BEC5"/>
              </a:buClr>
              <a:buSzPct val="100000"/>
              <a:buFont typeface="Courier New"/>
              <a:buAutoNum type="arabicPeriod"/>
            </a:pPr>
            <a:r>
              <a:rPr lang="en" sz="1400">
                <a:solidFill>
                  <a:srgbClr val="455A64"/>
                </a:solidFill>
                <a:highlight>
                  <a:srgbClr val="FFFFFF"/>
                </a:highlight>
                <a:latin typeface="Courier New"/>
                <a:ea typeface="Courier New"/>
                <a:cs typeface="Courier New"/>
                <a:sym typeface="Courier New"/>
              </a:rPr>
              <a:t> { id: </a:t>
            </a:r>
            <a:r>
              <a:rPr lang="en" sz="1400">
                <a:solidFill>
                  <a:srgbClr val="00796B"/>
                </a:solidFill>
                <a:highlight>
                  <a:srgbClr val="FFFFFF"/>
                </a:highlight>
                <a:latin typeface="Courier New"/>
                <a:ea typeface="Courier New"/>
                <a:cs typeface="Courier New"/>
                <a:sym typeface="Courier New"/>
              </a:rPr>
              <a:t>12</a:t>
            </a:r>
            <a:r>
              <a:rPr lang="en" sz="1400">
                <a:solidFill>
                  <a:srgbClr val="455A64"/>
                </a:solidFill>
                <a:highlight>
                  <a:srgbClr val="FFFFFF"/>
                </a:highlight>
                <a:latin typeface="Courier New"/>
                <a:ea typeface="Courier New"/>
                <a:cs typeface="Courier New"/>
                <a:sym typeface="Courier New"/>
              </a:rPr>
              <a:t>, name: </a:t>
            </a:r>
            <a:r>
              <a:rPr lang="en" sz="1400">
                <a:solidFill>
                  <a:srgbClr val="00796B"/>
                </a:solidFill>
                <a:highlight>
                  <a:srgbClr val="FFFFFF"/>
                </a:highlight>
                <a:latin typeface="Courier New"/>
                <a:ea typeface="Courier New"/>
                <a:cs typeface="Courier New"/>
                <a:sym typeface="Courier New"/>
              </a:rPr>
              <a:t>'Narco'</a:t>
            </a:r>
            <a:r>
              <a:rPr lang="en" sz="1400">
                <a:solidFill>
                  <a:srgbClr val="455A64"/>
                </a:solidFill>
                <a:highlight>
                  <a:srgbClr val="FFFFFF"/>
                </a:highlight>
                <a:latin typeface="Courier New"/>
                <a:ea typeface="Courier New"/>
                <a:cs typeface="Courier New"/>
                <a:sym typeface="Courier New"/>
              </a:rPr>
              <a:t> },</a:t>
            </a:r>
          </a:p>
          <a:p>
            <a:pPr indent="-317500" lvl="0" marL="457200" rtl="0">
              <a:lnSpc>
                <a:spcPct val="150000"/>
              </a:lnSpc>
              <a:spcBef>
                <a:spcPts val="0"/>
              </a:spcBef>
              <a:spcAft>
                <a:spcPts val="0"/>
              </a:spcAft>
              <a:buClr>
                <a:srgbClr val="B0BEC5"/>
              </a:buClr>
              <a:buSzPct val="100000"/>
              <a:buFont typeface="Courier New"/>
              <a:buAutoNum type="arabicPeriod"/>
            </a:pPr>
            <a:r>
              <a:rPr lang="en" sz="1400">
                <a:solidFill>
                  <a:srgbClr val="455A64"/>
                </a:solidFill>
                <a:highlight>
                  <a:srgbClr val="FFFFFF"/>
                </a:highlight>
                <a:latin typeface="Courier New"/>
                <a:ea typeface="Courier New"/>
                <a:cs typeface="Courier New"/>
                <a:sym typeface="Courier New"/>
              </a:rPr>
              <a:t> { id: </a:t>
            </a:r>
            <a:r>
              <a:rPr lang="en" sz="1400">
                <a:solidFill>
                  <a:srgbClr val="00796B"/>
                </a:solidFill>
                <a:highlight>
                  <a:srgbClr val="FFFFFF"/>
                </a:highlight>
                <a:latin typeface="Courier New"/>
                <a:ea typeface="Courier New"/>
                <a:cs typeface="Courier New"/>
                <a:sym typeface="Courier New"/>
              </a:rPr>
              <a:t>13</a:t>
            </a:r>
            <a:r>
              <a:rPr lang="en" sz="1400">
                <a:solidFill>
                  <a:srgbClr val="455A64"/>
                </a:solidFill>
                <a:highlight>
                  <a:srgbClr val="FFFFFF"/>
                </a:highlight>
                <a:latin typeface="Courier New"/>
                <a:ea typeface="Courier New"/>
                <a:cs typeface="Courier New"/>
                <a:sym typeface="Courier New"/>
              </a:rPr>
              <a:t>, name: </a:t>
            </a:r>
            <a:r>
              <a:rPr lang="en" sz="1400">
                <a:solidFill>
                  <a:srgbClr val="00796B"/>
                </a:solidFill>
                <a:highlight>
                  <a:srgbClr val="FFFFFF"/>
                </a:highlight>
                <a:latin typeface="Courier New"/>
                <a:ea typeface="Courier New"/>
                <a:cs typeface="Courier New"/>
                <a:sym typeface="Courier New"/>
              </a:rPr>
              <a:t>'Bombasto'</a:t>
            </a:r>
            <a:r>
              <a:rPr lang="en" sz="1400">
                <a:solidFill>
                  <a:srgbClr val="455A64"/>
                </a:solidFill>
                <a:highlight>
                  <a:srgbClr val="FFFFFF"/>
                </a:highlight>
                <a:latin typeface="Courier New"/>
                <a:ea typeface="Courier New"/>
                <a:cs typeface="Courier New"/>
                <a:sym typeface="Courier New"/>
              </a:rPr>
              <a:t> },</a:t>
            </a:r>
          </a:p>
          <a:p>
            <a:pPr indent="-317500" lvl="0" marL="457200" rtl="0">
              <a:lnSpc>
                <a:spcPct val="150000"/>
              </a:lnSpc>
              <a:spcBef>
                <a:spcPts val="0"/>
              </a:spcBef>
              <a:spcAft>
                <a:spcPts val="0"/>
              </a:spcAft>
              <a:buClr>
                <a:srgbClr val="B0BEC5"/>
              </a:buClr>
              <a:buSzPct val="100000"/>
              <a:buFont typeface="Courier New"/>
              <a:buAutoNum type="arabicPeriod"/>
            </a:pPr>
            <a:r>
              <a:rPr lang="en" sz="1400">
                <a:solidFill>
                  <a:srgbClr val="455A64"/>
                </a:solidFill>
                <a:highlight>
                  <a:srgbClr val="FFFFFF"/>
                </a:highlight>
                <a:latin typeface="Courier New"/>
                <a:ea typeface="Courier New"/>
                <a:cs typeface="Courier New"/>
                <a:sym typeface="Courier New"/>
              </a:rPr>
              <a:t> { id: </a:t>
            </a:r>
            <a:r>
              <a:rPr lang="en" sz="1400">
                <a:solidFill>
                  <a:srgbClr val="00796B"/>
                </a:solidFill>
                <a:highlight>
                  <a:srgbClr val="FFFFFF"/>
                </a:highlight>
                <a:latin typeface="Courier New"/>
                <a:ea typeface="Courier New"/>
                <a:cs typeface="Courier New"/>
                <a:sym typeface="Courier New"/>
              </a:rPr>
              <a:t>14</a:t>
            </a:r>
            <a:r>
              <a:rPr lang="en" sz="1400">
                <a:solidFill>
                  <a:srgbClr val="455A64"/>
                </a:solidFill>
                <a:highlight>
                  <a:srgbClr val="FFFFFF"/>
                </a:highlight>
                <a:latin typeface="Courier New"/>
                <a:ea typeface="Courier New"/>
                <a:cs typeface="Courier New"/>
                <a:sym typeface="Courier New"/>
              </a:rPr>
              <a:t>, name: </a:t>
            </a:r>
            <a:r>
              <a:rPr lang="en" sz="1400">
                <a:solidFill>
                  <a:srgbClr val="00796B"/>
                </a:solidFill>
                <a:highlight>
                  <a:srgbClr val="FFFFFF"/>
                </a:highlight>
                <a:latin typeface="Courier New"/>
                <a:ea typeface="Courier New"/>
                <a:cs typeface="Courier New"/>
                <a:sym typeface="Courier New"/>
              </a:rPr>
              <a:t>'Celeritas'</a:t>
            </a:r>
            <a:r>
              <a:rPr lang="en" sz="1400">
                <a:solidFill>
                  <a:srgbClr val="455A64"/>
                </a:solidFill>
                <a:highlight>
                  <a:srgbClr val="FFFFFF"/>
                </a:highlight>
                <a:latin typeface="Courier New"/>
                <a:ea typeface="Courier New"/>
                <a:cs typeface="Courier New"/>
                <a:sym typeface="Courier New"/>
              </a:rPr>
              <a:t> },</a:t>
            </a:r>
          </a:p>
          <a:p>
            <a:pPr indent="-317500" lvl="0" marL="457200" rtl="0">
              <a:lnSpc>
                <a:spcPct val="150000"/>
              </a:lnSpc>
              <a:spcBef>
                <a:spcPts val="0"/>
              </a:spcBef>
              <a:spcAft>
                <a:spcPts val="0"/>
              </a:spcAft>
              <a:buClr>
                <a:srgbClr val="B0BEC5"/>
              </a:buClr>
              <a:buSzPct val="100000"/>
              <a:buFont typeface="Courier New"/>
              <a:buAutoNum type="arabicPeriod"/>
            </a:pPr>
            <a:r>
              <a:rPr lang="en" sz="1400">
                <a:solidFill>
                  <a:srgbClr val="455A64"/>
                </a:solidFill>
                <a:highlight>
                  <a:srgbClr val="FFFFFF"/>
                </a:highlight>
                <a:latin typeface="Courier New"/>
                <a:ea typeface="Courier New"/>
                <a:cs typeface="Courier New"/>
                <a:sym typeface="Courier New"/>
              </a:rPr>
              <a:t> { id: </a:t>
            </a:r>
            <a:r>
              <a:rPr lang="en" sz="1400">
                <a:solidFill>
                  <a:srgbClr val="00796B"/>
                </a:solidFill>
                <a:highlight>
                  <a:srgbClr val="FFFFFF"/>
                </a:highlight>
                <a:latin typeface="Courier New"/>
                <a:ea typeface="Courier New"/>
                <a:cs typeface="Courier New"/>
                <a:sym typeface="Courier New"/>
              </a:rPr>
              <a:t>15</a:t>
            </a:r>
            <a:r>
              <a:rPr lang="en" sz="1400">
                <a:solidFill>
                  <a:srgbClr val="455A64"/>
                </a:solidFill>
                <a:highlight>
                  <a:srgbClr val="FFFFFF"/>
                </a:highlight>
                <a:latin typeface="Courier New"/>
                <a:ea typeface="Courier New"/>
                <a:cs typeface="Courier New"/>
                <a:sym typeface="Courier New"/>
              </a:rPr>
              <a:t>, name: </a:t>
            </a:r>
            <a:r>
              <a:rPr lang="en" sz="1400">
                <a:solidFill>
                  <a:srgbClr val="00796B"/>
                </a:solidFill>
                <a:highlight>
                  <a:srgbClr val="FFFFFF"/>
                </a:highlight>
                <a:latin typeface="Courier New"/>
                <a:ea typeface="Courier New"/>
                <a:cs typeface="Courier New"/>
                <a:sym typeface="Courier New"/>
              </a:rPr>
              <a:t>'Magneta'</a:t>
            </a:r>
            <a:r>
              <a:rPr lang="en" sz="1400">
                <a:solidFill>
                  <a:srgbClr val="455A64"/>
                </a:solidFill>
                <a:highlight>
                  <a:srgbClr val="FFFFFF"/>
                </a:highlight>
                <a:latin typeface="Courier New"/>
                <a:ea typeface="Courier New"/>
                <a:cs typeface="Courier New"/>
                <a:sym typeface="Courier New"/>
              </a:rPr>
              <a:t> },</a:t>
            </a:r>
          </a:p>
          <a:p>
            <a:pPr indent="-317500" lvl="0" marL="457200" rtl="0">
              <a:lnSpc>
                <a:spcPct val="150000"/>
              </a:lnSpc>
              <a:spcBef>
                <a:spcPts val="0"/>
              </a:spcBef>
              <a:spcAft>
                <a:spcPts val="0"/>
              </a:spcAft>
              <a:buClr>
                <a:srgbClr val="B0BEC5"/>
              </a:buClr>
              <a:buSzPct val="100000"/>
              <a:buFont typeface="Courier New"/>
              <a:buAutoNum type="arabicPeriod"/>
            </a:pPr>
            <a:r>
              <a:rPr lang="en" sz="1400">
                <a:solidFill>
                  <a:srgbClr val="455A64"/>
                </a:solidFill>
                <a:highlight>
                  <a:srgbClr val="FFFFFF"/>
                </a:highlight>
                <a:latin typeface="Courier New"/>
                <a:ea typeface="Courier New"/>
                <a:cs typeface="Courier New"/>
                <a:sym typeface="Courier New"/>
              </a:rPr>
              <a:t> { id: </a:t>
            </a:r>
            <a:r>
              <a:rPr lang="en" sz="1400">
                <a:solidFill>
                  <a:srgbClr val="00796B"/>
                </a:solidFill>
                <a:highlight>
                  <a:srgbClr val="FFFFFF"/>
                </a:highlight>
                <a:latin typeface="Courier New"/>
                <a:ea typeface="Courier New"/>
                <a:cs typeface="Courier New"/>
                <a:sym typeface="Courier New"/>
              </a:rPr>
              <a:t>16</a:t>
            </a:r>
            <a:r>
              <a:rPr lang="en" sz="1400">
                <a:solidFill>
                  <a:srgbClr val="455A64"/>
                </a:solidFill>
                <a:highlight>
                  <a:srgbClr val="FFFFFF"/>
                </a:highlight>
                <a:latin typeface="Courier New"/>
                <a:ea typeface="Courier New"/>
                <a:cs typeface="Courier New"/>
                <a:sym typeface="Courier New"/>
              </a:rPr>
              <a:t>, name: </a:t>
            </a:r>
            <a:r>
              <a:rPr lang="en" sz="1400">
                <a:solidFill>
                  <a:srgbClr val="00796B"/>
                </a:solidFill>
                <a:highlight>
                  <a:srgbClr val="FFFFFF"/>
                </a:highlight>
                <a:latin typeface="Courier New"/>
                <a:ea typeface="Courier New"/>
                <a:cs typeface="Courier New"/>
                <a:sym typeface="Courier New"/>
              </a:rPr>
              <a:t>'RubberMan'</a:t>
            </a:r>
            <a:r>
              <a:rPr lang="en" sz="1400">
                <a:solidFill>
                  <a:srgbClr val="455A64"/>
                </a:solidFill>
                <a:highlight>
                  <a:srgbClr val="FFFFFF"/>
                </a:highlight>
                <a:latin typeface="Courier New"/>
                <a:ea typeface="Courier New"/>
                <a:cs typeface="Courier New"/>
                <a:sym typeface="Courier New"/>
              </a:rPr>
              <a:t> },</a:t>
            </a:r>
          </a:p>
          <a:p>
            <a:pPr indent="-317500" lvl="0" marL="457200" rtl="0">
              <a:lnSpc>
                <a:spcPct val="150000"/>
              </a:lnSpc>
              <a:spcBef>
                <a:spcPts val="0"/>
              </a:spcBef>
              <a:spcAft>
                <a:spcPts val="0"/>
              </a:spcAft>
              <a:buClr>
                <a:srgbClr val="B0BEC5"/>
              </a:buClr>
              <a:buSzPct val="100000"/>
              <a:buFont typeface="Courier New"/>
              <a:buAutoNum type="arabicPeriod"/>
            </a:pPr>
            <a:r>
              <a:rPr lang="en" sz="1400">
                <a:solidFill>
                  <a:srgbClr val="455A64"/>
                </a:solidFill>
                <a:highlight>
                  <a:srgbClr val="FFFFFF"/>
                </a:highlight>
                <a:latin typeface="Courier New"/>
                <a:ea typeface="Courier New"/>
                <a:cs typeface="Courier New"/>
                <a:sym typeface="Courier New"/>
              </a:rPr>
              <a:t> { id: </a:t>
            </a:r>
            <a:r>
              <a:rPr lang="en" sz="1400">
                <a:solidFill>
                  <a:srgbClr val="00796B"/>
                </a:solidFill>
                <a:highlight>
                  <a:srgbClr val="FFFFFF"/>
                </a:highlight>
                <a:latin typeface="Courier New"/>
                <a:ea typeface="Courier New"/>
                <a:cs typeface="Courier New"/>
                <a:sym typeface="Courier New"/>
              </a:rPr>
              <a:t>17</a:t>
            </a:r>
            <a:r>
              <a:rPr lang="en" sz="1400">
                <a:solidFill>
                  <a:srgbClr val="455A64"/>
                </a:solidFill>
                <a:highlight>
                  <a:srgbClr val="FFFFFF"/>
                </a:highlight>
                <a:latin typeface="Courier New"/>
                <a:ea typeface="Courier New"/>
                <a:cs typeface="Courier New"/>
                <a:sym typeface="Courier New"/>
              </a:rPr>
              <a:t>, name: </a:t>
            </a:r>
            <a:r>
              <a:rPr lang="en" sz="1400">
                <a:solidFill>
                  <a:srgbClr val="00796B"/>
                </a:solidFill>
                <a:highlight>
                  <a:srgbClr val="FFFFFF"/>
                </a:highlight>
                <a:latin typeface="Courier New"/>
                <a:ea typeface="Courier New"/>
                <a:cs typeface="Courier New"/>
                <a:sym typeface="Courier New"/>
              </a:rPr>
              <a:t>'Dynama'</a:t>
            </a:r>
            <a:r>
              <a:rPr lang="en" sz="1400">
                <a:solidFill>
                  <a:srgbClr val="455A64"/>
                </a:solidFill>
                <a:highlight>
                  <a:srgbClr val="FFFFFF"/>
                </a:highlight>
                <a:latin typeface="Courier New"/>
                <a:ea typeface="Courier New"/>
                <a:cs typeface="Courier New"/>
                <a:sym typeface="Courier New"/>
              </a:rPr>
              <a:t> },</a:t>
            </a:r>
          </a:p>
          <a:p>
            <a:pPr indent="-317500" lvl="0" marL="457200" rtl="0">
              <a:lnSpc>
                <a:spcPct val="150000"/>
              </a:lnSpc>
              <a:spcBef>
                <a:spcPts val="0"/>
              </a:spcBef>
              <a:spcAft>
                <a:spcPts val="0"/>
              </a:spcAft>
              <a:buClr>
                <a:srgbClr val="B0BEC5"/>
              </a:buClr>
              <a:buSzPct val="100000"/>
              <a:buFont typeface="Courier New"/>
              <a:buAutoNum type="arabicPeriod"/>
            </a:pPr>
            <a:r>
              <a:rPr lang="en" sz="1400">
                <a:solidFill>
                  <a:srgbClr val="455A64"/>
                </a:solidFill>
                <a:highlight>
                  <a:srgbClr val="FFFFFF"/>
                </a:highlight>
                <a:latin typeface="Courier New"/>
                <a:ea typeface="Courier New"/>
                <a:cs typeface="Courier New"/>
                <a:sym typeface="Courier New"/>
              </a:rPr>
              <a:t> { id: </a:t>
            </a:r>
            <a:r>
              <a:rPr lang="en" sz="1400">
                <a:solidFill>
                  <a:srgbClr val="00796B"/>
                </a:solidFill>
                <a:highlight>
                  <a:srgbClr val="FFFFFF"/>
                </a:highlight>
                <a:latin typeface="Courier New"/>
                <a:ea typeface="Courier New"/>
                <a:cs typeface="Courier New"/>
                <a:sym typeface="Courier New"/>
              </a:rPr>
              <a:t>18</a:t>
            </a:r>
            <a:r>
              <a:rPr lang="en" sz="1400">
                <a:solidFill>
                  <a:srgbClr val="455A64"/>
                </a:solidFill>
                <a:highlight>
                  <a:srgbClr val="FFFFFF"/>
                </a:highlight>
                <a:latin typeface="Courier New"/>
                <a:ea typeface="Courier New"/>
                <a:cs typeface="Courier New"/>
                <a:sym typeface="Courier New"/>
              </a:rPr>
              <a:t>, name: </a:t>
            </a:r>
            <a:r>
              <a:rPr lang="en" sz="1400">
                <a:solidFill>
                  <a:srgbClr val="00796B"/>
                </a:solidFill>
                <a:highlight>
                  <a:srgbClr val="FFFFFF"/>
                </a:highlight>
                <a:latin typeface="Courier New"/>
                <a:ea typeface="Courier New"/>
                <a:cs typeface="Courier New"/>
                <a:sym typeface="Courier New"/>
              </a:rPr>
              <a:t>'Dr IQ'</a:t>
            </a:r>
            <a:r>
              <a:rPr lang="en" sz="1400">
                <a:solidFill>
                  <a:srgbClr val="455A64"/>
                </a:solidFill>
                <a:highlight>
                  <a:srgbClr val="FFFFFF"/>
                </a:highlight>
                <a:latin typeface="Courier New"/>
                <a:ea typeface="Courier New"/>
                <a:cs typeface="Courier New"/>
                <a:sym typeface="Courier New"/>
              </a:rPr>
              <a:t> }</a:t>
            </a:r>
          </a:p>
          <a:p>
            <a:pPr indent="-317500" lvl="0" marL="457200" rtl="0">
              <a:lnSpc>
                <a:spcPct val="150000"/>
              </a:lnSpc>
              <a:spcBef>
                <a:spcPts val="0"/>
              </a:spcBef>
              <a:spcAft>
                <a:spcPts val="0"/>
              </a:spcAft>
              <a:buClr>
                <a:srgbClr val="B0BEC5"/>
              </a:buClr>
              <a:buSzPct val="100000"/>
              <a:buFont typeface="Courier New"/>
              <a:buAutoNum type="arabicPeriod"/>
            </a:pPr>
            <a:r>
              <a:rPr lang="en" sz="1400">
                <a:solidFill>
                  <a:srgbClr val="455A64"/>
                </a:solidFill>
                <a:highlight>
                  <a:srgbClr val="FFFFFF"/>
                </a:highlight>
                <a:latin typeface="Courier New"/>
                <a:ea typeface="Courier New"/>
                <a:cs typeface="Courier New"/>
                <a:sym typeface="Courier New"/>
              </a:rPr>
              <a:t>];</a:t>
            </a:r>
          </a:p>
          <a:p>
            <a:pPr lvl="0" rtl="0">
              <a:lnSpc>
                <a:spcPct val="150000"/>
              </a:lnSpc>
              <a:spcBef>
                <a:spcPts val="0"/>
              </a:spcBef>
              <a:buNone/>
            </a:pPr>
            <a:r>
              <a:t/>
            </a:r>
            <a:endParaRPr b="1" sz="1400">
              <a:solidFill>
                <a:srgbClr val="3A4145"/>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1815525" y="1888150"/>
            <a:ext cx="5513100" cy="11598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Raleway"/>
              <a:buNone/>
            </a:pPr>
            <a:r>
              <a:rPr lang="en">
                <a:latin typeface="Roboto"/>
                <a:ea typeface="Roboto"/>
                <a:cs typeface="Roboto"/>
                <a:sym typeface="Roboto"/>
              </a:rPr>
              <a:t>¿Qué puntos trataremos en este curso?</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989975" y="359875"/>
            <a:ext cx="8000700" cy="1242300"/>
          </a:xfrm>
          <a:prstGeom prst="rect">
            <a:avLst/>
          </a:prstGeom>
        </p:spPr>
        <p:txBody>
          <a:bodyPr anchorCtr="0" anchor="t" bIns="91425" lIns="91425" rIns="91425" wrap="square" tIns="91425">
            <a:noAutofit/>
          </a:bodyPr>
          <a:lstStyle/>
          <a:p>
            <a:pPr lvl="0" rtl="0">
              <a:spcBef>
                <a:spcPts val="0"/>
              </a:spcBef>
              <a:buNone/>
            </a:pPr>
            <a:r>
              <a:rPr b="1" lang="en" sz="2400">
                <a:latin typeface="Droid Sans"/>
                <a:ea typeface="Droid Sans"/>
                <a:cs typeface="Droid Sans"/>
                <a:sym typeface="Droid Sans"/>
              </a:rPr>
              <a:t>Usando ngFor </a:t>
            </a:r>
          </a:p>
        </p:txBody>
      </p:sp>
      <p:sp>
        <p:nvSpPr>
          <p:cNvPr id="364" name="Shape 364"/>
          <p:cNvSpPr txBox="1"/>
          <p:nvPr/>
        </p:nvSpPr>
        <p:spPr>
          <a:xfrm>
            <a:off x="687525" y="1318763"/>
            <a:ext cx="6798300" cy="762900"/>
          </a:xfrm>
          <a:prstGeom prst="rect">
            <a:avLst/>
          </a:prstGeom>
          <a:noFill/>
          <a:ln>
            <a:noFill/>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65" name="Shape 365"/>
          <p:cNvSpPr txBox="1"/>
          <p:nvPr>
            <p:ph idx="1" type="body"/>
          </p:nvPr>
        </p:nvSpPr>
        <p:spPr>
          <a:xfrm>
            <a:off x="522500" y="1130175"/>
            <a:ext cx="7667100" cy="30993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t/>
            </a:r>
            <a:endParaRPr sz="1400">
              <a:solidFill>
                <a:srgbClr val="455A64"/>
              </a:solidFill>
              <a:highlight>
                <a:srgbClr val="FFFFFF"/>
              </a:highlight>
              <a:latin typeface="Raleway"/>
              <a:ea typeface="Raleway"/>
              <a:cs typeface="Raleway"/>
              <a:sym typeface="Raleway"/>
            </a:endParaRPr>
          </a:p>
          <a:p>
            <a:pPr lvl="0" rtl="0">
              <a:lnSpc>
                <a:spcPct val="115000"/>
              </a:lnSpc>
              <a:spcBef>
                <a:spcPts val="0"/>
              </a:spcBef>
              <a:spcAft>
                <a:spcPts val="0"/>
              </a:spcAft>
              <a:buNone/>
            </a:pPr>
            <a:r>
              <a:rPr lang="en" sz="1600">
                <a:solidFill>
                  <a:srgbClr val="455A64"/>
                </a:solidFill>
                <a:highlight>
                  <a:srgbClr val="FFFFFF"/>
                </a:highlight>
                <a:latin typeface="Raleway"/>
                <a:ea typeface="Raleway"/>
                <a:cs typeface="Raleway"/>
                <a:sym typeface="Raleway"/>
              </a:rPr>
              <a:t>Ahora bien, para hacer bind de nuestro</a:t>
            </a:r>
          </a:p>
          <a:p>
            <a:pPr lvl="0" rtl="0">
              <a:lnSpc>
                <a:spcPct val="115000"/>
              </a:lnSpc>
              <a:spcBef>
                <a:spcPts val="0"/>
              </a:spcBef>
              <a:spcAft>
                <a:spcPts val="0"/>
              </a:spcAft>
              <a:buNone/>
            </a:pPr>
            <a:r>
              <a:t/>
            </a:r>
            <a:endParaRPr sz="1400">
              <a:solidFill>
                <a:srgbClr val="455A64"/>
              </a:solidFill>
              <a:highlight>
                <a:srgbClr val="FFFFFF"/>
              </a:highlight>
              <a:latin typeface="Droid Sans"/>
              <a:ea typeface="Droid Sans"/>
              <a:cs typeface="Droid Sans"/>
              <a:sym typeface="Droid Sans"/>
            </a:endParaRPr>
          </a:p>
          <a:p>
            <a:pPr lvl="0" rtl="0">
              <a:lnSpc>
                <a:spcPct val="171428"/>
              </a:lnSpc>
              <a:spcBef>
                <a:spcPts val="0"/>
              </a:spcBef>
              <a:spcAft>
                <a:spcPts val="1800"/>
              </a:spcAft>
              <a:buClr>
                <a:schemeClr val="dk1"/>
              </a:buClr>
              <a:buSzPct val="68750"/>
              <a:buFont typeface="Arial"/>
              <a:buNone/>
            </a:pPr>
            <a:r>
              <a:rPr lang="en" sz="1600">
                <a:solidFill>
                  <a:srgbClr val="D81B60"/>
                </a:solidFill>
                <a:highlight>
                  <a:srgbClr val="FFFFFF"/>
                </a:highlight>
                <a:latin typeface="Courier New"/>
                <a:ea typeface="Courier New"/>
                <a:cs typeface="Courier New"/>
                <a:sym typeface="Courier New"/>
              </a:rPr>
              <a:t>&lt;li</a:t>
            </a:r>
            <a:r>
              <a:rPr lang="en" sz="1600">
                <a:solidFill>
                  <a:srgbClr val="455A64"/>
                </a:solidFill>
                <a:highlight>
                  <a:srgbClr val="FFFFFF"/>
                </a:highlight>
                <a:latin typeface="Courier New"/>
                <a:ea typeface="Courier New"/>
                <a:cs typeface="Courier New"/>
                <a:sym typeface="Courier New"/>
              </a:rPr>
              <a:t> *</a:t>
            </a:r>
            <a:r>
              <a:rPr lang="en" sz="1600">
                <a:solidFill>
                  <a:srgbClr val="00796B"/>
                </a:solidFill>
                <a:highlight>
                  <a:srgbClr val="FFFFFF"/>
                </a:highlight>
                <a:latin typeface="Courier New"/>
                <a:ea typeface="Courier New"/>
                <a:cs typeface="Courier New"/>
                <a:sym typeface="Courier New"/>
              </a:rPr>
              <a:t>ngFor</a:t>
            </a:r>
            <a:r>
              <a:rPr lang="en" sz="1600">
                <a:solidFill>
                  <a:srgbClr val="455A64"/>
                </a:solidFill>
                <a:highlight>
                  <a:srgbClr val="FFFFFF"/>
                </a:highlight>
                <a:latin typeface="Courier New"/>
                <a:ea typeface="Courier New"/>
                <a:cs typeface="Courier New"/>
                <a:sym typeface="Courier New"/>
              </a:rPr>
              <a:t>=</a:t>
            </a:r>
            <a:r>
              <a:rPr lang="en" sz="1600">
                <a:solidFill>
                  <a:srgbClr val="00796B"/>
                </a:solidFill>
                <a:highlight>
                  <a:srgbClr val="FFFFFF"/>
                </a:highlight>
                <a:latin typeface="Courier New"/>
                <a:ea typeface="Courier New"/>
                <a:cs typeface="Courier New"/>
                <a:sym typeface="Courier New"/>
              </a:rPr>
              <a:t>"let hero of heroes"</a:t>
            </a:r>
            <a:r>
              <a:rPr lang="en" sz="1600">
                <a:solidFill>
                  <a:srgbClr val="D81B60"/>
                </a:solidFill>
                <a:highlight>
                  <a:srgbClr val="FFFFFF"/>
                </a:highlight>
                <a:latin typeface="Courier New"/>
                <a:ea typeface="Courier New"/>
                <a:cs typeface="Courier New"/>
                <a:sym typeface="Courier New"/>
              </a:rPr>
              <a:t>&gt;</a:t>
            </a:r>
          </a:p>
          <a:p>
            <a:pPr lvl="0" rtl="0">
              <a:lnSpc>
                <a:spcPct val="115000"/>
              </a:lnSpc>
              <a:spcBef>
                <a:spcPts val="0"/>
              </a:spcBef>
              <a:spcAft>
                <a:spcPts val="0"/>
              </a:spcAft>
              <a:buClr>
                <a:schemeClr val="dk1"/>
              </a:buClr>
              <a:buSzPct val="68750"/>
              <a:buFont typeface="Arial"/>
              <a:buNone/>
            </a:pPr>
            <a:r>
              <a:rPr lang="en" sz="1600">
                <a:solidFill>
                  <a:srgbClr val="455A64"/>
                </a:solidFill>
                <a:latin typeface="Raleway"/>
                <a:ea typeface="Raleway"/>
                <a:cs typeface="Raleway"/>
                <a:sym typeface="Raleway"/>
              </a:rPr>
              <a:t>El prefijo (*) antes del ngFor indica que el elemento &lt;li&gt; y su contenido interno constituyen una plantilla principal</a:t>
            </a:r>
          </a:p>
          <a:p>
            <a:pPr indent="-69850" lvl="0" marL="0" rtl="0">
              <a:lnSpc>
                <a:spcPct val="115000"/>
              </a:lnSpc>
              <a:spcBef>
                <a:spcPts val="0"/>
              </a:spcBef>
              <a:spcAft>
                <a:spcPts val="0"/>
              </a:spcAft>
              <a:buClr>
                <a:schemeClr val="dk1"/>
              </a:buClr>
              <a:buSzPct val="68750"/>
              <a:buFont typeface="Arial"/>
              <a:buNone/>
            </a:pPr>
            <a:r>
              <a:t/>
            </a:r>
            <a:endParaRPr sz="1600">
              <a:solidFill>
                <a:srgbClr val="455A64"/>
              </a:solidFill>
              <a:latin typeface="Raleway"/>
              <a:ea typeface="Raleway"/>
              <a:cs typeface="Raleway"/>
              <a:sym typeface="Raleway"/>
            </a:endParaRPr>
          </a:p>
          <a:p>
            <a:pPr lvl="0" rtl="0">
              <a:lnSpc>
                <a:spcPct val="115000"/>
              </a:lnSpc>
              <a:spcBef>
                <a:spcPts val="0"/>
              </a:spcBef>
              <a:spcAft>
                <a:spcPts val="0"/>
              </a:spcAft>
              <a:buClr>
                <a:schemeClr val="dk1"/>
              </a:buClr>
              <a:buSzPct val="68750"/>
              <a:buFont typeface="Arial"/>
              <a:buNone/>
            </a:pPr>
            <a:r>
              <a:rPr lang="en" sz="1600">
                <a:solidFill>
                  <a:srgbClr val="455A64"/>
                </a:solidFill>
                <a:latin typeface="Raleway"/>
                <a:ea typeface="Raleway"/>
                <a:cs typeface="Raleway"/>
                <a:sym typeface="Raleway"/>
              </a:rPr>
              <a:t>Agregamos un </a:t>
            </a:r>
            <a:r>
              <a:rPr b="1" lang="en" sz="1600">
                <a:solidFill>
                  <a:srgbClr val="455A64"/>
                </a:solidFill>
                <a:latin typeface="Raleway"/>
                <a:ea typeface="Raleway"/>
                <a:cs typeface="Raleway"/>
                <a:sym typeface="Raleway"/>
              </a:rPr>
              <a:t>alias a cada </a:t>
            </a:r>
            <a:r>
              <a:rPr b="1" lang="en" sz="1600">
                <a:solidFill>
                  <a:srgbClr val="455A64"/>
                </a:solidFill>
                <a:latin typeface="Raleway"/>
                <a:ea typeface="Raleway"/>
                <a:cs typeface="Raleway"/>
                <a:sym typeface="Raleway"/>
              </a:rPr>
              <a:t>ítem</a:t>
            </a:r>
            <a:r>
              <a:rPr b="1" lang="en" sz="1600">
                <a:solidFill>
                  <a:srgbClr val="455A64"/>
                </a:solidFill>
                <a:latin typeface="Raleway"/>
                <a:ea typeface="Raleway"/>
                <a:cs typeface="Raleway"/>
                <a:sym typeface="Raleway"/>
              </a:rPr>
              <a:t> de heroes</a:t>
            </a:r>
            <a:r>
              <a:rPr lang="en" sz="1600">
                <a:solidFill>
                  <a:srgbClr val="455A64"/>
                </a:solidFill>
                <a:latin typeface="Raleway"/>
                <a:ea typeface="Raleway"/>
                <a:cs typeface="Raleway"/>
                <a:sym typeface="Raleway"/>
              </a:rPr>
              <a:t>. Esto quiere decir que podemos referenciar esta variable en cualquier lugar del template para acceder a las propiedades de "heroe".</a:t>
            </a:r>
          </a:p>
          <a:p>
            <a:pPr lvl="0" rtl="0">
              <a:spcBef>
                <a:spcPts val="0"/>
              </a:spcBef>
              <a:spcAft>
                <a:spcPts val="0"/>
              </a:spcAft>
              <a:buClr>
                <a:schemeClr val="dk1"/>
              </a:buClr>
              <a:buSzPct val="78571"/>
              <a:buFont typeface="Arial"/>
              <a:buNone/>
            </a:pPr>
            <a:r>
              <a:t/>
            </a:r>
            <a:endParaRPr sz="1400">
              <a:solidFill>
                <a:srgbClr val="455A64"/>
              </a:solidFill>
              <a:latin typeface="Droid Sans"/>
              <a:ea typeface="Droid Sans"/>
              <a:cs typeface="Droid Sans"/>
              <a:sym typeface="Droid Sans"/>
            </a:endParaRPr>
          </a:p>
          <a:p>
            <a:pPr lvl="0" rtl="0">
              <a:lnSpc>
                <a:spcPct val="171428"/>
              </a:lnSpc>
              <a:spcBef>
                <a:spcPts val="0"/>
              </a:spcBef>
              <a:spcAft>
                <a:spcPts val="1800"/>
              </a:spcAft>
              <a:buClr>
                <a:schemeClr val="dk1"/>
              </a:buClr>
              <a:buSzPct val="91666"/>
              <a:buFont typeface="Arial"/>
              <a:buNone/>
            </a:pPr>
            <a:r>
              <a:t/>
            </a:r>
            <a:endParaRPr sz="1200">
              <a:solidFill>
                <a:srgbClr val="D81B60"/>
              </a:solidFill>
              <a:highlight>
                <a:srgbClr val="FFFFFF"/>
              </a:highlight>
              <a:latin typeface="Courier New"/>
              <a:ea typeface="Courier New"/>
              <a:cs typeface="Courier New"/>
              <a:sym typeface="Courier New"/>
            </a:endParaRPr>
          </a:p>
          <a:p>
            <a:pPr lvl="0" rtl="0">
              <a:lnSpc>
                <a:spcPct val="115000"/>
              </a:lnSpc>
              <a:spcBef>
                <a:spcPts val="0"/>
              </a:spcBef>
              <a:spcAft>
                <a:spcPts val="0"/>
              </a:spcAft>
              <a:buNone/>
            </a:pPr>
            <a:r>
              <a:t/>
            </a:r>
            <a:endParaRPr sz="1400">
              <a:solidFill>
                <a:srgbClr val="455A64"/>
              </a:solidFill>
              <a:highlight>
                <a:srgbClr val="FFFFFF"/>
              </a:highlight>
              <a:latin typeface="Droid Sans"/>
              <a:ea typeface="Droid Sans"/>
              <a:cs typeface="Droid Sans"/>
              <a:sym typeface="Droid Sans"/>
            </a:endParaRPr>
          </a:p>
          <a:p>
            <a:pPr lvl="0" rtl="0">
              <a:spcBef>
                <a:spcPts val="0"/>
              </a:spcBef>
              <a:spcAft>
                <a:spcPts val="1800"/>
              </a:spcAft>
              <a:buNone/>
            </a:pPr>
            <a:r>
              <a:t/>
            </a:r>
            <a:endParaRPr sz="1400">
              <a:solidFill>
                <a:srgbClr val="455A64"/>
              </a:solidFill>
              <a:highlight>
                <a:srgbClr val="FFFFFF"/>
              </a:highlight>
              <a:latin typeface="Droid Sans"/>
              <a:ea typeface="Droid Sans"/>
              <a:cs typeface="Droid Sans"/>
              <a:sym typeface="Droid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989975" y="359875"/>
            <a:ext cx="8000700" cy="1242300"/>
          </a:xfrm>
          <a:prstGeom prst="rect">
            <a:avLst/>
          </a:prstGeom>
        </p:spPr>
        <p:txBody>
          <a:bodyPr anchorCtr="0" anchor="t" bIns="91425" lIns="91425" rIns="91425" wrap="square" tIns="91425">
            <a:noAutofit/>
          </a:bodyPr>
          <a:lstStyle/>
          <a:p>
            <a:pPr lvl="0" rtl="0">
              <a:spcBef>
                <a:spcPts val="0"/>
              </a:spcBef>
              <a:buNone/>
            </a:pPr>
            <a:r>
              <a:rPr b="1" lang="en" sz="2400">
                <a:latin typeface="Droid Sans"/>
                <a:ea typeface="Droid Sans"/>
                <a:cs typeface="Droid Sans"/>
                <a:sym typeface="Droid Sans"/>
              </a:rPr>
              <a:t>Usando ngFor</a:t>
            </a:r>
          </a:p>
        </p:txBody>
      </p:sp>
      <p:sp>
        <p:nvSpPr>
          <p:cNvPr id="371" name="Shape 371"/>
          <p:cNvSpPr txBox="1"/>
          <p:nvPr/>
        </p:nvSpPr>
        <p:spPr>
          <a:xfrm>
            <a:off x="687525" y="1318763"/>
            <a:ext cx="6798300" cy="762900"/>
          </a:xfrm>
          <a:prstGeom prst="rect">
            <a:avLst/>
          </a:prstGeom>
          <a:noFill/>
          <a:ln>
            <a:noFill/>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72" name="Shape 372"/>
          <p:cNvSpPr txBox="1"/>
          <p:nvPr>
            <p:ph idx="1" type="body"/>
          </p:nvPr>
        </p:nvSpPr>
        <p:spPr>
          <a:xfrm>
            <a:off x="522500" y="1282575"/>
            <a:ext cx="7667100" cy="32163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ct val="68750"/>
              <a:buFont typeface="Arial"/>
              <a:buNone/>
            </a:pPr>
            <a:r>
              <a:t/>
            </a:r>
            <a:endParaRPr sz="1600">
              <a:solidFill>
                <a:srgbClr val="455A64"/>
              </a:solidFill>
              <a:highlight>
                <a:srgbClr val="FFFFFF"/>
              </a:highlight>
              <a:latin typeface="Droid Sans"/>
              <a:ea typeface="Droid Sans"/>
              <a:cs typeface="Droid Sans"/>
              <a:sym typeface="Droid Sans"/>
            </a:endParaRPr>
          </a:p>
          <a:p>
            <a:pPr lvl="0" rtl="0">
              <a:spcBef>
                <a:spcPts val="0"/>
              </a:spcBef>
              <a:spcAft>
                <a:spcPts val="0"/>
              </a:spcAft>
              <a:buClr>
                <a:schemeClr val="dk1"/>
              </a:buClr>
              <a:buSzPct val="68750"/>
              <a:buFont typeface="Arial"/>
              <a:buNone/>
            </a:pPr>
            <a:r>
              <a:rPr lang="en" sz="1600">
                <a:solidFill>
                  <a:srgbClr val="455A64"/>
                </a:solidFill>
                <a:highlight>
                  <a:srgbClr val="FFFFFF"/>
                </a:highlight>
                <a:latin typeface="Raleway"/>
                <a:ea typeface="Raleway"/>
                <a:cs typeface="Raleway"/>
                <a:sym typeface="Raleway"/>
              </a:rPr>
              <a:t>Ahora sólo nos queda imprimir las propiedades que queramos mostrar dentro del template. A la manera angular</a:t>
            </a:r>
          </a:p>
          <a:p>
            <a:pPr lvl="0" rtl="0">
              <a:spcBef>
                <a:spcPts val="0"/>
              </a:spcBef>
              <a:spcAft>
                <a:spcPts val="0"/>
              </a:spcAft>
              <a:buClr>
                <a:schemeClr val="dk1"/>
              </a:buClr>
              <a:buSzPct val="68750"/>
              <a:buFont typeface="Arial"/>
              <a:buNone/>
            </a:pPr>
            <a:r>
              <a:t/>
            </a:r>
            <a:endParaRPr sz="1600">
              <a:solidFill>
                <a:srgbClr val="455A64"/>
              </a:solidFill>
              <a:highlight>
                <a:srgbClr val="FFFFFF"/>
              </a:highlight>
              <a:latin typeface="Droid Sans"/>
              <a:ea typeface="Droid Sans"/>
              <a:cs typeface="Droid Sans"/>
              <a:sym typeface="Droid Sans"/>
            </a:endParaRPr>
          </a:p>
          <a:p>
            <a:pPr lvl="0" rtl="0">
              <a:lnSpc>
                <a:spcPct val="171428"/>
              </a:lnSpc>
              <a:spcBef>
                <a:spcPts val="0"/>
              </a:spcBef>
              <a:spcAft>
                <a:spcPts val="0"/>
              </a:spcAft>
              <a:buClr>
                <a:schemeClr val="dk1"/>
              </a:buClr>
              <a:buSzPct val="68750"/>
              <a:buFont typeface="Arial"/>
              <a:buNone/>
            </a:pPr>
            <a:r>
              <a:rPr lang="en" sz="1600">
                <a:solidFill>
                  <a:srgbClr val="D81B60"/>
                </a:solidFill>
                <a:highlight>
                  <a:srgbClr val="FFFFFF"/>
                </a:highlight>
                <a:latin typeface="Courier New"/>
                <a:ea typeface="Courier New"/>
                <a:cs typeface="Courier New"/>
                <a:sym typeface="Courier New"/>
              </a:rPr>
              <a:t>&lt;li</a:t>
            </a:r>
            <a:r>
              <a:rPr lang="en" sz="1600">
                <a:solidFill>
                  <a:srgbClr val="455A64"/>
                </a:solidFill>
                <a:highlight>
                  <a:srgbClr val="FFFFFF"/>
                </a:highlight>
                <a:latin typeface="Courier New"/>
                <a:ea typeface="Courier New"/>
                <a:cs typeface="Courier New"/>
                <a:sym typeface="Courier New"/>
              </a:rPr>
              <a:t> *</a:t>
            </a:r>
            <a:r>
              <a:rPr lang="en" sz="1600">
                <a:solidFill>
                  <a:srgbClr val="00796B"/>
                </a:solidFill>
                <a:highlight>
                  <a:srgbClr val="FFFFFF"/>
                </a:highlight>
                <a:latin typeface="Courier New"/>
                <a:ea typeface="Courier New"/>
                <a:cs typeface="Courier New"/>
                <a:sym typeface="Courier New"/>
              </a:rPr>
              <a:t>ngFor</a:t>
            </a:r>
            <a:r>
              <a:rPr lang="en" sz="1600">
                <a:solidFill>
                  <a:srgbClr val="455A64"/>
                </a:solidFill>
                <a:highlight>
                  <a:srgbClr val="FFFFFF"/>
                </a:highlight>
                <a:latin typeface="Courier New"/>
                <a:ea typeface="Courier New"/>
                <a:cs typeface="Courier New"/>
                <a:sym typeface="Courier New"/>
              </a:rPr>
              <a:t>=</a:t>
            </a:r>
            <a:r>
              <a:rPr lang="en" sz="1600">
                <a:solidFill>
                  <a:srgbClr val="00796B"/>
                </a:solidFill>
                <a:highlight>
                  <a:srgbClr val="FFFFFF"/>
                </a:highlight>
                <a:latin typeface="Courier New"/>
                <a:ea typeface="Courier New"/>
                <a:cs typeface="Courier New"/>
                <a:sym typeface="Courier New"/>
              </a:rPr>
              <a:t>"let hero of heroes"</a:t>
            </a:r>
            <a:r>
              <a:rPr lang="en" sz="1600">
                <a:solidFill>
                  <a:srgbClr val="D81B60"/>
                </a:solidFill>
                <a:highlight>
                  <a:srgbClr val="FFFFFF"/>
                </a:highlight>
                <a:latin typeface="Courier New"/>
                <a:ea typeface="Courier New"/>
                <a:cs typeface="Courier New"/>
                <a:sym typeface="Courier New"/>
              </a:rPr>
              <a:t>&gt;</a:t>
            </a:r>
            <a:br>
              <a:rPr lang="en" sz="1600">
                <a:solidFill>
                  <a:srgbClr val="455A64"/>
                </a:solidFill>
                <a:highlight>
                  <a:srgbClr val="FFFFFF"/>
                </a:highlight>
                <a:latin typeface="Courier New"/>
                <a:ea typeface="Courier New"/>
                <a:cs typeface="Courier New"/>
                <a:sym typeface="Courier New"/>
              </a:rPr>
            </a:br>
            <a:r>
              <a:rPr lang="en" sz="1600">
                <a:solidFill>
                  <a:srgbClr val="455A64"/>
                </a:solidFill>
                <a:highlight>
                  <a:srgbClr val="FFFFFF"/>
                </a:highlight>
                <a:latin typeface="Courier New"/>
                <a:ea typeface="Courier New"/>
                <a:cs typeface="Courier New"/>
                <a:sym typeface="Courier New"/>
              </a:rPr>
              <a:t>  </a:t>
            </a:r>
            <a:r>
              <a:rPr lang="en" sz="1600">
                <a:solidFill>
                  <a:srgbClr val="D81B60"/>
                </a:solidFill>
                <a:highlight>
                  <a:srgbClr val="FFFFFF"/>
                </a:highlight>
                <a:latin typeface="Courier New"/>
                <a:ea typeface="Courier New"/>
                <a:cs typeface="Courier New"/>
                <a:sym typeface="Courier New"/>
              </a:rPr>
              <a:t>&lt;span</a:t>
            </a:r>
            <a:r>
              <a:rPr lang="en" sz="1600">
                <a:solidFill>
                  <a:srgbClr val="455A64"/>
                </a:solidFill>
                <a:highlight>
                  <a:srgbClr val="FFFFFF"/>
                </a:highlight>
                <a:latin typeface="Courier New"/>
                <a:ea typeface="Courier New"/>
                <a:cs typeface="Courier New"/>
                <a:sym typeface="Courier New"/>
              </a:rPr>
              <a:t> </a:t>
            </a:r>
            <a:r>
              <a:rPr lang="en" sz="1600">
                <a:solidFill>
                  <a:srgbClr val="00796B"/>
                </a:solidFill>
                <a:highlight>
                  <a:srgbClr val="FFFFFF"/>
                </a:highlight>
                <a:latin typeface="Courier New"/>
                <a:ea typeface="Courier New"/>
                <a:cs typeface="Courier New"/>
                <a:sym typeface="Courier New"/>
              </a:rPr>
              <a:t>class</a:t>
            </a:r>
            <a:r>
              <a:rPr lang="en" sz="1600">
                <a:solidFill>
                  <a:srgbClr val="455A64"/>
                </a:solidFill>
                <a:highlight>
                  <a:srgbClr val="FFFFFF"/>
                </a:highlight>
                <a:latin typeface="Courier New"/>
                <a:ea typeface="Courier New"/>
                <a:cs typeface="Courier New"/>
                <a:sym typeface="Courier New"/>
              </a:rPr>
              <a:t>=</a:t>
            </a:r>
            <a:r>
              <a:rPr lang="en" sz="1600">
                <a:solidFill>
                  <a:srgbClr val="00796B"/>
                </a:solidFill>
                <a:highlight>
                  <a:srgbClr val="FFFFFF"/>
                </a:highlight>
                <a:latin typeface="Courier New"/>
                <a:ea typeface="Courier New"/>
                <a:cs typeface="Courier New"/>
                <a:sym typeface="Courier New"/>
              </a:rPr>
              <a:t>"badge"</a:t>
            </a:r>
            <a:r>
              <a:rPr lang="en" sz="1600">
                <a:solidFill>
                  <a:srgbClr val="D81B60"/>
                </a:solidFill>
                <a:highlight>
                  <a:srgbClr val="FFFFFF"/>
                </a:highlight>
                <a:latin typeface="Courier New"/>
                <a:ea typeface="Courier New"/>
                <a:cs typeface="Courier New"/>
                <a:sym typeface="Courier New"/>
              </a:rPr>
              <a:t>&gt;</a:t>
            </a:r>
            <a:r>
              <a:rPr lang="en" sz="1600">
                <a:solidFill>
                  <a:srgbClr val="455A64"/>
                </a:solidFill>
                <a:highlight>
                  <a:srgbClr val="FFFFFF"/>
                </a:highlight>
                <a:latin typeface="Courier New"/>
                <a:ea typeface="Courier New"/>
                <a:cs typeface="Courier New"/>
                <a:sym typeface="Courier New"/>
              </a:rPr>
              <a:t>{{hero.id}}</a:t>
            </a:r>
            <a:r>
              <a:rPr lang="en" sz="1600">
                <a:solidFill>
                  <a:srgbClr val="D81B60"/>
                </a:solidFill>
                <a:highlight>
                  <a:srgbClr val="FFFFFF"/>
                </a:highlight>
                <a:latin typeface="Courier New"/>
                <a:ea typeface="Courier New"/>
                <a:cs typeface="Courier New"/>
                <a:sym typeface="Courier New"/>
              </a:rPr>
              <a:t>&lt;/span&gt;</a:t>
            </a:r>
            <a:r>
              <a:rPr lang="en" sz="1600">
                <a:solidFill>
                  <a:srgbClr val="455A64"/>
                </a:solidFill>
                <a:highlight>
                  <a:srgbClr val="FFFFFF"/>
                </a:highlight>
                <a:latin typeface="Courier New"/>
                <a:ea typeface="Courier New"/>
                <a:cs typeface="Courier New"/>
                <a:sym typeface="Courier New"/>
              </a:rPr>
              <a:t> {{hero.name}}</a:t>
            </a:r>
            <a:br>
              <a:rPr lang="en" sz="1600">
                <a:solidFill>
                  <a:srgbClr val="455A64"/>
                </a:solidFill>
                <a:highlight>
                  <a:srgbClr val="FFFFFF"/>
                </a:highlight>
                <a:latin typeface="Courier New"/>
                <a:ea typeface="Courier New"/>
                <a:cs typeface="Courier New"/>
                <a:sym typeface="Courier New"/>
              </a:rPr>
            </a:br>
            <a:r>
              <a:rPr lang="en" sz="1600">
                <a:solidFill>
                  <a:srgbClr val="D81B60"/>
                </a:solidFill>
                <a:highlight>
                  <a:srgbClr val="FFFFFF"/>
                </a:highlight>
                <a:latin typeface="Courier New"/>
                <a:ea typeface="Courier New"/>
                <a:cs typeface="Courier New"/>
                <a:sym typeface="Courier New"/>
              </a:rPr>
              <a:t>&lt;/li&gt;</a:t>
            </a:r>
          </a:p>
          <a:p>
            <a:pPr lvl="0" rtl="0">
              <a:spcBef>
                <a:spcPts val="0"/>
              </a:spcBef>
              <a:spcAft>
                <a:spcPts val="0"/>
              </a:spcAft>
              <a:buClr>
                <a:schemeClr val="dk1"/>
              </a:buClr>
              <a:buSzPct val="68750"/>
              <a:buFont typeface="Arial"/>
              <a:buNone/>
            </a:pPr>
            <a:r>
              <a:rPr lang="en" sz="1600">
                <a:solidFill>
                  <a:srgbClr val="455A64"/>
                </a:solidFill>
                <a:latin typeface="Raleway"/>
                <a:ea typeface="Raleway"/>
                <a:cs typeface="Raleway"/>
                <a:sym typeface="Raleway"/>
              </a:rPr>
              <a:t>Ahora podemos ver nuestra lista de héroes. Basta con iniciar la app con </a:t>
            </a:r>
            <a:r>
              <a:rPr b="1" lang="en" sz="1600">
                <a:solidFill>
                  <a:srgbClr val="455A64"/>
                </a:solidFill>
                <a:latin typeface="Raleway"/>
                <a:ea typeface="Raleway"/>
                <a:cs typeface="Raleway"/>
                <a:sym typeface="Raleway"/>
              </a:rPr>
              <a:t>npm start</a:t>
            </a:r>
            <a:r>
              <a:rPr lang="en" sz="1600">
                <a:solidFill>
                  <a:srgbClr val="455A64"/>
                </a:solidFill>
                <a:latin typeface="Raleway"/>
                <a:ea typeface="Raleway"/>
                <a:cs typeface="Raleway"/>
                <a:sym typeface="Raleway"/>
              </a:rPr>
              <a:t> o esperar la actualización del browser si ya lo teníamos iniciado.</a:t>
            </a:r>
          </a:p>
          <a:p>
            <a:pPr lvl="0" rtl="0">
              <a:spcBef>
                <a:spcPts val="0"/>
              </a:spcBef>
              <a:spcAft>
                <a:spcPts val="1800"/>
              </a:spcAft>
              <a:buNone/>
            </a:pPr>
            <a:r>
              <a:t/>
            </a:r>
            <a:endParaRPr sz="1600">
              <a:solidFill>
                <a:srgbClr val="455A64"/>
              </a:solidFill>
              <a:highlight>
                <a:srgbClr val="FFFFFF"/>
              </a:highlight>
              <a:latin typeface="Droid Sans"/>
              <a:ea typeface="Droid Sans"/>
              <a:cs typeface="Droid Sans"/>
              <a:sym typeface="Droid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989975" y="359875"/>
            <a:ext cx="8000700" cy="1242300"/>
          </a:xfrm>
          <a:prstGeom prst="rect">
            <a:avLst/>
          </a:prstGeom>
        </p:spPr>
        <p:txBody>
          <a:bodyPr anchorCtr="0" anchor="t" bIns="91425" lIns="91425" rIns="91425" wrap="square" tIns="91425">
            <a:noAutofit/>
          </a:bodyPr>
          <a:lstStyle/>
          <a:p>
            <a:pPr lvl="0" rtl="0">
              <a:spcBef>
                <a:spcPts val="0"/>
              </a:spcBef>
              <a:buNone/>
            </a:pPr>
            <a:r>
              <a:rPr b="1" lang="en" sz="2400">
                <a:latin typeface="Droid Sans"/>
                <a:ea typeface="Droid Sans"/>
                <a:cs typeface="Droid Sans"/>
                <a:sym typeface="Droid Sans"/>
              </a:rPr>
              <a:t>Añadiendo estilos desde el component</a:t>
            </a:r>
          </a:p>
        </p:txBody>
      </p:sp>
      <p:sp>
        <p:nvSpPr>
          <p:cNvPr id="378" name="Shape 378"/>
          <p:cNvSpPr txBox="1"/>
          <p:nvPr/>
        </p:nvSpPr>
        <p:spPr>
          <a:xfrm>
            <a:off x="687525" y="1318763"/>
            <a:ext cx="6798300" cy="762900"/>
          </a:xfrm>
          <a:prstGeom prst="rect">
            <a:avLst/>
          </a:prstGeom>
          <a:noFill/>
          <a:ln>
            <a:noFill/>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79" name="Shape 379"/>
          <p:cNvSpPr txBox="1"/>
          <p:nvPr>
            <p:ph idx="1" type="body"/>
          </p:nvPr>
        </p:nvSpPr>
        <p:spPr>
          <a:xfrm>
            <a:off x="522500" y="1358775"/>
            <a:ext cx="7667100" cy="4005300"/>
          </a:xfrm>
          <a:prstGeom prst="rect">
            <a:avLst/>
          </a:prstGeom>
        </p:spPr>
        <p:txBody>
          <a:bodyPr anchorCtr="0" anchor="t" bIns="91425" lIns="91425" rIns="91425" wrap="square" tIns="91425">
            <a:noAutofit/>
          </a:bodyPr>
          <a:lstStyle/>
          <a:p>
            <a:pPr lvl="0" rtl="0">
              <a:lnSpc>
                <a:spcPct val="115000"/>
              </a:lnSpc>
              <a:spcBef>
                <a:spcPts val="0"/>
              </a:spcBef>
              <a:spcAft>
                <a:spcPts val="0"/>
              </a:spcAft>
              <a:buClr>
                <a:schemeClr val="dk1"/>
              </a:buClr>
              <a:buSzPct val="68750"/>
              <a:buFont typeface="Arial"/>
              <a:buNone/>
            </a:pPr>
            <a:r>
              <a:rPr lang="en" sz="1600">
                <a:solidFill>
                  <a:srgbClr val="455A64"/>
                </a:solidFill>
                <a:highlight>
                  <a:srgbClr val="FFFFFF"/>
                </a:highlight>
                <a:latin typeface="Courier New"/>
                <a:ea typeface="Courier New"/>
                <a:cs typeface="Courier New"/>
                <a:sym typeface="Courier New"/>
              </a:rPr>
              <a:t>styles: [</a:t>
            </a:r>
            <a:r>
              <a:rPr lang="en" sz="1600">
                <a:solidFill>
                  <a:srgbClr val="00796B"/>
                </a:solidFill>
                <a:highlight>
                  <a:srgbClr val="FFFFFF"/>
                </a:highlight>
                <a:latin typeface="Courier New"/>
                <a:ea typeface="Courier New"/>
                <a:cs typeface="Courier New"/>
                <a:sym typeface="Courier New"/>
              </a:rPr>
              <a:t>`</a:t>
            </a:r>
            <a:br>
              <a:rPr lang="en" sz="1600">
                <a:solidFill>
                  <a:srgbClr val="00796B"/>
                </a:solidFill>
                <a:highlight>
                  <a:srgbClr val="FFFFFF"/>
                </a:highlight>
                <a:latin typeface="Courier New"/>
                <a:ea typeface="Courier New"/>
                <a:cs typeface="Courier New"/>
                <a:sym typeface="Courier New"/>
              </a:rPr>
            </a:br>
            <a:r>
              <a:rPr lang="en" sz="1600">
                <a:solidFill>
                  <a:srgbClr val="00796B"/>
                </a:solidFill>
                <a:highlight>
                  <a:srgbClr val="FFFFFF"/>
                </a:highlight>
                <a:latin typeface="Courier New"/>
                <a:ea typeface="Courier New"/>
                <a:cs typeface="Courier New"/>
                <a:sym typeface="Courier New"/>
              </a:rPr>
              <a:t>  .selected {</a:t>
            </a:r>
            <a:br>
              <a:rPr lang="en" sz="1600">
                <a:solidFill>
                  <a:srgbClr val="00796B"/>
                </a:solidFill>
                <a:highlight>
                  <a:srgbClr val="FFFFFF"/>
                </a:highlight>
                <a:latin typeface="Courier New"/>
                <a:ea typeface="Courier New"/>
                <a:cs typeface="Courier New"/>
                <a:sym typeface="Courier New"/>
              </a:rPr>
            </a:br>
            <a:r>
              <a:rPr lang="en" sz="1600">
                <a:solidFill>
                  <a:srgbClr val="00796B"/>
                </a:solidFill>
                <a:highlight>
                  <a:srgbClr val="FFFFFF"/>
                </a:highlight>
                <a:latin typeface="Courier New"/>
                <a:ea typeface="Courier New"/>
                <a:cs typeface="Courier New"/>
                <a:sym typeface="Courier New"/>
              </a:rPr>
              <a:t>    background-color: #CFD8DC !important;</a:t>
            </a:r>
            <a:br>
              <a:rPr lang="en" sz="1600">
                <a:solidFill>
                  <a:srgbClr val="00796B"/>
                </a:solidFill>
                <a:highlight>
                  <a:srgbClr val="FFFFFF"/>
                </a:highlight>
                <a:latin typeface="Courier New"/>
                <a:ea typeface="Courier New"/>
                <a:cs typeface="Courier New"/>
                <a:sym typeface="Courier New"/>
              </a:rPr>
            </a:br>
            <a:r>
              <a:rPr lang="en" sz="1600">
                <a:solidFill>
                  <a:srgbClr val="00796B"/>
                </a:solidFill>
                <a:highlight>
                  <a:srgbClr val="FFFFFF"/>
                </a:highlight>
                <a:latin typeface="Courier New"/>
                <a:ea typeface="Courier New"/>
                <a:cs typeface="Courier New"/>
                <a:sym typeface="Courier New"/>
              </a:rPr>
              <a:t>    color: white;</a:t>
            </a:r>
            <a:br>
              <a:rPr lang="en" sz="1600">
                <a:solidFill>
                  <a:srgbClr val="00796B"/>
                </a:solidFill>
                <a:highlight>
                  <a:srgbClr val="FFFFFF"/>
                </a:highlight>
                <a:latin typeface="Courier New"/>
                <a:ea typeface="Courier New"/>
                <a:cs typeface="Courier New"/>
                <a:sym typeface="Courier New"/>
              </a:rPr>
            </a:br>
            <a:r>
              <a:rPr lang="en" sz="1600">
                <a:solidFill>
                  <a:srgbClr val="00796B"/>
                </a:solidFill>
                <a:highlight>
                  <a:srgbClr val="FFFFFF"/>
                </a:highlight>
                <a:latin typeface="Courier New"/>
                <a:ea typeface="Courier New"/>
                <a:cs typeface="Courier New"/>
                <a:sym typeface="Courier New"/>
              </a:rPr>
              <a:t>  }</a:t>
            </a:r>
            <a:br>
              <a:rPr lang="en" sz="1600">
                <a:solidFill>
                  <a:srgbClr val="00796B"/>
                </a:solidFill>
                <a:highlight>
                  <a:srgbClr val="FFFFFF"/>
                </a:highlight>
                <a:latin typeface="Courier New"/>
                <a:ea typeface="Courier New"/>
                <a:cs typeface="Courier New"/>
                <a:sym typeface="Courier New"/>
              </a:rPr>
            </a:br>
            <a:r>
              <a:rPr lang="en" sz="1600">
                <a:solidFill>
                  <a:srgbClr val="00796B"/>
                </a:solidFill>
                <a:highlight>
                  <a:srgbClr val="FFFFFF"/>
                </a:highlight>
                <a:latin typeface="Courier New"/>
                <a:ea typeface="Courier New"/>
                <a:cs typeface="Courier New"/>
                <a:sym typeface="Courier New"/>
              </a:rPr>
              <a:t>  .heroes {</a:t>
            </a:r>
            <a:br>
              <a:rPr lang="en" sz="1600">
                <a:solidFill>
                  <a:srgbClr val="00796B"/>
                </a:solidFill>
                <a:highlight>
                  <a:srgbClr val="FFFFFF"/>
                </a:highlight>
                <a:latin typeface="Courier New"/>
                <a:ea typeface="Courier New"/>
                <a:cs typeface="Courier New"/>
                <a:sym typeface="Courier New"/>
              </a:rPr>
            </a:br>
            <a:r>
              <a:rPr lang="en" sz="1600">
                <a:solidFill>
                  <a:srgbClr val="00796B"/>
                </a:solidFill>
                <a:highlight>
                  <a:srgbClr val="FFFFFF"/>
                </a:highlight>
                <a:latin typeface="Courier New"/>
                <a:ea typeface="Courier New"/>
                <a:cs typeface="Courier New"/>
                <a:sym typeface="Courier New"/>
              </a:rPr>
              <a:t>    margin: 0 0 2em 0;</a:t>
            </a:r>
            <a:br>
              <a:rPr lang="en" sz="1600">
                <a:solidFill>
                  <a:srgbClr val="00796B"/>
                </a:solidFill>
                <a:highlight>
                  <a:srgbClr val="FFFFFF"/>
                </a:highlight>
                <a:latin typeface="Courier New"/>
                <a:ea typeface="Courier New"/>
                <a:cs typeface="Courier New"/>
                <a:sym typeface="Courier New"/>
              </a:rPr>
            </a:br>
            <a:r>
              <a:rPr lang="en" sz="1600">
                <a:solidFill>
                  <a:srgbClr val="00796B"/>
                </a:solidFill>
                <a:highlight>
                  <a:srgbClr val="FFFFFF"/>
                </a:highlight>
                <a:latin typeface="Courier New"/>
                <a:ea typeface="Courier New"/>
                <a:cs typeface="Courier New"/>
                <a:sym typeface="Courier New"/>
              </a:rPr>
              <a:t>    list-style-type: none;</a:t>
            </a:r>
            <a:br>
              <a:rPr lang="en" sz="1600">
                <a:solidFill>
                  <a:srgbClr val="00796B"/>
                </a:solidFill>
                <a:highlight>
                  <a:srgbClr val="FFFFFF"/>
                </a:highlight>
                <a:latin typeface="Courier New"/>
                <a:ea typeface="Courier New"/>
                <a:cs typeface="Courier New"/>
                <a:sym typeface="Courier New"/>
              </a:rPr>
            </a:br>
            <a:r>
              <a:rPr lang="en" sz="1600">
                <a:solidFill>
                  <a:srgbClr val="00796B"/>
                </a:solidFill>
                <a:highlight>
                  <a:srgbClr val="FFFFFF"/>
                </a:highlight>
                <a:latin typeface="Courier New"/>
                <a:ea typeface="Courier New"/>
                <a:cs typeface="Courier New"/>
                <a:sym typeface="Courier New"/>
              </a:rPr>
              <a:t>    padding: 0;</a:t>
            </a:r>
            <a:br>
              <a:rPr lang="en" sz="1600">
                <a:solidFill>
                  <a:srgbClr val="00796B"/>
                </a:solidFill>
                <a:highlight>
                  <a:srgbClr val="FFFFFF"/>
                </a:highlight>
                <a:latin typeface="Courier New"/>
                <a:ea typeface="Courier New"/>
                <a:cs typeface="Courier New"/>
                <a:sym typeface="Courier New"/>
              </a:rPr>
            </a:br>
            <a:r>
              <a:rPr lang="en" sz="1600">
                <a:solidFill>
                  <a:srgbClr val="00796B"/>
                </a:solidFill>
                <a:highlight>
                  <a:srgbClr val="FFFFFF"/>
                </a:highlight>
                <a:latin typeface="Courier New"/>
                <a:ea typeface="Courier New"/>
                <a:cs typeface="Courier New"/>
                <a:sym typeface="Courier New"/>
              </a:rPr>
              <a:t>    width: 15em;</a:t>
            </a:r>
            <a:br>
              <a:rPr lang="en" sz="1600">
                <a:solidFill>
                  <a:srgbClr val="00796B"/>
                </a:solidFill>
                <a:highlight>
                  <a:srgbClr val="FFFFFF"/>
                </a:highlight>
                <a:latin typeface="Courier New"/>
                <a:ea typeface="Courier New"/>
                <a:cs typeface="Courier New"/>
                <a:sym typeface="Courier New"/>
              </a:rPr>
            </a:br>
            <a:r>
              <a:rPr lang="en" sz="1600">
                <a:solidFill>
                  <a:srgbClr val="00796B"/>
                </a:solidFill>
                <a:highlight>
                  <a:srgbClr val="FFFFFF"/>
                </a:highlight>
                <a:latin typeface="Courier New"/>
                <a:ea typeface="Courier New"/>
                <a:cs typeface="Courier New"/>
                <a:sym typeface="Courier New"/>
              </a:rPr>
              <a:t>  }</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989975" y="359875"/>
            <a:ext cx="8000700" cy="1242300"/>
          </a:xfrm>
          <a:prstGeom prst="rect">
            <a:avLst/>
          </a:prstGeom>
        </p:spPr>
        <p:txBody>
          <a:bodyPr anchorCtr="0" anchor="t" bIns="91425" lIns="91425" rIns="91425" wrap="square" tIns="91425">
            <a:noAutofit/>
          </a:bodyPr>
          <a:lstStyle/>
          <a:p>
            <a:pPr lvl="0" rtl="0">
              <a:spcBef>
                <a:spcPts val="0"/>
              </a:spcBef>
              <a:buNone/>
            </a:pPr>
            <a:r>
              <a:rPr lang="en">
                <a:latin typeface="Droid Sans"/>
                <a:ea typeface="Droid Sans"/>
                <a:cs typeface="Droid Sans"/>
                <a:sym typeface="Droid Sans"/>
              </a:rPr>
              <a:t>Agregando</a:t>
            </a:r>
            <a:r>
              <a:rPr b="1" lang="en" sz="2400">
                <a:latin typeface="Droid Sans"/>
                <a:ea typeface="Droid Sans"/>
                <a:cs typeface="Droid Sans"/>
                <a:sym typeface="Droid Sans"/>
              </a:rPr>
              <a:t> algunos eventos</a:t>
            </a:r>
          </a:p>
        </p:txBody>
      </p:sp>
      <p:sp>
        <p:nvSpPr>
          <p:cNvPr id="385" name="Shape 385"/>
          <p:cNvSpPr txBox="1"/>
          <p:nvPr/>
        </p:nvSpPr>
        <p:spPr>
          <a:xfrm>
            <a:off x="715650" y="1535123"/>
            <a:ext cx="6798300" cy="2415000"/>
          </a:xfrm>
          <a:prstGeom prst="rect">
            <a:avLst/>
          </a:prstGeom>
          <a:noFill/>
          <a:ln>
            <a:noFill/>
          </a:ln>
        </p:spPr>
        <p:txBody>
          <a:bodyPr anchorCtr="0" anchor="ctr" bIns="91425" lIns="91425" rIns="91425" wrap="square" tIns="91425">
            <a:noAutofit/>
          </a:bodyPr>
          <a:lstStyle/>
          <a:p>
            <a:pPr lvl="0" rtl="0">
              <a:lnSpc>
                <a:spcPct val="115000"/>
              </a:lnSpc>
              <a:spcBef>
                <a:spcPts val="0"/>
              </a:spcBef>
              <a:buClr>
                <a:schemeClr val="dk1"/>
              </a:buClr>
              <a:buSzPct val="68750"/>
              <a:buFont typeface="Arial"/>
              <a:buNone/>
            </a:pPr>
            <a:r>
              <a:t/>
            </a:r>
            <a:endParaRPr sz="1600">
              <a:latin typeface="Courier New"/>
              <a:ea typeface="Courier New"/>
              <a:cs typeface="Courier New"/>
              <a:sym typeface="Courier New"/>
            </a:endParaRPr>
          </a:p>
          <a:p>
            <a:pPr lvl="0" rtl="0">
              <a:lnSpc>
                <a:spcPct val="115000"/>
              </a:lnSpc>
              <a:spcBef>
                <a:spcPts val="0"/>
              </a:spcBef>
              <a:buClr>
                <a:schemeClr val="dk1"/>
              </a:buClr>
              <a:buSzPct val="68750"/>
              <a:buFont typeface="Arial"/>
              <a:buNone/>
            </a:pPr>
            <a:r>
              <a:t/>
            </a:r>
            <a:endParaRPr sz="1600">
              <a:latin typeface="Courier New"/>
              <a:ea typeface="Courier New"/>
              <a:cs typeface="Courier New"/>
              <a:sym typeface="Courier New"/>
            </a:endParaRPr>
          </a:p>
          <a:p>
            <a:pPr indent="-330200" lvl="0" marL="457200" rtl="0">
              <a:lnSpc>
                <a:spcPct val="115000"/>
              </a:lnSpc>
              <a:spcBef>
                <a:spcPts val="0"/>
              </a:spcBef>
              <a:buClr>
                <a:srgbClr val="B0BEC5"/>
              </a:buClr>
              <a:buSzPct val="100000"/>
              <a:buFont typeface="Courier New"/>
              <a:buAutoNum type="arabicPeriod"/>
            </a:pPr>
            <a:r>
              <a:rPr lang="en" sz="1600">
                <a:solidFill>
                  <a:srgbClr val="D81B60"/>
                </a:solidFill>
                <a:highlight>
                  <a:srgbClr val="FFFFFF"/>
                </a:highlight>
                <a:latin typeface="Courier New"/>
                <a:ea typeface="Courier New"/>
                <a:cs typeface="Courier New"/>
                <a:sym typeface="Courier New"/>
              </a:rPr>
              <a:t>&lt;li</a:t>
            </a:r>
            <a:r>
              <a:rPr lang="en" sz="1600">
                <a:solidFill>
                  <a:srgbClr val="455A64"/>
                </a:solidFill>
                <a:highlight>
                  <a:srgbClr val="FFFFFF"/>
                </a:highlight>
                <a:latin typeface="Courier New"/>
                <a:ea typeface="Courier New"/>
                <a:cs typeface="Courier New"/>
                <a:sym typeface="Courier New"/>
              </a:rPr>
              <a:t> *</a:t>
            </a:r>
            <a:r>
              <a:rPr lang="en" sz="1600">
                <a:solidFill>
                  <a:srgbClr val="00796B"/>
                </a:solidFill>
                <a:highlight>
                  <a:srgbClr val="FFFFFF"/>
                </a:highlight>
                <a:latin typeface="Courier New"/>
                <a:ea typeface="Courier New"/>
                <a:cs typeface="Courier New"/>
                <a:sym typeface="Courier New"/>
              </a:rPr>
              <a:t>ngFor</a:t>
            </a:r>
            <a:r>
              <a:rPr lang="en" sz="1600">
                <a:solidFill>
                  <a:srgbClr val="455A64"/>
                </a:solidFill>
                <a:highlight>
                  <a:srgbClr val="FFFFFF"/>
                </a:highlight>
                <a:latin typeface="Courier New"/>
                <a:ea typeface="Courier New"/>
                <a:cs typeface="Courier New"/>
                <a:sym typeface="Courier New"/>
              </a:rPr>
              <a:t>=</a:t>
            </a:r>
            <a:r>
              <a:rPr lang="en" sz="1600">
                <a:solidFill>
                  <a:srgbClr val="00796B"/>
                </a:solidFill>
                <a:highlight>
                  <a:srgbClr val="FFFFFF"/>
                </a:highlight>
                <a:latin typeface="Courier New"/>
                <a:ea typeface="Courier New"/>
                <a:cs typeface="Courier New"/>
                <a:sym typeface="Courier New"/>
              </a:rPr>
              <a:t>"let hero of heroes"</a:t>
            </a:r>
            <a:r>
              <a:rPr lang="en" sz="1600">
                <a:solidFill>
                  <a:srgbClr val="455A64"/>
                </a:solidFill>
                <a:highlight>
                  <a:srgbClr val="FFFFFF"/>
                </a:highlight>
                <a:latin typeface="Courier New"/>
                <a:ea typeface="Courier New"/>
                <a:cs typeface="Courier New"/>
                <a:sym typeface="Courier New"/>
              </a:rPr>
              <a:t> (</a:t>
            </a:r>
            <a:r>
              <a:rPr lang="en" sz="1600">
                <a:solidFill>
                  <a:srgbClr val="00796B"/>
                </a:solidFill>
                <a:highlight>
                  <a:srgbClr val="FFFFFF"/>
                </a:highlight>
                <a:latin typeface="Courier New"/>
                <a:ea typeface="Courier New"/>
                <a:cs typeface="Courier New"/>
                <a:sym typeface="Courier New"/>
              </a:rPr>
              <a:t>click</a:t>
            </a:r>
            <a:r>
              <a:rPr lang="en" sz="1600">
                <a:solidFill>
                  <a:srgbClr val="455A64"/>
                </a:solidFill>
                <a:highlight>
                  <a:srgbClr val="FFFFFF"/>
                </a:highlight>
                <a:latin typeface="Courier New"/>
                <a:ea typeface="Courier New"/>
                <a:cs typeface="Courier New"/>
                <a:sym typeface="Courier New"/>
              </a:rPr>
              <a:t>)=</a:t>
            </a:r>
            <a:r>
              <a:rPr lang="en" sz="1600">
                <a:solidFill>
                  <a:srgbClr val="00796B"/>
                </a:solidFill>
                <a:highlight>
                  <a:srgbClr val="FFFFFF"/>
                </a:highlight>
                <a:latin typeface="Courier New"/>
                <a:ea typeface="Courier New"/>
                <a:cs typeface="Courier New"/>
                <a:sym typeface="Courier New"/>
              </a:rPr>
              <a:t>"onSelect(hero)"</a:t>
            </a:r>
            <a:r>
              <a:rPr lang="en" sz="1600">
                <a:solidFill>
                  <a:srgbClr val="D81B60"/>
                </a:solidFill>
                <a:highlight>
                  <a:srgbClr val="FFFFFF"/>
                </a:highlight>
                <a:latin typeface="Courier New"/>
                <a:ea typeface="Courier New"/>
                <a:cs typeface="Courier New"/>
                <a:sym typeface="Courier New"/>
              </a:rPr>
              <a:t>&gt;</a:t>
            </a:r>
          </a:p>
          <a:p>
            <a:pPr indent="-330200" lvl="0" marL="457200" rtl="0">
              <a:lnSpc>
                <a:spcPct val="115000"/>
              </a:lnSpc>
              <a:spcBef>
                <a:spcPts val="0"/>
              </a:spcBef>
              <a:buClr>
                <a:srgbClr val="B0BEC5"/>
              </a:buClr>
              <a:buSzPct val="100000"/>
              <a:buFont typeface="Courier New"/>
              <a:buAutoNum type="arabicPeriod"/>
            </a:pPr>
            <a:r>
              <a:rPr lang="en" sz="1600">
                <a:solidFill>
                  <a:srgbClr val="455A64"/>
                </a:solidFill>
                <a:highlight>
                  <a:srgbClr val="FFFFFF"/>
                </a:highlight>
                <a:latin typeface="Courier New"/>
                <a:ea typeface="Courier New"/>
                <a:cs typeface="Courier New"/>
                <a:sym typeface="Courier New"/>
              </a:rPr>
              <a:t> </a:t>
            </a:r>
            <a:r>
              <a:rPr lang="en" sz="1600">
                <a:solidFill>
                  <a:srgbClr val="D81B60"/>
                </a:solidFill>
                <a:highlight>
                  <a:srgbClr val="FFFFFF"/>
                </a:highlight>
                <a:latin typeface="Courier New"/>
                <a:ea typeface="Courier New"/>
                <a:cs typeface="Courier New"/>
                <a:sym typeface="Courier New"/>
              </a:rPr>
              <a:t>&lt;span</a:t>
            </a:r>
            <a:r>
              <a:rPr lang="en" sz="1600">
                <a:solidFill>
                  <a:srgbClr val="455A64"/>
                </a:solidFill>
                <a:highlight>
                  <a:srgbClr val="FFFFFF"/>
                </a:highlight>
                <a:latin typeface="Courier New"/>
                <a:ea typeface="Courier New"/>
                <a:cs typeface="Courier New"/>
                <a:sym typeface="Courier New"/>
              </a:rPr>
              <a:t> </a:t>
            </a:r>
            <a:r>
              <a:rPr lang="en" sz="1600">
                <a:solidFill>
                  <a:srgbClr val="00796B"/>
                </a:solidFill>
                <a:highlight>
                  <a:srgbClr val="FFFFFF"/>
                </a:highlight>
                <a:latin typeface="Courier New"/>
                <a:ea typeface="Courier New"/>
                <a:cs typeface="Courier New"/>
                <a:sym typeface="Courier New"/>
              </a:rPr>
              <a:t>class</a:t>
            </a:r>
            <a:r>
              <a:rPr lang="en" sz="1600">
                <a:solidFill>
                  <a:srgbClr val="455A64"/>
                </a:solidFill>
                <a:highlight>
                  <a:srgbClr val="FFFFFF"/>
                </a:highlight>
                <a:latin typeface="Courier New"/>
                <a:ea typeface="Courier New"/>
                <a:cs typeface="Courier New"/>
                <a:sym typeface="Courier New"/>
              </a:rPr>
              <a:t>=</a:t>
            </a:r>
            <a:r>
              <a:rPr lang="en" sz="1600">
                <a:solidFill>
                  <a:srgbClr val="00796B"/>
                </a:solidFill>
                <a:highlight>
                  <a:srgbClr val="FFFFFF"/>
                </a:highlight>
                <a:latin typeface="Courier New"/>
                <a:ea typeface="Courier New"/>
                <a:cs typeface="Courier New"/>
                <a:sym typeface="Courier New"/>
              </a:rPr>
              <a:t>"badge"</a:t>
            </a:r>
            <a:r>
              <a:rPr lang="en" sz="1600">
                <a:solidFill>
                  <a:srgbClr val="D81B60"/>
                </a:solidFill>
                <a:highlight>
                  <a:srgbClr val="FFFFFF"/>
                </a:highlight>
                <a:latin typeface="Courier New"/>
                <a:ea typeface="Courier New"/>
                <a:cs typeface="Courier New"/>
                <a:sym typeface="Courier New"/>
              </a:rPr>
              <a:t>&gt;</a:t>
            </a:r>
            <a:r>
              <a:rPr lang="en" sz="1600">
                <a:solidFill>
                  <a:srgbClr val="455A64"/>
                </a:solidFill>
                <a:highlight>
                  <a:srgbClr val="FFFFFF"/>
                </a:highlight>
                <a:latin typeface="Courier New"/>
                <a:ea typeface="Courier New"/>
                <a:cs typeface="Courier New"/>
                <a:sym typeface="Courier New"/>
              </a:rPr>
              <a:t>{{hero.id}}</a:t>
            </a:r>
            <a:r>
              <a:rPr lang="en" sz="1600">
                <a:solidFill>
                  <a:srgbClr val="D81B60"/>
                </a:solidFill>
                <a:highlight>
                  <a:srgbClr val="FFFFFF"/>
                </a:highlight>
                <a:latin typeface="Courier New"/>
                <a:ea typeface="Courier New"/>
                <a:cs typeface="Courier New"/>
                <a:sym typeface="Courier New"/>
              </a:rPr>
              <a:t>&lt;/span&gt;</a:t>
            </a:r>
            <a:r>
              <a:rPr lang="en" sz="1600">
                <a:solidFill>
                  <a:srgbClr val="455A64"/>
                </a:solidFill>
                <a:highlight>
                  <a:srgbClr val="FFFFFF"/>
                </a:highlight>
                <a:latin typeface="Courier New"/>
                <a:ea typeface="Courier New"/>
                <a:cs typeface="Courier New"/>
                <a:sym typeface="Courier New"/>
              </a:rPr>
              <a:t> {{hero.name}}</a:t>
            </a:r>
          </a:p>
          <a:p>
            <a:pPr indent="-330200" lvl="0" marL="457200" rtl="0">
              <a:lnSpc>
                <a:spcPct val="115000"/>
              </a:lnSpc>
              <a:spcBef>
                <a:spcPts val="0"/>
              </a:spcBef>
              <a:buClr>
                <a:srgbClr val="B0BEC5"/>
              </a:buClr>
              <a:buSzPct val="100000"/>
              <a:buFont typeface="Courier New"/>
              <a:buAutoNum type="arabicPeriod"/>
            </a:pPr>
            <a:r>
              <a:rPr lang="en" sz="1600">
                <a:solidFill>
                  <a:srgbClr val="D81B60"/>
                </a:solidFill>
                <a:highlight>
                  <a:srgbClr val="FFFFFF"/>
                </a:highlight>
                <a:latin typeface="Courier New"/>
                <a:ea typeface="Courier New"/>
                <a:cs typeface="Courier New"/>
                <a:sym typeface="Courier New"/>
              </a:rPr>
              <a:t>&lt;/li&gt;</a:t>
            </a:r>
          </a:p>
          <a:p>
            <a:pPr lvl="0" rtl="0">
              <a:lnSpc>
                <a:spcPct val="115000"/>
              </a:lnSpc>
              <a:spcBef>
                <a:spcPts val="0"/>
              </a:spcBef>
              <a:buClr>
                <a:schemeClr val="dk1"/>
              </a:buClr>
              <a:buSzPct val="68750"/>
              <a:buFont typeface="Arial"/>
              <a:buNone/>
            </a:pPr>
            <a:r>
              <a:t/>
            </a:r>
            <a:endParaRPr sz="1600">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989975" y="359875"/>
            <a:ext cx="8000700" cy="1242300"/>
          </a:xfrm>
          <a:prstGeom prst="rect">
            <a:avLst/>
          </a:prstGeom>
        </p:spPr>
        <p:txBody>
          <a:bodyPr anchorCtr="0" anchor="t" bIns="91425" lIns="91425" rIns="91425" wrap="square" tIns="91425">
            <a:noAutofit/>
          </a:bodyPr>
          <a:lstStyle/>
          <a:p>
            <a:pPr lvl="0" rtl="0">
              <a:spcBef>
                <a:spcPts val="0"/>
              </a:spcBef>
              <a:buNone/>
            </a:pPr>
            <a:r>
              <a:rPr b="1" lang="en" sz="2400">
                <a:latin typeface="Droid Sans"/>
                <a:ea typeface="Droid Sans"/>
                <a:cs typeface="Droid Sans"/>
                <a:sym typeface="Droid Sans"/>
              </a:rPr>
              <a:t>ngIf, para mostrar elementos del DOM</a:t>
            </a:r>
          </a:p>
        </p:txBody>
      </p:sp>
      <p:sp>
        <p:nvSpPr>
          <p:cNvPr id="391" name="Shape 391"/>
          <p:cNvSpPr txBox="1"/>
          <p:nvPr/>
        </p:nvSpPr>
        <p:spPr>
          <a:xfrm>
            <a:off x="839925" y="1354799"/>
            <a:ext cx="6798300" cy="2797200"/>
          </a:xfrm>
          <a:prstGeom prst="rect">
            <a:avLst/>
          </a:prstGeom>
          <a:noFill/>
          <a:ln>
            <a:noFill/>
          </a:ln>
        </p:spPr>
        <p:txBody>
          <a:bodyPr anchorCtr="0" anchor="ctr" bIns="91425" lIns="91425" rIns="91425" wrap="square" tIns="91425">
            <a:noAutofit/>
          </a:bodyPr>
          <a:lstStyle/>
          <a:p>
            <a:pPr indent="-317500" lvl="0" marL="457200" rtl="0">
              <a:lnSpc>
                <a:spcPct val="211764"/>
              </a:lnSpc>
              <a:spcBef>
                <a:spcPts val="0"/>
              </a:spcBef>
              <a:buClr>
                <a:srgbClr val="B0BEC5"/>
              </a:buClr>
              <a:buSzPct val="100000"/>
              <a:buFont typeface="Courier New"/>
              <a:buAutoNum type="arabicPeriod"/>
            </a:pPr>
            <a:r>
              <a:rPr lang="en">
                <a:solidFill>
                  <a:srgbClr val="D81B60"/>
                </a:solidFill>
                <a:highlight>
                  <a:srgbClr val="FFFFFF"/>
                </a:highlight>
                <a:latin typeface="Courier New"/>
                <a:ea typeface="Courier New"/>
                <a:cs typeface="Courier New"/>
                <a:sym typeface="Courier New"/>
              </a:rPr>
              <a:t>&lt;div</a:t>
            </a:r>
            <a:r>
              <a:rPr lang="en">
                <a:solidFill>
                  <a:srgbClr val="455A64"/>
                </a:solidFill>
                <a:highlight>
                  <a:srgbClr val="FFFFFF"/>
                </a:highlight>
                <a:latin typeface="Courier New"/>
                <a:ea typeface="Courier New"/>
                <a:cs typeface="Courier New"/>
                <a:sym typeface="Courier New"/>
              </a:rPr>
              <a:t> *</a:t>
            </a:r>
            <a:r>
              <a:rPr lang="en">
                <a:solidFill>
                  <a:srgbClr val="00796B"/>
                </a:solidFill>
                <a:highlight>
                  <a:srgbClr val="FFFFFF"/>
                </a:highlight>
                <a:latin typeface="Courier New"/>
                <a:ea typeface="Courier New"/>
                <a:cs typeface="Courier New"/>
                <a:sym typeface="Courier New"/>
              </a:rPr>
              <a:t>ngIf</a:t>
            </a:r>
            <a:r>
              <a:rPr lang="en">
                <a:solidFill>
                  <a:srgbClr val="455A64"/>
                </a:solidFill>
                <a:highlight>
                  <a:srgbClr val="FFFFFF"/>
                </a:highlight>
                <a:latin typeface="Courier New"/>
                <a:ea typeface="Courier New"/>
                <a:cs typeface="Courier New"/>
                <a:sym typeface="Courier New"/>
              </a:rPr>
              <a:t>=</a:t>
            </a:r>
            <a:r>
              <a:rPr lang="en">
                <a:solidFill>
                  <a:srgbClr val="00796B"/>
                </a:solidFill>
                <a:highlight>
                  <a:srgbClr val="FFFFFF"/>
                </a:highlight>
                <a:latin typeface="Courier New"/>
                <a:ea typeface="Courier New"/>
                <a:cs typeface="Courier New"/>
                <a:sym typeface="Courier New"/>
              </a:rPr>
              <a:t>"selectedHero"</a:t>
            </a:r>
            <a:r>
              <a:rPr lang="en">
                <a:solidFill>
                  <a:srgbClr val="D81B60"/>
                </a:solidFill>
                <a:highlight>
                  <a:srgbClr val="FFFFFF"/>
                </a:highlight>
                <a:latin typeface="Courier New"/>
                <a:ea typeface="Courier New"/>
                <a:cs typeface="Courier New"/>
                <a:sym typeface="Courier New"/>
              </a:rPr>
              <a:t>&gt;&lt;/div&gt;</a:t>
            </a:r>
          </a:p>
          <a:p>
            <a:pPr lvl="0" rtl="0">
              <a:spcBef>
                <a:spcPts val="0"/>
              </a:spcBef>
              <a:buClr>
                <a:schemeClr val="dk1"/>
              </a:buClr>
              <a:buSzPct val="78571"/>
              <a:buFont typeface="Arial"/>
              <a:buNone/>
            </a:pPr>
            <a:r>
              <a:t/>
            </a:r>
            <a:endParaRPr>
              <a:highlight>
                <a:srgbClr val="FFFFFF"/>
              </a:highlight>
              <a:latin typeface="Droid Sans"/>
              <a:ea typeface="Droid Sans"/>
              <a:cs typeface="Droid Sans"/>
              <a:sym typeface="Droid Sans"/>
            </a:endParaRPr>
          </a:p>
          <a:p>
            <a:pPr lvl="0" rtl="0">
              <a:lnSpc>
                <a:spcPct val="115000"/>
              </a:lnSpc>
              <a:spcBef>
                <a:spcPts val="0"/>
              </a:spcBef>
              <a:buClr>
                <a:schemeClr val="dk1"/>
              </a:buClr>
              <a:buSzPct val="68750"/>
              <a:buFont typeface="Arial"/>
              <a:buNone/>
            </a:pPr>
            <a:r>
              <a:rPr lang="en" sz="1600">
                <a:highlight>
                  <a:srgbClr val="FFFFFF"/>
                </a:highlight>
                <a:latin typeface="Raleway"/>
                <a:ea typeface="Raleway"/>
                <a:cs typeface="Raleway"/>
                <a:sym typeface="Raleway"/>
              </a:rPr>
              <a:t>ngIf y ngFor son </a:t>
            </a:r>
            <a:r>
              <a:rPr b="1" lang="en" sz="1600">
                <a:highlight>
                  <a:srgbClr val="FFFFFF"/>
                </a:highlight>
                <a:latin typeface="Raleway"/>
                <a:ea typeface="Raleway"/>
                <a:cs typeface="Raleway"/>
                <a:sym typeface="Raleway"/>
              </a:rPr>
              <a:t>"directivas estructurales"</a:t>
            </a:r>
            <a:r>
              <a:rPr lang="en" sz="1600">
                <a:highlight>
                  <a:srgbClr val="FFFFFF"/>
                </a:highlight>
                <a:latin typeface="Raleway"/>
                <a:ea typeface="Raleway"/>
                <a:cs typeface="Raleway"/>
                <a:sym typeface="Raleway"/>
              </a:rPr>
              <a:t> porque pueden cambiar de forma dinámica porciones del DOM, es decir, nos proporcionan una estructura basado en los datos cargados en nuestro modelo</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989975" y="359875"/>
            <a:ext cx="8000700" cy="1242300"/>
          </a:xfrm>
          <a:prstGeom prst="rect">
            <a:avLst/>
          </a:prstGeom>
        </p:spPr>
        <p:txBody>
          <a:bodyPr anchorCtr="0" anchor="t" bIns="91425" lIns="91425" rIns="91425" wrap="square" tIns="91425">
            <a:noAutofit/>
          </a:bodyPr>
          <a:lstStyle/>
          <a:p>
            <a:pPr lvl="0" rtl="0">
              <a:spcBef>
                <a:spcPts val="0"/>
              </a:spcBef>
              <a:buNone/>
            </a:pPr>
            <a:r>
              <a:rPr b="1" lang="en" sz="2400">
                <a:latin typeface="Droid Sans"/>
                <a:ea typeface="Droid Sans"/>
                <a:cs typeface="Droid Sans"/>
                <a:sym typeface="Droid Sans"/>
              </a:rPr>
              <a:t>Aplicando clases según condiciones</a:t>
            </a:r>
          </a:p>
        </p:txBody>
      </p:sp>
      <p:sp>
        <p:nvSpPr>
          <p:cNvPr id="397" name="Shape 397"/>
          <p:cNvSpPr txBox="1"/>
          <p:nvPr/>
        </p:nvSpPr>
        <p:spPr>
          <a:xfrm>
            <a:off x="989975" y="1188943"/>
            <a:ext cx="6798300" cy="3400500"/>
          </a:xfrm>
          <a:prstGeom prst="rect">
            <a:avLst/>
          </a:prstGeom>
          <a:noFill/>
          <a:ln>
            <a:noFill/>
          </a:ln>
        </p:spPr>
        <p:txBody>
          <a:bodyPr anchorCtr="0" anchor="ctr" bIns="91425" lIns="91425" rIns="91425" wrap="square" tIns="91425">
            <a:noAutofit/>
          </a:bodyPr>
          <a:lstStyle/>
          <a:p>
            <a:pPr lvl="0" rtl="0">
              <a:lnSpc>
                <a:spcPct val="115000"/>
              </a:lnSpc>
              <a:spcBef>
                <a:spcPts val="0"/>
              </a:spcBef>
              <a:buClr>
                <a:schemeClr val="dk1"/>
              </a:buClr>
              <a:buSzPct val="68750"/>
              <a:buFont typeface="Arial"/>
              <a:buNone/>
            </a:pPr>
            <a:r>
              <a:rPr lang="en" sz="1600">
                <a:highlight>
                  <a:srgbClr val="FFFFFF"/>
                </a:highlight>
                <a:latin typeface="Raleway"/>
                <a:ea typeface="Raleway"/>
                <a:cs typeface="Raleway"/>
                <a:sym typeface="Raleway"/>
              </a:rPr>
              <a:t>Podemos definir una clase en nuestros estilos para resaltar de nuestro listado el elemento seleccionado</a:t>
            </a:r>
          </a:p>
          <a:p>
            <a:pPr lvl="0" rtl="0">
              <a:spcBef>
                <a:spcPts val="0"/>
              </a:spcBef>
              <a:buClr>
                <a:schemeClr val="dk1"/>
              </a:buClr>
              <a:buSzPct val="78571"/>
              <a:buFont typeface="Arial"/>
              <a:buNone/>
            </a:pPr>
            <a:r>
              <a:t/>
            </a:r>
            <a:endParaRPr>
              <a:highlight>
                <a:srgbClr val="FFFFFF"/>
              </a:highlight>
              <a:latin typeface="Droid Sans"/>
              <a:ea typeface="Droid Sans"/>
              <a:cs typeface="Droid Sans"/>
              <a:sym typeface="Droid Sans"/>
            </a:endParaRPr>
          </a:p>
          <a:p>
            <a:pPr lvl="0" rtl="0">
              <a:spcBef>
                <a:spcPts val="0"/>
              </a:spcBef>
              <a:buClr>
                <a:schemeClr val="dk1"/>
              </a:buClr>
              <a:buSzPct val="78571"/>
              <a:buFont typeface="Arial"/>
              <a:buNone/>
            </a:pPr>
            <a:r>
              <a:t/>
            </a:r>
            <a:endParaRPr>
              <a:highlight>
                <a:srgbClr val="FFFFFF"/>
              </a:highlight>
              <a:latin typeface="Droid Sans"/>
              <a:ea typeface="Droid Sans"/>
              <a:cs typeface="Droid Sans"/>
              <a:sym typeface="Droid Sans"/>
            </a:endParaRPr>
          </a:p>
          <a:p>
            <a:pPr lvl="0" rtl="0">
              <a:lnSpc>
                <a:spcPct val="171428"/>
              </a:lnSpc>
              <a:spcBef>
                <a:spcPts val="0"/>
              </a:spcBef>
              <a:spcAft>
                <a:spcPts val="1800"/>
              </a:spcAft>
              <a:buClr>
                <a:schemeClr val="dk1"/>
              </a:buClr>
              <a:buSzPct val="61111"/>
              <a:buFont typeface="Arial"/>
              <a:buNone/>
            </a:pPr>
            <a:r>
              <a:rPr lang="en" sz="1800">
                <a:solidFill>
                  <a:srgbClr val="455A64"/>
                </a:solidFill>
                <a:highlight>
                  <a:srgbClr val="FFFFFF"/>
                </a:highlight>
                <a:latin typeface="Courier New"/>
                <a:ea typeface="Courier New"/>
                <a:cs typeface="Courier New"/>
                <a:sym typeface="Courier New"/>
              </a:rPr>
              <a:t>[</a:t>
            </a:r>
            <a:r>
              <a:rPr lang="en" sz="1800">
                <a:solidFill>
                  <a:srgbClr val="D81B60"/>
                </a:solidFill>
                <a:highlight>
                  <a:srgbClr val="FFFFFF"/>
                </a:highlight>
                <a:latin typeface="Courier New"/>
                <a:ea typeface="Courier New"/>
                <a:cs typeface="Courier New"/>
                <a:sym typeface="Courier New"/>
              </a:rPr>
              <a:t>class</a:t>
            </a:r>
            <a:r>
              <a:rPr lang="en" sz="1800">
                <a:solidFill>
                  <a:srgbClr val="455A64"/>
                </a:solidFill>
                <a:highlight>
                  <a:srgbClr val="FFFFFF"/>
                </a:highlight>
                <a:latin typeface="Courier New"/>
                <a:ea typeface="Courier New"/>
                <a:cs typeface="Courier New"/>
                <a:sym typeface="Courier New"/>
              </a:rPr>
              <a:t>.selected]=</a:t>
            </a:r>
            <a:r>
              <a:rPr lang="en" sz="1800">
                <a:solidFill>
                  <a:srgbClr val="00796B"/>
                </a:solidFill>
                <a:highlight>
                  <a:srgbClr val="FFFFFF"/>
                </a:highlight>
                <a:latin typeface="Courier New"/>
                <a:ea typeface="Courier New"/>
                <a:cs typeface="Courier New"/>
                <a:sym typeface="Courier New"/>
              </a:rPr>
              <a:t>"hero === selectedHe</a:t>
            </a:r>
            <a:r>
              <a:rPr lang="en" sz="1800">
                <a:solidFill>
                  <a:srgbClr val="00796B"/>
                </a:solidFill>
                <a:highlight>
                  <a:srgbClr val="FFFFFF"/>
                </a:highlight>
                <a:latin typeface="Courier New"/>
                <a:ea typeface="Courier New"/>
                <a:cs typeface="Courier New"/>
                <a:sym typeface="Courier New"/>
              </a:rPr>
              <a:t>ro"</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ctrTitle"/>
          </p:nvPr>
        </p:nvSpPr>
        <p:spPr>
          <a:xfrm>
            <a:off x="1519950" y="1399750"/>
            <a:ext cx="6423600" cy="7053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sz="3200">
                <a:latin typeface="Roboto"/>
                <a:ea typeface="Roboto"/>
                <a:cs typeface="Roboto"/>
                <a:sym typeface="Roboto"/>
              </a:rPr>
              <a:t>Tour of Heroes 3</a:t>
            </a:r>
          </a:p>
        </p:txBody>
      </p:sp>
      <p:sp>
        <p:nvSpPr>
          <p:cNvPr id="403" name="Shape 403"/>
          <p:cNvSpPr txBox="1"/>
          <p:nvPr/>
        </p:nvSpPr>
        <p:spPr>
          <a:xfrm>
            <a:off x="2180700" y="2044625"/>
            <a:ext cx="5509500" cy="1650600"/>
          </a:xfrm>
          <a:prstGeom prst="rect">
            <a:avLst/>
          </a:prstGeom>
          <a:noFill/>
          <a:ln>
            <a:noFill/>
          </a:ln>
        </p:spPr>
        <p:txBody>
          <a:bodyPr anchorCtr="0" anchor="ctr" bIns="91425" lIns="91425" rIns="91425" wrap="square" tIns="91425">
            <a:noAutofit/>
          </a:bodyPr>
          <a:lstStyle/>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Implementaremos redirección de rutas con parámetros</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Usaremos NgFor para mostrar una lista</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Usaremos NgIf para incluir/excluir un bloque de manera condicional</a:t>
            </a:r>
          </a:p>
          <a:p>
            <a:pPr indent="-317500" lvl="0" marL="457200" rtl="0">
              <a:lnSpc>
                <a:spcPct val="115000"/>
              </a:lnSpc>
              <a:spcBef>
                <a:spcPts val="0"/>
              </a:spcBef>
              <a:buClr>
                <a:srgbClr val="FFFFFF"/>
              </a:buClr>
              <a:buSzPct val="100000"/>
              <a:buFont typeface="Raleway"/>
              <a:buAutoNum type="arabicPeriod"/>
            </a:pPr>
            <a:r>
              <a:rPr lang="en">
                <a:solidFill>
                  <a:srgbClr val="FFFFFF"/>
                </a:solidFill>
                <a:latin typeface="Raleway"/>
                <a:ea typeface="Raleway"/>
                <a:cs typeface="Raleway"/>
                <a:sym typeface="Raleway"/>
              </a:rPr>
              <a:t>Usaremos class binding para agregar estilos css condicionales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866700" y="385800"/>
            <a:ext cx="8000700" cy="1242300"/>
          </a:xfrm>
          <a:prstGeom prst="rect">
            <a:avLst/>
          </a:prstGeom>
        </p:spPr>
        <p:txBody>
          <a:bodyPr anchorCtr="0" anchor="t" bIns="91425" lIns="91425" rIns="91425" wrap="square" tIns="91425">
            <a:noAutofit/>
          </a:bodyPr>
          <a:lstStyle/>
          <a:p>
            <a:pPr lvl="0">
              <a:spcBef>
                <a:spcPts val="0"/>
              </a:spcBef>
              <a:buClr>
                <a:schemeClr val="dk1"/>
              </a:buClr>
              <a:buSzPct val="61111"/>
              <a:buFont typeface="Arial"/>
              <a:buNone/>
            </a:pPr>
            <a:r>
              <a:rPr lang="en" sz="1800"/>
              <a:t>Ciclo de vida de un componente: hooks de Angular</a:t>
            </a:r>
          </a:p>
          <a:p>
            <a:pPr lvl="0">
              <a:spcBef>
                <a:spcPts val="0"/>
              </a:spcBef>
              <a:buClr>
                <a:schemeClr val="dk1"/>
              </a:buClr>
              <a:buSzPct val="61111"/>
              <a:buFont typeface="Arial"/>
              <a:buNone/>
            </a:pPr>
            <a:r>
              <a:t/>
            </a:r>
            <a:endParaRPr sz="1800"/>
          </a:p>
          <a:p>
            <a:pPr lvl="0" rtl="0">
              <a:spcBef>
                <a:spcPts val="0"/>
              </a:spcBef>
              <a:buNone/>
            </a:pPr>
            <a:r>
              <a:t/>
            </a:r>
            <a:endParaRPr sz="1800"/>
          </a:p>
        </p:txBody>
      </p:sp>
      <p:sp>
        <p:nvSpPr>
          <p:cNvPr id="409" name="Shape 409"/>
          <p:cNvSpPr txBox="1"/>
          <p:nvPr/>
        </p:nvSpPr>
        <p:spPr>
          <a:xfrm>
            <a:off x="740225" y="1328700"/>
            <a:ext cx="7353000" cy="3400500"/>
          </a:xfrm>
          <a:prstGeom prst="rect">
            <a:avLst/>
          </a:prstGeom>
          <a:noFill/>
          <a:ln>
            <a:noFill/>
          </a:ln>
        </p:spPr>
        <p:txBody>
          <a:bodyPr anchorCtr="0" anchor="ctr" bIns="91425" lIns="91425" rIns="91425" wrap="square" tIns="91425">
            <a:noAutofit/>
          </a:bodyPr>
          <a:lstStyle/>
          <a:p>
            <a:pPr lvl="0" rtl="0">
              <a:lnSpc>
                <a:spcPct val="150000"/>
              </a:lnSpc>
              <a:spcBef>
                <a:spcPts val="0"/>
              </a:spcBef>
              <a:buClr>
                <a:schemeClr val="dk1"/>
              </a:buClr>
              <a:buSzPct val="68750"/>
              <a:buFont typeface="Arial"/>
              <a:buNone/>
            </a:pPr>
            <a:r>
              <a:rPr lang="en" sz="1600">
                <a:solidFill>
                  <a:srgbClr val="073763"/>
                </a:solidFill>
                <a:highlight>
                  <a:srgbClr val="FFFFFF"/>
                </a:highlight>
                <a:latin typeface="Raleway"/>
                <a:ea typeface="Raleway"/>
                <a:cs typeface="Raleway"/>
                <a:sym typeface="Raleway"/>
              </a:rPr>
              <a:t>Un componente tiene </a:t>
            </a:r>
            <a:r>
              <a:rPr b="1" lang="en" sz="1600">
                <a:solidFill>
                  <a:srgbClr val="073763"/>
                </a:solidFill>
                <a:highlight>
                  <a:srgbClr val="FFFFFF"/>
                </a:highlight>
                <a:latin typeface="Raleway"/>
                <a:ea typeface="Raleway"/>
                <a:cs typeface="Raleway"/>
                <a:sym typeface="Raleway"/>
              </a:rPr>
              <a:t>un ciclo de vida</a:t>
            </a:r>
            <a:r>
              <a:rPr lang="en" sz="1600">
                <a:solidFill>
                  <a:srgbClr val="073763"/>
                </a:solidFill>
                <a:highlight>
                  <a:srgbClr val="FFFFFF"/>
                </a:highlight>
                <a:latin typeface="Raleway"/>
                <a:ea typeface="Raleway"/>
                <a:cs typeface="Raleway"/>
                <a:sym typeface="Raleway"/>
              </a:rPr>
              <a:t> manejado por Angular</a:t>
            </a:r>
          </a:p>
          <a:p>
            <a:pPr lvl="0" rtl="0">
              <a:lnSpc>
                <a:spcPct val="150000"/>
              </a:lnSpc>
              <a:spcBef>
                <a:spcPts val="0"/>
              </a:spcBef>
              <a:buClr>
                <a:schemeClr val="dk1"/>
              </a:buClr>
              <a:buSzPct val="68750"/>
              <a:buFont typeface="Arial"/>
              <a:buNone/>
            </a:pPr>
            <a:r>
              <a:t/>
            </a:r>
            <a:endParaRPr sz="1600">
              <a:solidFill>
                <a:srgbClr val="073763"/>
              </a:solidFill>
              <a:highlight>
                <a:srgbClr val="FFFFFF"/>
              </a:highlight>
              <a:latin typeface="Raleway"/>
              <a:ea typeface="Raleway"/>
              <a:cs typeface="Raleway"/>
              <a:sym typeface="Raleway"/>
            </a:endParaRPr>
          </a:p>
          <a:p>
            <a:pPr lvl="0" rtl="0">
              <a:lnSpc>
                <a:spcPct val="150000"/>
              </a:lnSpc>
              <a:spcBef>
                <a:spcPts val="0"/>
              </a:spcBef>
              <a:buClr>
                <a:schemeClr val="dk1"/>
              </a:buClr>
              <a:buSzPct val="68750"/>
              <a:buFont typeface="Arial"/>
              <a:buNone/>
            </a:pPr>
            <a:r>
              <a:rPr lang="en" sz="1600">
                <a:solidFill>
                  <a:srgbClr val="073763"/>
                </a:solidFill>
                <a:highlight>
                  <a:srgbClr val="FFFFFF"/>
                </a:highlight>
                <a:latin typeface="Raleway"/>
                <a:ea typeface="Raleway"/>
                <a:cs typeface="Raleway"/>
                <a:sym typeface="Raleway"/>
              </a:rPr>
              <a:t>Angular crea los componentes, los renderiza, crea y renderiza los componentes hijos, verifica cuando los datos cambian y </a:t>
            </a:r>
            <a:r>
              <a:rPr b="1" lang="en" sz="1600">
                <a:solidFill>
                  <a:srgbClr val="073763"/>
                </a:solidFill>
                <a:highlight>
                  <a:srgbClr val="FFFFFF"/>
                </a:highlight>
                <a:latin typeface="Raleway"/>
                <a:ea typeface="Raleway"/>
                <a:cs typeface="Raleway"/>
                <a:sym typeface="Raleway"/>
              </a:rPr>
              <a:t>los destruye antes de removerlos del DOM</a:t>
            </a:r>
          </a:p>
          <a:p>
            <a:pPr lvl="0" rtl="0">
              <a:lnSpc>
                <a:spcPct val="150000"/>
              </a:lnSpc>
              <a:spcBef>
                <a:spcPts val="0"/>
              </a:spcBef>
              <a:buClr>
                <a:schemeClr val="dk1"/>
              </a:buClr>
              <a:buSzPct val="68750"/>
              <a:buFont typeface="Arial"/>
              <a:buNone/>
            </a:pPr>
            <a:r>
              <a:t/>
            </a:r>
            <a:endParaRPr sz="1600">
              <a:solidFill>
                <a:srgbClr val="073763"/>
              </a:solidFill>
              <a:highlight>
                <a:srgbClr val="FFFFFF"/>
              </a:highlight>
              <a:latin typeface="Raleway"/>
              <a:ea typeface="Raleway"/>
              <a:cs typeface="Raleway"/>
              <a:sym typeface="Raleway"/>
            </a:endParaRPr>
          </a:p>
          <a:p>
            <a:pPr lvl="0" rtl="0">
              <a:lnSpc>
                <a:spcPct val="150000"/>
              </a:lnSpc>
              <a:spcBef>
                <a:spcPts val="0"/>
              </a:spcBef>
              <a:buClr>
                <a:schemeClr val="dk1"/>
              </a:buClr>
              <a:buSzPct val="68750"/>
              <a:buFont typeface="Arial"/>
              <a:buNone/>
            </a:pPr>
            <a:r>
              <a:rPr lang="en" sz="1600">
                <a:solidFill>
                  <a:srgbClr val="073763"/>
                </a:solidFill>
                <a:highlight>
                  <a:srgbClr val="FFFFFF"/>
                </a:highlight>
                <a:latin typeface="Raleway"/>
                <a:ea typeface="Raleway"/>
                <a:cs typeface="Raleway"/>
                <a:sym typeface="Raleway"/>
              </a:rPr>
              <a:t>Angular ofrece hooks para cada momento de este ciclo de vida, que nos permiten ejecutar acciones en esos </a:t>
            </a:r>
            <a:r>
              <a:rPr b="1" lang="en" sz="1600">
                <a:solidFill>
                  <a:srgbClr val="073763"/>
                </a:solidFill>
                <a:highlight>
                  <a:srgbClr val="FFFFFF"/>
                </a:highlight>
                <a:latin typeface="Raleway"/>
                <a:ea typeface="Raleway"/>
                <a:cs typeface="Raleway"/>
                <a:sym typeface="Raleway"/>
              </a:rPr>
              <a:t>eventos específicos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866700" y="385800"/>
            <a:ext cx="8000700" cy="1242300"/>
          </a:xfrm>
          <a:prstGeom prst="rect">
            <a:avLst/>
          </a:prstGeom>
        </p:spPr>
        <p:txBody>
          <a:bodyPr anchorCtr="0" anchor="t" bIns="91425" lIns="91425" rIns="91425" wrap="square" tIns="91425">
            <a:noAutofit/>
          </a:bodyPr>
          <a:lstStyle/>
          <a:p>
            <a:pPr lvl="0" rtl="0">
              <a:spcBef>
                <a:spcPts val="0"/>
              </a:spcBef>
              <a:buNone/>
            </a:pPr>
            <a:r>
              <a:rPr lang="en" sz="1800"/>
              <a:t>Ciclo de vida de un componente: hooks de Angular</a:t>
            </a:r>
          </a:p>
          <a:p>
            <a:pPr lvl="0" rtl="0">
              <a:spcBef>
                <a:spcPts val="0"/>
              </a:spcBef>
              <a:buNone/>
            </a:pPr>
            <a:r>
              <a:t/>
            </a:r>
            <a:endParaRPr sz="1800"/>
          </a:p>
          <a:p>
            <a:pPr lvl="0" rtl="0">
              <a:spcBef>
                <a:spcPts val="0"/>
              </a:spcBef>
              <a:buNone/>
            </a:pPr>
            <a:r>
              <a:t/>
            </a:r>
            <a:endParaRPr sz="1800"/>
          </a:p>
        </p:txBody>
      </p:sp>
      <p:sp>
        <p:nvSpPr>
          <p:cNvPr id="415" name="Shape 415"/>
          <p:cNvSpPr txBox="1"/>
          <p:nvPr/>
        </p:nvSpPr>
        <p:spPr>
          <a:xfrm>
            <a:off x="740225" y="1328700"/>
            <a:ext cx="7353000" cy="3400500"/>
          </a:xfrm>
          <a:prstGeom prst="rect">
            <a:avLst/>
          </a:prstGeom>
          <a:noFill/>
          <a:ln>
            <a:noFill/>
          </a:ln>
        </p:spPr>
        <p:txBody>
          <a:bodyPr anchorCtr="0" anchor="ctr" bIns="91425" lIns="91425" rIns="91425" wrap="square" tIns="91425">
            <a:noAutofit/>
          </a:bodyPr>
          <a:lstStyle/>
          <a:p>
            <a:pPr lvl="0" rtl="0">
              <a:lnSpc>
                <a:spcPct val="150000"/>
              </a:lnSpc>
              <a:spcBef>
                <a:spcPts val="0"/>
              </a:spcBef>
              <a:buClr>
                <a:schemeClr val="dk1"/>
              </a:buClr>
              <a:buSzPct val="68750"/>
              <a:buFont typeface="Arial"/>
              <a:buNone/>
            </a:pPr>
            <a:r>
              <a:t/>
            </a:r>
            <a:endParaRPr sz="1600">
              <a:solidFill>
                <a:srgbClr val="073763"/>
              </a:solidFill>
              <a:highlight>
                <a:srgbClr val="FFFFFF"/>
              </a:highlight>
              <a:latin typeface="Raleway"/>
              <a:ea typeface="Raleway"/>
              <a:cs typeface="Raleway"/>
              <a:sym typeface="Raleway"/>
            </a:endParaRPr>
          </a:p>
        </p:txBody>
      </p:sp>
      <p:pic>
        <p:nvPicPr>
          <p:cNvPr descr="maxresdefault.jpg" id="416" name="Shape 416"/>
          <p:cNvPicPr preferRelativeResize="0"/>
          <p:nvPr/>
        </p:nvPicPr>
        <p:blipFill>
          <a:blip r:embed="rId3">
            <a:alphaModFix/>
          </a:blip>
          <a:stretch>
            <a:fillRect/>
          </a:stretch>
        </p:blipFill>
        <p:spPr>
          <a:xfrm>
            <a:off x="0" y="-5"/>
            <a:ext cx="9144000" cy="514350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866700" y="309600"/>
            <a:ext cx="8000700" cy="1242300"/>
          </a:xfrm>
          <a:prstGeom prst="rect">
            <a:avLst/>
          </a:prstGeom>
        </p:spPr>
        <p:txBody>
          <a:bodyPr anchorCtr="0" anchor="t" bIns="91425" lIns="91425" rIns="91425" wrap="square" tIns="91425">
            <a:noAutofit/>
          </a:bodyPr>
          <a:lstStyle/>
          <a:p>
            <a:pPr lvl="0" rtl="0">
              <a:spcBef>
                <a:spcPts val="0"/>
              </a:spcBef>
              <a:buNone/>
            </a:pPr>
            <a:r>
              <a:rPr lang="en" sz="3000"/>
              <a:t>Servicios</a:t>
            </a:r>
          </a:p>
        </p:txBody>
      </p:sp>
      <p:sp>
        <p:nvSpPr>
          <p:cNvPr id="422" name="Shape 422"/>
          <p:cNvSpPr txBox="1"/>
          <p:nvPr/>
        </p:nvSpPr>
        <p:spPr>
          <a:xfrm>
            <a:off x="740225" y="1328700"/>
            <a:ext cx="7353000" cy="3400500"/>
          </a:xfrm>
          <a:prstGeom prst="rect">
            <a:avLst/>
          </a:prstGeom>
          <a:noFill/>
          <a:ln>
            <a:noFill/>
          </a:ln>
        </p:spPr>
        <p:txBody>
          <a:bodyPr anchorCtr="0" anchor="ctr" bIns="91425" lIns="91425" rIns="91425" wrap="square" tIns="91425">
            <a:noAutofit/>
          </a:bodyPr>
          <a:lstStyle/>
          <a:p>
            <a:pPr lvl="0" rtl="0">
              <a:lnSpc>
                <a:spcPct val="150000"/>
              </a:lnSpc>
              <a:spcBef>
                <a:spcPts val="0"/>
              </a:spcBef>
              <a:buClr>
                <a:schemeClr val="dk1"/>
              </a:buClr>
              <a:buSzPct val="68750"/>
              <a:buFont typeface="Arial"/>
              <a:buNone/>
            </a:pPr>
            <a:r>
              <a:rPr lang="en" sz="1600">
                <a:solidFill>
                  <a:srgbClr val="073763"/>
                </a:solidFill>
                <a:highlight>
                  <a:srgbClr val="FFFFFF"/>
                </a:highlight>
                <a:latin typeface="Raleway"/>
                <a:ea typeface="Raleway"/>
                <a:cs typeface="Raleway"/>
                <a:sym typeface="Raleway"/>
              </a:rPr>
              <a:t>Los servicios en Angular son clases que básicamente nos van a servir para realizar acciones concretas, por ejemplo proveer de datos al componente, hacer peticiones al servidor, o realizar una lógica compleja fuera del componente.</a:t>
            </a:r>
          </a:p>
          <a:p>
            <a:pPr lvl="0" rtl="0">
              <a:lnSpc>
                <a:spcPct val="150000"/>
              </a:lnSpc>
              <a:spcBef>
                <a:spcPts val="0"/>
              </a:spcBef>
              <a:buClr>
                <a:schemeClr val="dk1"/>
              </a:buClr>
              <a:buSzPct val="68750"/>
              <a:buFont typeface="Arial"/>
              <a:buNone/>
            </a:pPr>
            <a:r>
              <a:t/>
            </a:r>
            <a:endParaRPr sz="1600">
              <a:solidFill>
                <a:srgbClr val="073763"/>
              </a:solidFill>
              <a:highlight>
                <a:srgbClr val="FFFFFF"/>
              </a:highlight>
              <a:latin typeface="Raleway"/>
              <a:ea typeface="Raleway"/>
              <a:cs typeface="Raleway"/>
              <a:sym typeface="Raleway"/>
            </a:endParaRPr>
          </a:p>
          <a:p>
            <a:pPr lvl="0" rtl="0">
              <a:lnSpc>
                <a:spcPct val="150000"/>
              </a:lnSpc>
              <a:spcBef>
                <a:spcPts val="0"/>
              </a:spcBef>
              <a:buClr>
                <a:schemeClr val="dk1"/>
              </a:buClr>
              <a:buSzPct val="68750"/>
              <a:buFont typeface="Arial"/>
              <a:buNone/>
            </a:pPr>
            <a:r>
              <a:rPr lang="en" sz="1600">
                <a:solidFill>
                  <a:srgbClr val="073763"/>
                </a:solidFill>
                <a:highlight>
                  <a:srgbClr val="FFFFFF"/>
                </a:highlight>
                <a:latin typeface="Raleway"/>
                <a:ea typeface="Raleway"/>
                <a:cs typeface="Raleway"/>
                <a:sym typeface="Raleway"/>
              </a:rPr>
              <a:t>En angular, los servicios son </a:t>
            </a:r>
            <a:r>
              <a:rPr b="1" lang="en" sz="1600">
                <a:solidFill>
                  <a:srgbClr val="073763"/>
                </a:solidFill>
                <a:highlight>
                  <a:srgbClr val="FFFFFF"/>
                </a:highlight>
                <a:latin typeface="Raleway"/>
                <a:ea typeface="Raleway"/>
                <a:cs typeface="Raleway"/>
                <a:sym typeface="Raleway"/>
              </a:rPr>
              <a:t>simplemente clases. </a:t>
            </a:r>
            <a:r>
              <a:rPr lang="en" sz="1600">
                <a:solidFill>
                  <a:srgbClr val="073763"/>
                </a:solidFill>
                <a:highlight>
                  <a:srgbClr val="FFFFFF"/>
                </a:highlight>
                <a:latin typeface="Raleway"/>
                <a:ea typeface="Raleway"/>
                <a:cs typeface="Raleway"/>
                <a:sym typeface="Raleway"/>
              </a:rPr>
              <a:t>Como los componentes son importables y reusables en nuestra app, y de igual forma la definimos con decorators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4294967295"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Temario</a:t>
            </a:r>
          </a:p>
        </p:txBody>
      </p:sp>
      <p:sp>
        <p:nvSpPr>
          <p:cNvPr id="135" name="Shape 135"/>
          <p:cNvSpPr txBox="1"/>
          <p:nvPr/>
        </p:nvSpPr>
        <p:spPr>
          <a:xfrm>
            <a:off x="2880025" y="1314425"/>
            <a:ext cx="58086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None/>
            </a:pPr>
            <a:r>
              <a:rPr b="1" lang="en" sz="1600">
                <a:solidFill>
                  <a:srgbClr val="004C52"/>
                </a:solidFill>
                <a:latin typeface="Raleway"/>
                <a:ea typeface="Raleway"/>
                <a:cs typeface="Raleway"/>
                <a:sym typeface="Raleway"/>
              </a:rPr>
              <a:t>Introducción</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¿Qué es Angular?</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Reseña de versiones:desde </a:t>
            </a:r>
            <a:r>
              <a:rPr b="1" lang="en" sz="1600">
                <a:solidFill>
                  <a:srgbClr val="004C52"/>
                </a:solidFill>
                <a:latin typeface="Raleway"/>
                <a:ea typeface="Raleway"/>
                <a:cs typeface="Raleway"/>
                <a:sym typeface="Raleway"/>
              </a:rPr>
              <a:t>AngularJS</a:t>
            </a:r>
            <a:r>
              <a:rPr lang="en" sz="1600">
                <a:solidFill>
                  <a:srgbClr val="004C52"/>
                </a:solidFill>
                <a:latin typeface="Raleway"/>
                <a:ea typeface="Raleway"/>
                <a:cs typeface="Raleway"/>
                <a:sym typeface="Raleway"/>
              </a:rPr>
              <a:t> hasta </a:t>
            </a:r>
            <a:r>
              <a:rPr b="1" lang="en" sz="1600">
                <a:solidFill>
                  <a:srgbClr val="004C52"/>
                </a:solidFill>
                <a:latin typeface="Raleway"/>
                <a:ea typeface="Raleway"/>
                <a:cs typeface="Raleway"/>
                <a:sym typeface="Raleway"/>
              </a:rPr>
              <a:t>Angular 4</a:t>
            </a:r>
          </a:p>
          <a:p>
            <a:pPr indent="-330200" lvl="0" marL="457200" rtl="0" algn="just">
              <a:lnSpc>
                <a:spcPct val="115000"/>
              </a:lnSpc>
              <a:spcBef>
                <a:spcPts val="0"/>
              </a:spcBef>
              <a:buClr>
                <a:srgbClr val="004C52"/>
              </a:buClr>
              <a:buSzPct val="100000"/>
              <a:buFont typeface="Raleway"/>
              <a:buAutoNum type="arabicPeriod"/>
            </a:pPr>
            <a:r>
              <a:rPr lang="en" sz="1600">
                <a:solidFill>
                  <a:srgbClr val="004C52"/>
                </a:solidFill>
                <a:latin typeface="Raleway"/>
                <a:ea typeface="Raleway"/>
                <a:cs typeface="Raleway"/>
                <a:sym typeface="Raleway"/>
              </a:rPr>
              <a:t>Introducción a </a:t>
            </a:r>
            <a:r>
              <a:rPr b="1" lang="en" sz="1600">
                <a:solidFill>
                  <a:srgbClr val="004C52"/>
                </a:solidFill>
                <a:latin typeface="Raleway"/>
                <a:ea typeface="Raleway"/>
                <a:cs typeface="Raleway"/>
                <a:sym typeface="Raleway"/>
              </a:rPr>
              <a:t>ECMAScript</a:t>
            </a:r>
            <a:r>
              <a:rPr lang="en" sz="1600">
                <a:solidFill>
                  <a:srgbClr val="004C52"/>
                </a:solidFill>
                <a:latin typeface="Raleway"/>
                <a:ea typeface="Raleway"/>
                <a:cs typeface="Raleway"/>
                <a:sym typeface="Raleway"/>
              </a:rPr>
              <a:t> y </a:t>
            </a:r>
            <a:r>
              <a:rPr b="1" lang="en" sz="1600">
                <a:solidFill>
                  <a:srgbClr val="004C52"/>
                </a:solidFill>
                <a:latin typeface="Raleway"/>
                <a:ea typeface="Raleway"/>
                <a:cs typeface="Raleway"/>
                <a:sym typeface="Raleway"/>
              </a:rPr>
              <a:t>TypeScript</a:t>
            </a:r>
          </a:p>
          <a:p>
            <a:pPr lvl="0" rtl="0" algn="just">
              <a:lnSpc>
                <a:spcPct val="100000"/>
              </a:lnSpc>
              <a:spcBef>
                <a:spcPts val="0"/>
              </a:spcBef>
              <a:buNone/>
            </a:pPr>
            <a:r>
              <a:t/>
            </a:r>
            <a:endParaRPr b="1" sz="1600">
              <a:solidFill>
                <a:srgbClr val="004C52"/>
              </a:solidFill>
              <a:latin typeface="Raleway"/>
              <a:ea typeface="Raleway"/>
              <a:cs typeface="Raleway"/>
              <a:sym typeface="Raleway"/>
            </a:endParaRPr>
          </a:p>
          <a:p>
            <a:pPr lvl="0" rtl="0" algn="just">
              <a:lnSpc>
                <a:spcPct val="115000"/>
              </a:lnSpc>
              <a:spcBef>
                <a:spcPts val="0"/>
              </a:spcBef>
              <a:buNone/>
            </a:pPr>
            <a:r>
              <a:rPr b="1" lang="en" sz="1600">
                <a:solidFill>
                  <a:srgbClr val="004C52"/>
                </a:solidFill>
                <a:latin typeface="Raleway"/>
                <a:ea typeface="Raleway"/>
                <a:cs typeface="Raleway"/>
                <a:sym typeface="Raleway"/>
              </a:rPr>
              <a:t>Preparando el ambiente</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Instalación de NodeJS y NM</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Angular-CLI: ¿Qué es y cómo instalarlo?</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Sublime text como editor de código</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Comandos iniciales</a:t>
            </a:r>
          </a:p>
          <a:p>
            <a:pPr indent="-330200" lvl="0" marL="457200" rtl="0" algn="just">
              <a:lnSpc>
                <a:spcPct val="115000"/>
              </a:lnSpc>
              <a:spcBef>
                <a:spcPts val="0"/>
              </a:spcBef>
              <a:buClr>
                <a:srgbClr val="004C52"/>
              </a:buClr>
              <a:buSzPct val="100000"/>
              <a:buFont typeface="Raleway"/>
              <a:buAutoNum type="arabicPeriod"/>
            </a:pPr>
            <a:r>
              <a:rPr lang="en" sz="1600">
                <a:solidFill>
                  <a:srgbClr val="004C52"/>
                </a:solidFill>
                <a:latin typeface="Raleway"/>
                <a:ea typeface="Raleway"/>
                <a:cs typeface="Raleway"/>
                <a:sym typeface="Raleway"/>
              </a:rPr>
              <a:t>Revisando la estructura de un proyecto Angular</a:t>
            </a:r>
          </a:p>
        </p:txBody>
      </p:sp>
      <p:pic>
        <p:nvPicPr>
          <p:cNvPr descr="Angular.png" id="136" name="Shape 136"/>
          <p:cNvPicPr preferRelativeResize="0"/>
          <p:nvPr/>
        </p:nvPicPr>
        <p:blipFill>
          <a:blip r:embed="rId3">
            <a:alphaModFix/>
          </a:blip>
          <a:stretch>
            <a:fillRect/>
          </a:stretch>
        </p:blipFill>
        <p:spPr>
          <a:xfrm>
            <a:off x="205600" y="1627600"/>
            <a:ext cx="2318225" cy="2318225"/>
          </a:xfrm>
          <a:prstGeom prst="rect">
            <a:avLst/>
          </a:prstGeom>
          <a:noFill/>
          <a:ln>
            <a:noFill/>
          </a:ln>
        </p:spPr>
      </p:pic>
      <p:sp>
        <p:nvSpPr>
          <p:cNvPr id="137" name="Shape 137"/>
          <p:cNvSpPr txBox="1"/>
          <p:nvPr>
            <p:ph idx="1" type="body"/>
          </p:nvPr>
        </p:nvSpPr>
        <p:spPr>
          <a:xfrm>
            <a:off x="457200" y="4406309"/>
            <a:ext cx="8229600" cy="519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descr="angular_arch.jpg" id="427" name="Shape 427"/>
          <p:cNvPicPr preferRelativeResize="0"/>
          <p:nvPr/>
        </p:nvPicPr>
        <p:blipFill rotWithShape="1">
          <a:blip r:embed="rId3">
            <a:alphaModFix/>
          </a:blip>
          <a:srcRect b="0" l="2746" r="877" t="7295"/>
          <a:stretch/>
        </p:blipFill>
        <p:spPr>
          <a:xfrm>
            <a:off x="1490850" y="428163"/>
            <a:ext cx="5942201" cy="4287175"/>
          </a:xfrm>
          <a:prstGeom prst="rect">
            <a:avLst/>
          </a:prstGeom>
          <a:noFill/>
          <a:ln>
            <a:noFill/>
          </a:ln>
        </p:spPr>
      </p:pic>
      <p:sp>
        <p:nvSpPr>
          <p:cNvPr id="428" name="Shape 428"/>
          <p:cNvSpPr/>
          <p:nvPr/>
        </p:nvSpPr>
        <p:spPr>
          <a:xfrm>
            <a:off x="63900" y="4376750"/>
            <a:ext cx="2065800" cy="681600"/>
          </a:xfrm>
          <a:prstGeom prst="rect">
            <a:avLst/>
          </a:prstGeom>
          <a:solidFill>
            <a:srgbClr val="FFFFFF"/>
          </a:solidFill>
          <a:ln>
            <a:noFill/>
          </a:ln>
        </p:spPr>
        <p:txBody>
          <a:bodyPr anchorCtr="0" anchor="ctr" bIns="91425" lIns="91425" rIns="91425" wrap="square" tIns="91425">
            <a:noAutofit/>
          </a:bodyPr>
          <a:lstStyle/>
          <a:p>
            <a:pPr lvl="0" rtl="0">
              <a:spcBef>
                <a:spcPts val="0"/>
              </a:spcBef>
              <a:buNone/>
            </a:pPr>
            <a:r>
              <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ctrTitle"/>
          </p:nvPr>
        </p:nvSpPr>
        <p:spPr>
          <a:xfrm>
            <a:off x="1519950" y="1399750"/>
            <a:ext cx="6423600" cy="7053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sz="3200">
                <a:latin typeface="Roboto"/>
                <a:ea typeface="Roboto"/>
                <a:cs typeface="Roboto"/>
                <a:sym typeface="Roboto"/>
              </a:rPr>
              <a:t>Tour of Heroes 4</a:t>
            </a:r>
          </a:p>
        </p:txBody>
      </p:sp>
      <p:sp>
        <p:nvSpPr>
          <p:cNvPr id="434" name="Shape 434"/>
          <p:cNvSpPr txBox="1"/>
          <p:nvPr/>
        </p:nvSpPr>
        <p:spPr>
          <a:xfrm>
            <a:off x="2180700" y="2044625"/>
            <a:ext cx="5509500" cy="1650600"/>
          </a:xfrm>
          <a:prstGeom prst="rect">
            <a:avLst/>
          </a:prstGeom>
          <a:noFill/>
          <a:ln>
            <a:noFill/>
          </a:ln>
        </p:spPr>
        <p:txBody>
          <a:bodyPr anchorCtr="0" anchor="ctr" bIns="91425" lIns="91425" rIns="91425" wrap="square" tIns="91425">
            <a:noAutofit/>
          </a:bodyPr>
          <a:lstStyle/>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Crearemos un componente </a:t>
            </a:r>
            <a:r>
              <a:rPr b="1" lang="en">
                <a:solidFill>
                  <a:srgbClr val="FFFFFF"/>
                </a:solidFill>
                <a:latin typeface="Raleway"/>
                <a:ea typeface="Raleway"/>
                <a:cs typeface="Raleway"/>
                <a:sym typeface="Raleway"/>
              </a:rPr>
              <a:t>separado y reusable</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Usaremos property binding, para hacer que este nuevo componente sea</a:t>
            </a:r>
            <a:r>
              <a:rPr b="1" lang="en">
                <a:solidFill>
                  <a:srgbClr val="FFFFFF"/>
                </a:solidFill>
                <a:latin typeface="Raleway"/>
                <a:ea typeface="Raleway"/>
                <a:cs typeface="Raleway"/>
                <a:sym typeface="Raleway"/>
              </a:rPr>
              <a:t> hijo de un componente principal</a:t>
            </a:r>
          </a:p>
          <a:p>
            <a:pPr indent="-317500" lvl="0" marL="457200" rtl="0">
              <a:lnSpc>
                <a:spcPct val="115000"/>
              </a:lnSpc>
              <a:spcBef>
                <a:spcPts val="0"/>
              </a:spcBef>
              <a:buClr>
                <a:srgbClr val="FFFFFF"/>
              </a:buClr>
              <a:buSzPct val="100000"/>
              <a:buFont typeface="Raleway"/>
              <a:buAutoNum type="arabicPeriod"/>
            </a:pPr>
            <a:r>
              <a:rPr lang="en">
                <a:solidFill>
                  <a:srgbClr val="FFFFFF"/>
                </a:solidFill>
                <a:latin typeface="Raleway"/>
                <a:ea typeface="Raleway"/>
                <a:cs typeface="Raleway"/>
                <a:sym typeface="Raleway"/>
              </a:rPr>
              <a:t>Usaremos el decorator </a:t>
            </a:r>
            <a:r>
              <a:rPr b="1" lang="en">
                <a:solidFill>
                  <a:srgbClr val="FFFFFF"/>
                </a:solidFill>
                <a:latin typeface="Raleway"/>
                <a:ea typeface="Raleway"/>
                <a:cs typeface="Raleway"/>
                <a:sym typeface="Raleway"/>
              </a:rPr>
              <a:t>@Input</a:t>
            </a:r>
            <a:r>
              <a:rPr lang="en">
                <a:solidFill>
                  <a:srgbClr val="FFFFFF"/>
                </a:solidFill>
                <a:latin typeface="Raleway"/>
                <a:ea typeface="Raleway"/>
                <a:cs typeface="Raleway"/>
                <a:sym typeface="Raleway"/>
              </a:rPr>
              <a:t> para hacer un atributo disponible en otros componentes</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866700" y="385800"/>
            <a:ext cx="2871000" cy="512100"/>
          </a:xfrm>
          <a:prstGeom prst="rect">
            <a:avLst/>
          </a:prstGeom>
        </p:spPr>
        <p:txBody>
          <a:bodyPr anchorCtr="0" anchor="t" bIns="91425" lIns="91425" rIns="91425" wrap="square" tIns="91425">
            <a:noAutofit/>
          </a:bodyPr>
          <a:lstStyle/>
          <a:p>
            <a:pPr lvl="0" rtl="0">
              <a:spcBef>
                <a:spcPts val="0"/>
              </a:spcBef>
              <a:buNone/>
            </a:pPr>
            <a:r>
              <a:rPr lang="en"/>
              <a:t>Servicios</a:t>
            </a:r>
          </a:p>
        </p:txBody>
      </p:sp>
      <p:sp>
        <p:nvSpPr>
          <p:cNvPr id="440" name="Shape 440"/>
          <p:cNvSpPr txBox="1"/>
          <p:nvPr/>
        </p:nvSpPr>
        <p:spPr>
          <a:xfrm>
            <a:off x="866700" y="1318750"/>
            <a:ext cx="7225500" cy="34005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0"/>
              </a:spcAft>
              <a:buClr>
                <a:schemeClr val="dk1"/>
              </a:buClr>
              <a:buSzPct val="78571"/>
              <a:buFont typeface="Arial"/>
              <a:buNone/>
            </a:pPr>
            <a:r>
              <a:rPr lang="en">
                <a:solidFill>
                  <a:srgbClr val="333333"/>
                </a:solidFill>
                <a:highlight>
                  <a:srgbClr val="FFFFFF"/>
                </a:highlight>
                <a:latin typeface="Raleway"/>
                <a:ea typeface="Raleway"/>
                <a:cs typeface="Raleway"/>
                <a:sym typeface="Raleway"/>
              </a:rPr>
              <a:t>Los servicios nos proveen el mecanismo para compartir </a:t>
            </a:r>
            <a:r>
              <a:rPr b="1" lang="en">
                <a:solidFill>
                  <a:srgbClr val="333333"/>
                </a:solidFill>
                <a:highlight>
                  <a:srgbClr val="FFFFFF"/>
                </a:highlight>
                <a:latin typeface="Raleway"/>
                <a:ea typeface="Raleway"/>
                <a:cs typeface="Raleway"/>
                <a:sym typeface="Raleway"/>
              </a:rPr>
              <a:t>funcionalidades entre componentes</a:t>
            </a:r>
          </a:p>
          <a:p>
            <a:pPr lvl="0" rtl="0">
              <a:lnSpc>
                <a:spcPct val="115000"/>
              </a:lnSpc>
              <a:spcBef>
                <a:spcPts val="0"/>
              </a:spcBef>
              <a:spcAft>
                <a:spcPts val="0"/>
              </a:spcAft>
              <a:buClr>
                <a:schemeClr val="dk1"/>
              </a:buClr>
              <a:buSzPct val="78571"/>
              <a:buFont typeface="Arial"/>
              <a:buNone/>
            </a:pPr>
            <a:r>
              <a:t/>
            </a:r>
            <a:endParaRPr>
              <a:solidFill>
                <a:srgbClr val="333333"/>
              </a:solidFill>
              <a:highlight>
                <a:srgbClr val="FFFFFF"/>
              </a:highlight>
              <a:latin typeface="Raleway"/>
              <a:ea typeface="Raleway"/>
              <a:cs typeface="Raleway"/>
              <a:sym typeface="Raleway"/>
            </a:endParaRPr>
          </a:p>
          <a:p>
            <a:pPr lvl="0" rtl="0">
              <a:lnSpc>
                <a:spcPct val="115000"/>
              </a:lnSpc>
              <a:spcBef>
                <a:spcPts val="0"/>
              </a:spcBef>
              <a:spcAft>
                <a:spcPts val="0"/>
              </a:spcAft>
              <a:buClr>
                <a:schemeClr val="dk1"/>
              </a:buClr>
              <a:buSzPct val="78571"/>
              <a:buFont typeface="Arial"/>
              <a:buNone/>
            </a:pPr>
            <a:r>
              <a:rPr lang="en">
                <a:solidFill>
                  <a:srgbClr val="333333"/>
                </a:solidFill>
                <a:highlight>
                  <a:srgbClr val="FFFFFF"/>
                </a:highlight>
                <a:latin typeface="Raleway"/>
                <a:ea typeface="Raleway"/>
                <a:cs typeface="Raleway"/>
                <a:sym typeface="Raleway"/>
              </a:rPr>
              <a:t>Como hicimos en el ejercicio anterior, los componentes podemos "enlazarlos" con los selectors, enviando data de un parent a un componente hijo. La mayoría de las veces esta data será retornada por un servicio y aplicaremos cierta lógica de negocio a ella.</a:t>
            </a:r>
          </a:p>
          <a:p>
            <a:pPr lvl="0" rtl="0">
              <a:lnSpc>
                <a:spcPct val="115000"/>
              </a:lnSpc>
              <a:spcBef>
                <a:spcPts val="0"/>
              </a:spcBef>
              <a:spcAft>
                <a:spcPts val="0"/>
              </a:spcAft>
              <a:buClr>
                <a:schemeClr val="dk1"/>
              </a:buClr>
              <a:buSzPct val="78571"/>
              <a:buFont typeface="Arial"/>
              <a:buNone/>
            </a:pPr>
            <a:r>
              <a:t/>
            </a:r>
            <a:endParaRPr>
              <a:solidFill>
                <a:srgbClr val="333333"/>
              </a:solidFill>
              <a:highlight>
                <a:srgbClr val="FFFFFF"/>
              </a:highlight>
              <a:latin typeface="Raleway"/>
              <a:ea typeface="Raleway"/>
              <a:cs typeface="Raleway"/>
              <a:sym typeface="Raleway"/>
            </a:endParaRPr>
          </a:p>
          <a:p>
            <a:pPr lvl="0" rtl="0">
              <a:lnSpc>
                <a:spcPct val="115000"/>
              </a:lnSpc>
              <a:spcBef>
                <a:spcPts val="0"/>
              </a:spcBef>
              <a:spcAft>
                <a:spcPts val="0"/>
              </a:spcAft>
              <a:buClr>
                <a:schemeClr val="dk1"/>
              </a:buClr>
              <a:buSzPct val="78571"/>
              <a:buFont typeface="Arial"/>
              <a:buNone/>
            </a:pPr>
            <a:r>
              <a:rPr lang="en">
                <a:solidFill>
                  <a:srgbClr val="333333"/>
                </a:solidFill>
                <a:highlight>
                  <a:srgbClr val="FFFFFF"/>
                </a:highlight>
                <a:latin typeface="Raleway"/>
                <a:ea typeface="Raleway"/>
                <a:cs typeface="Raleway"/>
                <a:sym typeface="Raleway"/>
              </a:rPr>
              <a:t>En </a:t>
            </a:r>
            <a:r>
              <a:rPr b="1" lang="en">
                <a:solidFill>
                  <a:srgbClr val="333333"/>
                </a:solidFill>
                <a:highlight>
                  <a:srgbClr val="FFFFFF"/>
                </a:highlight>
                <a:latin typeface="Raleway"/>
                <a:ea typeface="Raleway"/>
                <a:cs typeface="Raleway"/>
                <a:sym typeface="Raleway"/>
              </a:rPr>
              <a:t>una aplicación real</a:t>
            </a:r>
            <a:r>
              <a:rPr lang="en">
                <a:solidFill>
                  <a:srgbClr val="333333"/>
                </a:solidFill>
                <a:highlight>
                  <a:srgbClr val="FFFFFF"/>
                </a:highlight>
                <a:latin typeface="Raleway"/>
                <a:ea typeface="Raleway"/>
                <a:cs typeface="Raleway"/>
                <a:sym typeface="Raleway"/>
              </a:rPr>
              <a:t>, esta data vendrá de un servidor (API) y en formato JSON/XML, etc.</a:t>
            </a:r>
          </a:p>
          <a:p>
            <a:pPr lvl="0" rtl="0">
              <a:lnSpc>
                <a:spcPct val="115000"/>
              </a:lnSpc>
              <a:spcBef>
                <a:spcPts val="0"/>
              </a:spcBef>
              <a:spcAft>
                <a:spcPts val="0"/>
              </a:spcAft>
              <a:buClr>
                <a:schemeClr val="dk1"/>
              </a:buClr>
              <a:buSzPct val="78571"/>
              <a:buFont typeface="Arial"/>
              <a:buNone/>
            </a:pPr>
            <a:r>
              <a:t/>
            </a:r>
            <a:endParaRPr>
              <a:solidFill>
                <a:srgbClr val="333333"/>
              </a:solidFill>
              <a:highlight>
                <a:srgbClr val="FFFFFF"/>
              </a:highlight>
              <a:latin typeface="Raleway"/>
              <a:ea typeface="Raleway"/>
              <a:cs typeface="Raleway"/>
              <a:sym typeface="Raleway"/>
            </a:endParaRPr>
          </a:p>
          <a:p>
            <a:pPr lvl="0" rtl="0">
              <a:lnSpc>
                <a:spcPct val="115000"/>
              </a:lnSpc>
              <a:spcBef>
                <a:spcPts val="0"/>
              </a:spcBef>
              <a:spcAft>
                <a:spcPts val="0"/>
              </a:spcAft>
              <a:buClr>
                <a:schemeClr val="dk1"/>
              </a:buClr>
              <a:buSzPct val="78571"/>
              <a:buFont typeface="Arial"/>
              <a:buNone/>
            </a:pPr>
            <a:r>
              <a:rPr lang="en">
                <a:solidFill>
                  <a:srgbClr val="333333"/>
                </a:solidFill>
                <a:highlight>
                  <a:srgbClr val="FFFFFF"/>
                </a:highlight>
                <a:latin typeface="Raleway"/>
                <a:ea typeface="Raleway"/>
                <a:cs typeface="Raleway"/>
                <a:sym typeface="Raleway"/>
              </a:rPr>
              <a:t>Los servicios son la mejor manera de manejar esto. Podemos crear clases para obtener nuestra data, manipularla y retornarla a nuestros componentes ya curadas</a:t>
            </a:r>
          </a:p>
          <a:p>
            <a:pPr lvl="0" rtl="0">
              <a:lnSpc>
                <a:spcPct val="115000"/>
              </a:lnSpc>
              <a:spcBef>
                <a:spcPts val="0"/>
              </a:spcBef>
              <a:buClr>
                <a:schemeClr val="dk1"/>
              </a:buClr>
              <a:buSzPct val="91666"/>
              <a:buFont typeface="Arial"/>
              <a:buNone/>
            </a:pPr>
            <a:r>
              <a:t/>
            </a:r>
            <a:endParaRPr sz="1200">
              <a:solidFill>
                <a:srgbClr val="333333"/>
              </a:solidFill>
              <a:highlight>
                <a:srgbClr val="FFFFFF"/>
              </a:highlight>
              <a:latin typeface="Droid Sans"/>
              <a:ea typeface="Droid Sans"/>
              <a:cs typeface="Droid Sans"/>
              <a:sym typeface="Droid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866700" y="385800"/>
            <a:ext cx="8000700" cy="789000"/>
          </a:xfrm>
          <a:prstGeom prst="rect">
            <a:avLst/>
          </a:prstGeom>
        </p:spPr>
        <p:txBody>
          <a:bodyPr anchorCtr="0" anchor="t" bIns="91425" lIns="91425" rIns="91425" wrap="square" tIns="91425">
            <a:noAutofit/>
          </a:bodyPr>
          <a:lstStyle/>
          <a:p>
            <a:pPr lvl="0" rtl="0">
              <a:spcBef>
                <a:spcPts val="0"/>
              </a:spcBef>
              <a:buNone/>
            </a:pPr>
            <a:r>
              <a:rPr lang="en" sz="2000"/>
              <a:t>Creando un servicio</a:t>
            </a:r>
          </a:p>
        </p:txBody>
      </p:sp>
      <p:sp>
        <p:nvSpPr>
          <p:cNvPr id="446" name="Shape 446"/>
          <p:cNvSpPr txBox="1"/>
          <p:nvPr/>
        </p:nvSpPr>
        <p:spPr>
          <a:xfrm>
            <a:off x="1045025" y="1328693"/>
            <a:ext cx="6798300" cy="3400500"/>
          </a:xfrm>
          <a:prstGeom prst="rect">
            <a:avLst/>
          </a:prstGeom>
          <a:noFill/>
          <a:ln>
            <a:noFill/>
          </a:ln>
        </p:spPr>
        <p:txBody>
          <a:bodyPr anchorCtr="0" anchor="ctr" bIns="91425" lIns="91425" rIns="91425" wrap="square" tIns="91425">
            <a:noAutofit/>
          </a:bodyPr>
          <a:lstStyle/>
          <a:p>
            <a:pPr lvl="0" rtl="0">
              <a:lnSpc>
                <a:spcPct val="150000"/>
              </a:lnSpc>
              <a:spcBef>
                <a:spcPts val="0"/>
              </a:spcBef>
              <a:buClr>
                <a:schemeClr val="dk1"/>
              </a:buClr>
              <a:buSzPct val="91666"/>
              <a:buFont typeface="Arial"/>
              <a:buNone/>
            </a:pPr>
            <a:r>
              <a:rPr lang="en" sz="1200">
                <a:solidFill>
                  <a:srgbClr val="333333"/>
                </a:solidFill>
                <a:highlight>
                  <a:srgbClr val="FFFFFF"/>
                </a:highlight>
                <a:latin typeface="Raleway"/>
                <a:ea typeface="Raleway"/>
                <a:cs typeface="Raleway"/>
                <a:sym typeface="Raleway"/>
              </a:rPr>
              <a:t>Los servicios son sólo clases, podemos generarlas vía angular cli con </a:t>
            </a:r>
            <a:r>
              <a:rPr b="1" lang="en" sz="1200">
                <a:solidFill>
                  <a:srgbClr val="333333"/>
                </a:solidFill>
                <a:highlight>
                  <a:srgbClr val="FFFFFF"/>
                </a:highlight>
                <a:latin typeface="Raleway"/>
                <a:ea typeface="Raleway"/>
                <a:cs typeface="Raleway"/>
                <a:sym typeface="Raleway"/>
              </a:rPr>
              <a:t>ng generate service myHero </a:t>
            </a:r>
            <a:r>
              <a:rPr lang="en" sz="950">
                <a:solidFill>
                  <a:srgbClr val="17FF0B"/>
                </a:solidFill>
                <a:highlight>
                  <a:srgbClr val="333333"/>
                </a:highlight>
                <a:latin typeface="Verdana"/>
                <a:ea typeface="Verdana"/>
                <a:cs typeface="Verdana"/>
                <a:sym typeface="Verdana"/>
              </a:rPr>
              <a:t>--module=app</a:t>
            </a:r>
          </a:p>
          <a:p>
            <a:pPr lvl="0" rtl="0">
              <a:lnSpc>
                <a:spcPct val="150000"/>
              </a:lnSpc>
              <a:spcBef>
                <a:spcPts val="0"/>
              </a:spcBef>
              <a:buClr>
                <a:schemeClr val="dk1"/>
              </a:buClr>
              <a:buSzPct val="91666"/>
              <a:buFont typeface="Arial"/>
              <a:buNone/>
            </a:pPr>
            <a:r>
              <a:t/>
            </a:r>
            <a:endParaRPr sz="1200">
              <a:solidFill>
                <a:srgbClr val="333333"/>
              </a:solidFill>
              <a:highlight>
                <a:srgbClr val="FFFFFF"/>
              </a:highlight>
              <a:latin typeface="Droid Sans"/>
              <a:ea typeface="Droid Sans"/>
              <a:cs typeface="Droid Sans"/>
              <a:sym typeface="Droid Sans"/>
            </a:endParaRPr>
          </a:p>
          <a:p>
            <a:pPr lvl="0" rtl="0">
              <a:lnSpc>
                <a:spcPct val="171428"/>
              </a:lnSpc>
              <a:spcBef>
                <a:spcPts val="0"/>
              </a:spcBef>
              <a:buClr>
                <a:schemeClr val="dk1"/>
              </a:buClr>
              <a:buSzPct val="91666"/>
              <a:buFont typeface="Arial"/>
              <a:buNone/>
            </a:pPr>
            <a:r>
              <a:rPr lang="en" sz="1200">
                <a:solidFill>
                  <a:srgbClr val="D81B60"/>
                </a:solidFill>
                <a:highlight>
                  <a:srgbClr val="FFFFFF"/>
                </a:highlight>
                <a:latin typeface="Courier New"/>
                <a:ea typeface="Courier New"/>
                <a:cs typeface="Courier New"/>
                <a:sym typeface="Courier New"/>
              </a:rPr>
              <a:t>import</a:t>
            </a:r>
            <a:r>
              <a:rPr lang="en" sz="1200">
                <a:solidFill>
                  <a:srgbClr val="455A64"/>
                </a:solidFill>
                <a:highlight>
                  <a:srgbClr val="FFFFFF"/>
                </a:highlight>
                <a:latin typeface="Courier New"/>
                <a:ea typeface="Courier New"/>
                <a:cs typeface="Courier New"/>
                <a:sym typeface="Courier New"/>
              </a:rPr>
              <a:t> { </a:t>
            </a:r>
            <a:r>
              <a:rPr lang="en" sz="1200">
                <a:solidFill>
                  <a:srgbClr val="D81B60"/>
                </a:solidFill>
                <a:highlight>
                  <a:srgbClr val="FFFFFF"/>
                </a:highlight>
                <a:latin typeface="Courier New"/>
                <a:ea typeface="Courier New"/>
                <a:cs typeface="Courier New"/>
                <a:sym typeface="Courier New"/>
              </a:rPr>
              <a:t>Injectable</a:t>
            </a:r>
            <a:r>
              <a:rPr lang="en" sz="1200">
                <a:solidFill>
                  <a:srgbClr val="455A64"/>
                </a:solidFill>
                <a:highlight>
                  <a:srgbClr val="FFFFFF"/>
                </a:highlight>
                <a:latin typeface="Courier New"/>
                <a:ea typeface="Courier New"/>
                <a:cs typeface="Courier New"/>
                <a:sym typeface="Courier New"/>
              </a:rPr>
              <a:t> } </a:t>
            </a:r>
            <a:r>
              <a:rPr lang="en" sz="1200">
                <a:solidFill>
                  <a:srgbClr val="D81B60"/>
                </a:solidFill>
                <a:highlight>
                  <a:srgbClr val="FFFFFF"/>
                </a:highlight>
                <a:latin typeface="Courier New"/>
                <a:ea typeface="Courier New"/>
                <a:cs typeface="Courier New"/>
                <a:sym typeface="Courier New"/>
              </a:rPr>
              <a:t>from</a:t>
            </a:r>
            <a:r>
              <a:rPr lang="en" sz="1200">
                <a:solidFill>
                  <a:srgbClr val="455A64"/>
                </a:solidFill>
                <a:highlight>
                  <a:srgbClr val="FFFFFF"/>
                </a:highlight>
                <a:latin typeface="Courier New"/>
                <a:ea typeface="Courier New"/>
                <a:cs typeface="Courier New"/>
                <a:sym typeface="Courier New"/>
              </a:rPr>
              <a:t> </a:t>
            </a:r>
            <a:r>
              <a:rPr lang="en" sz="1200">
                <a:solidFill>
                  <a:srgbClr val="00796B"/>
                </a:solidFill>
                <a:highlight>
                  <a:srgbClr val="FFFFFF"/>
                </a:highlight>
                <a:latin typeface="Courier New"/>
                <a:ea typeface="Courier New"/>
                <a:cs typeface="Courier New"/>
                <a:sym typeface="Courier New"/>
              </a:rPr>
              <a:t>'@angular/core'</a:t>
            </a:r>
            <a:r>
              <a:rPr lang="en" sz="1200">
                <a:solidFill>
                  <a:srgbClr val="455A64"/>
                </a:solidFill>
                <a:highlight>
                  <a:srgbClr val="FFFFFF"/>
                </a:highlight>
                <a:latin typeface="Courier New"/>
                <a:ea typeface="Courier New"/>
                <a:cs typeface="Courier New"/>
                <a:sym typeface="Courier New"/>
              </a:rPr>
              <a:t>;</a:t>
            </a:r>
            <a:br>
              <a:rPr lang="en" sz="1200">
                <a:solidFill>
                  <a:srgbClr val="455A64"/>
                </a:solidFill>
                <a:highlight>
                  <a:srgbClr val="FFFFFF"/>
                </a:highlight>
                <a:latin typeface="Courier New"/>
                <a:ea typeface="Courier New"/>
                <a:cs typeface="Courier New"/>
                <a:sym typeface="Courier New"/>
              </a:rPr>
            </a:br>
            <a:br>
              <a:rPr lang="en" sz="1200">
                <a:solidFill>
                  <a:srgbClr val="455A64"/>
                </a:solidFill>
                <a:highlight>
                  <a:srgbClr val="FFFFFF"/>
                </a:highlight>
                <a:latin typeface="Courier New"/>
                <a:ea typeface="Courier New"/>
                <a:cs typeface="Courier New"/>
                <a:sym typeface="Courier New"/>
              </a:rPr>
            </a:br>
            <a:r>
              <a:rPr lang="en" sz="1200">
                <a:solidFill>
                  <a:srgbClr val="00796B"/>
                </a:solidFill>
                <a:highlight>
                  <a:srgbClr val="FFFFFF"/>
                </a:highlight>
                <a:latin typeface="Courier New"/>
                <a:ea typeface="Courier New"/>
                <a:cs typeface="Courier New"/>
                <a:sym typeface="Courier New"/>
              </a:rPr>
              <a:t>@Injectable</a:t>
            </a:r>
            <a:r>
              <a:rPr lang="en" sz="1200">
                <a:solidFill>
                  <a:srgbClr val="455A64"/>
                </a:solidFill>
                <a:highlight>
                  <a:srgbClr val="FFFFFF"/>
                </a:highlight>
                <a:latin typeface="Courier New"/>
                <a:ea typeface="Courier New"/>
                <a:cs typeface="Courier New"/>
                <a:sym typeface="Courier New"/>
              </a:rPr>
              <a:t>()</a:t>
            </a:r>
            <a:br>
              <a:rPr lang="en" sz="1200">
                <a:solidFill>
                  <a:srgbClr val="455A64"/>
                </a:solidFill>
                <a:highlight>
                  <a:srgbClr val="FFFFFF"/>
                </a:highlight>
                <a:latin typeface="Courier New"/>
                <a:ea typeface="Courier New"/>
                <a:cs typeface="Courier New"/>
                <a:sym typeface="Courier New"/>
              </a:rPr>
            </a:br>
            <a:r>
              <a:rPr lang="en" sz="1200">
                <a:solidFill>
                  <a:srgbClr val="D81B60"/>
                </a:solidFill>
                <a:highlight>
                  <a:srgbClr val="FFFFFF"/>
                </a:highlight>
                <a:latin typeface="Courier New"/>
                <a:ea typeface="Courier New"/>
                <a:cs typeface="Courier New"/>
                <a:sym typeface="Courier New"/>
              </a:rPr>
              <a:t>export</a:t>
            </a: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class</a:t>
            </a: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MyHero</a:t>
            </a:r>
            <a:r>
              <a:rPr lang="en" sz="1200">
                <a:solidFill>
                  <a:srgbClr val="D81B60"/>
                </a:solidFill>
                <a:highlight>
                  <a:srgbClr val="FFFFFF"/>
                </a:highlight>
                <a:latin typeface="Courier New"/>
                <a:ea typeface="Courier New"/>
                <a:cs typeface="Courier New"/>
                <a:sym typeface="Courier New"/>
              </a:rPr>
              <a:t>Service</a:t>
            </a:r>
            <a:r>
              <a:rPr lang="en" sz="1200">
                <a:solidFill>
                  <a:srgbClr val="455A64"/>
                </a:solidFill>
                <a:highlight>
                  <a:srgbClr val="FFFFFF"/>
                </a:highlight>
                <a:latin typeface="Courier New"/>
                <a:ea typeface="Courier New"/>
                <a:cs typeface="Courier New"/>
                <a:sym typeface="Courier New"/>
              </a:rPr>
              <a:t> {</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a:t>
            </a:r>
          </a:p>
          <a:p>
            <a:pPr lvl="0" rtl="0">
              <a:lnSpc>
                <a:spcPct val="150000"/>
              </a:lnSpc>
              <a:spcBef>
                <a:spcPts val="0"/>
              </a:spcBef>
              <a:buClr>
                <a:schemeClr val="dk1"/>
              </a:buClr>
              <a:buSzPct val="91666"/>
              <a:buFont typeface="Arial"/>
              <a:buNone/>
            </a:pPr>
            <a:r>
              <a:rPr lang="en" sz="1200">
                <a:solidFill>
                  <a:srgbClr val="333333"/>
                </a:solidFill>
                <a:highlight>
                  <a:srgbClr val="FFFFFF"/>
                </a:highlight>
                <a:latin typeface="Raleway"/>
                <a:ea typeface="Raleway"/>
                <a:cs typeface="Raleway"/>
                <a:sym typeface="Raleway"/>
              </a:rPr>
              <a:t>Importamos </a:t>
            </a:r>
            <a:r>
              <a:rPr b="1" lang="en" sz="1200">
                <a:solidFill>
                  <a:srgbClr val="333333"/>
                </a:solidFill>
                <a:highlight>
                  <a:srgbClr val="FFFFFF"/>
                </a:highlight>
                <a:latin typeface="Raleway"/>
                <a:ea typeface="Raleway"/>
                <a:cs typeface="Raleway"/>
                <a:sym typeface="Raleway"/>
              </a:rPr>
              <a:t>injectable </a:t>
            </a:r>
            <a:r>
              <a:rPr lang="en" sz="1200">
                <a:solidFill>
                  <a:srgbClr val="333333"/>
                </a:solidFill>
                <a:highlight>
                  <a:srgbClr val="FFFFFF"/>
                </a:highlight>
                <a:latin typeface="Raleway"/>
                <a:ea typeface="Raleway"/>
                <a:cs typeface="Raleway"/>
                <a:sym typeface="Raleway"/>
              </a:rPr>
              <a:t>del core de angular y además </a:t>
            </a:r>
            <a:r>
              <a:rPr b="1" lang="en" sz="1200">
                <a:solidFill>
                  <a:srgbClr val="333333"/>
                </a:solidFill>
                <a:highlight>
                  <a:srgbClr val="FFFFFF"/>
                </a:highlight>
                <a:latin typeface="Raleway"/>
                <a:ea typeface="Raleway"/>
                <a:cs typeface="Raleway"/>
                <a:sym typeface="Raleway"/>
              </a:rPr>
              <a:t>exportamos </a:t>
            </a:r>
            <a:r>
              <a:rPr lang="en" sz="1200">
                <a:solidFill>
                  <a:srgbClr val="333333"/>
                </a:solidFill>
                <a:highlight>
                  <a:srgbClr val="FFFFFF"/>
                </a:highlight>
                <a:latin typeface="Raleway"/>
                <a:ea typeface="Raleway"/>
                <a:cs typeface="Raleway"/>
                <a:sym typeface="Raleway"/>
              </a:rPr>
              <a:t>nuestra clase para ser inyectada en cualquier  componente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866700" y="385800"/>
            <a:ext cx="8000700" cy="586500"/>
          </a:xfrm>
          <a:prstGeom prst="rect">
            <a:avLst/>
          </a:prstGeom>
        </p:spPr>
        <p:txBody>
          <a:bodyPr anchorCtr="0" anchor="t" bIns="91425" lIns="91425" rIns="91425" wrap="square" tIns="91425">
            <a:noAutofit/>
          </a:bodyPr>
          <a:lstStyle/>
          <a:p>
            <a:pPr lvl="0" rtl="0">
              <a:spcBef>
                <a:spcPts val="0"/>
              </a:spcBef>
              <a:buNone/>
            </a:pPr>
            <a:r>
              <a:rPr lang="en" sz="2000"/>
              <a:t>Creando un servicio</a:t>
            </a:r>
          </a:p>
        </p:txBody>
      </p:sp>
      <p:sp>
        <p:nvSpPr>
          <p:cNvPr id="452" name="Shape 452"/>
          <p:cNvSpPr txBox="1"/>
          <p:nvPr/>
        </p:nvSpPr>
        <p:spPr>
          <a:xfrm>
            <a:off x="920775" y="1395493"/>
            <a:ext cx="6798300" cy="3400500"/>
          </a:xfrm>
          <a:prstGeom prst="rect">
            <a:avLst/>
          </a:prstGeom>
          <a:noFill/>
          <a:ln>
            <a:noFill/>
          </a:ln>
        </p:spPr>
        <p:txBody>
          <a:bodyPr anchorCtr="0" anchor="ctr" bIns="91425" lIns="91425" rIns="91425" wrap="square" tIns="91425">
            <a:noAutofit/>
          </a:bodyPr>
          <a:lstStyle/>
          <a:p>
            <a:pPr lvl="0" rtl="0">
              <a:lnSpc>
                <a:spcPct val="150000"/>
              </a:lnSpc>
              <a:spcBef>
                <a:spcPts val="0"/>
              </a:spcBef>
              <a:buClr>
                <a:schemeClr val="dk1"/>
              </a:buClr>
              <a:buSzPct val="78571"/>
              <a:buFont typeface="Arial"/>
              <a:buNone/>
            </a:pPr>
            <a:r>
              <a:rPr lang="en">
                <a:solidFill>
                  <a:srgbClr val="333333"/>
                </a:solidFill>
                <a:latin typeface="Raleway"/>
                <a:ea typeface="Raleway"/>
                <a:cs typeface="Raleway"/>
                <a:sym typeface="Raleway"/>
              </a:rPr>
              <a:t>Typescript ve el decorator @Injectable() y emite data sobre nuestro servicio</a:t>
            </a:r>
          </a:p>
          <a:p>
            <a:pPr lvl="0" rtl="0">
              <a:lnSpc>
                <a:spcPct val="150000"/>
              </a:lnSpc>
              <a:spcBef>
                <a:spcPts val="0"/>
              </a:spcBef>
              <a:buClr>
                <a:schemeClr val="dk1"/>
              </a:buClr>
              <a:buSzPct val="78571"/>
              <a:buFont typeface="Arial"/>
              <a:buNone/>
            </a:pPr>
            <a:r>
              <a:t/>
            </a:r>
            <a:endParaRPr>
              <a:solidFill>
                <a:srgbClr val="333333"/>
              </a:solidFill>
              <a:latin typeface="Raleway"/>
              <a:ea typeface="Raleway"/>
              <a:cs typeface="Raleway"/>
              <a:sym typeface="Raleway"/>
            </a:endParaRPr>
          </a:p>
          <a:p>
            <a:pPr lvl="0" rtl="0">
              <a:lnSpc>
                <a:spcPct val="150000"/>
              </a:lnSpc>
              <a:spcBef>
                <a:spcPts val="0"/>
              </a:spcBef>
              <a:buClr>
                <a:schemeClr val="dk1"/>
              </a:buClr>
              <a:buSzPct val="78571"/>
              <a:buFont typeface="Arial"/>
              <a:buNone/>
            </a:pPr>
            <a:r>
              <a:rPr lang="en">
                <a:solidFill>
                  <a:srgbClr val="333333"/>
                </a:solidFill>
                <a:latin typeface="Raleway"/>
                <a:ea typeface="Raleway"/>
                <a:cs typeface="Raleway"/>
                <a:sym typeface="Raleway"/>
              </a:rPr>
              <a:t>Debemos agregar un método a nuestro servicio que retornará los heroes</a:t>
            </a:r>
          </a:p>
          <a:p>
            <a:pPr lvl="0" rtl="0">
              <a:lnSpc>
                <a:spcPct val="150000"/>
              </a:lnSpc>
              <a:spcBef>
                <a:spcPts val="0"/>
              </a:spcBef>
              <a:buClr>
                <a:schemeClr val="dk1"/>
              </a:buClr>
              <a:buSzPct val="78571"/>
              <a:buFont typeface="Arial"/>
              <a:buNone/>
            </a:pPr>
            <a:r>
              <a:t/>
            </a:r>
            <a:endParaRPr>
              <a:solidFill>
                <a:srgbClr val="333333"/>
              </a:solidFill>
              <a:highlight>
                <a:srgbClr val="FFFFFF"/>
              </a:highlight>
              <a:latin typeface="Droid Sans"/>
              <a:ea typeface="Droid Sans"/>
              <a:cs typeface="Droid Sans"/>
              <a:sym typeface="Droid Sans"/>
            </a:endParaRPr>
          </a:p>
          <a:p>
            <a:pPr lvl="0" rtl="0">
              <a:lnSpc>
                <a:spcPct val="171428"/>
              </a:lnSpc>
              <a:spcBef>
                <a:spcPts val="0"/>
              </a:spcBef>
              <a:buClr>
                <a:schemeClr val="dk1"/>
              </a:buClr>
              <a:buSzPct val="78571"/>
              <a:buFont typeface="Arial"/>
              <a:buNone/>
            </a:pPr>
            <a:r>
              <a:rPr lang="en">
                <a:solidFill>
                  <a:srgbClr val="00796B"/>
                </a:solidFill>
                <a:highlight>
                  <a:srgbClr val="FFFFFF"/>
                </a:highlight>
                <a:latin typeface="Courier New"/>
                <a:ea typeface="Courier New"/>
                <a:cs typeface="Courier New"/>
                <a:sym typeface="Courier New"/>
              </a:rPr>
              <a:t>@Injectable</a:t>
            </a:r>
            <a:r>
              <a:rPr lang="en">
                <a:solidFill>
                  <a:srgbClr val="455A64"/>
                </a:solidFill>
                <a:highlight>
                  <a:srgbClr val="FFFFFF"/>
                </a:highlight>
                <a:latin typeface="Courier New"/>
                <a:ea typeface="Courier New"/>
                <a:cs typeface="Courier New"/>
                <a:sym typeface="Courier New"/>
              </a:rPr>
              <a:t>()</a:t>
            </a:r>
            <a:br>
              <a:rPr lang="en">
                <a:solidFill>
                  <a:srgbClr val="455A64"/>
                </a:solidFill>
                <a:highlight>
                  <a:srgbClr val="FFFFFF"/>
                </a:highlight>
                <a:latin typeface="Courier New"/>
                <a:ea typeface="Courier New"/>
                <a:cs typeface="Courier New"/>
                <a:sym typeface="Courier New"/>
              </a:rPr>
            </a:br>
            <a:r>
              <a:rPr lang="en">
                <a:solidFill>
                  <a:srgbClr val="D81B60"/>
                </a:solidFill>
                <a:highlight>
                  <a:srgbClr val="FFFFFF"/>
                </a:highlight>
                <a:latin typeface="Courier New"/>
                <a:ea typeface="Courier New"/>
                <a:cs typeface="Courier New"/>
                <a:sym typeface="Courier New"/>
              </a:rPr>
              <a:t>export</a:t>
            </a:r>
            <a:r>
              <a:rPr lang="en">
                <a:solidFill>
                  <a:srgbClr val="455A64"/>
                </a:solidFill>
                <a:highlight>
                  <a:srgbClr val="FFFFFF"/>
                </a:highlight>
                <a:latin typeface="Courier New"/>
                <a:ea typeface="Courier New"/>
                <a:cs typeface="Courier New"/>
                <a:sym typeface="Courier New"/>
              </a:rPr>
              <a:t> </a:t>
            </a:r>
            <a:r>
              <a:rPr lang="en">
                <a:solidFill>
                  <a:srgbClr val="D81B60"/>
                </a:solidFill>
                <a:highlight>
                  <a:srgbClr val="FFFFFF"/>
                </a:highlight>
                <a:latin typeface="Courier New"/>
                <a:ea typeface="Courier New"/>
                <a:cs typeface="Courier New"/>
                <a:sym typeface="Courier New"/>
              </a:rPr>
              <a:t>class</a:t>
            </a:r>
            <a:r>
              <a:rPr lang="en">
                <a:solidFill>
                  <a:srgbClr val="455A64"/>
                </a:solidFill>
                <a:highlight>
                  <a:srgbClr val="FFFFFF"/>
                </a:highlight>
                <a:latin typeface="Courier New"/>
                <a:ea typeface="Courier New"/>
                <a:cs typeface="Courier New"/>
                <a:sym typeface="Courier New"/>
              </a:rPr>
              <a:t> </a:t>
            </a:r>
            <a:r>
              <a:rPr lang="en">
                <a:solidFill>
                  <a:srgbClr val="D81B60"/>
                </a:solidFill>
                <a:highlight>
                  <a:srgbClr val="FFFFFF"/>
                </a:highlight>
                <a:latin typeface="Courier New"/>
                <a:ea typeface="Courier New"/>
                <a:cs typeface="Courier New"/>
                <a:sym typeface="Courier New"/>
              </a:rPr>
              <a:t>HeroService</a:t>
            </a:r>
            <a:r>
              <a:rPr lang="en">
                <a:solidFill>
                  <a:srgbClr val="455A64"/>
                </a:solidFill>
                <a:highlight>
                  <a:srgbClr val="FFFFFF"/>
                </a:highlight>
                <a:latin typeface="Courier New"/>
                <a:ea typeface="Courier New"/>
                <a:cs typeface="Courier New"/>
                <a:sym typeface="Courier New"/>
              </a:rPr>
              <a:t> {</a:t>
            </a:r>
            <a:br>
              <a:rPr lang="en">
                <a:solidFill>
                  <a:srgbClr val="455A64"/>
                </a:solidFill>
                <a:highlight>
                  <a:srgbClr val="FFFFFF"/>
                </a:highlight>
                <a:latin typeface="Courier New"/>
                <a:ea typeface="Courier New"/>
                <a:cs typeface="Courier New"/>
                <a:sym typeface="Courier New"/>
              </a:rPr>
            </a:br>
            <a:r>
              <a:rPr lang="en">
                <a:solidFill>
                  <a:srgbClr val="455A64"/>
                </a:solidFill>
                <a:highlight>
                  <a:srgbClr val="FFFFFF"/>
                </a:highlight>
                <a:latin typeface="Courier New"/>
                <a:ea typeface="Courier New"/>
                <a:cs typeface="Courier New"/>
                <a:sym typeface="Courier New"/>
              </a:rPr>
              <a:t>  getHeroes(): </a:t>
            </a:r>
            <a:r>
              <a:rPr lang="en">
                <a:solidFill>
                  <a:srgbClr val="D81B60"/>
                </a:solidFill>
                <a:highlight>
                  <a:srgbClr val="FFFFFF"/>
                </a:highlight>
                <a:latin typeface="Courier New"/>
                <a:ea typeface="Courier New"/>
                <a:cs typeface="Courier New"/>
                <a:sym typeface="Courier New"/>
              </a:rPr>
              <a:t>void</a:t>
            </a:r>
            <a:r>
              <a:rPr lang="en">
                <a:solidFill>
                  <a:srgbClr val="455A64"/>
                </a:solidFill>
                <a:highlight>
                  <a:srgbClr val="FFFFFF"/>
                </a:highlight>
                <a:latin typeface="Courier New"/>
                <a:ea typeface="Courier New"/>
                <a:cs typeface="Courier New"/>
                <a:sym typeface="Courier New"/>
              </a:rPr>
              <a:t> {} </a:t>
            </a:r>
            <a:r>
              <a:rPr lang="en">
                <a:solidFill>
                  <a:srgbClr val="00796B"/>
                </a:solidFill>
                <a:highlight>
                  <a:srgbClr val="FFFFFF"/>
                </a:highlight>
                <a:latin typeface="Courier New"/>
                <a:ea typeface="Courier New"/>
                <a:cs typeface="Courier New"/>
                <a:sym typeface="Courier New"/>
              </a:rPr>
              <a:t>// stub</a:t>
            </a:r>
            <a:br>
              <a:rPr lang="en">
                <a:solidFill>
                  <a:srgbClr val="455A64"/>
                </a:solidFill>
                <a:highlight>
                  <a:srgbClr val="FFFFFF"/>
                </a:highlight>
                <a:latin typeface="Courier New"/>
                <a:ea typeface="Courier New"/>
                <a:cs typeface="Courier New"/>
                <a:sym typeface="Courier New"/>
              </a:rPr>
            </a:br>
            <a:r>
              <a:rPr lang="en">
                <a:solidFill>
                  <a:srgbClr val="455A64"/>
                </a:solidFill>
                <a:highlight>
                  <a:srgbClr val="FFFFFF"/>
                </a:highlight>
                <a:latin typeface="Courier New"/>
                <a:ea typeface="Courier New"/>
                <a:cs typeface="Courier New"/>
                <a:sym typeface="Courier New"/>
              </a:rPr>
              <a:t>}</a:t>
            </a:r>
          </a:p>
          <a:p>
            <a:pPr lvl="0" rtl="0">
              <a:lnSpc>
                <a:spcPct val="150000"/>
              </a:lnSpc>
              <a:spcBef>
                <a:spcPts val="0"/>
              </a:spcBef>
              <a:buClr>
                <a:schemeClr val="dk1"/>
              </a:buClr>
              <a:buSzPct val="91666"/>
              <a:buFont typeface="Arial"/>
              <a:buNone/>
            </a:pPr>
            <a:r>
              <a:t/>
            </a:r>
            <a:endParaRPr sz="1200">
              <a:solidFill>
                <a:srgbClr val="333333"/>
              </a:solidFill>
              <a:highlight>
                <a:srgbClr val="FFFFFF"/>
              </a:highlight>
              <a:latin typeface="Droid Sans"/>
              <a:ea typeface="Droid Sans"/>
              <a:cs typeface="Droid Sans"/>
              <a:sym typeface="Droid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866700" y="385800"/>
            <a:ext cx="8000700" cy="563700"/>
          </a:xfrm>
          <a:prstGeom prst="rect">
            <a:avLst/>
          </a:prstGeom>
        </p:spPr>
        <p:txBody>
          <a:bodyPr anchorCtr="0" anchor="t" bIns="91425" lIns="91425" rIns="91425" wrap="square" tIns="91425">
            <a:noAutofit/>
          </a:bodyPr>
          <a:lstStyle/>
          <a:p>
            <a:pPr lvl="0" rtl="0">
              <a:spcBef>
                <a:spcPts val="0"/>
              </a:spcBef>
              <a:buNone/>
            </a:pPr>
            <a:r>
              <a:rPr lang="en" sz="2000"/>
              <a:t>Mocking de data</a:t>
            </a:r>
          </a:p>
        </p:txBody>
      </p:sp>
      <p:sp>
        <p:nvSpPr>
          <p:cNvPr id="458" name="Shape 458"/>
          <p:cNvSpPr txBox="1"/>
          <p:nvPr/>
        </p:nvSpPr>
        <p:spPr>
          <a:xfrm>
            <a:off x="740225" y="1626243"/>
            <a:ext cx="6798300" cy="3400500"/>
          </a:xfrm>
          <a:prstGeom prst="rect">
            <a:avLst/>
          </a:prstGeom>
          <a:noFill/>
          <a:ln>
            <a:noFill/>
          </a:ln>
        </p:spPr>
        <p:txBody>
          <a:bodyPr anchorCtr="0" anchor="ctr" bIns="91425" lIns="91425" rIns="91425" wrap="square" tIns="91425">
            <a:noAutofit/>
          </a:bodyPr>
          <a:lstStyle/>
          <a:p>
            <a:pPr lvl="0" rtl="0">
              <a:lnSpc>
                <a:spcPct val="115000"/>
              </a:lnSpc>
              <a:spcBef>
                <a:spcPts val="0"/>
              </a:spcBef>
              <a:buClr>
                <a:schemeClr val="dk1"/>
              </a:buClr>
              <a:buSzPct val="84615"/>
              <a:buFont typeface="Arial"/>
              <a:buNone/>
            </a:pPr>
            <a:r>
              <a:rPr lang="en" sz="1300">
                <a:solidFill>
                  <a:srgbClr val="333333"/>
                </a:solidFill>
                <a:highlight>
                  <a:srgbClr val="FFFFFF"/>
                </a:highlight>
                <a:latin typeface="Raleway"/>
                <a:ea typeface="Raleway"/>
                <a:cs typeface="Raleway"/>
                <a:sym typeface="Raleway"/>
              </a:rPr>
              <a:t>Crearemos un archivo llamado </a:t>
            </a:r>
            <a:r>
              <a:rPr b="1" lang="en" sz="1300">
                <a:solidFill>
                  <a:srgbClr val="333333"/>
                </a:solidFill>
                <a:highlight>
                  <a:srgbClr val="FFFFFF"/>
                </a:highlight>
                <a:latin typeface="Raleway"/>
                <a:ea typeface="Raleway"/>
                <a:cs typeface="Raleway"/>
                <a:sym typeface="Raleway"/>
              </a:rPr>
              <a:t>mock-heroes.ts</a:t>
            </a:r>
            <a:r>
              <a:rPr lang="en" sz="1300">
                <a:solidFill>
                  <a:srgbClr val="333333"/>
                </a:solidFill>
                <a:highlight>
                  <a:srgbClr val="FFFFFF"/>
                </a:highlight>
                <a:latin typeface="Raleway"/>
                <a:ea typeface="Raleway"/>
                <a:cs typeface="Raleway"/>
                <a:sym typeface="Raleway"/>
              </a:rPr>
              <a:t>. Copiaremos el array HEROES de nuestro </a:t>
            </a:r>
            <a:r>
              <a:rPr b="1" lang="en" sz="1300">
                <a:solidFill>
                  <a:srgbClr val="333333"/>
                </a:solidFill>
                <a:highlight>
                  <a:srgbClr val="FFFFFF"/>
                </a:highlight>
                <a:latin typeface="Raleway"/>
                <a:ea typeface="Raleway"/>
                <a:cs typeface="Raleway"/>
                <a:sym typeface="Raleway"/>
              </a:rPr>
              <a:t>app.component.ts</a:t>
            </a:r>
            <a:r>
              <a:rPr lang="en" sz="1300">
                <a:solidFill>
                  <a:srgbClr val="333333"/>
                </a:solidFill>
                <a:highlight>
                  <a:srgbClr val="FFFFFF"/>
                </a:highlight>
                <a:latin typeface="Raleway"/>
                <a:ea typeface="Raleway"/>
                <a:cs typeface="Raleway"/>
                <a:sym typeface="Raleway"/>
              </a:rPr>
              <a:t> y lo pegaremos en nuestro archivo.</a:t>
            </a:r>
          </a:p>
          <a:p>
            <a:pPr lvl="0" rtl="0">
              <a:lnSpc>
                <a:spcPct val="115000"/>
              </a:lnSpc>
              <a:spcBef>
                <a:spcPts val="0"/>
              </a:spcBef>
              <a:buClr>
                <a:schemeClr val="dk1"/>
              </a:buClr>
              <a:buSzPct val="84615"/>
              <a:buFont typeface="Arial"/>
              <a:buNone/>
            </a:pPr>
            <a:r>
              <a:t/>
            </a:r>
            <a:endParaRPr sz="1300">
              <a:solidFill>
                <a:srgbClr val="333333"/>
              </a:solidFill>
              <a:highlight>
                <a:srgbClr val="FFFFFF"/>
              </a:highlight>
              <a:latin typeface="Raleway"/>
              <a:ea typeface="Raleway"/>
              <a:cs typeface="Raleway"/>
              <a:sym typeface="Raleway"/>
            </a:endParaRPr>
          </a:p>
          <a:p>
            <a:pPr lvl="0" rtl="0">
              <a:lnSpc>
                <a:spcPct val="115000"/>
              </a:lnSpc>
              <a:spcBef>
                <a:spcPts val="0"/>
              </a:spcBef>
              <a:buClr>
                <a:schemeClr val="dk1"/>
              </a:buClr>
              <a:buSzPct val="84615"/>
              <a:buFont typeface="Arial"/>
              <a:buNone/>
            </a:pPr>
            <a:r>
              <a:rPr lang="en" sz="1300">
                <a:solidFill>
                  <a:srgbClr val="333333"/>
                </a:solidFill>
                <a:highlight>
                  <a:srgbClr val="FFFFFF"/>
                </a:highlight>
                <a:latin typeface="Raleway"/>
                <a:ea typeface="Raleway"/>
                <a:cs typeface="Raleway"/>
                <a:sym typeface="Raleway"/>
              </a:rPr>
              <a:t>Necesitaremos por supuesto importarlo, así</a:t>
            </a:r>
          </a:p>
          <a:p>
            <a:pPr lvl="0" rtl="0">
              <a:lnSpc>
                <a:spcPct val="115000"/>
              </a:lnSpc>
              <a:spcBef>
                <a:spcPts val="0"/>
              </a:spcBef>
              <a:buClr>
                <a:schemeClr val="dk1"/>
              </a:buClr>
              <a:buSzPct val="84615"/>
              <a:buFont typeface="Arial"/>
              <a:buNone/>
            </a:pPr>
            <a:r>
              <a:t/>
            </a:r>
            <a:endParaRPr sz="1300">
              <a:solidFill>
                <a:srgbClr val="333333"/>
              </a:solidFill>
              <a:highlight>
                <a:srgbClr val="FFFFFF"/>
              </a:highlight>
              <a:latin typeface="Droid Sans"/>
              <a:ea typeface="Droid Sans"/>
              <a:cs typeface="Droid Sans"/>
              <a:sym typeface="Droid Sans"/>
            </a:endParaRPr>
          </a:p>
          <a:p>
            <a:pPr indent="-311150" lvl="0" marL="457200" rtl="0">
              <a:lnSpc>
                <a:spcPct val="115000"/>
              </a:lnSpc>
              <a:spcBef>
                <a:spcPts val="0"/>
              </a:spcBef>
              <a:buClr>
                <a:srgbClr val="B0BEC5"/>
              </a:buClr>
              <a:buSzPct val="100000"/>
              <a:buFont typeface="Courier New"/>
              <a:buAutoNum type="arabicPeriod"/>
            </a:pPr>
            <a:r>
              <a:rPr lang="en" sz="1300">
                <a:solidFill>
                  <a:srgbClr val="D81B60"/>
                </a:solidFill>
                <a:highlight>
                  <a:srgbClr val="FFFFFF"/>
                </a:highlight>
                <a:latin typeface="Courier New"/>
                <a:ea typeface="Courier New"/>
                <a:cs typeface="Courier New"/>
                <a:sym typeface="Courier New"/>
              </a:rPr>
              <a:t>import</a:t>
            </a:r>
            <a:r>
              <a:rPr lang="en" sz="1300">
                <a:solidFill>
                  <a:srgbClr val="455A64"/>
                </a:solidFill>
                <a:highlight>
                  <a:srgbClr val="FFFFFF"/>
                </a:highlight>
                <a:latin typeface="Courier New"/>
                <a:ea typeface="Courier New"/>
                <a:cs typeface="Courier New"/>
                <a:sym typeface="Courier New"/>
              </a:rPr>
              <a:t> { </a:t>
            </a:r>
            <a:r>
              <a:rPr lang="en" sz="1300">
                <a:solidFill>
                  <a:srgbClr val="D81B60"/>
                </a:solidFill>
                <a:highlight>
                  <a:srgbClr val="FFFFFF"/>
                </a:highlight>
                <a:latin typeface="Courier New"/>
                <a:ea typeface="Courier New"/>
                <a:cs typeface="Courier New"/>
                <a:sym typeface="Courier New"/>
              </a:rPr>
              <a:t>Hero</a:t>
            </a:r>
            <a:r>
              <a:rPr lang="en" sz="1300">
                <a:solidFill>
                  <a:srgbClr val="455A64"/>
                </a:solidFill>
                <a:highlight>
                  <a:srgbClr val="FFFFFF"/>
                </a:highlight>
                <a:latin typeface="Courier New"/>
                <a:ea typeface="Courier New"/>
                <a:cs typeface="Courier New"/>
                <a:sym typeface="Courier New"/>
              </a:rPr>
              <a:t> } </a:t>
            </a:r>
            <a:r>
              <a:rPr lang="en" sz="1300">
                <a:solidFill>
                  <a:srgbClr val="D81B60"/>
                </a:solidFill>
                <a:highlight>
                  <a:srgbClr val="FFFFFF"/>
                </a:highlight>
                <a:latin typeface="Courier New"/>
                <a:ea typeface="Courier New"/>
                <a:cs typeface="Courier New"/>
                <a:sym typeface="Courier New"/>
              </a:rPr>
              <a:t>from</a:t>
            </a:r>
            <a:r>
              <a:rPr lang="en" sz="1300">
                <a:solidFill>
                  <a:srgbClr val="455A64"/>
                </a:solidFill>
                <a:highlight>
                  <a:srgbClr val="FFFFFF"/>
                </a:highlight>
                <a:latin typeface="Courier New"/>
                <a:ea typeface="Courier New"/>
                <a:cs typeface="Courier New"/>
                <a:sym typeface="Courier New"/>
              </a:rPr>
              <a:t> </a:t>
            </a:r>
            <a:r>
              <a:rPr lang="en" sz="1300">
                <a:solidFill>
                  <a:srgbClr val="00796B"/>
                </a:solidFill>
                <a:highlight>
                  <a:srgbClr val="FFFFFF"/>
                </a:highlight>
                <a:latin typeface="Courier New"/>
                <a:ea typeface="Courier New"/>
                <a:cs typeface="Courier New"/>
                <a:sym typeface="Courier New"/>
              </a:rPr>
              <a:t>'./hero'</a:t>
            </a:r>
            <a:r>
              <a:rPr lang="en" sz="1300">
                <a:solidFill>
                  <a:srgbClr val="455A64"/>
                </a:solidFill>
                <a:highlight>
                  <a:srgbClr val="FFFFFF"/>
                </a:highlight>
                <a:latin typeface="Courier New"/>
                <a:ea typeface="Courier New"/>
                <a:cs typeface="Courier New"/>
                <a:sym typeface="Courier New"/>
              </a:rPr>
              <a:t>;</a:t>
            </a:r>
          </a:p>
          <a:p>
            <a:pPr indent="-311150" lvl="0" marL="457200" rtl="0">
              <a:lnSpc>
                <a:spcPct val="115000"/>
              </a:lnSpc>
              <a:spcBef>
                <a:spcPts val="0"/>
              </a:spcBef>
              <a:buClr>
                <a:srgbClr val="B0BEC5"/>
              </a:buClr>
              <a:buSzPct val="100000"/>
              <a:buFont typeface="Courier New"/>
              <a:buAutoNum type="arabicPeriod"/>
            </a:pPr>
            <a:r>
              <a:t/>
            </a:r>
            <a:endParaRPr sz="1300">
              <a:solidFill>
                <a:srgbClr val="455A64"/>
              </a:solidFill>
              <a:highlight>
                <a:srgbClr val="FFFFFF"/>
              </a:highlight>
              <a:latin typeface="Courier New"/>
              <a:ea typeface="Courier New"/>
              <a:cs typeface="Courier New"/>
              <a:sym typeface="Courier New"/>
            </a:endParaRPr>
          </a:p>
          <a:p>
            <a:pPr indent="-311150" lvl="0" marL="457200" rtl="0">
              <a:lnSpc>
                <a:spcPct val="115000"/>
              </a:lnSpc>
              <a:spcBef>
                <a:spcPts val="0"/>
              </a:spcBef>
              <a:buClr>
                <a:srgbClr val="B0BEC5"/>
              </a:buClr>
              <a:buSzPct val="100000"/>
              <a:buFont typeface="Courier New"/>
              <a:buAutoNum type="arabicPeriod"/>
            </a:pPr>
            <a:r>
              <a:rPr lang="en" sz="1300">
                <a:solidFill>
                  <a:srgbClr val="D81B60"/>
                </a:solidFill>
                <a:highlight>
                  <a:srgbClr val="FFFFFF"/>
                </a:highlight>
                <a:latin typeface="Courier New"/>
                <a:ea typeface="Courier New"/>
                <a:cs typeface="Courier New"/>
                <a:sym typeface="Courier New"/>
              </a:rPr>
              <a:t>export</a:t>
            </a:r>
            <a:r>
              <a:rPr lang="en" sz="1300">
                <a:solidFill>
                  <a:srgbClr val="455A64"/>
                </a:solidFill>
                <a:highlight>
                  <a:srgbClr val="FFFFFF"/>
                </a:highlight>
                <a:latin typeface="Courier New"/>
                <a:ea typeface="Courier New"/>
                <a:cs typeface="Courier New"/>
                <a:sym typeface="Courier New"/>
              </a:rPr>
              <a:t> </a:t>
            </a:r>
            <a:r>
              <a:rPr lang="en" sz="1300">
                <a:solidFill>
                  <a:srgbClr val="D81B60"/>
                </a:solidFill>
                <a:highlight>
                  <a:srgbClr val="FFFFFF"/>
                </a:highlight>
                <a:latin typeface="Courier New"/>
                <a:ea typeface="Courier New"/>
                <a:cs typeface="Courier New"/>
                <a:sym typeface="Courier New"/>
              </a:rPr>
              <a:t>const</a:t>
            </a:r>
            <a:r>
              <a:rPr lang="en" sz="1300">
                <a:solidFill>
                  <a:srgbClr val="455A64"/>
                </a:solidFill>
                <a:highlight>
                  <a:srgbClr val="FFFFFF"/>
                </a:highlight>
                <a:latin typeface="Courier New"/>
                <a:ea typeface="Courier New"/>
                <a:cs typeface="Courier New"/>
                <a:sym typeface="Courier New"/>
              </a:rPr>
              <a:t> HEROES: </a:t>
            </a:r>
            <a:r>
              <a:rPr lang="en" sz="1300">
                <a:solidFill>
                  <a:srgbClr val="D81B60"/>
                </a:solidFill>
                <a:highlight>
                  <a:srgbClr val="FFFFFF"/>
                </a:highlight>
                <a:latin typeface="Courier New"/>
                <a:ea typeface="Courier New"/>
                <a:cs typeface="Courier New"/>
                <a:sym typeface="Courier New"/>
              </a:rPr>
              <a:t>Hero</a:t>
            </a:r>
            <a:r>
              <a:rPr lang="en" sz="1300">
                <a:solidFill>
                  <a:srgbClr val="455A64"/>
                </a:solidFill>
                <a:highlight>
                  <a:srgbClr val="FFFFFF"/>
                </a:highlight>
                <a:latin typeface="Courier New"/>
                <a:ea typeface="Courier New"/>
                <a:cs typeface="Courier New"/>
                <a:sym typeface="Courier New"/>
              </a:rPr>
              <a:t>[] = [</a:t>
            </a:r>
          </a:p>
          <a:p>
            <a:pPr indent="-311150" lvl="0" marL="457200" rtl="0">
              <a:lnSpc>
                <a:spcPct val="115000"/>
              </a:lnSpc>
              <a:spcBef>
                <a:spcPts val="0"/>
              </a:spcBef>
              <a:buClr>
                <a:srgbClr val="B0BEC5"/>
              </a:buClr>
              <a:buSzPct val="100000"/>
              <a:buFont typeface="Courier New"/>
              <a:buAutoNum type="arabicPeriod"/>
            </a:pPr>
            <a:r>
              <a:rPr lang="en" sz="1300">
                <a:solidFill>
                  <a:srgbClr val="455A64"/>
                </a:solidFill>
                <a:highlight>
                  <a:srgbClr val="FFFFFF"/>
                </a:highlight>
                <a:latin typeface="Courier New"/>
                <a:ea typeface="Courier New"/>
                <a:cs typeface="Courier New"/>
                <a:sym typeface="Courier New"/>
              </a:rPr>
              <a:t> {id: </a:t>
            </a:r>
            <a:r>
              <a:rPr lang="en" sz="1300">
                <a:solidFill>
                  <a:srgbClr val="00796B"/>
                </a:solidFill>
                <a:highlight>
                  <a:srgbClr val="FFFFFF"/>
                </a:highlight>
                <a:latin typeface="Courier New"/>
                <a:ea typeface="Courier New"/>
                <a:cs typeface="Courier New"/>
                <a:sym typeface="Courier New"/>
              </a:rPr>
              <a:t>11</a:t>
            </a:r>
            <a:r>
              <a:rPr lang="en" sz="1300">
                <a:solidFill>
                  <a:srgbClr val="455A64"/>
                </a:solidFill>
                <a:highlight>
                  <a:srgbClr val="FFFFFF"/>
                </a:highlight>
                <a:latin typeface="Courier New"/>
                <a:ea typeface="Courier New"/>
                <a:cs typeface="Courier New"/>
                <a:sym typeface="Courier New"/>
              </a:rPr>
              <a:t>, name: </a:t>
            </a:r>
            <a:r>
              <a:rPr lang="en" sz="1300">
                <a:solidFill>
                  <a:srgbClr val="00796B"/>
                </a:solidFill>
                <a:highlight>
                  <a:srgbClr val="FFFFFF"/>
                </a:highlight>
                <a:latin typeface="Courier New"/>
                <a:ea typeface="Courier New"/>
                <a:cs typeface="Courier New"/>
                <a:sym typeface="Courier New"/>
              </a:rPr>
              <a:t>'Mr. Nice'</a:t>
            </a:r>
            <a:r>
              <a:rPr lang="en" sz="1300">
                <a:solidFill>
                  <a:srgbClr val="455A64"/>
                </a:solidFill>
                <a:highlight>
                  <a:srgbClr val="FFFFFF"/>
                </a:highlight>
                <a:latin typeface="Courier New"/>
                <a:ea typeface="Courier New"/>
                <a:cs typeface="Courier New"/>
                <a:sym typeface="Courier New"/>
              </a:rPr>
              <a:t>},</a:t>
            </a:r>
          </a:p>
          <a:p>
            <a:pPr indent="-311150" lvl="0" marL="457200" rtl="0">
              <a:lnSpc>
                <a:spcPct val="115000"/>
              </a:lnSpc>
              <a:spcBef>
                <a:spcPts val="0"/>
              </a:spcBef>
              <a:buClr>
                <a:srgbClr val="B0BEC5"/>
              </a:buClr>
              <a:buSzPct val="100000"/>
              <a:buFont typeface="Courier New"/>
              <a:buAutoNum type="arabicPeriod"/>
            </a:pPr>
            <a:r>
              <a:rPr lang="en" sz="1300">
                <a:solidFill>
                  <a:srgbClr val="455A64"/>
                </a:solidFill>
                <a:highlight>
                  <a:srgbClr val="FFFFFF"/>
                </a:highlight>
                <a:latin typeface="Courier New"/>
                <a:ea typeface="Courier New"/>
                <a:cs typeface="Courier New"/>
                <a:sym typeface="Courier New"/>
              </a:rPr>
              <a:t> {id: </a:t>
            </a:r>
            <a:r>
              <a:rPr lang="en" sz="1300">
                <a:solidFill>
                  <a:srgbClr val="00796B"/>
                </a:solidFill>
                <a:highlight>
                  <a:srgbClr val="FFFFFF"/>
                </a:highlight>
                <a:latin typeface="Courier New"/>
                <a:ea typeface="Courier New"/>
                <a:cs typeface="Courier New"/>
                <a:sym typeface="Courier New"/>
              </a:rPr>
              <a:t>12</a:t>
            </a:r>
            <a:r>
              <a:rPr lang="en" sz="1300">
                <a:solidFill>
                  <a:srgbClr val="455A64"/>
                </a:solidFill>
                <a:highlight>
                  <a:srgbClr val="FFFFFF"/>
                </a:highlight>
                <a:latin typeface="Courier New"/>
                <a:ea typeface="Courier New"/>
                <a:cs typeface="Courier New"/>
                <a:sym typeface="Courier New"/>
              </a:rPr>
              <a:t>, name: </a:t>
            </a:r>
            <a:r>
              <a:rPr lang="en" sz="1300">
                <a:solidFill>
                  <a:srgbClr val="00796B"/>
                </a:solidFill>
                <a:highlight>
                  <a:srgbClr val="FFFFFF"/>
                </a:highlight>
                <a:latin typeface="Courier New"/>
                <a:ea typeface="Courier New"/>
                <a:cs typeface="Courier New"/>
                <a:sym typeface="Courier New"/>
              </a:rPr>
              <a:t>'Narco'</a:t>
            </a:r>
            <a:r>
              <a:rPr lang="en" sz="1300">
                <a:solidFill>
                  <a:srgbClr val="455A64"/>
                </a:solidFill>
                <a:highlight>
                  <a:srgbClr val="FFFFFF"/>
                </a:highlight>
                <a:latin typeface="Courier New"/>
                <a:ea typeface="Courier New"/>
                <a:cs typeface="Courier New"/>
                <a:sym typeface="Courier New"/>
              </a:rPr>
              <a:t>},</a:t>
            </a:r>
          </a:p>
          <a:p>
            <a:pPr indent="-311150" lvl="0" marL="457200" rtl="0">
              <a:lnSpc>
                <a:spcPct val="115000"/>
              </a:lnSpc>
              <a:spcBef>
                <a:spcPts val="0"/>
              </a:spcBef>
              <a:buClr>
                <a:srgbClr val="B0BEC5"/>
              </a:buClr>
              <a:buSzPct val="100000"/>
              <a:buFont typeface="Courier New"/>
              <a:buAutoNum type="arabicPeriod"/>
            </a:pPr>
            <a:r>
              <a:rPr lang="en" sz="1300">
                <a:solidFill>
                  <a:srgbClr val="455A64"/>
                </a:solidFill>
                <a:highlight>
                  <a:srgbClr val="FFFFFF"/>
                </a:highlight>
                <a:latin typeface="Courier New"/>
                <a:ea typeface="Courier New"/>
                <a:cs typeface="Courier New"/>
                <a:sym typeface="Courier New"/>
              </a:rPr>
              <a:t> {id: </a:t>
            </a:r>
            <a:r>
              <a:rPr lang="en" sz="1300">
                <a:solidFill>
                  <a:srgbClr val="00796B"/>
                </a:solidFill>
                <a:highlight>
                  <a:srgbClr val="FFFFFF"/>
                </a:highlight>
                <a:latin typeface="Courier New"/>
                <a:ea typeface="Courier New"/>
                <a:cs typeface="Courier New"/>
                <a:sym typeface="Courier New"/>
              </a:rPr>
              <a:t>13</a:t>
            </a:r>
            <a:r>
              <a:rPr lang="en" sz="1300">
                <a:solidFill>
                  <a:srgbClr val="455A64"/>
                </a:solidFill>
                <a:highlight>
                  <a:srgbClr val="FFFFFF"/>
                </a:highlight>
                <a:latin typeface="Courier New"/>
                <a:ea typeface="Courier New"/>
                <a:cs typeface="Courier New"/>
                <a:sym typeface="Courier New"/>
              </a:rPr>
              <a:t>, name: </a:t>
            </a:r>
            <a:r>
              <a:rPr lang="en" sz="1300">
                <a:solidFill>
                  <a:srgbClr val="00796B"/>
                </a:solidFill>
                <a:highlight>
                  <a:srgbClr val="FFFFFF"/>
                </a:highlight>
                <a:latin typeface="Courier New"/>
                <a:ea typeface="Courier New"/>
                <a:cs typeface="Courier New"/>
                <a:sym typeface="Courier New"/>
              </a:rPr>
              <a:t>'Bombasto'</a:t>
            </a:r>
            <a:r>
              <a:rPr lang="en" sz="1300">
                <a:solidFill>
                  <a:srgbClr val="455A64"/>
                </a:solidFill>
                <a:highlight>
                  <a:srgbClr val="FFFFFF"/>
                </a:highlight>
                <a:latin typeface="Courier New"/>
                <a:ea typeface="Courier New"/>
                <a:cs typeface="Courier New"/>
                <a:sym typeface="Courier New"/>
              </a:rPr>
              <a:t>},</a:t>
            </a:r>
          </a:p>
          <a:p>
            <a:pPr indent="-311150" lvl="0" marL="457200" rtl="0">
              <a:lnSpc>
                <a:spcPct val="115000"/>
              </a:lnSpc>
              <a:spcBef>
                <a:spcPts val="0"/>
              </a:spcBef>
              <a:buClr>
                <a:srgbClr val="B0BEC5"/>
              </a:buClr>
              <a:buSzPct val="100000"/>
              <a:buFont typeface="Courier New"/>
              <a:buAutoNum type="arabicPeriod"/>
            </a:pPr>
            <a:r>
              <a:rPr lang="en" sz="1300">
                <a:solidFill>
                  <a:srgbClr val="455A64"/>
                </a:solidFill>
                <a:highlight>
                  <a:srgbClr val="FFFFFF"/>
                </a:highlight>
                <a:latin typeface="Courier New"/>
                <a:ea typeface="Courier New"/>
                <a:cs typeface="Courier New"/>
                <a:sym typeface="Courier New"/>
              </a:rPr>
              <a:t> {id: </a:t>
            </a:r>
            <a:r>
              <a:rPr lang="en" sz="1300">
                <a:solidFill>
                  <a:srgbClr val="00796B"/>
                </a:solidFill>
                <a:highlight>
                  <a:srgbClr val="FFFFFF"/>
                </a:highlight>
                <a:latin typeface="Courier New"/>
                <a:ea typeface="Courier New"/>
                <a:cs typeface="Courier New"/>
                <a:sym typeface="Courier New"/>
              </a:rPr>
              <a:t>14</a:t>
            </a:r>
            <a:r>
              <a:rPr lang="en" sz="1300">
                <a:solidFill>
                  <a:srgbClr val="455A64"/>
                </a:solidFill>
                <a:highlight>
                  <a:srgbClr val="FFFFFF"/>
                </a:highlight>
                <a:latin typeface="Courier New"/>
                <a:ea typeface="Courier New"/>
                <a:cs typeface="Courier New"/>
                <a:sym typeface="Courier New"/>
              </a:rPr>
              <a:t>, name: </a:t>
            </a:r>
            <a:r>
              <a:rPr lang="en" sz="1300">
                <a:solidFill>
                  <a:srgbClr val="00796B"/>
                </a:solidFill>
                <a:highlight>
                  <a:srgbClr val="FFFFFF"/>
                </a:highlight>
                <a:latin typeface="Courier New"/>
                <a:ea typeface="Courier New"/>
                <a:cs typeface="Courier New"/>
                <a:sym typeface="Courier New"/>
              </a:rPr>
              <a:t>'Celeritas'</a:t>
            </a:r>
            <a:r>
              <a:rPr lang="en" sz="1300">
                <a:solidFill>
                  <a:srgbClr val="455A64"/>
                </a:solidFill>
                <a:highlight>
                  <a:srgbClr val="FFFFFF"/>
                </a:highlight>
                <a:latin typeface="Courier New"/>
                <a:ea typeface="Courier New"/>
                <a:cs typeface="Courier New"/>
                <a:sym typeface="Courier New"/>
              </a:rPr>
              <a:t>}</a:t>
            </a:r>
          </a:p>
          <a:p>
            <a:pPr indent="-311150" lvl="0" marL="457200" rtl="0">
              <a:lnSpc>
                <a:spcPct val="115000"/>
              </a:lnSpc>
              <a:spcBef>
                <a:spcPts val="0"/>
              </a:spcBef>
              <a:buClr>
                <a:srgbClr val="455A64"/>
              </a:buClr>
              <a:buSzPct val="100000"/>
              <a:buFont typeface="Courier New"/>
              <a:buAutoNum type="arabicPeriod"/>
            </a:pPr>
            <a:r>
              <a:rPr lang="en" sz="1300">
                <a:solidFill>
                  <a:srgbClr val="455A64"/>
                </a:solidFill>
                <a:highlight>
                  <a:srgbClr val="FFFFFF"/>
                </a:highlight>
                <a:latin typeface="Courier New"/>
                <a:ea typeface="Courier New"/>
                <a:cs typeface="Courier New"/>
                <a:sym typeface="Courier New"/>
              </a:rPr>
              <a:t>];</a:t>
            </a:r>
          </a:p>
          <a:p>
            <a:pPr indent="-311150" lvl="0" marL="457200" rtl="0">
              <a:lnSpc>
                <a:spcPct val="115000"/>
              </a:lnSpc>
              <a:spcBef>
                <a:spcPts val="0"/>
              </a:spcBef>
              <a:buClr>
                <a:srgbClr val="B0BEC5"/>
              </a:buClr>
              <a:buSzPct val="100000"/>
              <a:buFont typeface="Verdana"/>
              <a:buAutoNum type="arabicPeriod"/>
            </a:pPr>
            <a:r>
              <a:t/>
            </a:r>
            <a:endParaRPr sz="1300">
              <a:solidFill>
                <a:srgbClr val="455A64"/>
              </a:solidFill>
              <a:highlight>
                <a:srgbClr val="FFFFFF"/>
              </a:highlight>
              <a:latin typeface="Verdana"/>
              <a:ea typeface="Verdana"/>
              <a:cs typeface="Verdana"/>
              <a:sym typeface="Verdana"/>
            </a:endParaRPr>
          </a:p>
          <a:p>
            <a:pPr lvl="0" rtl="0">
              <a:lnSpc>
                <a:spcPct val="115000"/>
              </a:lnSpc>
              <a:spcBef>
                <a:spcPts val="0"/>
              </a:spcBef>
              <a:buClr>
                <a:schemeClr val="dk1"/>
              </a:buClr>
              <a:buSzPct val="84615"/>
              <a:buFont typeface="Arial"/>
              <a:buNone/>
            </a:pPr>
            <a:r>
              <a:t/>
            </a:r>
            <a:endParaRPr sz="1300">
              <a:solidFill>
                <a:srgbClr val="333333"/>
              </a:solidFill>
              <a:highlight>
                <a:srgbClr val="FFFFFF"/>
              </a:highlight>
              <a:latin typeface="Droid Sans"/>
              <a:ea typeface="Droid Sans"/>
              <a:cs typeface="Droid Sans"/>
              <a:sym typeface="Droid Sans"/>
            </a:endParaRPr>
          </a:p>
          <a:p>
            <a:pPr lvl="0" rtl="0">
              <a:lnSpc>
                <a:spcPct val="115000"/>
              </a:lnSpc>
              <a:spcBef>
                <a:spcPts val="0"/>
              </a:spcBef>
              <a:buClr>
                <a:schemeClr val="dk1"/>
              </a:buClr>
              <a:buSzPct val="84615"/>
              <a:buFont typeface="Arial"/>
              <a:buNone/>
            </a:pPr>
            <a:r>
              <a:t/>
            </a:r>
            <a:endParaRPr b="1" sz="1300">
              <a:solidFill>
                <a:srgbClr val="333333"/>
              </a:solidFill>
              <a:highlight>
                <a:srgbClr val="FFFFFF"/>
              </a:highlight>
              <a:latin typeface="Droid Sans"/>
              <a:ea typeface="Droid Sans"/>
              <a:cs typeface="Droid Sans"/>
              <a:sym typeface="Droid Sans"/>
            </a:endParaRPr>
          </a:p>
          <a:p>
            <a:pPr lvl="0" rtl="0">
              <a:lnSpc>
                <a:spcPct val="115000"/>
              </a:lnSpc>
              <a:spcBef>
                <a:spcPts val="0"/>
              </a:spcBef>
              <a:buClr>
                <a:schemeClr val="dk1"/>
              </a:buClr>
              <a:buSzPct val="84615"/>
              <a:buFont typeface="Arial"/>
              <a:buNone/>
            </a:pPr>
            <a:r>
              <a:t/>
            </a:r>
            <a:endParaRPr sz="1300">
              <a:solidFill>
                <a:srgbClr val="333333"/>
              </a:solidFill>
              <a:highlight>
                <a:srgbClr val="FFFFFF"/>
              </a:highlight>
              <a:latin typeface="Droid Sans"/>
              <a:ea typeface="Droid Sans"/>
              <a:cs typeface="Droid Sans"/>
              <a:sym typeface="Droid Sans"/>
            </a:endParaRPr>
          </a:p>
          <a:p>
            <a:pPr lvl="0" rtl="0">
              <a:lnSpc>
                <a:spcPct val="115000"/>
              </a:lnSpc>
              <a:spcBef>
                <a:spcPts val="0"/>
              </a:spcBef>
              <a:buClr>
                <a:schemeClr val="dk1"/>
              </a:buClr>
              <a:buSzPct val="84615"/>
              <a:buFont typeface="Arial"/>
              <a:buNone/>
            </a:pPr>
            <a:r>
              <a:t/>
            </a:r>
            <a:endParaRPr sz="1300">
              <a:solidFill>
                <a:srgbClr val="333333"/>
              </a:solidFill>
              <a:highlight>
                <a:srgbClr val="FFFFFF"/>
              </a:highlight>
              <a:latin typeface="Droid Sans"/>
              <a:ea typeface="Droid Sans"/>
              <a:cs typeface="Droid Sans"/>
              <a:sym typeface="Droid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866700" y="385800"/>
            <a:ext cx="8000700" cy="746400"/>
          </a:xfrm>
          <a:prstGeom prst="rect">
            <a:avLst/>
          </a:prstGeom>
        </p:spPr>
        <p:txBody>
          <a:bodyPr anchorCtr="0" anchor="t" bIns="91425" lIns="91425" rIns="91425" wrap="square" tIns="91425">
            <a:noAutofit/>
          </a:bodyPr>
          <a:lstStyle/>
          <a:p>
            <a:pPr lvl="0" rtl="0">
              <a:spcBef>
                <a:spcPts val="0"/>
              </a:spcBef>
              <a:buNone/>
            </a:pPr>
            <a:r>
              <a:rPr lang="en" sz="2000"/>
              <a:t>Cómo usamos el servicio?</a:t>
            </a:r>
          </a:p>
        </p:txBody>
      </p:sp>
      <p:sp>
        <p:nvSpPr>
          <p:cNvPr id="464" name="Shape 464"/>
          <p:cNvSpPr txBox="1"/>
          <p:nvPr/>
        </p:nvSpPr>
        <p:spPr>
          <a:xfrm>
            <a:off x="892625" y="1702443"/>
            <a:ext cx="6798300" cy="3400500"/>
          </a:xfrm>
          <a:prstGeom prst="rect">
            <a:avLst/>
          </a:prstGeom>
          <a:noFill/>
          <a:ln>
            <a:noFill/>
          </a:ln>
        </p:spPr>
        <p:txBody>
          <a:bodyPr anchorCtr="0" anchor="ctr" bIns="91425" lIns="91425" rIns="91425" wrap="square" tIns="91425">
            <a:noAutofit/>
          </a:bodyPr>
          <a:lstStyle/>
          <a:p>
            <a:pPr lvl="0" rtl="0">
              <a:lnSpc>
                <a:spcPct val="115000"/>
              </a:lnSpc>
              <a:spcBef>
                <a:spcPts val="0"/>
              </a:spcBef>
              <a:buClr>
                <a:schemeClr val="dk1"/>
              </a:buClr>
              <a:buSzPct val="78571"/>
              <a:buFont typeface="Arial"/>
              <a:buNone/>
            </a:pPr>
            <a:r>
              <a:rPr lang="en">
                <a:solidFill>
                  <a:srgbClr val="333333"/>
                </a:solidFill>
                <a:highlight>
                  <a:srgbClr val="FFFFFF"/>
                </a:highlight>
                <a:latin typeface="Raleway"/>
                <a:ea typeface="Raleway"/>
                <a:cs typeface="Raleway"/>
                <a:sym typeface="Raleway"/>
              </a:rPr>
              <a:t>Ahora que tenemos listo nuestro servicio, sólo necesitamos usarlo en nuestro Component</a:t>
            </a:r>
          </a:p>
          <a:p>
            <a:pPr lvl="0" rtl="0">
              <a:lnSpc>
                <a:spcPct val="115000"/>
              </a:lnSpc>
              <a:spcBef>
                <a:spcPts val="0"/>
              </a:spcBef>
              <a:buClr>
                <a:schemeClr val="dk1"/>
              </a:buClr>
              <a:buSzPct val="78571"/>
              <a:buFont typeface="Arial"/>
              <a:buNone/>
            </a:pPr>
            <a:r>
              <a:t/>
            </a:r>
            <a:endParaRPr>
              <a:solidFill>
                <a:srgbClr val="333333"/>
              </a:solidFill>
              <a:highlight>
                <a:srgbClr val="FFFFFF"/>
              </a:highlight>
              <a:latin typeface="Raleway"/>
              <a:ea typeface="Raleway"/>
              <a:cs typeface="Raleway"/>
              <a:sym typeface="Raleway"/>
            </a:endParaRPr>
          </a:p>
          <a:p>
            <a:pPr lvl="0" rtl="0">
              <a:lnSpc>
                <a:spcPct val="171428"/>
              </a:lnSpc>
              <a:spcBef>
                <a:spcPts val="0"/>
              </a:spcBef>
              <a:spcAft>
                <a:spcPts val="1800"/>
              </a:spcAft>
              <a:buClr>
                <a:schemeClr val="dk1"/>
              </a:buClr>
              <a:buSzPct val="78571"/>
              <a:buFont typeface="Arial"/>
              <a:buNone/>
            </a:pPr>
            <a:r>
              <a:rPr lang="en">
                <a:solidFill>
                  <a:srgbClr val="D81B60"/>
                </a:solidFill>
                <a:highlight>
                  <a:srgbClr val="FFFFFF"/>
                </a:highlight>
                <a:latin typeface="Courier New"/>
                <a:ea typeface="Courier New"/>
                <a:cs typeface="Courier New"/>
                <a:sym typeface="Courier New"/>
              </a:rPr>
              <a:t>import</a:t>
            </a:r>
            <a:r>
              <a:rPr lang="en">
                <a:solidFill>
                  <a:srgbClr val="455A64"/>
                </a:solidFill>
                <a:highlight>
                  <a:srgbClr val="FFFFFF"/>
                </a:highlight>
                <a:latin typeface="Courier New"/>
                <a:ea typeface="Courier New"/>
                <a:cs typeface="Courier New"/>
                <a:sym typeface="Courier New"/>
              </a:rPr>
              <a:t> { </a:t>
            </a:r>
            <a:r>
              <a:rPr lang="en">
                <a:solidFill>
                  <a:srgbClr val="D81B60"/>
                </a:solidFill>
                <a:highlight>
                  <a:srgbClr val="FFFFFF"/>
                </a:highlight>
                <a:latin typeface="Courier New"/>
                <a:ea typeface="Courier New"/>
                <a:cs typeface="Courier New"/>
                <a:sym typeface="Courier New"/>
              </a:rPr>
              <a:t>HeroService</a:t>
            </a:r>
            <a:r>
              <a:rPr lang="en">
                <a:solidFill>
                  <a:srgbClr val="455A64"/>
                </a:solidFill>
                <a:highlight>
                  <a:srgbClr val="FFFFFF"/>
                </a:highlight>
                <a:latin typeface="Courier New"/>
                <a:ea typeface="Courier New"/>
                <a:cs typeface="Courier New"/>
                <a:sym typeface="Courier New"/>
              </a:rPr>
              <a:t> } </a:t>
            </a:r>
            <a:r>
              <a:rPr lang="en">
                <a:solidFill>
                  <a:srgbClr val="D81B60"/>
                </a:solidFill>
                <a:highlight>
                  <a:srgbClr val="FFFFFF"/>
                </a:highlight>
                <a:latin typeface="Courier New"/>
                <a:ea typeface="Courier New"/>
                <a:cs typeface="Courier New"/>
                <a:sym typeface="Courier New"/>
              </a:rPr>
              <a:t>from</a:t>
            </a:r>
            <a:r>
              <a:rPr lang="en">
                <a:solidFill>
                  <a:srgbClr val="455A64"/>
                </a:solidFill>
                <a:highlight>
                  <a:srgbClr val="FFFFFF"/>
                </a:highlight>
                <a:latin typeface="Courier New"/>
                <a:ea typeface="Courier New"/>
                <a:cs typeface="Courier New"/>
                <a:sym typeface="Courier New"/>
              </a:rPr>
              <a:t> </a:t>
            </a:r>
            <a:r>
              <a:rPr lang="en">
                <a:solidFill>
                  <a:srgbClr val="00796B"/>
                </a:solidFill>
                <a:highlight>
                  <a:srgbClr val="FFFFFF"/>
                </a:highlight>
                <a:latin typeface="Courier New"/>
                <a:ea typeface="Courier New"/>
                <a:cs typeface="Courier New"/>
                <a:sym typeface="Courier New"/>
              </a:rPr>
              <a:t>'./hero.service'</a:t>
            </a:r>
            <a:r>
              <a:rPr lang="en">
                <a:solidFill>
                  <a:srgbClr val="455A64"/>
                </a:solidFill>
                <a:highlight>
                  <a:srgbClr val="FFFFFF"/>
                </a:highlight>
                <a:latin typeface="Courier New"/>
                <a:ea typeface="Courier New"/>
                <a:cs typeface="Courier New"/>
                <a:sym typeface="Courier New"/>
              </a:rPr>
              <a:t>;</a:t>
            </a:r>
          </a:p>
          <a:p>
            <a:pPr lvl="0" rtl="0">
              <a:lnSpc>
                <a:spcPct val="115000"/>
              </a:lnSpc>
              <a:spcBef>
                <a:spcPts val="0"/>
              </a:spcBef>
              <a:buClr>
                <a:schemeClr val="dk1"/>
              </a:buClr>
              <a:buSzPct val="78571"/>
              <a:buFont typeface="Arial"/>
              <a:buNone/>
            </a:pPr>
            <a:r>
              <a:rPr lang="en">
                <a:solidFill>
                  <a:srgbClr val="333333"/>
                </a:solidFill>
                <a:highlight>
                  <a:srgbClr val="FFFFFF"/>
                </a:highlight>
                <a:latin typeface="Raleway"/>
                <a:ea typeface="Raleway"/>
                <a:cs typeface="Raleway"/>
                <a:sym typeface="Raleway"/>
              </a:rPr>
              <a:t>Ahora bien, </a:t>
            </a:r>
            <a:r>
              <a:rPr b="1" lang="en">
                <a:solidFill>
                  <a:srgbClr val="333333"/>
                </a:solidFill>
                <a:highlight>
                  <a:srgbClr val="FFFFFF"/>
                </a:highlight>
                <a:latin typeface="Raleway"/>
                <a:ea typeface="Raleway"/>
                <a:cs typeface="Raleway"/>
                <a:sym typeface="Raleway"/>
              </a:rPr>
              <a:t>referenciarlo, </a:t>
            </a:r>
            <a:r>
              <a:rPr lang="en">
                <a:solidFill>
                  <a:srgbClr val="333333"/>
                </a:solidFill>
                <a:highlight>
                  <a:srgbClr val="FFFFFF"/>
                </a:highlight>
                <a:latin typeface="Raleway"/>
                <a:ea typeface="Raleway"/>
                <a:cs typeface="Raleway"/>
                <a:sym typeface="Raleway"/>
              </a:rPr>
              <a:t>no implica que tenemos una instancia del service y podemos acceder a sus métodos?</a:t>
            </a:r>
          </a:p>
          <a:p>
            <a:pPr lvl="0" rtl="0">
              <a:lnSpc>
                <a:spcPct val="115000"/>
              </a:lnSpc>
              <a:spcBef>
                <a:spcPts val="0"/>
              </a:spcBef>
              <a:buClr>
                <a:schemeClr val="dk1"/>
              </a:buClr>
              <a:buSzPct val="78571"/>
              <a:buFont typeface="Arial"/>
              <a:buNone/>
            </a:pPr>
            <a:r>
              <a:t/>
            </a:r>
            <a:endParaRPr>
              <a:solidFill>
                <a:srgbClr val="333333"/>
              </a:solidFill>
              <a:highlight>
                <a:srgbClr val="FFFFFF"/>
              </a:highlight>
              <a:latin typeface="Raleway"/>
              <a:ea typeface="Raleway"/>
              <a:cs typeface="Raleway"/>
              <a:sym typeface="Raleway"/>
            </a:endParaRPr>
          </a:p>
          <a:p>
            <a:pPr lvl="0" rtl="0">
              <a:lnSpc>
                <a:spcPct val="115000"/>
              </a:lnSpc>
              <a:spcBef>
                <a:spcPts val="0"/>
              </a:spcBef>
              <a:spcAft>
                <a:spcPts val="1800"/>
              </a:spcAft>
              <a:buClr>
                <a:schemeClr val="dk1"/>
              </a:buClr>
              <a:buSzPct val="78571"/>
              <a:buFont typeface="Arial"/>
              <a:buNone/>
            </a:pPr>
            <a:r>
              <a:rPr lang="en">
                <a:solidFill>
                  <a:srgbClr val="455A64"/>
                </a:solidFill>
                <a:highlight>
                  <a:srgbClr val="FFFFFF"/>
                </a:highlight>
                <a:latin typeface="Raleway"/>
                <a:ea typeface="Raleway"/>
                <a:cs typeface="Raleway"/>
                <a:sym typeface="Raleway"/>
              </a:rPr>
              <a:t>Pudiésemos hacerlo, </a:t>
            </a:r>
            <a:r>
              <a:rPr b="1" lang="en">
                <a:solidFill>
                  <a:srgbClr val="455A64"/>
                </a:solidFill>
                <a:highlight>
                  <a:srgbClr val="FFFFFF"/>
                </a:highlight>
                <a:latin typeface="Raleway"/>
                <a:ea typeface="Raleway"/>
                <a:cs typeface="Raleway"/>
                <a:sym typeface="Raleway"/>
              </a:rPr>
              <a:t>pero no es buena práctica</a:t>
            </a:r>
          </a:p>
          <a:p>
            <a:pPr lvl="0" rtl="0">
              <a:lnSpc>
                <a:spcPct val="115000"/>
              </a:lnSpc>
              <a:spcBef>
                <a:spcPts val="0"/>
              </a:spcBef>
              <a:buClr>
                <a:schemeClr val="dk1"/>
              </a:buClr>
              <a:buSzPct val="78571"/>
              <a:buFont typeface="Arial"/>
              <a:buNone/>
            </a:pPr>
            <a:r>
              <a:t/>
            </a:r>
            <a:endParaRPr>
              <a:solidFill>
                <a:srgbClr val="D81B60"/>
              </a:solidFill>
              <a:highlight>
                <a:srgbClr val="FFFFFF"/>
              </a:highlight>
              <a:latin typeface="Courier New"/>
              <a:ea typeface="Courier New"/>
              <a:cs typeface="Courier New"/>
              <a:sym typeface="Courier New"/>
            </a:endParaRPr>
          </a:p>
          <a:p>
            <a:pPr lvl="0" rtl="0">
              <a:lnSpc>
                <a:spcPct val="115000"/>
              </a:lnSpc>
              <a:spcBef>
                <a:spcPts val="0"/>
              </a:spcBef>
              <a:buClr>
                <a:schemeClr val="dk1"/>
              </a:buClr>
              <a:buSzPct val="78571"/>
              <a:buFont typeface="Arial"/>
              <a:buNone/>
            </a:pPr>
            <a:r>
              <a:t/>
            </a:r>
            <a:endParaRPr b="1">
              <a:solidFill>
                <a:srgbClr val="333333"/>
              </a:solidFill>
              <a:highlight>
                <a:srgbClr val="FFFFFF"/>
              </a:highlight>
              <a:latin typeface="Droid Sans"/>
              <a:ea typeface="Droid Sans"/>
              <a:cs typeface="Droid Sans"/>
              <a:sym typeface="Droid Sans"/>
            </a:endParaRPr>
          </a:p>
          <a:p>
            <a:pPr lvl="0" rtl="0">
              <a:lnSpc>
                <a:spcPct val="115000"/>
              </a:lnSpc>
              <a:spcBef>
                <a:spcPts val="0"/>
              </a:spcBef>
              <a:buClr>
                <a:schemeClr val="dk1"/>
              </a:buClr>
              <a:buSzPct val="78571"/>
              <a:buFont typeface="Arial"/>
              <a:buNone/>
            </a:pPr>
            <a:r>
              <a:t/>
            </a:r>
            <a:endParaRPr>
              <a:solidFill>
                <a:srgbClr val="333333"/>
              </a:solidFill>
              <a:highlight>
                <a:srgbClr val="FFFFFF"/>
              </a:highlight>
              <a:latin typeface="Droid Sans"/>
              <a:ea typeface="Droid Sans"/>
              <a:cs typeface="Droid Sans"/>
              <a:sym typeface="Droid Sans"/>
            </a:endParaRPr>
          </a:p>
          <a:p>
            <a:pPr lvl="0" rtl="0">
              <a:lnSpc>
                <a:spcPct val="115000"/>
              </a:lnSpc>
              <a:spcBef>
                <a:spcPts val="0"/>
              </a:spcBef>
              <a:buClr>
                <a:schemeClr val="dk1"/>
              </a:buClr>
              <a:buSzPct val="78571"/>
              <a:buFont typeface="Arial"/>
              <a:buNone/>
            </a:pPr>
            <a:r>
              <a:t/>
            </a:r>
            <a:endParaRPr>
              <a:solidFill>
                <a:srgbClr val="333333"/>
              </a:solidFill>
              <a:highlight>
                <a:srgbClr val="FFFFFF"/>
              </a:highlight>
              <a:latin typeface="Droid Sans"/>
              <a:ea typeface="Droid Sans"/>
              <a:cs typeface="Droid Sans"/>
              <a:sym typeface="Droid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485700" y="385800"/>
            <a:ext cx="8000700" cy="1242300"/>
          </a:xfrm>
          <a:prstGeom prst="rect">
            <a:avLst/>
          </a:prstGeom>
        </p:spPr>
        <p:txBody>
          <a:bodyPr anchorCtr="0" anchor="t" bIns="91425" lIns="91425" rIns="91425" wrap="square" tIns="91425">
            <a:noAutofit/>
          </a:bodyPr>
          <a:lstStyle/>
          <a:p>
            <a:pPr lvl="0" rtl="0">
              <a:spcBef>
                <a:spcPts val="0"/>
              </a:spcBef>
              <a:buNone/>
            </a:pPr>
            <a:r>
              <a:rPr lang="en" sz="2000"/>
              <a:t>Por qué no instanciar servicios con new?</a:t>
            </a:r>
          </a:p>
        </p:txBody>
      </p:sp>
      <p:sp>
        <p:nvSpPr>
          <p:cNvPr id="470" name="Shape 470"/>
          <p:cNvSpPr txBox="1"/>
          <p:nvPr/>
        </p:nvSpPr>
        <p:spPr>
          <a:xfrm>
            <a:off x="740225" y="1931050"/>
            <a:ext cx="7310400" cy="2922600"/>
          </a:xfrm>
          <a:prstGeom prst="rect">
            <a:avLst/>
          </a:prstGeom>
          <a:noFill/>
          <a:ln>
            <a:noFill/>
          </a:ln>
        </p:spPr>
        <p:txBody>
          <a:bodyPr anchorCtr="0" anchor="ctr" bIns="91425" lIns="91425" rIns="91425" wrap="square" tIns="91425">
            <a:noAutofit/>
          </a:bodyPr>
          <a:lstStyle/>
          <a:p>
            <a:pPr indent="-317500" lvl="0" marL="457200" rtl="0">
              <a:lnSpc>
                <a:spcPct val="200000"/>
              </a:lnSpc>
              <a:spcBef>
                <a:spcPts val="0"/>
              </a:spcBef>
              <a:spcAft>
                <a:spcPts val="0"/>
              </a:spcAft>
              <a:buClr>
                <a:srgbClr val="333333"/>
              </a:buClr>
              <a:buSzPct val="100000"/>
              <a:buFont typeface="Droid Sans"/>
              <a:buAutoNum type="arabicPeriod"/>
            </a:pPr>
            <a:r>
              <a:rPr lang="en">
                <a:solidFill>
                  <a:srgbClr val="333333"/>
                </a:solidFill>
                <a:latin typeface="Raleway"/>
                <a:ea typeface="Raleway"/>
                <a:cs typeface="Raleway"/>
                <a:sym typeface="Raleway"/>
              </a:rPr>
              <a:t>Nuestro component tiene que saber cómo crear un servicio. Si alguna vez cambiamos esto (añadimos parámetros al constructor), tendremos que encontrar y sustituir cada lugar donde lo hayamos hecho anteriormente. </a:t>
            </a:r>
            <a:r>
              <a:rPr b="1" lang="en">
                <a:solidFill>
                  <a:srgbClr val="333333"/>
                </a:solidFill>
                <a:latin typeface="Raleway"/>
                <a:ea typeface="Raleway"/>
                <a:cs typeface="Raleway"/>
                <a:sym typeface="Raleway"/>
              </a:rPr>
              <a:t>Ir agregando patchs de código no es buena idea</a:t>
            </a:r>
          </a:p>
          <a:p>
            <a:pPr indent="-317500" lvl="0" marL="457200" rtl="0">
              <a:lnSpc>
                <a:spcPct val="200000"/>
              </a:lnSpc>
              <a:spcBef>
                <a:spcPts val="0"/>
              </a:spcBef>
              <a:spcAft>
                <a:spcPts val="0"/>
              </a:spcAft>
              <a:buClr>
                <a:srgbClr val="333333"/>
              </a:buClr>
              <a:buSzPct val="100000"/>
              <a:buFont typeface="Raleway"/>
              <a:buAutoNum type="arabicPeriod"/>
            </a:pPr>
            <a:r>
              <a:rPr lang="en">
                <a:solidFill>
                  <a:srgbClr val="333333"/>
                </a:solidFill>
                <a:latin typeface="Raleway"/>
                <a:ea typeface="Raleway"/>
                <a:cs typeface="Raleway"/>
                <a:sym typeface="Raleway"/>
              </a:rPr>
              <a:t>Creamos una instancia nueva del servicio cada vez que la usamos. </a:t>
            </a:r>
            <a:r>
              <a:rPr b="1" lang="en">
                <a:solidFill>
                  <a:srgbClr val="333333"/>
                </a:solidFill>
                <a:latin typeface="Raleway"/>
                <a:ea typeface="Raleway"/>
                <a:cs typeface="Raleway"/>
                <a:sym typeface="Raleway"/>
              </a:rPr>
              <a:t>Deberíamos tener una única instancia compartida entre los components</a:t>
            </a:r>
            <a:r>
              <a:rPr lang="en">
                <a:solidFill>
                  <a:srgbClr val="333333"/>
                </a:solidFill>
                <a:latin typeface="Raleway"/>
                <a:ea typeface="Raleway"/>
                <a:cs typeface="Raleway"/>
                <a:sym typeface="Raleway"/>
              </a:rPr>
              <a:t> (singleton)</a:t>
            </a:r>
          </a:p>
          <a:p>
            <a:pPr indent="-317500" lvl="0" marL="457200" rtl="0">
              <a:lnSpc>
                <a:spcPct val="200000"/>
              </a:lnSpc>
              <a:spcBef>
                <a:spcPts val="0"/>
              </a:spcBef>
              <a:spcAft>
                <a:spcPts val="1800"/>
              </a:spcAft>
              <a:buClr>
                <a:srgbClr val="333333"/>
              </a:buClr>
              <a:buSzPct val="100000"/>
              <a:buFont typeface="Raleway"/>
              <a:buAutoNum type="arabicPeriod"/>
            </a:pPr>
            <a:r>
              <a:rPr lang="en">
                <a:solidFill>
                  <a:srgbClr val="333333"/>
                </a:solidFill>
                <a:latin typeface="Raleway"/>
                <a:ea typeface="Raleway"/>
                <a:cs typeface="Raleway"/>
                <a:sym typeface="Raleway"/>
              </a:rPr>
              <a:t>Estamos condenando el component a una implementación específica del service</a:t>
            </a:r>
          </a:p>
          <a:p>
            <a:pPr lvl="0" rtl="0">
              <a:lnSpc>
                <a:spcPct val="200000"/>
              </a:lnSpc>
              <a:spcBef>
                <a:spcPts val="0"/>
              </a:spcBef>
              <a:spcAft>
                <a:spcPts val="1800"/>
              </a:spcAft>
              <a:buNone/>
            </a:pPr>
            <a:r>
              <a:t/>
            </a:r>
            <a:endParaRPr>
              <a:solidFill>
                <a:srgbClr val="333333"/>
              </a:solidFill>
              <a:latin typeface="Raleway"/>
              <a:ea typeface="Raleway"/>
              <a:cs typeface="Raleway"/>
              <a:sym typeface="Raleway"/>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866700" y="402050"/>
            <a:ext cx="8000700" cy="1242300"/>
          </a:xfrm>
          <a:prstGeom prst="rect">
            <a:avLst/>
          </a:prstGeom>
        </p:spPr>
        <p:txBody>
          <a:bodyPr anchorCtr="0" anchor="t" bIns="91425" lIns="91425" rIns="91425" wrap="square" tIns="91425">
            <a:noAutofit/>
          </a:bodyPr>
          <a:lstStyle/>
          <a:p>
            <a:pPr lvl="0" rtl="0">
              <a:spcBef>
                <a:spcPts val="0"/>
              </a:spcBef>
              <a:buNone/>
            </a:pPr>
            <a:r>
              <a:rPr lang="en" sz="2000"/>
              <a:t>La forma correcta</a:t>
            </a:r>
          </a:p>
        </p:txBody>
      </p:sp>
      <p:sp>
        <p:nvSpPr>
          <p:cNvPr id="476" name="Shape 476"/>
          <p:cNvSpPr txBox="1"/>
          <p:nvPr/>
        </p:nvSpPr>
        <p:spPr>
          <a:xfrm>
            <a:off x="866700" y="1783675"/>
            <a:ext cx="6798300" cy="35835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800"/>
              </a:spcAft>
              <a:buClr>
                <a:schemeClr val="dk1"/>
              </a:buClr>
              <a:buSzPct val="78571"/>
              <a:buFont typeface="Arial"/>
              <a:buNone/>
            </a:pPr>
            <a:r>
              <a:rPr lang="en">
                <a:solidFill>
                  <a:srgbClr val="333333"/>
                </a:solidFill>
                <a:highlight>
                  <a:srgbClr val="FFFFFF"/>
                </a:highlight>
                <a:latin typeface="Raleway"/>
                <a:ea typeface="Raleway"/>
                <a:cs typeface="Raleway"/>
                <a:sym typeface="Raleway"/>
              </a:rPr>
              <a:t>Dos lineas reemplazan el new Service()</a:t>
            </a:r>
          </a:p>
          <a:p>
            <a:pPr indent="-317500" lvl="0" marL="457200" rtl="0">
              <a:lnSpc>
                <a:spcPct val="115000"/>
              </a:lnSpc>
              <a:spcBef>
                <a:spcPts val="0"/>
              </a:spcBef>
              <a:spcAft>
                <a:spcPts val="0"/>
              </a:spcAft>
              <a:buClr>
                <a:srgbClr val="333333"/>
              </a:buClr>
              <a:buSzPct val="100000"/>
              <a:buFont typeface="Raleway"/>
              <a:buChar char="●"/>
            </a:pPr>
            <a:r>
              <a:rPr lang="en">
                <a:solidFill>
                  <a:srgbClr val="333333"/>
                </a:solidFill>
                <a:highlight>
                  <a:srgbClr val="FFFFFF"/>
                </a:highlight>
                <a:latin typeface="Raleway"/>
                <a:ea typeface="Raleway"/>
                <a:cs typeface="Raleway"/>
                <a:sym typeface="Raleway"/>
              </a:rPr>
              <a:t>Añadimos el contructor que define un atributo privado</a:t>
            </a:r>
          </a:p>
          <a:p>
            <a:pPr indent="-317500" lvl="0" marL="457200" rtl="0">
              <a:lnSpc>
                <a:spcPct val="115000"/>
              </a:lnSpc>
              <a:spcBef>
                <a:spcPts val="0"/>
              </a:spcBef>
              <a:spcAft>
                <a:spcPts val="1800"/>
              </a:spcAft>
              <a:buClr>
                <a:srgbClr val="333333"/>
              </a:buClr>
              <a:buSzPct val="100000"/>
              <a:buFont typeface="Raleway"/>
              <a:buChar char="●"/>
            </a:pPr>
            <a:r>
              <a:rPr lang="en">
                <a:solidFill>
                  <a:srgbClr val="333333"/>
                </a:solidFill>
                <a:highlight>
                  <a:srgbClr val="FFFFFF"/>
                </a:highlight>
                <a:latin typeface="Raleway"/>
                <a:ea typeface="Raleway"/>
                <a:cs typeface="Raleway"/>
                <a:sym typeface="Raleway"/>
              </a:rPr>
              <a:t>Añadimos la metadata del provider del componente</a:t>
            </a:r>
          </a:p>
          <a:p>
            <a:pPr lvl="0" rtl="0">
              <a:lnSpc>
                <a:spcPct val="115000"/>
              </a:lnSpc>
              <a:spcBef>
                <a:spcPts val="0"/>
              </a:spcBef>
              <a:spcAft>
                <a:spcPts val="1800"/>
              </a:spcAft>
              <a:buNone/>
            </a:pPr>
            <a:r>
              <a:rPr b="1" lang="en" sz="1200">
                <a:solidFill>
                  <a:srgbClr val="455A64"/>
                </a:solidFill>
                <a:highlight>
                  <a:srgbClr val="FFFFFF"/>
                </a:highlight>
                <a:latin typeface="Courier New"/>
                <a:ea typeface="Courier New"/>
                <a:cs typeface="Courier New"/>
                <a:sym typeface="Courier New"/>
              </a:rPr>
              <a:t>constructor(</a:t>
            </a:r>
            <a:r>
              <a:rPr b="1" lang="en" sz="1200">
                <a:solidFill>
                  <a:srgbClr val="D81B60"/>
                </a:solidFill>
                <a:highlight>
                  <a:srgbClr val="FFFFFF"/>
                </a:highlight>
                <a:latin typeface="Courier New"/>
                <a:ea typeface="Courier New"/>
                <a:cs typeface="Courier New"/>
                <a:sym typeface="Courier New"/>
              </a:rPr>
              <a:t>private</a:t>
            </a:r>
            <a:r>
              <a:rPr b="1" lang="en" sz="1200">
                <a:solidFill>
                  <a:srgbClr val="455A64"/>
                </a:solidFill>
                <a:highlight>
                  <a:srgbClr val="FFFFFF"/>
                </a:highlight>
                <a:latin typeface="Courier New"/>
                <a:ea typeface="Courier New"/>
                <a:cs typeface="Courier New"/>
                <a:sym typeface="Courier New"/>
              </a:rPr>
              <a:t> heroService: </a:t>
            </a:r>
            <a:r>
              <a:rPr b="1" lang="en" sz="1200">
                <a:solidFill>
                  <a:srgbClr val="D81B60"/>
                </a:solidFill>
                <a:highlight>
                  <a:srgbClr val="FFFFFF"/>
                </a:highlight>
                <a:latin typeface="Courier New"/>
                <a:ea typeface="Courier New"/>
                <a:cs typeface="Courier New"/>
                <a:sym typeface="Courier New"/>
              </a:rPr>
              <a:t>HeroService</a:t>
            </a:r>
            <a:r>
              <a:rPr b="1" lang="en" sz="1200">
                <a:solidFill>
                  <a:srgbClr val="455A64"/>
                </a:solidFill>
                <a:highlight>
                  <a:srgbClr val="FFFFFF"/>
                </a:highlight>
                <a:latin typeface="Courier New"/>
                <a:ea typeface="Courier New"/>
                <a:cs typeface="Courier New"/>
                <a:sym typeface="Courier New"/>
              </a:rPr>
              <a:t>) { }</a:t>
            </a:r>
          </a:p>
          <a:p>
            <a:pPr lvl="0" rtl="0">
              <a:lnSpc>
                <a:spcPct val="115000"/>
              </a:lnSpc>
              <a:spcBef>
                <a:spcPts val="0"/>
              </a:spcBef>
              <a:spcAft>
                <a:spcPts val="1800"/>
              </a:spcAft>
              <a:buNone/>
            </a:pPr>
            <a:r>
              <a:rPr lang="en">
                <a:solidFill>
                  <a:srgbClr val="455A64"/>
                </a:solidFill>
                <a:highlight>
                  <a:srgbClr val="FFFFFF"/>
                </a:highlight>
                <a:latin typeface="Raleway"/>
                <a:ea typeface="Raleway"/>
                <a:cs typeface="Raleway"/>
                <a:sym typeface="Raleway"/>
              </a:rPr>
              <a:t>El constructor por si solo no hace nada. El parametro define una propiedad privada y los define como un "componente" que será inyectable</a:t>
            </a:r>
          </a:p>
          <a:p>
            <a:pPr lvl="0" rtl="0">
              <a:lnSpc>
                <a:spcPct val="115000"/>
              </a:lnSpc>
              <a:spcBef>
                <a:spcPts val="0"/>
              </a:spcBef>
              <a:spcAft>
                <a:spcPts val="1800"/>
              </a:spcAft>
              <a:buNone/>
            </a:pPr>
            <a:r>
              <a:rPr lang="en">
                <a:solidFill>
                  <a:srgbClr val="455A64"/>
                </a:solidFill>
                <a:highlight>
                  <a:srgbClr val="FFFFFF"/>
                </a:highlight>
                <a:latin typeface="Raleway"/>
                <a:ea typeface="Raleway"/>
                <a:cs typeface="Raleway"/>
                <a:sym typeface="Raleway"/>
              </a:rPr>
              <a:t>Ahora angular sabrá como satisfacer la instancia de HeroService cuando cree un nuevo AppComponent</a:t>
            </a:r>
          </a:p>
          <a:p>
            <a:pPr lvl="0" rtl="0">
              <a:lnSpc>
                <a:spcPct val="115000"/>
              </a:lnSpc>
              <a:spcBef>
                <a:spcPts val="0"/>
              </a:spcBef>
              <a:spcAft>
                <a:spcPts val="1800"/>
              </a:spcAft>
              <a:buNone/>
            </a:pPr>
            <a:r>
              <a:t/>
            </a:r>
            <a:endParaRPr sz="1000">
              <a:solidFill>
                <a:srgbClr val="455A64"/>
              </a:solidFill>
              <a:highlight>
                <a:srgbClr val="FFFFFF"/>
              </a:highlight>
              <a:latin typeface="Verdana"/>
              <a:ea typeface="Verdana"/>
              <a:cs typeface="Verdana"/>
              <a:sym typeface="Verdana"/>
            </a:endParaRPr>
          </a:p>
          <a:p>
            <a:pPr lvl="0" rtl="0">
              <a:lnSpc>
                <a:spcPct val="115000"/>
              </a:lnSpc>
              <a:spcBef>
                <a:spcPts val="0"/>
              </a:spcBef>
              <a:spcAft>
                <a:spcPts val="1800"/>
              </a:spcAft>
              <a:buClr>
                <a:schemeClr val="dk1"/>
              </a:buClr>
              <a:buSzPct val="84615"/>
              <a:buFont typeface="Arial"/>
              <a:buNone/>
            </a:pPr>
            <a:r>
              <a:t/>
            </a:r>
            <a:endParaRPr sz="1300">
              <a:solidFill>
                <a:srgbClr val="333333"/>
              </a:solidFill>
              <a:highlight>
                <a:srgbClr val="FFFFFF"/>
              </a:highlight>
              <a:latin typeface="Droid Sans"/>
              <a:ea typeface="Droid Sans"/>
              <a:cs typeface="Droid Sans"/>
              <a:sym typeface="Droid Sans"/>
            </a:endParaRPr>
          </a:p>
          <a:p>
            <a:pPr lvl="0" rtl="0">
              <a:lnSpc>
                <a:spcPct val="115000"/>
              </a:lnSpc>
              <a:spcBef>
                <a:spcPts val="0"/>
              </a:spcBef>
              <a:spcAft>
                <a:spcPts val="1800"/>
              </a:spcAft>
              <a:buNone/>
            </a:pPr>
            <a:r>
              <a:t/>
            </a:r>
            <a:endParaRPr sz="1300">
              <a:solidFill>
                <a:srgbClr val="333333"/>
              </a:solidFill>
              <a:highlight>
                <a:srgbClr val="FFFFFF"/>
              </a:highlight>
              <a:latin typeface="Droid Sans"/>
              <a:ea typeface="Droid Sans"/>
              <a:cs typeface="Droid Sans"/>
              <a:sym typeface="Droid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866700" y="402050"/>
            <a:ext cx="8000700" cy="1242300"/>
          </a:xfrm>
          <a:prstGeom prst="rect">
            <a:avLst/>
          </a:prstGeom>
        </p:spPr>
        <p:txBody>
          <a:bodyPr anchorCtr="0" anchor="t" bIns="91425" lIns="91425" rIns="91425" wrap="square" tIns="91425">
            <a:noAutofit/>
          </a:bodyPr>
          <a:lstStyle/>
          <a:p>
            <a:pPr lvl="0" rtl="0">
              <a:spcBef>
                <a:spcPts val="0"/>
              </a:spcBef>
              <a:buNone/>
            </a:pPr>
            <a:r>
              <a:rPr lang="en" sz="2000"/>
              <a:t>La forma correcta</a:t>
            </a:r>
          </a:p>
        </p:txBody>
      </p:sp>
      <p:sp>
        <p:nvSpPr>
          <p:cNvPr id="482" name="Shape 482"/>
          <p:cNvSpPr txBox="1"/>
          <p:nvPr/>
        </p:nvSpPr>
        <p:spPr>
          <a:xfrm>
            <a:off x="719125" y="1283575"/>
            <a:ext cx="6798300" cy="32415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800"/>
              </a:spcAft>
              <a:buNone/>
            </a:pPr>
            <a:r>
              <a:t/>
            </a:r>
            <a:endParaRPr sz="1600">
              <a:solidFill>
                <a:srgbClr val="333333"/>
              </a:solidFill>
              <a:highlight>
                <a:srgbClr val="FFFFFF"/>
              </a:highlight>
              <a:latin typeface="Raleway"/>
              <a:ea typeface="Raleway"/>
              <a:cs typeface="Raleway"/>
              <a:sym typeface="Raleway"/>
            </a:endParaRPr>
          </a:p>
          <a:p>
            <a:pPr lvl="0" rtl="0">
              <a:lnSpc>
                <a:spcPct val="115000"/>
              </a:lnSpc>
              <a:spcBef>
                <a:spcPts val="0"/>
              </a:spcBef>
              <a:spcAft>
                <a:spcPts val="1800"/>
              </a:spcAft>
              <a:buNone/>
            </a:pPr>
            <a:r>
              <a:rPr lang="en" sz="1600">
                <a:solidFill>
                  <a:srgbClr val="333333"/>
                </a:solidFill>
                <a:highlight>
                  <a:srgbClr val="FFFFFF"/>
                </a:highlight>
                <a:latin typeface="Raleway"/>
                <a:ea typeface="Raleway"/>
                <a:cs typeface="Raleway"/>
                <a:sym typeface="Raleway"/>
              </a:rPr>
              <a:t>Agregamos en el decorador el provider:</a:t>
            </a:r>
          </a:p>
          <a:p>
            <a:pPr lvl="0" rtl="0">
              <a:lnSpc>
                <a:spcPct val="171428"/>
              </a:lnSpc>
              <a:spcBef>
                <a:spcPts val="0"/>
              </a:spcBef>
              <a:spcAft>
                <a:spcPts val="1800"/>
              </a:spcAft>
              <a:buNone/>
            </a:pPr>
            <a:r>
              <a:rPr lang="en" sz="1600">
                <a:solidFill>
                  <a:srgbClr val="455A64"/>
                </a:solidFill>
                <a:highlight>
                  <a:srgbClr val="FFFFFF"/>
                </a:highlight>
                <a:latin typeface="Courier New"/>
                <a:ea typeface="Courier New"/>
                <a:cs typeface="Courier New"/>
                <a:sym typeface="Courier New"/>
              </a:rPr>
              <a:t>providers: [</a:t>
            </a:r>
            <a:r>
              <a:rPr lang="en" sz="1600">
                <a:solidFill>
                  <a:srgbClr val="D81B60"/>
                </a:solidFill>
                <a:highlight>
                  <a:srgbClr val="FFFFFF"/>
                </a:highlight>
                <a:latin typeface="Courier New"/>
                <a:ea typeface="Courier New"/>
                <a:cs typeface="Courier New"/>
                <a:sym typeface="Courier New"/>
              </a:rPr>
              <a:t>HeroService</a:t>
            </a:r>
            <a:r>
              <a:rPr lang="en" sz="1600">
                <a:solidFill>
                  <a:srgbClr val="455A64"/>
                </a:solidFill>
                <a:highlight>
                  <a:srgbClr val="FFFFFF"/>
                </a:highlight>
                <a:latin typeface="Courier New"/>
                <a:ea typeface="Courier New"/>
                <a:cs typeface="Courier New"/>
                <a:sym typeface="Courier New"/>
              </a:rPr>
              <a:t>]</a:t>
            </a:r>
          </a:p>
          <a:p>
            <a:pPr lvl="0" rtl="0">
              <a:lnSpc>
                <a:spcPct val="115000"/>
              </a:lnSpc>
              <a:spcBef>
                <a:spcPts val="0"/>
              </a:spcBef>
              <a:spcAft>
                <a:spcPts val="1800"/>
              </a:spcAft>
              <a:buNone/>
            </a:pPr>
            <a:r>
              <a:rPr lang="en" sz="1600">
                <a:solidFill>
                  <a:srgbClr val="333333"/>
                </a:solidFill>
                <a:highlight>
                  <a:srgbClr val="FFFFFF"/>
                </a:highlight>
                <a:latin typeface="Raleway"/>
                <a:ea typeface="Raleway"/>
                <a:cs typeface="Raleway"/>
                <a:sym typeface="Raleway"/>
              </a:rPr>
              <a:t>Ahora podemos usar el service como una propiedad del component</a:t>
            </a:r>
          </a:p>
          <a:p>
            <a:pPr lvl="0" rtl="0">
              <a:lnSpc>
                <a:spcPct val="171428"/>
              </a:lnSpc>
              <a:spcBef>
                <a:spcPts val="0"/>
              </a:spcBef>
              <a:spcAft>
                <a:spcPts val="1800"/>
              </a:spcAft>
              <a:buNone/>
            </a:pPr>
            <a:r>
              <a:rPr lang="en" sz="1600">
                <a:solidFill>
                  <a:srgbClr val="D81B60"/>
                </a:solidFill>
                <a:highlight>
                  <a:srgbClr val="FFFFFF"/>
                </a:highlight>
                <a:latin typeface="Courier New"/>
                <a:ea typeface="Courier New"/>
                <a:cs typeface="Courier New"/>
                <a:sym typeface="Courier New"/>
              </a:rPr>
              <a:t>this</a:t>
            </a:r>
            <a:r>
              <a:rPr lang="en" sz="1600">
                <a:solidFill>
                  <a:srgbClr val="455A64"/>
                </a:solidFill>
                <a:highlight>
                  <a:srgbClr val="FFFFFF"/>
                </a:highlight>
                <a:latin typeface="Courier New"/>
                <a:ea typeface="Courier New"/>
                <a:cs typeface="Courier New"/>
                <a:sym typeface="Courier New"/>
              </a:rPr>
              <a:t>.heroes = </a:t>
            </a:r>
            <a:r>
              <a:rPr lang="en" sz="1600">
                <a:solidFill>
                  <a:srgbClr val="D81B60"/>
                </a:solidFill>
                <a:highlight>
                  <a:srgbClr val="FFFFFF"/>
                </a:highlight>
                <a:latin typeface="Courier New"/>
                <a:ea typeface="Courier New"/>
                <a:cs typeface="Courier New"/>
                <a:sym typeface="Courier New"/>
              </a:rPr>
              <a:t>this</a:t>
            </a:r>
            <a:r>
              <a:rPr lang="en" sz="1600">
                <a:solidFill>
                  <a:srgbClr val="455A64"/>
                </a:solidFill>
                <a:highlight>
                  <a:srgbClr val="FFFFFF"/>
                </a:highlight>
                <a:latin typeface="Courier New"/>
                <a:ea typeface="Courier New"/>
                <a:cs typeface="Courier New"/>
                <a:sym typeface="Courier New"/>
              </a:rPr>
              <a:t>.heroService.getHeroes();</a:t>
            </a:r>
          </a:p>
          <a:p>
            <a:pPr lvl="0" rtl="0">
              <a:lnSpc>
                <a:spcPct val="115000"/>
              </a:lnSpc>
              <a:spcBef>
                <a:spcPts val="0"/>
              </a:spcBef>
              <a:spcAft>
                <a:spcPts val="1800"/>
              </a:spcAft>
              <a:buNone/>
            </a:pPr>
            <a:r>
              <a:t/>
            </a:r>
            <a:endParaRPr sz="1600">
              <a:solidFill>
                <a:srgbClr val="333333"/>
              </a:solidFill>
              <a:highlight>
                <a:srgbClr val="FFFFFF"/>
              </a:highlight>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4294967295"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Temario</a:t>
            </a:r>
          </a:p>
        </p:txBody>
      </p:sp>
      <p:sp>
        <p:nvSpPr>
          <p:cNvPr id="143" name="Shape 143"/>
          <p:cNvSpPr txBox="1"/>
          <p:nvPr/>
        </p:nvSpPr>
        <p:spPr>
          <a:xfrm>
            <a:off x="2880025" y="1484400"/>
            <a:ext cx="58086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Clr>
                <a:srgbClr val="000000"/>
              </a:buClr>
              <a:buSzPct val="68750"/>
              <a:buFont typeface="Arial"/>
              <a:buNone/>
            </a:pPr>
            <a:r>
              <a:rPr b="1" lang="en" sz="1600">
                <a:solidFill>
                  <a:srgbClr val="004C52"/>
                </a:solidFill>
                <a:latin typeface="Raleway"/>
                <a:ea typeface="Raleway"/>
                <a:cs typeface="Raleway"/>
                <a:sym typeface="Raleway"/>
              </a:rPr>
              <a:t>Herramientas básicas de un proyecto Angular</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Componentes	</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Módulos</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Ciclo de vida de un componente: hooks de Angular</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Definición de plantillas y estilos del componente</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Two way Data Binding</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Property y Event Binding</a:t>
            </a:r>
          </a:p>
          <a:p>
            <a:pPr indent="-330200" lvl="0" marL="457200" rtl="0" algn="just">
              <a:lnSpc>
                <a:spcPct val="115000"/>
              </a:lnSpc>
              <a:spcBef>
                <a:spcPts val="0"/>
              </a:spcBef>
              <a:buClr>
                <a:srgbClr val="004C52"/>
              </a:buClr>
              <a:buSzPct val="100000"/>
              <a:buFont typeface="Raleway"/>
              <a:buAutoNum type="arabicPeriod"/>
            </a:pPr>
            <a:r>
              <a:rPr lang="en" sz="1600">
                <a:solidFill>
                  <a:srgbClr val="004C52"/>
                </a:solidFill>
                <a:latin typeface="Raleway"/>
                <a:ea typeface="Raleway"/>
                <a:cs typeface="Raleway"/>
                <a:sym typeface="Raleway"/>
              </a:rPr>
              <a:t>Directivas</a:t>
            </a:r>
          </a:p>
          <a:p>
            <a:pPr lvl="0" rtl="0" algn="just">
              <a:lnSpc>
                <a:spcPct val="150000"/>
              </a:lnSpc>
              <a:spcBef>
                <a:spcPts val="0"/>
              </a:spcBef>
              <a:buNone/>
            </a:pPr>
            <a:r>
              <a:rPr b="1" lang="en" sz="1600">
                <a:solidFill>
                  <a:srgbClr val="004C52"/>
                </a:solidFill>
                <a:latin typeface="Raleway"/>
                <a:ea typeface="Raleway"/>
                <a:cs typeface="Raleway"/>
                <a:sym typeface="Raleway"/>
              </a:rPr>
              <a:t>Routing con Angular</a:t>
            </a:r>
          </a:p>
          <a:p>
            <a:pPr lvl="0" rtl="0" algn="just">
              <a:lnSpc>
                <a:spcPct val="150000"/>
              </a:lnSpc>
              <a:spcBef>
                <a:spcPts val="0"/>
              </a:spcBef>
              <a:buNone/>
            </a:pPr>
            <a:r>
              <a:rPr b="1" lang="en" sz="1600">
                <a:solidFill>
                  <a:srgbClr val="004C52"/>
                </a:solidFill>
                <a:latin typeface="Raleway"/>
                <a:ea typeface="Raleway"/>
                <a:cs typeface="Raleway"/>
                <a:sym typeface="Raleway"/>
              </a:rPr>
              <a:t>Servicios</a:t>
            </a:r>
          </a:p>
          <a:p>
            <a:pPr lvl="0" rtl="0" algn="just">
              <a:lnSpc>
                <a:spcPct val="150000"/>
              </a:lnSpc>
              <a:spcBef>
                <a:spcPts val="0"/>
              </a:spcBef>
              <a:buNone/>
            </a:pPr>
            <a:r>
              <a:rPr b="1" lang="en" sz="1600">
                <a:solidFill>
                  <a:srgbClr val="004C52"/>
                </a:solidFill>
                <a:latin typeface="Raleway"/>
                <a:ea typeface="Raleway"/>
                <a:cs typeface="Raleway"/>
                <a:sym typeface="Raleway"/>
              </a:rPr>
              <a:t>Pipes</a:t>
            </a:r>
          </a:p>
        </p:txBody>
      </p:sp>
      <p:pic>
        <p:nvPicPr>
          <p:cNvPr descr="Angular.png" id="144" name="Shape 144"/>
          <p:cNvPicPr preferRelativeResize="0"/>
          <p:nvPr/>
        </p:nvPicPr>
        <p:blipFill>
          <a:blip r:embed="rId3">
            <a:alphaModFix/>
          </a:blip>
          <a:stretch>
            <a:fillRect/>
          </a:stretch>
        </p:blipFill>
        <p:spPr>
          <a:xfrm>
            <a:off x="205600" y="1627600"/>
            <a:ext cx="2318225" cy="2318225"/>
          </a:xfrm>
          <a:prstGeom prst="rect">
            <a:avLst/>
          </a:prstGeom>
          <a:noFill/>
          <a:ln>
            <a:noFill/>
          </a:ln>
        </p:spPr>
      </p:pic>
      <p:sp>
        <p:nvSpPr>
          <p:cNvPr id="145" name="Shape 145"/>
          <p:cNvSpPr txBox="1"/>
          <p:nvPr>
            <p:ph idx="1" type="body"/>
          </p:nvPr>
        </p:nvSpPr>
        <p:spPr>
          <a:xfrm>
            <a:off x="457200" y="4406309"/>
            <a:ext cx="8229600" cy="519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792925" y="307175"/>
            <a:ext cx="8000700" cy="1242300"/>
          </a:xfrm>
          <a:prstGeom prst="rect">
            <a:avLst/>
          </a:prstGeom>
        </p:spPr>
        <p:txBody>
          <a:bodyPr anchorCtr="0" anchor="t" bIns="91425" lIns="91425" rIns="91425" wrap="square" tIns="91425">
            <a:noAutofit/>
          </a:bodyPr>
          <a:lstStyle/>
          <a:p>
            <a:pPr lvl="0" rtl="0">
              <a:spcBef>
                <a:spcPts val="0"/>
              </a:spcBef>
              <a:buNone/>
            </a:pPr>
            <a:r>
              <a:rPr b="1" lang="en" sz="2000">
                <a:latin typeface="Droid Sans"/>
                <a:ea typeface="Droid Sans"/>
                <a:cs typeface="Droid Sans"/>
                <a:sym typeface="Droid Sans"/>
              </a:rPr>
              <a:t>Servicios Asíncronos y promesas</a:t>
            </a:r>
          </a:p>
        </p:txBody>
      </p:sp>
      <p:sp>
        <p:nvSpPr>
          <p:cNvPr id="488" name="Shape 488"/>
          <p:cNvSpPr txBox="1"/>
          <p:nvPr/>
        </p:nvSpPr>
        <p:spPr>
          <a:xfrm>
            <a:off x="698050" y="1276350"/>
            <a:ext cx="6798300" cy="35835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800"/>
              </a:spcAft>
              <a:buNone/>
            </a:pPr>
            <a:r>
              <a:t/>
            </a:r>
            <a:endParaRPr sz="1300">
              <a:solidFill>
                <a:srgbClr val="333333"/>
              </a:solidFill>
              <a:highlight>
                <a:srgbClr val="FFFFFF"/>
              </a:highlight>
              <a:latin typeface="Droid Sans"/>
              <a:ea typeface="Droid Sans"/>
              <a:cs typeface="Droid Sans"/>
              <a:sym typeface="Droid Sans"/>
            </a:endParaRPr>
          </a:p>
          <a:p>
            <a:pPr lvl="0" rtl="0">
              <a:lnSpc>
                <a:spcPct val="115000"/>
              </a:lnSpc>
              <a:spcBef>
                <a:spcPts val="0"/>
              </a:spcBef>
              <a:spcAft>
                <a:spcPts val="1800"/>
              </a:spcAft>
              <a:buNone/>
            </a:pPr>
            <a:r>
              <a:rPr lang="en" sz="1300">
                <a:solidFill>
                  <a:srgbClr val="333333"/>
                </a:solidFill>
                <a:highlight>
                  <a:srgbClr val="FFFFFF"/>
                </a:highlight>
                <a:latin typeface="Raleway"/>
                <a:ea typeface="Raleway"/>
                <a:cs typeface="Raleway"/>
                <a:sym typeface="Raleway"/>
              </a:rPr>
              <a:t>Podemos definir una promesa así (EcmaScript)</a:t>
            </a:r>
          </a:p>
          <a:p>
            <a:pPr lvl="0" rtl="0">
              <a:lnSpc>
                <a:spcPct val="171428"/>
              </a:lnSpc>
              <a:spcBef>
                <a:spcPts val="0"/>
              </a:spcBef>
              <a:buNone/>
            </a:pPr>
            <a:r>
              <a:rPr lang="en" sz="1200">
                <a:solidFill>
                  <a:srgbClr val="455A64"/>
                </a:solidFill>
                <a:highlight>
                  <a:srgbClr val="FFFFFF"/>
                </a:highlight>
                <a:latin typeface="Courier New"/>
                <a:ea typeface="Courier New"/>
                <a:cs typeface="Courier New"/>
                <a:sym typeface="Courier New"/>
              </a:rPr>
              <a:t>getHeroes(): </a:t>
            </a:r>
            <a:r>
              <a:rPr lang="en" sz="1200">
                <a:solidFill>
                  <a:srgbClr val="D81B60"/>
                </a:solidFill>
                <a:highlight>
                  <a:srgbClr val="FFFFFF"/>
                </a:highlight>
                <a:latin typeface="Courier New"/>
                <a:ea typeface="Courier New"/>
                <a:cs typeface="Courier New"/>
                <a:sym typeface="Courier New"/>
              </a:rPr>
              <a:t>Promise</a:t>
            </a:r>
            <a:r>
              <a:rPr lang="en" sz="1200">
                <a:solidFill>
                  <a:srgbClr val="455A64"/>
                </a:solidFill>
                <a:highlight>
                  <a:srgbClr val="FFFFFF"/>
                </a:highlight>
                <a:latin typeface="Courier New"/>
                <a:ea typeface="Courier New"/>
                <a:cs typeface="Courier New"/>
                <a:sym typeface="Courier New"/>
              </a:rPr>
              <a:t>&lt;</a:t>
            </a:r>
            <a:r>
              <a:rPr lang="en" sz="1200">
                <a:solidFill>
                  <a:srgbClr val="D81B60"/>
                </a:solidFill>
                <a:highlight>
                  <a:srgbClr val="FFFFFF"/>
                </a:highlight>
                <a:latin typeface="Courier New"/>
                <a:ea typeface="Courier New"/>
                <a:cs typeface="Courier New"/>
                <a:sym typeface="Courier New"/>
              </a:rPr>
              <a:t>Hero</a:t>
            </a:r>
            <a:r>
              <a:rPr lang="en" sz="1200">
                <a:solidFill>
                  <a:srgbClr val="455A64"/>
                </a:solidFill>
                <a:highlight>
                  <a:srgbClr val="FFFFFF"/>
                </a:highlight>
                <a:latin typeface="Courier New"/>
                <a:ea typeface="Courier New"/>
                <a:cs typeface="Courier New"/>
                <a:sym typeface="Courier New"/>
              </a:rPr>
              <a:t>[]&gt; {</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return</a:t>
            </a: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Promise</a:t>
            </a:r>
            <a:r>
              <a:rPr lang="en" sz="1200">
                <a:solidFill>
                  <a:srgbClr val="455A64"/>
                </a:solidFill>
                <a:highlight>
                  <a:srgbClr val="FFFFFF"/>
                </a:highlight>
                <a:latin typeface="Courier New"/>
                <a:ea typeface="Courier New"/>
                <a:cs typeface="Courier New"/>
                <a:sym typeface="Courier New"/>
              </a:rPr>
              <a:t>.resolve(HEROES);</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a:t>
            </a:r>
          </a:p>
          <a:p>
            <a:pPr lvl="0" rtl="0">
              <a:lnSpc>
                <a:spcPct val="171428"/>
              </a:lnSpc>
              <a:spcBef>
                <a:spcPts val="0"/>
              </a:spcBef>
              <a:buNone/>
            </a:pPr>
            <a:r>
              <a:rPr lang="en" sz="1300">
                <a:solidFill>
                  <a:srgbClr val="455A64"/>
                </a:solidFill>
                <a:highlight>
                  <a:srgbClr val="FFFFFF"/>
                </a:highlight>
                <a:latin typeface="Raleway"/>
                <a:ea typeface="Raleway"/>
                <a:cs typeface="Raleway"/>
                <a:sym typeface="Raleway"/>
              </a:rPr>
              <a:t>En nuestro component lo llamariamos aśi</a:t>
            </a:r>
          </a:p>
          <a:p>
            <a:pPr lvl="0" rtl="0">
              <a:lnSpc>
                <a:spcPct val="171428"/>
              </a:lnSpc>
              <a:spcBef>
                <a:spcPts val="0"/>
              </a:spcBef>
              <a:buNone/>
            </a:pPr>
            <a:r>
              <a:rPr lang="en" sz="1300">
                <a:solidFill>
                  <a:srgbClr val="455A64"/>
                </a:solidFill>
                <a:highlight>
                  <a:srgbClr val="FFFFFF"/>
                </a:highlight>
                <a:latin typeface="Courier New"/>
                <a:ea typeface="Courier New"/>
                <a:cs typeface="Courier New"/>
                <a:sym typeface="Courier New"/>
              </a:rPr>
              <a:t>getHeroes(): </a:t>
            </a:r>
            <a:r>
              <a:rPr lang="en" sz="1300">
                <a:solidFill>
                  <a:srgbClr val="D81B60"/>
                </a:solidFill>
                <a:highlight>
                  <a:srgbClr val="FFFFFF"/>
                </a:highlight>
                <a:latin typeface="Courier New"/>
                <a:ea typeface="Courier New"/>
                <a:cs typeface="Courier New"/>
                <a:sym typeface="Courier New"/>
              </a:rPr>
              <a:t>void</a:t>
            </a:r>
            <a:r>
              <a:rPr lang="en" sz="1300">
                <a:solidFill>
                  <a:srgbClr val="455A64"/>
                </a:solidFill>
                <a:highlight>
                  <a:srgbClr val="FFFFFF"/>
                </a:highlight>
                <a:latin typeface="Courier New"/>
                <a:ea typeface="Courier New"/>
                <a:cs typeface="Courier New"/>
                <a:sym typeface="Courier New"/>
              </a:rPr>
              <a:t> {</a:t>
            </a:r>
            <a:br>
              <a:rPr lang="en" sz="1300">
                <a:solidFill>
                  <a:srgbClr val="455A64"/>
                </a:solidFill>
                <a:highlight>
                  <a:srgbClr val="FFFFFF"/>
                </a:highlight>
                <a:latin typeface="Courier New"/>
                <a:ea typeface="Courier New"/>
                <a:cs typeface="Courier New"/>
                <a:sym typeface="Courier New"/>
              </a:rPr>
            </a:br>
            <a:r>
              <a:rPr lang="en" sz="1300">
                <a:solidFill>
                  <a:srgbClr val="455A64"/>
                </a:solidFill>
                <a:highlight>
                  <a:srgbClr val="FFFFFF"/>
                </a:highlight>
                <a:latin typeface="Courier New"/>
                <a:ea typeface="Courier New"/>
                <a:cs typeface="Courier New"/>
                <a:sym typeface="Courier New"/>
              </a:rPr>
              <a:t>  </a:t>
            </a:r>
            <a:r>
              <a:rPr lang="en" sz="1300">
                <a:solidFill>
                  <a:srgbClr val="D81B60"/>
                </a:solidFill>
                <a:highlight>
                  <a:srgbClr val="FFFFFF"/>
                </a:highlight>
                <a:latin typeface="Courier New"/>
                <a:ea typeface="Courier New"/>
                <a:cs typeface="Courier New"/>
                <a:sym typeface="Courier New"/>
              </a:rPr>
              <a:t>this</a:t>
            </a:r>
            <a:r>
              <a:rPr lang="en" sz="1300">
                <a:solidFill>
                  <a:srgbClr val="455A64"/>
                </a:solidFill>
                <a:highlight>
                  <a:srgbClr val="FFFFFF"/>
                </a:highlight>
                <a:latin typeface="Courier New"/>
                <a:ea typeface="Courier New"/>
                <a:cs typeface="Courier New"/>
                <a:sym typeface="Courier New"/>
              </a:rPr>
              <a:t>.heroService.getHeroes().</a:t>
            </a:r>
            <a:r>
              <a:rPr lang="en" sz="1300">
                <a:solidFill>
                  <a:srgbClr val="D81B60"/>
                </a:solidFill>
                <a:highlight>
                  <a:srgbClr val="FFFFFF"/>
                </a:highlight>
                <a:latin typeface="Courier New"/>
                <a:ea typeface="Courier New"/>
                <a:cs typeface="Courier New"/>
                <a:sym typeface="Courier New"/>
              </a:rPr>
              <a:t>then</a:t>
            </a:r>
            <a:r>
              <a:rPr lang="en" sz="1300">
                <a:solidFill>
                  <a:srgbClr val="455A64"/>
                </a:solidFill>
                <a:highlight>
                  <a:srgbClr val="FFFFFF"/>
                </a:highlight>
                <a:latin typeface="Courier New"/>
                <a:ea typeface="Courier New"/>
                <a:cs typeface="Courier New"/>
                <a:sym typeface="Courier New"/>
              </a:rPr>
              <a:t>(heroes =&gt; </a:t>
            </a:r>
            <a:r>
              <a:rPr lang="en" sz="1300">
                <a:solidFill>
                  <a:srgbClr val="D81B60"/>
                </a:solidFill>
                <a:highlight>
                  <a:srgbClr val="FFFFFF"/>
                </a:highlight>
                <a:latin typeface="Courier New"/>
                <a:ea typeface="Courier New"/>
                <a:cs typeface="Courier New"/>
                <a:sym typeface="Courier New"/>
              </a:rPr>
              <a:t>this</a:t>
            </a:r>
            <a:r>
              <a:rPr lang="en" sz="1300">
                <a:solidFill>
                  <a:srgbClr val="455A64"/>
                </a:solidFill>
                <a:highlight>
                  <a:srgbClr val="FFFFFF"/>
                </a:highlight>
                <a:latin typeface="Courier New"/>
                <a:ea typeface="Courier New"/>
                <a:cs typeface="Courier New"/>
                <a:sym typeface="Courier New"/>
              </a:rPr>
              <a:t>.heroes = heroes);</a:t>
            </a:r>
            <a:br>
              <a:rPr lang="en" sz="1300">
                <a:solidFill>
                  <a:srgbClr val="455A64"/>
                </a:solidFill>
                <a:highlight>
                  <a:srgbClr val="FFFFFF"/>
                </a:highlight>
                <a:latin typeface="Courier New"/>
                <a:ea typeface="Courier New"/>
                <a:cs typeface="Courier New"/>
                <a:sym typeface="Courier New"/>
              </a:rPr>
            </a:br>
            <a:r>
              <a:rPr lang="en" sz="1300">
                <a:solidFill>
                  <a:srgbClr val="455A64"/>
                </a:solidFill>
                <a:highlight>
                  <a:srgbClr val="FFFFFF"/>
                </a:highlight>
                <a:latin typeface="Courier New"/>
                <a:ea typeface="Courier New"/>
                <a:cs typeface="Courier New"/>
                <a:sym typeface="Courier New"/>
              </a:rPr>
              <a:t>}</a:t>
            </a:r>
          </a:p>
          <a:p>
            <a:pPr lvl="0" rtl="0">
              <a:lnSpc>
                <a:spcPct val="171428"/>
              </a:lnSpc>
              <a:spcBef>
                <a:spcPts val="0"/>
              </a:spcBef>
              <a:buClr>
                <a:schemeClr val="dk1"/>
              </a:buClr>
              <a:buSzPct val="91666"/>
              <a:buFont typeface="Arial"/>
              <a:buNone/>
            </a:pPr>
            <a:r>
              <a:t/>
            </a:r>
            <a:endParaRPr sz="1200">
              <a:solidFill>
                <a:srgbClr val="455A64"/>
              </a:solidFill>
              <a:highlight>
                <a:srgbClr val="FFFFFF"/>
              </a:highlight>
              <a:latin typeface="Courier New"/>
              <a:ea typeface="Courier New"/>
              <a:cs typeface="Courier New"/>
              <a:sym typeface="Courier New"/>
            </a:endParaRPr>
          </a:p>
          <a:p>
            <a:pPr lvl="0" rtl="0">
              <a:lnSpc>
                <a:spcPct val="115000"/>
              </a:lnSpc>
              <a:spcBef>
                <a:spcPts val="0"/>
              </a:spcBef>
              <a:spcAft>
                <a:spcPts val="1800"/>
              </a:spcAft>
              <a:buNone/>
            </a:pPr>
            <a:r>
              <a:t/>
            </a:r>
            <a:endParaRPr sz="1300">
              <a:solidFill>
                <a:srgbClr val="333333"/>
              </a:solidFill>
              <a:highlight>
                <a:srgbClr val="FFFFFF"/>
              </a:highlight>
              <a:latin typeface="Droid Sans"/>
              <a:ea typeface="Droid Sans"/>
              <a:cs typeface="Droid Sans"/>
              <a:sym typeface="Droid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ctrTitle"/>
          </p:nvPr>
        </p:nvSpPr>
        <p:spPr>
          <a:xfrm>
            <a:off x="1519950" y="1323550"/>
            <a:ext cx="6423600" cy="7053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sz="3200">
                <a:latin typeface="Roboto"/>
                <a:ea typeface="Roboto"/>
                <a:cs typeface="Roboto"/>
                <a:sym typeface="Roboto"/>
              </a:rPr>
              <a:t>Tour of Heroes 5</a:t>
            </a:r>
          </a:p>
        </p:txBody>
      </p:sp>
      <p:sp>
        <p:nvSpPr>
          <p:cNvPr id="494" name="Shape 494"/>
          <p:cNvSpPr txBox="1"/>
          <p:nvPr/>
        </p:nvSpPr>
        <p:spPr>
          <a:xfrm>
            <a:off x="2180700" y="2044625"/>
            <a:ext cx="5509500" cy="1650600"/>
          </a:xfrm>
          <a:prstGeom prst="rect">
            <a:avLst/>
          </a:prstGeom>
          <a:noFill/>
          <a:ln>
            <a:noFill/>
          </a:ln>
        </p:spPr>
        <p:txBody>
          <a:bodyPr anchorCtr="0" anchor="ctr" bIns="91425" lIns="91425" rIns="91425" wrap="square" tIns="91425">
            <a:noAutofit/>
          </a:bodyPr>
          <a:lstStyle/>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Refactorizaremos el acceso a datos dentro del ejercicio</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Haremos un servicio que esté disponible en toda la aplicación </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Usaremos IoD </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Haremos mock de datos de nuestros heroes</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Explicaremos los observables</a:t>
            </a:r>
          </a:p>
          <a:p>
            <a:pPr indent="-317500" lvl="0" marL="457200" rtl="0">
              <a:lnSpc>
                <a:spcPct val="115000"/>
              </a:lnSpc>
              <a:spcBef>
                <a:spcPts val="0"/>
              </a:spcBef>
              <a:buClr>
                <a:srgbClr val="FFFFFF"/>
              </a:buClr>
              <a:buSzPct val="100000"/>
              <a:buFont typeface="Raleway"/>
              <a:buAutoNum type="arabicPeriod"/>
            </a:pPr>
            <a:r>
              <a:rPr lang="en">
                <a:solidFill>
                  <a:srgbClr val="FFFFFF"/>
                </a:solidFill>
                <a:latin typeface="Raleway"/>
                <a:ea typeface="Raleway"/>
                <a:cs typeface="Raleway"/>
                <a:sym typeface="Raleway"/>
              </a:rPr>
              <a:t>Usaremos el hook onInit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ctrTitle"/>
          </p:nvPr>
        </p:nvSpPr>
        <p:spPr>
          <a:xfrm>
            <a:off x="1519950" y="2233000"/>
            <a:ext cx="6423600" cy="6519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a:latin typeface="Roboto"/>
                <a:ea typeface="Roboto"/>
                <a:cs typeface="Roboto"/>
                <a:sym typeface="Roboto"/>
              </a:rPr>
              <a:t>Enrutamiento</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Shape 504"/>
          <p:cNvSpPr txBox="1"/>
          <p:nvPr>
            <p:ph type="title"/>
          </p:nvPr>
        </p:nvSpPr>
        <p:spPr>
          <a:xfrm>
            <a:off x="792925" y="307175"/>
            <a:ext cx="8000700" cy="1242300"/>
          </a:xfrm>
          <a:prstGeom prst="rect">
            <a:avLst/>
          </a:prstGeom>
        </p:spPr>
        <p:txBody>
          <a:bodyPr anchorCtr="0" anchor="t" bIns="91425" lIns="91425" rIns="91425" wrap="square" tIns="91425">
            <a:noAutofit/>
          </a:bodyPr>
          <a:lstStyle/>
          <a:p>
            <a:pPr lvl="0" rtl="0">
              <a:spcBef>
                <a:spcPts val="0"/>
              </a:spcBef>
              <a:buNone/>
            </a:pPr>
            <a:r>
              <a:rPr lang="en" sz="2000"/>
              <a:t>Enrutamiento</a:t>
            </a:r>
          </a:p>
        </p:txBody>
      </p:sp>
      <p:sp>
        <p:nvSpPr>
          <p:cNvPr id="505" name="Shape 505"/>
          <p:cNvSpPr txBox="1"/>
          <p:nvPr/>
        </p:nvSpPr>
        <p:spPr>
          <a:xfrm>
            <a:off x="792925" y="1895550"/>
            <a:ext cx="6798300" cy="29538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800"/>
              </a:spcAft>
              <a:buClr>
                <a:schemeClr val="dk1"/>
              </a:buClr>
              <a:buSzPct val="68750"/>
              <a:buFont typeface="Arial"/>
              <a:buNone/>
            </a:pPr>
            <a:r>
              <a:rPr lang="en" sz="1600">
                <a:solidFill>
                  <a:srgbClr val="333333"/>
                </a:solidFill>
                <a:latin typeface="Raleway"/>
                <a:ea typeface="Raleway"/>
                <a:cs typeface="Raleway"/>
                <a:sym typeface="Raleway"/>
              </a:rPr>
              <a:t>En angular para el enrutamiento debemos definir un módulo</a:t>
            </a:r>
          </a:p>
          <a:p>
            <a:pPr indent="-69850" lvl="0" marL="304800" marR="304800" rtl="0">
              <a:lnSpc>
                <a:spcPct val="115000"/>
              </a:lnSpc>
              <a:spcBef>
                <a:spcPts val="2400"/>
              </a:spcBef>
              <a:spcAft>
                <a:spcPts val="2400"/>
              </a:spcAft>
              <a:buClr>
                <a:schemeClr val="dk1"/>
              </a:buClr>
              <a:buSzPct val="78571"/>
              <a:buFont typeface="Arial"/>
              <a:buNone/>
            </a:pPr>
            <a:r>
              <a:rPr lang="en">
                <a:solidFill>
                  <a:srgbClr val="17FF0B"/>
                </a:solidFill>
                <a:highlight>
                  <a:srgbClr val="333333"/>
                </a:highlight>
                <a:latin typeface="Courier New"/>
                <a:ea typeface="Courier New"/>
                <a:cs typeface="Courier New"/>
                <a:sym typeface="Courier New"/>
              </a:rPr>
              <a:t>ng generate module app-routing --flat --module=app</a:t>
            </a:r>
          </a:p>
          <a:p>
            <a:pPr indent="-69850" lvl="0" marL="304800" marR="304800" rtl="0">
              <a:lnSpc>
                <a:spcPct val="171428"/>
              </a:lnSpc>
              <a:spcBef>
                <a:spcPts val="2400"/>
              </a:spcBef>
              <a:spcAft>
                <a:spcPts val="2400"/>
              </a:spcAft>
              <a:buClr>
                <a:schemeClr val="dk1"/>
              </a:buClr>
              <a:buSzPct val="115789"/>
              <a:buFont typeface="Arial"/>
              <a:buNone/>
            </a:pPr>
            <a:r>
              <a:t/>
            </a:r>
            <a:endParaRPr sz="950">
              <a:solidFill>
                <a:srgbClr val="17FF0B"/>
              </a:solidFill>
              <a:highlight>
                <a:srgbClr val="333333"/>
              </a:highlight>
              <a:latin typeface="Verdana"/>
              <a:ea typeface="Verdana"/>
              <a:cs typeface="Verdana"/>
              <a:sym typeface="Verdana"/>
            </a:endParaRPr>
          </a:p>
          <a:p>
            <a:pPr lvl="0" rtl="0">
              <a:lnSpc>
                <a:spcPct val="115000"/>
              </a:lnSpc>
              <a:spcBef>
                <a:spcPts val="0"/>
              </a:spcBef>
              <a:spcAft>
                <a:spcPts val="1800"/>
              </a:spcAft>
              <a:buNone/>
            </a:pPr>
            <a:r>
              <a:t/>
            </a:r>
            <a:endParaRPr sz="1300">
              <a:solidFill>
                <a:srgbClr val="333333"/>
              </a:solidFill>
              <a:highlight>
                <a:srgbClr val="FFFFFF"/>
              </a:highlight>
              <a:latin typeface="Droid Sans"/>
              <a:ea typeface="Droid Sans"/>
              <a:cs typeface="Droid Sans"/>
              <a:sym typeface="Droid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type="title"/>
          </p:nvPr>
        </p:nvSpPr>
        <p:spPr>
          <a:xfrm>
            <a:off x="792925" y="307175"/>
            <a:ext cx="8000700" cy="1242300"/>
          </a:xfrm>
          <a:prstGeom prst="rect">
            <a:avLst/>
          </a:prstGeom>
        </p:spPr>
        <p:txBody>
          <a:bodyPr anchorCtr="0" anchor="t" bIns="91425" lIns="91425" rIns="91425" wrap="square" tIns="91425">
            <a:noAutofit/>
          </a:bodyPr>
          <a:lstStyle/>
          <a:p>
            <a:pPr lvl="0" rtl="0">
              <a:spcBef>
                <a:spcPts val="0"/>
              </a:spcBef>
              <a:buNone/>
            </a:pPr>
            <a:r>
              <a:rPr lang="en" sz="2000"/>
              <a:t>Enrutamiento</a:t>
            </a:r>
          </a:p>
        </p:txBody>
      </p:sp>
      <p:sp>
        <p:nvSpPr>
          <p:cNvPr id="511" name="Shape 511"/>
          <p:cNvSpPr txBox="1"/>
          <p:nvPr/>
        </p:nvSpPr>
        <p:spPr>
          <a:xfrm>
            <a:off x="909075" y="1549475"/>
            <a:ext cx="6798300" cy="29538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800"/>
              </a:spcAft>
              <a:buNone/>
            </a:pPr>
            <a:r>
              <a:rPr lang="en" sz="1600">
                <a:solidFill>
                  <a:srgbClr val="333333"/>
                </a:solidFill>
                <a:latin typeface="Raleway"/>
                <a:ea typeface="Raleway"/>
                <a:cs typeface="Raleway"/>
                <a:sym typeface="Raleway"/>
              </a:rPr>
              <a:t>Requerimientos Tour of Heroes:</a:t>
            </a:r>
          </a:p>
          <a:p>
            <a:pPr indent="-330200" lvl="0" marL="457200" rtl="0">
              <a:lnSpc>
                <a:spcPct val="115000"/>
              </a:lnSpc>
              <a:spcBef>
                <a:spcPts val="0"/>
              </a:spcBef>
              <a:spcAft>
                <a:spcPts val="0"/>
              </a:spcAft>
              <a:buClr>
                <a:srgbClr val="333333"/>
              </a:buClr>
              <a:buSzPct val="100000"/>
              <a:buFont typeface="Raleway"/>
              <a:buChar char="●"/>
            </a:pPr>
            <a:r>
              <a:rPr lang="en" sz="1600">
                <a:solidFill>
                  <a:srgbClr val="333333"/>
                </a:solidFill>
                <a:latin typeface="Raleway"/>
                <a:ea typeface="Raleway"/>
                <a:cs typeface="Raleway"/>
                <a:sym typeface="Raleway"/>
              </a:rPr>
              <a:t>Agregar un dashboard (componente)</a:t>
            </a:r>
          </a:p>
          <a:p>
            <a:pPr indent="-330200" lvl="0" marL="457200" rtl="0">
              <a:lnSpc>
                <a:spcPct val="115000"/>
              </a:lnSpc>
              <a:spcBef>
                <a:spcPts val="0"/>
              </a:spcBef>
              <a:spcAft>
                <a:spcPts val="0"/>
              </a:spcAft>
              <a:buClr>
                <a:srgbClr val="333333"/>
              </a:buClr>
              <a:buSzPct val="100000"/>
              <a:buFont typeface="Raleway"/>
              <a:buChar char="●"/>
            </a:pPr>
            <a:r>
              <a:rPr lang="en" sz="1600">
                <a:solidFill>
                  <a:srgbClr val="333333"/>
                </a:solidFill>
                <a:latin typeface="Raleway"/>
                <a:ea typeface="Raleway"/>
                <a:cs typeface="Raleway"/>
                <a:sym typeface="Raleway"/>
              </a:rPr>
              <a:t>Navegar entre el componente de Heroes y la vista dashboard</a:t>
            </a:r>
          </a:p>
          <a:p>
            <a:pPr indent="-330200" lvl="0" marL="457200" rtl="0">
              <a:lnSpc>
                <a:spcPct val="115000"/>
              </a:lnSpc>
              <a:spcBef>
                <a:spcPts val="0"/>
              </a:spcBef>
              <a:spcAft>
                <a:spcPts val="0"/>
              </a:spcAft>
              <a:buClr>
                <a:srgbClr val="333333"/>
              </a:buClr>
              <a:buSzPct val="100000"/>
              <a:buFont typeface="Raleway"/>
              <a:buChar char="●"/>
            </a:pPr>
            <a:r>
              <a:rPr lang="en" sz="1600">
                <a:solidFill>
                  <a:srgbClr val="333333"/>
                </a:solidFill>
                <a:latin typeface="Raleway"/>
                <a:ea typeface="Raleway"/>
                <a:cs typeface="Raleway"/>
                <a:sym typeface="Raleway"/>
              </a:rPr>
              <a:t>Agregar una vista parametrizada por id de heroes</a:t>
            </a:r>
          </a:p>
          <a:p>
            <a:pPr indent="-330200" lvl="0" marL="457200" rtl="0">
              <a:lnSpc>
                <a:spcPct val="115000"/>
              </a:lnSpc>
              <a:spcBef>
                <a:spcPts val="0"/>
              </a:spcBef>
              <a:spcAft>
                <a:spcPts val="1800"/>
              </a:spcAft>
              <a:buClr>
                <a:srgbClr val="333333"/>
              </a:buClr>
              <a:buSzPct val="100000"/>
              <a:buFont typeface="Raleway"/>
              <a:buChar char="●"/>
            </a:pPr>
            <a:r>
              <a:rPr lang="en" sz="1600">
                <a:solidFill>
                  <a:srgbClr val="333333"/>
                </a:solidFill>
                <a:latin typeface="Raleway"/>
                <a:ea typeface="Raleway"/>
                <a:cs typeface="Raleway"/>
                <a:sym typeface="Raleway"/>
              </a:rPr>
              <a:t>Agregar una vista de detalle al hacer click en cada heroe</a:t>
            </a:r>
          </a:p>
          <a:p>
            <a:pPr lvl="0" rtl="0">
              <a:lnSpc>
                <a:spcPct val="115000"/>
              </a:lnSpc>
              <a:spcBef>
                <a:spcPts val="0"/>
              </a:spcBef>
              <a:spcAft>
                <a:spcPts val="1800"/>
              </a:spcAft>
              <a:buNone/>
            </a:pPr>
            <a:r>
              <a:t/>
            </a:r>
            <a:endParaRPr sz="1600">
              <a:solidFill>
                <a:srgbClr val="333333"/>
              </a:solidFill>
              <a:latin typeface="Raleway"/>
              <a:ea typeface="Raleway"/>
              <a:cs typeface="Raleway"/>
              <a:sym typeface="Raleway"/>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792925" y="307175"/>
            <a:ext cx="8000700" cy="1242300"/>
          </a:xfrm>
          <a:prstGeom prst="rect">
            <a:avLst/>
          </a:prstGeom>
        </p:spPr>
        <p:txBody>
          <a:bodyPr anchorCtr="0" anchor="t" bIns="91425" lIns="91425" rIns="91425" wrap="square" tIns="91425">
            <a:noAutofit/>
          </a:bodyPr>
          <a:lstStyle/>
          <a:p>
            <a:pPr lvl="0" rtl="0">
              <a:spcBef>
                <a:spcPts val="0"/>
              </a:spcBef>
              <a:buNone/>
            </a:pPr>
            <a:r>
              <a:rPr lang="en" sz="2000"/>
              <a:t>Enrutamiento</a:t>
            </a:r>
          </a:p>
        </p:txBody>
      </p:sp>
      <p:pic>
        <p:nvPicPr>
          <p:cNvPr id="517" name="Shape 517"/>
          <p:cNvPicPr preferRelativeResize="0"/>
          <p:nvPr/>
        </p:nvPicPr>
        <p:blipFill>
          <a:blip r:embed="rId3">
            <a:alphaModFix/>
          </a:blip>
          <a:stretch>
            <a:fillRect/>
          </a:stretch>
        </p:blipFill>
        <p:spPr>
          <a:xfrm>
            <a:off x="2494525" y="866050"/>
            <a:ext cx="4798325" cy="41060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792925" y="307175"/>
            <a:ext cx="8000700" cy="1242300"/>
          </a:xfrm>
          <a:prstGeom prst="rect">
            <a:avLst/>
          </a:prstGeom>
        </p:spPr>
        <p:txBody>
          <a:bodyPr anchorCtr="0" anchor="t" bIns="91425" lIns="91425" rIns="91425" wrap="square" tIns="91425">
            <a:noAutofit/>
          </a:bodyPr>
          <a:lstStyle/>
          <a:p>
            <a:pPr lvl="0" rtl="0">
              <a:spcBef>
                <a:spcPts val="0"/>
              </a:spcBef>
              <a:buNone/>
            </a:pPr>
            <a:r>
              <a:rPr lang="en" sz="2000"/>
              <a:t>Enrutamiento</a:t>
            </a:r>
          </a:p>
        </p:txBody>
      </p:sp>
      <p:pic>
        <p:nvPicPr>
          <p:cNvPr descr="figure6.jpg" id="523" name="Shape 523"/>
          <p:cNvPicPr preferRelativeResize="0"/>
          <p:nvPr/>
        </p:nvPicPr>
        <p:blipFill>
          <a:blip r:embed="rId3">
            <a:alphaModFix/>
          </a:blip>
          <a:stretch>
            <a:fillRect/>
          </a:stretch>
        </p:blipFill>
        <p:spPr>
          <a:xfrm>
            <a:off x="1831650" y="980750"/>
            <a:ext cx="5118649" cy="36257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type="title"/>
          </p:nvPr>
        </p:nvSpPr>
        <p:spPr>
          <a:xfrm>
            <a:off x="640525" y="491175"/>
            <a:ext cx="8000700" cy="1242300"/>
          </a:xfrm>
          <a:prstGeom prst="rect">
            <a:avLst/>
          </a:prstGeom>
        </p:spPr>
        <p:txBody>
          <a:bodyPr anchorCtr="0" anchor="t" bIns="91425" lIns="91425" rIns="91425" wrap="square" tIns="91425">
            <a:noAutofit/>
          </a:bodyPr>
          <a:lstStyle/>
          <a:p>
            <a:pPr lvl="0" rtl="0">
              <a:spcBef>
                <a:spcPts val="0"/>
              </a:spcBef>
              <a:buNone/>
            </a:pPr>
            <a:r>
              <a:rPr lang="en" sz="2000"/>
              <a:t>Definiendo rutas en Angular 2</a:t>
            </a:r>
          </a:p>
        </p:txBody>
      </p:sp>
      <p:sp>
        <p:nvSpPr>
          <p:cNvPr id="529" name="Shape 529"/>
          <p:cNvSpPr txBox="1"/>
          <p:nvPr/>
        </p:nvSpPr>
        <p:spPr>
          <a:xfrm>
            <a:off x="719125" y="1219475"/>
            <a:ext cx="6798300" cy="3583500"/>
          </a:xfrm>
          <a:prstGeom prst="rect">
            <a:avLst/>
          </a:prstGeom>
          <a:noFill/>
          <a:ln>
            <a:noFill/>
          </a:ln>
        </p:spPr>
        <p:txBody>
          <a:bodyPr anchorCtr="0" anchor="ctr" bIns="91425" lIns="91425" rIns="91425" wrap="square" tIns="91425">
            <a:noAutofit/>
          </a:bodyPr>
          <a:lstStyle/>
          <a:p>
            <a:pPr lvl="0" rtl="0">
              <a:lnSpc>
                <a:spcPct val="115000"/>
              </a:lnSpc>
              <a:spcBef>
                <a:spcPts val="0"/>
              </a:spcBef>
              <a:buNone/>
            </a:pPr>
            <a:r>
              <a:rPr lang="en" sz="1300">
                <a:solidFill>
                  <a:srgbClr val="333333"/>
                </a:solidFill>
                <a:highlight>
                  <a:srgbClr val="FFFFFF"/>
                </a:highlight>
                <a:latin typeface="Raleway"/>
                <a:ea typeface="Raleway"/>
                <a:cs typeface="Raleway"/>
                <a:sym typeface="Raleway"/>
              </a:rPr>
              <a:t>Definimos un array con las definiciones de cada ruta, cada elemento del array tiene los siguientes atributos</a:t>
            </a:r>
          </a:p>
          <a:p>
            <a:pPr lvl="0" rtl="0">
              <a:lnSpc>
                <a:spcPct val="115000"/>
              </a:lnSpc>
              <a:spcBef>
                <a:spcPts val="0"/>
              </a:spcBef>
              <a:buNone/>
            </a:pPr>
            <a:r>
              <a:t/>
            </a:r>
            <a:endParaRPr sz="1300">
              <a:solidFill>
                <a:srgbClr val="333333"/>
              </a:solidFill>
              <a:highlight>
                <a:srgbClr val="FFFFFF"/>
              </a:highlight>
              <a:latin typeface="Raleway"/>
              <a:ea typeface="Raleway"/>
              <a:cs typeface="Raleway"/>
              <a:sym typeface="Raleway"/>
            </a:endParaRPr>
          </a:p>
          <a:p>
            <a:pPr lvl="0" rtl="0">
              <a:lnSpc>
                <a:spcPct val="115000"/>
              </a:lnSpc>
              <a:spcBef>
                <a:spcPts val="0"/>
              </a:spcBef>
              <a:buNone/>
            </a:pPr>
            <a:r>
              <a:rPr b="1" lang="en" sz="1300">
                <a:solidFill>
                  <a:srgbClr val="333333"/>
                </a:solidFill>
                <a:highlight>
                  <a:srgbClr val="FFFFFF"/>
                </a:highlight>
                <a:latin typeface="Raleway"/>
                <a:ea typeface="Raleway"/>
                <a:cs typeface="Raleway"/>
                <a:sym typeface="Raleway"/>
              </a:rPr>
              <a:t>path :</a:t>
            </a:r>
            <a:r>
              <a:rPr lang="en" sz="1300">
                <a:solidFill>
                  <a:srgbClr val="333333"/>
                </a:solidFill>
                <a:highlight>
                  <a:srgbClr val="FFFFFF"/>
                </a:highlight>
                <a:latin typeface="Raleway"/>
                <a:ea typeface="Raleway"/>
                <a:cs typeface="Raleway"/>
                <a:sym typeface="Raleway"/>
              </a:rPr>
              <a:t> la URL que queremos mostrar en la barra de direcciones del navegador</a:t>
            </a:r>
          </a:p>
          <a:p>
            <a:pPr lvl="0" rtl="0">
              <a:lnSpc>
                <a:spcPct val="115000"/>
              </a:lnSpc>
              <a:spcBef>
                <a:spcPts val="0"/>
              </a:spcBef>
              <a:buNone/>
            </a:pPr>
            <a:r>
              <a:t/>
            </a:r>
            <a:endParaRPr sz="1300">
              <a:solidFill>
                <a:srgbClr val="333333"/>
              </a:solidFill>
              <a:highlight>
                <a:srgbClr val="FFFFFF"/>
              </a:highlight>
              <a:latin typeface="Raleway"/>
              <a:ea typeface="Raleway"/>
              <a:cs typeface="Raleway"/>
              <a:sym typeface="Raleway"/>
            </a:endParaRPr>
          </a:p>
          <a:p>
            <a:pPr lvl="0" rtl="0">
              <a:lnSpc>
                <a:spcPct val="115000"/>
              </a:lnSpc>
              <a:spcBef>
                <a:spcPts val="0"/>
              </a:spcBef>
              <a:buNone/>
            </a:pPr>
            <a:r>
              <a:rPr b="1" lang="en" sz="1300">
                <a:solidFill>
                  <a:srgbClr val="333333"/>
                </a:solidFill>
                <a:highlight>
                  <a:srgbClr val="FFFFFF"/>
                </a:highlight>
                <a:latin typeface="Raleway"/>
                <a:ea typeface="Raleway"/>
                <a:cs typeface="Raleway"/>
                <a:sym typeface="Raleway"/>
              </a:rPr>
              <a:t>component :</a:t>
            </a:r>
            <a:r>
              <a:rPr lang="en" sz="1300">
                <a:solidFill>
                  <a:srgbClr val="333333"/>
                </a:solidFill>
                <a:highlight>
                  <a:srgbClr val="FFFFFF"/>
                </a:highlight>
                <a:latin typeface="Raleway"/>
                <a:ea typeface="Raleway"/>
                <a:cs typeface="Raleway"/>
                <a:sym typeface="Raleway"/>
              </a:rPr>
              <a:t> El componente que queremos asociar a esta ruta y que será instanciado al momento de llegar al path</a:t>
            </a:r>
          </a:p>
          <a:p>
            <a:pPr lvl="0" rtl="0">
              <a:lnSpc>
                <a:spcPct val="115000"/>
              </a:lnSpc>
              <a:spcBef>
                <a:spcPts val="0"/>
              </a:spcBef>
              <a:buNone/>
            </a:pPr>
            <a:r>
              <a:t/>
            </a:r>
            <a:endParaRPr sz="1300">
              <a:solidFill>
                <a:srgbClr val="333333"/>
              </a:solidFill>
              <a:highlight>
                <a:srgbClr val="FFFFFF"/>
              </a:highlight>
              <a:latin typeface="Raleway"/>
              <a:ea typeface="Raleway"/>
              <a:cs typeface="Raleway"/>
              <a:sym typeface="Raleway"/>
            </a:endParaRPr>
          </a:p>
          <a:p>
            <a:pPr lvl="0" rtl="0">
              <a:lnSpc>
                <a:spcPct val="115000"/>
              </a:lnSpc>
              <a:spcBef>
                <a:spcPts val="0"/>
              </a:spcBef>
              <a:buNone/>
            </a:pPr>
            <a:r>
              <a:rPr lang="en" sz="1300">
                <a:solidFill>
                  <a:srgbClr val="333333"/>
                </a:solidFill>
                <a:highlight>
                  <a:srgbClr val="FFFFFF"/>
                </a:highlight>
                <a:latin typeface="Raleway"/>
                <a:ea typeface="Raleway"/>
                <a:cs typeface="Raleway"/>
                <a:sym typeface="Raleway"/>
              </a:rPr>
              <a:t>Ahora bien, ya tenemos la configuración de las rutas. Ahora necesitamos configurar el </a:t>
            </a:r>
            <a:r>
              <a:rPr b="1" lang="en" sz="1300">
                <a:solidFill>
                  <a:srgbClr val="333333"/>
                </a:solidFill>
                <a:highlight>
                  <a:srgbClr val="FFFFFF"/>
                </a:highlight>
                <a:latin typeface="Raleway"/>
                <a:ea typeface="Raleway"/>
                <a:cs typeface="Raleway"/>
                <a:sym typeface="Raleway"/>
              </a:rPr>
              <a:t>RouterModule</a:t>
            </a:r>
            <a:r>
              <a:rPr lang="en" sz="1300">
                <a:solidFill>
                  <a:srgbClr val="333333"/>
                </a:solidFill>
                <a:highlight>
                  <a:srgbClr val="FFFFFF"/>
                </a:highlight>
                <a:latin typeface="Raleway"/>
                <a:ea typeface="Raleway"/>
                <a:cs typeface="Raleway"/>
                <a:sym typeface="Raleway"/>
              </a:rPr>
              <a:t> para hacer que las rutas estén disponibles.  Simplemente tenemos que hacer un </a:t>
            </a:r>
            <a:r>
              <a:rPr b="1" lang="en" sz="1300">
                <a:solidFill>
                  <a:srgbClr val="333333"/>
                </a:solidFill>
                <a:highlight>
                  <a:srgbClr val="FFFFFF"/>
                </a:highlight>
                <a:latin typeface="Raleway"/>
                <a:ea typeface="Raleway"/>
                <a:cs typeface="Raleway"/>
                <a:sym typeface="Raleway"/>
              </a:rPr>
              <a:t>import en nuestro array de dependencias, </a:t>
            </a:r>
            <a:r>
              <a:rPr lang="en" sz="1300">
                <a:solidFill>
                  <a:srgbClr val="333333"/>
                </a:solidFill>
                <a:highlight>
                  <a:srgbClr val="FFFFFF"/>
                </a:highlight>
                <a:latin typeface="Raleway"/>
                <a:ea typeface="Raleway"/>
                <a:cs typeface="Raleway"/>
                <a:sym typeface="Raleway"/>
              </a:rPr>
              <a:t>es decir, en el </a:t>
            </a:r>
            <a:r>
              <a:rPr b="1" lang="en" sz="1300">
                <a:solidFill>
                  <a:srgbClr val="333333"/>
                </a:solidFill>
                <a:highlight>
                  <a:srgbClr val="FFFFFF"/>
                </a:highlight>
                <a:latin typeface="Raleway"/>
                <a:ea typeface="Raleway"/>
                <a:cs typeface="Raleway"/>
                <a:sym typeface="Raleway"/>
              </a:rPr>
              <a:t>decorator</a:t>
            </a:r>
          </a:p>
          <a:p>
            <a:pPr lvl="0" rtl="0">
              <a:lnSpc>
                <a:spcPct val="115000"/>
              </a:lnSpc>
              <a:spcBef>
                <a:spcPts val="0"/>
              </a:spcBef>
              <a:spcAft>
                <a:spcPts val="1800"/>
              </a:spcAft>
              <a:buNone/>
            </a:pPr>
            <a:r>
              <a:t/>
            </a:r>
            <a:endParaRPr b="1" sz="1300">
              <a:solidFill>
                <a:srgbClr val="333333"/>
              </a:solidFill>
              <a:highlight>
                <a:srgbClr val="FFFFFF"/>
              </a:highlight>
              <a:latin typeface="Droid Sans"/>
              <a:ea typeface="Droid Sans"/>
              <a:cs typeface="Droid Sans"/>
              <a:sym typeface="Droid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640525" y="491175"/>
            <a:ext cx="8000700" cy="1242300"/>
          </a:xfrm>
          <a:prstGeom prst="rect">
            <a:avLst/>
          </a:prstGeom>
        </p:spPr>
        <p:txBody>
          <a:bodyPr anchorCtr="0" anchor="t" bIns="91425" lIns="91425" rIns="91425" wrap="square" tIns="91425">
            <a:noAutofit/>
          </a:bodyPr>
          <a:lstStyle/>
          <a:p>
            <a:pPr lvl="0" rtl="0">
              <a:spcBef>
                <a:spcPts val="0"/>
              </a:spcBef>
              <a:buNone/>
            </a:pPr>
            <a:r>
              <a:rPr lang="en" sz="2000"/>
              <a:t>Enlaces en el template</a:t>
            </a:r>
          </a:p>
        </p:txBody>
      </p:sp>
      <p:sp>
        <p:nvSpPr>
          <p:cNvPr id="535" name="Shape 535"/>
          <p:cNvSpPr txBox="1"/>
          <p:nvPr/>
        </p:nvSpPr>
        <p:spPr>
          <a:xfrm>
            <a:off x="719125" y="1143275"/>
            <a:ext cx="6798300" cy="3583500"/>
          </a:xfrm>
          <a:prstGeom prst="rect">
            <a:avLst/>
          </a:prstGeom>
          <a:noFill/>
          <a:ln>
            <a:noFill/>
          </a:ln>
        </p:spPr>
        <p:txBody>
          <a:bodyPr anchorCtr="0" anchor="ctr" bIns="91425" lIns="91425" rIns="91425" wrap="square" tIns="91425">
            <a:noAutofit/>
          </a:bodyPr>
          <a:lstStyle/>
          <a:p>
            <a:pPr lvl="0" rtl="0">
              <a:lnSpc>
                <a:spcPct val="171428"/>
              </a:lnSpc>
              <a:spcBef>
                <a:spcPts val="0"/>
              </a:spcBef>
              <a:buNone/>
            </a:pPr>
            <a:r>
              <a:t/>
            </a:r>
            <a:endParaRPr sz="1200">
              <a:solidFill>
                <a:srgbClr val="D81B60"/>
              </a:solidFill>
              <a:highlight>
                <a:srgbClr val="FFFFFF"/>
              </a:highlight>
              <a:latin typeface="Courier New"/>
              <a:ea typeface="Courier New"/>
              <a:cs typeface="Courier New"/>
              <a:sym typeface="Courier New"/>
            </a:endParaRPr>
          </a:p>
          <a:p>
            <a:pPr lvl="0" rtl="0">
              <a:lnSpc>
                <a:spcPct val="171428"/>
              </a:lnSpc>
              <a:spcBef>
                <a:spcPts val="0"/>
              </a:spcBef>
              <a:buNone/>
            </a:pPr>
            <a:r>
              <a:t/>
            </a:r>
            <a:endParaRPr sz="1200">
              <a:solidFill>
                <a:srgbClr val="D81B60"/>
              </a:solidFill>
              <a:highlight>
                <a:srgbClr val="FFFFFF"/>
              </a:highlight>
              <a:latin typeface="Courier New"/>
              <a:ea typeface="Courier New"/>
              <a:cs typeface="Courier New"/>
              <a:sym typeface="Courier New"/>
            </a:endParaRPr>
          </a:p>
          <a:p>
            <a:pPr lvl="0" rtl="0">
              <a:lnSpc>
                <a:spcPct val="171428"/>
              </a:lnSpc>
              <a:spcBef>
                <a:spcPts val="0"/>
              </a:spcBef>
              <a:buNone/>
            </a:pPr>
            <a:r>
              <a:rPr lang="en" sz="1200">
                <a:solidFill>
                  <a:srgbClr val="D81B60"/>
                </a:solidFill>
                <a:highlight>
                  <a:srgbClr val="FFFFFF"/>
                </a:highlight>
                <a:latin typeface="Courier New"/>
                <a:ea typeface="Courier New"/>
                <a:cs typeface="Courier New"/>
                <a:sym typeface="Courier New"/>
              </a:rPr>
              <a:t>template</a:t>
            </a:r>
            <a:r>
              <a:rPr lang="en" sz="1200">
                <a:solidFill>
                  <a:srgbClr val="455A64"/>
                </a:solidFill>
                <a:highlight>
                  <a:srgbClr val="FFFFFF"/>
                </a:highlight>
                <a:latin typeface="Courier New"/>
                <a:ea typeface="Courier New"/>
                <a:cs typeface="Courier New"/>
                <a:sym typeface="Courier New"/>
              </a:rPr>
              <a:t>: </a:t>
            </a:r>
            <a:r>
              <a:rPr lang="en" sz="1200">
                <a:solidFill>
                  <a:srgbClr val="00796B"/>
                </a:solidFill>
                <a:highlight>
                  <a:srgbClr val="FFFFFF"/>
                </a:highlight>
                <a:latin typeface="Courier New"/>
                <a:ea typeface="Courier New"/>
                <a:cs typeface="Courier New"/>
                <a:sym typeface="Courier New"/>
              </a:rPr>
              <a:t>`</a:t>
            </a:r>
            <a:br>
              <a:rPr lang="en" sz="1200">
                <a:solidFill>
                  <a:srgbClr val="00796B"/>
                </a:solidFill>
                <a:highlight>
                  <a:srgbClr val="FFFFFF"/>
                </a:highlight>
                <a:latin typeface="Courier New"/>
                <a:ea typeface="Courier New"/>
                <a:cs typeface="Courier New"/>
                <a:sym typeface="Courier New"/>
              </a:rPr>
            </a:br>
            <a:r>
              <a:rPr lang="en" sz="1200">
                <a:solidFill>
                  <a:srgbClr val="00796B"/>
                </a:solidFill>
                <a:highlight>
                  <a:srgbClr val="FFFFFF"/>
                </a:highlight>
                <a:latin typeface="Courier New"/>
                <a:ea typeface="Courier New"/>
                <a:cs typeface="Courier New"/>
                <a:sym typeface="Courier New"/>
              </a:rPr>
              <a:t>   &lt;h1&gt;{{title}}&lt;/h1&gt;</a:t>
            </a:r>
            <a:br>
              <a:rPr lang="en" sz="1200">
                <a:solidFill>
                  <a:srgbClr val="00796B"/>
                </a:solidFill>
                <a:highlight>
                  <a:srgbClr val="FFFFFF"/>
                </a:highlight>
                <a:latin typeface="Courier New"/>
                <a:ea typeface="Courier New"/>
                <a:cs typeface="Courier New"/>
                <a:sym typeface="Courier New"/>
              </a:rPr>
            </a:br>
            <a:r>
              <a:rPr lang="en" sz="1200">
                <a:solidFill>
                  <a:srgbClr val="00796B"/>
                </a:solidFill>
                <a:highlight>
                  <a:srgbClr val="FFFFFF"/>
                </a:highlight>
                <a:latin typeface="Courier New"/>
                <a:ea typeface="Courier New"/>
                <a:cs typeface="Courier New"/>
                <a:sym typeface="Courier New"/>
              </a:rPr>
              <a:t>   &lt;a routerLink="/heroes"&gt;Heroes&lt;/a&gt;</a:t>
            </a:r>
            <a:br>
              <a:rPr lang="en" sz="1200">
                <a:solidFill>
                  <a:srgbClr val="00796B"/>
                </a:solidFill>
                <a:highlight>
                  <a:srgbClr val="FFFFFF"/>
                </a:highlight>
                <a:latin typeface="Courier New"/>
                <a:ea typeface="Courier New"/>
                <a:cs typeface="Courier New"/>
                <a:sym typeface="Courier New"/>
              </a:rPr>
            </a:br>
            <a:r>
              <a:rPr lang="en" sz="1200">
                <a:solidFill>
                  <a:srgbClr val="00796B"/>
                </a:solidFill>
                <a:highlight>
                  <a:srgbClr val="FFFFFF"/>
                </a:highlight>
                <a:latin typeface="Courier New"/>
                <a:ea typeface="Courier New"/>
                <a:cs typeface="Courier New"/>
                <a:sym typeface="Courier New"/>
              </a:rPr>
              <a:t>   &lt;router-outlet&gt;&lt;/router-outlet&gt;</a:t>
            </a:r>
          </a:p>
          <a:p>
            <a:pPr lvl="0" rtl="0">
              <a:lnSpc>
                <a:spcPct val="115000"/>
              </a:lnSpc>
              <a:spcBef>
                <a:spcPts val="0"/>
              </a:spcBef>
              <a:spcAft>
                <a:spcPts val="1800"/>
              </a:spcAft>
              <a:buNone/>
            </a:pPr>
            <a:r>
              <a:t/>
            </a:r>
            <a:endParaRPr>
              <a:solidFill>
                <a:srgbClr val="434343"/>
              </a:solidFill>
              <a:highlight>
                <a:srgbClr val="FFFFFF"/>
              </a:highlight>
              <a:latin typeface="Raleway"/>
              <a:ea typeface="Raleway"/>
              <a:cs typeface="Raleway"/>
              <a:sym typeface="Raleway"/>
            </a:endParaRPr>
          </a:p>
          <a:p>
            <a:pPr lvl="0" rtl="0">
              <a:lnSpc>
                <a:spcPct val="115000"/>
              </a:lnSpc>
              <a:spcBef>
                <a:spcPts val="0"/>
              </a:spcBef>
              <a:spcAft>
                <a:spcPts val="1800"/>
              </a:spcAft>
              <a:buClr>
                <a:schemeClr val="dk1"/>
              </a:buClr>
              <a:buSzPct val="78571"/>
              <a:buFont typeface="Arial"/>
              <a:buNone/>
            </a:pPr>
            <a:r>
              <a:rPr lang="en">
                <a:solidFill>
                  <a:srgbClr val="434343"/>
                </a:solidFill>
                <a:highlight>
                  <a:srgbClr val="FFFFFF"/>
                </a:highlight>
                <a:latin typeface="Raleway"/>
                <a:ea typeface="Raleway"/>
                <a:cs typeface="Raleway"/>
                <a:sym typeface="Raleway"/>
              </a:rPr>
              <a:t>Es importante añadir la directiva RouterLink para activar la navegación cuando el usuario haga click</a:t>
            </a:r>
          </a:p>
          <a:p>
            <a:pPr lvl="0" rtl="0">
              <a:lnSpc>
                <a:spcPct val="115000"/>
              </a:lnSpc>
              <a:spcBef>
                <a:spcPts val="0"/>
              </a:spcBef>
              <a:spcAft>
                <a:spcPts val="1800"/>
              </a:spcAft>
              <a:buClr>
                <a:schemeClr val="dk1"/>
              </a:buClr>
              <a:buSzPct val="91666"/>
              <a:buFont typeface="Arial"/>
              <a:buNone/>
            </a:pPr>
            <a:r>
              <a:t/>
            </a:r>
            <a:endParaRPr sz="1200">
              <a:solidFill>
                <a:srgbClr val="546E7A"/>
              </a:solidFill>
              <a:highlight>
                <a:srgbClr val="FFFFFF"/>
              </a:highlight>
              <a:latin typeface="Roboto"/>
              <a:ea typeface="Roboto"/>
              <a:cs typeface="Roboto"/>
              <a:sym typeface="Roboto"/>
            </a:endParaRPr>
          </a:p>
          <a:p>
            <a:pPr lvl="0" rtl="0">
              <a:lnSpc>
                <a:spcPct val="115000"/>
              </a:lnSpc>
              <a:spcBef>
                <a:spcPts val="0"/>
              </a:spcBef>
              <a:spcAft>
                <a:spcPts val="1800"/>
              </a:spcAft>
              <a:buNone/>
            </a:pPr>
            <a:r>
              <a:t/>
            </a:r>
            <a:endParaRPr sz="1200">
              <a:solidFill>
                <a:srgbClr val="546E7A"/>
              </a:solidFill>
              <a:highlight>
                <a:srgbClr val="FFFFFF"/>
              </a:highlight>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txBox="1"/>
          <p:nvPr>
            <p:ph type="title"/>
          </p:nvPr>
        </p:nvSpPr>
        <p:spPr>
          <a:xfrm>
            <a:off x="640525" y="491175"/>
            <a:ext cx="8000700" cy="1242300"/>
          </a:xfrm>
          <a:prstGeom prst="rect">
            <a:avLst/>
          </a:prstGeom>
        </p:spPr>
        <p:txBody>
          <a:bodyPr anchorCtr="0" anchor="t" bIns="91425" lIns="91425" rIns="91425" wrap="square" tIns="91425">
            <a:noAutofit/>
          </a:bodyPr>
          <a:lstStyle/>
          <a:p>
            <a:pPr lvl="0" rtl="0">
              <a:spcBef>
                <a:spcPts val="0"/>
              </a:spcBef>
              <a:buNone/>
            </a:pPr>
            <a:r>
              <a:rPr lang="en" sz="2000"/>
              <a:t>Definiendo archivos para nuestros templates</a:t>
            </a:r>
          </a:p>
        </p:txBody>
      </p:sp>
      <p:sp>
        <p:nvSpPr>
          <p:cNvPr id="541" name="Shape 541"/>
          <p:cNvSpPr txBox="1"/>
          <p:nvPr/>
        </p:nvSpPr>
        <p:spPr>
          <a:xfrm>
            <a:off x="719125" y="1219475"/>
            <a:ext cx="6798300" cy="3583500"/>
          </a:xfrm>
          <a:prstGeom prst="rect">
            <a:avLst/>
          </a:prstGeom>
          <a:noFill/>
          <a:ln>
            <a:noFill/>
          </a:ln>
        </p:spPr>
        <p:txBody>
          <a:bodyPr anchorCtr="0" anchor="ctr" bIns="91425" lIns="91425" rIns="91425" wrap="square" tIns="91425">
            <a:noAutofit/>
          </a:bodyPr>
          <a:lstStyle/>
          <a:p>
            <a:pPr lvl="0" rtl="0">
              <a:lnSpc>
                <a:spcPct val="171428"/>
              </a:lnSpc>
              <a:spcBef>
                <a:spcPts val="0"/>
              </a:spcBef>
              <a:buNone/>
            </a:pPr>
            <a:r>
              <a:t/>
            </a:r>
            <a:endParaRPr sz="1200">
              <a:solidFill>
                <a:srgbClr val="D81B60"/>
              </a:solidFill>
              <a:highlight>
                <a:srgbClr val="FFFFFF"/>
              </a:highlight>
              <a:latin typeface="Courier New"/>
              <a:ea typeface="Courier New"/>
              <a:cs typeface="Courier New"/>
              <a:sym typeface="Courier New"/>
            </a:endParaRPr>
          </a:p>
          <a:p>
            <a:pPr lvl="0" rtl="0">
              <a:lnSpc>
                <a:spcPct val="171428"/>
              </a:lnSpc>
              <a:spcBef>
                <a:spcPts val="0"/>
              </a:spcBef>
              <a:buNone/>
            </a:pPr>
            <a:r>
              <a:t/>
            </a:r>
            <a:endParaRPr sz="1200">
              <a:solidFill>
                <a:srgbClr val="D81B60"/>
              </a:solidFill>
              <a:highlight>
                <a:srgbClr val="FFFFFF"/>
              </a:highlight>
              <a:latin typeface="Courier New"/>
              <a:ea typeface="Courier New"/>
              <a:cs typeface="Courier New"/>
              <a:sym typeface="Courier New"/>
            </a:endParaRPr>
          </a:p>
          <a:p>
            <a:pPr lvl="0" rtl="0">
              <a:lnSpc>
                <a:spcPct val="171428"/>
              </a:lnSpc>
              <a:spcBef>
                <a:spcPts val="0"/>
              </a:spcBef>
              <a:buNone/>
            </a:pPr>
            <a:r>
              <a:rPr lang="en" sz="1200">
                <a:solidFill>
                  <a:srgbClr val="00796B"/>
                </a:solidFill>
                <a:highlight>
                  <a:srgbClr val="FFFFFF"/>
                </a:highlight>
                <a:latin typeface="Courier New"/>
                <a:ea typeface="Courier New"/>
                <a:cs typeface="Courier New"/>
                <a:sym typeface="Courier New"/>
              </a:rPr>
              <a:t>@Component</a:t>
            </a:r>
            <a:r>
              <a:rPr lang="en" sz="1200">
                <a:solidFill>
                  <a:srgbClr val="455A64"/>
                </a:solidFill>
                <a:highlight>
                  <a:srgbClr val="FFFFFF"/>
                </a:highlight>
                <a:latin typeface="Courier New"/>
                <a:ea typeface="Courier New"/>
                <a:cs typeface="Courier New"/>
                <a:sym typeface="Courier New"/>
              </a:rPr>
              <a:t>({</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moduleId: </a:t>
            </a:r>
            <a:r>
              <a:rPr lang="en" sz="1200">
                <a:solidFill>
                  <a:srgbClr val="D81B60"/>
                </a:solidFill>
                <a:highlight>
                  <a:srgbClr val="FFFFFF"/>
                </a:highlight>
                <a:latin typeface="Courier New"/>
                <a:ea typeface="Courier New"/>
                <a:cs typeface="Courier New"/>
                <a:sym typeface="Courier New"/>
              </a:rPr>
              <a:t>module</a:t>
            </a:r>
            <a:r>
              <a:rPr lang="en" sz="1200">
                <a:solidFill>
                  <a:srgbClr val="455A64"/>
                </a:solidFill>
                <a:highlight>
                  <a:srgbClr val="FFFFFF"/>
                </a:highlight>
                <a:latin typeface="Courier New"/>
                <a:ea typeface="Courier New"/>
                <a:cs typeface="Courier New"/>
                <a:sym typeface="Courier New"/>
              </a:rPr>
              <a:t>.id,</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selector: </a:t>
            </a:r>
            <a:r>
              <a:rPr lang="en" sz="1200">
                <a:solidFill>
                  <a:srgbClr val="00796B"/>
                </a:solidFill>
                <a:highlight>
                  <a:srgbClr val="FFFFFF"/>
                </a:highlight>
                <a:latin typeface="Courier New"/>
                <a:ea typeface="Courier New"/>
                <a:cs typeface="Courier New"/>
                <a:sym typeface="Courier New"/>
              </a:rPr>
              <a:t>'my-dashboard'</a:t>
            </a:r>
            <a:r>
              <a:rPr lang="en" sz="1200">
                <a:solidFill>
                  <a:srgbClr val="455A64"/>
                </a:solidFill>
                <a:highlight>
                  <a:srgbClr val="FFFFFF"/>
                </a:highlight>
                <a:latin typeface="Courier New"/>
                <a:ea typeface="Courier New"/>
                <a:cs typeface="Courier New"/>
                <a:sym typeface="Courier New"/>
              </a:rPr>
              <a:t>,</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templateUrl: </a:t>
            </a:r>
            <a:r>
              <a:rPr lang="en" sz="1200">
                <a:solidFill>
                  <a:srgbClr val="00796B"/>
                </a:solidFill>
                <a:highlight>
                  <a:srgbClr val="FFFFFF"/>
                </a:highlight>
                <a:latin typeface="Courier New"/>
                <a:ea typeface="Courier New"/>
                <a:cs typeface="Courier New"/>
                <a:sym typeface="Courier New"/>
              </a:rPr>
              <a:t>'dashboard.component.html'</a:t>
            </a:r>
            <a:r>
              <a:rPr lang="en" sz="1200">
                <a:solidFill>
                  <a:srgbClr val="455A64"/>
                </a:solidFill>
                <a:highlight>
                  <a:srgbClr val="FFFFFF"/>
                </a:highlight>
                <a:latin typeface="Courier New"/>
                <a:ea typeface="Courier New"/>
                <a:cs typeface="Courier New"/>
                <a:sym typeface="Courier New"/>
              </a:rPr>
              <a:t>,</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a:t>
            </a:r>
          </a:p>
          <a:p>
            <a:pPr lvl="0" rtl="0">
              <a:lnSpc>
                <a:spcPct val="115000"/>
              </a:lnSpc>
              <a:spcBef>
                <a:spcPts val="0"/>
              </a:spcBef>
              <a:spcAft>
                <a:spcPts val="1800"/>
              </a:spcAft>
              <a:buNone/>
            </a:pPr>
            <a:r>
              <a:rPr lang="en">
                <a:solidFill>
                  <a:srgbClr val="434343"/>
                </a:solidFill>
                <a:highlight>
                  <a:srgbClr val="FFFFFF"/>
                </a:highlight>
                <a:latin typeface="Raleway"/>
                <a:ea typeface="Raleway"/>
                <a:cs typeface="Raleway"/>
                <a:sym typeface="Raleway"/>
              </a:rPr>
              <a:t>Ahora que nuestra aplicación ha crecido en complejidad, no podemos seguir teniendo nuestros templates como strings, podemos </a:t>
            </a:r>
            <a:r>
              <a:rPr b="1" lang="en">
                <a:solidFill>
                  <a:srgbClr val="434343"/>
                </a:solidFill>
                <a:highlight>
                  <a:srgbClr val="FFFFFF"/>
                </a:highlight>
                <a:latin typeface="Raleway"/>
                <a:ea typeface="Raleway"/>
                <a:cs typeface="Raleway"/>
                <a:sym typeface="Raleway"/>
              </a:rPr>
              <a:t>asignard id’s a los módulos </a:t>
            </a:r>
            <a:r>
              <a:rPr lang="en">
                <a:solidFill>
                  <a:srgbClr val="434343"/>
                </a:solidFill>
                <a:highlight>
                  <a:srgbClr val="FFFFFF"/>
                </a:highlight>
                <a:latin typeface="Raleway"/>
                <a:ea typeface="Raleway"/>
                <a:cs typeface="Raleway"/>
                <a:sym typeface="Raleway"/>
              </a:rPr>
              <a:t>y hacer referencias a archivos html externos</a:t>
            </a:r>
          </a:p>
          <a:p>
            <a:pPr lvl="0" rtl="0">
              <a:lnSpc>
                <a:spcPct val="115000"/>
              </a:lnSpc>
              <a:spcBef>
                <a:spcPts val="0"/>
              </a:spcBef>
              <a:spcAft>
                <a:spcPts val="1800"/>
              </a:spcAft>
              <a:buNone/>
            </a:pPr>
            <a:r>
              <a:t/>
            </a:r>
            <a:endParaRPr sz="1200">
              <a:solidFill>
                <a:srgbClr val="546E7A"/>
              </a:solidFill>
              <a:highlight>
                <a:srgbClr val="FFFFFF"/>
              </a:highlight>
              <a:latin typeface="Roboto"/>
              <a:ea typeface="Roboto"/>
              <a:cs typeface="Roboto"/>
              <a:sym typeface="Roboto"/>
            </a:endParaRPr>
          </a:p>
          <a:p>
            <a:pPr lvl="0" rtl="0">
              <a:lnSpc>
                <a:spcPct val="115000"/>
              </a:lnSpc>
              <a:spcBef>
                <a:spcPts val="0"/>
              </a:spcBef>
              <a:spcAft>
                <a:spcPts val="1800"/>
              </a:spcAft>
              <a:buNone/>
            </a:pPr>
            <a:r>
              <a:t/>
            </a:r>
            <a:endParaRPr sz="1200">
              <a:solidFill>
                <a:srgbClr val="546E7A"/>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Temario</a:t>
            </a:r>
          </a:p>
        </p:txBody>
      </p:sp>
      <p:sp>
        <p:nvSpPr>
          <p:cNvPr id="151" name="Shape 151"/>
          <p:cNvSpPr txBox="1"/>
          <p:nvPr/>
        </p:nvSpPr>
        <p:spPr>
          <a:xfrm>
            <a:off x="2880025" y="1408200"/>
            <a:ext cx="5808600" cy="3344100"/>
          </a:xfrm>
          <a:prstGeom prst="rect">
            <a:avLst/>
          </a:prstGeom>
          <a:noFill/>
          <a:ln>
            <a:noFill/>
          </a:ln>
        </p:spPr>
        <p:txBody>
          <a:bodyPr anchorCtr="0" anchor="ctr" bIns="91425" lIns="91425" rIns="91425" wrap="square" tIns="91425">
            <a:noAutofit/>
          </a:bodyPr>
          <a:lstStyle/>
          <a:p>
            <a:pPr lvl="0" rtl="0" algn="just">
              <a:lnSpc>
                <a:spcPct val="150000"/>
              </a:lnSpc>
              <a:spcBef>
                <a:spcPts val="0"/>
              </a:spcBef>
              <a:buClr>
                <a:schemeClr val="dk1"/>
              </a:buClr>
              <a:buSzPct val="68750"/>
              <a:buFont typeface="Arial"/>
              <a:buNone/>
            </a:pPr>
            <a:r>
              <a:rPr b="1" lang="en" sz="1600">
                <a:solidFill>
                  <a:srgbClr val="004C52"/>
                </a:solidFill>
                <a:latin typeface="Raleway"/>
                <a:ea typeface="Raleway"/>
                <a:cs typeface="Raleway"/>
                <a:sym typeface="Raleway"/>
              </a:rPr>
              <a:t>Formularios</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Creando un formulario</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Definiendo el modelo</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Validar formularios en componente</a:t>
            </a:r>
          </a:p>
          <a:p>
            <a:pPr indent="-330200" lvl="0" marL="457200" rtl="0" algn="just">
              <a:lnSpc>
                <a:spcPct val="115000"/>
              </a:lnSpc>
              <a:spcBef>
                <a:spcPts val="0"/>
              </a:spcBef>
              <a:buClr>
                <a:srgbClr val="004C52"/>
              </a:buClr>
              <a:buSzPct val="100000"/>
              <a:buFont typeface="Raleway"/>
              <a:buAutoNum type="arabicPeriod"/>
            </a:pPr>
            <a:r>
              <a:rPr lang="en" sz="1600">
                <a:solidFill>
                  <a:srgbClr val="004C52"/>
                </a:solidFill>
                <a:latin typeface="Raleway"/>
                <a:ea typeface="Raleway"/>
                <a:cs typeface="Raleway"/>
                <a:sym typeface="Raleway"/>
              </a:rPr>
              <a:t>Directiva Disabled</a:t>
            </a:r>
          </a:p>
          <a:p>
            <a:pPr lvl="0" rtl="0" algn="just">
              <a:lnSpc>
                <a:spcPct val="150000"/>
              </a:lnSpc>
              <a:spcBef>
                <a:spcPts val="0"/>
              </a:spcBef>
              <a:buNone/>
            </a:pPr>
            <a:r>
              <a:rPr b="1" lang="en" sz="1600">
                <a:solidFill>
                  <a:srgbClr val="004C52"/>
                </a:solidFill>
                <a:latin typeface="Raleway"/>
                <a:ea typeface="Raleway"/>
                <a:cs typeface="Raleway"/>
                <a:sym typeface="Raleway"/>
              </a:rPr>
              <a:t>Animaciones</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Agregando la librería de animaciones</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Usar animaciones en las transiciones de rutas</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Duración de animaciones</a:t>
            </a:r>
          </a:p>
          <a:p>
            <a:pPr indent="-330200" lvl="0" marL="457200" rtl="0" algn="just">
              <a:lnSpc>
                <a:spcPct val="115000"/>
              </a:lnSpc>
              <a:spcBef>
                <a:spcPts val="0"/>
              </a:spcBef>
              <a:buClr>
                <a:srgbClr val="004C52"/>
              </a:buClr>
              <a:buSzPct val="100000"/>
              <a:buFont typeface="Raleway"/>
              <a:buAutoNum type="arabicPeriod"/>
            </a:pPr>
            <a:r>
              <a:rPr lang="en" sz="1600">
                <a:solidFill>
                  <a:srgbClr val="004C52"/>
                </a:solidFill>
                <a:latin typeface="Raleway"/>
                <a:ea typeface="Raleway"/>
                <a:cs typeface="Raleway"/>
                <a:sym typeface="Raleway"/>
              </a:rPr>
              <a:t>Callbacks en animaciones</a:t>
            </a:r>
          </a:p>
        </p:txBody>
      </p:sp>
      <p:pic>
        <p:nvPicPr>
          <p:cNvPr descr="Angular.png" id="152" name="Shape 152"/>
          <p:cNvPicPr preferRelativeResize="0"/>
          <p:nvPr/>
        </p:nvPicPr>
        <p:blipFill>
          <a:blip r:embed="rId3">
            <a:alphaModFix/>
          </a:blip>
          <a:stretch>
            <a:fillRect/>
          </a:stretch>
        </p:blipFill>
        <p:spPr>
          <a:xfrm>
            <a:off x="205600" y="1627600"/>
            <a:ext cx="2318225" cy="23182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type="title"/>
          </p:nvPr>
        </p:nvSpPr>
        <p:spPr>
          <a:xfrm>
            <a:off x="945325" y="404675"/>
            <a:ext cx="8000700" cy="1023900"/>
          </a:xfrm>
          <a:prstGeom prst="rect">
            <a:avLst/>
          </a:prstGeom>
        </p:spPr>
        <p:txBody>
          <a:bodyPr anchorCtr="0" anchor="t" bIns="91425" lIns="91425" rIns="91425" wrap="square" tIns="91425">
            <a:noAutofit/>
          </a:bodyPr>
          <a:lstStyle/>
          <a:p>
            <a:pPr lvl="0" rtl="0">
              <a:spcBef>
                <a:spcPts val="0"/>
              </a:spcBef>
              <a:buNone/>
            </a:pPr>
            <a:r>
              <a:rPr lang="en" sz="2000"/>
              <a:t>Rutas parametrizadas</a:t>
            </a:r>
          </a:p>
        </p:txBody>
      </p:sp>
      <p:sp>
        <p:nvSpPr>
          <p:cNvPr id="547" name="Shape 547"/>
          <p:cNvSpPr txBox="1"/>
          <p:nvPr/>
        </p:nvSpPr>
        <p:spPr>
          <a:xfrm>
            <a:off x="719125" y="1143275"/>
            <a:ext cx="6798300" cy="35835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800"/>
              </a:spcAft>
              <a:buNone/>
            </a:pPr>
            <a:r>
              <a:t/>
            </a:r>
            <a:endParaRPr sz="1300">
              <a:solidFill>
                <a:srgbClr val="D81B60"/>
              </a:solidFill>
              <a:highlight>
                <a:srgbClr val="FFFFFF"/>
              </a:highlight>
              <a:latin typeface="Verdana"/>
              <a:ea typeface="Verdana"/>
              <a:cs typeface="Verdana"/>
              <a:sym typeface="Verdana"/>
            </a:endParaRPr>
          </a:p>
          <a:p>
            <a:pPr lvl="0" rtl="0">
              <a:lnSpc>
                <a:spcPct val="115000"/>
              </a:lnSpc>
              <a:spcBef>
                <a:spcPts val="0"/>
              </a:spcBef>
              <a:buNone/>
            </a:pPr>
            <a:r>
              <a:t/>
            </a:r>
            <a:endParaRPr sz="1300">
              <a:solidFill>
                <a:srgbClr val="455A64"/>
              </a:solidFill>
              <a:highlight>
                <a:srgbClr val="FFFFFF"/>
              </a:highlight>
              <a:latin typeface="Verdana"/>
              <a:ea typeface="Verdana"/>
              <a:cs typeface="Verdana"/>
              <a:sym typeface="Verdana"/>
            </a:endParaRPr>
          </a:p>
          <a:p>
            <a:pPr lvl="0" rtl="0">
              <a:lnSpc>
                <a:spcPct val="115000"/>
              </a:lnSpc>
              <a:spcBef>
                <a:spcPts val="0"/>
              </a:spcBef>
              <a:buNone/>
            </a:pPr>
            <a:r>
              <a:rPr lang="en" sz="1300">
                <a:solidFill>
                  <a:srgbClr val="455A64"/>
                </a:solidFill>
                <a:highlight>
                  <a:srgbClr val="FFFFFF"/>
                </a:highlight>
                <a:latin typeface="Raleway"/>
                <a:ea typeface="Raleway"/>
                <a:cs typeface="Raleway"/>
                <a:sym typeface="Raleway"/>
              </a:rPr>
              <a:t>Definición de la ruta</a:t>
            </a:r>
          </a:p>
          <a:p>
            <a:pPr lvl="0" rtl="0">
              <a:lnSpc>
                <a:spcPct val="115000"/>
              </a:lnSpc>
              <a:spcBef>
                <a:spcPts val="0"/>
              </a:spcBef>
              <a:buNone/>
            </a:pPr>
            <a:r>
              <a:rPr lang="en" sz="1300">
                <a:solidFill>
                  <a:srgbClr val="455A64"/>
                </a:solidFill>
                <a:highlight>
                  <a:srgbClr val="FFFFFF"/>
                </a:highlight>
                <a:latin typeface="Courier New"/>
                <a:ea typeface="Courier New"/>
                <a:cs typeface="Courier New"/>
                <a:sym typeface="Courier New"/>
              </a:rPr>
              <a:t>{</a:t>
            </a:r>
            <a:br>
              <a:rPr lang="en" sz="1300">
                <a:solidFill>
                  <a:srgbClr val="455A64"/>
                </a:solidFill>
                <a:highlight>
                  <a:srgbClr val="FFFFFF"/>
                </a:highlight>
                <a:latin typeface="Courier New"/>
                <a:ea typeface="Courier New"/>
                <a:cs typeface="Courier New"/>
                <a:sym typeface="Courier New"/>
              </a:rPr>
            </a:br>
            <a:r>
              <a:rPr lang="en" sz="1300">
                <a:solidFill>
                  <a:srgbClr val="455A64"/>
                </a:solidFill>
                <a:highlight>
                  <a:srgbClr val="FFFFFF"/>
                </a:highlight>
                <a:latin typeface="Courier New"/>
                <a:ea typeface="Courier New"/>
                <a:cs typeface="Courier New"/>
                <a:sym typeface="Courier New"/>
              </a:rPr>
              <a:t>  path: </a:t>
            </a:r>
            <a:r>
              <a:rPr lang="en" sz="1300">
                <a:solidFill>
                  <a:srgbClr val="00796B"/>
                </a:solidFill>
                <a:highlight>
                  <a:srgbClr val="FFFFFF"/>
                </a:highlight>
                <a:latin typeface="Courier New"/>
                <a:ea typeface="Courier New"/>
                <a:cs typeface="Courier New"/>
                <a:sym typeface="Courier New"/>
              </a:rPr>
              <a:t>'detail/:id'</a:t>
            </a:r>
            <a:r>
              <a:rPr lang="en" sz="1300">
                <a:solidFill>
                  <a:srgbClr val="455A64"/>
                </a:solidFill>
                <a:highlight>
                  <a:srgbClr val="FFFFFF"/>
                </a:highlight>
                <a:latin typeface="Courier New"/>
                <a:ea typeface="Courier New"/>
                <a:cs typeface="Courier New"/>
                <a:sym typeface="Courier New"/>
              </a:rPr>
              <a:t>,</a:t>
            </a:r>
            <a:br>
              <a:rPr lang="en" sz="1300">
                <a:solidFill>
                  <a:srgbClr val="455A64"/>
                </a:solidFill>
                <a:highlight>
                  <a:srgbClr val="FFFFFF"/>
                </a:highlight>
                <a:latin typeface="Courier New"/>
                <a:ea typeface="Courier New"/>
                <a:cs typeface="Courier New"/>
                <a:sym typeface="Courier New"/>
              </a:rPr>
            </a:br>
            <a:r>
              <a:rPr lang="en" sz="1300">
                <a:solidFill>
                  <a:srgbClr val="455A64"/>
                </a:solidFill>
                <a:highlight>
                  <a:srgbClr val="FFFFFF"/>
                </a:highlight>
                <a:latin typeface="Courier New"/>
                <a:ea typeface="Courier New"/>
                <a:cs typeface="Courier New"/>
                <a:sym typeface="Courier New"/>
              </a:rPr>
              <a:t>  component: </a:t>
            </a:r>
            <a:r>
              <a:rPr lang="en" sz="1300">
                <a:solidFill>
                  <a:srgbClr val="D81B60"/>
                </a:solidFill>
                <a:highlight>
                  <a:srgbClr val="FFFFFF"/>
                </a:highlight>
                <a:latin typeface="Courier New"/>
                <a:ea typeface="Courier New"/>
                <a:cs typeface="Courier New"/>
                <a:sym typeface="Courier New"/>
              </a:rPr>
              <a:t>HeroDetailComponent</a:t>
            </a:r>
            <a:br>
              <a:rPr lang="en" sz="1300">
                <a:solidFill>
                  <a:srgbClr val="455A64"/>
                </a:solidFill>
                <a:highlight>
                  <a:srgbClr val="FFFFFF"/>
                </a:highlight>
                <a:latin typeface="Courier New"/>
                <a:ea typeface="Courier New"/>
                <a:cs typeface="Courier New"/>
                <a:sym typeface="Courier New"/>
              </a:rPr>
            </a:br>
            <a:r>
              <a:rPr lang="en" sz="1300">
                <a:solidFill>
                  <a:srgbClr val="455A64"/>
                </a:solidFill>
                <a:highlight>
                  <a:srgbClr val="FFFFFF"/>
                </a:highlight>
                <a:latin typeface="Courier New"/>
                <a:ea typeface="Courier New"/>
                <a:cs typeface="Courier New"/>
                <a:sym typeface="Courier New"/>
              </a:rPr>
              <a:t>},</a:t>
            </a:r>
          </a:p>
          <a:p>
            <a:pPr lvl="0" rtl="0">
              <a:lnSpc>
                <a:spcPct val="115000"/>
              </a:lnSpc>
              <a:spcBef>
                <a:spcPts val="0"/>
              </a:spcBef>
              <a:buNone/>
            </a:pPr>
            <a:r>
              <a:t/>
            </a:r>
            <a:endParaRPr sz="1300">
              <a:solidFill>
                <a:srgbClr val="455A64"/>
              </a:solidFill>
              <a:highlight>
                <a:srgbClr val="FFFFFF"/>
              </a:highlight>
              <a:latin typeface="Verdana"/>
              <a:ea typeface="Verdana"/>
              <a:cs typeface="Verdana"/>
              <a:sym typeface="Verdana"/>
            </a:endParaRPr>
          </a:p>
          <a:p>
            <a:pPr lvl="0" rtl="0">
              <a:lnSpc>
                <a:spcPct val="115000"/>
              </a:lnSpc>
              <a:spcBef>
                <a:spcPts val="0"/>
              </a:spcBef>
              <a:buNone/>
            </a:pPr>
            <a:r>
              <a:rPr b="1" lang="en" sz="1300">
                <a:solidFill>
                  <a:srgbClr val="455A64"/>
                </a:solidFill>
                <a:highlight>
                  <a:srgbClr val="FFFFFF"/>
                </a:highlight>
                <a:latin typeface="Raleway"/>
                <a:ea typeface="Raleway"/>
                <a:cs typeface="Raleway"/>
                <a:sym typeface="Raleway"/>
              </a:rPr>
              <a:t>Import en la clase/componente</a:t>
            </a:r>
          </a:p>
          <a:p>
            <a:pPr lvl="0" rtl="0">
              <a:lnSpc>
                <a:spcPct val="115000"/>
              </a:lnSpc>
              <a:spcBef>
                <a:spcPts val="0"/>
              </a:spcBef>
              <a:spcAft>
                <a:spcPts val="1800"/>
              </a:spcAft>
              <a:buNone/>
            </a:pPr>
            <a:r>
              <a:rPr lang="en" sz="1300">
                <a:solidFill>
                  <a:srgbClr val="D81B60"/>
                </a:solidFill>
                <a:highlight>
                  <a:srgbClr val="FFFFFF"/>
                </a:highlight>
                <a:latin typeface="Courier New"/>
                <a:ea typeface="Courier New"/>
                <a:cs typeface="Courier New"/>
                <a:sym typeface="Courier New"/>
              </a:rPr>
              <a:t>import</a:t>
            </a:r>
            <a:r>
              <a:rPr lang="en" sz="1300">
                <a:solidFill>
                  <a:srgbClr val="455A64"/>
                </a:solidFill>
                <a:highlight>
                  <a:srgbClr val="FFFFFF"/>
                </a:highlight>
                <a:latin typeface="Courier New"/>
                <a:ea typeface="Courier New"/>
                <a:cs typeface="Courier New"/>
                <a:sym typeface="Courier New"/>
              </a:rPr>
              <a:t> </a:t>
            </a:r>
            <a:r>
              <a:rPr lang="en" sz="1300">
                <a:solidFill>
                  <a:srgbClr val="00796B"/>
                </a:solidFill>
                <a:highlight>
                  <a:srgbClr val="FFFFFF"/>
                </a:highlight>
                <a:latin typeface="Courier New"/>
                <a:ea typeface="Courier New"/>
                <a:cs typeface="Courier New"/>
                <a:sym typeface="Courier New"/>
              </a:rPr>
              <a:t>'rxjs/add/operator/switchMap'</a:t>
            </a:r>
            <a:r>
              <a:rPr lang="en" sz="1300">
                <a:solidFill>
                  <a:srgbClr val="455A64"/>
                </a:solidFill>
                <a:highlight>
                  <a:srgbClr val="FFFFFF"/>
                </a:highlight>
                <a:latin typeface="Courier New"/>
                <a:ea typeface="Courier New"/>
                <a:cs typeface="Courier New"/>
                <a:sym typeface="Courier New"/>
              </a:rPr>
              <a:t>;</a:t>
            </a:r>
          </a:p>
          <a:p>
            <a:pPr lvl="0" rtl="0">
              <a:lnSpc>
                <a:spcPct val="115000"/>
              </a:lnSpc>
              <a:spcBef>
                <a:spcPts val="0"/>
              </a:spcBef>
              <a:spcAft>
                <a:spcPts val="1800"/>
              </a:spcAft>
              <a:buNone/>
            </a:pPr>
            <a:r>
              <a:t/>
            </a:r>
            <a:endParaRPr sz="1300">
              <a:solidFill>
                <a:srgbClr val="546E7A"/>
              </a:solidFill>
              <a:highlight>
                <a:srgbClr val="FFFFFF"/>
              </a:highlight>
              <a:latin typeface="Roboto"/>
              <a:ea typeface="Roboto"/>
              <a:cs typeface="Roboto"/>
              <a:sym typeface="Roboto"/>
            </a:endParaRPr>
          </a:p>
          <a:p>
            <a:pPr lvl="0" rtl="0">
              <a:lnSpc>
                <a:spcPct val="115000"/>
              </a:lnSpc>
              <a:spcBef>
                <a:spcPts val="0"/>
              </a:spcBef>
              <a:spcAft>
                <a:spcPts val="1800"/>
              </a:spcAft>
              <a:buNone/>
            </a:pPr>
            <a:r>
              <a:t/>
            </a:r>
            <a:endParaRPr sz="1300">
              <a:solidFill>
                <a:srgbClr val="546E7A"/>
              </a:solidFill>
              <a:highlight>
                <a:srgbClr val="FFFFFF"/>
              </a:highlight>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Shape 552"/>
          <p:cNvSpPr txBox="1"/>
          <p:nvPr>
            <p:ph type="title"/>
          </p:nvPr>
        </p:nvSpPr>
        <p:spPr>
          <a:xfrm>
            <a:off x="945325" y="338775"/>
            <a:ext cx="8000700" cy="1242300"/>
          </a:xfrm>
          <a:prstGeom prst="rect">
            <a:avLst/>
          </a:prstGeom>
        </p:spPr>
        <p:txBody>
          <a:bodyPr anchorCtr="0" anchor="t" bIns="91425" lIns="91425" rIns="91425" wrap="square" tIns="91425">
            <a:noAutofit/>
          </a:bodyPr>
          <a:lstStyle/>
          <a:p>
            <a:pPr lvl="0" rtl="0">
              <a:spcBef>
                <a:spcPts val="0"/>
              </a:spcBef>
              <a:buNone/>
            </a:pPr>
            <a:r>
              <a:rPr lang="en" sz="2000"/>
              <a:t>Rutas parametrizadas</a:t>
            </a:r>
          </a:p>
        </p:txBody>
      </p:sp>
      <p:sp>
        <p:nvSpPr>
          <p:cNvPr id="553" name="Shape 553"/>
          <p:cNvSpPr txBox="1"/>
          <p:nvPr/>
        </p:nvSpPr>
        <p:spPr>
          <a:xfrm>
            <a:off x="719125" y="1143275"/>
            <a:ext cx="6798300" cy="35835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800"/>
              </a:spcAft>
              <a:buNone/>
            </a:pPr>
            <a:r>
              <a:t/>
            </a:r>
            <a:endParaRPr sz="1300">
              <a:solidFill>
                <a:srgbClr val="D81B60"/>
              </a:solidFill>
              <a:highlight>
                <a:srgbClr val="FFFFFF"/>
              </a:highlight>
              <a:latin typeface="Verdana"/>
              <a:ea typeface="Verdana"/>
              <a:cs typeface="Verdana"/>
              <a:sym typeface="Verdana"/>
            </a:endParaRPr>
          </a:p>
          <a:p>
            <a:pPr lvl="0" rtl="0">
              <a:lnSpc>
                <a:spcPct val="115000"/>
              </a:lnSpc>
              <a:spcBef>
                <a:spcPts val="0"/>
              </a:spcBef>
              <a:spcAft>
                <a:spcPts val="1800"/>
              </a:spcAft>
              <a:buNone/>
            </a:pPr>
            <a:r>
              <a:rPr lang="en" sz="1300">
                <a:solidFill>
                  <a:srgbClr val="455A64"/>
                </a:solidFill>
                <a:highlight>
                  <a:srgbClr val="FFFFFF"/>
                </a:highlight>
                <a:latin typeface="Raleway"/>
                <a:ea typeface="Raleway"/>
                <a:cs typeface="Raleway"/>
                <a:sym typeface="Raleway"/>
              </a:rPr>
              <a:t>Para acceder al parámetro podemos hacerlo a través del switchMap, por ejemplo en el hook </a:t>
            </a:r>
            <a:r>
              <a:rPr b="1" lang="en" sz="1300">
                <a:solidFill>
                  <a:srgbClr val="455A64"/>
                </a:solidFill>
                <a:highlight>
                  <a:srgbClr val="FFFFFF"/>
                </a:highlight>
                <a:latin typeface="Raleway"/>
                <a:ea typeface="Raleway"/>
                <a:cs typeface="Raleway"/>
                <a:sym typeface="Raleway"/>
              </a:rPr>
              <a:t>onInit</a:t>
            </a:r>
          </a:p>
          <a:p>
            <a:pPr lvl="0" rtl="0">
              <a:lnSpc>
                <a:spcPct val="171428"/>
              </a:lnSpc>
              <a:spcBef>
                <a:spcPts val="0"/>
              </a:spcBef>
              <a:buNone/>
            </a:pPr>
            <a:r>
              <a:rPr lang="en" sz="1200">
                <a:solidFill>
                  <a:srgbClr val="455A64"/>
                </a:solidFill>
                <a:highlight>
                  <a:srgbClr val="FFFFFF"/>
                </a:highlight>
                <a:latin typeface="Courier New"/>
                <a:ea typeface="Courier New"/>
                <a:cs typeface="Courier New"/>
                <a:sym typeface="Courier New"/>
              </a:rPr>
              <a:t>ngOnInit(): </a:t>
            </a:r>
            <a:r>
              <a:rPr lang="en" sz="1200">
                <a:solidFill>
                  <a:srgbClr val="D81B60"/>
                </a:solidFill>
                <a:highlight>
                  <a:srgbClr val="FFFFFF"/>
                </a:highlight>
                <a:latin typeface="Courier New"/>
                <a:ea typeface="Courier New"/>
                <a:cs typeface="Courier New"/>
                <a:sym typeface="Courier New"/>
              </a:rPr>
              <a:t>void</a:t>
            </a:r>
            <a:r>
              <a:rPr lang="en" sz="1200">
                <a:solidFill>
                  <a:srgbClr val="455A64"/>
                </a:solidFill>
                <a:highlight>
                  <a:srgbClr val="FFFFFF"/>
                </a:highlight>
                <a:latin typeface="Courier New"/>
                <a:ea typeface="Courier New"/>
                <a:cs typeface="Courier New"/>
                <a:sym typeface="Courier New"/>
              </a:rPr>
              <a:t> {</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this</a:t>
            </a:r>
            <a:r>
              <a:rPr lang="en" sz="1200">
                <a:solidFill>
                  <a:srgbClr val="455A64"/>
                </a:solidFill>
                <a:highlight>
                  <a:srgbClr val="FFFFFF"/>
                </a:highlight>
                <a:latin typeface="Courier New"/>
                <a:ea typeface="Courier New"/>
                <a:cs typeface="Courier New"/>
                <a:sym typeface="Courier New"/>
              </a:rPr>
              <a:t>.route.</a:t>
            </a:r>
            <a:r>
              <a:rPr lang="en" sz="1200">
                <a:solidFill>
                  <a:srgbClr val="D81B60"/>
                </a:solidFill>
                <a:highlight>
                  <a:srgbClr val="FFFFFF"/>
                </a:highlight>
                <a:latin typeface="Courier New"/>
                <a:ea typeface="Courier New"/>
                <a:cs typeface="Courier New"/>
                <a:sym typeface="Courier New"/>
              </a:rPr>
              <a:t>params</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.switchMap((</a:t>
            </a:r>
            <a:r>
              <a:rPr lang="en" sz="1200">
                <a:solidFill>
                  <a:srgbClr val="D81B60"/>
                </a:solidFill>
                <a:highlight>
                  <a:srgbClr val="FFFFFF"/>
                </a:highlight>
                <a:latin typeface="Courier New"/>
                <a:ea typeface="Courier New"/>
                <a:cs typeface="Courier New"/>
                <a:sym typeface="Courier New"/>
              </a:rPr>
              <a:t>params</a:t>
            </a: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Params</a:t>
            </a:r>
            <a:r>
              <a:rPr lang="en" sz="1200">
                <a:solidFill>
                  <a:srgbClr val="455A64"/>
                </a:solidFill>
                <a:highlight>
                  <a:srgbClr val="FFFFFF"/>
                </a:highlight>
                <a:latin typeface="Courier New"/>
                <a:ea typeface="Courier New"/>
                <a:cs typeface="Courier New"/>
                <a:sym typeface="Courier New"/>
              </a:rPr>
              <a:t>) =&gt; </a:t>
            </a:r>
            <a:r>
              <a:rPr lang="en" sz="1200">
                <a:solidFill>
                  <a:srgbClr val="D81B60"/>
                </a:solidFill>
                <a:highlight>
                  <a:srgbClr val="FFFFFF"/>
                </a:highlight>
                <a:latin typeface="Courier New"/>
                <a:ea typeface="Courier New"/>
                <a:cs typeface="Courier New"/>
                <a:sym typeface="Courier New"/>
              </a:rPr>
              <a:t>this</a:t>
            </a:r>
            <a:r>
              <a:rPr lang="en" sz="1200">
                <a:solidFill>
                  <a:srgbClr val="455A64"/>
                </a:solidFill>
                <a:highlight>
                  <a:srgbClr val="FFFFFF"/>
                </a:highlight>
                <a:latin typeface="Courier New"/>
                <a:ea typeface="Courier New"/>
                <a:cs typeface="Courier New"/>
                <a:sym typeface="Courier New"/>
              </a:rPr>
              <a:t>.heroService.getHero(+</a:t>
            </a:r>
            <a:r>
              <a:rPr lang="en" sz="1200">
                <a:solidFill>
                  <a:srgbClr val="D81B60"/>
                </a:solidFill>
                <a:highlight>
                  <a:srgbClr val="FFFFFF"/>
                </a:highlight>
                <a:latin typeface="Courier New"/>
                <a:ea typeface="Courier New"/>
                <a:cs typeface="Courier New"/>
                <a:sym typeface="Courier New"/>
              </a:rPr>
              <a:t>params</a:t>
            </a:r>
            <a:r>
              <a:rPr lang="en" sz="1200">
                <a:solidFill>
                  <a:srgbClr val="455A64"/>
                </a:solidFill>
                <a:highlight>
                  <a:srgbClr val="FFFFFF"/>
                </a:highlight>
                <a:latin typeface="Courier New"/>
                <a:ea typeface="Courier New"/>
                <a:cs typeface="Courier New"/>
                <a:sym typeface="Courier New"/>
              </a:rPr>
              <a:t>[</a:t>
            </a:r>
            <a:r>
              <a:rPr lang="en" sz="1200">
                <a:solidFill>
                  <a:srgbClr val="00796B"/>
                </a:solidFill>
                <a:highlight>
                  <a:srgbClr val="FFFFFF"/>
                </a:highlight>
                <a:latin typeface="Courier New"/>
                <a:ea typeface="Courier New"/>
                <a:cs typeface="Courier New"/>
                <a:sym typeface="Courier New"/>
              </a:rPr>
              <a:t>'id'</a:t>
            </a:r>
            <a:r>
              <a:rPr lang="en" sz="1200">
                <a:solidFill>
                  <a:srgbClr val="455A64"/>
                </a:solidFill>
                <a:highlight>
                  <a:srgbClr val="FFFFFF"/>
                </a:highlight>
                <a:latin typeface="Courier New"/>
                <a:ea typeface="Courier New"/>
                <a:cs typeface="Courier New"/>
                <a:sym typeface="Courier New"/>
              </a:rPr>
              <a:t>]))</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.subscribe(hero =&gt; </a:t>
            </a:r>
            <a:r>
              <a:rPr lang="en" sz="1200">
                <a:solidFill>
                  <a:srgbClr val="D81B60"/>
                </a:solidFill>
                <a:highlight>
                  <a:srgbClr val="FFFFFF"/>
                </a:highlight>
                <a:latin typeface="Courier New"/>
                <a:ea typeface="Courier New"/>
                <a:cs typeface="Courier New"/>
                <a:sym typeface="Courier New"/>
              </a:rPr>
              <a:t>this</a:t>
            </a:r>
            <a:r>
              <a:rPr lang="en" sz="1200">
                <a:solidFill>
                  <a:srgbClr val="455A64"/>
                </a:solidFill>
                <a:highlight>
                  <a:srgbClr val="FFFFFF"/>
                </a:highlight>
                <a:latin typeface="Courier New"/>
                <a:ea typeface="Courier New"/>
                <a:cs typeface="Courier New"/>
                <a:sym typeface="Courier New"/>
              </a:rPr>
              <a:t>.hero = hero);</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a:t>
            </a:r>
          </a:p>
          <a:p>
            <a:pPr lvl="0" rtl="0">
              <a:lnSpc>
                <a:spcPct val="115000"/>
              </a:lnSpc>
              <a:spcBef>
                <a:spcPts val="0"/>
              </a:spcBef>
              <a:spcAft>
                <a:spcPts val="1800"/>
              </a:spcAft>
              <a:buNone/>
            </a:pPr>
            <a:r>
              <a:t/>
            </a:r>
            <a:endParaRPr sz="1300">
              <a:solidFill>
                <a:srgbClr val="546E7A"/>
              </a:solidFill>
              <a:highlight>
                <a:srgbClr val="FFFFFF"/>
              </a:highlight>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ctrTitle"/>
          </p:nvPr>
        </p:nvSpPr>
        <p:spPr>
          <a:xfrm>
            <a:off x="1519950" y="1323550"/>
            <a:ext cx="6423600" cy="7053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sz="3200">
                <a:latin typeface="Roboto"/>
                <a:ea typeface="Roboto"/>
                <a:cs typeface="Roboto"/>
                <a:sym typeface="Roboto"/>
              </a:rPr>
              <a:t>Tour of Heroes 6</a:t>
            </a:r>
          </a:p>
        </p:txBody>
      </p:sp>
      <p:sp>
        <p:nvSpPr>
          <p:cNvPr id="559" name="Shape 559"/>
          <p:cNvSpPr txBox="1"/>
          <p:nvPr/>
        </p:nvSpPr>
        <p:spPr>
          <a:xfrm>
            <a:off x="2180700" y="2044625"/>
            <a:ext cx="5509500" cy="1650600"/>
          </a:xfrm>
          <a:prstGeom prst="rect">
            <a:avLst/>
          </a:prstGeom>
          <a:noFill/>
          <a:ln>
            <a:noFill/>
          </a:ln>
        </p:spPr>
        <p:txBody>
          <a:bodyPr anchorCtr="0" anchor="ctr" bIns="91425" lIns="91425" rIns="91425" wrap="square" tIns="91425">
            <a:noAutofit/>
          </a:bodyPr>
          <a:lstStyle/>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Añadiremos enrutamiento para navegar entre diferentes componenetes</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Convertiremos el AppComponent en un "controller" de navegación</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Definiremos rutas, redirecciones y rutas parametrizadas</a:t>
            </a:r>
          </a:p>
          <a:p>
            <a:pPr indent="-317500" lvl="0" marL="457200" rtl="0">
              <a:lnSpc>
                <a:spcPct val="115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Usaremos redireccionamiento en los templates</a:t>
            </a:r>
          </a:p>
          <a:p>
            <a:pPr indent="-317500" lvl="0" marL="457200" rtl="0">
              <a:lnSpc>
                <a:spcPct val="115000"/>
              </a:lnSpc>
              <a:spcBef>
                <a:spcPts val="0"/>
              </a:spcBef>
              <a:buClr>
                <a:srgbClr val="FFFFFF"/>
              </a:buClr>
              <a:buSzPct val="100000"/>
              <a:buFont typeface="Raleway"/>
              <a:buAutoNum type="arabicPeriod"/>
            </a:pPr>
            <a:r>
              <a:rPr lang="en">
                <a:solidFill>
                  <a:srgbClr val="FFFFFF"/>
                </a:solidFill>
                <a:latin typeface="Raleway"/>
                <a:ea typeface="Raleway"/>
                <a:cs typeface="Raleway"/>
                <a:sym typeface="Raleway"/>
              </a:rPr>
              <a:t>Usaremos el HeroService en diferentes componentes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Shape 564"/>
          <p:cNvSpPr txBox="1"/>
          <p:nvPr>
            <p:ph type="ctrTitle"/>
          </p:nvPr>
        </p:nvSpPr>
        <p:spPr>
          <a:xfrm>
            <a:off x="1519950" y="2233000"/>
            <a:ext cx="6423600" cy="6519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a:latin typeface="Roboto"/>
                <a:ea typeface="Roboto"/>
                <a:cs typeface="Roboto"/>
                <a:sym typeface="Roboto"/>
              </a:rPr>
              <a:t>HTTP</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Shape 569"/>
          <p:cNvSpPr txBox="1"/>
          <p:nvPr>
            <p:ph type="title"/>
          </p:nvPr>
        </p:nvSpPr>
        <p:spPr>
          <a:xfrm>
            <a:off x="792925" y="307175"/>
            <a:ext cx="8000700" cy="1242300"/>
          </a:xfrm>
          <a:prstGeom prst="rect">
            <a:avLst/>
          </a:prstGeom>
        </p:spPr>
        <p:txBody>
          <a:bodyPr anchorCtr="0" anchor="t" bIns="91425" lIns="91425" rIns="91425" wrap="square" tIns="91425">
            <a:noAutofit/>
          </a:bodyPr>
          <a:lstStyle/>
          <a:p>
            <a:pPr lvl="0" rtl="0">
              <a:spcBef>
                <a:spcPts val="0"/>
              </a:spcBef>
              <a:buNone/>
            </a:pPr>
            <a:r>
              <a:rPr lang="en" sz="2000"/>
              <a:t>HTTP en Angular </a:t>
            </a:r>
          </a:p>
        </p:txBody>
      </p:sp>
      <p:pic>
        <p:nvPicPr>
          <p:cNvPr descr="angular-2-http.png" id="570" name="Shape 570"/>
          <p:cNvPicPr preferRelativeResize="0"/>
          <p:nvPr/>
        </p:nvPicPr>
        <p:blipFill>
          <a:blip r:embed="rId3">
            <a:alphaModFix/>
          </a:blip>
          <a:stretch>
            <a:fillRect/>
          </a:stretch>
        </p:blipFill>
        <p:spPr>
          <a:xfrm>
            <a:off x="716700" y="1549475"/>
            <a:ext cx="6866199" cy="23192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792925" y="383375"/>
            <a:ext cx="8000700" cy="1242300"/>
          </a:xfrm>
          <a:prstGeom prst="rect">
            <a:avLst/>
          </a:prstGeom>
        </p:spPr>
        <p:txBody>
          <a:bodyPr anchorCtr="0" anchor="t" bIns="91425" lIns="91425" rIns="91425" wrap="square" tIns="91425">
            <a:noAutofit/>
          </a:bodyPr>
          <a:lstStyle/>
          <a:p>
            <a:pPr lvl="0" rtl="0">
              <a:spcBef>
                <a:spcPts val="0"/>
              </a:spcBef>
              <a:buNone/>
            </a:pPr>
            <a:r>
              <a:rPr lang="en" sz="2000"/>
              <a:t>HTTP en Angular</a:t>
            </a:r>
          </a:p>
        </p:txBody>
      </p:sp>
      <p:sp>
        <p:nvSpPr>
          <p:cNvPr id="576" name="Shape 576"/>
          <p:cNvSpPr txBox="1"/>
          <p:nvPr/>
        </p:nvSpPr>
        <p:spPr>
          <a:xfrm>
            <a:off x="642925" y="1676675"/>
            <a:ext cx="7333500" cy="35835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800"/>
              </a:spcAft>
              <a:buNone/>
            </a:pPr>
            <a:r>
              <a:rPr lang="en" sz="1300">
                <a:solidFill>
                  <a:srgbClr val="333333"/>
                </a:solidFill>
                <a:highlight>
                  <a:srgbClr val="FFFFFF"/>
                </a:highlight>
                <a:latin typeface="Raleway"/>
                <a:ea typeface="Raleway"/>
                <a:cs typeface="Raleway"/>
                <a:sym typeface="Raleway"/>
              </a:rPr>
              <a:t>Nuestra app estaría incompleta si no podemos comunicarnos con un servicio web vía HTTP</a:t>
            </a:r>
          </a:p>
          <a:p>
            <a:pPr lvl="0" rtl="0">
              <a:lnSpc>
                <a:spcPct val="115000"/>
              </a:lnSpc>
              <a:spcBef>
                <a:spcPts val="0"/>
              </a:spcBef>
              <a:spcAft>
                <a:spcPts val="1800"/>
              </a:spcAft>
              <a:buNone/>
            </a:pPr>
            <a:r>
              <a:rPr lang="en" sz="1300">
                <a:solidFill>
                  <a:srgbClr val="333333"/>
                </a:solidFill>
                <a:highlight>
                  <a:srgbClr val="FFFFFF"/>
                </a:highlight>
                <a:latin typeface="Raleway"/>
                <a:ea typeface="Raleway"/>
                <a:cs typeface="Raleway"/>
                <a:sym typeface="Raleway"/>
              </a:rPr>
              <a:t>Para realizar peticiones HTTP, necesitaremos una dependencia (HttpModule) que no es parte del core de Angular. </a:t>
            </a:r>
          </a:p>
          <a:p>
            <a:pPr lvl="0" rtl="0">
              <a:lnSpc>
                <a:spcPct val="115000"/>
              </a:lnSpc>
              <a:spcBef>
                <a:spcPts val="0"/>
              </a:spcBef>
              <a:buNone/>
            </a:pPr>
            <a:r>
              <a:rPr lang="en" sz="1200">
                <a:solidFill>
                  <a:srgbClr val="D81B60"/>
                </a:solidFill>
                <a:highlight>
                  <a:srgbClr val="FFFFFF"/>
                </a:highlight>
                <a:latin typeface="Courier New"/>
                <a:ea typeface="Courier New"/>
                <a:cs typeface="Courier New"/>
                <a:sym typeface="Courier New"/>
              </a:rPr>
              <a:t>import</a:t>
            </a:r>
            <a:r>
              <a:rPr lang="en" sz="1200">
                <a:solidFill>
                  <a:srgbClr val="455A64"/>
                </a:solidFill>
                <a:highlight>
                  <a:srgbClr val="FFFFFF"/>
                </a:highlight>
                <a:latin typeface="Courier New"/>
                <a:ea typeface="Courier New"/>
                <a:cs typeface="Courier New"/>
                <a:sym typeface="Courier New"/>
              </a:rPr>
              <a:t> { </a:t>
            </a:r>
            <a:r>
              <a:rPr lang="en" sz="1200">
                <a:solidFill>
                  <a:srgbClr val="D81B60"/>
                </a:solidFill>
                <a:highlight>
                  <a:srgbClr val="FFFFFF"/>
                </a:highlight>
                <a:latin typeface="Courier New"/>
                <a:ea typeface="Courier New"/>
                <a:cs typeface="Courier New"/>
                <a:sym typeface="Courier New"/>
              </a:rPr>
              <a:t>HeroService</a:t>
            </a:r>
            <a:r>
              <a:rPr lang="en" sz="1200">
                <a:solidFill>
                  <a:srgbClr val="455A64"/>
                </a:solidFill>
                <a:highlight>
                  <a:srgbClr val="FFFFFF"/>
                </a:highlight>
                <a:latin typeface="Courier New"/>
                <a:ea typeface="Courier New"/>
                <a:cs typeface="Courier New"/>
                <a:sym typeface="Courier New"/>
              </a:rPr>
              <a:t> }          </a:t>
            </a:r>
            <a:r>
              <a:rPr lang="en" sz="1200">
                <a:solidFill>
                  <a:srgbClr val="D81B60"/>
                </a:solidFill>
                <a:highlight>
                  <a:srgbClr val="FFFFFF"/>
                </a:highlight>
                <a:latin typeface="Courier New"/>
                <a:ea typeface="Courier New"/>
                <a:cs typeface="Courier New"/>
                <a:sym typeface="Courier New"/>
              </a:rPr>
              <a:t>from</a:t>
            </a:r>
            <a:r>
              <a:rPr lang="en" sz="1200">
                <a:solidFill>
                  <a:srgbClr val="455A64"/>
                </a:solidFill>
                <a:highlight>
                  <a:srgbClr val="FFFFFF"/>
                </a:highlight>
                <a:latin typeface="Courier New"/>
                <a:ea typeface="Courier New"/>
                <a:cs typeface="Courier New"/>
                <a:sym typeface="Courier New"/>
              </a:rPr>
              <a:t> </a:t>
            </a:r>
            <a:r>
              <a:rPr lang="en" sz="1200">
                <a:solidFill>
                  <a:srgbClr val="00796B"/>
                </a:solidFill>
                <a:highlight>
                  <a:srgbClr val="FFFFFF"/>
                </a:highlight>
                <a:latin typeface="Courier New"/>
                <a:ea typeface="Courier New"/>
                <a:cs typeface="Courier New"/>
                <a:sym typeface="Courier New"/>
              </a:rPr>
              <a:t>'./hero.service'</a:t>
            </a:r>
            <a:r>
              <a:rPr lang="en" sz="1200">
                <a:solidFill>
                  <a:srgbClr val="455A64"/>
                </a:solidFill>
                <a:highlight>
                  <a:srgbClr val="FFFFFF"/>
                </a:highlight>
                <a:latin typeface="Courier New"/>
                <a:ea typeface="Courier New"/>
                <a:cs typeface="Courier New"/>
                <a:sym typeface="Courier New"/>
              </a:rPr>
              <a:t>;</a:t>
            </a:r>
          </a:p>
          <a:p>
            <a:pPr lvl="0" rtl="0">
              <a:lnSpc>
                <a:spcPct val="115000"/>
              </a:lnSpc>
              <a:spcBef>
                <a:spcPts val="0"/>
              </a:spcBef>
              <a:buNone/>
            </a:pPr>
            <a:r>
              <a:t/>
            </a:r>
            <a:endParaRPr sz="1000">
              <a:solidFill>
                <a:srgbClr val="455A64"/>
              </a:solidFill>
              <a:highlight>
                <a:srgbClr val="FFFFFF"/>
              </a:highlight>
              <a:latin typeface="Verdana"/>
              <a:ea typeface="Verdana"/>
              <a:cs typeface="Verdana"/>
              <a:sym typeface="Verdana"/>
            </a:endParaRPr>
          </a:p>
          <a:p>
            <a:pPr lvl="0" rtl="0">
              <a:lnSpc>
                <a:spcPct val="115000"/>
              </a:lnSpc>
              <a:spcBef>
                <a:spcPts val="0"/>
              </a:spcBef>
              <a:buNone/>
            </a:pPr>
            <a:r>
              <a:rPr lang="en" sz="1000">
                <a:solidFill>
                  <a:srgbClr val="455A64"/>
                </a:solidFill>
                <a:highlight>
                  <a:srgbClr val="FFFFFF"/>
                </a:highlight>
                <a:latin typeface="Verdana"/>
                <a:ea typeface="Verdana"/>
                <a:cs typeface="Verdana"/>
                <a:sym typeface="Verdana"/>
              </a:rPr>
              <a:t>Y registrarlo  en nuestro módulo</a:t>
            </a:r>
          </a:p>
          <a:p>
            <a:pPr lvl="0" rtl="0">
              <a:lnSpc>
                <a:spcPct val="115000"/>
              </a:lnSpc>
              <a:spcBef>
                <a:spcPts val="0"/>
              </a:spcBef>
              <a:buNone/>
            </a:pPr>
            <a:r>
              <a:t/>
            </a:r>
            <a:endParaRPr sz="1200">
              <a:solidFill>
                <a:srgbClr val="00796B"/>
              </a:solidFill>
              <a:highlight>
                <a:srgbClr val="FFFFFF"/>
              </a:highlight>
              <a:latin typeface="Verdana"/>
              <a:ea typeface="Verdana"/>
              <a:cs typeface="Verdana"/>
              <a:sym typeface="Verdana"/>
            </a:endParaRPr>
          </a:p>
          <a:p>
            <a:pPr lvl="0" rtl="0">
              <a:lnSpc>
                <a:spcPct val="115000"/>
              </a:lnSpc>
              <a:spcBef>
                <a:spcPts val="0"/>
              </a:spcBef>
              <a:buNone/>
            </a:pPr>
            <a:r>
              <a:rPr lang="en" sz="1200">
                <a:solidFill>
                  <a:srgbClr val="00796B"/>
                </a:solidFill>
                <a:highlight>
                  <a:srgbClr val="FFFFFF"/>
                </a:highlight>
                <a:latin typeface="Courier New"/>
                <a:ea typeface="Courier New"/>
                <a:cs typeface="Courier New"/>
                <a:sym typeface="Courier New"/>
              </a:rPr>
              <a:t>@NgModule</a:t>
            </a:r>
            <a:r>
              <a:rPr lang="en" sz="1200">
                <a:solidFill>
                  <a:srgbClr val="455A64"/>
                </a:solidFill>
                <a:highlight>
                  <a:srgbClr val="FFFFFF"/>
                </a:highlight>
                <a:latin typeface="Courier New"/>
                <a:ea typeface="Courier New"/>
                <a:cs typeface="Courier New"/>
                <a:sym typeface="Courier New"/>
              </a:rPr>
              <a:t>({</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imports: [</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BrowserModule</a:t>
            </a:r>
            <a:r>
              <a:rPr lang="en" sz="1200">
                <a:solidFill>
                  <a:srgbClr val="455A64"/>
                </a:solidFill>
                <a:highlight>
                  <a:srgbClr val="FFFFFF"/>
                </a:highlight>
                <a:latin typeface="Courier New"/>
                <a:ea typeface="Courier New"/>
                <a:cs typeface="Courier New"/>
                <a:sym typeface="Courier New"/>
              </a:rPr>
              <a:t>,</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FormsModule</a:t>
            </a:r>
            <a:r>
              <a:rPr lang="en" sz="1200">
                <a:solidFill>
                  <a:srgbClr val="455A64"/>
                </a:solidFill>
                <a:highlight>
                  <a:srgbClr val="FFFFFF"/>
                </a:highlight>
                <a:latin typeface="Courier New"/>
                <a:ea typeface="Courier New"/>
                <a:cs typeface="Courier New"/>
                <a:sym typeface="Courier New"/>
              </a:rPr>
              <a:t>,</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HttpModule</a:t>
            </a:r>
          </a:p>
          <a:p>
            <a:pPr lvl="0" rtl="0">
              <a:lnSpc>
                <a:spcPct val="115000"/>
              </a:lnSpc>
              <a:spcBef>
                <a:spcPts val="0"/>
              </a:spcBef>
              <a:buNone/>
            </a:pPr>
            <a:r>
              <a:rPr lang="en" sz="1200">
                <a:solidFill>
                  <a:srgbClr val="455A64"/>
                </a:solidFill>
                <a:highlight>
                  <a:srgbClr val="FFFFFF"/>
                </a:highlight>
                <a:latin typeface="Courier New"/>
                <a:ea typeface="Courier New"/>
                <a:cs typeface="Courier New"/>
                <a:sym typeface="Courier New"/>
              </a:rPr>
              <a:t>]</a:t>
            </a:r>
          </a:p>
          <a:p>
            <a:pPr lvl="0" rtl="0">
              <a:lnSpc>
                <a:spcPct val="115000"/>
              </a:lnSpc>
              <a:spcBef>
                <a:spcPts val="0"/>
              </a:spcBef>
              <a:buNone/>
            </a:pPr>
            <a:r>
              <a:rPr lang="en" sz="1200">
                <a:solidFill>
                  <a:srgbClr val="455A64"/>
                </a:solidFill>
                <a:highlight>
                  <a:srgbClr val="FFFFFF"/>
                </a:highlight>
                <a:latin typeface="Courier New"/>
                <a:ea typeface="Courier New"/>
                <a:cs typeface="Courier New"/>
                <a:sym typeface="Courier New"/>
              </a:rPr>
              <a:t>});</a:t>
            </a:r>
          </a:p>
          <a:p>
            <a:pPr lvl="0" rtl="0">
              <a:lnSpc>
                <a:spcPct val="115000"/>
              </a:lnSpc>
              <a:spcBef>
                <a:spcPts val="0"/>
              </a:spcBef>
              <a:buNone/>
            </a:pPr>
            <a:r>
              <a:t/>
            </a:r>
            <a:endParaRPr sz="1000">
              <a:solidFill>
                <a:srgbClr val="455A64"/>
              </a:solidFill>
              <a:highlight>
                <a:srgbClr val="FFFFFF"/>
              </a:highlight>
              <a:latin typeface="Verdana"/>
              <a:ea typeface="Verdana"/>
              <a:cs typeface="Verdana"/>
              <a:sym typeface="Verdana"/>
            </a:endParaRPr>
          </a:p>
          <a:p>
            <a:pPr lvl="0" rtl="0">
              <a:lnSpc>
                <a:spcPct val="115000"/>
              </a:lnSpc>
              <a:spcBef>
                <a:spcPts val="0"/>
              </a:spcBef>
              <a:spcAft>
                <a:spcPts val="1800"/>
              </a:spcAft>
              <a:buNone/>
            </a:pPr>
            <a:r>
              <a:t/>
            </a:r>
            <a:endParaRPr sz="1300">
              <a:solidFill>
                <a:srgbClr val="333333"/>
              </a:solidFill>
              <a:highlight>
                <a:srgbClr val="FFFFFF"/>
              </a:highlight>
              <a:latin typeface="Droid Sans"/>
              <a:ea typeface="Droid Sans"/>
              <a:cs typeface="Droid Sans"/>
              <a:sym typeface="Droid Sans"/>
            </a:endParaRPr>
          </a:p>
          <a:p>
            <a:pPr lvl="0" rtl="0">
              <a:lnSpc>
                <a:spcPct val="115000"/>
              </a:lnSpc>
              <a:spcBef>
                <a:spcPts val="0"/>
              </a:spcBef>
              <a:spcAft>
                <a:spcPts val="1800"/>
              </a:spcAft>
              <a:buNone/>
            </a:pPr>
            <a:r>
              <a:t/>
            </a:r>
            <a:endParaRPr sz="1300">
              <a:solidFill>
                <a:srgbClr val="333333"/>
              </a:solidFill>
              <a:highlight>
                <a:srgbClr val="FFFFFF"/>
              </a:highlight>
              <a:latin typeface="Droid Sans"/>
              <a:ea typeface="Droid Sans"/>
              <a:cs typeface="Droid Sans"/>
              <a:sym typeface="Droid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Shape 581"/>
          <p:cNvSpPr txBox="1"/>
          <p:nvPr>
            <p:ph type="title"/>
          </p:nvPr>
        </p:nvSpPr>
        <p:spPr>
          <a:xfrm>
            <a:off x="792925" y="307175"/>
            <a:ext cx="8000700" cy="1242300"/>
          </a:xfrm>
          <a:prstGeom prst="rect">
            <a:avLst/>
          </a:prstGeom>
        </p:spPr>
        <p:txBody>
          <a:bodyPr anchorCtr="0" anchor="t" bIns="91425" lIns="91425" rIns="91425" wrap="square" tIns="91425">
            <a:noAutofit/>
          </a:bodyPr>
          <a:lstStyle/>
          <a:p>
            <a:pPr lvl="0" rtl="0">
              <a:spcBef>
                <a:spcPts val="0"/>
              </a:spcBef>
              <a:buNone/>
            </a:pPr>
            <a:r>
              <a:rPr b="1" lang="en" sz="2000">
                <a:latin typeface="Droid Sans"/>
                <a:ea typeface="Droid Sans"/>
                <a:cs typeface="Droid Sans"/>
                <a:sym typeface="Droid Sans"/>
              </a:rPr>
              <a:t>HTTP en Angular  (promises)</a:t>
            </a:r>
          </a:p>
        </p:txBody>
      </p:sp>
      <p:sp>
        <p:nvSpPr>
          <p:cNvPr id="582" name="Shape 582"/>
          <p:cNvSpPr txBox="1"/>
          <p:nvPr/>
        </p:nvSpPr>
        <p:spPr>
          <a:xfrm>
            <a:off x="526975" y="1412325"/>
            <a:ext cx="7333500" cy="3583500"/>
          </a:xfrm>
          <a:prstGeom prst="rect">
            <a:avLst/>
          </a:prstGeom>
          <a:noFill/>
          <a:ln>
            <a:noFill/>
          </a:ln>
        </p:spPr>
        <p:txBody>
          <a:bodyPr anchorCtr="0" anchor="ctr" bIns="91425" lIns="91425" rIns="91425" wrap="square" tIns="91425">
            <a:noAutofit/>
          </a:bodyPr>
          <a:lstStyle/>
          <a:p>
            <a:pPr lvl="0" rtl="0">
              <a:lnSpc>
                <a:spcPct val="171428"/>
              </a:lnSpc>
              <a:spcBef>
                <a:spcPts val="0"/>
              </a:spcBef>
              <a:buNone/>
            </a:pP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private</a:t>
            </a:r>
            <a:r>
              <a:rPr lang="en" sz="1200">
                <a:solidFill>
                  <a:srgbClr val="455A64"/>
                </a:solidFill>
                <a:highlight>
                  <a:srgbClr val="FFFFFF"/>
                </a:highlight>
                <a:latin typeface="Courier New"/>
                <a:ea typeface="Courier New"/>
                <a:cs typeface="Courier New"/>
                <a:sym typeface="Courier New"/>
              </a:rPr>
              <a:t> heroesUrl = </a:t>
            </a:r>
            <a:r>
              <a:rPr lang="en" sz="1200">
                <a:solidFill>
                  <a:srgbClr val="00796B"/>
                </a:solidFill>
                <a:highlight>
                  <a:srgbClr val="FFFFFF"/>
                </a:highlight>
                <a:latin typeface="Courier New"/>
                <a:ea typeface="Courier New"/>
                <a:cs typeface="Courier New"/>
                <a:sym typeface="Courier New"/>
              </a:rPr>
              <a:t>'api/heroes'</a:t>
            </a:r>
            <a:r>
              <a:rPr lang="en" sz="1200">
                <a:solidFill>
                  <a:srgbClr val="455A64"/>
                </a:solidFill>
                <a:highlight>
                  <a:srgbClr val="FFFFFF"/>
                </a:highlight>
                <a:latin typeface="Courier New"/>
                <a:ea typeface="Courier New"/>
                <a:cs typeface="Courier New"/>
                <a:sym typeface="Courier New"/>
              </a:rPr>
              <a:t>;  </a:t>
            </a:r>
            <a:r>
              <a:rPr lang="en" sz="1200">
                <a:solidFill>
                  <a:srgbClr val="00796B"/>
                </a:solidFill>
                <a:highlight>
                  <a:srgbClr val="FFFFFF"/>
                </a:highlight>
                <a:latin typeface="Courier New"/>
                <a:ea typeface="Courier New"/>
                <a:cs typeface="Courier New"/>
                <a:sym typeface="Courier New"/>
              </a:rPr>
              <a:t>// URL to web api</a:t>
            </a:r>
            <a:br>
              <a:rPr lang="en" sz="1200">
                <a:solidFill>
                  <a:srgbClr val="455A64"/>
                </a:solidFill>
                <a:highlight>
                  <a:srgbClr val="FFFFFF"/>
                </a:highlight>
                <a:latin typeface="Courier New"/>
                <a:ea typeface="Courier New"/>
                <a:cs typeface="Courier New"/>
                <a:sym typeface="Courier New"/>
              </a:rPr>
            </a:b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constructor(</a:t>
            </a:r>
            <a:r>
              <a:rPr lang="en" sz="1200">
                <a:solidFill>
                  <a:srgbClr val="D81B60"/>
                </a:solidFill>
                <a:highlight>
                  <a:srgbClr val="FFFFFF"/>
                </a:highlight>
                <a:latin typeface="Courier New"/>
                <a:ea typeface="Courier New"/>
                <a:cs typeface="Courier New"/>
                <a:sym typeface="Courier New"/>
              </a:rPr>
              <a:t>private</a:t>
            </a:r>
            <a:r>
              <a:rPr lang="en" sz="1200">
                <a:solidFill>
                  <a:srgbClr val="455A64"/>
                </a:solidFill>
                <a:highlight>
                  <a:srgbClr val="FFFFFF"/>
                </a:highlight>
                <a:latin typeface="Courier New"/>
                <a:ea typeface="Courier New"/>
                <a:cs typeface="Courier New"/>
                <a:sym typeface="Courier New"/>
              </a:rPr>
              <a:t> http: </a:t>
            </a:r>
            <a:r>
              <a:rPr lang="en" sz="1200">
                <a:solidFill>
                  <a:srgbClr val="D81B60"/>
                </a:solidFill>
                <a:highlight>
                  <a:srgbClr val="FFFFFF"/>
                </a:highlight>
                <a:latin typeface="Courier New"/>
                <a:ea typeface="Courier New"/>
                <a:cs typeface="Courier New"/>
                <a:sym typeface="Courier New"/>
              </a:rPr>
              <a:t>Http</a:t>
            </a:r>
            <a:r>
              <a:rPr lang="en" sz="1200">
                <a:solidFill>
                  <a:srgbClr val="455A64"/>
                </a:solidFill>
                <a:highlight>
                  <a:srgbClr val="FFFFFF"/>
                </a:highlight>
                <a:latin typeface="Courier New"/>
                <a:ea typeface="Courier New"/>
                <a:cs typeface="Courier New"/>
                <a:sym typeface="Courier New"/>
              </a:rPr>
              <a:t>) { }</a:t>
            </a:r>
            <a:br>
              <a:rPr lang="en" sz="1200">
                <a:solidFill>
                  <a:srgbClr val="455A64"/>
                </a:solidFill>
                <a:highlight>
                  <a:srgbClr val="FFFFFF"/>
                </a:highlight>
                <a:latin typeface="Courier New"/>
                <a:ea typeface="Courier New"/>
                <a:cs typeface="Courier New"/>
                <a:sym typeface="Courier New"/>
              </a:rPr>
            </a:b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getHeroes(): </a:t>
            </a:r>
            <a:r>
              <a:rPr lang="en" sz="1200">
                <a:solidFill>
                  <a:srgbClr val="D81B60"/>
                </a:solidFill>
                <a:highlight>
                  <a:srgbClr val="FFFFFF"/>
                </a:highlight>
                <a:latin typeface="Courier New"/>
                <a:ea typeface="Courier New"/>
                <a:cs typeface="Courier New"/>
                <a:sym typeface="Courier New"/>
              </a:rPr>
              <a:t>Promise</a:t>
            </a:r>
            <a:r>
              <a:rPr lang="en" sz="1200">
                <a:solidFill>
                  <a:srgbClr val="455A64"/>
                </a:solidFill>
                <a:highlight>
                  <a:srgbClr val="FFFFFF"/>
                </a:highlight>
                <a:latin typeface="Courier New"/>
                <a:ea typeface="Courier New"/>
                <a:cs typeface="Courier New"/>
                <a:sym typeface="Courier New"/>
              </a:rPr>
              <a:t>&lt;</a:t>
            </a:r>
            <a:r>
              <a:rPr lang="en" sz="1200">
                <a:solidFill>
                  <a:srgbClr val="D81B60"/>
                </a:solidFill>
                <a:highlight>
                  <a:srgbClr val="FFFFFF"/>
                </a:highlight>
                <a:latin typeface="Courier New"/>
                <a:ea typeface="Courier New"/>
                <a:cs typeface="Courier New"/>
                <a:sym typeface="Courier New"/>
              </a:rPr>
              <a:t>Hero</a:t>
            </a:r>
            <a:r>
              <a:rPr lang="en" sz="1200">
                <a:solidFill>
                  <a:srgbClr val="455A64"/>
                </a:solidFill>
                <a:highlight>
                  <a:srgbClr val="FFFFFF"/>
                </a:highlight>
                <a:latin typeface="Courier New"/>
                <a:ea typeface="Courier New"/>
                <a:cs typeface="Courier New"/>
                <a:sym typeface="Courier New"/>
              </a:rPr>
              <a:t>[]&gt; {</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return</a:t>
            </a: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this</a:t>
            </a:r>
            <a:r>
              <a:rPr lang="en" sz="1200">
                <a:solidFill>
                  <a:srgbClr val="455A64"/>
                </a:solidFill>
                <a:highlight>
                  <a:srgbClr val="FFFFFF"/>
                </a:highlight>
                <a:latin typeface="Courier New"/>
                <a:ea typeface="Courier New"/>
                <a:cs typeface="Courier New"/>
                <a:sym typeface="Courier New"/>
              </a:rPr>
              <a:t>.http.</a:t>
            </a:r>
            <a:r>
              <a:rPr lang="en" sz="1200">
                <a:solidFill>
                  <a:srgbClr val="D81B60"/>
                </a:solidFill>
                <a:highlight>
                  <a:srgbClr val="FFFFFF"/>
                </a:highlight>
                <a:latin typeface="Courier New"/>
                <a:ea typeface="Courier New"/>
                <a:cs typeface="Courier New"/>
                <a:sym typeface="Courier New"/>
              </a:rPr>
              <a:t>get</a:t>
            </a:r>
            <a:r>
              <a:rPr lang="en" sz="1200">
                <a:solidFill>
                  <a:srgbClr val="455A64"/>
                </a:solidFill>
                <a:highlight>
                  <a:srgbClr val="FFFFFF"/>
                </a:highlight>
                <a:latin typeface="Courier New"/>
                <a:ea typeface="Courier New"/>
                <a:cs typeface="Courier New"/>
                <a:sym typeface="Courier New"/>
              </a:rPr>
              <a:t>(</a:t>
            </a:r>
            <a:r>
              <a:rPr lang="en" sz="1200">
                <a:solidFill>
                  <a:srgbClr val="D81B60"/>
                </a:solidFill>
                <a:highlight>
                  <a:srgbClr val="FFFFFF"/>
                </a:highlight>
                <a:latin typeface="Courier New"/>
                <a:ea typeface="Courier New"/>
                <a:cs typeface="Courier New"/>
                <a:sym typeface="Courier New"/>
              </a:rPr>
              <a:t>this</a:t>
            </a:r>
            <a:r>
              <a:rPr lang="en" sz="1200">
                <a:solidFill>
                  <a:srgbClr val="455A64"/>
                </a:solidFill>
                <a:highlight>
                  <a:srgbClr val="FFFFFF"/>
                </a:highlight>
                <a:latin typeface="Courier New"/>
                <a:ea typeface="Courier New"/>
                <a:cs typeface="Courier New"/>
                <a:sym typeface="Courier New"/>
              </a:rPr>
              <a:t>.heroesUrl)</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.toPromise()</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then</a:t>
            </a:r>
            <a:r>
              <a:rPr lang="en" sz="1200">
                <a:solidFill>
                  <a:srgbClr val="455A64"/>
                </a:solidFill>
                <a:highlight>
                  <a:srgbClr val="FFFFFF"/>
                </a:highlight>
                <a:latin typeface="Courier New"/>
                <a:ea typeface="Courier New"/>
                <a:cs typeface="Courier New"/>
                <a:sym typeface="Courier New"/>
              </a:rPr>
              <a:t>(response =&gt; response.json().data </a:t>
            </a:r>
            <a:r>
              <a:rPr lang="en" sz="1200">
                <a:solidFill>
                  <a:srgbClr val="D81B60"/>
                </a:solidFill>
                <a:highlight>
                  <a:srgbClr val="FFFFFF"/>
                </a:highlight>
                <a:latin typeface="Courier New"/>
                <a:ea typeface="Courier New"/>
                <a:cs typeface="Courier New"/>
                <a:sym typeface="Courier New"/>
              </a:rPr>
              <a:t>as</a:t>
            </a: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Hero</a:t>
            </a:r>
            <a:r>
              <a:rPr lang="en" sz="1200">
                <a:solidFill>
                  <a:srgbClr val="455A64"/>
                </a:solidFill>
                <a:highlight>
                  <a:srgbClr val="FFFFFF"/>
                </a:highlight>
                <a:latin typeface="Courier New"/>
                <a:ea typeface="Courier New"/>
                <a:cs typeface="Courier New"/>
                <a:sym typeface="Courier New"/>
              </a:rPr>
              <a:t>[])</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a:t>
            </a:r>
            <a:r>
              <a:rPr lang="en" sz="1200">
                <a:solidFill>
                  <a:srgbClr val="D81B60"/>
                </a:solidFill>
                <a:highlight>
                  <a:srgbClr val="FFFFFF"/>
                </a:highlight>
                <a:latin typeface="Courier New"/>
                <a:ea typeface="Courier New"/>
                <a:cs typeface="Courier New"/>
                <a:sym typeface="Courier New"/>
              </a:rPr>
              <a:t>catch</a:t>
            </a:r>
            <a:r>
              <a:rPr lang="en" sz="1200">
                <a:solidFill>
                  <a:srgbClr val="455A64"/>
                </a:solidFill>
                <a:highlight>
                  <a:srgbClr val="FFFFFF"/>
                </a:highlight>
                <a:latin typeface="Courier New"/>
                <a:ea typeface="Courier New"/>
                <a:cs typeface="Courier New"/>
                <a:sym typeface="Courier New"/>
              </a:rPr>
              <a:t>(</a:t>
            </a:r>
            <a:r>
              <a:rPr lang="en" sz="1200">
                <a:solidFill>
                  <a:srgbClr val="D81B60"/>
                </a:solidFill>
                <a:highlight>
                  <a:srgbClr val="FFFFFF"/>
                </a:highlight>
                <a:latin typeface="Courier New"/>
                <a:ea typeface="Courier New"/>
                <a:cs typeface="Courier New"/>
                <a:sym typeface="Courier New"/>
              </a:rPr>
              <a:t>this</a:t>
            </a:r>
            <a:r>
              <a:rPr lang="en" sz="1200">
                <a:solidFill>
                  <a:srgbClr val="455A64"/>
                </a:solidFill>
                <a:highlight>
                  <a:srgbClr val="FFFFFF"/>
                </a:highlight>
                <a:latin typeface="Courier New"/>
                <a:ea typeface="Courier New"/>
                <a:cs typeface="Courier New"/>
                <a:sym typeface="Courier New"/>
              </a:rPr>
              <a:t>.handleError);</a:t>
            </a:r>
            <a:br>
              <a:rPr lang="en" sz="1200">
                <a:solidFill>
                  <a:srgbClr val="455A64"/>
                </a:solidFill>
                <a:highlight>
                  <a:srgbClr val="FFFFFF"/>
                </a:highlight>
                <a:latin typeface="Courier New"/>
                <a:ea typeface="Courier New"/>
                <a:cs typeface="Courier New"/>
                <a:sym typeface="Courier New"/>
              </a:rPr>
            </a:br>
            <a:r>
              <a:rPr lang="en" sz="1200">
                <a:solidFill>
                  <a:srgbClr val="455A64"/>
                </a:solidFill>
                <a:highlight>
                  <a:srgbClr val="FFFFFF"/>
                </a:highlight>
                <a:latin typeface="Courier New"/>
                <a:ea typeface="Courier New"/>
                <a:cs typeface="Courier New"/>
                <a:sym typeface="Courier New"/>
              </a:rPr>
              <a:t>  }</a:t>
            </a:r>
          </a:p>
          <a:p>
            <a:pPr lvl="0" rtl="0">
              <a:lnSpc>
                <a:spcPct val="115000"/>
              </a:lnSpc>
              <a:spcBef>
                <a:spcPts val="0"/>
              </a:spcBef>
              <a:spcAft>
                <a:spcPts val="1800"/>
              </a:spcAft>
              <a:buNone/>
            </a:pPr>
            <a:r>
              <a:t/>
            </a:r>
            <a:endParaRPr sz="120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Shape 587"/>
          <p:cNvSpPr txBox="1"/>
          <p:nvPr>
            <p:ph type="title"/>
          </p:nvPr>
        </p:nvSpPr>
        <p:spPr>
          <a:xfrm>
            <a:off x="792925" y="340775"/>
            <a:ext cx="8000700" cy="1056300"/>
          </a:xfrm>
          <a:prstGeom prst="rect">
            <a:avLst/>
          </a:prstGeom>
        </p:spPr>
        <p:txBody>
          <a:bodyPr anchorCtr="0" anchor="t" bIns="91425" lIns="91425" rIns="91425" wrap="square" tIns="91425">
            <a:noAutofit/>
          </a:bodyPr>
          <a:lstStyle/>
          <a:p>
            <a:pPr lvl="0" rtl="0">
              <a:spcBef>
                <a:spcPts val="0"/>
              </a:spcBef>
              <a:buNone/>
            </a:pPr>
            <a:r>
              <a:rPr lang="en" sz="2000"/>
              <a:t>Observables</a:t>
            </a:r>
          </a:p>
        </p:txBody>
      </p:sp>
      <p:sp>
        <p:nvSpPr>
          <p:cNvPr id="588" name="Shape 588"/>
          <p:cNvSpPr txBox="1"/>
          <p:nvPr/>
        </p:nvSpPr>
        <p:spPr>
          <a:xfrm>
            <a:off x="603175" y="1183725"/>
            <a:ext cx="7333500" cy="35835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800"/>
              </a:spcAft>
              <a:buNone/>
            </a:pPr>
            <a:r>
              <a:rPr lang="en">
                <a:solidFill>
                  <a:srgbClr val="455A64"/>
                </a:solidFill>
                <a:highlight>
                  <a:srgbClr val="FFFFFF"/>
                </a:highlight>
                <a:latin typeface="Raleway"/>
                <a:ea typeface="Raleway"/>
                <a:cs typeface="Raleway"/>
                <a:sym typeface="Raleway"/>
              </a:rPr>
              <a:t>Cada servicio HTTP retorna un objeto "observable" de la respuesta HTTP</a:t>
            </a:r>
          </a:p>
          <a:p>
            <a:pPr lvl="0" rtl="0">
              <a:lnSpc>
                <a:spcPct val="115000"/>
              </a:lnSpc>
              <a:spcBef>
                <a:spcPts val="0"/>
              </a:spcBef>
              <a:spcAft>
                <a:spcPts val="1800"/>
              </a:spcAft>
              <a:buNone/>
            </a:pPr>
            <a:r>
              <a:rPr b="1" lang="en">
                <a:solidFill>
                  <a:srgbClr val="455A64"/>
                </a:solidFill>
                <a:highlight>
                  <a:srgbClr val="FFFFFF"/>
                </a:highlight>
                <a:latin typeface="Raleway"/>
                <a:ea typeface="Raleway"/>
                <a:cs typeface="Raleway"/>
                <a:sym typeface="Raleway"/>
              </a:rPr>
              <a:t>Qué es un observable</a:t>
            </a:r>
          </a:p>
          <a:p>
            <a:pPr lvl="0" rtl="0">
              <a:lnSpc>
                <a:spcPct val="115000"/>
              </a:lnSpc>
              <a:spcBef>
                <a:spcPts val="0"/>
              </a:spcBef>
              <a:spcAft>
                <a:spcPts val="1800"/>
              </a:spcAft>
              <a:buNone/>
            </a:pPr>
            <a:r>
              <a:rPr lang="en">
                <a:solidFill>
                  <a:srgbClr val="455A64"/>
                </a:solidFill>
                <a:highlight>
                  <a:srgbClr val="FFFFFF"/>
                </a:highlight>
                <a:latin typeface="Raleway"/>
                <a:ea typeface="Raleway"/>
                <a:cs typeface="Raleway"/>
                <a:sym typeface="Raleway"/>
              </a:rPr>
              <a:t>Es un un s</a:t>
            </a:r>
            <a:r>
              <a:rPr b="1" lang="en">
                <a:solidFill>
                  <a:srgbClr val="455A64"/>
                </a:solidFill>
                <a:highlight>
                  <a:srgbClr val="FFFFFF"/>
                </a:highlight>
                <a:latin typeface="Raleway"/>
                <a:ea typeface="Raleway"/>
                <a:cs typeface="Raleway"/>
                <a:sym typeface="Raleway"/>
              </a:rPr>
              <a:t>tream de eventos</a:t>
            </a:r>
            <a:r>
              <a:rPr lang="en">
                <a:solidFill>
                  <a:srgbClr val="455A64"/>
                </a:solidFill>
                <a:highlight>
                  <a:srgbClr val="FFFFFF"/>
                </a:highlight>
                <a:latin typeface="Raleway"/>
                <a:ea typeface="Raleway"/>
                <a:cs typeface="Raleway"/>
                <a:sym typeface="Raleway"/>
              </a:rPr>
              <a:t> para manipulación de peticiones asíncronas. A diferencia de un promise, nos permite conocer el estatus de la petición</a:t>
            </a:r>
            <a:r>
              <a:rPr b="1" lang="en">
                <a:solidFill>
                  <a:srgbClr val="455A64"/>
                </a:solidFill>
                <a:highlight>
                  <a:srgbClr val="FFFFFF"/>
                </a:highlight>
                <a:latin typeface="Raleway"/>
                <a:ea typeface="Raleway"/>
                <a:cs typeface="Raleway"/>
                <a:sym typeface="Raleway"/>
              </a:rPr>
              <a:t> y </a:t>
            </a:r>
            <a:r>
              <a:rPr b="1" lang="en" u="sng">
                <a:solidFill>
                  <a:schemeClr val="hlink"/>
                </a:solidFill>
                <a:highlight>
                  <a:srgbClr val="FFFFFF"/>
                </a:highlight>
                <a:latin typeface="Raleway"/>
                <a:ea typeface="Raleway"/>
                <a:cs typeface="Raleway"/>
                <a:sym typeface="Raleway"/>
                <a:hlinkClick r:id="rId3"/>
              </a:rPr>
              <a:t>aplicar operadores</a:t>
            </a:r>
            <a:r>
              <a:rPr b="1" lang="en">
                <a:solidFill>
                  <a:srgbClr val="455A64"/>
                </a:solidFill>
                <a:highlight>
                  <a:srgbClr val="FFFFFF"/>
                </a:highlight>
                <a:latin typeface="Raleway"/>
                <a:ea typeface="Raleway"/>
                <a:cs typeface="Raleway"/>
                <a:sym typeface="Raleway"/>
              </a:rPr>
              <a:t> durante su ejecución</a:t>
            </a:r>
            <a:r>
              <a:rPr lang="en">
                <a:solidFill>
                  <a:srgbClr val="455A64"/>
                </a:solidFill>
                <a:highlight>
                  <a:srgbClr val="FFFFFF"/>
                </a:highlight>
                <a:latin typeface="Raleway"/>
                <a:ea typeface="Raleway"/>
                <a:cs typeface="Raleway"/>
                <a:sym typeface="Raleway"/>
              </a:rPr>
              <a:t>, además de otros features interesantes</a:t>
            </a:r>
          </a:p>
          <a:p>
            <a:pPr lvl="0" rtl="0">
              <a:lnSpc>
                <a:spcPct val="115000"/>
              </a:lnSpc>
              <a:spcBef>
                <a:spcPts val="0"/>
              </a:spcBef>
              <a:spcAft>
                <a:spcPts val="1800"/>
              </a:spcAft>
              <a:buNone/>
            </a:pPr>
            <a:r>
              <a:t/>
            </a:r>
            <a:endParaRPr>
              <a:solidFill>
                <a:srgbClr val="455A64"/>
              </a:solidFill>
              <a:highlight>
                <a:srgbClr val="FFFFFF"/>
              </a:highlight>
              <a:latin typeface="Raleway"/>
              <a:ea typeface="Raleway"/>
              <a:cs typeface="Raleway"/>
              <a:sym typeface="Raleway"/>
            </a:endParaRPr>
          </a:p>
          <a:p>
            <a:pPr lvl="0" rtl="0">
              <a:lnSpc>
                <a:spcPct val="115000"/>
              </a:lnSpc>
              <a:spcBef>
                <a:spcPts val="0"/>
              </a:spcBef>
              <a:spcAft>
                <a:spcPts val="1800"/>
              </a:spcAft>
              <a:buNone/>
            </a:pPr>
            <a:r>
              <a:t/>
            </a:r>
            <a:endParaRPr>
              <a:solidFill>
                <a:srgbClr val="455A64"/>
              </a:solidFill>
              <a:highlight>
                <a:srgbClr val="FFFFFF"/>
              </a:highlight>
              <a:latin typeface="Raleway"/>
              <a:ea typeface="Raleway"/>
              <a:cs typeface="Raleway"/>
              <a:sym typeface="Raleway"/>
            </a:endParaRPr>
          </a:p>
        </p:txBody>
      </p:sp>
      <p:pic>
        <p:nvPicPr>
          <p:cNvPr id="589" name="Shape 589"/>
          <p:cNvPicPr preferRelativeResize="0"/>
          <p:nvPr/>
        </p:nvPicPr>
        <p:blipFill>
          <a:blip r:embed="rId4">
            <a:alphaModFix/>
          </a:blip>
          <a:stretch>
            <a:fillRect/>
          </a:stretch>
        </p:blipFill>
        <p:spPr>
          <a:xfrm>
            <a:off x="2372125" y="3378075"/>
            <a:ext cx="3514175" cy="15424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ph type="title"/>
          </p:nvPr>
        </p:nvSpPr>
        <p:spPr>
          <a:xfrm>
            <a:off x="792925" y="351425"/>
            <a:ext cx="8000700" cy="744900"/>
          </a:xfrm>
          <a:prstGeom prst="rect">
            <a:avLst/>
          </a:prstGeom>
        </p:spPr>
        <p:txBody>
          <a:bodyPr anchorCtr="0" anchor="t" bIns="91425" lIns="91425" rIns="91425" wrap="square" tIns="91425">
            <a:noAutofit/>
          </a:bodyPr>
          <a:lstStyle/>
          <a:p>
            <a:pPr lvl="0" rtl="0">
              <a:spcBef>
                <a:spcPts val="0"/>
              </a:spcBef>
              <a:buNone/>
            </a:pPr>
            <a:r>
              <a:rPr lang="en" sz="2000"/>
              <a:t>Observables</a:t>
            </a:r>
          </a:p>
        </p:txBody>
      </p:sp>
      <p:sp>
        <p:nvSpPr>
          <p:cNvPr id="595" name="Shape 595"/>
          <p:cNvSpPr txBox="1"/>
          <p:nvPr/>
        </p:nvSpPr>
        <p:spPr>
          <a:xfrm>
            <a:off x="5501850" y="1522650"/>
            <a:ext cx="3000000" cy="3000000"/>
          </a:xfrm>
          <a:prstGeom prst="rect">
            <a:avLst/>
          </a:prstGeom>
          <a:noFill/>
          <a:ln>
            <a:noFill/>
          </a:ln>
        </p:spPr>
        <p:txBody>
          <a:bodyPr anchorCtr="0" anchor="ctr" bIns="91425" lIns="91425" rIns="91425" wrap="square" tIns="91425">
            <a:noAutofit/>
          </a:bodyPr>
          <a:lstStyle/>
          <a:p>
            <a:pPr indent="-304800" lvl="0" marL="457200" rtl="0">
              <a:lnSpc>
                <a:spcPct val="211764"/>
              </a:lnSpc>
              <a:spcBef>
                <a:spcPts val="0"/>
              </a:spcBef>
              <a:buClr>
                <a:srgbClr val="B0BEC5"/>
              </a:buClr>
              <a:buSzPct val="100000"/>
              <a:buFont typeface="Courier New"/>
              <a:buAutoNum type="arabicPeriod"/>
            </a:pPr>
            <a:r>
              <a:rPr lang="en" sz="1200">
                <a:solidFill>
                  <a:srgbClr val="D81B60"/>
                </a:solidFill>
                <a:highlight>
                  <a:srgbClr val="FFFFFF"/>
                </a:highlight>
                <a:latin typeface="Courier New"/>
                <a:ea typeface="Courier New"/>
                <a:cs typeface="Courier New"/>
                <a:sym typeface="Courier New"/>
              </a:rPr>
              <a:t>import</a:t>
            </a:r>
            <a:r>
              <a:rPr lang="en" sz="1200">
                <a:solidFill>
                  <a:srgbClr val="455A64"/>
                </a:solidFill>
                <a:highlight>
                  <a:srgbClr val="FFFFFF"/>
                </a:highlight>
                <a:latin typeface="Courier New"/>
                <a:ea typeface="Courier New"/>
                <a:cs typeface="Courier New"/>
                <a:sym typeface="Courier New"/>
              </a:rPr>
              <a:t> { </a:t>
            </a:r>
            <a:r>
              <a:rPr lang="en" sz="1200">
                <a:solidFill>
                  <a:srgbClr val="D81B60"/>
                </a:solidFill>
                <a:highlight>
                  <a:srgbClr val="FFFFFF"/>
                </a:highlight>
                <a:latin typeface="Courier New"/>
                <a:ea typeface="Courier New"/>
                <a:cs typeface="Courier New"/>
                <a:sym typeface="Courier New"/>
              </a:rPr>
              <a:t>Observable</a:t>
            </a:r>
            <a:r>
              <a:rPr lang="en" sz="1200">
                <a:solidFill>
                  <a:srgbClr val="455A64"/>
                </a:solidFill>
                <a:highlight>
                  <a:srgbClr val="FFFFFF"/>
                </a:highlight>
                <a:latin typeface="Courier New"/>
                <a:ea typeface="Courier New"/>
                <a:cs typeface="Courier New"/>
                <a:sym typeface="Courier New"/>
              </a:rPr>
              <a:t> }        </a:t>
            </a:r>
            <a:r>
              <a:rPr lang="en" sz="1200">
                <a:solidFill>
                  <a:srgbClr val="D81B60"/>
                </a:solidFill>
                <a:highlight>
                  <a:srgbClr val="FFFFFF"/>
                </a:highlight>
                <a:latin typeface="Courier New"/>
                <a:ea typeface="Courier New"/>
                <a:cs typeface="Courier New"/>
                <a:sym typeface="Courier New"/>
              </a:rPr>
              <a:t>from</a:t>
            </a:r>
            <a:r>
              <a:rPr lang="en" sz="1200">
                <a:solidFill>
                  <a:srgbClr val="455A64"/>
                </a:solidFill>
                <a:highlight>
                  <a:srgbClr val="FFFFFF"/>
                </a:highlight>
                <a:latin typeface="Courier New"/>
                <a:ea typeface="Courier New"/>
                <a:cs typeface="Courier New"/>
                <a:sym typeface="Courier New"/>
              </a:rPr>
              <a:t> </a:t>
            </a:r>
            <a:r>
              <a:rPr lang="en" sz="1200">
                <a:solidFill>
                  <a:srgbClr val="00796B"/>
                </a:solidFill>
                <a:highlight>
                  <a:srgbClr val="FFFFFF"/>
                </a:highlight>
                <a:latin typeface="Courier New"/>
                <a:ea typeface="Courier New"/>
                <a:cs typeface="Courier New"/>
                <a:sym typeface="Courier New"/>
              </a:rPr>
              <a:t>'rxjs/Observable'</a:t>
            </a:r>
            <a:r>
              <a:rPr lang="en" sz="1200">
                <a:solidFill>
                  <a:srgbClr val="455A64"/>
                </a:solidFill>
                <a:highlight>
                  <a:srgbClr val="FFFFFF"/>
                </a:highlight>
                <a:latin typeface="Courier New"/>
                <a:ea typeface="Courier New"/>
                <a:cs typeface="Courier New"/>
                <a:sym typeface="Courier New"/>
              </a:rPr>
              <a:t>;</a:t>
            </a:r>
          </a:p>
          <a:p>
            <a:pPr indent="-304800" lvl="0" marL="457200" rtl="0">
              <a:lnSpc>
                <a:spcPct val="211764"/>
              </a:lnSpc>
              <a:spcBef>
                <a:spcPts val="0"/>
              </a:spcBef>
              <a:buClr>
                <a:srgbClr val="B0BEC5"/>
              </a:buClr>
              <a:buSzPct val="100000"/>
              <a:buFont typeface="Courier New"/>
              <a:buAutoNum type="arabicPeriod"/>
            </a:pPr>
            <a:r>
              <a:rPr lang="en" sz="1200">
                <a:solidFill>
                  <a:srgbClr val="D81B60"/>
                </a:solidFill>
                <a:highlight>
                  <a:srgbClr val="FFFFFF"/>
                </a:highlight>
                <a:latin typeface="Courier New"/>
                <a:ea typeface="Courier New"/>
                <a:cs typeface="Courier New"/>
                <a:sym typeface="Courier New"/>
              </a:rPr>
              <a:t>import</a:t>
            </a:r>
            <a:r>
              <a:rPr lang="en" sz="1200">
                <a:solidFill>
                  <a:srgbClr val="455A64"/>
                </a:solidFill>
                <a:highlight>
                  <a:srgbClr val="FFFFFF"/>
                </a:highlight>
                <a:latin typeface="Courier New"/>
                <a:ea typeface="Courier New"/>
                <a:cs typeface="Courier New"/>
                <a:sym typeface="Courier New"/>
              </a:rPr>
              <a:t> { </a:t>
            </a:r>
            <a:r>
              <a:rPr lang="en" sz="1200">
                <a:solidFill>
                  <a:srgbClr val="D81B60"/>
                </a:solidFill>
                <a:highlight>
                  <a:srgbClr val="FFFFFF"/>
                </a:highlight>
                <a:latin typeface="Courier New"/>
                <a:ea typeface="Courier New"/>
                <a:cs typeface="Courier New"/>
                <a:sym typeface="Courier New"/>
              </a:rPr>
              <a:t>Subject</a:t>
            </a:r>
            <a:r>
              <a:rPr lang="en" sz="1200">
                <a:solidFill>
                  <a:srgbClr val="455A64"/>
                </a:solidFill>
                <a:highlight>
                  <a:srgbClr val="FFFFFF"/>
                </a:highlight>
                <a:latin typeface="Courier New"/>
                <a:ea typeface="Courier New"/>
                <a:cs typeface="Courier New"/>
                <a:sym typeface="Courier New"/>
              </a:rPr>
              <a:t> }           </a:t>
            </a:r>
            <a:r>
              <a:rPr lang="en" sz="1200">
                <a:solidFill>
                  <a:srgbClr val="D81B60"/>
                </a:solidFill>
                <a:highlight>
                  <a:srgbClr val="FFFFFF"/>
                </a:highlight>
                <a:latin typeface="Courier New"/>
                <a:ea typeface="Courier New"/>
                <a:cs typeface="Courier New"/>
                <a:sym typeface="Courier New"/>
              </a:rPr>
              <a:t>from</a:t>
            </a:r>
            <a:r>
              <a:rPr lang="en" sz="1200">
                <a:solidFill>
                  <a:srgbClr val="455A64"/>
                </a:solidFill>
                <a:highlight>
                  <a:srgbClr val="FFFFFF"/>
                </a:highlight>
                <a:latin typeface="Courier New"/>
                <a:ea typeface="Courier New"/>
                <a:cs typeface="Courier New"/>
                <a:sym typeface="Courier New"/>
              </a:rPr>
              <a:t> </a:t>
            </a:r>
            <a:r>
              <a:rPr lang="en" sz="1200">
                <a:solidFill>
                  <a:srgbClr val="00796B"/>
                </a:solidFill>
                <a:highlight>
                  <a:srgbClr val="FFFFFF"/>
                </a:highlight>
                <a:latin typeface="Courier New"/>
                <a:ea typeface="Courier New"/>
                <a:cs typeface="Courier New"/>
                <a:sym typeface="Courier New"/>
              </a:rPr>
              <a:t>'rxjs/Subject'</a:t>
            </a:r>
            <a:r>
              <a:rPr lang="en" sz="1200">
                <a:solidFill>
                  <a:srgbClr val="455A64"/>
                </a:solidFill>
                <a:highlight>
                  <a:srgbClr val="FFFFFF"/>
                </a:highlight>
                <a:latin typeface="Courier New"/>
                <a:ea typeface="Courier New"/>
                <a:cs typeface="Courier New"/>
                <a:sym typeface="Courier New"/>
              </a:rPr>
              <a:t>;</a:t>
            </a:r>
          </a:p>
          <a:p>
            <a:pPr indent="-282575" lvl="0" marL="457200" rtl="0">
              <a:lnSpc>
                <a:spcPct val="211764"/>
              </a:lnSpc>
              <a:spcBef>
                <a:spcPts val="0"/>
              </a:spcBef>
              <a:buClr>
                <a:srgbClr val="B0BEC5"/>
              </a:buClr>
              <a:buSzPct val="85000"/>
              <a:buFont typeface="Courier New"/>
              <a:buAutoNum type="arabicPeriod"/>
            </a:pPr>
            <a:r>
              <a:t/>
            </a:r>
            <a:endParaRPr sz="1000">
              <a:solidFill>
                <a:srgbClr val="455A64"/>
              </a:solidFill>
              <a:highlight>
                <a:srgbClr val="FFFFFF"/>
              </a:highlight>
              <a:latin typeface="Courier New"/>
              <a:ea typeface="Courier New"/>
              <a:cs typeface="Courier New"/>
              <a:sym typeface="Courier New"/>
            </a:endParaRPr>
          </a:p>
          <a:p>
            <a:pPr indent="-282575" lvl="0" marL="457200" rtl="0">
              <a:lnSpc>
                <a:spcPct val="211764"/>
              </a:lnSpc>
              <a:spcBef>
                <a:spcPts val="0"/>
              </a:spcBef>
              <a:buClr>
                <a:srgbClr val="B0BEC5"/>
              </a:buClr>
              <a:buSzPct val="85000"/>
              <a:buFont typeface="Courier New"/>
              <a:buAutoNum type="arabicPeriod"/>
            </a:pPr>
            <a:r>
              <a:t/>
            </a:r>
            <a:endParaRPr sz="1000">
              <a:solidFill>
                <a:srgbClr val="455A64"/>
              </a:solidFill>
              <a:highlight>
                <a:srgbClr val="FFFFFF"/>
              </a:highlight>
              <a:latin typeface="Courier New"/>
              <a:ea typeface="Courier New"/>
              <a:cs typeface="Courier New"/>
              <a:sym typeface="Courier New"/>
            </a:endParaRPr>
          </a:p>
        </p:txBody>
      </p:sp>
      <p:pic>
        <p:nvPicPr>
          <p:cNvPr descr="tech-reactivex.png" id="596" name="Shape 596">
            <a:hlinkClick r:id="rId3"/>
          </p:cNvPr>
          <p:cNvPicPr preferRelativeResize="0"/>
          <p:nvPr/>
        </p:nvPicPr>
        <p:blipFill>
          <a:blip r:embed="rId4">
            <a:alphaModFix/>
          </a:blip>
          <a:stretch>
            <a:fillRect/>
          </a:stretch>
        </p:blipFill>
        <p:spPr>
          <a:xfrm>
            <a:off x="5730450" y="3333275"/>
            <a:ext cx="2609900" cy="1304950"/>
          </a:xfrm>
          <a:prstGeom prst="rect">
            <a:avLst/>
          </a:prstGeom>
          <a:noFill/>
          <a:ln>
            <a:noFill/>
          </a:ln>
        </p:spPr>
      </p:pic>
      <p:pic>
        <p:nvPicPr>
          <p:cNvPr descr="1455228358pillars.png" id="597" name="Shape 597"/>
          <p:cNvPicPr preferRelativeResize="0"/>
          <p:nvPr/>
        </p:nvPicPr>
        <p:blipFill>
          <a:blip r:embed="rId5">
            <a:alphaModFix/>
          </a:blip>
          <a:stretch>
            <a:fillRect/>
          </a:stretch>
        </p:blipFill>
        <p:spPr>
          <a:xfrm>
            <a:off x="162979" y="1096175"/>
            <a:ext cx="5539145" cy="36217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Shape 602"/>
          <p:cNvSpPr txBox="1"/>
          <p:nvPr>
            <p:ph type="title"/>
          </p:nvPr>
        </p:nvSpPr>
        <p:spPr>
          <a:xfrm>
            <a:off x="792925" y="325175"/>
            <a:ext cx="8000700" cy="1242300"/>
          </a:xfrm>
          <a:prstGeom prst="rect">
            <a:avLst/>
          </a:prstGeom>
        </p:spPr>
        <p:txBody>
          <a:bodyPr anchorCtr="0" anchor="t" bIns="91425" lIns="91425" rIns="91425" wrap="square" tIns="91425">
            <a:noAutofit/>
          </a:bodyPr>
          <a:lstStyle/>
          <a:p>
            <a:pPr lvl="0" rtl="0">
              <a:spcBef>
                <a:spcPts val="0"/>
              </a:spcBef>
              <a:buNone/>
            </a:pPr>
            <a:r>
              <a:rPr lang="en" sz="2000"/>
              <a:t>Observables</a:t>
            </a:r>
          </a:p>
        </p:txBody>
      </p:sp>
      <p:sp>
        <p:nvSpPr>
          <p:cNvPr id="603" name="Shape 603"/>
          <p:cNvSpPr txBox="1"/>
          <p:nvPr/>
        </p:nvSpPr>
        <p:spPr>
          <a:xfrm>
            <a:off x="472750" y="1515300"/>
            <a:ext cx="7333500" cy="35835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500"/>
              </a:spcAft>
              <a:buNone/>
            </a:pPr>
            <a:r>
              <a:rPr lang="en">
                <a:solidFill>
                  <a:srgbClr val="8959A8"/>
                </a:solidFill>
                <a:highlight>
                  <a:srgbClr val="F7F7F7"/>
                </a:highlight>
                <a:latin typeface="Courier New"/>
                <a:ea typeface="Courier New"/>
                <a:cs typeface="Courier New"/>
                <a:sym typeface="Courier New"/>
              </a:rPr>
              <a:t>export</a:t>
            </a:r>
            <a:r>
              <a:rPr lang="en">
                <a:solidFill>
                  <a:srgbClr val="333333"/>
                </a:solidFill>
                <a:highlight>
                  <a:srgbClr val="F7F7F7"/>
                </a:highlight>
                <a:latin typeface="Courier New"/>
                <a:ea typeface="Courier New"/>
                <a:cs typeface="Courier New"/>
                <a:sym typeface="Courier New"/>
              </a:rPr>
              <a:t> </a:t>
            </a:r>
            <a:r>
              <a:rPr lang="en">
                <a:solidFill>
                  <a:srgbClr val="8959A8"/>
                </a:solidFill>
                <a:highlight>
                  <a:srgbClr val="F7F7F7"/>
                </a:highlight>
                <a:latin typeface="Courier New"/>
                <a:ea typeface="Courier New"/>
                <a:cs typeface="Courier New"/>
                <a:sym typeface="Courier New"/>
              </a:rPr>
              <a:t>class</a:t>
            </a:r>
            <a:r>
              <a:rPr lang="en">
                <a:solidFill>
                  <a:srgbClr val="333333"/>
                </a:solidFill>
                <a:highlight>
                  <a:srgbClr val="F7F7F7"/>
                </a:highlight>
                <a:latin typeface="Courier New"/>
                <a:ea typeface="Courier New"/>
                <a:cs typeface="Courier New"/>
                <a:sym typeface="Courier New"/>
              </a:rPr>
              <a:t> </a:t>
            </a:r>
            <a:r>
              <a:rPr lang="en">
                <a:solidFill>
                  <a:srgbClr val="8E908C"/>
                </a:solidFill>
                <a:highlight>
                  <a:srgbClr val="F7F7F7"/>
                </a:highlight>
                <a:latin typeface="Courier New"/>
                <a:ea typeface="Courier New"/>
                <a:cs typeface="Courier New"/>
                <a:sym typeface="Courier New"/>
              </a:rPr>
              <a:t>MyApp</a:t>
            </a:r>
            <a:r>
              <a:rPr lang="en">
                <a:solidFill>
                  <a:srgbClr val="333333"/>
                </a:solidFill>
                <a:highlight>
                  <a:srgbClr val="F7F7F7"/>
                </a:highlight>
                <a:latin typeface="Courier New"/>
                <a:ea typeface="Courier New"/>
                <a:cs typeface="Courier New"/>
                <a:sym typeface="Courier New"/>
              </a:rPr>
              <a:t> {</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private </a:t>
            </a:r>
            <a:r>
              <a:rPr lang="en">
                <a:solidFill>
                  <a:srgbClr val="333333"/>
                </a:solidFill>
                <a:highlight>
                  <a:srgbClr val="F7F7F7"/>
                </a:highlight>
                <a:latin typeface="Courier New"/>
                <a:ea typeface="Courier New"/>
                <a:cs typeface="Courier New"/>
                <a:sym typeface="Courier New"/>
              </a:rPr>
              <a:t>avenidasDeMadrid</a:t>
            </a:r>
            <a:r>
              <a:rPr lang="en">
                <a:solidFill>
                  <a:srgbClr val="333333"/>
                </a:solidFill>
                <a:highlight>
                  <a:srgbClr val="F7F7F7"/>
                </a:highlight>
                <a:latin typeface="Courier New"/>
                <a:ea typeface="Courier New"/>
                <a:cs typeface="Courier New"/>
                <a:sym typeface="Courier New"/>
              </a:rPr>
              <a:t> = [];</a:t>
            </a:r>
            <a:br>
              <a:rPr lang="en">
                <a:solidFill>
                  <a:srgbClr val="333333"/>
                </a:solidFill>
                <a:highlight>
                  <a:srgbClr val="F7F7F7"/>
                </a:highlight>
                <a:latin typeface="Courier New"/>
                <a:ea typeface="Courier New"/>
                <a:cs typeface="Courier New"/>
                <a:sym typeface="Courier New"/>
              </a:rPr>
            </a:b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lang="en">
                <a:solidFill>
                  <a:srgbClr val="8959A8"/>
                </a:solidFill>
                <a:highlight>
                  <a:srgbClr val="F7F7F7"/>
                </a:highlight>
                <a:latin typeface="Courier New"/>
                <a:ea typeface="Courier New"/>
                <a:cs typeface="Courier New"/>
                <a:sym typeface="Courier New"/>
              </a:rPr>
              <a:t>constructor</a:t>
            </a:r>
            <a:r>
              <a:rPr lang="en">
                <a:solidFill>
                  <a:srgbClr val="333333"/>
                </a:solidFill>
                <a:highlight>
                  <a:srgbClr val="F7F7F7"/>
                </a:highlight>
                <a:latin typeface="Courier New"/>
                <a:ea typeface="Courier New"/>
                <a:cs typeface="Courier New"/>
                <a:sym typeface="Courier New"/>
              </a:rPr>
              <a:t>(http: Http) {</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http.get(</a:t>
            </a:r>
            <a:r>
              <a:rPr lang="en">
                <a:solidFill>
                  <a:srgbClr val="718C00"/>
                </a:solidFill>
                <a:highlight>
                  <a:srgbClr val="F7F7F7"/>
                </a:highlight>
                <a:latin typeface="Courier New"/>
                <a:ea typeface="Courier New"/>
                <a:cs typeface="Courier New"/>
                <a:sym typeface="Courier New"/>
              </a:rPr>
              <a:t>'http://jsonplaceholder.typicode.com/users/'</a:t>
            </a:r>
            <a:r>
              <a:rPr lang="en">
                <a:solidFill>
                  <a:srgbClr val="333333"/>
                </a:solidFill>
                <a:highlight>
                  <a:srgbClr val="F7F7F7"/>
                </a:highlight>
                <a:latin typeface="Courier New"/>
                <a:ea typeface="Courier New"/>
                <a:cs typeface="Courier New"/>
                <a:sym typeface="Courier New"/>
              </a:rPr>
              <a: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.flatMap((users) =&gt; users.address)</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.filter((address) =&gt; address.city == </a:t>
            </a:r>
            <a:r>
              <a:rPr lang="en">
                <a:solidFill>
                  <a:srgbClr val="F5871F"/>
                </a:solidFill>
                <a:highlight>
                  <a:srgbClr val="F7F7F7"/>
                </a:highlight>
                <a:latin typeface="Courier New"/>
                <a:ea typeface="Courier New"/>
                <a:cs typeface="Courier New"/>
                <a:sym typeface="Courier New"/>
              </a:rPr>
              <a:t>“Madrid”</a:t>
            </a:r>
            <a:r>
              <a:rPr lang="en">
                <a:solidFill>
                  <a:srgbClr val="333333"/>
                </a:solidFill>
                <a:highlight>
                  <a:srgbClr val="F7F7F7"/>
                </a:highlight>
                <a:latin typeface="Courier New"/>
                <a:ea typeface="Courier New"/>
                <a:cs typeface="Courier New"/>
                <a:sym typeface="Courier New"/>
              </a:rPr>
              <a: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.map((</a:t>
            </a:r>
            <a:r>
              <a:rPr lang="en">
                <a:solidFill>
                  <a:srgbClr val="333333"/>
                </a:solidFill>
                <a:highlight>
                  <a:srgbClr val="F7F7F7"/>
                </a:highlight>
                <a:latin typeface="Courier New"/>
                <a:ea typeface="Courier New"/>
                <a:cs typeface="Courier New"/>
                <a:sym typeface="Courier New"/>
              </a:rPr>
              <a:t>address</a:t>
            </a:r>
            <a:r>
              <a:rPr lang="en">
                <a:solidFill>
                  <a:srgbClr val="333333"/>
                </a:solidFill>
                <a:highlight>
                  <a:srgbClr val="F7F7F7"/>
                </a:highlight>
                <a:latin typeface="Courier New"/>
                <a:ea typeface="Courier New"/>
                <a:cs typeface="Courier New"/>
                <a:sym typeface="Courier New"/>
              </a:rPr>
              <a:t>) =&gt; </a:t>
            </a:r>
            <a:r>
              <a:rPr lang="en">
                <a:solidFill>
                  <a:srgbClr val="718C00"/>
                </a:solidFill>
                <a:highlight>
                  <a:srgbClr val="F7F7F7"/>
                </a:highlight>
                <a:latin typeface="Courier New"/>
                <a:ea typeface="Courier New"/>
                <a:cs typeface="Courier New"/>
                <a:sym typeface="Courier New"/>
              </a:rPr>
              <a:t>"Avenida "</a:t>
            </a:r>
            <a:r>
              <a:rPr lang="en">
                <a:solidFill>
                  <a:srgbClr val="333333"/>
                </a:solidFill>
                <a:highlight>
                  <a:srgbClr val="F7F7F7"/>
                </a:highlight>
                <a:latin typeface="Courier New"/>
                <a:ea typeface="Courier New"/>
                <a:cs typeface="Courier New"/>
                <a:sym typeface="Courier New"/>
              </a:rPr>
              <a:t> + address.street)</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.subscribe((data) =&gt; {</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r>
              <a:rPr lang="en">
                <a:solidFill>
                  <a:srgbClr val="8959A8"/>
                </a:solidFill>
                <a:highlight>
                  <a:srgbClr val="F7F7F7"/>
                </a:highlight>
                <a:latin typeface="Courier New"/>
                <a:ea typeface="Courier New"/>
                <a:cs typeface="Courier New"/>
                <a:sym typeface="Courier New"/>
              </a:rPr>
              <a:t>this</a:t>
            </a:r>
            <a:r>
              <a:rPr lang="en">
                <a:solidFill>
                  <a:srgbClr val="333333"/>
                </a:solidFill>
                <a:highlight>
                  <a:srgbClr val="F7F7F7"/>
                </a:highlight>
                <a:latin typeface="Courier New"/>
                <a:ea typeface="Courier New"/>
                <a:cs typeface="Courier New"/>
                <a:sym typeface="Courier New"/>
              </a:rPr>
              <a:t>.avenidasDeMadrid.push(data);</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  }</a:t>
            </a:r>
            <a:br>
              <a:rPr lang="en">
                <a:solidFill>
                  <a:srgbClr val="333333"/>
                </a:solidFill>
                <a:highlight>
                  <a:srgbClr val="F7F7F7"/>
                </a:highlight>
                <a:latin typeface="Courier New"/>
                <a:ea typeface="Courier New"/>
                <a:cs typeface="Courier New"/>
                <a:sym typeface="Courier New"/>
              </a:rPr>
            </a:br>
            <a:r>
              <a:rPr lang="en">
                <a:solidFill>
                  <a:srgbClr val="333333"/>
                </a:solidFill>
                <a:highlight>
                  <a:srgbClr val="F7F7F7"/>
                </a:highlight>
                <a:latin typeface="Courier New"/>
                <a:ea typeface="Courier New"/>
                <a:cs typeface="Courier New"/>
                <a:sym typeface="Courier New"/>
              </a:rPr>
              <a:t>}</a:t>
            </a:r>
          </a:p>
          <a:p>
            <a:pPr lvl="0" rtl="0">
              <a:lnSpc>
                <a:spcPct val="115000"/>
              </a:lnSpc>
              <a:spcBef>
                <a:spcPts val="0"/>
              </a:spcBef>
              <a:spcAft>
                <a:spcPts val="1800"/>
              </a:spcAft>
              <a:buNone/>
            </a:pPr>
            <a:r>
              <a:t/>
            </a:r>
            <a:endParaRPr>
              <a:solidFill>
                <a:srgbClr val="455A64"/>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ctrTitle"/>
          </p:nvPr>
        </p:nvSpPr>
        <p:spPr>
          <a:xfrm>
            <a:off x="1815525" y="1888150"/>
            <a:ext cx="5513100" cy="11598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Raleway"/>
              <a:buNone/>
            </a:pPr>
            <a:r>
              <a:rPr lang="en">
                <a:latin typeface="Roboto"/>
                <a:ea typeface="Roboto"/>
                <a:cs typeface="Roboto"/>
                <a:sym typeface="Roboto"/>
              </a:rPr>
              <a:t>Introducción a Angular</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txBox="1"/>
          <p:nvPr>
            <p:ph type="ctrTitle"/>
          </p:nvPr>
        </p:nvSpPr>
        <p:spPr>
          <a:xfrm>
            <a:off x="1519950" y="1247350"/>
            <a:ext cx="6423600" cy="7053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sz="3000">
                <a:latin typeface="Roboto"/>
                <a:ea typeface="Roboto"/>
                <a:cs typeface="Roboto"/>
                <a:sym typeface="Roboto"/>
              </a:rPr>
              <a:t>Tour of Heroes HTTP</a:t>
            </a:r>
          </a:p>
        </p:txBody>
      </p:sp>
      <p:sp>
        <p:nvSpPr>
          <p:cNvPr id="609" name="Shape 609"/>
          <p:cNvSpPr txBox="1"/>
          <p:nvPr/>
        </p:nvSpPr>
        <p:spPr>
          <a:xfrm>
            <a:off x="1671900" y="1968425"/>
            <a:ext cx="6751500" cy="1650600"/>
          </a:xfrm>
          <a:prstGeom prst="rect">
            <a:avLst/>
          </a:prstGeom>
          <a:noFill/>
          <a:ln>
            <a:noFill/>
          </a:ln>
        </p:spPr>
        <p:txBody>
          <a:bodyPr anchorCtr="0" anchor="ctr" bIns="91425" lIns="91425" rIns="91425" wrap="square" tIns="91425">
            <a:noAutofit/>
          </a:bodyPr>
          <a:lstStyle/>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Agregaremos dependencias necesarias para hacer llamadas HTTP</a:t>
            </a:r>
          </a:p>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Refactorizaremos HeroService para retornar heroes desde una API web</a:t>
            </a:r>
          </a:p>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Extenderemos HeroService para tener servicios POST, PUT y DELETE</a:t>
            </a:r>
          </a:p>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Actualizaremos los componentes para permitir edición y edición de datos</a:t>
            </a:r>
          </a:p>
          <a:p>
            <a:pPr indent="-317500" lvl="0" marL="457200" rtl="0">
              <a:lnSpc>
                <a:spcPct val="150000"/>
              </a:lnSpc>
              <a:spcBef>
                <a:spcPts val="0"/>
              </a:spcBef>
              <a:buClr>
                <a:srgbClr val="FFFFFF"/>
              </a:buClr>
              <a:buSzPct val="100000"/>
              <a:buFont typeface="Raleway"/>
              <a:buAutoNum type="arabicPeriod"/>
            </a:pPr>
            <a:r>
              <a:rPr lang="en">
                <a:solidFill>
                  <a:srgbClr val="FFFFFF"/>
                </a:solidFill>
                <a:latin typeface="Raleway"/>
                <a:ea typeface="Raleway"/>
                <a:cs typeface="Raleway"/>
                <a:sym typeface="Raleway"/>
              </a:rPr>
              <a:t>Aprenderemos sobre los observables</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ph idx="4294967295" type="title"/>
          </p:nvPr>
        </p:nvSpPr>
        <p:spPr>
          <a:xfrm>
            <a:off x="886650" y="1698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Parte Final</a:t>
            </a:r>
          </a:p>
        </p:txBody>
      </p:sp>
      <p:sp>
        <p:nvSpPr>
          <p:cNvPr id="615" name="Shape 615"/>
          <p:cNvSpPr txBox="1"/>
          <p:nvPr/>
        </p:nvSpPr>
        <p:spPr>
          <a:xfrm>
            <a:off x="2880025" y="1314425"/>
            <a:ext cx="58086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None/>
            </a:pPr>
            <a:r>
              <a:rPr b="1" lang="en" sz="1600">
                <a:solidFill>
                  <a:srgbClr val="004C52"/>
                </a:solidFill>
                <a:latin typeface="Raleway"/>
                <a:ea typeface="Raleway"/>
                <a:cs typeface="Raleway"/>
                <a:sym typeface="Raleway"/>
              </a:rPr>
              <a:t>Formularios</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Usando FormModule</a:t>
            </a:r>
          </a:p>
          <a:p>
            <a:pPr indent="-330200" lvl="0" marL="457200" rtl="0" algn="just">
              <a:lnSpc>
                <a:spcPct val="115000"/>
              </a:lnSpc>
              <a:spcBef>
                <a:spcPts val="0"/>
              </a:spcBef>
              <a:buClr>
                <a:srgbClr val="004C52"/>
              </a:buClr>
              <a:buSzPct val="100000"/>
              <a:buFont typeface="Raleway"/>
              <a:buAutoNum type="arabicPeriod"/>
            </a:pPr>
            <a:r>
              <a:rPr lang="en" sz="1600">
                <a:solidFill>
                  <a:srgbClr val="004C52"/>
                </a:solidFill>
                <a:latin typeface="Raleway"/>
                <a:ea typeface="Raleway"/>
                <a:cs typeface="Raleway"/>
                <a:sym typeface="Raleway"/>
              </a:rPr>
              <a:t>Validaciones</a:t>
            </a:r>
          </a:p>
          <a:p>
            <a:pPr lvl="0" rtl="0" algn="just">
              <a:lnSpc>
                <a:spcPct val="100000"/>
              </a:lnSpc>
              <a:spcBef>
                <a:spcPts val="0"/>
              </a:spcBef>
              <a:buNone/>
            </a:pPr>
            <a:r>
              <a:t/>
            </a:r>
            <a:endParaRPr b="1" sz="1600">
              <a:solidFill>
                <a:srgbClr val="004C52"/>
              </a:solidFill>
              <a:latin typeface="Raleway"/>
              <a:ea typeface="Raleway"/>
              <a:cs typeface="Raleway"/>
              <a:sym typeface="Raleway"/>
            </a:endParaRPr>
          </a:p>
          <a:p>
            <a:pPr lvl="0" rtl="0" algn="just">
              <a:lnSpc>
                <a:spcPct val="115000"/>
              </a:lnSpc>
              <a:spcBef>
                <a:spcPts val="0"/>
              </a:spcBef>
              <a:buNone/>
            </a:pPr>
            <a:r>
              <a:rPr b="1" lang="en" sz="1600">
                <a:solidFill>
                  <a:srgbClr val="004C52"/>
                </a:solidFill>
                <a:latin typeface="Raleway"/>
                <a:ea typeface="Raleway"/>
                <a:cs typeface="Raleway"/>
                <a:sym typeface="Raleway"/>
              </a:rPr>
              <a:t>Preparando una app para producción</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Ng-build y como funciona</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Configurando la app generada para producción</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.htaccess y como configurarlo</a:t>
            </a:r>
          </a:p>
          <a:p>
            <a:pPr indent="-330200" lvl="0" marL="457200" rtl="0" algn="just">
              <a:lnSpc>
                <a:spcPct val="115000"/>
              </a:lnSpc>
              <a:spcBef>
                <a:spcPts val="0"/>
              </a:spcBef>
              <a:spcAft>
                <a:spcPts val="0"/>
              </a:spcAft>
              <a:buClr>
                <a:srgbClr val="004C52"/>
              </a:buClr>
              <a:buSzPct val="100000"/>
              <a:buFont typeface="Raleway"/>
              <a:buAutoNum type="arabicPeriod"/>
            </a:pPr>
            <a:r>
              <a:rPr lang="en" sz="1600">
                <a:solidFill>
                  <a:srgbClr val="004C52"/>
                </a:solidFill>
                <a:latin typeface="Raleway"/>
                <a:ea typeface="Raleway"/>
                <a:cs typeface="Raleway"/>
                <a:sym typeface="Raleway"/>
              </a:rPr>
              <a:t>Desplegando en un servidor de prueba</a:t>
            </a:r>
          </a:p>
          <a:p>
            <a:pPr indent="-330200" lvl="0" marL="457200" rtl="0" algn="just">
              <a:lnSpc>
                <a:spcPct val="115000"/>
              </a:lnSpc>
              <a:spcBef>
                <a:spcPts val="0"/>
              </a:spcBef>
              <a:buClr>
                <a:srgbClr val="004C52"/>
              </a:buClr>
              <a:buSzPct val="100000"/>
              <a:buFont typeface="Raleway"/>
              <a:buAutoNum type="arabicPeriod"/>
            </a:pPr>
            <a:r>
              <a:rPr lang="en" sz="1600">
                <a:solidFill>
                  <a:srgbClr val="004C52"/>
                </a:solidFill>
                <a:latin typeface="Raleway"/>
                <a:ea typeface="Raleway"/>
                <a:cs typeface="Raleway"/>
                <a:sym typeface="Raleway"/>
              </a:rPr>
              <a:t>Actualizando una app en producción</a:t>
            </a:r>
          </a:p>
        </p:txBody>
      </p:sp>
      <p:pic>
        <p:nvPicPr>
          <p:cNvPr descr="Angular.png" id="616" name="Shape 616"/>
          <p:cNvPicPr preferRelativeResize="0"/>
          <p:nvPr/>
        </p:nvPicPr>
        <p:blipFill>
          <a:blip r:embed="rId3">
            <a:alphaModFix/>
          </a:blip>
          <a:stretch>
            <a:fillRect/>
          </a:stretch>
        </p:blipFill>
        <p:spPr>
          <a:xfrm>
            <a:off x="205600" y="1627600"/>
            <a:ext cx="2318225" cy="23182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ph idx="4294967295" type="title"/>
          </p:nvPr>
        </p:nvSpPr>
        <p:spPr>
          <a:xfrm>
            <a:off x="886650" y="1698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Formularios</a:t>
            </a:r>
          </a:p>
        </p:txBody>
      </p:sp>
      <p:sp>
        <p:nvSpPr>
          <p:cNvPr id="622" name="Shape 622"/>
          <p:cNvSpPr txBox="1"/>
          <p:nvPr/>
        </p:nvSpPr>
        <p:spPr>
          <a:xfrm>
            <a:off x="634975" y="1055588"/>
            <a:ext cx="5808600" cy="3344100"/>
          </a:xfrm>
          <a:prstGeom prst="rect">
            <a:avLst/>
          </a:prstGeom>
          <a:noFill/>
          <a:ln>
            <a:noFill/>
          </a:ln>
        </p:spPr>
        <p:txBody>
          <a:bodyPr anchorCtr="0" anchor="ctr" bIns="91425" lIns="91425" rIns="91425" wrap="square" tIns="91425">
            <a:noAutofit/>
          </a:bodyPr>
          <a:lstStyle/>
          <a:p>
            <a:pPr lvl="0" rtl="0" algn="just">
              <a:lnSpc>
                <a:spcPct val="150000"/>
              </a:lnSpc>
              <a:spcBef>
                <a:spcPts val="0"/>
              </a:spcBef>
              <a:buNone/>
            </a:pPr>
            <a:r>
              <a:rPr b="1" lang="en" sz="1600">
                <a:solidFill>
                  <a:srgbClr val="004C52"/>
                </a:solidFill>
                <a:latin typeface="Raleway"/>
                <a:ea typeface="Raleway"/>
                <a:cs typeface="Raleway"/>
                <a:sym typeface="Raleway"/>
              </a:rPr>
              <a:t>Tipos de formularios en Angular</a:t>
            </a:r>
          </a:p>
          <a:p>
            <a:pPr indent="-330200" lvl="0" marL="457200" rtl="0" algn="just">
              <a:lnSpc>
                <a:spcPct val="150000"/>
              </a:lnSpc>
              <a:spcBef>
                <a:spcPts val="0"/>
              </a:spcBef>
              <a:spcAft>
                <a:spcPts val="0"/>
              </a:spcAft>
              <a:buClr>
                <a:srgbClr val="004C52"/>
              </a:buClr>
              <a:buSzPct val="100000"/>
              <a:buFont typeface="Raleway"/>
              <a:buAutoNum type="arabicPeriod"/>
            </a:pPr>
            <a:r>
              <a:rPr b="1" lang="en" sz="1600">
                <a:solidFill>
                  <a:srgbClr val="004C52"/>
                </a:solidFill>
                <a:latin typeface="Raleway"/>
                <a:ea typeface="Raleway"/>
                <a:cs typeface="Raleway"/>
                <a:sym typeface="Raleway"/>
              </a:rPr>
              <a:t>Template Driven Forms</a:t>
            </a:r>
          </a:p>
          <a:p>
            <a:pPr indent="-330200" lvl="0" marL="457200" rtl="0" algn="just">
              <a:lnSpc>
                <a:spcPct val="150000"/>
              </a:lnSpc>
              <a:spcBef>
                <a:spcPts val="0"/>
              </a:spcBef>
              <a:spcAft>
                <a:spcPts val="0"/>
              </a:spcAft>
              <a:buClr>
                <a:srgbClr val="004C52"/>
              </a:buClr>
              <a:buSzPct val="100000"/>
              <a:buFont typeface="Raleway"/>
              <a:buAutoNum type="arabicPeriod"/>
            </a:pPr>
            <a:r>
              <a:rPr b="1" lang="en" sz="1600">
                <a:solidFill>
                  <a:srgbClr val="004C52"/>
                </a:solidFill>
                <a:latin typeface="Raleway"/>
                <a:ea typeface="Raleway"/>
                <a:cs typeface="Raleway"/>
                <a:sym typeface="Raleway"/>
              </a:rPr>
              <a:t>Reactive Forms</a:t>
            </a:r>
          </a:p>
          <a:p>
            <a:pPr indent="-330200" lvl="0" marL="457200" rtl="0" algn="just">
              <a:lnSpc>
                <a:spcPct val="150000"/>
              </a:lnSpc>
              <a:spcBef>
                <a:spcPts val="0"/>
              </a:spcBef>
              <a:buClr>
                <a:srgbClr val="004C52"/>
              </a:buClr>
              <a:buSzPct val="100000"/>
              <a:buFont typeface="Raleway"/>
              <a:buAutoNum type="arabicPeriod"/>
            </a:pPr>
            <a:r>
              <a:rPr b="1" lang="en" sz="1600">
                <a:solidFill>
                  <a:srgbClr val="004C52"/>
                </a:solidFill>
                <a:latin typeface="Raleway"/>
                <a:ea typeface="Raleway"/>
                <a:cs typeface="Raleway"/>
                <a:sym typeface="Raleway"/>
              </a:rPr>
              <a:t>Dynamic Forms</a:t>
            </a:r>
          </a:p>
        </p:txBody>
      </p:sp>
      <p:pic>
        <p:nvPicPr>
          <p:cNvPr id="623" name="Shape 623"/>
          <p:cNvPicPr preferRelativeResize="0"/>
          <p:nvPr/>
        </p:nvPicPr>
        <p:blipFill>
          <a:blip r:embed="rId3">
            <a:alphaModFix/>
          </a:blip>
          <a:stretch>
            <a:fillRect/>
          </a:stretch>
        </p:blipFill>
        <p:spPr>
          <a:xfrm>
            <a:off x="5067425" y="1132675"/>
            <a:ext cx="3189926" cy="31899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Shape 628"/>
          <p:cNvSpPr txBox="1"/>
          <p:nvPr>
            <p:ph idx="4294967295" type="title"/>
          </p:nvPr>
        </p:nvSpPr>
        <p:spPr>
          <a:xfrm>
            <a:off x="886650" y="1698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Formularios</a:t>
            </a:r>
          </a:p>
        </p:txBody>
      </p:sp>
      <p:graphicFrame>
        <p:nvGraphicFramePr>
          <p:cNvPr id="629" name="Shape 629"/>
          <p:cNvGraphicFramePr/>
          <p:nvPr/>
        </p:nvGraphicFramePr>
        <p:xfrm>
          <a:off x="952500" y="1809750"/>
          <a:ext cx="3000000" cy="3000000"/>
        </p:xfrm>
        <a:graphic>
          <a:graphicData uri="http://schemas.openxmlformats.org/drawingml/2006/table">
            <a:tbl>
              <a:tblPr>
                <a:noFill/>
                <a:tableStyleId>{830083D4-95B6-45A5-AFD4-54BD8CCC2239}</a:tableStyleId>
              </a:tblPr>
              <a:tblGrid>
                <a:gridCol w="2413000"/>
                <a:gridCol w="2413000"/>
                <a:gridCol w="2413000"/>
              </a:tblGrid>
              <a:tr h="381000">
                <a:tc>
                  <a:txBody>
                    <a:bodyPr>
                      <a:noAutofit/>
                    </a:bodyPr>
                    <a:lstStyle/>
                    <a:p>
                      <a:pPr lvl="0">
                        <a:spcBef>
                          <a:spcPts val="0"/>
                        </a:spcBef>
                        <a:buNone/>
                      </a:pPr>
                      <a:r>
                        <a:rPr lang="en"/>
                        <a:t>Estado</a:t>
                      </a:r>
                    </a:p>
                  </a:txBody>
                  <a:tcPr marT="91425" marB="91425" marR="91425" marL="91425">
                    <a:solidFill>
                      <a:srgbClr val="93C47D"/>
                    </a:solidFill>
                  </a:tcPr>
                </a:tc>
                <a:tc>
                  <a:txBody>
                    <a:bodyPr>
                      <a:noAutofit/>
                    </a:bodyPr>
                    <a:lstStyle/>
                    <a:p>
                      <a:pPr lvl="0">
                        <a:spcBef>
                          <a:spcPts val="0"/>
                        </a:spcBef>
                        <a:buNone/>
                      </a:pPr>
                      <a:r>
                        <a:rPr lang="en"/>
                        <a:t>Class en true</a:t>
                      </a:r>
                    </a:p>
                  </a:txBody>
                  <a:tcPr marT="91425" marB="91425" marR="91425" marL="91425">
                    <a:solidFill>
                      <a:srgbClr val="93C47D"/>
                    </a:solidFill>
                  </a:tcPr>
                </a:tc>
                <a:tc>
                  <a:txBody>
                    <a:bodyPr>
                      <a:noAutofit/>
                    </a:bodyPr>
                    <a:lstStyle/>
                    <a:p>
                      <a:pPr lvl="0">
                        <a:spcBef>
                          <a:spcPts val="0"/>
                        </a:spcBef>
                        <a:buNone/>
                      </a:pPr>
                      <a:r>
                        <a:rPr lang="en"/>
                        <a:t>Class en false</a:t>
                      </a:r>
                    </a:p>
                  </a:txBody>
                  <a:tcPr marT="91425" marB="91425" marR="91425" marL="91425">
                    <a:solidFill>
                      <a:srgbClr val="93C47D"/>
                    </a:solidFill>
                  </a:tcPr>
                </a:tc>
              </a:tr>
              <a:tr h="381000">
                <a:tc>
                  <a:txBody>
                    <a:bodyPr>
                      <a:noAutofit/>
                    </a:bodyPr>
                    <a:lstStyle/>
                    <a:p>
                      <a:pPr lvl="0">
                        <a:spcBef>
                          <a:spcPts val="0"/>
                        </a:spcBef>
                        <a:buNone/>
                      </a:pPr>
                      <a:r>
                        <a:rPr lang="en"/>
                        <a:t>El control ha sido visitado</a:t>
                      </a:r>
                    </a:p>
                  </a:txBody>
                  <a:tcPr marT="91425" marB="91425" marR="91425" marL="91425"/>
                </a:tc>
                <a:tc>
                  <a:txBody>
                    <a:bodyPr>
                      <a:noAutofit/>
                    </a:bodyPr>
                    <a:lstStyle/>
                    <a:p>
                      <a:pPr lvl="0">
                        <a:spcBef>
                          <a:spcPts val="0"/>
                        </a:spcBef>
                        <a:buNone/>
                      </a:pPr>
                      <a:r>
                        <a:rPr lang="en"/>
                        <a:t>ng-touched</a:t>
                      </a:r>
                    </a:p>
                  </a:txBody>
                  <a:tcPr marT="91425" marB="91425" marR="91425" marL="91425"/>
                </a:tc>
                <a:tc>
                  <a:txBody>
                    <a:bodyPr>
                      <a:noAutofit/>
                    </a:bodyPr>
                    <a:lstStyle/>
                    <a:p>
                      <a:pPr lvl="0">
                        <a:spcBef>
                          <a:spcPts val="0"/>
                        </a:spcBef>
                        <a:buNone/>
                      </a:pPr>
                      <a:r>
                        <a:rPr lang="en"/>
                        <a:t>ng-untouched</a:t>
                      </a:r>
                    </a:p>
                  </a:txBody>
                  <a:tcPr marT="91425" marB="91425" marR="91425" marL="91425"/>
                </a:tc>
              </a:tr>
              <a:tr h="381000">
                <a:tc>
                  <a:txBody>
                    <a:bodyPr>
                      <a:noAutofit/>
                    </a:bodyPr>
                    <a:lstStyle/>
                    <a:p>
                      <a:pPr lvl="0">
                        <a:spcBef>
                          <a:spcPts val="0"/>
                        </a:spcBef>
                        <a:buNone/>
                      </a:pPr>
                      <a:r>
                        <a:rPr lang="en"/>
                        <a:t>El control ha cambiado su valor</a:t>
                      </a:r>
                    </a:p>
                  </a:txBody>
                  <a:tcPr marT="91425" marB="91425" marR="91425" marL="91425"/>
                </a:tc>
                <a:tc>
                  <a:txBody>
                    <a:bodyPr>
                      <a:noAutofit/>
                    </a:bodyPr>
                    <a:lstStyle/>
                    <a:p>
                      <a:pPr lvl="0">
                        <a:spcBef>
                          <a:spcPts val="0"/>
                        </a:spcBef>
                        <a:buNone/>
                      </a:pPr>
                      <a:r>
                        <a:rPr lang="en"/>
                        <a:t>ng-dirty</a:t>
                      </a:r>
                    </a:p>
                  </a:txBody>
                  <a:tcPr marT="91425" marB="91425" marR="91425" marL="91425"/>
                </a:tc>
                <a:tc>
                  <a:txBody>
                    <a:bodyPr>
                      <a:noAutofit/>
                    </a:bodyPr>
                    <a:lstStyle/>
                    <a:p>
                      <a:pPr lvl="0">
                        <a:spcBef>
                          <a:spcPts val="0"/>
                        </a:spcBef>
                        <a:buNone/>
                      </a:pPr>
                      <a:r>
                        <a:rPr lang="en"/>
                        <a:t>ng-pristine</a:t>
                      </a:r>
                    </a:p>
                  </a:txBody>
                  <a:tcPr marT="91425" marB="91425" marR="91425" marL="91425"/>
                </a:tc>
              </a:tr>
              <a:tr h="381000">
                <a:tc>
                  <a:txBody>
                    <a:bodyPr>
                      <a:noAutofit/>
                    </a:bodyPr>
                    <a:lstStyle/>
                    <a:p>
                      <a:pPr lvl="0">
                        <a:spcBef>
                          <a:spcPts val="0"/>
                        </a:spcBef>
                        <a:buNone/>
                      </a:pPr>
                      <a:r>
                        <a:rPr lang="en"/>
                        <a:t>El valor es valido</a:t>
                      </a:r>
                    </a:p>
                  </a:txBody>
                  <a:tcPr marT="91425" marB="91425" marR="91425" marL="91425"/>
                </a:tc>
                <a:tc>
                  <a:txBody>
                    <a:bodyPr>
                      <a:noAutofit/>
                    </a:bodyPr>
                    <a:lstStyle/>
                    <a:p>
                      <a:pPr lvl="0">
                        <a:spcBef>
                          <a:spcPts val="0"/>
                        </a:spcBef>
                        <a:buNone/>
                      </a:pPr>
                      <a:r>
                        <a:rPr lang="en"/>
                        <a:t>ng-valid</a:t>
                      </a:r>
                    </a:p>
                  </a:txBody>
                  <a:tcPr marT="91425" marB="91425" marR="91425" marL="91425"/>
                </a:tc>
                <a:tc>
                  <a:txBody>
                    <a:bodyPr>
                      <a:noAutofit/>
                    </a:bodyPr>
                    <a:lstStyle/>
                    <a:p>
                      <a:pPr lvl="0">
                        <a:spcBef>
                          <a:spcPts val="0"/>
                        </a:spcBef>
                        <a:buNone/>
                      </a:pPr>
                      <a:r>
                        <a:rPr lang="en"/>
                        <a:t>ng-invalid</a:t>
                      </a:r>
                    </a:p>
                  </a:txBody>
                  <a:tcPr marT="91425" marB="91425" marR="91425" marL="91425"/>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Shape 634"/>
          <p:cNvSpPr txBox="1"/>
          <p:nvPr>
            <p:ph idx="4294967295" type="title"/>
          </p:nvPr>
        </p:nvSpPr>
        <p:spPr>
          <a:xfrm>
            <a:off x="886650" y="1698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Formularios</a:t>
            </a:r>
          </a:p>
        </p:txBody>
      </p:sp>
      <p:pic>
        <p:nvPicPr>
          <p:cNvPr id="635" name="Shape 635"/>
          <p:cNvPicPr preferRelativeResize="0"/>
          <p:nvPr/>
        </p:nvPicPr>
        <p:blipFill>
          <a:blip r:embed="rId3">
            <a:alphaModFix/>
          </a:blip>
          <a:stretch>
            <a:fillRect/>
          </a:stretch>
        </p:blipFill>
        <p:spPr>
          <a:xfrm>
            <a:off x="1250225" y="1281250"/>
            <a:ext cx="6338201" cy="32853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Shape 640"/>
          <p:cNvSpPr txBox="1"/>
          <p:nvPr>
            <p:ph idx="4294967295" type="title"/>
          </p:nvPr>
        </p:nvSpPr>
        <p:spPr>
          <a:xfrm>
            <a:off x="886650" y="1698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Formularios</a:t>
            </a:r>
          </a:p>
        </p:txBody>
      </p:sp>
      <p:pic>
        <p:nvPicPr>
          <p:cNvPr id="641" name="Shape 641"/>
          <p:cNvPicPr preferRelativeResize="0"/>
          <p:nvPr/>
        </p:nvPicPr>
        <p:blipFill>
          <a:blip r:embed="rId3">
            <a:alphaModFix/>
          </a:blip>
          <a:stretch>
            <a:fillRect/>
          </a:stretch>
        </p:blipFill>
        <p:spPr>
          <a:xfrm>
            <a:off x="1766050" y="1903900"/>
            <a:ext cx="5715000" cy="16287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Shape 646"/>
          <p:cNvSpPr txBox="1"/>
          <p:nvPr>
            <p:ph type="ctrTitle"/>
          </p:nvPr>
        </p:nvSpPr>
        <p:spPr>
          <a:xfrm>
            <a:off x="1519950" y="1247350"/>
            <a:ext cx="6423600" cy="7053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sz="3000">
                <a:latin typeface="Roboto"/>
                <a:ea typeface="Roboto"/>
                <a:cs typeface="Roboto"/>
                <a:sym typeface="Roboto"/>
              </a:rPr>
              <a:t>Template Driven Forms </a:t>
            </a:r>
          </a:p>
        </p:txBody>
      </p:sp>
      <p:sp>
        <p:nvSpPr>
          <p:cNvPr id="647" name="Shape 647"/>
          <p:cNvSpPr txBox="1"/>
          <p:nvPr/>
        </p:nvSpPr>
        <p:spPr>
          <a:xfrm>
            <a:off x="1671900" y="1968425"/>
            <a:ext cx="6751500" cy="1650600"/>
          </a:xfrm>
          <a:prstGeom prst="rect">
            <a:avLst/>
          </a:prstGeom>
          <a:noFill/>
          <a:ln>
            <a:noFill/>
          </a:ln>
        </p:spPr>
        <p:txBody>
          <a:bodyPr anchorCtr="0" anchor="ctr" bIns="91425" lIns="91425" rIns="91425" wrap="square" tIns="91425">
            <a:noAutofit/>
          </a:bodyPr>
          <a:lstStyle/>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Añadiremos un form angular en el template</a:t>
            </a:r>
          </a:p>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Agregaremos un componente para manipulacion de logica del formulario</a:t>
            </a:r>
          </a:p>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Manejaremos la submission del formulario</a:t>
            </a:r>
          </a:p>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Usaremos ngModel para data binding</a:t>
            </a:r>
          </a:p>
          <a:p>
            <a:pPr indent="-317500" lvl="0" marL="457200" rtl="0">
              <a:lnSpc>
                <a:spcPct val="150000"/>
              </a:lnSpc>
              <a:spcBef>
                <a:spcPts val="0"/>
              </a:spcBef>
              <a:buClr>
                <a:srgbClr val="FFFFFF"/>
              </a:buClr>
              <a:buSzPct val="100000"/>
              <a:buFont typeface="Raleway"/>
              <a:buAutoNum type="arabicPeriod"/>
            </a:pPr>
            <a:r>
              <a:rPr lang="en">
                <a:solidFill>
                  <a:srgbClr val="FFFFFF"/>
                </a:solidFill>
                <a:latin typeface="Raleway"/>
                <a:ea typeface="Raleway"/>
                <a:cs typeface="Raleway"/>
                <a:sym typeface="Raleway"/>
              </a:rPr>
              <a:t>Mostraremos mensajes de validacion usando clases angular predefinidas</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type="ctrTitle"/>
          </p:nvPr>
        </p:nvSpPr>
        <p:spPr>
          <a:xfrm>
            <a:off x="1403800" y="2184800"/>
            <a:ext cx="6423600" cy="7053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sz="3000">
                <a:latin typeface="Roboto"/>
                <a:ea typeface="Roboto"/>
                <a:cs typeface="Roboto"/>
                <a:sym typeface="Roboto"/>
              </a:rPr>
              <a:t>Reactive Forms</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Shape 657"/>
          <p:cNvSpPr txBox="1"/>
          <p:nvPr>
            <p:ph idx="4294967295" type="title"/>
          </p:nvPr>
        </p:nvSpPr>
        <p:spPr>
          <a:xfrm>
            <a:off x="886650" y="1698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Reactive Forms</a:t>
            </a:r>
          </a:p>
        </p:txBody>
      </p:sp>
      <p:sp>
        <p:nvSpPr>
          <p:cNvPr id="658" name="Shape 658"/>
          <p:cNvSpPr txBox="1"/>
          <p:nvPr/>
        </p:nvSpPr>
        <p:spPr>
          <a:xfrm>
            <a:off x="2880025" y="1314425"/>
            <a:ext cx="58086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Clr>
                <a:schemeClr val="dk1"/>
              </a:buClr>
              <a:buSzPct val="68750"/>
              <a:buFont typeface="Arial"/>
              <a:buNone/>
            </a:pPr>
            <a:r>
              <a:rPr b="1" lang="en" sz="1600">
                <a:solidFill>
                  <a:srgbClr val="004C52"/>
                </a:solidFill>
                <a:latin typeface="Raleway"/>
                <a:ea typeface="Raleway"/>
                <a:cs typeface="Raleway"/>
                <a:sym typeface="Raleway"/>
              </a:rPr>
              <a:t>Los formularios reactivos</a:t>
            </a:r>
            <a:r>
              <a:rPr lang="en" sz="1600">
                <a:solidFill>
                  <a:srgbClr val="004C52"/>
                </a:solidFill>
                <a:latin typeface="Raleway"/>
                <a:ea typeface="Raleway"/>
                <a:cs typeface="Raleway"/>
                <a:sym typeface="Raleway"/>
              </a:rPr>
              <a:t> difieren de los formularios template driven en su </a:t>
            </a:r>
            <a:r>
              <a:rPr b="1" lang="en" sz="1600">
                <a:solidFill>
                  <a:srgbClr val="004C52"/>
                </a:solidFill>
                <a:latin typeface="Raleway"/>
                <a:ea typeface="Raleway"/>
                <a:cs typeface="Raleway"/>
                <a:sym typeface="Raleway"/>
              </a:rPr>
              <a:t>filosofía, estilo de programación y técnica</a:t>
            </a:r>
            <a:r>
              <a:rPr lang="en" sz="1600">
                <a:solidFill>
                  <a:srgbClr val="004C52"/>
                </a:solidFill>
                <a:latin typeface="Raleway"/>
                <a:ea typeface="Raleway"/>
                <a:cs typeface="Raleway"/>
                <a:sym typeface="Raleway"/>
              </a:rPr>
              <a:t>. Necesitamos además importar un módulo específico: El </a:t>
            </a:r>
            <a:r>
              <a:rPr b="1" lang="en" sz="1600">
                <a:solidFill>
                  <a:srgbClr val="004C52"/>
                </a:solidFill>
                <a:latin typeface="Raleway"/>
                <a:ea typeface="Raleway"/>
                <a:cs typeface="Raleway"/>
                <a:sym typeface="Raleway"/>
              </a:rPr>
              <a:t>ReactiveFormsModule.</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Clr>
                <a:schemeClr val="dk1"/>
              </a:buClr>
              <a:buSzPct val="68750"/>
              <a:buFont typeface="Arial"/>
              <a:buNone/>
            </a:pPr>
            <a:r>
              <a:rPr lang="en" sz="1600">
                <a:solidFill>
                  <a:srgbClr val="004C52"/>
                </a:solidFill>
                <a:latin typeface="Raleway"/>
                <a:ea typeface="Raleway"/>
                <a:cs typeface="Raleway"/>
                <a:sym typeface="Raleway"/>
              </a:rPr>
              <a:t>Los formularios reactivos facilitan la programación en el sentido de poder manipular explícitamente la data que fluye </a:t>
            </a:r>
            <a:r>
              <a:rPr b="1" lang="en" sz="1600">
                <a:solidFill>
                  <a:srgbClr val="004C52"/>
                </a:solidFill>
                <a:latin typeface="Raleway"/>
                <a:ea typeface="Raleway"/>
                <a:cs typeface="Raleway"/>
                <a:sym typeface="Raleway"/>
              </a:rPr>
              <a:t>desde un modelo hacia el formulario mismo</a:t>
            </a:r>
            <a:r>
              <a:rPr lang="en" sz="1600">
                <a:solidFill>
                  <a:srgbClr val="004C52"/>
                </a:solidFill>
                <a:latin typeface="Raleway"/>
                <a:ea typeface="Raleway"/>
                <a:cs typeface="Raleway"/>
                <a:sym typeface="Raleway"/>
              </a:rPr>
              <a:t>, es decir con los ReactiveForms podemos </a:t>
            </a:r>
            <a:r>
              <a:rPr b="1" lang="en" sz="1600">
                <a:solidFill>
                  <a:srgbClr val="004C52"/>
                </a:solidFill>
                <a:latin typeface="Raleway"/>
                <a:ea typeface="Raleway"/>
                <a:cs typeface="Raleway"/>
                <a:sym typeface="Raleway"/>
              </a:rPr>
              <a:t>definir patrones, validaciones y son más testeables</a:t>
            </a:r>
          </a:p>
          <a:p>
            <a:pPr lvl="0" rtl="0" algn="just">
              <a:lnSpc>
                <a:spcPct val="115000"/>
              </a:lnSpc>
              <a:spcBef>
                <a:spcPts val="0"/>
              </a:spcBef>
              <a:buNone/>
            </a:pPr>
            <a:r>
              <a:t/>
            </a:r>
            <a:endParaRPr sz="1600">
              <a:solidFill>
                <a:srgbClr val="004C52"/>
              </a:solidFill>
              <a:latin typeface="Raleway"/>
              <a:ea typeface="Raleway"/>
              <a:cs typeface="Raleway"/>
              <a:sym typeface="Raleway"/>
            </a:endParaRPr>
          </a:p>
        </p:txBody>
      </p:sp>
      <p:pic>
        <p:nvPicPr>
          <p:cNvPr id="659" name="Shape 659"/>
          <p:cNvPicPr preferRelativeResize="0"/>
          <p:nvPr/>
        </p:nvPicPr>
        <p:blipFill>
          <a:blip r:embed="rId3">
            <a:alphaModFix/>
          </a:blip>
          <a:stretch>
            <a:fillRect/>
          </a:stretch>
        </p:blipFill>
        <p:spPr>
          <a:xfrm>
            <a:off x="247475" y="1553200"/>
            <a:ext cx="2489700" cy="24897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Shape 664"/>
          <p:cNvSpPr txBox="1"/>
          <p:nvPr>
            <p:ph idx="4294967295" type="title"/>
          </p:nvPr>
        </p:nvSpPr>
        <p:spPr>
          <a:xfrm>
            <a:off x="886650" y="1698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Async vs. Sync</a:t>
            </a:r>
          </a:p>
        </p:txBody>
      </p:sp>
      <p:pic>
        <p:nvPicPr>
          <p:cNvPr id="665" name="Shape 665"/>
          <p:cNvPicPr preferRelativeResize="0"/>
          <p:nvPr/>
        </p:nvPicPr>
        <p:blipFill>
          <a:blip r:embed="rId3">
            <a:alphaModFix/>
          </a:blip>
          <a:stretch>
            <a:fillRect/>
          </a:stretch>
        </p:blipFill>
        <p:spPr>
          <a:xfrm>
            <a:off x="5015175" y="1536075"/>
            <a:ext cx="4032025" cy="2433125"/>
          </a:xfrm>
          <a:prstGeom prst="rect">
            <a:avLst/>
          </a:prstGeom>
          <a:noFill/>
          <a:ln>
            <a:noFill/>
          </a:ln>
        </p:spPr>
      </p:pic>
      <p:sp>
        <p:nvSpPr>
          <p:cNvPr id="666" name="Shape 666"/>
          <p:cNvSpPr txBox="1"/>
          <p:nvPr/>
        </p:nvSpPr>
        <p:spPr>
          <a:xfrm>
            <a:off x="234975" y="1390850"/>
            <a:ext cx="47802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Clr>
                <a:schemeClr val="dk1"/>
              </a:buClr>
              <a:buSzPct val="68750"/>
              <a:buFont typeface="Arial"/>
              <a:buNone/>
            </a:pPr>
            <a:r>
              <a:rPr lang="en" sz="1600">
                <a:solidFill>
                  <a:srgbClr val="004C52"/>
                </a:solidFill>
                <a:latin typeface="Raleway"/>
                <a:ea typeface="Raleway"/>
                <a:cs typeface="Raleway"/>
                <a:sym typeface="Raleway"/>
              </a:rPr>
              <a:t>Los reactive forms son </a:t>
            </a:r>
            <a:r>
              <a:rPr b="1" lang="en" sz="1600">
                <a:solidFill>
                  <a:srgbClr val="004C52"/>
                </a:solidFill>
                <a:latin typeface="Raleway"/>
                <a:ea typeface="Raleway"/>
                <a:cs typeface="Raleway"/>
                <a:sym typeface="Raleway"/>
              </a:rPr>
              <a:t>síncronos</a:t>
            </a:r>
            <a:r>
              <a:rPr lang="en" sz="1600">
                <a:solidFill>
                  <a:srgbClr val="004C52"/>
                </a:solidFill>
                <a:latin typeface="Raleway"/>
                <a:ea typeface="Raleway"/>
                <a:cs typeface="Raleway"/>
                <a:sym typeface="Raleway"/>
              </a:rPr>
              <a:t>, mientras que los template driven son </a:t>
            </a:r>
            <a:r>
              <a:rPr b="1" lang="en" sz="1600">
                <a:solidFill>
                  <a:srgbClr val="004C52"/>
                </a:solidFill>
                <a:latin typeface="Raleway"/>
                <a:ea typeface="Raleway"/>
                <a:cs typeface="Raleway"/>
                <a:sym typeface="Raleway"/>
              </a:rPr>
              <a:t>asíncronos</a:t>
            </a:r>
            <a:r>
              <a:rPr lang="en" sz="1600">
                <a:solidFill>
                  <a:srgbClr val="004C52"/>
                </a:solidFill>
                <a:latin typeface="Raleway"/>
                <a:ea typeface="Raleway"/>
                <a:cs typeface="Raleway"/>
                <a:sym typeface="Raleway"/>
              </a:rPr>
              <a:t>.</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Clr>
                <a:schemeClr val="dk1"/>
              </a:buClr>
              <a:buSzPct val="68750"/>
              <a:buFont typeface="Arial"/>
              <a:buNone/>
            </a:pPr>
            <a:r>
              <a:rPr lang="en" sz="1600">
                <a:solidFill>
                  <a:srgbClr val="004C52"/>
                </a:solidFill>
                <a:latin typeface="Raleway"/>
                <a:ea typeface="Raleway"/>
                <a:cs typeface="Raleway"/>
                <a:sym typeface="Raleway"/>
              </a:rPr>
              <a:t>En los reactive forms, </a:t>
            </a:r>
            <a:r>
              <a:rPr b="1" lang="en" sz="1600">
                <a:solidFill>
                  <a:srgbClr val="004C52"/>
                </a:solidFill>
                <a:latin typeface="Raleway"/>
                <a:ea typeface="Raleway"/>
                <a:cs typeface="Raleway"/>
                <a:sym typeface="Raleway"/>
              </a:rPr>
              <a:t>creas todo el form control directo en el código (componente)</a:t>
            </a:r>
            <a:r>
              <a:rPr lang="en" sz="1600">
                <a:solidFill>
                  <a:srgbClr val="004C52"/>
                </a:solidFill>
                <a:latin typeface="Raleway"/>
                <a:ea typeface="Raleway"/>
                <a:cs typeface="Raleway"/>
                <a:sym typeface="Raleway"/>
              </a:rPr>
              <a:t>. Puedes actualizar un valor, control o restricción y automáticamente </a:t>
            </a:r>
            <a:r>
              <a:rPr b="1" lang="en" sz="1600">
                <a:solidFill>
                  <a:srgbClr val="004C52"/>
                </a:solidFill>
                <a:latin typeface="Raleway"/>
                <a:ea typeface="Raleway"/>
                <a:cs typeface="Raleway"/>
                <a:sym typeface="Raleway"/>
              </a:rPr>
              <a:t>se genera un form en el templat</a:t>
            </a:r>
            <a:r>
              <a:rPr lang="en" sz="1600">
                <a:solidFill>
                  <a:srgbClr val="004C52"/>
                </a:solidFill>
                <a:latin typeface="Raleway"/>
                <a:ea typeface="Raleway"/>
                <a:cs typeface="Raleway"/>
                <a:sym typeface="Raleway"/>
              </a:rPr>
              <a:t>e, los template driven forms necesitan la comunicación template-component para definir este flujo</a:t>
            </a:r>
          </a:p>
          <a:p>
            <a:pPr lvl="0" rtl="0" algn="just">
              <a:lnSpc>
                <a:spcPct val="115000"/>
              </a:lnSpc>
              <a:spcBef>
                <a:spcPts val="0"/>
              </a:spcBef>
              <a:buNone/>
            </a:pPr>
            <a:r>
              <a:t/>
            </a:r>
            <a:endParaRPr sz="1600">
              <a:solidFill>
                <a:srgbClr val="004C5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886650" y="3984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Angular</a:t>
            </a:r>
          </a:p>
        </p:txBody>
      </p:sp>
      <p:sp>
        <p:nvSpPr>
          <p:cNvPr id="163" name="Shape 163"/>
          <p:cNvSpPr txBox="1"/>
          <p:nvPr/>
        </p:nvSpPr>
        <p:spPr>
          <a:xfrm>
            <a:off x="2880025" y="1388975"/>
            <a:ext cx="5808600" cy="2567700"/>
          </a:xfrm>
          <a:prstGeom prst="rect">
            <a:avLst/>
          </a:prstGeom>
          <a:noFill/>
          <a:ln>
            <a:noFill/>
          </a:ln>
        </p:spPr>
        <p:txBody>
          <a:bodyPr anchorCtr="0" anchor="ctr" bIns="91425" lIns="91425" rIns="91425" wrap="square" tIns="91425">
            <a:noAutofit/>
          </a:bodyPr>
          <a:lstStyle/>
          <a:p>
            <a:pPr indent="-355600" lvl="0" marL="457200" rtl="0">
              <a:lnSpc>
                <a:spcPct val="150000"/>
              </a:lnSpc>
              <a:spcBef>
                <a:spcPts val="0"/>
              </a:spcBef>
              <a:spcAft>
                <a:spcPts val="0"/>
              </a:spcAft>
              <a:buClr>
                <a:srgbClr val="004C52"/>
              </a:buClr>
              <a:buSzPct val="100000"/>
              <a:buFont typeface="Raleway"/>
              <a:buChar char="●"/>
            </a:pPr>
            <a:r>
              <a:rPr b="1" lang="en" sz="2000">
                <a:solidFill>
                  <a:srgbClr val="004C52"/>
                </a:solidFill>
                <a:latin typeface="Raleway"/>
                <a:ea typeface="Raleway"/>
                <a:cs typeface="Raleway"/>
                <a:sym typeface="Raleway"/>
              </a:rPr>
              <a:t>¿Qué es?</a:t>
            </a:r>
          </a:p>
          <a:p>
            <a:pPr indent="-355600" lvl="0" marL="457200" rtl="0">
              <a:lnSpc>
                <a:spcPct val="150000"/>
              </a:lnSpc>
              <a:spcBef>
                <a:spcPts val="0"/>
              </a:spcBef>
              <a:spcAft>
                <a:spcPts val="0"/>
              </a:spcAft>
              <a:buClr>
                <a:srgbClr val="004C52"/>
              </a:buClr>
              <a:buSzPct val="100000"/>
              <a:buFont typeface="Raleway"/>
              <a:buChar char="●"/>
            </a:pPr>
            <a:r>
              <a:rPr b="1" lang="en" sz="2000">
                <a:solidFill>
                  <a:srgbClr val="004C52"/>
                </a:solidFill>
                <a:latin typeface="Raleway"/>
                <a:ea typeface="Raleway"/>
                <a:cs typeface="Raleway"/>
                <a:sym typeface="Raleway"/>
              </a:rPr>
              <a:t>¿Por qué surge?</a:t>
            </a:r>
          </a:p>
          <a:p>
            <a:pPr indent="-355600" lvl="0" marL="457200" rtl="0">
              <a:lnSpc>
                <a:spcPct val="150000"/>
              </a:lnSpc>
              <a:spcBef>
                <a:spcPts val="0"/>
              </a:spcBef>
              <a:spcAft>
                <a:spcPts val="0"/>
              </a:spcAft>
              <a:buClr>
                <a:srgbClr val="004C52"/>
              </a:buClr>
              <a:buSzPct val="100000"/>
              <a:buFont typeface="Raleway"/>
              <a:buChar char="●"/>
            </a:pPr>
            <a:r>
              <a:rPr b="1" lang="en" sz="2000">
                <a:solidFill>
                  <a:srgbClr val="004C52"/>
                </a:solidFill>
                <a:latin typeface="Raleway"/>
                <a:ea typeface="Raleway"/>
                <a:cs typeface="Raleway"/>
                <a:sym typeface="Raleway"/>
              </a:rPr>
              <a:t>Mayor rendimiento</a:t>
            </a:r>
          </a:p>
          <a:p>
            <a:pPr indent="-355600" lvl="0" marL="457200" rtl="0">
              <a:lnSpc>
                <a:spcPct val="150000"/>
              </a:lnSpc>
              <a:spcBef>
                <a:spcPts val="0"/>
              </a:spcBef>
              <a:buClr>
                <a:srgbClr val="004C52"/>
              </a:buClr>
              <a:buSzPct val="100000"/>
              <a:buFont typeface="Raleway"/>
              <a:buChar char="●"/>
            </a:pPr>
            <a:r>
              <a:rPr b="1" lang="en" sz="2000">
                <a:solidFill>
                  <a:srgbClr val="004C52"/>
                </a:solidFill>
                <a:latin typeface="Raleway"/>
                <a:ea typeface="Raleway"/>
                <a:cs typeface="Raleway"/>
                <a:sym typeface="Raleway"/>
              </a:rPr>
              <a:t>TypeScript como lenguaje</a:t>
            </a:r>
          </a:p>
        </p:txBody>
      </p:sp>
      <p:pic>
        <p:nvPicPr>
          <p:cNvPr descr="Angular.png" id="164" name="Shape 164"/>
          <p:cNvPicPr preferRelativeResize="0"/>
          <p:nvPr/>
        </p:nvPicPr>
        <p:blipFill>
          <a:blip r:embed="rId3">
            <a:alphaModFix/>
          </a:blip>
          <a:stretch>
            <a:fillRect/>
          </a:stretch>
        </p:blipFill>
        <p:spPr>
          <a:xfrm>
            <a:off x="-113875" y="1141900"/>
            <a:ext cx="3134050" cy="31340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Shape 671"/>
          <p:cNvSpPr txBox="1"/>
          <p:nvPr>
            <p:ph idx="4294967295" type="title"/>
          </p:nvPr>
        </p:nvSpPr>
        <p:spPr>
          <a:xfrm>
            <a:off x="886650" y="1698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¿Cuál es mejor?</a:t>
            </a:r>
          </a:p>
        </p:txBody>
      </p:sp>
      <p:sp>
        <p:nvSpPr>
          <p:cNvPr id="672" name="Shape 672"/>
          <p:cNvSpPr txBox="1"/>
          <p:nvPr/>
        </p:nvSpPr>
        <p:spPr>
          <a:xfrm>
            <a:off x="616000" y="1234700"/>
            <a:ext cx="63186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None/>
            </a:pPr>
            <a:r>
              <a:rPr b="1" lang="en" sz="1600">
                <a:solidFill>
                  <a:srgbClr val="004C52"/>
                </a:solidFill>
                <a:latin typeface="Raleway"/>
                <a:ea typeface="Raleway"/>
                <a:cs typeface="Raleway"/>
                <a:sym typeface="Raleway"/>
              </a:rPr>
              <a:t>Ninguno es mejor</a:t>
            </a:r>
            <a:r>
              <a:rPr lang="en" sz="1600">
                <a:solidFill>
                  <a:srgbClr val="004C52"/>
                </a:solidFill>
                <a:latin typeface="Raleway"/>
                <a:ea typeface="Raleway"/>
                <a:cs typeface="Raleway"/>
                <a:sym typeface="Raleway"/>
              </a:rPr>
              <a:t>. Son dos paradigmas de arquitectura diferentes, con debilidades y fortalezas.</a:t>
            </a:r>
          </a:p>
          <a:p>
            <a:pPr lvl="0" rtl="0" algn="just">
              <a:lnSpc>
                <a:spcPct val="115000"/>
              </a:lnSpc>
              <a:spcBef>
                <a:spcPts val="0"/>
              </a:spcBef>
              <a:buNone/>
            </a:pPr>
            <a:r>
              <a:t/>
            </a:r>
            <a:endParaRPr sz="1600">
              <a:solidFill>
                <a:srgbClr val="004C52"/>
              </a:solidFill>
              <a:latin typeface="Raleway"/>
              <a:ea typeface="Raleway"/>
              <a:cs typeface="Raleway"/>
              <a:sym typeface="Raleway"/>
            </a:endParaRPr>
          </a:p>
          <a:p>
            <a:pPr lvl="0" rtl="0" algn="just">
              <a:lnSpc>
                <a:spcPct val="115000"/>
              </a:lnSpc>
              <a:spcBef>
                <a:spcPts val="0"/>
              </a:spcBef>
              <a:buClr>
                <a:schemeClr val="dk1"/>
              </a:buClr>
              <a:buSzPct val="68750"/>
              <a:buFont typeface="Arial"/>
              <a:buNone/>
            </a:pPr>
            <a:r>
              <a:rPr lang="en" sz="1600">
                <a:solidFill>
                  <a:srgbClr val="004C52"/>
                </a:solidFill>
                <a:latin typeface="Raleway"/>
                <a:ea typeface="Raleway"/>
                <a:cs typeface="Raleway"/>
                <a:sym typeface="Raleway"/>
              </a:rPr>
              <a:t>Es decisión del programador escoger el modelo que mejor funcione para un proyecto específico. Inclusive, </a:t>
            </a:r>
            <a:r>
              <a:rPr b="1" lang="en" sz="1600">
                <a:solidFill>
                  <a:srgbClr val="004C52"/>
                </a:solidFill>
                <a:latin typeface="Raleway"/>
                <a:ea typeface="Raleway"/>
                <a:cs typeface="Raleway"/>
                <a:sym typeface="Raleway"/>
              </a:rPr>
              <a:t>podríamos usar ambos en la misma aplicación</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None/>
            </a:pPr>
            <a:r>
              <a:t/>
            </a:r>
            <a:endParaRPr sz="1600">
              <a:solidFill>
                <a:srgbClr val="004C52"/>
              </a:solidFill>
              <a:latin typeface="Raleway"/>
              <a:ea typeface="Raleway"/>
              <a:cs typeface="Raleway"/>
              <a:sym typeface="Raleway"/>
            </a:endParaRPr>
          </a:p>
        </p:txBody>
      </p:sp>
      <p:pic>
        <p:nvPicPr>
          <p:cNvPr id="673" name="Shape 673"/>
          <p:cNvPicPr preferRelativeResize="0"/>
          <p:nvPr/>
        </p:nvPicPr>
        <p:blipFill>
          <a:blip r:embed="rId3">
            <a:alphaModFix/>
          </a:blip>
          <a:stretch>
            <a:fillRect/>
          </a:stretch>
        </p:blipFill>
        <p:spPr>
          <a:xfrm>
            <a:off x="7276175" y="676088"/>
            <a:ext cx="2030450" cy="3791324"/>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Shape 678"/>
          <p:cNvSpPr txBox="1"/>
          <p:nvPr>
            <p:ph idx="4294967295" type="title"/>
          </p:nvPr>
        </p:nvSpPr>
        <p:spPr>
          <a:xfrm>
            <a:off x="886650" y="169800"/>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Clases esenciales</a:t>
            </a:r>
          </a:p>
        </p:txBody>
      </p:sp>
      <p:sp>
        <p:nvSpPr>
          <p:cNvPr id="679" name="Shape 679"/>
          <p:cNvSpPr txBox="1"/>
          <p:nvPr/>
        </p:nvSpPr>
        <p:spPr>
          <a:xfrm>
            <a:off x="776900" y="1289825"/>
            <a:ext cx="6681300" cy="3344100"/>
          </a:xfrm>
          <a:prstGeom prst="rect">
            <a:avLst/>
          </a:prstGeom>
          <a:noFill/>
          <a:ln>
            <a:noFill/>
          </a:ln>
        </p:spPr>
        <p:txBody>
          <a:bodyPr anchorCtr="0" anchor="ctr" bIns="91425" lIns="91425" rIns="91425" wrap="square" tIns="91425">
            <a:noAutofit/>
          </a:bodyPr>
          <a:lstStyle/>
          <a:p>
            <a:pPr indent="-330200" lvl="0" marL="457200" rtl="0" algn="just">
              <a:lnSpc>
                <a:spcPct val="115000"/>
              </a:lnSpc>
              <a:spcBef>
                <a:spcPts val="0"/>
              </a:spcBef>
              <a:buClr>
                <a:srgbClr val="004C52"/>
              </a:buClr>
              <a:buSzPct val="100000"/>
              <a:buFont typeface="Raleway"/>
              <a:buChar char="●"/>
            </a:pPr>
            <a:r>
              <a:rPr b="1" lang="en" sz="1600">
                <a:solidFill>
                  <a:srgbClr val="004C52"/>
                </a:solidFill>
                <a:latin typeface="Raleway"/>
                <a:ea typeface="Raleway"/>
                <a:cs typeface="Raleway"/>
                <a:sym typeface="Raleway"/>
              </a:rPr>
              <a:t>FormControl</a:t>
            </a:r>
            <a:r>
              <a:rPr lang="en" sz="1600">
                <a:solidFill>
                  <a:srgbClr val="004C52"/>
                </a:solidFill>
                <a:latin typeface="Raleway"/>
                <a:ea typeface="Raleway"/>
                <a:cs typeface="Raleway"/>
                <a:sym typeface="Raleway"/>
              </a:rPr>
              <a:t>: Rastrea los valores y define los estatus de validación de los elementos del formulario.</a:t>
            </a:r>
          </a:p>
          <a:p>
            <a:pPr lvl="0" rtl="0" algn="just">
              <a:lnSpc>
                <a:spcPct val="115000"/>
              </a:lnSpc>
              <a:spcBef>
                <a:spcPts val="0"/>
              </a:spcBef>
              <a:buNone/>
            </a:pPr>
            <a:r>
              <a:t/>
            </a:r>
            <a:endParaRPr sz="1600">
              <a:solidFill>
                <a:srgbClr val="004C52"/>
              </a:solidFill>
              <a:latin typeface="Raleway"/>
              <a:ea typeface="Raleway"/>
              <a:cs typeface="Raleway"/>
              <a:sym typeface="Raleway"/>
            </a:endParaRPr>
          </a:p>
          <a:p>
            <a:pPr indent="-330200" lvl="0" marL="457200" rtl="0" algn="just">
              <a:lnSpc>
                <a:spcPct val="115000"/>
              </a:lnSpc>
              <a:spcBef>
                <a:spcPts val="0"/>
              </a:spcBef>
              <a:buClr>
                <a:srgbClr val="004C52"/>
              </a:buClr>
              <a:buSzPct val="100000"/>
              <a:buFont typeface="Raleway"/>
              <a:buChar char="●"/>
            </a:pPr>
            <a:r>
              <a:rPr b="1" lang="en" sz="1600">
                <a:solidFill>
                  <a:srgbClr val="004C52"/>
                </a:solidFill>
                <a:latin typeface="Raleway"/>
                <a:ea typeface="Raleway"/>
                <a:cs typeface="Raleway"/>
                <a:sym typeface="Raleway"/>
              </a:rPr>
              <a:t>FormGroup</a:t>
            </a:r>
            <a:r>
              <a:rPr lang="en" sz="1600">
                <a:solidFill>
                  <a:srgbClr val="004C52"/>
                </a:solidFill>
                <a:latin typeface="Raleway"/>
                <a:ea typeface="Raleway"/>
                <a:cs typeface="Raleway"/>
                <a:sym typeface="Raleway"/>
              </a:rPr>
              <a:t>: Rastrea los valores y define los estatus de validación de un grupo de controles de formulario. Un FormGroup a su vez puede tener controles hijos.</a:t>
            </a:r>
          </a:p>
          <a:p>
            <a:pPr lvl="0" rtl="0" algn="just">
              <a:lnSpc>
                <a:spcPct val="115000"/>
              </a:lnSpc>
              <a:spcBef>
                <a:spcPts val="0"/>
              </a:spcBef>
              <a:buNone/>
            </a:pPr>
            <a:r>
              <a:t/>
            </a:r>
            <a:endParaRPr sz="1600">
              <a:solidFill>
                <a:srgbClr val="004C52"/>
              </a:solidFill>
              <a:latin typeface="Raleway"/>
              <a:ea typeface="Raleway"/>
              <a:cs typeface="Raleway"/>
              <a:sym typeface="Raleway"/>
            </a:endParaRPr>
          </a:p>
          <a:p>
            <a:pPr indent="-330200" lvl="0" marL="457200" rtl="0" algn="just">
              <a:lnSpc>
                <a:spcPct val="115000"/>
              </a:lnSpc>
              <a:spcBef>
                <a:spcPts val="0"/>
              </a:spcBef>
              <a:buClr>
                <a:srgbClr val="004C52"/>
              </a:buClr>
              <a:buSzPct val="100000"/>
              <a:buFont typeface="Raleway"/>
              <a:buChar char="●"/>
            </a:pPr>
            <a:r>
              <a:rPr b="1" lang="en" sz="1600">
                <a:solidFill>
                  <a:srgbClr val="004C52"/>
                </a:solidFill>
                <a:latin typeface="Raleway"/>
                <a:ea typeface="Raleway"/>
                <a:cs typeface="Raleway"/>
                <a:sym typeface="Raleway"/>
              </a:rPr>
              <a:t>FormBuilder</a:t>
            </a:r>
            <a:r>
              <a:rPr lang="en" sz="1600">
                <a:solidFill>
                  <a:srgbClr val="004C52"/>
                </a:solidFill>
                <a:latin typeface="Raleway"/>
                <a:ea typeface="Raleway"/>
                <a:cs typeface="Raleway"/>
                <a:sym typeface="Raleway"/>
              </a:rPr>
              <a:t>: Ayuda a reducir la repetición y el desorden manejando *los detalles de creación del formulario*.</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None/>
            </a:pPr>
            <a:r>
              <a:t/>
            </a:r>
            <a:endParaRPr sz="1600">
              <a:solidFill>
                <a:srgbClr val="004C52"/>
              </a:solidFill>
              <a:latin typeface="Raleway"/>
              <a:ea typeface="Raleway"/>
              <a:cs typeface="Raleway"/>
              <a:sym typeface="Raleway"/>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Shape 684"/>
          <p:cNvSpPr txBox="1"/>
          <p:nvPr>
            <p:ph type="ctrTitle"/>
          </p:nvPr>
        </p:nvSpPr>
        <p:spPr>
          <a:xfrm>
            <a:off x="1519950" y="1247350"/>
            <a:ext cx="6423600" cy="7053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sz="3000">
                <a:latin typeface="Roboto"/>
                <a:ea typeface="Roboto"/>
                <a:cs typeface="Roboto"/>
                <a:sym typeface="Roboto"/>
              </a:rPr>
              <a:t>Template Driven Forms </a:t>
            </a:r>
          </a:p>
        </p:txBody>
      </p:sp>
      <p:sp>
        <p:nvSpPr>
          <p:cNvPr id="685" name="Shape 685"/>
          <p:cNvSpPr txBox="1"/>
          <p:nvPr/>
        </p:nvSpPr>
        <p:spPr>
          <a:xfrm>
            <a:off x="1671900" y="1968425"/>
            <a:ext cx="6751500" cy="1650600"/>
          </a:xfrm>
          <a:prstGeom prst="rect">
            <a:avLst/>
          </a:prstGeom>
          <a:noFill/>
          <a:ln>
            <a:noFill/>
          </a:ln>
        </p:spPr>
        <p:txBody>
          <a:bodyPr anchorCtr="0" anchor="ctr" bIns="91425" lIns="91425" rIns="91425" wrap="square" tIns="91425">
            <a:noAutofit/>
          </a:bodyPr>
          <a:lstStyle/>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Cómo crear un componente con un formulario reactivo y su template </a:t>
            </a:r>
          </a:p>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Cómo usar FormBuilder para simplificar la definición del formulario</a:t>
            </a:r>
          </a:p>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Cómo Agrupar FormControls</a:t>
            </a:r>
          </a:p>
          <a:p>
            <a:pPr indent="-317500" lvl="0" marL="457200" rtl="0">
              <a:lnSpc>
                <a:spcPct val="150000"/>
              </a:lnSpc>
              <a:spcBef>
                <a:spcPts val="0"/>
              </a:spcBef>
              <a:spcAft>
                <a:spcPts val="0"/>
              </a:spcAft>
              <a:buClr>
                <a:srgbClr val="FFFFFF"/>
              </a:buClr>
              <a:buSzPct val="100000"/>
              <a:buFont typeface="Raleway"/>
              <a:buAutoNum type="arabicPeriod"/>
            </a:pPr>
            <a:r>
              <a:rPr lang="en">
                <a:solidFill>
                  <a:srgbClr val="FFFFFF"/>
                </a:solidFill>
                <a:latin typeface="Raleway"/>
                <a:ea typeface="Raleway"/>
                <a:cs typeface="Raleway"/>
                <a:sym typeface="Raleway"/>
              </a:rPr>
              <a:t>Observar cambios con un FormControl</a:t>
            </a:r>
          </a:p>
          <a:p>
            <a:pPr indent="-317500" lvl="0" marL="457200" rtl="0">
              <a:lnSpc>
                <a:spcPct val="150000"/>
              </a:lnSpc>
              <a:spcBef>
                <a:spcPts val="0"/>
              </a:spcBef>
              <a:buClr>
                <a:srgbClr val="FFFFFF"/>
              </a:buClr>
              <a:buSzPct val="100000"/>
              <a:buFont typeface="Raleway"/>
              <a:buAutoNum type="arabicPeriod"/>
            </a:pPr>
            <a:r>
              <a:rPr lang="en">
                <a:solidFill>
                  <a:srgbClr val="FFFFFF"/>
                </a:solidFill>
                <a:latin typeface="Raleway"/>
                <a:ea typeface="Raleway"/>
                <a:cs typeface="Raleway"/>
                <a:sym typeface="Raleway"/>
              </a:rPr>
              <a:t>Añadir validaciones desde el componente</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Shape 690"/>
          <p:cNvSpPr txBox="1"/>
          <p:nvPr>
            <p:ph type="ctrTitle"/>
          </p:nvPr>
        </p:nvSpPr>
        <p:spPr>
          <a:xfrm>
            <a:off x="1403800" y="2184800"/>
            <a:ext cx="6423600" cy="705300"/>
          </a:xfrm>
          <a:prstGeom prst="rect">
            <a:avLst/>
          </a:prstGeom>
          <a:noFill/>
          <a:ln>
            <a:noFill/>
          </a:ln>
        </p:spPr>
        <p:txBody>
          <a:bodyPr anchorCtr="0" anchor="b" bIns="91425" lIns="91425" rIns="91425" wrap="square" tIns="91425">
            <a:noAutofit/>
          </a:bodyPr>
          <a:lstStyle/>
          <a:p>
            <a:pPr lvl="0" rtl="0">
              <a:spcBef>
                <a:spcPts val="0"/>
              </a:spcBef>
              <a:buClr>
                <a:schemeClr val="lt1"/>
              </a:buClr>
              <a:buSzPct val="25000"/>
              <a:buFont typeface="Raleway"/>
              <a:buNone/>
            </a:pPr>
            <a:r>
              <a:rPr lang="en" sz="3000">
                <a:latin typeface="Roboto"/>
                <a:ea typeface="Roboto"/>
                <a:cs typeface="Roboto"/>
                <a:sym typeface="Roboto"/>
              </a:rPr>
              <a:t>Preparando una app para producción</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idx="4294967295" type="title"/>
          </p:nvPr>
        </p:nvSpPr>
        <p:spPr>
          <a:xfrm>
            <a:off x="192900" y="101025"/>
            <a:ext cx="7370700" cy="857400"/>
          </a:xfrm>
          <a:prstGeom prst="rect">
            <a:avLst/>
          </a:prstGeom>
          <a:noFill/>
          <a:ln>
            <a:noFill/>
          </a:ln>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ct val="61111"/>
              <a:buFont typeface="Arial"/>
              <a:buNone/>
            </a:pPr>
            <a:r>
              <a:rPr lang="en" sz="1800"/>
              <a:t>Preparando una app para producción</a:t>
            </a:r>
          </a:p>
          <a:p>
            <a:pPr indent="-69850" lvl="0" marL="0" marR="0" rtl="0" algn="l">
              <a:lnSpc>
                <a:spcPct val="100000"/>
              </a:lnSpc>
              <a:spcBef>
                <a:spcPts val="0"/>
              </a:spcBef>
              <a:spcAft>
                <a:spcPts val="0"/>
              </a:spcAft>
              <a:buClr>
                <a:schemeClr val="dk1"/>
              </a:buClr>
              <a:buSzPct val="45833"/>
              <a:buFont typeface="Arial"/>
              <a:buNone/>
            </a:pPr>
            <a:r>
              <a:t/>
            </a:r>
            <a:endParaRPr/>
          </a:p>
          <a:p>
            <a:pPr indent="0" lvl="0" marL="0" marR="0" rtl="0" algn="l">
              <a:lnSpc>
                <a:spcPct val="100000"/>
              </a:lnSpc>
              <a:spcBef>
                <a:spcPts val="0"/>
              </a:spcBef>
              <a:spcAft>
                <a:spcPts val="0"/>
              </a:spcAft>
              <a:buClr>
                <a:srgbClr val="FFFFFF"/>
              </a:buClr>
              <a:buSzPct val="25000"/>
              <a:buFont typeface="Raleway"/>
              <a:buNone/>
            </a:pPr>
            <a:r>
              <a:t/>
            </a:r>
            <a:endParaRPr/>
          </a:p>
        </p:txBody>
      </p:sp>
      <p:sp>
        <p:nvSpPr>
          <p:cNvPr id="696" name="Shape 696"/>
          <p:cNvSpPr txBox="1"/>
          <p:nvPr/>
        </p:nvSpPr>
        <p:spPr>
          <a:xfrm>
            <a:off x="776900" y="1289825"/>
            <a:ext cx="66813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None/>
            </a:pPr>
            <a:r>
              <a:rPr lang="en" sz="1600">
                <a:solidFill>
                  <a:srgbClr val="004C52"/>
                </a:solidFill>
                <a:latin typeface="Raleway"/>
                <a:ea typeface="Raleway"/>
                <a:cs typeface="Raleway"/>
                <a:sym typeface="Raleway"/>
              </a:rPr>
              <a:t>Las aplicaciones Angular son desarrolladas</a:t>
            </a:r>
            <a:r>
              <a:rPr b="1" lang="en" sz="1600">
                <a:solidFill>
                  <a:srgbClr val="004C52"/>
                </a:solidFill>
                <a:latin typeface="Raleway"/>
                <a:ea typeface="Raleway"/>
                <a:cs typeface="Raleway"/>
                <a:sym typeface="Raleway"/>
              </a:rPr>
              <a:t> mediante un deployment local automatizado</a:t>
            </a:r>
            <a:r>
              <a:rPr lang="en" sz="1600">
                <a:solidFill>
                  <a:srgbClr val="004C52"/>
                </a:solidFill>
                <a:latin typeface="Raleway"/>
                <a:ea typeface="Raleway"/>
                <a:cs typeface="Raleway"/>
                <a:sym typeface="Raleway"/>
              </a:rPr>
              <a:t>, basado en un servidor local que se define al momento de hacer serve y de la compilación de todos los componentes en vivo.</a:t>
            </a:r>
          </a:p>
          <a:p>
            <a:pPr lvl="0" rtl="0" algn="just">
              <a:lnSpc>
                <a:spcPct val="115000"/>
              </a:lnSpc>
              <a:spcBef>
                <a:spcPts val="0"/>
              </a:spcBef>
              <a:buNone/>
            </a:pPr>
            <a:r>
              <a:t/>
            </a:r>
            <a:endParaRPr sz="1600">
              <a:solidFill>
                <a:srgbClr val="004C52"/>
              </a:solidFill>
              <a:latin typeface="Raleway"/>
              <a:ea typeface="Raleway"/>
              <a:cs typeface="Raleway"/>
              <a:sym typeface="Raleway"/>
            </a:endParaRPr>
          </a:p>
          <a:p>
            <a:pPr lvl="0" rtl="0" algn="just">
              <a:lnSpc>
                <a:spcPct val="115000"/>
              </a:lnSpc>
              <a:spcBef>
                <a:spcPts val="0"/>
              </a:spcBef>
              <a:buNone/>
            </a:pPr>
            <a:r>
              <a:rPr lang="en" sz="1600">
                <a:solidFill>
                  <a:srgbClr val="004C52"/>
                </a:solidFill>
                <a:latin typeface="Raleway"/>
                <a:ea typeface="Raleway"/>
                <a:cs typeface="Raleway"/>
                <a:sym typeface="Raleway"/>
              </a:rPr>
              <a:t>Para hacer deployment de producción </a:t>
            </a:r>
            <a:r>
              <a:rPr b="1" lang="en" sz="1600">
                <a:solidFill>
                  <a:srgbClr val="004C52"/>
                </a:solidFill>
                <a:latin typeface="Raleway"/>
                <a:ea typeface="Raleway"/>
                <a:cs typeface="Raleway"/>
                <a:sym typeface="Raleway"/>
              </a:rPr>
              <a:t>no podemos usar ng serve</a:t>
            </a:r>
          </a:p>
          <a:p>
            <a:pPr lvl="0" rtl="0" algn="just">
              <a:lnSpc>
                <a:spcPct val="115000"/>
              </a:lnSpc>
              <a:spcBef>
                <a:spcPts val="0"/>
              </a:spcBef>
              <a:buNone/>
            </a:pPr>
            <a:r>
              <a:t/>
            </a:r>
            <a:endParaRPr sz="1600">
              <a:solidFill>
                <a:srgbClr val="004C52"/>
              </a:solidFill>
              <a:latin typeface="Raleway"/>
              <a:ea typeface="Raleway"/>
              <a:cs typeface="Raleway"/>
              <a:sym typeface="Raleway"/>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Shape 701"/>
          <p:cNvSpPr txBox="1"/>
          <p:nvPr>
            <p:ph idx="4294967295" type="title"/>
          </p:nvPr>
        </p:nvSpPr>
        <p:spPr>
          <a:xfrm>
            <a:off x="365525" y="193125"/>
            <a:ext cx="7370700" cy="85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Raleway"/>
              <a:buNone/>
            </a:pPr>
            <a:r>
              <a:rPr lang="en"/>
              <a:t>NG-BUILD</a:t>
            </a:r>
          </a:p>
        </p:txBody>
      </p:sp>
      <p:sp>
        <p:nvSpPr>
          <p:cNvPr id="702" name="Shape 702"/>
          <p:cNvSpPr txBox="1"/>
          <p:nvPr/>
        </p:nvSpPr>
        <p:spPr>
          <a:xfrm>
            <a:off x="291125" y="1264950"/>
            <a:ext cx="51567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Clr>
                <a:schemeClr val="dk1"/>
              </a:buClr>
              <a:buSzPct val="68750"/>
              <a:buFont typeface="Arial"/>
              <a:buNone/>
            </a:pPr>
            <a:r>
              <a:rPr b="1" lang="en" sz="1600">
                <a:solidFill>
                  <a:srgbClr val="004C52"/>
                </a:solidFill>
                <a:latin typeface="Raleway"/>
                <a:ea typeface="Raleway"/>
                <a:cs typeface="Raleway"/>
                <a:sym typeface="Raleway"/>
              </a:rPr>
              <a:t>Ng Build</a:t>
            </a:r>
            <a:r>
              <a:rPr lang="en" sz="1600">
                <a:solidFill>
                  <a:srgbClr val="004C52"/>
                </a:solidFill>
                <a:latin typeface="Raleway"/>
                <a:ea typeface="Raleway"/>
                <a:cs typeface="Raleway"/>
                <a:sym typeface="Raleway"/>
              </a:rPr>
              <a:t> es un comando que nos permite generar un bundle de la app "listo para producción". Podemos obtenerlo con el siguiente comando</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Clr>
                <a:schemeClr val="dk1"/>
              </a:buClr>
              <a:buSzPct val="68750"/>
              <a:buFont typeface="Arial"/>
              <a:buNone/>
            </a:pPr>
            <a:r>
              <a:rPr lang="en" sz="1600">
                <a:solidFill>
                  <a:srgbClr val="004C52"/>
                </a:solidFill>
                <a:latin typeface="Courier New"/>
                <a:ea typeface="Courier New"/>
                <a:cs typeface="Courier New"/>
                <a:sym typeface="Courier New"/>
              </a:rPr>
              <a:t>ng build</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Clr>
                <a:schemeClr val="dk1"/>
              </a:buClr>
              <a:buSzPct val="68750"/>
              <a:buFont typeface="Arial"/>
              <a:buNone/>
            </a:pPr>
            <a:r>
              <a:rPr lang="en" sz="1600">
                <a:solidFill>
                  <a:srgbClr val="004C52"/>
                </a:solidFill>
                <a:latin typeface="Raleway"/>
                <a:ea typeface="Raleway"/>
                <a:cs typeface="Raleway"/>
                <a:sym typeface="Raleway"/>
              </a:rPr>
              <a:t>Generará un conjunto de ficheros dentro del directorio </a:t>
            </a:r>
            <a:r>
              <a:rPr b="1" lang="en" sz="1600">
                <a:solidFill>
                  <a:srgbClr val="004C52"/>
                </a:solidFill>
                <a:latin typeface="Raleway"/>
                <a:ea typeface="Raleway"/>
                <a:cs typeface="Raleway"/>
                <a:sym typeface="Raleway"/>
              </a:rPr>
              <a:t>/dist.</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None/>
            </a:pPr>
            <a:r>
              <a:t/>
            </a:r>
            <a:endParaRPr sz="1600">
              <a:solidFill>
                <a:srgbClr val="004C52"/>
              </a:solidFill>
              <a:latin typeface="Raleway"/>
              <a:ea typeface="Raleway"/>
              <a:cs typeface="Raleway"/>
              <a:sym typeface="Raleway"/>
            </a:endParaRPr>
          </a:p>
        </p:txBody>
      </p:sp>
      <p:pic>
        <p:nvPicPr>
          <p:cNvPr id="703" name="Shape 703"/>
          <p:cNvPicPr preferRelativeResize="0"/>
          <p:nvPr/>
        </p:nvPicPr>
        <p:blipFill rotWithShape="1">
          <a:blip r:embed="rId3">
            <a:alphaModFix/>
          </a:blip>
          <a:srcRect b="19777" l="5690" r="26969" t="8976"/>
          <a:stretch/>
        </p:blipFill>
        <p:spPr>
          <a:xfrm>
            <a:off x="5563100" y="1569036"/>
            <a:ext cx="3369674" cy="200542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Shape 708"/>
          <p:cNvSpPr txBox="1"/>
          <p:nvPr>
            <p:ph idx="4294967295" type="title"/>
          </p:nvPr>
        </p:nvSpPr>
        <p:spPr>
          <a:xfrm>
            <a:off x="192900" y="101025"/>
            <a:ext cx="7370700" cy="857400"/>
          </a:xfrm>
          <a:prstGeom prst="rect">
            <a:avLst/>
          </a:prstGeom>
          <a:noFill/>
          <a:ln>
            <a:noFill/>
          </a:ln>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ct val="45833"/>
              <a:buFont typeface="Arial"/>
              <a:buNone/>
            </a:pPr>
            <a:r>
              <a:rPr lang="en"/>
              <a:t>Configuración del build</a:t>
            </a:r>
          </a:p>
          <a:p>
            <a:pPr indent="-69850" lvl="0" marL="0" marR="0" rtl="0" algn="l">
              <a:lnSpc>
                <a:spcPct val="100000"/>
              </a:lnSpc>
              <a:spcBef>
                <a:spcPts val="0"/>
              </a:spcBef>
              <a:spcAft>
                <a:spcPts val="0"/>
              </a:spcAft>
              <a:buClr>
                <a:schemeClr val="dk1"/>
              </a:buClr>
              <a:buSzPct val="45833"/>
              <a:buFont typeface="Arial"/>
              <a:buNone/>
            </a:pPr>
            <a:r>
              <a:t/>
            </a:r>
            <a:endParaRPr/>
          </a:p>
          <a:p>
            <a:pPr indent="-69850" lvl="0" marL="0" marR="0" rtl="0" algn="l">
              <a:lnSpc>
                <a:spcPct val="100000"/>
              </a:lnSpc>
              <a:spcBef>
                <a:spcPts val="0"/>
              </a:spcBef>
              <a:spcAft>
                <a:spcPts val="0"/>
              </a:spcAft>
              <a:buClr>
                <a:schemeClr val="dk1"/>
              </a:buClr>
              <a:buSzPct val="45833"/>
              <a:buFont typeface="Arial"/>
              <a:buNone/>
            </a:pPr>
            <a:r>
              <a:t/>
            </a:r>
            <a:endParaRPr/>
          </a:p>
          <a:p>
            <a:pPr indent="-69850" lvl="0" marL="0" marR="0" rtl="0" algn="l">
              <a:lnSpc>
                <a:spcPct val="100000"/>
              </a:lnSpc>
              <a:spcBef>
                <a:spcPts val="0"/>
              </a:spcBef>
              <a:spcAft>
                <a:spcPts val="0"/>
              </a:spcAft>
              <a:buClr>
                <a:schemeClr val="dk1"/>
              </a:buClr>
              <a:buSzPct val="45833"/>
              <a:buFont typeface="Arial"/>
              <a:buNone/>
            </a:pPr>
            <a:r>
              <a:t/>
            </a:r>
            <a:endParaRPr/>
          </a:p>
          <a:p>
            <a:pPr indent="0" lvl="0" marL="0" marR="0" rtl="0" algn="l">
              <a:lnSpc>
                <a:spcPct val="100000"/>
              </a:lnSpc>
              <a:spcBef>
                <a:spcPts val="0"/>
              </a:spcBef>
              <a:spcAft>
                <a:spcPts val="0"/>
              </a:spcAft>
              <a:buClr>
                <a:srgbClr val="FFFFFF"/>
              </a:buClr>
              <a:buSzPct val="25000"/>
              <a:buFont typeface="Raleway"/>
              <a:buNone/>
            </a:pPr>
            <a:r>
              <a:t/>
            </a:r>
            <a:endParaRPr/>
          </a:p>
        </p:txBody>
      </p:sp>
      <p:sp>
        <p:nvSpPr>
          <p:cNvPr id="709" name="Shape 709"/>
          <p:cNvSpPr txBox="1"/>
          <p:nvPr/>
        </p:nvSpPr>
        <p:spPr>
          <a:xfrm>
            <a:off x="776900" y="1289825"/>
            <a:ext cx="66813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Clr>
                <a:schemeClr val="dk1"/>
              </a:buClr>
              <a:buSzPct val="68750"/>
              <a:buFont typeface="Arial"/>
              <a:buNone/>
            </a:pPr>
            <a:r>
              <a:rPr b="1" lang="en" sz="1600">
                <a:solidFill>
                  <a:srgbClr val="004C52"/>
                </a:solidFill>
                <a:latin typeface="Raleway"/>
                <a:ea typeface="Raleway"/>
                <a:cs typeface="Raleway"/>
                <a:sym typeface="Raleway"/>
              </a:rPr>
              <a:t>Base Href</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Clr>
                <a:schemeClr val="dk1"/>
              </a:buClr>
              <a:buSzPct val="68750"/>
              <a:buFont typeface="Arial"/>
              <a:buNone/>
            </a:pPr>
            <a:r>
              <a:rPr lang="en" sz="1600">
                <a:solidFill>
                  <a:srgbClr val="004C52"/>
                </a:solidFill>
                <a:latin typeface="Raleway"/>
                <a:ea typeface="Raleway"/>
                <a:cs typeface="Raleway"/>
                <a:sym typeface="Raleway"/>
              </a:rPr>
              <a:t>Por lo general, el bundle de producción estará generado para hacer referencia a recursos locales,</a:t>
            </a:r>
            <a:r>
              <a:rPr b="1" lang="en" sz="1600">
                <a:solidFill>
                  <a:srgbClr val="004C52"/>
                </a:solidFill>
                <a:latin typeface="Raleway"/>
                <a:ea typeface="Raleway"/>
                <a:cs typeface="Raleway"/>
                <a:sym typeface="Raleway"/>
              </a:rPr>
              <a:t> pero sin especificar un directorio específico (en la raíz)</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Clr>
                <a:schemeClr val="dk1"/>
              </a:buClr>
              <a:buSzPct val="68750"/>
              <a:buFont typeface="Arial"/>
              <a:buNone/>
            </a:pPr>
            <a:r>
              <a:rPr lang="en" sz="1600">
                <a:solidFill>
                  <a:srgbClr val="004C52"/>
                </a:solidFill>
                <a:latin typeface="Raleway"/>
                <a:ea typeface="Raleway"/>
                <a:cs typeface="Raleway"/>
                <a:sym typeface="Raleway"/>
              </a:rPr>
              <a:t>Para ello podemos configurar </a:t>
            </a:r>
            <a:r>
              <a:rPr b="1" lang="en" sz="1600">
                <a:solidFill>
                  <a:srgbClr val="004C52"/>
                </a:solidFill>
                <a:latin typeface="Raleway"/>
                <a:ea typeface="Raleway"/>
                <a:cs typeface="Raleway"/>
                <a:sym typeface="Raleway"/>
              </a:rPr>
              <a:t>el base-href</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Clr>
                <a:schemeClr val="dk1"/>
              </a:buClr>
              <a:buSzPct val="68750"/>
              <a:buFont typeface="Arial"/>
              <a:buNone/>
            </a:pPr>
            <a:r>
              <a:rPr b="1" lang="en" sz="1600">
                <a:solidFill>
                  <a:srgbClr val="004C52"/>
                </a:solidFill>
                <a:latin typeface="Courier New"/>
                <a:ea typeface="Courier New"/>
                <a:cs typeface="Courier New"/>
                <a:sym typeface="Courier New"/>
              </a:rPr>
              <a:t>ng build --base-href=/my/app/</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None/>
            </a:pPr>
            <a:r>
              <a:t/>
            </a:r>
            <a:endParaRPr sz="1600">
              <a:solidFill>
                <a:srgbClr val="004C52"/>
              </a:solidFill>
              <a:latin typeface="Raleway"/>
              <a:ea typeface="Raleway"/>
              <a:cs typeface="Raleway"/>
              <a:sym typeface="Raleway"/>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Shape 714"/>
          <p:cNvSpPr txBox="1"/>
          <p:nvPr>
            <p:ph idx="4294967295" type="title"/>
          </p:nvPr>
        </p:nvSpPr>
        <p:spPr>
          <a:xfrm>
            <a:off x="345300" y="101025"/>
            <a:ext cx="7370700" cy="857400"/>
          </a:xfrm>
          <a:prstGeom prst="rect">
            <a:avLst/>
          </a:prstGeom>
          <a:noFill/>
          <a:ln>
            <a:noFill/>
          </a:ln>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ct val="45833"/>
              <a:buFont typeface="Arial"/>
              <a:buNone/>
            </a:pPr>
            <a:r>
              <a:rPr lang="en"/>
              <a:t>Optimización</a:t>
            </a:r>
          </a:p>
          <a:p>
            <a:pPr indent="-69850" lvl="0" marL="0" marR="0" rtl="0" algn="l">
              <a:lnSpc>
                <a:spcPct val="100000"/>
              </a:lnSpc>
              <a:spcBef>
                <a:spcPts val="0"/>
              </a:spcBef>
              <a:spcAft>
                <a:spcPts val="0"/>
              </a:spcAft>
              <a:buClr>
                <a:schemeClr val="dk1"/>
              </a:buClr>
              <a:buSzPct val="45833"/>
              <a:buFont typeface="Arial"/>
              <a:buNone/>
            </a:pPr>
            <a:r>
              <a:t/>
            </a:r>
            <a:endParaRPr/>
          </a:p>
          <a:p>
            <a:pPr indent="-69850" lvl="0" marL="0" marR="0" rtl="0" algn="l">
              <a:lnSpc>
                <a:spcPct val="100000"/>
              </a:lnSpc>
              <a:spcBef>
                <a:spcPts val="0"/>
              </a:spcBef>
              <a:spcAft>
                <a:spcPts val="0"/>
              </a:spcAft>
              <a:buClr>
                <a:schemeClr val="dk1"/>
              </a:buClr>
              <a:buSzPct val="45833"/>
              <a:buFont typeface="Arial"/>
              <a:buNone/>
            </a:pPr>
            <a:r>
              <a:t/>
            </a:r>
            <a:endParaRPr/>
          </a:p>
          <a:p>
            <a:pPr indent="-69850" lvl="0" marL="0" marR="0" rtl="0" algn="l">
              <a:lnSpc>
                <a:spcPct val="100000"/>
              </a:lnSpc>
              <a:spcBef>
                <a:spcPts val="0"/>
              </a:spcBef>
              <a:spcAft>
                <a:spcPts val="0"/>
              </a:spcAft>
              <a:buClr>
                <a:schemeClr val="dk1"/>
              </a:buClr>
              <a:buSzPct val="45833"/>
              <a:buFont typeface="Arial"/>
              <a:buNone/>
            </a:pPr>
            <a:r>
              <a:t/>
            </a:r>
            <a:endParaRPr/>
          </a:p>
          <a:p>
            <a:pPr indent="0" lvl="0" marL="0" marR="0" rtl="0" algn="l">
              <a:lnSpc>
                <a:spcPct val="100000"/>
              </a:lnSpc>
              <a:spcBef>
                <a:spcPts val="0"/>
              </a:spcBef>
              <a:spcAft>
                <a:spcPts val="0"/>
              </a:spcAft>
              <a:buClr>
                <a:srgbClr val="FFFFFF"/>
              </a:buClr>
              <a:buSzPct val="25000"/>
              <a:buFont typeface="Raleway"/>
              <a:buNone/>
            </a:pPr>
            <a:r>
              <a:t/>
            </a:r>
            <a:endParaRPr/>
          </a:p>
        </p:txBody>
      </p:sp>
      <p:sp>
        <p:nvSpPr>
          <p:cNvPr id="715" name="Shape 715"/>
          <p:cNvSpPr txBox="1"/>
          <p:nvPr/>
        </p:nvSpPr>
        <p:spPr>
          <a:xfrm>
            <a:off x="776900" y="1289825"/>
            <a:ext cx="66813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Clr>
                <a:schemeClr val="dk1"/>
              </a:buClr>
              <a:buSzPct val="68750"/>
              <a:buFont typeface="Arial"/>
              <a:buNone/>
            </a:pPr>
            <a:r>
              <a:rPr lang="en" sz="1600">
                <a:solidFill>
                  <a:srgbClr val="004C52"/>
                </a:solidFill>
                <a:latin typeface="Raleway"/>
                <a:ea typeface="Raleway"/>
                <a:cs typeface="Raleway"/>
                <a:sym typeface="Raleway"/>
              </a:rPr>
              <a:t>Usar sólo ng build, </a:t>
            </a:r>
            <a:r>
              <a:rPr b="1" lang="en" sz="1600">
                <a:solidFill>
                  <a:srgbClr val="004C52"/>
                </a:solidFill>
                <a:latin typeface="Raleway"/>
                <a:ea typeface="Raleway"/>
                <a:cs typeface="Raleway"/>
                <a:sym typeface="Raleway"/>
              </a:rPr>
              <a:t>no prepará en un 100% nuestra aplicación para producción</a:t>
            </a:r>
            <a:r>
              <a:rPr lang="en" sz="1600">
                <a:solidFill>
                  <a:srgbClr val="004C52"/>
                </a:solidFill>
                <a:latin typeface="Raleway"/>
                <a:ea typeface="Raleway"/>
                <a:cs typeface="Raleway"/>
                <a:sym typeface="Raleway"/>
              </a:rPr>
              <a:t>, la aplicación no será rápida para los usuarios. Existen varias cosas que podemos hacer para </a:t>
            </a:r>
            <a:r>
              <a:rPr b="1" lang="en" sz="1600">
                <a:solidFill>
                  <a:srgbClr val="004C52"/>
                </a:solidFill>
                <a:latin typeface="Raleway"/>
                <a:ea typeface="Raleway"/>
                <a:cs typeface="Raleway"/>
                <a:sym typeface="Raleway"/>
              </a:rPr>
              <a:t>optimizar</a:t>
            </a:r>
          </a:p>
          <a:p>
            <a:pPr lvl="0" rtl="0" algn="just">
              <a:lnSpc>
                <a:spcPct val="150000"/>
              </a:lnSpc>
              <a:spcBef>
                <a:spcPts val="0"/>
              </a:spcBef>
              <a:buClr>
                <a:schemeClr val="dk1"/>
              </a:buClr>
              <a:buSzPct val="68750"/>
              <a:buFont typeface="Arial"/>
              <a:buNone/>
            </a:pPr>
            <a:r>
              <a:t/>
            </a:r>
            <a:endParaRPr b="1" sz="1600">
              <a:solidFill>
                <a:srgbClr val="004C52"/>
              </a:solidFill>
              <a:latin typeface="Raleway"/>
              <a:ea typeface="Raleway"/>
              <a:cs typeface="Raleway"/>
              <a:sym typeface="Raleway"/>
            </a:endParaRPr>
          </a:p>
          <a:p>
            <a:pPr indent="-330200" lvl="0" marL="457200" rtl="0" algn="just">
              <a:lnSpc>
                <a:spcPct val="150000"/>
              </a:lnSpc>
              <a:spcBef>
                <a:spcPts val="0"/>
              </a:spcBef>
              <a:spcAft>
                <a:spcPts val="0"/>
              </a:spcAft>
              <a:buClr>
                <a:srgbClr val="004C52"/>
              </a:buClr>
              <a:buSzPct val="100000"/>
              <a:buFont typeface="Raleway"/>
              <a:buChar char="●"/>
            </a:pPr>
            <a:r>
              <a:rPr b="1" lang="en" sz="1600">
                <a:solidFill>
                  <a:srgbClr val="004C52"/>
                </a:solidFill>
                <a:latin typeface="Raleway"/>
                <a:ea typeface="Raleway"/>
                <a:cs typeface="Raleway"/>
                <a:sym typeface="Raleway"/>
              </a:rPr>
              <a:t>Usar flag --prod</a:t>
            </a:r>
          </a:p>
          <a:p>
            <a:pPr indent="-330200" lvl="0" marL="457200" rtl="0" algn="just">
              <a:lnSpc>
                <a:spcPct val="150000"/>
              </a:lnSpc>
              <a:spcBef>
                <a:spcPts val="0"/>
              </a:spcBef>
              <a:spcAft>
                <a:spcPts val="0"/>
              </a:spcAft>
              <a:buClr>
                <a:srgbClr val="004C52"/>
              </a:buClr>
              <a:buSzPct val="100000"/>
              <a:buFont typeface="Raleway"/>
              <a:buChar char="●"/>
            </a:pPr>
            <a:r>
              <a:rPr b="1" lang="en" sz="1600">
                <a:solidFill>
                  <a:srgbClr val="004C52"/>
                </a:solidFill>
                <a:latin typeface="Raleway"/>
                <a:ea typeface="Raleway"/>
                <a:cs typeface="Raleway"/>
                <a:sym typeface="Raleway"/>
              </a:rPr>
              <a:t>Usar flag --build-optimizer</a:t>
            </a:r>
          </a:p>
          <a:p>
            <a:pPr indent="-330200" lvl="0" marL="457200" rtl="0" algn="just">
              <a:lnSpc>
                <a:spcPct val="150000"/>
              </a:lnSpc>
              <a:spcBef>
                <a:spcPts val="0"/>
              </a:spcBef>
              <a:buClr>
                <a:srgbClr val="004C52"/>
              </a:buClr>
              <a:buSzPct val="100000"/>
              <a:buFont typeface="Raleway"/>
              <a:buChar char="●"/>
            </a:pPr>
            <a:r>
              <a:rPr b="1" lang="en" sz="1600">
                <a:solidFill>
                  <a:srgbClr val="004C52"/>
                </a:solidFill>
                <a:latin typeface="Raleway"/>
                <a:ea typeface="Raleway"/>
                <a:cs typeface="Raleway"/>
                <a:sym typeface="Raleway"/>
              </a:rPr>
              <a:t>Agregar lazy loading</a:t>
            </a:r>
          </a:p>
          <a:p>
            <a:pPr lvl="0" rtl="0" algn="just">
              <a:lnSpc>
                <a:spcPct val="115000"/>
              </a:lnSpc>
              <a:spcBef>
                <a:spcPts val="0"/>
              </a:spcBef>
              <a:buClr>
                <a:schemeClr val="dk1"/>
              </a:buClr>
              <a:buSzPct val="68750"/>
              <a:buFont typeface="Arial"/>
              <a:buNone/>
            </a:pPr>
            <a:r>
              <a:t/>
            </a:r>
            <a:endParaRPr b="1" sz="1600">
              <a:solidFill>
                <a:srgbClr val="004C52"/>
              </a:solidFill>
              <a:latin typeface="Raleway"/>
              <a:ea typeface="Raleway"/>
              <a:cs typeface="Raleway"/>
              <a:sym typeface="Raleway"/>
            </a:endParaRPr>
          </a:p>
          <a:p>
            <a:pPr lvl="0" rtl="0" algn="just">
              <a:lnSpc>
                <a:spcPct val="115000"/>
              </a:lnSpc>
              <a:spcBef>
                <a:spcPts val="0"/>
              </a:spcBef>
              <a:buNone/>
            </a:pPr>
            <a:r>
              <a:t/>
            </a:r>
            <a:endParaRPr b="1" sz="1600">
              <a:solidFill>
                <a:srgbClr val="004C52"/>
              </a:solidFill>
              <a:latin typeface="Raleway"/>
              <a:ea typeface="Raleway"/>
              <a:cs typeface="Raleway"/>
              <a:sym typeface="Raleway"/>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Shape 720"/>
          <p:cNvSpPr txBox="1"/>
          <p:nvPr>
            <p:ph idx="4294967295" type="title"/>
          </p:nvPr>
        </p:nvSpPr>
        <p:spPr>
          <a:xfrm>
            <a:off x="345300" y="146950"/>
            <a:ext cx="7370700" cy="857400"/>
          </a:xfrm>
          <a:prstGeom prst="rect">
            <a:avLst/>
          </a:prstGeom>
          <a:noFill/>
          <a:ln>
            <a:noFill/>
          </a:ln>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ct val="61111"/>
              <a:buFont typeface="Arial"/>
              <a:buNone/>
            </a:pPr>
            <a:r>
              <a:rPr lang="en" sz="1800"/>
              <a:t>Ventajas de optimizar para producción</a:t>
            </a:r>
          </a:p>
          <a:p>
            <a:pPr indent="-69850" lvl="0" marL="0" marR="0" rtl="0" algn="l">
              <a:lnSpc>
                <a:spcPct val="100000"/>
              </a:lnSpc>
              <a:spcBef>
                <a:spcPts val="0"/>
              </a:spcBef>
              <a:spcAft>
                <a:spcPts val="0"/>
              </a:spcAft>
              <a:buClr>
                <a:schemeClr val="dk1"/>
              </a:buClr>
              <a:buSzPct val="61111"/>
              <a:buFont typeface="Arial"/>
              <a:buNone/>
            </a:pPr>
            <a:r>
              <a:t/>
            </a:r>
            <a:endParaRPr sz="1800"/>
          </a:p>
          <a:p>
            <a:pPr indent="-69850" lvl="0" marL="0" marR="0" rtl="0" algn="l">
              <a:lnSpc>
                <a:spcPct val="100000"/>
              </a:lnSpc>
              <a:spcBef>
                <a:spcPts val="0"/>
              </a:spcBef>
              <a:spcAft>
                <a:spcPts val="0"/>
              </a:spcAft>
              <a:buClr>
                <a:schemeClr val="dk1"/>
              </a:buClr>
              <a:buSzPct val="61111"/>
              <a:buFont typeface="Arial"/>
              <a:buNone/>
            </a:pPr>
            <a:r>
              <a:t/>
            </a:r>
            <a:endParaRPr sz="1800"/>
          </a:p>
          <a:p>
            <a:pPr indent="-69850" lvl="0" marL="0" marR="0" rtl="0" algn="l">
              <a:lnSpc>
                <a:spcPct val="100000"/>
              </a:lnSpc>
              <a:spcBef>
                <a:spcPts val="0"/>
              </a:spcBef>
              <a:spcAft>
                <a:spcPts val="0"/>
              </a:spcAft>
              <a:buClr>
                <a:schemeClr val="dk1"/>
              </a:buClr>
              <a:buSzPct val="61111"/>
              <a:buFont typeface="Arial"/>
              <a:buNone/>
            </a:pPr>
            <a:r>
              <a:t/>
            </a:r>
            <a:endParaRPr sz="1800"/>
          </a:p>
          <a:p>
            <a:pPr indent="0" lvl="0" marL="0" marR="0" rtl="0" algn="l">
              <a:lnSpc>
                <a:spcPct val="100000"/>
              </a:lnSpc>
              <a:spcBef>
                <a:spcPts val="0"/>
              </a:spcBef>
              <a:spcAft>
                <a:spcPts val="0"/>
              </a:spcAft>
              <a:buClr>
                <a:srgbClr val="FFFFFF"/>
              </a:buClr>
              <a:buSzPct val="25000"/>
              <a:buFont typeface="Raleway"/>
              <a:buNone/>
            </a:pPr>
            <a:r>
              <a:t/>
            </a:r>
            <a:endParaRPr sz="1800"/>
          </a:p>
        </p:txBody>
      </p:sp>
      <p:sp>
        <p:nvSpPr>
          <p:cNvPr id="721" name="Shape 721"/>
          <p:cNvSpPr txBox="1"/>
          <p:nvPr/>
        </p:nvSpPr>
        <p:spPr>
          <a:xfrm>
            <a:off x="776900" y="1442225"/>
            <a:ext cx="6681300" cy="3344100"/>
          </a:xfrm>
          <a:prstGeom prst="rect">
            <a:avLst/>
          </a:prstGeom>
          <a:noFill/>
          <a:ln>
            <a:noFill/>
          </a:ln>
        </p:spPr>
        <p:txBody>
          <a:bodyPr anchorCtr="0" anchor="ctr" bIns="91425" lIns="91425" rIns="91425" wrap="square" tIns="91425">
            <a:noAutofit/>
          </a:bodyPr>
          <a:lstStyle/>
          <a:p>
            <a:pPr indent="-330200" lvl="0" marL="457200" rtl="0" algn="just">
              <a:lnSpc>
                <a:spcPct val="150000"/>
              </a:lnSpc>
              <a:spcBef>
                <a:spcPts val="0"/>
              </a:spcBef>
              <a:spcAft>
                <a:spcPts val="0"/>
              </a:spcAft>
              <a:buClr>
                <a:srgbClr val="004C52"/>
              </a:buClr>
              <a:buSzPct val="100000"/>
              <a:buFont typeface="Raleway"/>
              <a:buChar char="●"/>
            </a:pPr>
            <a:r>
              <a:rPr b="1" lang="en" sz="1600">
                <a:solidFill>
                  <a:srgbClr val="004C52"/>
                </a:solidFill>
                <a:latin typeface="Raleway"/>
                <a:ea typeface="Raleway"/>
                <a:cs typeface="Raleway"/>
                <a:sym typeface="Raleway"/>
              </a:rPr>
              <a:t>Bundling</a:t>
            </a:r>
            <a:r>
              <a:rPr lang="en" sz="1600">
                <a:solidFill>
                  <a:srgbClr val="004C52"/>
                </a:solidFill>
                <a:latin typeface="Raleway"/>
                <a:ea typeface="Raleway"/>
                <a:cs typeface="Raleway"/>
                <a:sym typeface="Raleway"/>
              </a:rPr>
              <a:t>: Concatena los ficheros de aplicación y de librerías en pocos componentes</a:t>
            </a:r>
          </a:p>
          <a:p>
            <a:pPr indent="-330200" lvl="0" marL="457200" rtl="0" algn="just">
              <a:lnSpc>
                <a:spcPct val="150000"/>
              </a:lnSpc>
              <a:spcBef>
                <a:spcPts val="0"/>
              </a:spcBef>
              <a:spcAft>
                <a:spcPts val="0"/>
              </a:spcAft>
              <a:buClr>
                <a:srgbClr val="004C52"/>
              </a:buClr>
              <a:buSzPct val="100000"/>
              <a:buFont typeface="Raleway"/>
              <a:buChar char="●"/>
            </a:pPr>
            <a:r>
              <a:rPr b="1" lang="en" sz="1600">
                <a:solidFill>
                  <a:srgbClr val="004C52"/>
                </a:solidFill>
                <a:latin typeface="Raleway"/>
                <a:ea typeface="Raleway"/>
                <a:cs typeface="Raleway"/>
                <a:sym typeface="Raleway"/>
              </a:rPr>
              <a:t>Minificación</a:t>
            </a:r>
            <a:r>
              <a:rPr lang="en" sz="1600">
                <a:solidFill>
                  <a:srgbClr val="004C52"/>
                </a:solidFill>
                <a:latin typeface="Raleway"/>
                <a:ea typeface="Raleway"/>
                <a:cs typeface="Raleway"/>
                <a:sym typeface="Raleway"/>
              </a:rPr>
              <a:t>: Remueve los excesos de espacios en blanco, comentarios y reduce el tamaño de archivos</a:t>
            </a:r>
          </a:p>
          <a:p>
            <a:pPr indent="-330200" lvl="0" marL="457200" rtl="0" algn="just">
              <a:lnSpc>
                <a:spcPct val="150000"/>
              </a:lnSpc>
              <a:spcBef>
                <a:spcPts val="0"/>
              </a:spcBef>
              <a:spcAft>
                <a:spcPts val="0"/>
              </a:spcAft>
              <a:buClr>
                <a:srgbClr val="004C52"/>
              </a:buClr>
              <a:buSzPct val="100000"/>
              <a:buFont typeface="Raleway"/>
              <a:buChar char="●"/>
            </a:pPr>
            <a:r>
              <a:rPr b="1" lang="en" sz="1600">
                <a:solidFill>
                  <a:srgbClr val="004C52"/>
                </a:solidFill>
                <a:latin typeface="Raleway"/>
                <a:ea typeface="Raleway"/>
                <a:cs typeface="Raleway"/>
                <a:sym typeface="Raleway"/>
              </a:rPr>
              <a:t>Uglification</a:t>
            </a:r>
            <a:r>
              <a:rPr lang="en" sz="1600">
                <a:solidFill>
                  <a:srgbClr val="004C52"/>
                </a:solidFill>
                <a:latin typeface="Raleway"/>
                <a:ea typeface="Raleway"/>
                <a:cs typeface="Raleway"/>
                <a:sym typeface="Raleway"/>
              </a:rPr>
              <a:t>: Revisa el código y genera variables cortas, crípticas, al igual que nombres de funciones, para reducir tamaño y por lo tanto carga</a:t>
            </a:r>
          </a:p>
          <a:p>
            <a:pPr indent="-330200" lvl="0" marL="457200" rtl="0" algn="just">
              <a:lnSpc>
                <a:spcPct val="150000"/>
              </a:lnSpc>
              <a:spcBef>
                <a:spcPts val="0"/>
              </a:spcBef>
              <a:buClr>
                <a:srgbClr val="004C52"/>
              </a:buClr>
              <a:buSzPct val="100000"/>
              <a:buFont typeface="Raleway"/>
              <a:buChar char="●"/>
            </a:pPr>
            <a:r>
              <a:rPr b="1" lang="en" sz="1600">
                <a:solidFill>
                  <a:srgbClr val="004C52"/>
                </a:solidFill>
                <a:latin typeface="Raleway"/>
                <a:ea typeface="Raleway"/>
                <a:cs typeface="Raleway"/>
                <a:sym typeface="Raleway"/>
              </a:rPr>
              <a:t>Eliminación de código muerto</a:t>
            </a:r>
            <a:r>
              <a:rPr lang="en" sz="1600">
                <a:solidFill>
                  <a:srgbClr val="004C52"/>
                </a:solidFill>
                <a:latin typeface="Raleway"/>
                <a:ea typeface="Raleway"/>
                <a:cs typeface="Raleway"/>
                <a:sym typeface="Raleway"/>
              </a:rPr>
              <a:t>: Remueve módulos sin referencia y código no usado.</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None/>
            </a:pPr>
            <a:r>
              <a:t/>
            </a:r>
            <a:endParaRPr sz="1600">
              <a:solidFill>
                <a:srgbClr val="004C52"/>
              </a:solidFill>
              <a:latin typeface="Raleway"/>
              <a:ea typeface="Raleway"/>
              <a:cs typeface="Raleway"/>
              <a:sym typeface="Raleway"/>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idx="4294967295" type="title"/>
          </p:nvPr>
        </p:nvSpPr>
        <p:spPr>
          <a:xfrm>
            <a:off x="345300" y="101025"/>
            <a:ext cx="7370700" cy="857400"/>
          </a:xfrm>
          <a:prstGeom prst="rect">
            <a:avLst/>
          </a:prstGeom>
          <a:noFill/>
          <a:ln>
            <a:noFill/>
          </a:ln>
        </p:spPr>
        <p:txBody>
          <a:bodyPr anchorCtr="0" anchor="t" bIns="91425" lIns="91425" rIns="91425" wrap="square" tIns="91425">
            <a:noAutofit/>
          </a:bodyPr>
          <a:lstStyle/>
          <a:p>
            <a:pPr indent="-69850" lvl="0" marL="0" marR="0" rtl="0" algn="l">
              <a:lnSpc>
                <a:spcPct val="100000"/>
              </a:lnSpc>
              <a:spcBef>
                <a:spcPts val="0"/>
              </a:spcBef>
              <a:spcAft>
                <a:spcPts val="0"/>
              </a:spcAft>
              <a:buClr>
                <a:schemeClr val="dk1"/>
              </a:buClr>
              <a:buSzPct val="45833"/>
              <a:buFont typeface="Arial"/>
              <a:buNone/>
            </a:pPr>
            <a:r>
              <a:rPr lang="en"/>
              <a:t>Configuración de Server</a:t>
            </a:r>
          </a:p>
          <a:p>
            <a:pPr indent="-69850" lvl="0" marL="0" marR="0" rtl="0" algn="l">
              <a:lnSpc>
                <a:spcPct val="100000"/>
              </a:lnSpc>
              <a:spcBef>
                <a:spcPts val="0"/>
              </a:spcBef>
              <a:spcAft>
                <a:spcPts val="0"/>
              </a:spcAft>
              <a:buClr>
                <a:schemeClr val="dk1"/>
              </a:buClr>
              <a:buSzPct val="45833"/>
              <a:buFont typeface="Arial"/>
              <a:buNone/>
            </a:pPr>
            <a:r>
              <a:t/>
            </a:r>
            <a:endParaRPr/>
          </a:p>
          <a:p>
            <a:pPr indent="-69850" lvl="0" marL="0" marR="0" rtl="0" algn="l">
              <a:lnSpc>
                <a:spcPct val="100000"/>
              </a:lnSpc>
              <a:spcBef>
                <a:spcPts val="0"/>
              </a:spcBef>
              <a:spcAft>
                <a:spcPts val="0"/>
              </a:spcAft>
              <a:buClr>
                <a:schemeClr val="dk1"/>
              </a:buClr>
              <a:buSzPct val="45833"/>
              <a:buFont typeface="Arial"/>
              <a:buNone/>
            </a:pPr>
            <a:r>
              <a:t/>
            </a:r>
            <a:endParaRPr/>
          </a:p>
          <a:p>
            <a:pPr indent="-69850" lvl="0" marL="0" marR="0" rtl="0" algn="l">
              <a:lnSpc>
                <a:spcPct val="100000"/>
              </a:lnSpc>
              <a:spcBef>
                <a:spcPts val="0"/>
              </a:spcBef>
              <a:spcAft>
                <a:spcPts val="0"/>
              </a:spcAft>
              <a:buClr>
                <a:schemeClr val="dk1"/>
              </a:buClr>
              <a:buSzPct val="45833"/>
              <a:buFont typeface="Arial"/>
              <a:buNone/>
            </a:pPr>
            <a:r>
              <a:t/>
            </a:r>
            <a:endParaRPr/>
          </a:p>
          <a:p>
            <a:pPr indent="0" lvl="0" marL="0" marR="0" rtl="0" algn="l">
              <a:lnSpc>
                <a:spcPct val="100000"/>
              </a:lnSpc>
              <a:spcBef>
                <a:spcPts val="0"/>
              </a:spcBef>
              <a:spcAft>
                <a:spcPts val="0"/>
              </a:spcAft>
              <a:buClr>
                <a:srgbClr val="FFFFFF"/>
              </a:buClr>
              <a:buSzPct val="25000"/>
              <a:buFont typeface="Raleway"/>
              <a:buNone/>
            </a:pPr>
            <a:r>
              <a:t/>
            </a:r>
            <a:endParaRPr/>
          </a:p>
        </p:txBody>
      </p:sp>
      <p:sp>
        <p:nvSpPr>
          <p:cNvPr id="727" name="Shape 727"/>
          <p:cNvSpPr txBox="1"/>
          <p:nvPr/>
        </p:nvSpPr>
        <p:spPr>
          <a:xfrm>
            <a:off x="709875" y="1534075"/>
            <a:ext cx="7370700" cy="3344100"/>
          </a:xfrm>
          <a:prstGeom prst="rect">
            <a:avLst/>
          </a:prstGeom>
          <a:noFill/>
          <a:ln>
            <a:noFill/>
          </a:ln>
        </p:spPr>
        <p:txBody>
          <a:bodyPr anchorCtr="0" anchor="ctr" bIns="91425" lIns="91425" rIns="91425" wrap="square" tIns="91425">
            <a:noAutofit/>
          </a:bodyPr>
          <a:lstStyle/>
          <a:p>
            <a:pPr lvl="0" rtl="0" algn="just">
              <a:lnSpc>
                <a:spcPct val="115000"/>
              </a:lnSpc>
              <a:spcBef>
                <a:spcPts val="0"/>
              </a:spcBef>
              <a:buClr>
                <a:schemeClr val="dk1"/>
              </a:buClr>
              <a:buSzPct val="68750"/>
              <a:buFont typeface="Arial"/>
              <a:buNone/>
            </a:pPr>
            <a:r>
              <a:rPr lang="en" sz="1600">
                <a:solidFill>
                  <a:srgbClr val="004C52"/>
                </a:solidFill>
                <a:latin typeface="Raleway"/>
                <a:ea typeface="Raleway"/>
                <a:cs typeface="Raleway"/>
                <a:sym typeface="Raleway"/>
              </a:rPr>
              <a:t>Las rutas de Angular son </a:t>
            </a:r>
            <a:r>
              <a:rPr b="1" lang="en" sz="1600">
                <a:solidFill>
                  <a:srgbClr val="004C52"/>
                </a:solidFill>
                <a:latin typeface="Raleway"/>
                <a:ea typeface="Raleway"/>
                <a:cs typeface="Raleway"/>
                <a:sym typeface="Raleway"/>
              </a:rPr>
              <a:t>rutas javascript</a:t>
            </a:r>
            <a:r>
              <a:rPr lang="en" sz="1600">
                <a:solidFill>
                  <a:srgbClr val="004C52"/>
                </a:solidFill>
                <a:latin typeface="Raleway"/>
                <a:ea typeface="Raleway"/>
                <a:cs typeface="Raleway"/>
                <a:sym typeface="Raleway"/>
              </a:rPr>
              <a:t>, </a:t>
            </a:r>
            <a:r>
              <a:rPr b="1" lang="en" sz="1600">
                <a:solidFill>
                  <a:srgbClr val="004C52"/>
                </a:solidFill>
                <a:latin typeface="Raleway"/>
                <a:ea typeface="Raleway"/>
                <a:cs typeface="Raleway"/>
                <a:sym typeface="Raleway"/>
              </a:rPr>
              <a:t>no son directorios físicos,</a:t>
            </a:r>
            <a:r>
              <a:rPr lang="en" sz="1600">
                <a:solidFill>
                  <a:srgbClr val="004C52"/>
                </a:solidFill>
                <a:latin typeface="Raleway"/>
                <a:ea typeface="Raleway"/>
                <a:cs typeface="Raleway"/>
                <a:sym typeface="Raleway"/>
              </a:rPr>
              <a:t> ni están definidas en un servidor. Realmente son porciones del index que están mostrándose según el enrutamiento</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Clr>
                <a:schemeClr val="dk1"/>
              </a:buClr>
              <a:buSzPct val="78571"/>
              <a:buFont typeface="Arial"/>
              <a:buNone/>
            </a:pPr>
            <a:r>
              <a:rPr lang="en">
                <a:solidFill>
                  <a:srgbClr val="004C52"/>
                </a:solidFill>
                <a:latin typeface="Courier New"/>
                <a:ea typeface="Courier New"/>
                <a:cs typeface="Courier New"/>
                <a:sym typeface="Courier New"/>
              </a:rPr>
              <a:t>http://myapp.com/index.html#/ruta </a:t>
            </a:r>
          </a:p>
          <a:p>
            <a:pPr lvl="0" rtl="0" algn="just">
              <a:lnSpc>
                <a:spcPct val="115000"/>
              </a:lnSpc>
              <a:spcBef>
                <a:spcPts val="0"/>
              </a:spcBef>
              <a:buClr>
                <a:schemeClr val="dk1"/>
              </a:buClr>
              <a:buSzPct val="78571"/>
              <a:buFont typeface="Arial"/>
              <a:buNone/>
            </a:pPr>
            <a:r>
              <a:rPr lang="en">
                <a:solidFill>
                  <a:srgbClr val="004C52"/>
                </a:solidFill>
                <a:latin typeface="Courier New"/>
                <a:ea typeface="Courier New"/>
                <a:cs typeface="Courier New"/>
                <a:sym typeface="Courier New"/>
              </a:rPr>
              <a:t>http://myapp.com/index.html#/ruta/22</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Clr>
                <a:schemeClr val="dk1"/>
              </a:buClr>
              <a:buSzPct val="68750"/>
              <a:buFont typeface="Arial"/>
              <a:buNone/>
            </a:pPr>
            <a:r>
              <a:rPr lang="en" sz="1600">
                <a:solidFill>
                  <a:srgbClr val="004C52"/>
                </a:solidFill>
                <a:latin typeface="Raleway"/>
                <a:ea typeface="Raleway"/>
                <a:cs typeface="Raleway"/>
                <a:sym typeface="Raleway"/>
              </a:rPr>
              <a:t>Podemos configurar internamente el servidor para interpretar esas rutas como </a:t>
            </a:r>
            <a:r>
              <a:rPr b="1" lang="en" sz="1600">
                <a:solidFill>
                  <a:srgbClr val="004C52"/>
                </a:solidFill>
                <a:latin typeface="Raleway"/>
                <a:ea typeface="Raleway"/>
                <a:cs typeface="Raleway"/>
                <a:sym typeface="Raleway"/>
              </a:rPr>
              <a:t>deeplinks</a:t>
            </a:r>
            <a:r>
              <a:rPr lang="en" sz="1600">
                <a:solidFill>
                  <a:srgbClr val="004C52"/>
                </a:solidFill>
                <a:latin typeface="Raleway"/>
                <a:ea typeface="Raleway"/>
                <a:cs typeface="Raleway"/>
                <a:sym typeface="Raleway"/>
              </a:rPr>
              <a:t>, y que se vean de la siguiente forma.</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Clr>
                <a:schemeClr val="dk1"/>
              </a:buClr>
              <a:buSzPct val="68750"/>
              <a:buFont typeface="Arial"/>
              <a:buNone/>
            </a:pPr>
            <a:r>
              <a:rPr lang="en" sz="1600">
                <a:solidFill>
                  <a:srgbClr val="004C52"/>
                </a:solidFill>
                <a:latin typeface="Courier New"/>
                <a:ea typeface="Courier New"/>
                <a:cs typeface="Courier New"/>
                <a:sym typeface="Courier New"/>
              </a:rPr>
              <a:t>http://myapp.com/ruta</a:t>
            </a:r>
          </a:p>
          <a:p>
            <a:pPr lvl="0" rtl="0" algn="just">
              <a:lnSpc>
                <a:spcPct val="115000"/>
              </a:lnSpc>
              <a:spcBef>
                <a:spcPts val="0"/>
              </a:spcBef>
              <a:buClr>
                <a:schemeClr val="dk1"/>
              </a:buClr>
              <a:buSzPct val="68750"/>
              <a:buFont typeface="Arial"/>
              <a:buNone/>
            </a:pPr>
            <a:r>
              <a:rPr lang="en" sz="1600">
                <a:solidFill>
                  <a:srgbClr val="004C52"/>
                </a:solidFill>
                <a:latin typeface="Courier New"/>
                <a:ea typeface="Courier New"/>
                <a:cs typeface="Courier New"/>
                <a:sym typeface="Courier New"/>
              </a:rPr>
              <a:t>http://myapp.com/ruta/22</a:t>
            </a:r>
          </a:p>
          <a:p>
            <a:pPr lvl="0" rtl="0" algn="just">
              <a:lnSpc>
                <a:spcPct val="115000"/>
              </a:lnSpc>
              <a:spcBef>
                <a:spcPts val="0"/>
              </a:spcBef>
              <a:buClr>
                <a:schemeClr val="dk1"/>
              </a:buClr>
              <a:buSzPct val="68750"/>
              <a:buFont typeface="Arial"/>
              <a:buNone/>
            </a:pPr>
            <a:r>
              <a:t/>
            </a:r>
            <a:endParaRPr sz="1600">
              <a:solidFill>
                <a:srgbClr val="004C52"/>
              </a:solidFill>
              <a:latin typeface="Raleway"/>
              <a:ea typeface="Raleway"/>
              <a:cs typeface="Raleway"/>
              <a:sym typeface="Raleway"/>
            </a:endParaRPr>
          </a:p>
          <a:p>
            <a:pPr lvl="0" rtl="0" algn="just">
              <a:lnSpc>
                <a:spcPct val="115000"/>
              </a:lnSpc>
              <a:spcBef>
                <a:spcPts val="0"/>
              </a:spcBef>
              <a:buNone/>
            </a:pPr>
            <a:r>
              <a:t/>
            </a:r>
            <a:endParaRPr sz="1600">
              <a:solidFill>
                <a:srgbClr val="004C5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