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4" r:id="rId7"/>
    <p:sldId id="265" r:id="rId8"/>
    <p:sldId id="261" r:id="rId9"/>
    <p:sldId id="262" r:id="rId10"/>
    <p:sldId id="263"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10141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376554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19212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4155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109668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359622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129295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213691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62495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329826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0AFD40F-B942-4517-B2E6-0D464741A988}" type="datetimeFigureOut">
              <a:rPr lang="zh-CN" altLang="en-US" smtClean="0"/>
              <a:t>2016/5/10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324374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FD40F-B942-4517-B2E6-0D464741A988}" type="datetimeFigureOut">
              <a:rPr lang="zh-CN" altLang="en-US" smtClean="0"/>
              <a:t>2016/5/10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C57CF-3C7B-4E51-8C13-DE8144FB9E65}" type="slidenum">
              <a:rPr lang="zh-CN" altLang="en-US" smtClean="0"/>
              <a:t>‹#›</a:t>
            </a:fld>
            <a:endParaRPr lang="zh-CN" altLang="en-US"/>
          </a:p>
        </p:txBody>
      </p:sp>
    </p:spTree>
    <p:extLst>
      <p:ext uri="{BB962C8B-B14F-4D97-AF65-F5344CB8AC3E}">
        <p14:creationId xmlns:p14="http://schemas.microsoft.com/office/powerpoint/2010/main" val="2081240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742364" y="0"/>
            <a:ext cx="9144000" cy="2387600"/>
          </a:xfrm>
        </p:spPr>
        <p:txBody>
          <a:bodyPr>
            <a:normAutofit/>
          </a:bodyPr>
          <a:lstStyle/>
          <a:p>
            <a:r>
              <a:rPr lang="en-US" altLang="zh-CN" sz="7200" b="1" dirty="0" smtClean="0"/>
              <a:t>Finite State Machine</a:t>
            </a:r>
            <a:endParaRPr lang="zh-CN" altLang="en-US" sz="7200" b="1" dirty="0"/>
          </a:p>
        </p:txBody>
      </p:sp>
      <p:sp>
        <p:nvSpPr>
          <p:cNvPr id="3" name="副标题 2"/>
          <p:cNvSpPr>
            <a:spLocks noGrp="1"/>
          </p:cNvSpPr>
          <p:nvPr>
            <p:ph type="subTitle" idx="1"/>
          </p:nvPr>
        </p:nvSpPr>
        <p:spPr>
          <a:xfrm>
            <a:off x="1442114" y="2824115"/>
            <a:ext cx="9144000" cy="2300777"/>
          </a:xfrm>
        </p:spPr>
        <p:txBody>
          <a:bodyPr>
            <a:noAutofit/>
          </a:bodyPr>
          <a:lstStyle/>
          <a:p>
            <a:r>
              <a:rPr lang="en-US" altLang="zh-CN" dirty="0" smtClean="0"/>
              <a:t>Team Members:</a:t>
            </a:r>
          </a:p>
          <a:p>
            <a:r>
              <a:rPr lang="en-US" altLang="zh-CN" dirty="0" smtClean="0"/>
              <a:t>Rafael </a:t>
            </a:r>
            <a:r>
              <a:rPr lang="en-US" altLang="zh-CN" dirty="0" err="1" smtClean="0"/>
              <a:t>Bezerra</a:t>
            </a:r>
            <a:endParaRPr lang="en-US" altLang="zh-CN" dirty="0" smtClean="0"/>
          </a:p>
          <a:p>
            <a:r>
              <a:rPr lang="en-US" altLang="zh-CN" dirty="0" err="1" smtClean="0"/>
              <a:t>Jiabin</a:t>
            </a:r>
            <a:r>
              <a:rPr lang="en-US" altLang="zh-CN" dirty="0" smtClean="0"/>
              <a:t> Xiang</a:t>
            </a:r>
          </a:p>
          <a:p>
            <a:r>
              <a:rPr lang="en-US" altLang="zh-CN" dirty="0" smtClean="0"/>
              <a:t>Xiaotian Zhang</a:t>
            </a:r>
          </a:p>
          <a:p>
            <a:r>
              <a:rPr lang="en-US" altLang="zh-CN" dirty="0" err="1" smtClean="0"/>
              <a:t>Pengpeng</a:t>
            </a:r>
            <a:r>
              <a:rPr lang="en-US" altLang="zh-CN" dirty="0" smtClean="0"/>
              <a:t> Ge</a:t>
            </a:r>
          </a:p>
          <a:p>
            <a:pPr algn="l"/>
            <a:endParaRPr lang="en-US" altLang="zh-CN" dirty="0"/>
          </a:p>
          <a:p>
            <a:pPr algn="l"/>
            <a:r>
              <a:rPr lang="en-US" altLang="zh-CN" dirty="0" smtClean="0"/>
              <a:t>Project </a:t>
            </a:r>
            <a:r>
              <a:rPr lang="en-US" altLang="zh-CN" dirty="0"/>
              <a:t>l</a:t>
            </a:r>
            <a:r>
              <a:rPr lang="en-US" altLang="zh-CN" dirty="0" smtClean="0"/>
              <a:t>ink: </a:t>
            </a:r>
            <a:r>
              <a:rPr lang="en-US" altLang="zh-CN" i="1" dirty="0" smtClean="0">
                <a:solidFill>
                  <a:schemeClr val="accent5"/>
                </a:solidFill>
              </a:rPr>
              <a:t>https://github.com/Terrence1005/Finite-State-Machine</a:t>
            </a:r>
          </a:p>
        </p:txBody>
      </p:sp>
    </p:spTree>
    <p:extLst>
      <p:ext uri="{BB962C8B-B14F-4D97-AF65-F5344CB8AC3E}">
        <p14:creationId xmlns:p14="http://schemas.microsoft.com/office/powerpoint/2010/main" val="330268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Analysis</a:t>
            </a:r>
            <a:endParaRPr lang="zh-CN" altLang="en-US" dirty="0"/>
          </a:p>
        </p:txBody>
      </p:sp>
      <p:sp>
        <p:nvSpPr>
          <p:cNvPr id="3" name="内容占位符 2"/>
          <p:cNvSpPr>
            <a:spLocks noGrp="1"/>
          </p:cNvSpPr>
          <p:nvPr>
            <p:ph idx="1"/>
          </p:nvPr>
        </p:nvSpPr>
        <p:spPr/>
        <p:txBody>
          <a:bodyPr/>
          <a:lstStyle/>
          <a:p>
            <a:r>
              <a:rPr lang="en-US" altLang="zh-CN" dirty="0" err="1" smtClean="0"/>
              <a:t>Powerset</a:t>
            </a:r>
            <a:r>
              <a:rPr lang="en-US" altLang="zh-CN" dirty="0" smtClean="0"/>
              <a:t> Construction (subset construction) Algorithm</a:t>
            </a:r>
          </a:p>
          <a:p>
            <a:pPr marL="0" indent="0">
              <a:buNone/>
            </a:pPr>
            <a:r>
              <a:rPr lang="en-US" altLang="zh-CN" dirty="0" smtClean="0"/>
              <a:t>We applied this formal algorithm to convert NFA to DFA. In </a:t>
            </a:r>
            <a:r>
              <a:rPr lang="en-US" altLang="zh-CN" dirty="0"/>
              <a:t>the theory of computation and automata theory, the </a:t>
            </a:r>
            <a:r>
              <a:rPr lang="en-US" altLang="zh-CN" dirty="0" err="1"/>
              <a:t>powerset</a:t>
            </a:r>
            <a:r>
              <a:rPr lang="en-US" altLang="zh-CN" dirty="0"/>
              <a:t> construction or subset construction is a standard method for converting a nondeterministic finite automaton (NFA) into a deterministic finite automaton (DFA) which recognizes the same formal language.</a:t>
            </a:r>
            <a:endParaRPr lang="zh-CN" altLang="en-US" dirty="0"/>
          </a:p>
        </p:txBody>
      </p:sp>
    </p:spTree>
    <p:extLst>
      <p:ext uri="{BB962C8B-B14F-4D97-AF65-F5344CB8AC3E}">
        <p14:creationId xmlns:p14="http://schemas.microsoft.com/office/powerpoint/2010/main" val="163419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3859" y="1731536"/>
            <a:ext cx="10515600" cy="1325563"/>
          </a:xfrm>
        </p:spPr>
        <p:txBody>
          <a:bodyPr>
            <a:normAutofit/>
          </a:bodyPr>
          <a:lstStyle/>
          <a:p>
            <a:pPr algn="ctr"/>
            <a:r>
              <a:rPr lang="en-US" altLang="zh-CN" sz="6000" dirty="0" smtClean="0"/>
              <a:t>Next steps:</a:t>
            </a:r>
            <a:endParaRPr lang="zh-CN" altLang="en-US" sz="6000" dirty="0"/>
          </a:p>
        </p:txBody>
      </p:sp>
      <p:sp>
        <p:nvSpPr>
          <p:cNvPr id="3" name="内容占位符 2"/>
          <p:cNvSpPr>
            <a:spLocks noGrp="1"/>
          </p:cNvSpPr>
          <p:nvPr>
            <p:ph idx="1"/>
          </p:nvPr>
        </p:nvSpPr>
        <p:spPr>
          <a:xfrm>
            <a:off x="838200" y="3057099"/>
            <a:ext cx="10515600" cy="3119864"/>
          </a:xfrm>
        </p:spPr>
        <p:txBody>
          <a:bodyPr>
            <a:normAutofit/>
          </a:bodyPr>
          <a:lstStyle/>
          <a:p>
            <a:pPr algn="ctr"/>
            <a:r>
              <a:rPr lang="en-US" altLang="zh-CN" sz="3600" dirty="0" smtClean="0"/>
              <a:t>Code Review </a:t>
            </a:r>
          </a:p>
          <a:p>
            <a:pPr algn="ctr"/>
            <a:r>
              <a:rPr lang="en-US" altLang="zh-CN" sz="3600" dirty="0" smtClean="0"/>
              <a:t>Final outcome of the project</a:t>
            </a:r>
            <a:endParaRPr lang="zh-CN" altLang="en-US" sz="3600" dirty="0"/>
          </a:p>
        </p:txBody>
      </p:sp>
    </p:spTree>
    <p:extLst>
      <p:ext uri="{BB962C8B-B14F-4D97-AF65-F5344CB8AC3E}">
        <p14:creationId xmlns:p14="http://schemas.microsoft.com/office/powerpoint/2010/main" val="27445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dirty="0" smtClean="0"/>
              <a:t>Overview:</a:t>
            </a:r>
            <a:endParaRPr lang="zh-CN" altLang="en-US" sz="6000" dirty="0"/>
          </a:p>
        </p:txBody>
      </p:sp>
      <p:sp>
        <p:nvSpPr>
          <p:cNvPr id="3" name="内容占位符 2"/>
          <p:cNvSpPr>
            <a:spLocks noGrp="1"/>
          </p:cNvSpPr>
          <p:nvPr>
            <p:ph idx="1"/>
          </p:nvPr>
        </p:nvSpPr>
        <p:spPr/>
        <p:txBody>
          <a:bodyPr/>
          <a:lstStyle/>
          <a:p>
            <a:r>
              <a:rPr lang="en-US" altLang="zh-CN" sz="4000" dirty="0" smtClean="0"/>
              <a:t>Introduction</a:t>
            </a:r>
          </a:p>
          <a:p>
            <a:r>
              <a:rPr lang="en-US" altLang="zh-CN" sz="4000" dirty="0" smtClean="0"/>
              <a:t>Software </a:t>
            </a:r>
            <a:r>
              <a:rPr lang="en-US" altLang="zh-CN" sz="4000" dirty="0" smtClean="0"/>
              <a:t>Structure</a:t>
            </a:r>
          </a:p>
          <a:p>
            <a:r>
              <a:rPr lang="en-US" altLang="zh-CN" sz="4000" dirty="0" smtClean="0"/>
              <a:t>Finite State</a:t>
            </a:r>
          </a:p>
          <a:p>
            <a:r>
              <a:rPr lang="en-US" altLang="zh-CN" sz="4000" dirty="0" smtClean="0"/>
              <a:t>Algorithm Analysis</a:t>
            </a:r>
            <a:endParaRPr lang="en-US" altLang="zh-CN" sz="4000" dirty="0" smtClean="0"/>
          </a:p>
          <a:p>
            <a:pPr marL="0" indent="0">
              <a:buNone/>
            </a:pPr>
            <a:endParaRPr lang="en-US" altLang="zh-CN" dirty="0" smtClean="0"/>
          </a:p>
          <a:p>
            <a:endParaRPr lang="en-US" altLang="zh-CN" dirty="0" smtClean="0"/>
          </a:p>
        </p:txBody>
      </p:sp>
    </p:spTree>
    <p:extLst>
      <p:ext uri="{BB962C8B-B14F-4D97-AF65-F5344CB8AC3E}">
        <p14:creationId xmlns:p14="http://schemas.microsoft.com/office/powerpoint/2010/main" val="427889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en-US" altLang="zh-CN" sz="3200" dirty="0" smtClean="0"/>
              <a:t>Develop a regex stack-based grammar parser that can receive the regular expression patterns, valid them and output them in post order.</a:t>
            </a:r>
          </a:p>
          <a:p>
            <a:pPr marL="0" indent="0">
              <a:buNone/>
            </a:pPr>
            <a:endParaRPr lang="en-US" altLang="zh-CN" dirty="0" smtClean="0"/>
          </a:p>
          <a:p>
            <a:pPr marL="0" indent="0">
              <a:buNone/>
            </a:pPr>
            <a:r>
              <a:rPr lang="en-US" altLang="zh-CN" dirty="0" smtClean="0"/>
              <a:t>2. </a:t>
            </a:r>
            <a:r>
              <a:rPr lang="en-US" altLang="zh-CN" sz="3200" dirty="0" smtClean="0"/>
              <a:t>Create a state machine that can search for the string patterns, apply the method of transferring nondeterministic finite automaton to deterministic finite automaton.</a:t>
            </a:r>
          </a:p>
          <a:p>
            <a:pPr marL="0" indent="0">
              <a:buNone/>
            </a:pPr>
            <a:endParaRPr lang="zh-CN" altLang="en-US" dirty="0"/>
          </a:p>
        </p:txBody>
      </p:sp>
    </p:spTree>
    <p:extLst>
      <p:ext uri="{BB962C8B-B14F-4D97-AF65-F5344CB8AC3E}">
        <p14:creationId xmlns:p14="http://schemas.microsoft.com/office/powerpoint/2010/main" val="191353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smtClean="0"/>
              <a:t>Online example:</a:t>
            </a:r>
          </a:p>
          <a:p>
            <a:pPr marL="0" indent="0">
              <a:buNone/>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782" y="2279176"/>
            <a:ext cx="9564435" cy="4435523"/>
          </a:xfrm>
          <a:prstGeom prst="rect">
            <a:avLst/>
          </a:prstGeom>
        </p:spPr>
      </p:pic>
    </p:spTree>
    <p:extLst>
      <p:ext uri="{BB962C8B-B14F-4D97-AF65-F5344CB8AC3E}">
        <p14:creationId xmlns:p14="http://schemas.microsoft.com/office/powerpoint/2010/main" val="143621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64993" y="94280"/>
            <a:ext cx="10515600" cy="644809"/>
          </a:xfrm>
        </p:spPr>
        <p:txBody>
          <a:bodyPr>
            <a:normAutofit fontScale="90000"/>
          </a:bodyPr>
          <a:lstStyle/>
          <a:p>
            <a:r>
              <a:rPr lang="en-US" altLang="zh-CN" dirty="0" smtClean="0"/>
              <a:t>Software Structure</a:t>
            </a:r>
            <a:endParaRPr lang="zh-CN" altLang="en-US" dirty="0"/>
          </a:p>
        </p:txBody>
      </p:sp>
      <p:sp>
        <p:nvSpPr>
          <p:cNvPr id="5" name="矩形 4"/>
          <p:cNvSpPr/>
          <p:nvPr/>
        </p:nvSpPr>
        <p:spPr>
          <a:xfrm>
            <a:off x="4481015" y="903858"/>
            <a:ext cx="1828800"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Reference</a:t>
            </a:r>
            <a:endParaRPr lang="zh-CN" altLang="en-US" dirty="0"/>
          </a:p>
        </p:txBody>
      </p:sp>
      <p:sp>
        <p:nvSpPr>
          <p:cNvPr id="6" name="下箭头 5"/>
          <p:cNvSpPr/>
          <p:nvPr/>
        </p:nvSpPr>
        <p:spPr>
          <a:xfrm>
            <a:off x="5313528" y="1365679"/>
            <a:ext cx="163774" cy="290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矩形 6"/>
          <p:cNvSpPr/>
          <p:nvPr/>
        </p:nvSpPr>
        <p:spPr>
          <a:xfrm>
            <a:off x="4499212" y="1656088"/>
            <a:ext cx="1828800"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Parser</a:t>
            </a:r>
            <a:endParaRPr lang="zh-CN" altLang="en-US" dirty="0"/>
          </a:p>
        </p:txBody>
      </p:sp>
      <p:sp>
        <p:nvSpPr>
          <p:cNvPr id="9" name="右箭头 8"/>
          <p:cNvSpPr/>
          <p:nvPr/>
        </p:nvSpPr>
        <p:spPr>
          <a:xfrm>
            <a:off x="2190467" y="1814668"/>
            <a:ext cx="2290548" cy="9807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02778" y="1506488"/>
            <a:ext cx="1609869" cy="731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rgbClr val="FF0000"/>
              </a:solidFill>
            </a:endParaRPr>
          </a:p>
          <a:p>
            <a:pPr algn="ctr"/>
            <a:r>
              <a:rPr lang="en-US" altLang="zh-CN" sz="2000" dirty="0" smtClean="0">
                <a:solidFill>
                  <a:schemeClr val="bg1"/>
                </a:solidFill>
              </a:rPr>
              <a:t>Input Regular </a:t>
            </a:r>
          </a:p>
          <a:p>
            <a:pPr algn="ctr"/>
            <a:r>
              <a:rPr lang="en-US" altLang="zh-CN" sz="2000" dirty="0" smtClean="0">
                <a:solidFill>
                  <a:schemeClr val="bg1"/>
                </a:solidFill>
              </a:rPr>
              <a:t>expression</a:t>
            </a:r>
            <a:endParaRPr lang="zh-CN" altLang="en-US" sz="2000" dirty="0">
              <a:solidFill>
                <a:schemeClr val="bg1"/>
              </a:solidFill>
            </a:endParaRPr>
          </a:p>
          <a:p>
            <a:pPr algn="ctr"/>
            <a:endParaRPr lang="zh-CN" altLang="en-US" sz="2000" dirty="0">
              <a:solidFill>
                <a:srgbClr val="FF0000"/>
              </a:solidFill>
            </a:endParaRPr>
          </a:p>
        </p:txBody>
      </p:sp>
      <p:sp>
        <p:nvSpPr>
          <p:cNvPr id="14" name="矩形 13"/>
          <p:cNvSpPr/>
          <p:nvPr/>
        </p:nvSpPr>
        <p:spPr>
          <a:xfrm>
            <a:off x="1229456" y="2989465"/>
            <a:ext cx="2872840" cy="470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Applied Thompson construction Algorithm</a:t>
            </a:r>
            <a:endParaRPr lang="zh-CN" altLang="en-US" dirty="0">
              <a:solidFill>
                <a:srgbClr val="FF0000"/>
              </a:solidFill>
            </a:endParaRPr>
          </a:p>
        </p:txBody>
      </p:sp>
      <p:sp>
        <p:nvSpPr>
          <p:cNvPr id="15" name="矩形 14"/>
          <p:cNvSpPr/>
          <p:nvPr/>
        </p:nvSpPr>
        <p:spPr>
          <a:xfrm>
            <a:off x="3994245" y="2419755"/>
            <a:ext cx="2838734"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Shungting</a:t>
            </a:r>
            <a:r>
              <a:rPr lang="en-US" altLang="zh-CN" dirty="0" smtClean="0"/>
              <a:t>-Yard</a:t>
            </a:r>
            <a:endParaRPr lang="zh-CN" altLang="en-US" dirty="0"/>
          </a:p>
        </p:txBody>
      </p:sp>
      <p:sp>
        <p:nvSpPr>
          <p:cNvPr id="16" name="下箭头 15"/>
          <p:cNvSpPr/>
          <p:nvPr/>
        </p:nvSpPr>
        <p:spPr>
          <a:xfrm>
            <a:off x="5331725" y="2095621"/>
            <a:ext cx="163774" cy="32413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下箭头 19"/>
          <p:cNvSpPr/>
          <p:nvPr/>
        </p:nvSpPr>
        <p:spPr>
          <a:xfrm>
            <a:off x="5331725" y="2938369"/>
            <a:ext cx="209266" cy="6926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矩形 20"/>
          <p:cNvSpPr/>
          <p:nvPr/>
        </p:nvSpPr>
        <p:spPr>
          <a:xfrm>
            <a:off x="4935940" y="3635900"/>
            <a:ext cx="987188"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NFA</a:t>
            </a:r>
            <a:endParaRPr lang="zh-CN" altLang="en-US" dirty="0"/>
          </a:p>
        </p:txBody>
      </p:sp>
      <p:sp>
        <p:nvSpPr>
          <p:cNvPr id="22" name="下箭头 21"/>
          <p:cNvSpPr/>
          <p:nvPr/>
        </p:nvSpPr>
        <p:spPr>
          <a:xfrm>
            <a:off x="5347647" y="4159350"/>
            <a:ext cx="175146" cy="50922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矩形 22"/>
          <p:cNvSpPr/>
          <p:nvPr/>
        </p:nvSpPr>
        <p:spPr>
          <a:xfrm>
            <a:off x="4935940" y="4672809"/>
            <a:ext cx="987188" cy="553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DFA</a:t>
            </a:r>
            <a:endParaRPr lang="zh-CN" altLang="en-US" dirty="0"/>
          </a:p>
        </p:txBody>
      </p:sp>
      <p:sp>
        <p:nvSpPr>
          <p:cNvPr id="24" name="右箭头 23"/>
          <p:cNvSpPr/>
          <p:nvPr/>
        </p:nvSpPr>
        <p:spPr>
          <a:xfrm>
            <a:off x="3725838" y="6015755"/>
            <a:ext cx="773373" cy="1062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670412" y="5469981"/>
            <a:ext cx="1501254" cy="515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rgbClr val="FF0000"/>
              </a:solidFill>
            </a:endParaRPr>
          </a:p>
        </p:txBody>
      </p:sp>
      <p:sp>
        <p:nvSpPr>
          <p:cNvPr id="28" name="下箭头 27"/>
          <p:cNvSpPr/>
          <p:nvPr/>
        </p:nvSpPr>
        <p:spPr>
          <a:xfrm>
            <a:off x="5331725" y="5230228"/>
            <a:ext cx="163774" cy="4705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矩形 28"/>
          <p:cNvSpPr/>
          <p:nvPr/>
        </p:nvSpPr>
        <p:spPr>
          <a:xfrm>
            <a:off x="4499211" y="5700800"/>
            <a:ext cx="1828800" cy="72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Matcher function</a:t>
            </a:r>
            <a:endParaRPr lang="zh-CN" altLang="en-US" dirty="0"/>
          </a:p>
        </p:txBody>
      </p:sp>
      <p:sp>
        <p:nvSpPr>
          <p:cNvPr id="30" name="右箭头 29"/>
          <p:cNvSpPr/>
          <p:nvPr/>
        </p:nvSpPr>
        <p:spPr>
          <a:xfrm>
            <a:off x="6378066" y="5986093"/>
            <a:ext cx="2238232" cy="13647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616298" y="5790243"/>
            <a:ext cx="2370150" cy="58343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Output</a:t>
            </a:r>
          </a:p>
          <a:p>
            <a:pPr algn="ctr"/>
            <a:r>
              <a:rPr lang="en-US" altLang="zh-CN" dirty="0" smtClean="0">
                <a:solidFill>
                  <a:srgbClr val="FF0000"/>
                </a:solidFill>
              </a:rPr>
              <a:t>Highlight </a:t>
            </a:r>
            <a:r>
              <a:rPr lang="en-US" altLang="zh-CN" dirty="0" smtClean="0">
                <a:solidFill>
                  <a:srgbClr val="FF0000"/>
                </a:solidFill>
              </a:rPr>
              <a:t>on Text</a:t>
            </a:r>
            <a:endParaRPr lang="zh-CN" altLang="en-US" dirty="0">
              <a:solidFill>
                <a:srgbClr val="FF0000"/>
              </a:solidFill>
            </a:endParaRPr>
          </a:p>
        </p:txBody>
      </p:sp>
      <p:sp>
        <p:nvSpPr>
          <p:cNvPr id="3" name="右箭头 2"/>
          <p:cNvSpPr/>
          <p:nvPr/>
        </p:nvSpPr>
        <p:spPr>
          <a:xfrm>
            <a:off x="5472752" y="2185213"/>
            <a:ext cx="1610436" cy="9904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19582" y="1988966"/>
            <a:ext cx="3548417" cy="4591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Output data type: vector&lt;string&gt; </a:t>
            </a:r>
          </a:p>
          <a:p>
            <a:pPr algn="ctr"/>
            <a:r>
              <a:rPr lang="en-US" altLang="zh-CN" dirty="0" smtClean="0">
                <a:solidFill>
                  <a:srgbClr val="FF0000"/>
                </a:solidFill>
              </a:rPr>
              <a:t>Output in order</a:t>
            </a:r>
            <a:endParaRPr lang="zh-CN" altLang="en-US" dirty="0">
              <a:solidFill>
                <a:srgbClr val="FF0000"/>
              </a:solidFill>
            </a:endParaRPr>
          </a:p>
        </p:txBody>
      </p:sp>
      <p:sp>
        <p:nvSpPr>
          <p:cNvPr id="33" name="右箭头 32"/>
          <p:cNvSpPr/>
          <p:nvPr/>
        </p:nvSpPr>
        <p:spPr>
          <a:xfrm>
            <a:off x="6832979" y="2679062"/>
            <a:ext cx="1610436" cy="9904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443415" y="2478447"/>
            <a:ext cx="3548417" cy="8173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Transfer in order output to </a:t>
            </a:r>
          </a:p>
          <a:p>
            <a:pPr algn="ctr"/>
            <a:r>
              <a:rPr lang="en-US" altLang="zh-CN" dirty="0">
                <a:solidFill>
                  <a:srgbClr val="FF0000"/>
                </a:solidFill>
              </a:rPr>
              <a:t>p</a:t>
            </a:r>
            <a:r>
              <a:rPr lang="en-US" altLang="zh-CN" dirty="0" smtClean="0">
                <a:solidFill>
                  <a:srgbClr val="FF0000"/>
                </a:solidFill>
              </a:rPr>
              <a:t>ost order output</a:t>
            </a:r>
          </a:p>
          <a:p>
            <a:pPr algn="ctr"/>
            <a:r>
              <a:rPr lang="en-US" altLang="zh-CN" dirty="0" smtClean="0">
                <a:solidFill>
                  <a:srgbClr val="FF0000"/>
                </a:solidFill>
              </a:rPr>
              <a:t> data type: vector&lt;string&gt;</a:t>
            </a:r>
            <a:endParaRPr lang="zh-CN" altLang="en-US" dirty="0">
              <a:solidFill>
                <a:srgbClr val="FF0000"/>
              </a:solidFill>
            </a:endParaRPr>
          </a:p>
        </p:txBody>
      </p:sp>
      <p:sp>
        <p:nvSpPr>
          <p:cNvPr id="11" name="直角双向箭头 10"/>
          <p:cNvSpPr/>
          <p:nvPr/>
        </p:nvSpPr>
        <p:spPr>
          <a:xfrm>
            <a:off x="5504596" y="2770782"/>
            <a:ext cx="2056264" cy="631743"/>
          </a:xfrm>
          <a:prstGeom prst="leftUpArrow">
            <a:avLst>
              <a:gd name="adj1" fmla="val 12038"/>
              <a:gd name="adj2" fmla="val 18519"/>
              <a:gd name="adj3" fmla="val 25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923128" y="3807326"/>
            <a:ext cx="677851" cy="15004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605528" y="3616900"/>
            <a:ext cx="1496705" cy="49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Transition</a:t>
            </a:r>
            <a:endParaRPr lang="zh-CN" altLang="en-US" dirty="0"/>
          </a:p>
        </p:txBody>
      </p:sp>
      <p:sp>
        <p:nvSpPr>
          <p:cNvPr id="35" name="矩形 34"/>
          <p:cNvSpPr/>
          <p:nvPr/>
        </p:nvSpPr>
        <p:spPr>
          <a:xfrm>
            <a:off x="8449112" y="3616900"/>
            <a:ext cx="889356" cy="49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States</a:t>
            </a:r>
            <a:endParaRPr lang="zh-CN" altLang="en-US" dirty="0"/>
          </a:p>
        </p:txBody>
      </p:sp>
      <p:sp>
        <p:nvSpPr>
          <p:cNvPr id="36" name="右箭头 35"/>
          <p:cNvSpPr/>
          <p:nvPr/>
        </p:nvSpPr>
        <p:spPr>
          <a:xfrm>
            <a:off x="8122680" y="3788300"/>
            <a:ext cx="320735" cy="16907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338468" y="3846918"/>
            <a:ext cx="518615" cy="845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857083" y="3846495"/>
            <a:ext cx="105783" cy="4631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箭头 18"/>
          <p:cNvSpPr/>
          <p:nvPr/>
        </p:nvSpPr>
        <p:spPr>
          <a:xfrm>
            <a:off x="5497773" y="4224235"/>
            <a:ext cx="4467367" cy="17121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768250" y="3803319"/>
            <a:ext cx="4164842" cy="1279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190467" y="1913886"/>
            <a:ext cx="2238232" cy="3230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Data type : string</a:t>
            </a:r>
            <a:endParaRPr lang="zh-CN" altLang="en-US" dirty="0">
              <a:solidFill>
                <a:srgbClr val="FF0000"/>
              </a:solidFill>
            </a:endParaRPr>
          </a:p>
        </p:txBody>
      </p:sp>
      <p:sp>
        <p:nvSpPr>
          <p:cNvPr id="38" name="矩形 37"/>
          <p:cNvSpPr/>
          <p:nvPr/>
        </p:nvSpPr>
        <p:spPr>
          <a:xfrm>
            <a:off x="1229456" y="3479786"/>
            <a:ext cx="2872840" cy="3568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Transfer regex to NFA states</a:t>
            </a:r>
            <a:endParaRPr lang="zh-CN" altLang="en-US" dirty="0">
              <a:solidFill>
                <a:srgbClr val="FF0000"/>
              </a:solidFill>
            </a:endParaRPr>
          </a:p>
        </p:txBody>
      </p:sp>
      <p:sp>
        <p:nvSpPr>
          <p:cNvPr id="39" name="右箭头 38"/>
          <p:cNvSpPr/>
          <p:nvPr/>
        </p:nvSpPr>
        <p:spPr>
          <a:xfrm>
            <a:off x="749489" y="4840959"/>
            <a:ext cx="4164842" cy="1279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229456" y="4224235"/>
            <a:ext cx="2872840" cy="61672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Applied </a:t>
            </a:r>
            <a:r>
              <a:rPr lang="en-US" altLang="zh-CN" dirty="0" err="1">
                <a:solidFill>
                  <a:srgbClr val="FF0000"/>
                </a:solidFill>
              </a:rPr>
              <a:t>P</a:t>
            </a:r>
            <a:r>
              <a:rPr lang="en-US" altLang="zh-CN" dirty="0" err="1" smtClean="0">
                <a:solidFill>
                  <a:srgbClr val="FF0000"/>
                </a:solidFill>
              </a:rPr>
              <a:t>owerset</a:t>
            </a:r>
            <a:r>
              <a:rPr lang="en-US" altLang="zh-CN" dirty="0" smtClean="0">
                <a:solidFill>
                  <a:srgbClr val="FF0000"/>
                </a:solidFill>
              </a:rPr>
              <a:t> construction Algorithm</a:t>
            </a:r>
            <a:endParaRPr lang="zh-CN" altLang="en-US" dirty="0">
              <a:solidFill>
                <a:srgbClr val="FF0000"/>
              </a:solidFill>
            </a:endParaRPr>
          </a:p>
        </p:txBody>
      </p:sp>
      <p:sp>
        <p:nvSpPr>
          <p:cNvPr id="42" name="矩形 41"/>
          <p:cNvSpPr/>
          <p:nvPr/>
        </p:nvSpPr>
        <p:spPr>
          <a:xfrm>
            <a:off x="1229456" y="4970065"/>
            <a:ext cx="2872840" cy="3568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Transfer NFA to DFA states</a:t>
            </a:r>
            <a:endParaRPr lang="zh-CN" altLang="en-US" dirty="0">
              <a:solidFill>
                <a:srgbClr val="FF0000"/>
              </a:solidFill>
            </a:endParaRPr>
          </a:p>
        </p:txBody>
      </p:sp>
      <p:sp>
        <p:nvSpPr>
          <p:cNvPr id="43" name="右箭头 42"/>
          <p:cNvSpPr/>
          <p:nvPr/>
        </p:nvSpPr>
        <p:spPr>
          <a:xfrm>
            <a:off x="5472752" y="5338261"/>
            <a:ext cx="2996808" cy="1081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8469560" y="5066210"/>
            <a:ext cx="3522272" cy="6625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Output data type:</a:t>
            </a:r>
          </a:p>
          <a:p>
            <a:pPr algn="ctr"/>
            <a:r>
              <a:rPr lang="en-US" altLang="zh-CN" dirty="0">
                <a:solidFill>
                  <a:srgbClr val="FF0000"/>
                </a:solidFill>
              </a:rPr>
              <a:t>v</a:t>
            </a:r>
            <a:r>
              <a:rPr lang="en-US" altLang="zh-CN" dirty="0" smtClean="0">
                <a:solidFill>
                  <a:srgbClr val="FF0000"/>
                </a:solidFill>
              </a:rPr>
              <a:t>ector&lt;</a:t>
            </a:r>
            <a:r>
              <a:rPr lang="en-US" altLang="zh-CN" dirty="0" err="1" smtClean="0">
                <a:solidFill>
                  <a:srgbClr val="FF0000"/>
                </a:solidFill>
              </a:rPr>
              <a:t>unordered_map</a:t>
            </a:r>
            <a:r>
              <a:rPr lang="en-US" altLang="zh-CN" dirty="0" smtClean="0">
                <a:solidFill>
                  <a:srgbClr val="FF0000"/>
                </a:solidFill>
              </a:rPr>
              <a:t>&lt;char, </a:t>
            </a:r>
            <a:r>
              <a:rPr lang="en-US" altLang="zh-CN" dirty="0" err="1" smtClean="0">
                <a:solidFill>
                  <a:srgbClr val="FF0000"/>
                </a:solidFill>
              </a:rPr>
              <a:t>int</a:t>
            </a:r>
            <a:r>
              <a:rPr lang="en-US" altLang="zh-CN" dirty="0" smtClean="0">
                <a:solidFill>
                  <a:srgbClr val="FF0000"/>
                </a:solidFill>
              </a:rPr>
              <a:t>&gt;&gt;</a:t>
            </a:r>
            <a:endParaRPr lang="zh-CN" altLang="en-US" dirty="0">
              <a:solidFill>
                <a:srgbClr val="FF0000"/>
              </a:solidFill>
            </a:endParaRPr>
          </a:p>
        </p:txBody>
      </p:sp>
      <p:sp>
        <p:nvSpPr>
          <p:cNvPr id="45" name="矩形 44"/>
          <p:cNvSpPr/>
          <p:nvPr/>
        </p:nvSpPr>
        <p:spPr>
          <a:xfrm>
            <a:off x="1494431" y="5790243"/>
            <a:ext cx="2231407" cy="58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Input text file</a:t>
            </a:r>
            <a:endParaRPr lang="zh-CN" altLang="en-US" dirty="0"/>
          </a:p>
        </p:txBody>
      </p:sp>
    </p:spTree>
    <p:extLst>
      <p:ext uri="{BB962C8B-B14F-4D97-AF65-F5344CB8AC3E}">
        <p14:creationId xmlns:p14="http://schemas.microsoft.com/office/powerpoint/2010/main" val="148799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92541" y="0"/>
            <a:ext cx="10515600" cy="1325563"/>
          </a:xfrm>
        </p:spPr>
        <p:txBody>
          <a:bodyPr/>
          <a:lstStyle/>
          <a:p>
            <a:r>
              <a:rPr lang="en-US" altLang="zh-CN" dirty="0" smtClean="0"/>
              <a:t>Finite State Machine</a:t>
            </a:r>
            <a:endParaRPr lang="zh-CN" altLang="en-US" dirty="0"/>
          </a:p>
        </p:txBody>
      </p:sp>
      <p:sp>
        <p:nvSpPr>
          <p:cNvPr id="3" name="内容占位符 2"/>
          <p:cNvSpPr>
            <a:spLocks noGrp="1"/>
          </p:cNvSpPr>
          <p:nvPr>
            <p:ph idx="1"/>
          </p:nvPr>
        </p:nvSpPr>
        <p:spPr>
          <a:xfrm>
            <a:off x="750627" y="968991"/>
            <a:ext cx="10603173" cy="5759355"/>
          </a:xfrm>
        </p:spPr>
        <p:txBody>
          <a:bodyPr>
            <a:normAutofit lnSpcReduction="10000"/>
          </a:bodyPr>
          <a:lstStyle/>
          <a:p>
            <a:r>
              <a:rPr lang="en-US" altLang="zh-CN" dirty="0"/>
              <a:t>D</a:t>
            </a:r>
            <a:r>
              <a:rPr lang="en-US" altLang="zh-CN" dirty="0" smtClean="0"/>
              <a:t>FA</a:t>
            </a:r>
          </a:p>
          <a:p>
            <a:pPr marL="0" indent="0">
              <a:buNone/>
            </a:pPr>
            <a:r>
              <a:rPr lang="en-US" altLang="zh-CN" dirty="0"/>
              <a:t>In </a:t>
            </a:r>
            <a:r>
              <a:rPr lang="en-US" altLang="zh-CN" dirty="0"/>
              <a:t>theory of computation, a branch of theoretical computer science, a deterministic finite automaton (DFA)—also known as </a:t>
            </a:r>
            <a:r>
              <a:rPr lang="en-US" altLang="zh-CN" dirty="0"/>
              <a:t>deterministic </a:t>
            </a:r>
            <a:r>
              <a:rPr lang="en-US" altLang="zh-CN" dirty="0"/>
              <a:t>finite accepter (DFA) and deterministic finite state machine—is a finite state machine that accepts/rejects finite strings of symbols and only produces a unique computation (or run) of the automaton for each input string</a:t>
            </a:r>
            <a:r>
              <a:rPr lang="en-US" altLang="zh-CN" dirty="0" smtClean="0"/>
              <a:t>.</a:t>
            </a:r>
          </a:p>
          <a:p>
            <a:pPr marL="0" indent="0">
              <a:buNone/>
            </a:pPr>
            <a:r>
              <a:rPr lang="en-US" altLang="zh-CN" dirty="0" smtClean="0"/>
              <a:t>Example: </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a:t>An example of a deterministic finite automaton that accepts only binary numbers that are multiples of 3. The state </a:t>
            </a:r>
            <a:r>
              <a:rPr lang="en-US" altLang="zh-CN" i="1" dirty="0"/>
              <a:t>S</a:t>
            </a:r>
            <a:r>
              <a:rPr lang="en-US" altLang="zh-CN" baseline="-25000" dirty="0"/>
              <a:t>0</a:t>
            </a:r>
            <a:r>
              <a:rPr lang="en-US" altLang="zh-CN" dirty="0"/>
              <a:t> is both the start state and an accept state.</a:t>
            </a:r>
            <a:endParaRPr lang="en-US" altLang="zh-CN" dirty="0" smtClean="0"/>
          </a:p>
          <a:p>
            <a:pPr marL="0" indent="0">
              <a:buNone/>
            </a:pPr>
            <a:endParaRPr lang="zh-CN" altLang="en-US" dirty="0"/>
          </a:p>
        </p:txBody>
      </p:sp>
      <p:pic>
        <p:nvPicPr>
          <p:cNvPr id="4" name="图片 3"/>
          <p:cNvPicPr>
            <a:picLocks noChangeAspect="1"/>
          </p:cNvPicPr>
          <p:nvPr/>
        </p:nvPicPr>
        <p:blipFill>
          <a:blip r:embed="rId3"/>
          <a:stretch>
            <a:fillRect/>
          </a:stretch>
        </p:blipFill>
        <p:spPr>
          <a:xfrm>
            <a:off x="3549435" y="3220871"/>
            <a:ext cx="5005556" cy="2177990"/>
          </a:xfrm>
          <a:prstGeom prst="rect">
            <a:avLst/>
          </a:prstGeom>
        </p:spPr>
      </p:pic>
    </p:spTree>
    <p:extLst>
      <p:ext uri="{BB962C8B-B14F-4D97-AF65-F5344CB8AC3E}">
        <p14:creationId xmlns:p14="http://schemas.microsoft.com/office/powerpoint/2010/main" val="71214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92541" y="0"/>
            <a:ext cx="10515600" cy="1325563"/>
          </a:xfrm>
        </p:spPr>
        <p:txBody>
          <a:bodyPr/>
          <a:lstStyle/>
          <a:p>
            <a:r>
              <a:rPr lang="en-US" altLang="zh-CN" dirty="0" smtClean="0"/>
              <a:t>Finite State Machine</a:t>
            </a:r>
            <a:endParaRPr lang="zh-CN" altLang="en-US" dirty="0"/>
          </a:p>
        </p:txBody>
      </p:sp>
      <p:sp>
        <p:nvSpPr>
          <p:cNvPr id="3" name="内容占位符 2"/>
          <p:cNvSpPr>
            <a:spLocks noGrp="1"/>
          </p:cNvSpPr>
          <p:nvPr>
            <p:ph idx="1"/>
          </p:nvPr>
        </p:nvSpPr>
        <p:spPr>
          <a:xfrm>
            <a:off x="750627" y="968991"/>
            <a:ext cx="10603173" cy="5759355"/>
          </a:xfrm>
        </p:spPr>
        <p:txBody>
          <a:bodyPr>
            <a:normAutofit lnSpcReduction="10000"/>
          </a:bodyPr>
          <a:lstStyle/>
          <a:p>
            <a:r>
              <a:rPr lang="en-US" altLang="zh-CN" dirty="0" smtClean="0"/>
              <a:t>NFA</a:t>
            </a:r>
          </a:p>
          <a:p>
            <a:pPr marL="0" indent="0">
              <a:buNone/>
            </a:pPr>
            <a:r>
              <a:rPr lang="en-US" altLang="zh-CN" dirty="0"/>
              <a:t>In automata theory, </a:t>
            </a:r>
            <a:r>
              <a:rPr lang="en-US" altLang="zh-CN" dirty="0" smtClean="0"/>
              <a:t>if each </a:t>
            </a:r>
            <a:r>
              <a:rPr lang="en-US" altLang="zh-CN" dirty="0"/>
              <a:t>of its transitions is uniquely determined by its source state and input symbol, </a:t>
            </a:r>
            <a:r>
              <a:rPr lang="en-US" altLang="zh-CN" dirty="0" smtClean="0"/>
              <a:t>and reading </a:t>
            </a:r>
            <a:r>
              <a:rPr lang="en-US" altLang="zh-CN" dirty="0"/>
              <a:t>an input symbol is required for each state transition</a:t>
            </a:r>
            <a:r>
              <a:rPr lang="en-US" altLang="zh-CN" dirty="0" smtClean="0"/>
              <a:t>. It is DFA as introduced on last page.</a:t>
            </a:r>
          </a:p>
          <a:p>
            <a:pPr marL="0" indent="0">
              <a:buNone/>
            </a:pPr>
            <a:r>
              <a:rPr lang="en-US" altLang="zh-CN" dirty="0"/>
              <a:t>A nondeterministic finite automaton (NFA), or nondeterministic </a:t>
            </a:r>
            <a:r>
              <a:rPr lang="en-US" altLang="zh-CN" dirty="0"/>
              <a:t>finite state machine, does not need to obey these restrictions. In particular, every DFA is also an NFA.</a:t>
            </a:r>
          </a:p>
          <a:p>
            <a:pPr marL="0" indent="0">
              <a:buNone/>
            </a:pPr>
            <a:r>
              <a:rPr lang="en-US" altLang="zh-CN" dirty="0" smtClean="0"/>
              <a:t>Example: </a:t>
            </a:r>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r>
              <a:rPr lang="en-US" altLang="zh-CN" dirty="0" smtClean="0"/>
              <a:t>In </a:t>
            </a:r>
            <a:r>
              <a:rPr lang="en-US" altLang="zh-CN" dirty="0"/>
              <a:t>this </a:t>
            </a:r>
            <a:r>
              <a:rPr lang="en-US" altLang="zh-CN" dirty="0" smtClean="0"/>
              <a:t>example, it </a:t>
            </a:r>
            <a:r>
              <a:rPr lang="en-US" altLang="zh-CN" dirty="0"/>
              <a:t>is not deterministic since in state </a:t>
            </a:r>
            <a:r>
              <a:rPr lang="en-US" altLang="zh-CN" i="1" dirty="0"/>
              <a:t>p</a:t>
            </a:r>
            <a:r>
              <a:rPr lang="en-US" altLang="zh-CN" dirty="0"/>
              <a:t> reading a 1 can lead to </a:t>
            </a:r>
            <a:r>
              <a:rPr lang="en-US" altLang="zh-CN" i="1" dirty="0"/>
              <a:t>p</a:t>
            </a:r>
            <a:r>
              <a:rPr lang="en-US" altLang="zh-CN" dirty="0"/>
              <a:t> or to </a:t>
            </a:r>
            <a:r>
              <a:rPr lang="en-US" altLang="zh-CN" i="1" dirty="0"/>
              <a:t>q</a:t>
            </a:r>
            <a:r>
              <a:rPr lang="en-US" altLang="zh-CN" dirty="0"/>
              <a:t>.</a:t>
            </a:r>
            <a:endParaRPr lang="zh-CN" altLang="en-US" dirty="0"/>
          </a:p>
        </p:txBody>
      </p:sp>
      <p:pic>
        <p:nvPicPr>
          <p:cNvPr id="5" name="图片 4"/>
          <p:cNvPicPr>
            <a:picLocks noChangeAspect="1"/>
          </p:cNvPicPr>
          <p:nvPr/>
        </p:nvPicPr>
        <p:blipFill>
          <a:blip r:embed="rId3"/>
          <a:stretch>
            <a:fillRect/>
          </a:stretch>
        </p:blipFill>
        <p:spPr>
          <a:xfrm>
            <a:off x="4028365" y="3688467"/>
            <a:ext cx="3643951" cy="1954881"/>
          </a:xfrm>
          <a:prstGeom prst="rect">
            <a:avLst/>
          </a:prstGeom>
        </p:spPr>
      </p:pic>
    </p:spTree>
    <p:extLst>
      <p:ext uri="{BB962C8B-B14F-4D97-AF65-F5344CB8AC3E}">
        <p14:creationId xmlns:p14="http://schemas.microsoft.com/office/powerpoint/2010/main" val="295518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Analysis</a:t>
            </a:r>
            <a:endParaRPr lang="zh-CN" altLang="en-US" dirty="0"/>
          </a:p>
        </p:txBody>
      </p:sp>
      <p:sp>
        <p:nvSpPr>
          <p:cNvPr id="3" name="内容占位符 2"/>
          <p:cNvSpPr>
            <a:spLocks noGrp="1"/>
          </p:cNvSpPr>
          <p:nvPr>
            <p:ph idx="1"/>
          </p:nvPr>
        </p:nvSpPr>
        <p:spPr/>
        <p:txBody>
          <a:bodyPr/>
          <a:lstStyle/>
          <a:p>
            <a:r>
              <a:rPr lang="en-US" altLang="zh-CN" dirty="0" smtClean="0"/>
              <a:t>Shunting-yard algorithm</a:t>
            </a:r>
          </a:p>
          <a:p>
            <a:pPr marL="0" indent="0">
              <a:buNone/>
            </a:pPr>
            <a:r>
              <a:rPr lang="en-US" altLang="zh-CN" dirty="0"/>
              <a:t>In computer </a:t>
            </a:r>
            <a:r>
              <a:rPr lang="en-US" altLang="zh-CN" dirty="0" smtClean="0"/>
              <a:t>science, </a:t>
            </a:r>
            <a:r>
              <a:rPr lang="en-US" altLang="zh-CN" dirty="0"/>
              <a:t>the shunting-yard algorithm is a method for parsing mathematical expressions specified in infix notation. It can be used to produce either a postfix notation string, also known as Reverse Polish </a:t>
            </a:r>
            <a:r>
              <a:rPr lang="en-US" altLang="zh-CN" dirty="0" smtClean="0"/>
              <a:t>notation (RPN</a:t>
            </a:r>
            <a:r>
              <a:rPr lang="en-US" altLang="zh-CN" dirty="0"/>
              <a:t>), or an abstract syntax </a:t>
            </a:r>
            <a:r>
              <a:rPr lang="en-US" altLang="zh-CN" dirty="0" smtClean="0"/>
              <a:t>tree (AST).</a:t>
            </a:r>
          </a:p>
          <a:p>
            <a:pPr marL="0" indent="0">
              <a:buNone/>
            </a:pPr>
            <a:r>
              <a:rPr lang="en-US" altLang="zh-CN" dirty="0" smtClean="0"/>
              <a:t>We applied this algorithm to make the in order out put of the parser into post order, so that it can be applied to our finite state machine. Because it can automatically recognize the priority of each symbol. </a:t>
            </a:r>
            <a:endParaRPr lang="zh-CN" altLang="en-US" dirty="0"/>
          </a:p>
        </p:txBody>
      </p:sp>
    </p:spTree>
    <p:extLst>
      <p:ext uri="{BB962C8B-B14F-4D97-AF65-F5344CB8AC3E}">
        <p14:creationId xmlns:p14="http://schemas.microsoft.com/office/powerpoint/2010/main" val="320037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Analysis</a:t>
            </a:r>
            <a:endParaRPr lang="zh-CN" altLang="en-US" dirty="0"/>
          </a:p>
        </p:txBody>
      </p:sp>
      <p:sp>
        <p:nvSpPr>
          <p:cNvPr id="3" name="内容占位符 2"/>
          <p:cNvSpPr>
            <a:spLocks noGrp="1"/>
          </p:cNvSpPr>
          <p:nvPr>
            <p:ph idx="1"/>
          </p:nvPr>
        </p:nvSpPr>
        <p:spPr/>
        <p:txBody>
          <a:bodyPr/>
          <a:lstStyle/>
          <a:p>
            <a:r>
              <a:rPr lang="en-US" altLang="zh-CN" dirty="0" smtClean="0"/>
              <a:t>Thompson’s construction Algorithm</a:t>
            </a:r>
          </a:p>
          <a:p>
            <a:pPr marL="0" indent="0">
              <a:buNone/>
            </a:pPr>
            <a:r>
              <a:rPr lang="en-US" altLang="zh-CN" dirty="0" smtClean="0"/>
              <a:t>We applied this algorithm to transfer our regular expression into NFA. In </a:t>
            </a:r>
            <a:r>
              <a:rPr lang="en-US" altLang="zh-CN" dirty="0"/>
              <a:t>computer science, Thompson's construction is an algorithm </a:t>
            </a:r>
            <a:r>
              <a:rPr lang="en-US" altLang="zh-CN" dirty="0" smtClean="0"/>
              <a:t>for transforming </a:t>
            </a:r>
            <a:r>
              <a:rPr lang="en-US" altLang="zh-CN" dirty="0"/>
              <a:t>a regular expression into an equivalent nondeterministic finite automaton (NFA). This NFA can be used to match strings against the regular expression</a:t>
            </a:r>
            <a:r>
              <a:rPr lang="en-US" altLang="zh-CN" dirty="0" smtClean="0"/>
              <a:t>.</a:t>
            </a:r>
          </a:p>
        </p:txBody>
      </p:sp>
    </p:spTree>
    <p:extLst>
      <p:ext uri="{BB962C8B-B14F-4D97-AF65-F5344CB8AC3E}">
        <p14:creationId xmlns:p14="http://schemas.microsoft.com/office/powerpoint/2010/main" val="56833019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578</Words>
  <Application>Microsoft Office PowerPoint</Application>
  <PresentationFormat>宽屏</PresentationFormat>
  <Paragraphs>76</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Arial</vt:lpstr>
      <vt:lpstr>Calibri</vt:lpstr>
      <vt:lpstr>Calibri Light</vt:lpstr>
      <vt:lpstr>Office Theme</vt:lpstr>
      <vt:lpstr>Finite State Machine</vt:lpstr>
      <vt:lpstr>Overview:</vt:lpstr>
      <vt:lpstr>Introduction</vt:lpstr>
      <vt:lpstr>Introduction</vt:lpstr>
      <vt:lpstr>Software Structure</vt:lpstr>
      <vt:lpstr>Finite State Machine</vt:lpstr>
      <vt:lpstr>Finite State Machine</vt:lpstr>
      <vt:lpstr>Algorithm Analysis</vt:lpstr>
      <vt:lpstr>Algorithm Analysis</vt:lpstr>
      <vt:lpstr>Algorithm Analysis</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State Machine</dc:title>
  <dc:creator>xiaotian zhang</dc:creator>
  <cp:lastModifiedBy>xiaotian zhang</cp:lastModifiedBy>
  <cp:revision>39</cp:revision>
  <dcterms:created xsi:type="dcterms:W3CDTF">2016-05-09T18:46:08Z</dcterms:created>
  <dcterms:modified xsi:type="dcterms:W3CDTF">2016-05-10T06:11:41Z</dcterms:modified>
</cp:coreProperties>
</file>