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Century Gothic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1" roundtripDataSignature="AMtx7mhcegeUdeGA+wXBtk5VJi/V6nkK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8" Type="http://schemas.openxmlformats.org/officeDocument/2006/relationships/font" Target="fonts/CenturyGothic-bold.fntdata"/><Relationship Id="rId27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Bem Vindo à nossa primeira aula do curso de introdução ao Spring Framework da Digital Innovarion One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99dfee7fd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e99dfee7f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seguindo então com o container de inversão de controle o IoC. Aqui a gente vai começar a entender mais como o Spring é um facilitador pro nosso dia a dia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99dfee7fd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e99dfee7f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Então oq é Inversão de controle?  [SLIDE]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Então como funciona na </a:t>
            </a:r>
            <a:r>
              <a:rPr lang="en-US"/>
              <a:t>prática</a:t>
            </a:r>
            <a:r>
              <a:rPr lang="en-US"/>
              <a:t>? eu não vou escrever minhas classes, meus </a:t>
            </a:r>
            <a:r>
              <a:rPr lang="en-US"/>
              <a:t>métodos</a:t>
            </a:r>
            <a:r>
              <a:rPr lang="en-US"/>
              <a:t> e vou montar minha estrutura, mas quem vai decidir oq deve ser chamado pra executar corretamente não vai ser quem ta programando, vai ser o Spring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Aqui pra ficar mais claro a gente pode ir pra um exemplo pratico. [PROJETO]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99dfee7fd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e99dfee7f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Agora falando sobre o Application Context,  e</a:t>
            </a:r>
            <a:r>
              <a:rPr lang="en-US"/>
              <a:t>le representa o </a:t>
            </a:r>
            <a:r>
              <a:rPr lang="en-US">
                <a:solidFill>
                  <a:schemeClr val="dk1"/>
                </a:solidFill>
              </a:rPr>
              <a:t>container</a:t>
            </a:r>
            <a:r>
              <a:rPr lang="en-US"/>
              <a:t> Spring IoC que a gente acabou de ver. Ele é o cara q vai </a:t>
            </a:r>
            <a:r>
              <a:rPr lang="en-US"/>
              <a:t>instanciar, configurar e montar</a:t>
            </a:r>
            <a:r>
              <a:rPr lang="en-US"/>
              <a:t> os beans. Lembrando que esses beans a gente ja vai ver melhor na aula 2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99dfee7fd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e99dfee7f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E como ele faz isso? Como q ele faz toda essa configuração?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 container pega as instruções sobre quais objetos instanciar, configurar e montar lendo os metadados de configuração.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E como que essa configuração pode ser feita?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Então, ela poder ser representada em XML, que já não é um método muito utilizado, anotações Java ou código Java.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ae105261e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eae105261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Começando então com o XML, como q era feito?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 gente criava um arquivo geralmente com o nome application-context.xml e passava pra ele a tag beans e dentro dessa tag a gente falava oq o Spring vai monitorar na nossa aplicação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aqui nesse caso eu dei um exemplo de uma service e uma repository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eu criei uma bean userService, falei qual a classe ela representa, falei tambem que eu preciso de um argumento pra construir essa service, que no caso é a userRepository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e na bean de baixo eu fiz a minha userRepository, falando qual a classe que ela representa tambem.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Então pra cada componente da minha aplicação que eu quero que o Spring monitore, eu precisava passar aqui o identificador dela e onde ta a classe q eu to monitorando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ae105261e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eae10526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agora aqui a gente ja tem a mesma configuração anterior, mas em codigo java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Eu faço uma classe de configuração, passo as beans que eu to criando e falo oq o Spring vai fazer quando eu precisar usar minha service e minha repository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ae105261e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eae105261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e por fim o metodo que na minha visão é o mais facil e mais simples de usar que são as anotações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Aqui tem alguns exemplos mais usados dessas anotações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esse é o metodo q a gente ja ta utilizando no projeto, aquele Hello Word que a gente fez ja utiliza essa anotação controller aqui por exemplo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mas da pra gente melhorar ele, ali a gente só fez uma controller, ele ta bem simples ainda, um projeto real tem regras de negocio, tem metodos mais complexos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então vamo la pra começar a configurar as nossas anotações?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ae105261e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eae105261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Lembrando novamente, duvidas, perguntas, sugestões, qualquer coisa pode entrar no forum, discord e entrar em contato comigo tambem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 na proxima aula a gente ja vai entender melhor sobre beans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até mais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Na nossa primeira aula nós vamos começar entendendo o Core do Spring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Aqui eu vou começar mostrando pra vcs o mapa de como o Spring funciona, mas explicando alguns detalhes do </a:t>
            </a:r>
            <a:r>
              <a:rPr lang="en-US"/>
              <a:t>módulo</a:t>
            </a:r>
            <a:r>
              <a:rPr lang="en-US"/>
              <a:t> Core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Em Seguida a gente vai começar a ver como é essa inversão de controles e como o Spring facilita nossa vida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 por fim vamos falar do modulo context, mas dando foco no Application Context</a:t>
            </a:r>
            <a:br>
              <a:rPr lang="en-US"/>
            </a:b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Então vamos começar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vamos ver como é essa base principal do Spring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Mas então? como o Spring funciona?</a:t>
            </a:r>
            <a:br>
              <a:rPr lang="en-US"/>
            </a:br>
            <a:r>
              <a:rPr lang="en-US"/>
              <a:t>Ele </a:t>
            </a:r>
            <a:r>
              <a:rPr lang="en-US"/>
              <a:t>consiste</a:t>
            </a:r>
            <a:r>
              <a:rPr lang="en-US"/>
              <a:t> em </a:t>
            </a:r>
            <a:r>
              <a:rPr lang="en-US"/>
              <a:t>vários</a:t>
            </a:r>
            <a:r>
              <a:rPr lang="en-US"/>
              <a:t> recursos organizados em cerca de 20 </a:t>
            </a:r>
            <a:r>
              <a:rPr lang="en-US"/>
              <a:t>módulos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 Core Container consiste nos modulos Core, Beans, Context e Expression Lenguage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Então esse é o Core, o nucleo principal do Spring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87b7e40c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e87b7e40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Os módulos Core e Beans fornecem as partes fundamentais da estrutura do Spring, incluindo os recursos IoC e Injeção de Dependência.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 BeanFactory é uma implementação sofisticada do design pattern factory. que é um padrão que fornece a possibilidade de criar uma fabrica dos nossos objetos em tempo de execução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87b7e40c7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e87b7e40c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 módulo Context é construído sobre a base sólida fornecida pelos módulos Core e Beans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É um meio para acessar objetos de maneira semelhante a um registro JNDI. Ele herda as características do módulo Beans e adiciona suporte à internacionalização a partir de mensagens, comunicação entre componentes, carregamento de arquivos e a criação de contextos especificos ,tipo uma aplicação desktop ou web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E o ponto principal do Context é a interface ApplicationContext que é uma extensão da BeanFactory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87b7e40c7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e87b7e40c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[SLIDE]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87b7e40c7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e87b7e40c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 essa é uma visão de alto nivel de como o Spring funciona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as nossas classes são combinadas com dados de configuração e com isso a gente tem um sistema configurado e pronto pro uso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hyperlink" Target="about:blan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Kaique Arantes Costa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 Java/Spring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2"/>
          <p:cNvSpPr txBox="1"/>
          <p:nvPr>
            <p:ph idx="1" type="subTitle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Framework</a:t>
            </a:r>
            <a:endParaRPr sz="66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99dfee7fd_0_1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e99dfee7fd_0_1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e99dfee7fd_0_1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e99dfee7fd_0_1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e99dfee7fd_0_1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e99dfee7fd_0_1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ge99dfee7fd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e99dfee7fd_0_1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e99dfee7fd_0_1"/>
          <p:cNvSpPr txBox="1"/>
          <p:nvPr/>
        </p:nvSpPr>
        <p:spPr>
          <a:xfrm>
            <a:off x="467550" y="1203598"/>
            <a:ext cx="8520600" cy="15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2: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IoC Container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e99dfee7fd_0_1"/>
          <p:cNvSpPr txBox="1"/>
          <p:nvPr/>
        </p:nvSpPr>
        <p:spPr>
          <a:xfrm>
            <a:off x="467549" y="2940325"/>
            <a:ext cx="82674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Spring Framework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99dfee7fd_0_14"/>
          <p:cNvSpPr txBox="1"/>
          <p:nvPr>
            <p:ph idx="1" type="subTitle"/>
          </p:nvPr>
        </p:nvSpPr>
        <p:spPr>
          <a:xfrm>
            <a:off x="332975" y="911575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Inversão de Controle?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6" name="Google Shape;146;ge99dfee7fd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e99dfee7fd_0_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e99dfee7fd_0_14"/>
          <p:cNvSpPr txBox="1"/>
          <p:nvPr/>
        </p:nvSpPr>
        <p:spPr>
          <a:xfrm>
            <a:off x="354275" y="1882974"/>
            <a:ext cx="8478000" cy="2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 princípio de design de programas de computadores onde a sequência (controle) de chamadas dos métodos é invertida em relação à programação tradicional, ou seja, ela não é determinada diretamente pelo programador.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99dfee7fd_0_21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ge99dfee7fd_0_21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ge99dfee7fd_0_21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e99dfee7fd_0_21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e99dfee7fd_0_21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e99dfee7fd_0_21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ge99dfee7fd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e99dfee7fd_0_21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e99dfee7fd_0_21"/>
          <p:cNvSpPr txBox="1"/>
          <p:nvPr/>
        </p:nvSpPr>
        <p:spPr>
          <a:xfrm>
            <a:off x="467550" y="1203598"/>
            <a:ext cx="8520600" cy="15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3: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Application Context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e99dfee7fd_0_21"/>
          <p:cNvSpPr txBox="1"/>
          <p:nvPr/>
        </p:nvSpPr>
        <p:spPr>
          <a:xfrm>
            <a:off x="467549" y="2940325"/>
            <a:ext cx="82674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Spring Framework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99dfee7fd_0_3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8" name="Google Shape;168;ge99dfee7fd_0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e99dfee7fd_0_3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e99dfee7fd_0_34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XML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Codigo Java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Anotações Java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ae105261e_0_2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XML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6" name="Google Shape;176;geae105261e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eae105261e_0_2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geae105261e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3575" y="1490663"/>
            <a:ext cx="527685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ae105261e_0_1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Codigo Java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4" name="Google Shape;184;geae105261e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eae105261e_0_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geae105261e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1225" y="1566863"/>
            <a:ext cx="478155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ae105261e_0_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Anotações Java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2" name="Google Shape;192;geae105261e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eae105261e_0_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eae105261e_0_17"/>
          <p:cNvSpPr txBox="1"/>
          <p:nvPr>
            <p:ph idx="1" type="subTitle"/>
          </p:nvPr>
        </p:nvSpPr>
        <p:spPr>
          <a:xfrm>
            <a:off x="311700" y="1333492"/>
            <a:ext cx="8148600" cy="29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@Component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@Controller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@Service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@Repository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@Autowired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ae105261e_0_3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geae105261e_0_3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eae105261e_0_3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geae105261e_0_3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eae105261e_0_36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eae105261e_0_3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geae105261e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eae105261e_0_3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eae105261e_0_36"/>
          <p:cNvSpPr txBox="1"/>
          <p:nvPr/>
        </p:nvSpPr>
        <p:spPr>
          <a:xfrm>
            <a:off x="467550" y="1131590"/>
            <a:ext cx="85206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Google Shape;208;geae105261e_0_36"/>
          <p:cNvSpPr txBox="1"/>
          <p:nvPr/>
        </p:nvSpPr>
        <p:spPr>
          <a:xfrm>
            <a:off x="311700" y="1333492"/>
            <a:ext cx="78606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9" name="Google Shape;209;geae105261e_0_36"/>
          <p:cNvSpPr txBox="1"/>
          <p:nvPr/>
        </p:nvSpPr>
        <p:spPr>
          <a:xfrm>
            <a:off x="467544" y="2787774"/>
            <a:ext cx="6192600" cy="16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" name="Google Shape;46;p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" name="Google Shape;47;p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Entendendo o Core do Spring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p5"/>
          <p:cNvSpPr txBox="1"/>
          <p:nvPr/>
        </p:nvSpPr>
        <p:spPr>
          <a:xfrm>
            <a:off x="340625" y="2779150"/>
            <a:ext cx="83868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Spring Framework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0" name="Google Shape;6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Core do Spring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Container IoC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Application Context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" name="Google Shape;68;p19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" name="Google Shape;69;p19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" name="Google Shape;70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9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1: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o Core do Spring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p19"/>
          <p:cNvSpPr txBox="1"/>
          <p:nvPr/>
        </p:nvSpPr>
        <p:spPr>
          <a:xfrm>
            <a:off x="467549" y="2940325"/>
            <a:ext cx="82674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Spring Framework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funciona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2" name="Google Shape;8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6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9179" y="1129224"/>
            <a:ext cx="4445634" cy="34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87b7e40c7_0_0"/>
          <p:cNvSpPr txBox="1"/>
          <p:nvPr>
            <p:ph idx="1" type="subTitle"/>
          </p:nvPr>
        </p:nvSpPr>
        <p:spPr>
          <a:xfrm>
            <a:off x="354300" y="305700"/>
            <a:ext cx="8478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Core e Beans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e87b7e40c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e87b7e40c7_0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e87b7e40c7_0_0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e87b7e40c7_0_0"/>
          <p:cNvSpPr txBox="1"/>
          <p:nvPr/>
        </p:nvSpPr>
        <p:spPr>
          <a:xfrm>
            <a:off x="354275" y="1882974"/>
            <a:ext cx="8478000" cy="2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Estrutura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IoC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Injeção de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Dependências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BeanFactory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87b7e40c7_0_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Context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0" name="Google Shape;100;ge87b7e40c7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e87b7e40c7_0_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e87b7e40c7_0_9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e87b7e40c7_0_9"/>
          <p:cNvSpPr txBox="1"/>
          <p:nvPr/>
        </p:nvSpPr>
        <p:spPr>
          <a:xfrm>
            <a:off x="354275" y="1882974"/>
            <a:ext cx="8478000" cy="2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Core e Beans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Internacionalização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ApplicationContext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87b7e40c7_0_1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Expression Language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9" name="Google Shape;109;ge87b7e40c7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e87b7e40c7_0_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e87b7e40c7_0_18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e87b7e40c7_0_18"/>
          <p:cNvSpPr txBox="1"/>
          <p:nvPr/>
        </p:nvSpPr>
        <p:spPr>
          <a:xfrm>
            <a:off x="354275" y="1882974"/>
            <a:ext cx="8478000" cy="2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Define através de xml ou anotações em tempo de execução, valores e comportamentos dos beans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87b7e40c7_0_2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Core Container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8" name="Google Shape;118;ge87b7e40c7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e87b7e40c7_0_2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e87b7e40c7_0_27"/>
          <p:cNvSpPr/>
          <p:nvPr/>
        </p:nvSpPr>
        <p:spPr>
          <a:xfrm>
            <a:off x="4104575" y="2076750"/>
            <a:ext cx="977400" cy="990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Spring Container</a:t>
            </a:r>
            <a:endParaRPr/>
          </a:p>
        </p:txBody>
      </p:sp>
      <p:sp>
        <p:nvSpPr>
          <p:cNvPr id="121" name="Google Shape;121;ge87b7e40c7_0_27"/>
          <p:cNvSpPr/>
          <p:nvPr/>
        </p:nvSpPr>
        <p:spPr>
          <a:xfrm>
            <a:off x="4025550" y="1326075"/>
            <a:ext cx="1092900" cy="32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Classes</a:t>
            </a:r>
            <a:endParaRPr/>
          </a:p>
        </p:txBody>
      </p:sp>
      <p:sp>
        <p:nvSpPr>
          <p:cNvPr id="122" name="Google Shape;122;ge87b7e40c7_0_27"/>
          <p:cNvSpPr/>
          <p:nvPr/>
        </p:nvSpPr>
        <p:spPr>
          <a:xfrm>
            <a:off x="2109225" y="2410950"/>
            <a:ext cx="1297200" cy="32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Configuração</a:t>
            </a:r>
            <a:endParaRPr/>
          </a:p>
        </p:txBody>
      </p:sp>
      <p:sp>
        <p:nvSpPr>
          <p:cNvPr id="123" name="Google Shape;123;ge87b7e40c7_0_27"/>
          <p:cNvSpPr/>
          <p:nvPr/>
        </p:nvSpPr>
        <p:spPr>
          <a:xfrm>
            <a:off x="3494375" y="3444188"/>
            <a:ext cx="2197800" cy="761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Sistema Configurado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Pronto pro uso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124" name="Google Shape;124;ge87b7e40c7_0_27"/>
          <p:cNvCxnSpPr>
            <a:stCxn id="121" idx="2"/>
            <a:endCxn id="120" idx="1"/>
          </p:cNvCxnSpPr>
          <p:nvPr/>
        </p:nvCxnSpPr>
        <p:spPr>
          <a:xfrm>
            <a:off x="4572000" y="1647675"/>
            <a:ext cx="21300" cy="4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ge87b7e40c7_0_27"/>
          <p:cNvCxnSpPr>
            <a:stCxn id="122" idx="3"/>
            <a:endCxn id="120" idx="2"/>
          </p:cNvCxnSpPr>
          <p:nvPr/>
        </p:nvCxnSpPr>
        <p:spPr>
          <a:xfrm>
            <a:off x="3406425" y="2571750"/>
            <a:ext cx="69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ge87b7e40c7_0_27"/>
          <p:cNvCxnSpPr>
            <a:stCxn id="120" idx="3"/>
            <a:endCxn id="123" idx="0"/>
          </p:cNvCxnSpPr>
          <p:nvPr/>
        </p:nvCxnSpPr>
        <p:spPr>
          <a:xfrm>
            <a:off x="4593275" y="3066750"/>
            <a:ext cx="0" cy="37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