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5" roundtripDataSignature="AMtx7mhp2b31uYfPoiAYuWMREoJ4VlY5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22" Type="http://schemas.openxmlformats.org/officeDocument/2006/relationships/font" Target="fonts/CenturyGothic-bold.fntdata"/><Relationship Id="rId21" Type="http://schemas.openxmlformats.org/officeDocument/2006/relationships/font" Target="fonts/CenturyGothic-regular.fntdata"/><Relationship Id="rId24" Type="http://schemas.openxmlformats.org/officeDocument/2006/relationships/font" Target="fonts/CenturyGothic-boldItalic.fntdata"/><Relationship Id="rId23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19" Type="http://schemas.openxmlformats.org/officeDocument/2006/relationships/font" Target="fonts/ProximaNova-italic.fntdata"/><Relationship Id="rId1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Bem Vindo à nossa segunda aula do curso de introdução ao Spring Framework da Digital Innovarion One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99dfee7fd_0_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e99dfee7f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Nós temos no total 6 escopos de beans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começando com o escopo Singleton, significa que só vai existir uma </a:t>
            </a:r>
            <a:r>
              <a:rPr lang="en-US"/>
              <a:t>única</a:t>
            </a:r>
            <a:r>
              <a:rPr lang="en-US"/>
              <a:t> </a:t>
            </a:r>
            <a:r>
              <a:rPr lang="en-US"/>
              <a:t>instância</a:t>
            </a:r>
            <a:r>
              <a:rPr lang="en-US"/>
              <a:t> desse bean, por padrão quando a gente não fala explicitamente qual o escopo, o Spring ja utiliza o Singleton [PROJETO]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Agora com o escopo de prototipo, bem diferente do singleton que cria só uma </a:t>
            </a:r>
            <a:r>
              <a:rPr lang="en-US"/>
              <a:t>instância</a:t>
            </a:r>
            <a:r>
              <a:rPr lang="en-US"/>
              <a:t>, aqui uma instância diferente é criada cada vez que o bean é </a:t>
            </a:r>
            <a:r>
              <a:rPr lang="en-US"/>
              <a:t>solicitado [PROJETO]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 proxima ja não usa a mesma anotação das 2 anteriores, a @RequestScope é uma anotação diferente, mas é uma especificação da @Scope e cria uma instancia de bean pra uma unida solicitação HTTP [PROJETO]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Do mesmo jeito da anterior, a @SessionScope é uma especificação de @Scope mas essa ja cria uma instancia de bean pra cada sessão HTTP [PROJETO]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 @ApplicationScope é tambem uma especialização da @Scope pra indicar um bean com ciclo de vida vinculado com um aplicativo web [PROJETO]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 pra finalizar o escopo de webSocket utiliza a mesma @Scope das primeias, mas com a diferença de falar o atributo proxyMode, pq quando o contexto do app web é instanciado, não tem solicitação ativa, então o spring vai criar um proxy pra ser injetado como dependencia e vai instanciar o nosso bean quando precisar em uma solicitação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b18477b07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eb18477b0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Lembrando novamente, duvidas, perguntas, sugestões, qualquer coisa pode entrar no forum, discord e entrar em contato comigo tambem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 na proxima aula a gente ja vai ver sobre injeção de </a:t>
            </a:r>
            <a:r>
              <a:rPr lang="en-US"/>
              <a:t>dependências</a:t>
            </a:r>
            <a:r>
              <a:rPr lang="en-US"/>
              <a:t> com o Spring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até mais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e99dfee7fd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ge99dfee7f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Na nossa segunda aula nós vamos começar falando do Spring beans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aqueles mesmos beans que a gente ja viu por cima na aula passada, mas agora a gente vai começar a entender o comportamento do Spring com beans e </a:t>
            </a:r>
            <a:r>
              <a:rPr lang="en-US">
                <a:solidFill>
                  <a:schemeClr val="dk1"/>
                </a:solidFill>
              </a:rPr>
              <a:t>também</a:t>
            </a:r>
            <a:r>
              <a:rPr lang="en-US">
                <a:solidFill>
                  <a:schemeClr val="dk1"/>
                </a:solidFill>
              </a:rPr>
              <a:t> continuar nossa configuração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99dfee7fd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e99dfee7f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Nessa aula a gnt vai começar mostrando oq é esse Spring Beans, como ele funciona e tambem vamos fazer nosso proprio bean pra ficar mais claro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Em Seguida a gente vai passar pelas stereotypes, que a gente até ja viu algumas aqui, são aquelas annotations que a gente usou na aula passada, mas agora a gente vai aprofundar mais e ver algumas explicações delas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E no final a gente vai ver sobre os escopos e ciclo de vida de um bean, vai entender melhor quando um bean é criado, quando ele é destruido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99dfee7fd_0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e99dfee7f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Então vamos começar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vamos ver como é esse Spring Beans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99dfee7fd_0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e99dfee7f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Então, oq é um bean? [SLIDE]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então lembra que eu falei que os modulos Bean e Core são as partes essenciais pro Spring funcionar? isso é pq eles são muito ligados, a definição de um depende do outro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pra vc ter um bean vc precisa q ele seja monitorado pelo Spring IoC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Então resumindo, Bean é simplesmente um dos varios objetos na nossa aplicação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Agora que a gente ja sabe oq é um bean, vamo ali pra gente criar o nosso? [PROJETO]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99dfee7fd_0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e99dfee7f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Agora que a gente ja viu oq são beans e como que a gente cria um, tem uma parte importante que a gente sempre vai ta usando nos projetos com Spring que são os Stereotypes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99dfee7fd_0_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e99dfee7f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sim, esses </a:t>
            </a:r>
            <a:r>
              <a:rPr lang="en-US"/>
              <a:t>estereótipos</a:t>
            </a:r>
            <a:r>
              <a:rPr lang="en-US"/>
              <a:t> são as anotações que a gente ja ta usando no projeto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 aqui a gente vai ver quais são essas anotações mais usadas e explicar pra q serve cada um deles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Começando então com a @Repository,é uma anotação usada em nivel de classes q representam a camada DAO, ou seja, qualquer classes que tenha alguma interação com banco de dados, e o uso dessa anotação ja faz a tradução de </a:t>
            </a:r>
            <a:r>
              <a:rPr lang="en-US"/>
              <a:t>exceções</a:t>
            </a:r>
            <a:r>
              <a:rPr lang="en-US"/>
              <a:t> de </a:t>
            </a:r>
            <a:r>
              <a:rPr lang="en-US"/>
              <a:t>persistência, então qualquer erro de banco de dados ja vai ser traduzido pra um erro java [PROJETO]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 próxima agora é a @Service, onde geralmente vai ficar a logica da aplicação, as nossas regras de negocio [PROJETO]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Essa agora é aquela mesma q a gnt viu no nosso Hello Word, a @Controller fica nas classes que representam os controladores no Spring MVC, ou seja, ela que vai controlar as chamadas das telas do nosso sistema. E a evolução da @Controller é a @RestController, que também é usada em classes controladoras mas não são usadas pra retornar nossas paginas e sim pra retornar dados em JSON [PROJETO]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Essa Anotação agora indica uma classe que declara 1 ou mais metodos com @Bean como a gente ja viu na criação do nosso Bean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Finalizando </a:t>
            </a:r>
            <a:r>
              <a:rPr lang="en-US">
                <a:solidFill>
                  <a:schemeClr val="dk1"/>
                </a:solidFill>
              </a:rPr>
              <a:t>então pelo @Component, é uma anotação usada em classes pra gerar um bean generico, a gente usa ela quando a classe não se encaixa nas anteriores q a gente viu aqui [PROJETO]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b18477b07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eb18477b0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 @Component foi a ultima que a gente viu, pq ela é uma anotação de  </a:t>
            </a:r>
            <a:r>
              <a:rPr lang="en-US"/>
              <a:t>estereótipo</a:t>
            </a:r>
            <a:r>
              <a:rPr lang="en-US"/>
              <a:t> mais </a:t>
            </a:r>
            <a:r>
              <a:rPr lang="en-US"/>
              <a:t>genérica</a:t>
            </a:r>
            <a:r>
              <a:rPr lang="en-US"/>
              <a:t>, e as @Controller, @Service e @Repository são especificações da @Component pra usos mais especificos, como apresentação de telas, regras de negocio e persistencia de dados, como a gente ja viu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99dfee7fd_0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e99dfee7f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Agora falando de escopos e </a:t>
            </a:r>
            <a:r>
              <a:rPr lang="en-US"/>
              <a:t>ciclos</a:t>
            </a:r>
            <a:r>
              <a:rPr lang="en-US"/>
              <a:t> de vida de um bean. O Escopo de um bean vai definir a visibilidade e seu ciclo de vida onde ele for usado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hyperlink" Target="about:blan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Kaique Arantes Costa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 Java/Spring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2"/>
          <p:cNvSpPr txBox="1"/>
          <p:nvPr>
            <p:ph idx="1" type="subTitle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Framework</a:t>
            </a:r>
            <a:endParaRPr sz="660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99dfee7fd_0_121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Singleton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Prototype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WebSocket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e99dfee7fd_0_12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Bean Scopes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4" name="Google Shape;144;ge99dfee7fd_0_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e99dfee7fd_0_1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b18477b07_0_19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eb18477b07_0_19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geb18477b07_0_19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Google Shape;153;geb18477b07_0_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eb18477b07_0_19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eb18477b07_0_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geb18477b07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eb18477b07_0_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eb18477b07_0_19"/>
          <p:cNvSpPr txBox="1"/>
          <p:nvPr/>
        </p:nvSpPr>
        <p:spPr>
          <a:xfrm>
            <a:off x="467550" y="1131590"/>
            <a:ext cx="85206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eb18477b07_0_19"/>
          <p:cNvSpPr txBox="1"/>
          <p:nvPr/>
        </p:nvSpPr>
        <p:spPr>
          <a:xfrm>
            <a:off x="311700" y="1333492"/>
            <a:ext cx="7860600" cy="3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Google Shape;160;geb18477b07_0_19"/>
          <p:cNvSpPr txBox="1"/>
          <p:nvPr/>
        </p:nvSpPr>
        <p:spPr>
          <a:xfrm>
            <a:off x="467544" y="2787774"/>
            <a:ext cx="6192600" cy="16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e99dfee7fd_0_41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" name="Google Shape;46;ge99dfee7fd_0_41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" name="Google Shape;47;ge99dfee7fd_0_41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ge99dfee7fd_0_41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ge99dfee7fd_0_41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ge99dfee7fd_0_41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ge99dfee7fd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ge99dfee7fd_0_41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ge99dfee7fd_0_41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Spring Beans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ge99dfee7fd_0_41"/>
          <p:cNvSpPr txBox="1"/>
          <p:nvPr/>
        </p:nvSpPr>
        <p:spPr>
          <a:xfrm>
            <a:off x="340625" y="2779150"/>
            <a:ext cx="83868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Spring Framework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99dfee7fd_0_5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0" name="Google Shape;60;ge99dfee7fd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ge99dfee7fd_0_54"/>
          <p:cNvSpPr txBox="1"/>
          <p:nvPr>
            <p:ph idx="1" type="subTitle"/>
          </p:nvPr>
        </p:nvSpPr>
        <p:spPr>
          <a:xfrm>
            <a:off x="311700" y="1333492"/>
            <a:ext cx="8148600" cy="29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Spring Beans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Stereotypes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Escopos de Beans e ciclo de vida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ge99dfee7fd_0_5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99dfee7fd_0_68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" name="Google Shape;68;ge99dfee7fd_0_68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" name="Google Shape;69;ge99dfee7fd_0_68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" name="Google Shape;70;ge99dfee7fd_0_68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e99dfee7fd_0_68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e99dfee7fd_0_68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ge99dfee7fd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ge99dfee7fd_0_68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e99dfee7fd_0_68"/>
          <p:cNvSpPr txBox="1"/>
          <p:nvPr/>
        </p:nvSpPr>
        <p:spPr>
          <a:xfrm>
            <a:off x="467550" y="1203598"/>
            <a:ext cx="8520600" cy="15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2| Etapa 1: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o Spring Beans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ge99dfee7fd_0_68"/>
          <p:cNvSpPr txBox="1"/>
          <p:nvPr/>
        </p:nvSpPr>
        <p:spPr>
          <a:xfrm>
            <a:off x="467549" y="2940325"/>
            <a:ext cx="82674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Spring Framework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99dfee7fd_0_8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Bean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2" name="Google Shape;82;ge99dfee7fd_0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ge99dfee7fd_0_8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e99dfee7fd_0_81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qualquer objeto gerenciado pelo Spring Ioc.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99dfee7fd_0_88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e99dfee7fd_0_88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ge99dfee7fd_0_88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ge99dfee7fd_0_88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e99dfee7fd_0_88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e99dfee7fd_0_88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ge99dfee7fd_0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e99dfee7fd_0_88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e99dfee7fd_0_88"/>
          <p:cNvSpPr txBox="1"/>
          <p:nvPr/>
        </p:nvSpPr>
        <p:spPr>
          <a:xfrm>
            <a:off x="467550" y="1203598"/>
            <a:ext cx="8520600" cy="15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2| Etapa 2: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Stereotypes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" name="Google Shape;98;ge99dfee7fd_0_88"/>
          <p:cNvSpPr txBox="1"/>
          <p:nvPr/>
        </p:nvSpPr>
        <p:spPr>
          <a:xfrm>
            <a:off x="467549" y="2940325"/>
            <a:ext cx="82674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Spring Framework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99dfee7fd_0_101"/>
          <p:cNvSpPr txBox="1"/>
          <p:nvPr>
            <p:ph idx="1" type="subTitle"/>
          </p:nvPr>
        </p:nvSpPr>
        <p:spPr>
          <a:xfrm>
            <a:off x="591675" y="305700"/>
            <a:ext cx="82407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Anotaç</a:t>
            </a: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ões</a:t>
            </a: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Spring Bean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4" name="Google Shape;104;ge99dfee7fd_0_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e99dfee7fd_0_10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e99dfee7fd_0_101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@Repository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@Service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@Controller/@RestController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@Configuration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@Component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b18477b07_0_1"/>
          <p:cNvSpPr txBox="1"/>
          <p:nvPr>
            <p:ph idx="1" type="subTitle"/>
          </p:nvPr>
        </p:nvSpPr>
        <p:spPr>
          <a:xfrm>
            <a:off x="591675" y="305700"/>
            <a:ext cx="82407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@Component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2" name="Google Shape;112;geb18477b07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eb18477b07_0_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eb18477b07_0_1"/>
          <p:cNvSpPr/>
          <p:nvPr/>
        </p:nvSpPr>
        <p:spPr>
          <a:xfrm>
            <a:off x="3896100" y="1380925"/>
            <a:ext cx="1351800" cy="38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@Component</a:t>
            </a:r>
            <a:endParaRPr/>
          </a:p>
        </p:txBody>
      </p:sp>
      <p:sp>
        <p:nvSpPr>
          <p:cNvPr id="115" name="Google Shape;115;geb18477b07_0_1"/>
          <p:cNvSpPr/>
          <p:nvPr/>
        </p:nvSpPr>
        <p:spPr>
          <a:xfrm>
            <a:off x="2194500" y="2378550"/>
            <a:ext cx="1351800" cy="38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@Controller</a:t>
            </a:r>
            <a:endParaRPr/>
          </a:p>
        </p:txBody>
      </p:sp>
      <p:sp>
        <p:nvSpPr>
          <p:cNvPr id="116" name="Google Shape;116;geb18477b07_0_1"/>
          <p:cNvSpPr/>
          <p:nvPr/>
        </p:nvSpPr>
        <p:spPr>
          <a:xfrm>
            <a:off x="3896100" y="2378550"/>
            <a:ext cx="1351800" cy="38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@Service</a:t>
            </a:r>
            <a:endParaRPr/>
          </a:p>
        </p:txBody>
      </p:sp>
      <p:sp>
        <p:nvSpPr>
          <p:cNvPr id="117" name="Google Shape;117;geb18477b07_0_1"/>
          <p:cNvSpPr/>
          <p:nvPr/>
        </p:nvSpPr>
        <p:spPr>
          <a:xfrm>
            <a:off x="5597700" y="2350725"/>
            <a:ext cx="1351800" cy="38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@Repository</a:t>
            </a:r>
            <a:endParaRPr/>
          </a:p>
        </p:txBody>
      </p:sp>
      <p:cxnSp>
        <p:nvCxnSpPr>
          <p:cNvPr id="118" name="Google Shape;118;geb18477b07_0_1"/>
          <p:cNvCxnSpPr>
            <a:stCxn id="115" idx="0"/>
            <a:endCxn id="114" idx="2"/>
          </p:cNvCxnSpPr>
          <p:nvPr/>
        </p:nvCxnSpPr>
        <p:spPr>
          <a:xfrm flipH="1" rot="10800000">
            <a:off x="2870400" y="1767450"/>
            <a:ext cx="1701600" cy="6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geb18477b07_0_1"/>
          <p:cNvCxnSpPr>
            <a:stCxn id="116" idx="0"/>
            <a:endCxn id="114" idx="2"/>
          </p:cNvCxnSpPr>
          <p:nvPr/>
        </p:nvCxnSpPr>
        <p:spPr>
          <a:xfrm rot="10800000">
            <a:off x="4572000" y="1767450"/>
            <a:ext cx="0" cy="6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geb18477b07_0_1"/>
          <p:cNvCxnSpPr>
            <a:stCxn id="117" idx="0"/>
            <a:endCxn id="114" idx="2"/>
          </p:cNvCxnSpPr>
          <p:nvPr/>
        </p:nvCxnSpPr>
        <p:spPr>
          <a:xfrm rot="10800000">
            <a:off x="4572000" y="1767225"/>
            <a:ext cx="1701600" cy="58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geb18477b07_0_1"/>
          <p:cNvSpPr txBox="1"/>
          <p:nvPr/>
        </p:nvSpPr>
        <p:spPr>
          <a:xfrm>
            <a:off x="2194500" y="2848625"/>
            <a:ext cx="135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Apresentação</a:t>
            </a:r>
            <a:endParaRPr/>
          </a:p>
        </p:txBody>
      </p:sp>
      <p:sp>
        <p:nvSpPr>
          <p:cNvPr id="122" name="Google Shape;122;geb18477b07_0_1"/>
          <p:cNvSpPr txBox="1"/>
          <p:nvPr/>
        </p:nvSpPr>
        <p:spPr>
          <a:xfrm>
            <a:off x="3896100" y="2848625"/>
            <a:ext cx="135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Serviços</a:t>
            </a:r>
            <a:endParaRPr/>
          </a:p>
        </p:txBody>
      </p:sp>
      <p:sp>
        <p:nvSpPr>
          <p:cNvPr id="123" name="Google Shape;123;geb18477b07_0_1"/>
          <p:cNvSpPr txBox="1"/>
          <p:nvPr/>
        </p:nvSpPr>
        <p:spPr>
          <a:xfrm>
            <a:off x="5597700" y="2848625"/>
            <a:ext cx="135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Persistencia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99dfee7fd_0_108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e99dfee7fd_0_108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" name="Google Shape;130;ge99dfee7fd_0_108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ge99dfee7fd_0_108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e99dfee7fd_0_108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e99dfee7fd_0_108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ge99dfee7fd_0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e99dfee7fd_0_108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e99dfee7fd_0_108"/>
          <p:cNvSpPr txBox="1"/>
          <p:nvPr/>
        </p:nvSpPr>
        <p:spPr>
          <a:xfrm>
            <a:off x="467550" y="1203598"/>
            <a:ext cx="8520600" cy="15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2| Etapa 3: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Escopos e ciclo de vida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" name="Google Shape;137;ge99dfee7fd_0_108"/>
          <p:cNvSpPr txBox="1"/>
          <p:nvPr/>
        </p:nvSpPr>
        <p:spPr>
          <a:xfrm>
            <a:off x="467549" y="2940325"/>
            <a:ext cx="82674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Spring Framework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