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58" r:id="rId4"/>
    <p:sldId id="264" r:id="rId5"/>
    <p:sldId id="288" r:id="rId6"/>
    <p:sldId id="289" r:id="rId7"/>
    <p:sldId id="277" r:id="rId8"/>
    <p:sldId id="279" r:id="rId9"/>
    <p:sldId id="282" r:id="rId10"/>
    <p:sldId id="283" r:id="rId11"/>
    <p:sldId id="285" r:id="rId12"/>
    <p:sldId id="287" r:id="rId13"/>
    <p:sldId id="259" r:id="rId14"/>
    <p:sldId id="260" r:id="rId15"/>
    <p:sldId id="286" r:id="rId1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63FD712-A2AB-43DC-AD79-8C1148E1ABCE}">
          <p14:sldIdLst>
            <p14:sldId id="256"/>
            <p14:sldId id="261"/>
            <p14:sldId id="258"/>
            <p14:sldId id="264"/>
            <p14:sldId id="288"/>
            <p14:sldId id="289"/>
            <p14:sldId id="277"/>
            <p14:sldId id="279"/>
            <p14:sldId id="282"/>
            <p14:sldId id="283"/>
            <p14:sldId id="285"/>
            <p14:sldId id="287"/>
            <p14:sldId id="259"/>
            <p14:sldId id="260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Redes Descentralizadas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 err="1"/>
            <a:t>Tecnofeudalismo</a:t>
          </a:r>
          <a:endParaRPr lang="pt-BR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pt-B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Conclusão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Redes Descentralizadas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 err="1"/>
            <a:t>Tecnofeudalismo</a:t>
          </a:r>
          <a:endParaRPr lang="pt-BR" sz="2600" kern="1200" noProof="0" dirty="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noProof="0" dirty="0"/>
            <a:t>Conclusão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de Rót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16/05/2025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16/05/2025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C5653-F25B-33A2-1E3C-2A1CBEA4E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6EF6CEC-454F-D9C4-66C6-AF37C531E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D46BEFC-3FD0-F4E3-37EF-85621229D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5B754E-5FDE-D14F-544C-45DEF3564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996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68B9B-A344-C40D-CD53-2D78946A8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5F3709A-0175-1825-4603-96C58480BD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B44884C-B295-5070-A7B1-28A4AD74A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72BBCE-3577-16DB-79E8-6F80FC8A6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629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1AEDE-0078-843E-73CF-18B9BED16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5A64C7A-E986-3E2B-D822-E05AB9C32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A33A27-1AA3-5439-2173-08D2F9E6F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F6706-24C2-280D-628C-26CE2711D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47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A6BA1-C0AC-888A-FD96-FF5BE3B29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3B97A2B-2282-446F-F0C4-81737B690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4DAEBCB-216A-54F6-5C0F-5286E5C48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48C695B-B840-DD02-8347-9A47D015F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84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6B35-5DA5-6FDD-5C07-1314873BE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A26BF41-9E92-84A6-7BA7-357F67493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9059D3-0B60-C50E-4A3B-B5FD7F73E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5C0C6C-9D13-5D0A-9561-2240E5113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8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20B78-644E-468D-D561-ADB9FA6E3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B776C91-E26F-5C65-0C95-A7A19BB2E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77D137E-73E5-52AE-A5ED-7124DA06C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5D1223-459B-686D-A6E6-3A9E9C982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91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6010-AAEF-52E0-250F-1944E2BA0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716D9E-6BC2-F087-F08A-15E68B869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209FB05-7711-683F-955A-4DD512473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BF33F2-1EDD-DDCA-9FA7-AB84CA817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09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E07A5-090C-E6C7-B090-DCAF59DD8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3E0CDA5-F127-EFE5-D9C1-8CA247AA5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B8FA827-2C77-2C5C-82A6-B28292D8E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3B901-A540-B5A8-CB70-9CD60738E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69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1E6A-CF65-34C9-763F-FBE81112F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7DF0492-223D-D3E2-2F9B-5B122CD56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2EB7BB-E3C0-269D-C189-FEBE26B69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F89A73-61A3-78F9-CFC8-A2CE317EE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497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EA30C-C10C-FA4A-CF78-BEC13EEB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F4653C-00D2-CC86-B3AA-781F68E06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30E900-9E0D-DC51-4A2A-8C2B5DDCB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C8E341-0776-5F8D-C695-C1F1C15B7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5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16/05/2025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5729038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3500" dirty="0">
                <a:solidFill>
                  <a:schemeClr val="bg1"/>
                </a:solidFill>
              </a:rPr>
              <a:t>Utilizando redes descentralizadas para garantir a soberania das comunidades em tempos de avanço do tecno-feudalismo das big tech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B716D-388A-D8C5-0D9D-56F0B7F23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CE171-9775-A02E-3E7E-7E497421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TECNOFEUDALISMO – RESISTÊNCIA AO MODELO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3215A6-9C10-58A2-2B6F-E3D1D1F6982D}"/>
              </a:ext>
            </a:extLst>
          </p:cNvPr>
          <p:cNvSpPr txBox="1"/>
          <p:nvPr/>
        </p:nvSpPr>
        <p:spPr>
          <a:xfrm>
            <a:off x="3295291" y="1929815"/>
            <a:ext cx="831551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sz="2300" dirty="0"/>
              <a:t>Essa maneira de atuar e sua influência em todo o mundo não ficaria sem resposta, gerando processos, projetos de leis e ações dos funcionários e sociedade contra as Big Tech, sendo as mais recentes.:</a:t>
            </a:r>
          </a:p>
          <a:p>
            <a:endParaRPr lang="pt-B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Moderadores do Facebook do Quenia processam empresa por adoecerem e serem expostos a conteúdo sensível.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Entregadores da </a:t>
            </a:r>
            <a:r>
              <a:rPr lang="pt-BR" sz="2300" b="1" dirty="0" err="1"/>
              <a:t>Amazon</a:t>
            </a:r>
            <a:r>
              <a:rPr lang="pt-BR" sz="2300" b="1" dirty="0"/>
              <a:t> processam empresa por roubar gorjetas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Entregadores brasileiros fazem protesto por melhores condições de trabalho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Entregador autônomo processa </a:t>
            </a:r>
            <a:r>
              <a:rPr lang="pt-BR" sz="2300" b="1" dirty="0" err="1"/>
              <a:t>Amazon</a:t>
            </a:r>
            <a:r>
              <a:rPr lang="pt-BR" sz="2300" b="1" dirty="0"/>
              <a:t> por causa de acidente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300" dirty="0"/>
          </a:p>
          <a:p>
            <a:endParaRPr lang="pt-BR" dirty="0"/>
          </a:p>
        </p:txBody>
      </p:sp>
      <p:pic>
        <p:nvPicPr>
          <p:cNvPr id="6" name="Espaço Reservado para Conteúdo 5" descr="Desenho de uma cidade&#10;&#10;O conteúdo gerado por IA pode estar incorreto.">
            <a:extLst>
              <a:ext uri="{FF2B5EF4-FFF2-40B4-BE49-F238E27FC236}">
                <a16:creationId xmlns:a16="http://schemas.microsoft.com/office/drawing/2014/main" id="{764BED00-3CBA-0990-04B2-42D7135D7C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2" y="2412894"/>
            <a:ext cx="2403548" cy="2842594"/>
          </a:xfrm>
        </p:spPr>
      </p:pic>
    </p:spTree>
    <p:extLst>
      <p:ext uri="{BB962C8B-B14F-4D97-AF65-F5344CB8AC3E}">
        <p14:creationId xmlns:p14="http://schemas.microsoft.com/office/powerpoint/2010/main" val="417612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946A3-BD48-A768-C041-2E84AAC58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E165F-F920-E10A-8621-4B572082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REDES DESCENTRALIZADAS SÃO UMA BOA ALTERNATIVA AO TECNOFEUDALISMO?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15863C-0346-74D2-1B39-2F41D0A94716}"/>
              </a:ext>
            </a:extLst>
          </p:cNvPr>
          <p:cNvSpPr txBox="1"/>
          <p:nvPr/>
        </p:nvSpPr>
        <p:spPr>
          <a:xfrm>
            <a:off x="3709359" y="1717990"/>
            <a:ext cx="75567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sz="2300" dirty="0"/>
              <a:t>Apesar da evolução em comparação com as redes tradicionais, as redes sociais descentralizadas ainda tem desafios:</a:t>
            </a:r>
          </a:p>
          <a:p>
            <a:endParaRPr lang="pt-B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Melhorar a moderação e remoção de conteúdos e perfis ofensivos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Algumas pertencem a empresas, o que põe em xeque sua autonomia e garantia de proteção dos dados e liberdade de expressão dos usuários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Respeitar os limites entre liberdade de expressão e desrespeito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Garantia de espaço e voz para grupos minoritários</a:t>
            </a:r>
          </a:p>
        </p:txBody>
      </p:sp>
      <p:pic>
        <p:nvPicPr>
          <p:cNvPr id="5" name="Espaço Reservado para Conteúdo 5" descr="Ícone&#10;&#10;O conteúdo gerado por IA pode estar incorreto.">
            <a:extLst>
              <a:ext uri="{FF2B5EF4-FFF2-40B4-BE49-F238E27FC236}">
                <a16:creationId xmlns:a16="http://schemas.microsoft.com/office/drawing/2014/main" id="{E74A9A0E-1683-B157-943D-F9CC536E15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3" y="2238375"/>
            <a:ext cx="2901636" cy="2901636"/>
          </a:xfrm>
        </p:spPr>
      </p:pic>
    </p:spTree>
    <p:extLst>
      <p:ext uri="{BB962C8B-B14F-4D97-AF65-F5344CB8AC3E}">
        <p14:creationId xmlns:p14="http://schemas.microsoft.com/office/powerpoint/2010/main" val="104219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E37D8-F653-3F69-3C3F-DA49ACB70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16383-902D-A450-2C38-54AA1C43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9A7044-C9BE-1477-041C-74037E08725C}"/>
              </a:ext>
            </a:extLst>
          </p:cNvPr>
          <p:cNvSpPr txBox="1"/>
          <p:nvPr/>
        </p:nvSpPr>
        <p:spPr>
          <a:xfrm>
            <a:off x="3709359" y="1717990"/>
            <a:ext cx="755674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sz="2300" dirty="0"/>
              <a:t>Para lidar com o cada vez mais provável estabelecimento deste poder das Big Tech, o que podemos fazer:</a:t>
            </a:r>
          </a:p>
          <a:p>
            <a:endParaRPr lang="pt-B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Uso limitado e consciente das redes sociais tradicionais sempre que possível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Incentivar e difundir o uso de alternativas as redes tradicionais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Apoiar projetos e leis que regulem e/ou limitem o poder das Big Tech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Difundir e apoiar iniciativas de educação livre </a:t>
            </a:r>
            <a:r>
              <a:rPr lang="pt-BR" sz="2300" b="1"/>
              <a:t>nas escolas</a:t>
            </a:r>
            <a:endParaRPr lang="pt-BR" sz="23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Apoiar o acesso a tecnologia e educação para grupos vulneráveis e minoritários</a:t>
            </a:r>
            <a:endParaRPr lang="pt-BR" dirty="0"/>
          </a:p>
        </p:txBody>
      </p:sp>
      <p:pic>
        <p:nvPicPr>
          <p:cNvPr id="7" name="Espaço Reservado para Conteúdo 6" descr="Torre alta iluminada&#10;&#10;O conteúdo gerado por IA pode estar incorreto.">
            <a:extLst>
              <a:ext uri="{FF2B5EF4-FFF2-40B4-BE49-F238E27FC236}">
                <a16:creationId xmlns:a16="http://schemas.microsoft.com/office/drawing/2014/main" id="{AC21257E-2ED5-29BA-D97F-EB2F4F0D4F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2" y="2115094"/>
            <a:ext cx="2714099" cy="2714099"/>
          </a:xfrm>
        </p:spPr>
      </p:pic>
    </p:spTree>
    <p:extLst>
      <p:ext uri="{BB962C8B-B14F-4D97-AF65-F5344CB8AC3E}">
        <p14:creationId xmlns:p14="http://schemas.microsoft.com/office/powerpoint/2010/main" val="122677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09" y="834428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sz="6500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300" dirty="0">
                <a:solidFill>
                  <a:srgbClr val="FFFFFF"/>
                </a:solidFill>
              </a:rPr>
              <a:t>Referência e material de apoio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Link para o material de apoio.: https://github.com/</a:t>
            </a:r>
            <a:r>
              <a:rPr lang="pt-BR" dirty="0" err="1">
                <a:solidFill>
                  <a:schemeClr val="bg2"/>
                </a:solidFill>
              </a:rPr>
              <a:t>rafaelbonilha</a:t>
            </a:r>
            <a:r>
              <a:rPr lang="pt-BR">
                <a:solidFill>
                  <a:schemeClr val="bg2"/>
                </a:solidFill>
              </a:rPr>
              <a:t>/cryptorave2025.</a:t>
            </a:r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Uma imagem contendo Ícone&#10;&#10;O conteúdo gerado por IA pode estar incorreto.">
            <a:extLst>
              <a:ext uri="{FF2B5EF4-FFF2-40B4-BE49-F238E27FC236}">
                <a16:creationId xmlns:a16="http://schemas.microsoft.com/office/drawing/2014/main" id="{328E9F85-F467-5171-D8AB-B359E910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3" y="692354"/>
            <a:ext cx="7498617" cy="56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65D28-76FC-11F6-F648-7317D7F31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79E452F1-4DC0-136F-DF47-BBF077F4D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EC9A437-C113-2C71-C4EA-06E83F987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D5CF7CE-D5DC-913C-B74E-B66C18525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2378D62-40C4-C6F7-2D09-441553CCC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0C2795F-3814-3124-EB29-0C010832D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E3AFEB1-120B-0751-67C4-6873F3183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2DE90EB-CE56-7033-0BDD-79C9F227A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sz="3300" dirty="0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DDB0A-D0C9-DF07-2552-8538BA536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bg2"/>
                </a:solidFill>
              </a:rPr>
              <a:t>JoÃO</a:t>
            </a:r>
            <a:r>
              <a:rPr lang="pt-BR" dirty="0">
                <a:solidFill>
                  <a:schemeClr val="bg2"/>
                </a:solidFill>
              </a:rPr>
              <a:t> RAFAEL F. BONILHA – MEMBRO DA COMUNIDADE DEVOPS E atuando em eventos que levam cultura e tecnologia para </a:t>
            </a:r>
            <a:r>
              <a:rPr lang="pt-BR">
                <a:solidFill>
                  <a:schemeClr val="bg2"/>
                </a:solidFill>
              </a:rPr>
              <a:t>grupos minoritários.</a:t>
            </a:r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FD4683F3-CDC9-9C6A-BD2C-25C213F160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6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Tópicos abordados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170099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Redes descentralizadas – PROTOCOLO </a:t>
            </a:r>
            <a:r>
              <a:rPr lang="pt-BR" dirty="0" err="1"/>
              <a:t>ACtivitypub</a:t>
            </a:r>
            <a:endParaRPr lang="pt-BR" dirty="0"/>
          </a:p>
        </p:txBody>
      </p:sp>
      <p:pic>
        <p:nvPicPr>
          <p:cNvPr id="8" name="Espaço Reservado para Conteúdo 7" descr="Logotipo&#10;&#10;O conteúdo gerado por IA pode estar incorreto.">
            <a:extLst>
              <a:ext uri="{FF2B5EF4-FFF2-40B4-BE49-F238E27FC236}">
                <a16:creationId xmlns:a16="http://schemas.microsoft.com/office/drawing/2014/main" id="{D570C0D8-0213-125C-BEF2-4D3CDAF498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7864" r="8183" b="1"/>
          <a:stretch/>
        </p:blipFill>
        <p:spPr>
          <a:xfrm>
            <a:off x="460421" y="2228004"/>
            <a:ext cx="2696847" cy="1806910"/>
          </a:xfrm>
          <a:noFill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B3541D-DFDB-231E-207F-BA55797F31FB}"/>
              </a:ext>
            </a:extLst>
          </p:cNvPr>
          <p:cNvSpPr txBox="1"/>
          <p:nvPr/>
        </p:nvSpPr>
        <p:spPr>
          <a:xfrm>
            <a:off x="3605842" y="2228004"/>
            <a:ext cx="800496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dirty="0"/>
              <a:t>O </a:t>
            </a:r>
            <a:r>
              <a:rPr lang="pt-BR" sz="2300" b="1" dirty="0" err="1"/>
              <a:t>ActivityPub</a:t>
            </a:r>
            <a:r>
              <a:rPr lang="pt-BR" sz="2300" dirty="0"/>
              <a:t> é um protocolo criado em </a:t>
            </a:r>
            <a:r>
              <a:rPr lang="pt-BR" sz="2300" b="1" dirty="0"/>
              <a:t>2018</a:t>
            </a:r>
            <a:r>
              <a:rPr lang="pt-BR" sz="2300" dirty="0"/>
              <a:t> para permitir a comunicação entre as redes sociais abertas e descentralizadas.  O </a:t>
            </a:r>
            <a:r>
              <a:rPr lang="pt-BR" sz="2300" b="1" dirty="0" err="1"/>
              <a:t>ActivityPub</a:t>
            </a:r>
            <a:r>
              <a:rPr lang="pt-BR" sz="2300" dirty="0"/>
              <a:t> possui dois componentes: </a:t>
            </a:r>
            <a:r>
              <a:rPr lang="pt-BR" sz="2300" b="1" dirty="0"/>
              <a:t>Caixa de Entrada</a:t>
            </a:r>
            <a:r>
              <a:rPr lang="pt-BR" sz="2300" dirty="0"/>
              <a:t> e </a:t>
            </a:r>
            <a:r>
              <a:rPr lang="pt-BR" sz="2300" b="1" dirty="0"/>
              <a:t>Caixa de Saída</a:t>
            </a:r>
            <a:r>
              <a:rPr lang="pt-BR" sz="2300" dirty="0"/>
              <a:t>, que são </a:t>
            </a:r>
            <a:r>
              <a:rPr lang="pt-BR" sz="2300" dirty="0" err="1"/>
              <a:t>endpoints</a:t>
            </a:r>
            <a:r>
              <a:rPr lang="pt-BR" sz="2300" dirty="0"/>
              <a:t> de API que podem ser acessados usando o protocolo </a:t>
            </a:r>
            <a:r>
              <a:rPr lang="pt-BR" sz="2300" b="1" dirty="0"/>
              <a:t>HTTP/HTTPS</a:t>
            </a:r>
            <a:r>
              <a:rPr lang="pt-BR" sz="2300" dirty="0"/>
              <a:t>.  Para garantir a privacidade, a localização de ambas as caixas só podem ser recuperadas através do uso do protocolo </a:t>
            </a:r>
            <a:r>
              <a:rPr lang="pt-BR" sz="2300" b="1" dirty="0" err="1"/>
              <a:t>WebFinger</a:t>
            </a:r>
            <a:r>
              <a:rPr lang="pt-BR" sz="2300" dirty="0"/>
              <a:t>. E para testar os recursos do </a:t>
            </a:r>
            <a:r>
              <a:rPr lang="pt-BR" sz="2300" b="1" dirty="0" err="1"/>
              <a:t>ActivityPub</a:t>
            </a:r>
            <a:r>
              <a:rPr lang="pt-BR" sz="2300" dirty="0"/>
              <a:t>, basta usar a ferramenta </a:t>
            </a:r>
            <a:r>
              <a:rPr lang="pt-BR" sz="2300" b="1" dirty="0" err="1"/>
              <a:t>ActivityPub</a:t>
            </a:r>
            <a:r>
              <a:rPr lang="pt-BR" sz="2300" b="1" dirty="0"/>
              <a:t> Explorer</a:t>
            </a:r>
            <a:r>
              <a:rPr lang="pt-BR" sz="2300" dirty="0"/>
              <a:t>. </a:t>
            </a:r>
          </a:p>
          <a:p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9D062-4D97-84F2-E0B7-49BB1FD9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6EDCB-1ACD-4972-BC44-530AA2C9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Redes descentralizadas - FEDIVERSO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A3DE74-058E-2FDD-986B-DACDB4C4081C}"/>
              </a:ext>
            </a:extLst>
          </p:cNvPr>
          <p:cNvSpPr txBox="1"/>
          <p:nvPr/>
        </p:nvSpPr>
        <p:spPr>
          <a:xfrm>
            <a:off x="3605841" y="2011619"/>
            <a:ext cx="800496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sz="2300" dirty="0"/>
              <a:t>O </a:t>
            </a:r>
            <a:r>
              <a:rPr lang="pt-BR" sz="2300" b="1" dirty="0" err="1"/>
              <a:t>Fediverso</a:t>
            </a:r>
            <a:r>
              <a:rPr lang="pt-BR" sz="2300" dirty="0"/>
              <a:t> é uma associação de redes sociais independentes, dando aos usuários a possibilidade de interagirem entre si mesmo estando hospedados em diferentes servidores.  Hoje o </a:t>
            </a:r>
            <a:r>
              <a:rPr lang="pt-BR" sz="2300" dirty="0" err="1"/>
              <a:t>Fediverso</a:t>
            </a:r>
            <a:r>
              <a:rPr lang="pt-BR" sz="2300" dirty="0"/>
              <a:t> suporta os seguintes protocolos de padrões abertos.:</a:t>
            </a:r>
          </a:p>
          <a:p>
            <a:endParaRPr lang="pt-B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 err="1"/>
              <a:t>ActivityPub</a:t>
            </a:r>
            <a:endParaRPr lang="pt-B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b="1" dirty="0"/>
              <a:t>DFRN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b="1" dirty="0" err="1"/>
              <a:t>Ostatus</a:t>
            </a:r>
            <a:endParaRPr lang="pt-BR" sz="2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300" b="1" dirty="0" err="1"/>
              <a:t>Zot</a:t>
            </a:r>
            <a:r>
              <a:rPr lang="pt-BR" sz="2300" b="1" dirty="0"/>
              <a:t> e </a:t>
            </a:r>
            <a:r>
              <a:rPr lang="pt-BR" sz="2300" b="1" dirty="0" err="1"/>
              <a:t>Zot</a:t>
            </a:r>
            <a:r>
              <a:rPr lang="pt-BR" sz="2300" b="1" dirty="0"/>
              <a:t>/6</a:t>
            </a:r>
            <a:endParaRPr lang="pt-BR" b="1" dirty="0"/>
          </a:p>
        </p:txBody>
      </p:sp>
      <p:pic>
        <p:nvPicPr>
          <p:cNvPr id="6" name="Espaço Reservado para Conteúdo 5" descr="Ícone&#10;&#10;O conteúdo gerado por IA pode estar incorreto.">
            <a:extLst>
              <a:ext uri="{FF2B5EF4-FFF2-40B4-BE49-F238E27FC236}">
                <a16:creationId xmlns:a16="http://schemas.microsoft.com/office/drawing/2014/main" id="{6ED87545-7BBE-9C50-ECE2-48D626ADCB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2" y="1894075"/>
            <a:ext cx="2162008" cy="1954974"/>
          </a:xfrm>
        </p:spPr>
      </p:pic>
      <p:pic>
        <p:nvPicPr>
          <p:cNvPr id="3" name="Espaço Reservado para Conteúdo 6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993780C3-E9BA-F73B-6D05-A17242EB2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3849049"/>
            <a:ext cx="2162008" cy="1213279"/>
          </a:xfrm>
          <a:prstGeom prst="rect">
            <a:avLst/>
          </a:prstGeom>
        </p:spPr>
      </p:pic>
      <p:pic>
        <p:nvPicPr>
          <p:cNvPr id="4" name="Espaço Reservado para Conteúdo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BBAC7A05-6FB7-BF3D-C9D3-DDE138660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5243543"/>
            <a:ext cx="2162008" cy="14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C54BB-E752-F80C-9A11-3B86C4D4C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C3F81-B122-8EAA-3208-42493EEF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Redes descentralizadas - FEDIVERSO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C594EA-2C2B-1A81-9AD2-9EBB3CFE09E1}"/>
              </a:ext>
            </a:extLst>
          </p:cNvPr>
          <p:cNvSpPr txBox="1"/>
          <p:nvPr/>
        </p:nvSpPr>
        <p:spPr>
          <a:xfrm>
            <a:off x="3605841" y="2011619"/>
            <a:ext cx="800496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sz="2300" b="1" dirty="0" err="1"/>
              <a:t>Mastodon</a:t>
            </a:r>
            <a:r>
              <a:rPr lang="pt-BR" sz="2300" dirty="0"/>
              <a:t> é uma rede descentralizada, de código aberto e software livre que permite o envio de pequenas mensagens de texto sendo uma alternativa ao </a:t>
            </a:r>
            <a:r>
              <a:rPr lang="pt-BR" sz="2300" b="1" dirty="0"/>
              <a:t>Twitter(X)</a:t>
            </a:r>
            <a:r>
              <a:rPr lang="pt-BR" sz="2300" dirty="0"/>
              <a:t>.  As regras e sustentação de cada servidor (instância) do </a:t>
            </a:r>
            <a:r>
              <a:rPr lang="pt-BR" sz="2300" b="1" dirty="0" err="1"/>
              <a:t>Mastodon</a:t>
            </a:r>
            <a:r>
              <a:rPr lang="pt-BR" sz="2300" dirty="0"/>
              <a:t> é responsabilidade do responsável pelo servidor, gerando uma infinidade de servidores, cada um com suas regras ou falta delas.  Ainda assim, diversos movimentos de código livre, privacidade e direitos civis estão nele, como a </a:t>
            </a:r>
            <a:r>
              <a:rPr lang="pt-BR" sz="2300" b="1" dirty="0" err="1"/>
              <a:t>CryptoRave</a:t>
            </a:r>
            <a:r>
              <a:rPr lang="pt-BR" sz="2300" dirty="0"/>
              <a:t> por exemplo.: </a:t>
            </a:r>
            <a:r>
              <a:rPr lang="pt-BR" sz="2300" b="1" dirty="0" err="1"/>
              <a:t>cryptorave@mastodonsocial</a:t>
            </a:r>
            <a:endParaRPr lang="pt-BR" sz="2400" b="1" dirty="0"/>
          </a:p>
        </p:txBody>
      </p:sp>
      <p:pic>
        <p:nvPicPr>
          <p:cNvPr id="6" name="Espaço Reservado para Conteúdo 5" descr="Ícone&#10;&#10;O conteúdo gerado por IA pode estar incorreto.">
            <a:extLst>
              <a:ext uri="{FF2B5EF4-FFF2-40B4-BE49-F238E27FC236}">
                <a16:creationId xmlns:a16="http://schemas.microsoft.com/office/drawing/2014/main" id="{87FDA5E5-681C-7A3A-AB9D-A61E037665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2" y="1894075"/>
            <a:ext cx="2162008" cy="1954974"/>
          </a:xfrm>
        </p:spPr>
      </p:pic>
      <p:pic>
        <p:nvPicPr>
          <p:cNvPr id="3" name="Espaço Reservado para Conteúdo 6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82D53F5D-4F9F-ACEE-F2DC-3961676DC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3849049"/>
            <a:ext cx="2162008" cy="1213279"/>
          </a:xfrm>
          <a:prstGeom prst="rect">
            <a:avLst/>
          </a:prstGeom>
        </p:spPr>
      </p:pic>
      <p:pic>
        <p:nvPicPr>
          <p:cNvPr id="4" name="Espaço Reservado para Conteúdo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324CFE59-56C0-7A30-87C1-85E3F469E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5243543"/>
            <a:ext cx="2162008" cy="14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5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BA082-32AE-2745-891D-34A8D40E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6BD88-64F8-57AC-8EA0-85884E74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Redes descentralizadas - FEDIVERSO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8AA4C5-ADD3-EE10-4FEA-D9B4F80C4134}"/>
              </a:ext>
            </a:extLst>
          </p:cNvPr>
          <p:cNvSpPr txBox="1"/>
          <p:nvPr/>
        </p:nvSpPr>
        <p:spPr>
          <a:xfrm>
            <a:off x="3605841" y="2011619"/>
            <a:ext cx="80049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sz="2300" dirty="0"/>
              <a:t>O</a:t>
            </a:r>
            <a:r>
              <a:rPr lang="pt-BR" sz="2300" b="1" dirty="0"/>
              <a:t> </a:t>
            </a:r>
            <a:r>
              <a:rPr lang="pt-BR" sz="2300" b="1" dirty="0" err="1"/>
              <a:t>Bluesky</a:t>
            </a:r>
            <a:r>
              <a:rPr lang="pt-BR" sz="2300" b="1" dirty="0"/>
              <a:t> </a:t>
            </a:r>
            <a:r>
              <a:rPr lang="pt-BR" sz="2300" dirty="0"/>
              <a:t>surgiu como uma POC do protocolo </a:t>
            </a:r>
            <a:r>
              <a:rPr lang="pt-BR" sz="2300" b="1" dirty="0"/>
              <a:t>AT </a:t>
            </a:r>
            <a:r>
              <a:rPr lang="pt-BR" sz="2300" b="1" dirty="0" err="1"/>
              <a:t>Protocol</a:t>
            </a:r>
            <a:r>
              <a:rPr lang="pt-BR" sz="2300" b="1" dirty="0"/>
              <a:t> </a:t>
            </a:r>
            <a:r>
              <a:rPr lang="pt-BR" sz="2300" dirty="0"/>
              <a:t>em outubro de 2022. Tem como característica o uso do nome de domínio como identificador, onde os usuários recebem uma identificação no subdomínio genérico após a inscrição na rede. Isso garante que o </a:t>
            </a:r>
            <a:r>
              <a:rPr lang="pt-BR" sz="2300" b="1" dirty="0" err="1"/>
              <a:t>Bluesky</a:t>
            </a:r>
            <a:r>
              <a:rPr lang="pt-BR" sz="2300" dirty="0"/>
              <a:t> seja uma rede descentralizada de código aberto.  Sua política de moderação mais robusta que a do </a:t>
            </a:r>
            <a:r>
              <a:rPr lang="pt-BR" sz="2300" b="1" dirty="0"/>
              <a:t>Twitter (</a:t>
            </a:r>
            <a:r>
              <a:rPr lang="pt-BR" sz="2300" b="1"/>
              <a:t>X)</a:t>
            </a:r>
            <a:r>
              <a:rPr lang="pt-BR" sz="2300"/>
              <a:t>, tem </a:t>
            </a:r>
            <a:r>
              <a:rPr lang="pt-BR" sz="2300" dirty="0"/>
              <a:t>trazido um grande número de usuários para a plataforma.</a:t>
            </a:r>
          </a:p>
        </p:txBody>
      </p:sp>
      <p:pic>
        <p:nvPicPr>
          <p:cNvPr id="6" name="Espaço Reservado para Conteúdo 5" descr="Ícone&#10;&#10;O conteúdo gerado por IA pode estar incorreto.">
            <a:extLst>
              <a:ext uri="{FF2B5EF4-FFF2-40B4-BE49-F238E27FC236}">
                <a16:creationId xmlns:a16="http://schemas.microsoft.com/office/drawing/2014/main" id="{005E5030-4213-D99A-CA01-C6259C844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2" y="1894075"/>
            <a:ext cx="2162008" cy="1954974"/>
          </a:xfrm>
        </p:spPr>
      </p:pic>
      <p:pic>
        <p:nvPicPr>
          <p:cNvPr id="3" name="Espaço Reservado para Conteúdo 6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E441B22B-1144-2CE1-30BD-8FE856731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3" y="3849049"/>
            <a:ext cx="2162008" cy="1213279"/>
          </a:xfrm>
          <a:prstGeom prst="rect">
            <a:avLst/>
          </a:prstGeom>
        </p:spPr>
      </p:pic>
      <p:pic>
        <p:nvPicPr>
          <p:cNvPr id="4" name="Espaço Reservado para Conteúdo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58356C85-346D-64DF-57ED-ABB0CBBCD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5243543"/>
            <a:ext cx="2162008" cy="14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4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56E22-FBC1-F970-7AFF-8EDC9BBE2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8ED6A-E974-AB07-9181-7C2B0BD7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TECNOFEUDALISMO - Origens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59E7E9-3292-20B8-1F83-89E204F62F10}"/>
              </a:ext>
            </a:extLst>
          </p:cNvPr>
          <p:cNvSpPr txBox="1"/>
          <p:nvPr/>
        </p:nvSpPr>
        <p:spPr>
          <a:xfrm>
            <a:off x="3605841" y="2016079"/>
            <a:ext cx="8004967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sz="2300" dirty="0"/>
              <a:t>Tendo ganhado atenção graças a obra do economista grego e ex-ministro da economia da Grécia </a:t>
            </a:r>
            <a:r>
              <a:rPr lang="pt-BR" sz="2300" b="1" dirty="0" err="1"/>
              <a:t>Yanis</a:t>
            </a:r>
            <a:r>
              <a:rPr lang="pt-BR" sz="2300" dirty="0"/>
              <a:t> </a:t>
            </a:r>
            <a:r>
              <a:rPr lang="pt-BR" sz="2300" b="1" dirty="0" err="1"/>
              <a:t>Varoufakis</a:t>
            </a:r>
            <a:r>
              <a:rPr lang="pt-BR" sz="2300" dirty="0"/>
              <a:t> através da obra </a:t>
            </a:r>
            <a:r>
              <a:rPr lang="pt-BR" sz="2300" b="1" dirty="0" err="1"/>
              <a:t>Tecnofeudalismo</a:t>
            </a:r>
            <a:r>
              <a:rPr lang="pt-BR" sz="2300" b="1" dirty="0"/>
              <a:t> – o que matou o capitalismo,  </a:t>
            </a:r>
            <a:r>
              <a:rPr lang="pt-BR" sz="2300" dirty="0"/>
              <a:t>publicado em junho de 2024 em inglês e em abril de 2025 em português</a:t>
            </a:r>
            <a:r>
              <a:rPr lang="pt-BR" sz="2300" b="1" dirty="0"/>
              <a:t>. </a:t>
            </a:r>
            <a:r>
              <a:rPr lang="pt-BR" sz="2300" dirty="0"/>
              <a:t>O </a:t>
            </a:r>
            <a:r>
              <a:rPr lang="pt-BR" sz="2300" b="1" dirty="0" err="1"/>
              <a:t>Tecnofeudalismo</a:t>
            </a:r>
            <a:r>
              <a:rPr lang="pt-BR" sz="2300" b="1" dirty="0"/>
              <a:t> </a:t>
            </a:r>
            <a:r>
              <a:rPr lang="pt-BR" sz="2300" dirty="0"/>
              <a:t>é o termo usado para ilustrar o enorme poder econômico e político concentrado nas principais empresas de tecnologia, as chamadas </a:t>
            </a:r>
            <a:r>
              <a:rPr lang="pt-BR" sz="2300" b="1" dirty="0"/>
              <a:t>Big Tech</a:t>
            </a:r>
            <a:r>
              <a:rPr lang="pt-BR" sz="2300" dirty="0"/>
              <a:t>.</a:t>
            </a:r>
            <a:endParaRPr lang="pt-BR" sz="2300" b="1" dirty="0"/>
          </a:p>
          <a:p>
            <a:endParaRPr lang="pt-BR" dirty="0"/>
          </a:p>
        </p:txBody>
      </p:sp>
      <p:pic>
        <p:nvPicPr>
          <p:cNvPr id="6" name="Espaço Reservado para Conteúdo 5" descr="Desenho de uma cidade&#10;&#10;O conteúdo gerado por IA pode estar incorreto.">
            <a:extLst>
              <a:ext uri="{FF2B5EF4-FFF2-40B4-BE49-F238E27FC236}">
                <a16:creationId xmlns:a16="http://schemas.microsoft.com/office/drawing/2014/main" id="{11661388-F7CC-6C2F-89E8-D6FCABF141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2" y="2412894"/>
            <a:ext cx="2521415" cy="2521415"/>
          </a:xfrm>
        </p:spPr>
      </p:pic>
    </p:spTree>
    <p:extLst>
      <p:ext uri="{BB962C8B-B14F-4D97-AF65-F5344CB8AC3E}">
        <p14:creationId xmlns:p14="http://schemas.microsoft.com/office/powerpoint/2010/main" val="123834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CE245-B257-0BBE-F8A6-D1849B590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FAED2-983D-0FB8-540A-09B18602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TECNOFEUDALISMO - características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453C0A-CEE0-7556-F8CD-F0FA842823CE}"/>
              </a:ext>
            </a:extLst>
          </p:cNvPr>
          <p:cNvSpPr txBox="1"/>
          <p:nvPr/>
        </p:nvSpPr>
        <p:spPr>
          <a:xfrm>
            <a:off x="3605841" y="2016079"/>
            <a:ext cx="800496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sz="2300" dirty="0"/>
              <a:t>Isto gerou um cenário até então inédito na história da economia. No </a:t>
            </a:r>
            <a:r>
              <a:rPr lang="pt-BR" sz="2300" b="1" dirty="0" err="1"/>
              <a:t>tecnofeudalismo</a:t>
            </a:r>
            <a:r>
              <a:rPr lang="pt-BR" sz="2300" dirty="0"/>
              <a:t>, o nível de controle das big tech é tal que:</a:t>
            </a:r>
          </a:p>
          <a:p>
            <a:endParaRPr lang="pt-BR" sz="23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Controle sobre quem terá destaque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Quais informações serão acessadas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Quais opções de escolha estarão disponíveis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Cobrança de Taxas para serviços essenciais na economia digital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Cobrança sobre anúncios, transporte e venda de produtos</a:t>
            </a:r>
          </a:p>
          <a:p>
            <a:endParaRPr lang="pt-BR" dirty="0"/>
          </a:p>
        </p:txBody>
      </p:sp>
      <p:pic>
        <p:nvPicPr>
          <p:cNvPr id="6" name="Espaço Reservado para Conteúdo 5" descr="Desenho de uma cidade&#10;&#10;O conteúdo gerado por IA pode estar incorreto.">
            <a:extLst>
              <a:ext uri="{FF2B5EF4-FFF2-40B4-BE49-F238E27FC236}">
                <a16:creationId xmlns:a16="http://schemas.microsoft.com/office/drawing/2014/main" id="{A2C28F54-AE97-B1B1-D20D-6124A09216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2" y="2412894"/>
            <a:ext cx="2817616" cy="3332298"/>
          </a:xfrm>
        </p:spPr>
      </p:pic>
    </p:spTree>
    <p:extLst>
      <p:ext uri="{BB962C8B-B14F-4D97-AF65-F5344CB8AC3E}">
        <p14:creationId xmlns:p14="http://schemas.microsoft.com/office/powerpoint/2010/main" val="374829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CA27-9313-1316-79F1-55FEF9566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566AB-0925-9398-2589-7A97D62A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TECNOFEUDALISMO – impacto na democracia e na política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6290AC-3CC8-5406-9410-B5A43AA5EABD}"/>
              </a:ext>
            </a:extLst>
          </p:cNvPr>
          <p:cNvSpPr txBox="1"/>
          <p:nvPr/>
        </p:nvSpPr>
        <p:spPr>
          <a:xfrm>
            <a:off x="3295291" y="2016079"/>
            <a:ext cx="831551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r>
              <a:rPr lang="pt-BR" sz="2300" dirty="0"/>
              <a:t>A ação das Big Tech para influenciar a democracia e a política ocorrem de várias maneiras, as principais são:</a:t>
            </a:r>
          </a:p>
          <a:p>
            <a:endParaRPr lang="pt-B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Manipulação da mídia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Cooptação de políticos/grupos atuantes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Campanhas de difamação/destruição de reputação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Combate a leis que podem interferir em seu modelo de negócio/ideologia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300" b="1" dirty="0"/>
              <a:t>Combate a sindicatos, leis e organizações trabalhistas</a:t>
            </a:r>
          </a:p>
          <a:p>
            <a:endParaRPr lang="pt-BR" dirty="0"/>
          </a:p>
        </p:txBody>
      </p:sp>
      <p:pic>
        <p:nvPicPr>
          <p:cNvPr id="6" name="Espaço Reservado para Conteúdo 5" descr="Desenho de uma cidade&#10;&#10;O conteúdo gerado por IA pode estar incorreto.">
            <a:extLst>
              <a:ext uri="{FF2B5EF4-FFF2-40B4-BE49-F238E27FC236}">
                <a16:creationId xmlns:a16="http://schemas.microsoft.com/office/drawing/2014/main" id="{208DCF94-B0D5-E8F5-B3BD-4680277E0C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2" y="2412894"/>
            <a:ext cx="2403548" cy="2842594"/>
          </a:xfrm>
        </p:spPr>
      </p:pic>
    </p:spTree>
    <p:extLst>
      <p:ext uri="{BB962C8B-B14F-4D97-AF65-F5344CB8AC3E}">
        <p14:creationId xmlns:p14="http://schemas.microsoft.com/office/powerpoint/2010/main" val="192814331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1204</TotalTime>
  <Words>844</Words>
  <Application>Microsoft Office PowerPoint</Application>
  <PresentationFormat>Widescreen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 2</vt:lpstr>
      <vt:lpstr>Personalizado</vt:lpstr>
      <vt:lpstr>Utilizando redes descentralizadas para garantir a soberania das comunidades em tempos de avanço do tecno-feudalismo das big tech</vt:lpstr>
      <vt:lpstr>Tópicos abordados</vt:lpstr>
      <vt:lpstr>Redes descentralizadas – PROTOCOLO ACtivitypub</vt:lpstr>
      <vt:lpstr>Redes descentralizadas - FEDIVERSO</vt:lpstr>
      <vt:lpstr>Redes descentralizadas - FEDIVERSO</vt:lpstr>
      <vt:lpstr>Redes descentralizadas - FEDIVERSO</vt:lpstr>
      <vt:lpstr>TECNOFEUDALISMO - Origens</vt:lpstr>
      <vt:lpstr>TECNOFEUDALISMO - características</vt:lpstr>
      <vt:lpstr>TECNOFEUDALISMO – impacto na democracia e na política</vt:lpstr>
      <vt:lpstr>TECNOFEUDALISMO – RESISTÊNCIA AO MODELO</vt:lpstr>
      <vt:lpstr>REDES DESCENTRALIZADAS SÃO UMA BOA ALTERNATIVA AO TECNOFEUDALISMO?</vt:lpstr>
      <vt:lpstr>Conclusão</vt:lpstr>
      <vt:lpstr>Dúvidas?</vt:lpstr>
      <vt:lpstr>Referência e material de apoio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Rafael Freitas Bonilha</dc:creator>
  <cp:lastModifiedBy>João Rafael Freitas Bonilha</cp:lastModifiedBy>
  <cp:revision>55</cp:revision>
  <dcterms:created xsi:type="dcterms:W3CDTF">2025-05-07T13:45:42Z</dcterms:created>
  <dcterms:modified xsi:type="dcterms:W3CDTF">2025-05-16T11:43:14Z</dcterms:modified>
</cp:coreProperties>
</file>