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gZeQKYazKojJaeCjbL3Dd64Ewx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DBCAAA-A1AF-4217-9FF7-7965AC7635B6}">
  <a:tblStyle styleId="{35DBCAAA-A1AF-4217-9FF7-7965AC7635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5b8d66454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1e5b8d6645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808c71c6b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1e808c71c6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812cc2ea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1e812cc2ea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812cc2ea4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1e812cc2ea4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e812cc2ea4_1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1e812cc2ea4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812cc2ea4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e812cc2ea4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812cc2ea4_1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1e812cc2ea4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5" name="Shape 15"/>
        <p:cNvGrpSpPr/>
        <p:nvPr/>
      </p:nvGrpSpPr>
      <p:grpSpPr>
        <a:xfrm>
          <a:off x="0" y="0"/>
          <a:ext cx="0" cy="0"/>
          <a:chOff x="0" y="0"/>
          <a:chExt cx="0" cy="0"/>
        </a:xfrm>
      </p:grpSpPr>
      <p:sp>
        <p:nvSpPr>
          <p:cNvPr id="16" name="Google Shape;1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68" name="Shape 68"/>
        <p:cNvGrpSpPr/>
        <p:nvPr/>
      </p:nvGrpSpPr>
      <p:grpSpPr>
        <a:xfrm>
          <a:off x="0" y="0"/>
          <a:ext cx="0" cy="0"/>
          <a:chOff x="0" y="0"/>
          <a:chExt cx="0" cy="0"/>
        </a:xfrm>
      </p:grpSpPr>
      <p:sp>
        <p:nvSpPr>
          <p:cNvPr id="69" name="Google Shape;6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75" name="Shape 75"/>
        <p:cNvGrpSpPr/>
        <p:nvPr/>
      </p:nvGrpSpPr>
      <p:grpSpPr>
        <a:xfrm>
          <a:off x="0" y="0"/>
          <a:ext cx="0" cy="0"/>
          <a:chOff x="0" y="0"/>
          <a:chExt cx="0" cy="0"/>
        </a:xfrm>
      </p:grpSpPr>
      <p:sp>
        <p:nvSpPr>
          <p:cNvPr id="76" name="Google Shape;7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4"/>
          <p:cNvSpPr/>
          <p:nvPr>
            <p:ph idx="2" type="pic"/>
          </p:nvPr>
        </p:nvSpPr>
        <p:spPr>
          <a:xfrm>
            <a:off x="5183188" y="987425"/>
            <a:ext cx="6172200" cy="4873625"/>
          </a:xfrm>
          <a:prstGeom prst="rect">
            <a:avLst/>
          </a:prstGeom>
          <a:noFill/>
          <a:ln>
            <a:noFill/>
          </a:ln>
        </p:spPr>
      </p:sp>
      <p:sp>
        <p:nvSpPr>
          <p:cNvPr id="78" name="Google Shape;7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82" name="Shape 82"/>
        <p:cNvGrpSpPr/>
        <p:nvPr/>
      </p:nvGrpSpPr>
      <p:grpSpPr>
        <a:xfrm>
          <a:off x="0" y="0"/>
          <a:ext cx="0" cy="0"/>
          <a:chOff x="0" y="0"/>
          <a:chExt cx="0" cy="0"/>
        </a:xfrm>
      </p:grpSpPr>
      <p:sp>
        <p:nvSpPr>
          <p:cNvPr id="83" name="Google Shape;83;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11634949d8d_0_74"/>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g11634949d8d_0_74"/>
          <p:cNvSpPr txBox="1"/>
          <p:nvPr>
            <p:ph idx="1" type="body"/>
          </p:nvPr>
        </p:nvSpPr>
        <p:spPr>
          <a:xfrm>
            <a:off x="415600" y="1536633"/>
            <a:ext cx="11360700" cy="45552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2" name="Google Shape;22;g11634949d8d_0_7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23" name="Shape 23"/>
        <p:cNvGrpSpPr/>
        <p:nvPr/>
      </p:nvGrpSpPr>
      <p:grpSpPr>
        <a:xfrm>
          <a:off x="0" y="0"/>
          <a:ext cx="0" cy="0"/>
          <a:chOff x="0" y="0"/>
          <a:chExt cx="0" cy="0"/>
        </a:xfrm>
      </p:grpSpPr>
      <p:sp>
        <p:nvSpPr>
          <p:cNvPr id="24" name="Google Shape;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9" name="Shape 29"/>
        <p:cNvGrpSpPr/>
        <p:nvPr/>
      </p:nvGrpSpPr>
      <p:grpSpPr>
        <a:xfrm>
          <a:off x="0" y="0"/>
          <a:ext cx="0" cy="0"/>
          <a:chOff x="0" y="0"/>
          <a:chExt cx="0" cy="0"/>
        </a:xfrm>
      </p:grpSpPr>
      <p:sp>
        <p:nvSpPr>
          <p:cNvPr id="30" name="Google Shape;30;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35" name="Shape 35"/>
        <p:cNvGrpSpPr/>
        <p:nvPr/>
      </p:nvGrpSpPr>
      <p:grpSpPr>
        <a:xfrm>
          <a:off x="0" y="0"/>
          <a:ext cx="0" cy="0"/>
          <a:chOff x="0" y="0"/>
          <a:chExt cx="0" cy="0"/>
        </a:xfrm>
      </p:grpSpPr>
      <p:sp>
        <p:nvSpPr>
          <p:cNvPr id="36" name="Google Shape;36;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8" name="Google Shape;3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41" name="Shape 41"/>
        <p:cNvGrpSpPr/>
        <p:nvPr/>
      </p:nvGrpSpPr>
      <p:grpSpPr>
        <a:xfrm>
          <a:off x="0" y="0"/>
          <a:ext cx="0" cy="0"/>
          <a:chOff x="0" y="0"/>
          <a:chExt cx="0" cy="0"/>
        </a:xfrm>
      </p:grpSpPr>
      <p:sp>
        <p:nvSpPr>
          <p:cNvPr id="42" name="Google Shape;4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7" name="Shape 47"/>
        <p:cNvGrpSpPr/>
        <p:nvPr/>
      </p:nvGrpSpPr>
      <p:grpSpPr>
        <a:xfrm>
          <a:off x="0" y="0"/>
          <a:ext cx="0" cy="0"/>
          <a:chOff x="0" y="0"/>
          <a:chExt cx="0" cy="0"/>
        </a:xfrm>
      </p:grpSpPr>
      <p:sp>
        <p:nvSpPr>
          <p:cNvPr id="48" name="Google Shape;4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63" name="Shape 63"/>
        <p:cNvGrpSpPr/>
        <p:nvPr/>
      </p:nvGrpSpPr>
      <p:grpSpPr>
        <a:xfrm>
          <a:off x="0" y="0"/>
          <a:ext cx="0" cy="0"/>
          <a:chOff x="0" y="0"/>
          <a:chExt cx="0" cy="0"/>
        </a:xfrm>
      </p:grpSpPr>
      <p:sp>
        <p:nvSpPr>
          <p:cNvPr id="64" name="Google Shape;6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gnu.org/licenses/gpl-3.0.en.html" TargetMode="External"/><Relationship Id="rId4" Type="http://schemas.openxmlformats.org/officeDocument/2006/relationships/hyperlink" Target="https://www.gnu.org/licenses/why-affero-gpl.e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ook.orthanc-server.com/plugins.html#plugins" TargetMode="External"/><Relationship Id="rId4" Type="http://schemas.openxmlformats.org/officeDocument/2006/relationships/hyperlink" Target="https://book.orthanc-server.com/users/lua.html#lua" TargetMode="External"/><Relationship Id="rId5" Type="http://schemas.openxmlformats.org/officeDocument/2006/relationships/hyperlink" Target="https://book.orthanc-server.com/plugins/python.html#python-plug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g1e5b8d66454_0_2"/>
          <p:cNvPicPr preferRelativeResize="0"/>
          <p:nvPr/>
        </p:nvPicPr>
        <p:blipFill rotWithShape="1">
          <a:blip r:embed="rId3">
            <a:alphaModFix/>
          </a:blip>
          <a:srcRect b="0" l="0" r="0" t="0"/>
          <a:stretch/>
        </p:blipFill>
        <p:spPr>
          <a:xfrm>
            <a:off x="3385287" y="215917"/>
            <a:ext cx="5421452" cy="1411224"/>
          </a:xfrm>
          <a:prstGeom prst="rect">
            <a:avLst/>
          </a:prstGeom>
          <a:noFill/>
          <a:ln>
            <a:noFill/>
          </a:ln>
        </p:spPr>
      </p:pic>
      <p:pic>
        <p:nvPicPr>
          <p:cNvPr descr="Logo, company name&#10;&#10;Description automatically generated" id="93" name="Google Shape;93;g1e5b8d66454_0_2"/>
          <p:cNvPicPr preferRelativeResize="0"/>
          <p:nvPr/>
        </p:nvPicPr>
        <p:blipFill rotWithShape="1">
          <a:blip r:embed="rId4">
            <a:alphaModFix/>
          </a:blip>
          <a:srcRect b="0" l="0" r="0" t="0"/>
          <a:stretch/>
        </p:blipFill>
        <p:spPr>
          <a:xfrm>
            <a:off x="3406987" y="1723030"/>
            <a:ext cx="5378025" cy="3025141"/>
          </a:xfrm>
          <a:prstGeom prst="rect">
            <a:avLst/>
          </a:prstGeom>
          <a:noFill/>
          <a:ln>
            <a:noFill/>
          </a:ln>
        </p:spPr>
      </p:pic>
      <p:sp>
        <p:nvSpPr>
          <p:cNvPr id="94" name="Google Shape;94;g1e5b8d66454_0_2"/>
          <p:cNvSpPr txBox="1"/>
          <p:nvPr/>
        </p:nvSpPr>
        <p:spPr>
          <a:xfrm>
            <a:off x="2511000" y="4941575"/>
            <a:ext cx="7170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Calibri"/>
                <a:ea typeface="Calibri"/>
                <a:cs typeface="Calibri"/>
                <a:sym typeface="Calibri"/>
              </a:rPr>
              <a:t>DCM Uploader: um sistema de informação para garantia de</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Calibri"/>
                <a:ea typeface="Calibri"/>
                <a:cs typeface="Calibri"/>
                <a:sym typeface="Calibri"/>
              </a:rPr>
              <a:t>confidencialidade, integridade e disponibilidade no tráfego de</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Calibri"/>
                <a:ea typeface="Calibri"/>
                <a:cs typeface="Calibri"/>
                <a:sym typeface="Calibri"/>
              </a:rPr>
              <a:t>imagens médicas baseadas no padrão DICOM</a:t>
            </a:r>
            <a:endParaRPr b="0" i="0" sz="1800" u="none" cap="none" strike="noStrike">
              <a:solidFill>
                <a:schemeClr val="dk1"/>
              </a:solidFill>
              <a:latin typeface="Calibri"/>
              <a:ea typeface="Calibri"/>
              <a:cs typeface="Calibri"/>
              <a:sym typeface="Calibri"/>
            </a:endParaRPr>
          </a:p>
        </p:txBody>
      </p:sp>
      <p:sp>
        <p:nvSpPr>
          <p:cNvPr id="95" name="Google Shape;95;g1e5b8d66454_0_2"/>
          <p:cNvSpPr txBox="1"/>
          <p:nvPr/>
        </p:nvSpPr>
        <p:spPr>
          <a:xfrm>
            <a:off x="2511008" y="5980572"/>
            <a:ext cx="7170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rgbClr val="990000"/>
                </a:solidFill>
                <a:latin typeface="Calibri"/>
                <a:ea typeface="Calibri"/>
                <a:cs typeface="Calibri"/>
                <a:sym typeface="Calibri"/>
              </a:rPr>
              <a:t>Licença de Software do Orthanc</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26/09/2023</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e808c71c6b_0_7"/>
          <p:cNvSpPr/>
          <p:nvPr/>
        </p:nvSpPr>
        <p:spPr>
          <a:xfrm>
            <a:off x="-6725" y="3150"/>
            <a:ext cx="12192000" cy="557100"/>
          </a:xfrm>
          <a:prstGeom prst="rect">
            <a:avLst/>
          </a:pr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2200"/>
              <a:buFont typeface="Arial"/>
              <a:buNone/>
            </a:pPr>
            <a:r>
              <a:rPr b="1" lang="en-US" sz="2200">
                <a:solidFill>
                  <a:srgbClr val="990000"/>
                </a:solidFill>
              </a:rPr>
              <a:t>Introdução</a:t>
            </a:r>
            <a:endParaRPr b="1" i="0" sz="2200" u="none" cap="none" strike="noStrike">
              <a:solidFill>
                <a:srgbClr val="990000"/>
              </a:solidFill>
              <a:latin typeface="Arial"/>
              <a:ea typeface="Arial"/>
              <a:cs typeface="Arial"/>
              <a:sym typeface="Arial"/>
            </a:endParaRPr>
          </a:p>
        </p:txBody>
      </p:sp>
      <p:sp>
        <p:nvSpPr>
          <p:cNvPr id="101" name="Google Shape;101;g1e808c71c6b_0_7"/>
          <p:cNvSpPr txBox="1"/>
          <p:nvPr/>
        </p:nvSpPr>
        <p:spPr>
          <a:xfrm>
            <a:off x="0" y="6550200"/>
            <a:ext cx="3583200" cy="307800"/>
          </a:xfrm>
          <a:prstGeom prst="rect">
            <a:avLst/>
          </a:prstGeom>
          <a:solidFill>
            <a:srgbClr val="99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02" name="Google Shape;102;g1e808c71c6b_0_7"/>
          <p:cNvSpPr txBox="1"/>
          <p:nvPr/>
        </p:nvSpPr>
        <p:spPr>
          <a:xfrm>
            <a:off x="3583200" y="6550200"/>
            <a:ext cx="5101800" cy="307800"/>
          </a:xfrm>
          <a:prstGeom prst="rect">
            <a:avLst/>
          </a:prstGeom>
          <a:solidFill>
            <a:srgbClr val="D9D9D9"/>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03" name="Google Shape;103;g1e808c71c6b_0_7"/>
          <p:cNvSpPr txBox="1"/>
          <p:nvPr/>
        </p:nvSpPr>
        <p:spPr>
          <a:xfrm>
            <a:off x="8608800" y="6550200"/>
            <a:ext cx="3583200" cy="307800"/>
          </a:xfrm>
          <a:prstGeom prst="rect">
            <a:avLst/>
          </a:prstGeom>
          <a:solidFill>
            <a:srgbClr val="B7B7B7"/>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04" name="Google Shape;104;g1e808c71c6b_0_7"/>
          <p:cNvSpPr txBox="1"/>
          <p:nvPr/>
        </p:nvSpPr>
        <p:spPr>
          <a:xfrm>
            <a:off x="1509150" y="1006500"/>
            <a:ext cx="9249900" cy="5109300"/>
          </a:xfrm>
          <a:prstGeom prst="rect">
            <a:avLst/>
          </a:prstGeom>
          <a:noFill/>
          <a:ln>
            <a:noFill/>
          </a:ln>
        </p:spPr>
        <p:txBody>
          <a:bodyPr anchorCtr="0" anchor="ctr" bIns="91425" lIns="91425" spcFirstLastPara="1" rIns="91425" wrap="square" tIns="91425">
            <a:noAutofit/>
          </a:bodyPr>
          <a:lstStyle/>
          <a:p>
            <a:pPr indent="-406400" lvl="0" marL="457200" marR="0" rtl="0" algn="l">
              <a:lnSpc>
                <a:spcPct val="115000"/>
              </a:lnSpc>
              <a:spcBef>
                <a:spcPts val="0"/>
              </a:spcBef>
              <a:spcAft>
                <a:spcPts val="0"/>
              </a:spcAft>
              <a:buClr>
                <a:srgbClr val="000000"/>
              </a:buClr>
              <a:buSzPts val="2800"/>
              <a:buFont typeface="Calibri"/>
              <a:buChar char="●"/>
            </a:pPr>
            <a:r>
              <a:rPr lang="en-US" sz="2800">
                <a:latin typeface="Calibri"/>
                <a:ea typeface="Calibri"/>
                <a:cs typeface="Calibri"/>
                <a:sym typeface="Calibri"/>
              </a:rPr>
              <a:t>Estudo da licença de software do Orthanc</a:t>
            </a:r>
            <a:endParaRPr sz="2800">
              <a:latin typeface="Calibri"/>
              <a:ea typeface="Calibri"/>
              <a:cs typeface="Calibri"/>
              <a:sym typeface="Calibri"/>
            </a:endParaRPr>
          </a:p>
          <a:p>
            <a:pPr indent="-406400" lvl="0" marL="457200" marR="0" rtl="0" algn="l">
              <a:lnSpc>
                <a:spcPct val="115000"/>
              </a:lnSpc>
              <a:spcBef>
                <a:spcPts val="0"/>
              </a:spcBef>
              <a:spcAft>
                <a:spcPts val="0"/>
              </a:spcAft>
              <a:buSzPts val="2800"/>
              <a:buFont typeface="Calibri"/>
              <a:buChar char="●"/>
            </a:pPr>
            <a:r>
              <a:rPr lang="en-US" sz="2800">
                <a:latin typeface="Calibri"/>
                <a:ea typeface="Calibri"/>
                <a:cs typeface="Calibri"/>
                <a:sym typeface="Calibri"/>
              </a:rPr>
              <a:t>Responder à questão: </a:t>
            </a:r>
            <a:r>
              <a:rPr lang="en-US" sz="2800">
                <a:solidFill>
                  <a:srgbClr val="980000"/>
                </a:solidFill>
                <a:latin typeface="Calibri"/>
                <a:ea typeface="Calibri"/>
                <a:cs typeface="Calibri"/>
                <a:sym typeface="Calibri"/>
              </a:rPr>
              <a:t>É viável utilizar o Orthanc como base para o produto iLIKA Uploader?</a:t>
            </a:r>
            <a:endParaRPr sz="2800">
              <a:solidFill>
                <a:srgbClr val="980000"/>
              </a:solidFill>
              <a:latin typeface="Calibri"/>
              <a:ea typeface="Calibri"/>
              <a:cs typeface="Calibri"/>
              <a:sym typeface="Calibri"/>
            </a:endParaRPr>
          </a:p>
          <a:p>
            <a:pPr indent="-406400" lvl="0" marL="457200" marR="0" rtl="0" algn="l">
              <a:lnSpc>
                <a:spcPct val="115000"/>
              </a:lnSpc>
              <a:spcBef>
                <a:spcPts val="0"/>
              </a:spcBef>
              <a:spcAft>
                <a:spcPts val="0"/>
              </a:spcAft>
              <a:buSzPts val="2800"/>
              <a:buFont typeface="Calibri"/>
              <a:buChar char="●"/>
            </a:pPr>
            <a:r>
              <a:rPr lang="en-US" sz="2800">
                <a:latin typeface="Calibri"/>
                <a:ea typeface="Calibri"/>
                <a:cs typeface="Calibri"/>
                <a:sym typeface="Calibri"/>
              </a:rPr>
              <a:t>Vantagens e desvantagens de utilizar o Orthanc como tecnologia base para desenvolvimento do iLIKA Uploader</a:t>
            </a:r>
            <a:endParaRPr sz="2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e812cc2ea4_0_0"/>
          <p:cNvSpPr/>
          <p:nvPr/>
        </p:nvSpPr>
        <p:spPr>
          <a:xfrm>
            <a:off x="-6725" y="3150"/>
            <a:ext cx="12192000" cy="557100"/>
          </a:xfrm>
          <a:prstGeom prst="rect">
            <a:avLst/>
          </a:pr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2200"/>
              <a:buFont typeface="Arial"/>
              <a:buNone/>
            </a:pPr>
            <a:r>
              <a:rPr b="1" lang="en-US" sz="2200">
                <a:solidFill>
                  <a:srgbClr val="990000"/>
                </a:solidFill>
              </a:rPr>
              <a:t>A Licença do Orthanc</a:t>
            </a:r>
            <a:endParaRPr b="1" i="0" sz="2200" u="none" cap="none" strike="noStrike">
              <a:solidFill>
                <a:srgbClr val="990000"/>
              </a:solidFill>
              <a:latin typeface="Arial"/>
              <a:ea typeface="Arial"/>
              <a:cs typeface="Arial"/>
              <a:sym typeface="Arial"/>
            </a:endParaRPr>
          </a:p>
        </p:txBody>
      </p:sp>
      <p:sp>
        <p:nvSpPr>
          <p:cNvPr id="110" name="Google Shape;110;g1e812cc2ea4_0_0"/>
          <p:cNvSpPr txBox="1"/>
          <p:nvPr/>
        </p:nvSpPr>
        <p:spPr>
          <a:xfrm>
            <a:off x="0" y="6550200"/>
            <a:ext cx="3583200" cy="307800"/>
          </a:xfrm>
          <a:prstGeom prst="rect">
            <a:avLst/>
          </a:prstGeom>
          <a:solidFill>
            <a:srgbClr val="99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11" name="Google Shape;111;g1e812cc2ea4_0_0"/>
          <p:cNvSpPr txBox="1"/>
          <p:nvPr/>
        </p:nvSpPr>
        <p:spPr>
          <a:xfrm>
            <a:off x="3583200" y="6550200"/>
            <a:ext cx="5101800" cy="307800"/>
          </a:xfrm>
          <a:prstGeom prst="rect">
            <a:avLst/>
          </a:prstGeom>
          <a:solidFill>
            <a:srgbClr val="D9D9D9"/>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12" name="Google Shape;112;g1e812cc2ea4_0_0"/>
          <p:cNvSpPr txBox="1"/>
          <p:nvPr/>
        </p:nvSpPr>
        <p:spPr>
          <a:xfrm>
            <a:off x="8608800" y="6550200"/>
            <a:ext cx="3583200" cy="307800"/>
          </a:xfrm>
          <a:prstGeom prst="rect">
            <a:avLst/>
          </a:prstGeom>
          <a:solidFill>
            <a:srgbClr val="B7B7B7"/>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13" name="Google Shape;113;g1e812cc2ea4_0_0"/>
          <p:cNvSpPr txBox="1"/>
          <p:nvPr/>
        </p:nvSpPr>
        <p:spPr>
          <a:xfrm>
            <a:off x="1509150" y="1006500"/>
            <a:ext cx="9249900" cy="5109300"/>
          </a:xfrm>
          <a:prstGeom prst="rect">
            <a:avLst/>
          </a:prstGeom>
          <a:noFill/>
          <a:ln>
            <a:noFill/>
          </a:ln>
        </p:spPr>
        <p:txBody>
          <a:bodyPr anchorCtr="0" anchor="ctr" bIns="91425" lIns="91425" spcFirstLastPara="1" rIns="91425" wrap="square" tIns="91425">
            <a:noAutofit/>
          </a:bodyPr>
          <a:lstStyle/>
          <a:p>
            <a:pPr indent="-406400" lvl="0" marL="457200" marR="0" rtl="0" algn="l">
              <a:lnSpc>
                <a:spcPct val="115000"/>
              </a:lnSpc>
              <a:spcBef>
                <a:spcPts val="0"/>
              </a:spcBef>
              <a:spcAft>
                <a:spcPts val="0"/>
              </a:spcAft>
              <a:buClr>
                <a:srgbClr val="000000"/>
              </a:buClr>
              <a:buSzPts val="2800"/>
              <a:buFont typeface="Calibri"/>
              <a:buChar char="●"/>
            </a:pPr>
            <a:r>
              <a:rPr i="1" lang="en-US" sz="2800">
                <a:latin typeface="Calibri"/>
                <a:ea typeface="Calibri"/>
                <a:cs typeface="Calibri"/>
                <a:sym typeface="Calibri"/>
              </a:rPr>
              <a:t>“…Orthanc is provided as free and open-source software to the benefit of the worldwide community of medical imaging.”</a:t>
            </a:r>
            <a:endParaRPr i="1" sz="2800">
              <a:latin typeface="Calibri"/>
              <a:ea typeface="Calibri"/>
              <a:cs typeface="Calibri"/>
              <a:sym typeface="Calibri"/>
            </a:endParaRPr>
          </a:p>
          <a:p>
            <a:pPr indent="-406400" lvl="0" marL="457200" marR="0" rtl="0" algn="l">
              <a:lnSpc>
                <a:spcPct val="115000"/>
              </a:lnSpc>
              <a:spcBef>
                <a:spcPts val="0"/>
              </a:spcBef>
              <a:spcAft>
                <a:spcPts val="0"/>
              </a:spcAft>
              <a:buSzPts val="2800"/>
              <a:buFont typeface="Calibri"/>
              <a:buChar char="●"/>
            </a:pPr>
            <a:r>
              <a:rPr lang="en-US" sz="2800">
                <a:latin typeface="Calibri"/>
                <a:ea typeface="Calibri"/>
                <a:cs typeface="Calibri"/>
                <a:sym typeface="Calibri"/>
              </a:rPr>
              <a:t>O ecossistema do Orthanc está sob a licença </a:t>
            </a:r>
            <a:r>
              <a:rPr lang="en-US" sz="2800" u="sng">
                <a:solidFill>
                  <a:schemeClr val="hlink"/>
                </a:solidFill>
                <a:latin typeface="Calibri"/>
                <a:ea typeface="Calibri"/>
                <a:cs typeface="Calibri"/>
                <a:sym typeface="Calibri"/>
                <a:hlinkClick r:id="rId3"/>
              </a:rPr>
              <a:t>GPLv3+</a:t>
            </a:r>
            <a:endParaRPr sz="2800">
              <a:solidFill>
                <a:srgbClr val="980000"/>
              </a:solidFill>
              <a:latin typeface="Calibri"/>
              <a:ea typeface="Calibri"/>
              <a:cs typeface="Calibri"/>
              <a:sym typeface="Calibri"/>
            </a:endParaRPr>
          </a:p>
          <a:p>
            <a:pPr indent="-406400" lvl="0" marL="457200" marR="0" rtl="0" algn="l">
              <a:lnSpc>
                <a:spcPct val="115000"/>
              </a:lnSpc>
              <a:spcBef>
                <a:spcPts val="0"/>
              </a:spcBef>
              <a:spcAft>
                <a:spcPts val="0"/>
              </a:spcAft>
              <a:buSzPts val="2800"/>
              <a:buFont typeface="Calibri"/>
              <a:buChar char="●"/>
            </a:pPr>
            <a:r>
              <a:rPr i="1" lang="en-US" sz="2800">
                <a:latin typeface="Calibri"/>
                <a:ea typeface="Calibri"/>
                <a:cs typeface="Calibri"/>
                <a:sym typeface="Calibri"/>
              </a:rPr>
              <a:t>Plugins</a:t>
            </a:r>
            <a:r>
              <a:rPr lang="en-US" sz="2800">
                <a:latin typeface="Calibri"/>
                <a:ea typeface="Calibri"/>
                <a:cs typeface="Calibri"/>
                <a:sym typeface="Calibri"/>
              </a:rPr>
              <a:t> desenvolvidos para prover escalabilidade ou funcionalidades em nuvem (e.g. PostgreSQL e visualizadores Web que são necessários para a distribuição em larga escala) estão sob a licença mais forte </a:t>
            </a:r>
            <a:r>
              <a:rPr lang="en-US" sz="2800" u="sng">
                <a:solidFill>
                  <a:schemeClr val="hlink"/>
                </a:solidFill>
                <a:latin typeface="Calibri"/>
                <a:ea typeface="Calibri"/>
                <a:cs typeface="Calibri"/>
                <a:sym typeface="Calibri"/>
                <a:hlinkClick r:id="rId4"/>
              </a:rPr>
              <a:t>AGPLv3+</a:t>
            </a:r>
            <a:r>
              <a:rPr lang="en-US" sz="2800">
                <a:latin typeface="Calibri"/>
                <a:ea typeface="Calibri"/>
                <a:cs typeface="Calibri"/>
                <a:sym typeface="Calibri"/>
              </a:rPr>
              <a:t>.</a:t>
            </a:r>
            <a:endParaRPr sz="2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e812cc2ea4_0_11"/>
          <p:cNvSpPr/>
          <p:nvPr/>
        </p:nvSpPr>
        <p:spPr>
          <a:xfrm>
            <a:off x="-6725" y="3150"/>
            <a:ext cx="12192000" cy="557100"/>
          </a:xfrm>
          <a:prstGeom prst="rect">
            <a:avLst/>
          </a:pr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2200"/>
              <a:buFont typeface="Arial"/>
              <a:buNone/>
            </a:pPr>
            <a:r>
              <a:rPr b="1" lang="en-US" sz="2200">
                <a:solidFill>
                  <a:srgbClr val="990000"/>
                </a:solidFill>
              </a:rPr>
              <a:t>A Licença do Orthanc</a:t>
            </a:r>
            <a:endParaRPr b="1" i="0" sz="2200" u="none" cap="none" strike="noStrike">
              <a:solidFill>
                <a:srgbClr val="990000"/>
              </a:solidFill>
              <a:latin typeface="Arial"/>
              <a:ea typeface="Arial"/>
              <a:cs typeface="Arial"/>
              <a:sym typeface="Arial"/>
            </a:endParaRPr>
          </a:p>
        </p:txBody>
      </p:sp>
      <p:sp>
        <p:nvSpPr>
          <p:cNvPr id="119" name="Google Shape;119;g1e812cc2ea4_0_11"/>
          <p:cNvSpPr txBox="1"/>
          <p:nvPr/>
        </p:nvSpPr>
        <p:spPr>
          <a:xfrm>
            <a:off x="0" y="6550200"/>
            <a:ext cx="3583200" cy="307800"/>
          </a:xfrm>
          <a:prstGeom prst="rect">
            <a:avLst/>
          </a:prstGeom>
          <a:solidFill>
            <a:srgbClr val="99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20" name="Google Shape;120;g1e812cc2ea4_0_11"/>
          <p:cNvSpPr txBox="1"/>
          <p:nvPr/>
        </p:nvSpPr>
        <p:spPr>
          <a:xfrm>
            <a:off x="3583200" y="6550200"/>
            <a:ext cx="5101800" cy="307800"/>
          </a:xfrm>
          <a:prstGeom prst="rect">
            <a:avLst/>
          </a:prstGeom>
          <a:solidFill>
            <a:srgbClr val="D9D9D9"/>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21" name="Google Shape;121;g1e812cc2ea4_0_11"/>
          <p:cNvSpPr txBox="1"/>
          <p:nvPr/>
        </p:nvSpPr>
        <p:spPr>
          <a:xfrm>
            <a:off x="8608800" y="6550200"/>
            <a:ext cx="3583200" cy="307800"/>
          </a:xfrm>
          <a:prstGeom prst="rect">
            <a:avLst/>
          </a:prstGeom>
          <a:solidFill>
            <a:srgbClr val="B7B7B7"/>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graphicFrame>
        <p:nvGraphicFramePr>
          <p:cNvPr id="122" name="Google Shape;122;g1e812cc2ea4_0_11"/>
          <p:cNvGraphicFramePr/>
          <p:nvPr/>
        </p:nvGraphicFramePr>
        <p:xfrm>
          <a:off x="-6737" y="560250"/>
          <a:ext cx="3000000" cy="3000000"/>
        </p:xfrm>
        <a:graphic>
          <a:graphicData uri="http://schemas.openxmlformats.org/drawingml/2006/table">
            <a:tbl>
              <a:tblPr>
                <a:noFill/>
                <a:tableStyleId>{35DBCAAA-A1AF-4217-9FF7-7965AC7635B6}</a:tableStyleId>
              </a:tblPr>
              <a:tblGrid>
                <a:gridCol w="1552800"/>
                <a:gridCol w="1514400"/>
                <a:gridCol w="1514400"/>
                <a:gridCol w="1514400"/>
                <a:gridCol w="1514400"/>
                <a:gridCol w="1514400"/>
                <a:gridCol w="1514400"/>
                <a:gridCol w="1559525"/>
              </a:tblGrid>
              <a:tr h="443050">
                <a:tc gridSpan="2">
                  <a:txBody>
                    <a:bodyPr/>
                    <a:lstStyle/>
                    <a:p>
                      <a:pPr indent="0" lvl="0" marL="0" rtl="0" algn="l">
                        <a:lnSpc>
                          <a:spcPct val="142857"/>
                        </a:lnSpc>
                        <a:spcBef>
                          <a:spcPts val="0"/>
                        </a:spcBef>
                        <a:spcAft>
                          <a:spcPts val="1500"/>
                        </a:spcAft>
                        <a:buNone/>
                      </a:pPr>
                      <a:r>
                        <a:t/>
                      </a:r>
                      <a:endParaRPr b="1" sz="1050">
                        <a:solidFill>
                          <a:srgbClr val="333333"/>
                        </a:solidFill>
                      </a:endParaRPr>
                    </a:p>
                  </a:txBody>
                  <a:tcPr marT="76200" marB="76200" marR="76200" marL="7620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hMerge="1"/>
                <a:tc gridSpan="6">
                  <a:txBody>
                    <a:bodyPr/>
                    <a:lstStyle/>
                    <a:p>
                      <a:pPr indent="0" lvl="0" marL="0" rtl="0" algn="ctr">
                        <a:lnSpc>
                          <a:spcPct val="142857"/>
                        </a:lnSpc>
                        <a:spcBef>
                          <a:spcPts val="0"/>
                        </a:spcBef>
                        <a:spcAft>
                          <a:spcPts val="1500"/>
                        </a:spcAft>
                        <a:buClr>
                          <a:schemeClr val="dk1"/>
                        </a:buClr>
                        <a:buSzPts val="1100"/>
                        <a:buFont typeface="Arial"/>
                        <a:buNone/>
                      </a:pPr>
                      <a:r>
                        <a:rPr b="1" lang="en-US" sz="1050">
                          <a:solidFill>
                            <a:srgbClr val="333333"/>
                          </a:solidFill>
                        </a:rPr>
                        <a:t>Mode of distribution of the third-party system, or of the third-party plugin/script</a:t>
                      </a:r>
                      <a:endParaRPr/>
                    </a:p>
                  </a:txBody>
                  <a:tcPr marT="76200" marB="76200" marR="76200" marL="7620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hMerge="1"/>
                <a:tc hMerge="1"/>
                <a:tc hMerge="1"/>
                <a:tc hMerge="1"/>
                <a:tc hMerge="1"/>
              </a:tr>
              <a:tr h="568150">
                <a:tc gridSpan="2">
                  <a:txBody>
                    <a:bodyPr/>
                    <a:lstStyle/>
                    <a:p>
                      <a:pPr indent="0" lvl="0" marL="0" rtl="0" algn="l">
                        <a:lnSpc>
                          <a:spcPct val="142857"/>
                        </a:lnSpc>
                        <a:spcBef>
                          <a:spcPts val="0"/>
                        </a:spcBef>
                        <a:spcAft>
                          <a:spcPts val="1500"/>
                        </a:spcAft>
                        <a:buNone/>
                      </a:pPr>
                      <a:r>
                        <a:rPr b="1" lang="en-US" sz="1050">
                          <a:solidFill>
                            <a:srgbClr val="333333"/>
                          </a:solidFill>
                        </a:rPr>
                        <a:t>Usage of the Orthanc ecosystem</a:t>
                      </a:r>
                      <a:endParaRPr b="1" sz="1050">
                        <a:solidFill>
                          <a:srgbClr val="333333"/>
                        </a:solidFill>
                      </a:endParaRPr>
                    </a:p>
                  </a:txBody>
                  <a:tcPr marT="76200" marB="76200" marR="76200" marL="7620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hMerge="1"/>
                <a:tc>
                  <a:txBody>
                    <a:bodyPr/>
                    <a:lstStyle/>
                    <a:p>
                      <a:pPr indent="0" lvl="0" marL="0" rtl="0" algn="l">
                        <a:lnSpc>
                          <a:spcPct val="142857"/>
                        </a:lnSpc>
                        <a:spcBef>
                          <a:spcPts val="0"/>
                        </a:spcBef>
                        <a:spcAft>
                          <a:spcPts val="1500"/>
                        </a:spcAft>
                        <a:buNone/>
                      </a:pPr>
                      <a:r>
                        <a:rPr b="1" lang="en-US" sz="1050">
                          <a:solidFill>
                            <a:srgbClr val="333333"/>
                          </a:solidFill>
                        </a:rPr>
                        <a:t>Permissive (MIT, BSD, Apache...)</a:t>
                      </a:r>
                      <a:endParaRPr b="1" sz="1050">
                        <a:solidFill>
                          <a:srgbClr val="333333"/>
                        </a:solidFill>
                      </a:endParaRPr>
                    </a:p>
                  </a:txBody>
                  <a:tcPr marT="76200" marB="76200" marR="76200" marL="7620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b="1" lang="en-US" sz="1050">
                          <a:solidFill>
                            <a:srgbClr val="333333"/>
                          </a:solidFill>
                        </a:rPr>
                        <a:t>GPLv3</a:t>
                      </a:r>
                      <a:endParaRPr b="1" sz="1050">
                        <a:solidFill>
                          <a:srgbClr val="333333"/>
                        </a:solidFill>
                      </a:endParaRPr>
                    </a:p>
                  </a:txBody>
                  <a:tcPr marT="76200" marB="76200" marR="76200" marL="7620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b="1" lang="en-US" sz="1050">
                          <a:solidFill>
                            <a:srgbClr val="333333"/>
                          </a:solidFill>
                        </a:rPr>
                        <a:t>AGPLv3</a:t>
                      </a:r>
                      <a:endParaRPr b="1" sz="1050">
                        <a:solidFill>
                          <a:srgbClr val="333333"/>
                        </a:solidFill>
                      </a:endParaRPr>
                    </a:p>
                  </a:txBody>
                  <a:tcPr marT="76200" marB="76200" marR="76200" marL="7620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b="1" lang="en-US" sz="1050">
                          <a:solidFill>
                            <a:srgbClr val="333333"/>
                          </a:solidFill>
                        </a:rPr>
                        <a:t>Internal use</a:t>
                      </a:r>
                      <a:endParaRPr b="1" sz="1050">
                        <a:solidFill>
                          <a:srgbClr val="333333"/>
                        </a:solidFill>
                      </a:endParaRPr>
                    </a:p>
                  </a:txBody>
                  <a:tcPr marT="76200" marB="76200" marR="76200" marL="7620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b="1" lang="en-US" sz="1050">
                          <a:solidFill>
                            <a:srgbClr val="333333"/>
                          </a:solidFill>
                        </a:rPr>
                        <a:t>Proprietary software distributed to clients</a:t>
                      </a:r>
                      <a:endParaRPr b="1" sz="1050">
                        <a:solidFill>
                          <a:srgbClr val="333333"/>
                        </a:solidFill>
                      </a:endParaRPr>
                    </a:p>
                  </a:txBody>
                  <a:tcPr marT="76200" marB="76200" marR="76200" marL="7620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b="1" lang="en-US" sz="1050">
                          <a:solidFill>
                            <a:srgbClr val="333333"/>
                          </a:solidFill>
                        </a:rPr>
                        <a:t>Prop. cloud platform or Web portal</a:t>
                      </a:r>
                      <a:endParaRPr b="1" sz="1050">
                        <a:solidFill>
                          <a:srgbClr val="333333"/>
                        </a:solidFill>
                      </a:endParaRPr>
                    </a:p>
                  </a:txBody>
                  <a:tcPr marT="76200" marB="76200" marR="76200" marL="7620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34300">
                <a:tc gridSpan="2">
                  <a:txBody>
                    <a:bodyPr/>
                    <a:lstStyle/>
                    <a:p>
                      <a:pPr indent="0" lvl="0" marL="0" rtl="0" algn="l">
                        <a:lnSpc>
                          <a:spcPct val="142857"/>
                        </a:lnSpc>
                        <a:spcBef>
                          <a:spcPts val="0"/>
                        </a:spcBef>
                        <a:spcAft>
                          <a:spcPts val="1500"/>
                        </a:spcAft>
                        <a:buNone/>
                      </a:pPr>
                      <a:r>
                        <a:rPr lang="en-US" sz="1050">
                          <a:solidFill>
                            <a:srgbClr val="333333"/>
                          </a:solidFill>
                        </a:rPr>
                        <a:t>Using Orthanc as such, even if some AGPL-licensed plugin is installed</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hMerge="1"/>
                <a:tc>
                  <a:txBody>
                    <a:bodyPr/>
                    <a:lstStyle/>
                    <a:p>
                      <a:pPr indent="0" lvl="0" marL="0" rtl="0" algn="l">
                        <a:lnSpc>
                          <a:spcPct val="142857"/>
                        </a:lnSpc>
                        <a:spcBef>
                          <a:spcPts val="0"/>
                        </a:spcBef>
                        <a:spcAft>
                          <a:spcPts val="1500"/>
                        </a:spcAft>
                        <a:buNone/>
                      </a:pPr>
                      <a:r>
                        <a:rPr lang="en-US" sz="1050">
                          <a:solidFill>
                            <a:srgbClr val="333333"/>
                          </a:solidFill>
                        </a:rPr>
                        <a:t>N/A</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N/A</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N/A</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Yes</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Yes</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Yes</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760050">
                <a:tc gridSpan="2">
                  <a:txBody>
                    <a:bodyPr/>
                    <a:lstStyle/>
                    <a:p>
                      <a:pPr indent="0" lvl="0" marL="0" rtl="0" algn="l">
                        <a:lnSpc>
                          <a:spcPct val="142857"/>
                        </a:lnSpc>
                        <a:spcBef>
                          <a:spcPts val="0"/>
                        </a:spcBef>
                        <a:spcAft>
                          <a:spcPts val="1500"/>
                        </a:spcAft>
                        <a:buNone/>
                      </a:pPr>
                      <a:r>
                        <a:rPr b="1" lang="en-US" sz="1050">
                          <a:solidFill>
                            <a:srgbClr val="333333"/>
                          </a:solidFill>
                        </a:rPr>
                        <a:t>Calling Orthanc from a third-party system (using REST API or DICOM protocol), even if some AGPL-licensed plugin is installed</a:t>
                      </a:r>
                      <a:endParaRPr b="1"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6D7A8"/>
                    </a:solidFill>
                  </a:tcPr>
                </a:tc>
                <a:tc hMerge="1"/>
                <a:tc>
                  <a:txBody>
                    <a:bodyPr/>
                    <a:lstStyle/>
                    <a:p>
                      <a:pPr indent="0" lvl="0" marL="0" rtl="0" algn="l">
                        <a:lnSpc>
                          <a:spcPct val="142857"/>
                        </a:lnSpc>
                        <a:spcBef>
                          <a:spcPts val="0"/>
                        </a:spcBef>
                        <a:spcAft>
                          <a:spcPts val="1500"/>
                        </a:spcAft>
                        <a:buNone/>
                      </a:pPr>
                      <a:r>
                        <a:rPr b="1" lang="en-US" sz="1050">
                          <a:solidFill>
                            <a:srgbClr val="333333"/>
                          </a:solidFill>
                        </a:rPr>
                        <a:t>Yes</a:t>
                      </a:r>
                      <a:endParaRPr b="1"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6D7A8"/>
                    </a:solidFill>
                  </a:tcPr>
                </a:tc>
                <a:tc>
                  <a:txBody>
                    <a:bodyPr/>
                    <a:lstStyle/>
                    <a:p>
                      <a:pPr indent="0" lvl="0" marL="0" rtl="0" algn="l">
                        <a:lnSpc>
                          <a:spcPct val="142857"/>
                        </a:lnSpc>
                        <a:spcBef>
                          <a:spcPts val="0"/>
                        </a:spcBef>
                        <a:spcAft>
                          <a:spcPts val="1500"/>
                        </a:spcAft>
                        <a:buNone/>
                      </a:pPr>
                      <a:r>
                        <a:rPr b="1" lang="en-US" sz="1050">
                          <a:solidFill>
                            <a:srgbClr val="333333"/>
                          </a:solidFill>
                        </a:rPr>
                        <a:t>Yes</a:t>
                      </a:r>
                      <a:endParaRPr b="1"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6D7A8"/>
                    </a:solidFill>
                  </a:tcPr>
                </a:tc>
                <a:tc>
                  <a:txBody>
                    <a:bodyPr/>
                    <a:lstStyle/>
                    <a:p>
                      <a:pPr indent="0" lvl="0" marL="0" rtl="0" algn="l">
                        <a:lnSpc>
                          <a:spcPct val="142857"/>
                        </a:lnSpc>
                        <a:spcBef>
                          <a:spcPts val="0"/>
                        </a:spcBef>
                        <a:spcAft>
                          <a:spcPts val="1500"/>
                        </a:spcAft>
                        <a:buNone/>
                      </a:pPr>
                      <a:r>
                        <a:rPr b="1" lang="en-US" sz="1050">
                          <a:solidFill>
                            <a:srgbClr val="333333"/>
                          </a:solidFill>
                        </a:rPr>
                        <a:t>Yes</a:t>
                      </a:r>
                      <a:endParaRPr b="1"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6D7A8"/>
                    </a:solidFill>
                  </a:tcPr>
                </a:tc>
                <a:tc>
                  <a:txBody>
                    <a:bodyPr/>
                    <a:lstStyle/>
                    <a:p>
                      <a:pPr indent="0" lvl="0" marL="0" rtl="0" algn="l">
                        <a:lnSpc>
                          <a:spcPct val="142857"/>
                        </a:lnSpc>
                        <a:spcBef>
                          <a:spcPts val="0"/>
                        </a:spcBef>
                        <a:spcAft>
                          <a:spcPts val="1500"/>
                        </a:spcAft>
                        <a:buNone/>
                      </a:pPr>
                      <a:r>
                        <a:rPr b="1" lang="en-US" sz="1050">
                          <a:solidFill>
                            <a:srgbClr val="333333"/>
                          </a:solidFill>
                        </a:rPr>
                        <a:t>Yes</a:t>
                      </a:r>
                      <a:endParaRPr b="1"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6D7A8"/>
                    </a:solidFill>
                  </a:tcPr>
                </a:tc>
                <a:tc>
                  <a:txBody>
                    <a:bodyPr/>
                    <a:lstStyle/>
                    <a:p>
                      <a:pPr indent="0" lvl="0" marL="0" rtl="0" algn="l">
                        <a:lnSpc>
                          <a:spcPct val="142857"/>
                        </a:lnSpc>
                        <a:spcBef>
                          <a:spcPts val="0"/>
                        </a:spcBef>
                        <a:spcAft>
                          <a:spcPts val="1500"/>
                        </a:spcAft>
                        <a:buNone/>
                      </a:pPr>
                      <a:r>
                        <a:rPr b="1" lang="en-US" sz="1050">
                          <a:solidFill>
                            <a:srgbClr val="333333"/>
                          </a:solidFill>
                        </a:rPr>
                        <a:t>Yes</a:t>
                      </a:r>
                      <a:endParaRPr b="1"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6D7A8"/>
                    </a:solidFill>
                  </a:tcPr>
                </a:tc>
                <a:tc>
                  <a:txBody>
                    <a:bodyPr/>
                    <a:lstStyle/>
                    <a:p>
                      <a:pPr indent="0" lvl="0" marL="0" rtl="0" algn="l">
                        <a:lnSpc>
                          <a:spcPct val="142857"/>
                        </a:lnSpc>
                        <a:spcBef>
                          <a:spcPts val="0"/>
                        </a:spcBef>
                        <a:spcAft>
                          <a:spcPts val="1500"/>
                        </a:spcAft>
                        <a:buNone/>
                      </a:pPr>
                      <a:r>
                        <a:rPr b="1" lang="en-US" sz="1050">
                          <a:solidFill>
                            <a:srgbClr val="333333"/>
                          </a:solidFill>
                        </a:rPr>
                        <a:t>Yes</a:t>
                      </a:r>
                      <a:endParaRPr b="1"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6D7A8"/>
                    </a:solidFill>
                  </a:tcPr>
                </a:tc>
              </a:tr>
              <a:tr h="534300">
                <a:tc gridSpan="2">
                  <a:txBody>
                    <a:bodyPr/>
                    <a:lstStyle/>
                    <a:p>
                      <a:pPr indent="0" lvl="0" marL="0" rtl="0" algn="l">
                        <a:lnSpc>
                          <a:spcPct val="142857"/>
                        </a:lnSpc>
                        <a:spcBef>
                          <a:spcPts val="0"/>
                        </a:spcBef>
                        <a:spcAft>
                          <a:spcPts val="1500"/>
                        </a:spcAft>
                        <a:buNone/>
                      </a:pPr>
                      <a:r>
                        <a:rPr lang="en-US" sz="1050">
                          <a:solidFill>
                            <a:srgbClr val="333333"/>
                          </a:solidFill>
                        </a:rPr>
                        <a:t>Creating a </a:t>
                      </a:r>
                      <a:r>
                        <a:rPr lang="en-US" sz="1050">
                          <a:solidFill>
                            <a:srgbClr val="DD4814"/>
                          </a:solidFill>
                          <a:uFill>
                            <a:noFill/>
                          </a:uFill>
                          <a:hlinkClick r:id="rId3">
                            <a:extLst>
                              <a:ext uri="{A12FA001-AC4F-418D-AE19-62706E023703}">
                                <ahyp:hlinkClr val="tx"/>
                              </a:ext>
                            </a:extLst>
                          </a:hlinkClick>
                        </a:rPr>
                        <a:t>C/C++ plugin</a:t>
                      </a:r>
                      <a:r>
                        <a:rPr lang="en-US" sz="1050">
                          <a:solidFill>
                            <a:srgbClr val="333333"/>
                          </a:solidFill>
                        </a:rPr>
                        <a:t>, creating a </a:t>
                      </a:r>
                      <a:r>
                        <a:rPr lang="en-US" sz="1050">
                          <a:solidFill>
                            <a:srgbClr val="DD4814"/>
                          </a:solidFill>
                          <a:uFill>
                            <a:noFill/>
                          </a:uFill>
                          <a:hlinkClick r:id="rId4">
                            <a:extLst>
                              <a:ext uri="{A12FA001-AC4F-418D-AE19-62706E023703}">
                                <ahyp:hlinkClr val="tx"/>
                              </a:ext>
                            </a:extLst>
                          </a:hlinkClick>
                        </a:rPr>
                        <a:t>Lua script</a:t>
                      </a:r>
                      <a:r>
                        <a:rPr lang="en-US" sz="1050">
                          <a:solidFill>
                            <a:srgbClr val="333333"/>
                          </a:solidFill>
                        </a:rPr>
                        <a:t>, or creating a </a:t>
                      </a:r>
                      <a:r>
                        <a:rPr lang="en-US" sz="1050">
                          <a:solidFill>
                            <a:srgbClr val="DD4814"/>
                          </a:solidFill>
                          <a:uFill>
                            <a:noFill/>
                          </a:uFill>
                          <a:hlinkClick r:id="rId5">
                            <a:extLst>
                              <a:ext uri="{A12FA001-AC4F-418D-AE19-62706E023703}">
                                <ahyp:hlinkClr val="tx"/>
                              </a:ext>
                            </a:extLst>
                          </a:hlinkClick>
                        </a:rPr>
                        <a:t>Python plugin</a:t>
                      </a:r>
                      <a:r>
                        <a:rPr lang="en-US" sz="1050">
                          <a:solidFill>
                            <a:srgbClr val="333333"/>
                          </a:solidFill>
                        </a:rPr>
                        <a:t>. 2 possible cases:</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hMerge="1"/>
                <a:tc>
                  <a:txBody>
                    <a:bodyPr/>
                    <a:lstStyle/>
                    <a:p>
                      <a:pPr indent="0" lvl="0" marL="0" rtl="0" algn="l">
                        <a:lnSpc>
                          <a:spcPct val="142857"/>
                        </a:lnSpc>
                        <a:spcBef>
                          <a:spcPts val="0"/>
                        </a:spcBef>
                        <a:spcAft>
                          <a:spcPts val="1500"/>
                        </a:spcAft>
                        <a:buNone/>
                      </a:pPr>
                      <a:r>
                        <a:rPr lang="en-US" sz="1050">
                          <a:solidFill>
                            <a:srgbClr val="333333"/>
                          </a:solidFill>
                        </a:rPr>
                        <a:t> </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 </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 </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 </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 </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 </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760050">
                <a:tc rowSpan="2">
                  <a:txBody>
                    <a:bodyPr/>
                    <a:lstStyle/>
                    <a:p>
                      <a:pPr indent="0" lvl="0" marL="0" rtl="0" algn="l">
                        <a:lnSpc>
                          <a:spcPct val="142857"/>
                        </a:lnSpc>
                        <a:spcBef>
                          <a:spcPts val="0"/>
                        </a:spcBef>
                        <a:spcAft>
                          <a:spcPts val="0"/>
                        </a:spcAft>
                        <a:buNone/>
                      </a:pPr>
                      <a:r>
                        <a:rPr lang="en-US" sz="1050">
                          <a:solidFill>
                            <a:srgbClr val="333333"/>
                          </a:solidFill>
                        </a:rPr>
                        <a:t> </a:t>
                      </a:r>
                      <a:endParaRPr sz="1050">
                        <a:solidFill>
                          <a:srgbClr val="333333"/>
                        </a:solidFill>
                      </a:endParaRPr>
                    </a:p>
                    <a:p>
                      <a:pPr indent="0" lvl="0" marL="0" rtl="0" algn="l">
                        <a:lnSpc>
                          <a:spcPct val="142857"/>
                        </a:lnSpc>
                        <a:spcBef>
                          <a:spcPts val="1500"/>
                        </a:spcBef>
                        <a:spcAft>
                          <a:spcPts val="1500"/>
                        </a:spcAft>
                        <a:buNone/>
                      </a:pPr>
                      <a:r>
                        <a:rPr lang="en-US" sz="1050">
                          <a:solidFill>
                            <a:srgbClr val="333333"/>
                          </a:solidFill>
                        </a:rPr>
                        <a:t> </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lnSpc>
                          <a:spcPct val="142857"/>
                        </a:lnSpc>
                        <a:spcBef>
                          <a:spcPts val="0"/>
                        </a:spcBef>
                        <a:spcAft>
                          <a:spcPts val="1500"/>
                        </a:spcAft>
                        <a:buNone/>
                      </a:pPr>
                      <a:r>
                        <a:rPr lang="en-US" sz="1050">
                          <a:solidFill>
                            <a:srgbClr val="333333"/>
                          </a:solidFill>
                        </a:rPr>
                        <a:t>Case 1: No AGPL-licensed plugin is in use</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No</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Yes</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Yes</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Yes</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Dual license</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Yes</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760050">
                <a:tc vMerge="1"/>
                <a:tc>
                  <a:txBody>
                    <a:bodyPr/>
                    <a:lstStyle/>
                    <a:p>
                      <a:pPr indent="0" lvl="0" marL="0" rtl="0" algn="l">
                        <a:lnSpc>
                          <a:spcPct val="142857"/>
                        </a:lnSpc>
                        <a:spcBef>
                          <a:spcPts val="0"/>
                        </a:spcBef>
                        <a:spcAft>
                          <a:spcPts val="1500"/>
                        </a:spcAft>
                        <a:buNone/>
                      </a:pPr>
                      <a:r>
                        <a:rPr lang="en-US" sz="1050">
                          <a:solidFill>
                            <a:srgbClr val="333333"/>
                          </a:solidFill>
                        </a:rPr>
                        <a:t>Case 2: Some AGPL-licensed plugin is in use</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No</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Yes</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Yes</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Yes</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Dual license</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Dual license</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985825">
                <a:tc gridSpan="2">
                  <a:txBody>
                    <a:bodyPr/>
                    <a:lstStyle/>
                    <a:p>
                      <a:pPr indent="0" lvl="0" marL="0" rtl="0" algn="l">
                        <a:lnSpc>
                          <a:spcPct val="142857"/>
                        </a:lnSpc>
                        <a:spcBef>
                          <a:spcPts val="0"/>
                        </a:spcBef>
                        <a:spcAft>
                          <a:spcPts val="1500"/>
                        </a:spcAft>
                        <a:buNone/>
                      </a:pPr>
                      <a:r>
                        <a:rPr lang="en-US" sz="1050">
                          <a:solidFill>
                            <a:srgbClr val="333333"/>
                          </a:solidFill>
                        </a:rPr>
                        <a:t>Using a derived version of the GPL-licensed code of Orthanc, or using a derived version of some GPL-licensed plugin, or reusing their original code in a third-party system</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hMerge="1"/>
                <a:tc>
                  <a:txBody>
                    <a:bodyPr/>
                    <a:lstStyle/>
                    <a:p>
                      <a:pPr indent="0" lvl="0" marL="0" rtl="0" algn="l">
                        <a:lnSpc>
                          <a:spcPct val="142857"/>
                        </a:lnSpc>
                        <a:spcBef>
                          <a:spcPts val="0"/>
                        </a:spcBef>
                        <a:spcAft>
                          <a:spcPts val="1500"/>
                        </a:spcAft>
                        <a:buNone/>
                      </a:pPr>
                      <a:r>
                        <a:rPr lang="en-US" sz="1050">
                          <a:solidFill>
                            <a:srgbClr val="333333"/>
                          </a:solidFill>
                        </a:rPr>
                        <a:t>No</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Yes</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Yes</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Yes</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42857"/>
                        </a:lnSpc>
                        <a:spcBef>
                          <a:spcPts val="0"/>
                        </a:spcBef>
                        <a:spcAft>
                          <a:spcPts val="1500"/>
                        </a:spcAft>
                        <a:buNone/>
                      </a:pPr>
                      <a:r>
                        <a:rPr lang="en-US" sz="1050">
                          <a:solidFill>
                            <a:srgbClr val="333333"/>
                          </a:solidFill>
                        </a:rPr>
                        <a:t>Dual license</a:t>
                      </a:r>
                      <a:endParaRPr sz="1050">
                        <a:solidFill>
                          <a:srgbClr val="333333"/>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897550">
                <a:tc gridSpan="8">
                  <a:txBody>
                    <a:bodyPr/>
                    <a:lstStyle/>
                    <a:p>
                      <a:pPr indent="0" lvl="0" marL="0" rtl="0" algn="l">
                        <a:lnSpc>
                          <a:spcPct val="142857"/>
                        </a:lnSpc>
                        <a:spcBef>
                          <a:spcPts val="0"/>
                        </a:spcBef>
                        <a:spcAft>
                          <a:spcPts val="1500"/>
                        </a:spcAft>
                        <a:buNone/>
                      </a:pPr>
                      <a:r>
                        <a:rPr b="1" lang="en-US" sz="1050">
                          <a:solidFill>
                            <a:srgbClr val="980000"/>
                          </a:solidFill>
                        </a:rPr>
                        <a:t>Third-party system - </a:t>
                      </a:r>
                      <a:r>
                        <a:rPr lang="en-US" sz="1050">
                          <a:solidFill>
                            <a:srgbClr val="980000"/>
                          </a:solidFill>
                        </a:rPr>
                        <a:t>it is very broad, as it encompasses many possibilities. It can for instance be a Web application, a heavyweight desktop application, an automated script, or more generally any system that takes advantage of Orthanc as a service in its global architecture.</a:t>
                      </a:r>
                      <a:r>
                        <a:rPr b="1" lang="en-US" sz="1050">
                          <a:solidFill>
                            <a:srgbClr val="980000"/>
                          </a:solidFill>
                        </a:rPr>
                        <a:t> Dual Licensing - </a:t>
                      </a:r>
                      <a:r>
                        <a:rPr lang="en-US" sz="1050">
                          <a:solidFill>
                            <a:srgbClr val="980000"/>
                          </a:solidFill>
                        </a:rPr>
                        <a:t>If your use case falls in a “Dual license” cell, please get in touch with Osimis, the commercial partner of the Orthanc project that is the only entity entitled to grant a license exception to your company for the Orthanc core and its associated official plugins.</a:t>
                      </a:r>
                      <a:endParaRPr sz="1050">
                        <a:solidFill>
                          <a:srgbClr val="980000"/>
                        </a:solidFill>
                      </a:endParaRPr>
                    </a:p>
                  </a:txBody>
                  <a:tcPr marT="76200" marB="76200" marR="76200" marL="762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hMerge="1"/>
                <a:tc hMerge="1"/>
                <a:tc hMerge="1"/>
                <a:tc hMerge="1"/>
                <a:tc hMerge="1"/>
                <a:tc hMerge="1"/>
                <a:tc hMerge="1"/>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e812cc2ea4_1_3"/>
          <p:cNvSpPr/>
          <p:nvPr/>
        </p:nvSpPr>
        <p:spPr>
          <a:xfrm>
            <a:off x="-6725" y="3150"/>
            <a:ext cx="12192000" cy="557100"/>
          </a:xfrm>
          <a:prstGeom prst="rect">
            <a:avLst/>
          </a:pr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2200"/>
              <a:buFont typeface="Arial"/>
              <a:buNone/>
            </a:pPr>
            <a:r>
              <a:rPr b="1" lang="en-US" sz="2200">
                <a:solidFill>
                  <a:srgbClr val="990000"/>
                </a:solidFill>
              </a:rPr>
              <a:t>A Licença do Orthanc</a:t>
            </a:r>
            <a:endParaRPr b="1" i="0" sz="2200" u="none" cap="none" strike="noStrike">
              <a:solidFill>
                <a:srgbClr val="990000"/>
              </a:solidFill>
              <a:latin typeface="Arial"/>
              <a:ea typeface="Arial"/>
              <a:cs typeface="Arial"/>
              <a:sym typeface="Arial"/>
            </a:endParaRPr>
          </a:p>
        </p:txBody>
      </p:sp>
      <p:sp>
        <p:nvSpPr>
          <p:cNvPr id="128" name="Google Shape;128;g1e812cc2ea4_1_3"/>
          <p:cNvSpPr txBox="1"/>
          <p:nvPr/>
        </p:nvSpPr>
        <p:spPr>
          <a:xfrm>
            <a:off x="0" y="6550200"/>
            <a:ext cx="3583200" cy="307800"/>
          </a:xfrm>
          <a:prstGeom prst="rect">
            <a:avLst/>
          </a:prstGeom>
          <a:solidFill>
            <a:srgbClr val="99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29" name="Google Shape;129;g1e812cc2ea4_1_3"/>
          <p:cNvSpPr txBox="1"/>
          <p:nvPr/>
        </p:nvSpPr>
        <p:spPr>
          <a:xfrm>
            <a:off x="3583200" y="6550200"/>
            <a:ext cx="5101800" cy="307800"/>
          </a:xfrm>
          <a:prstGeom prst="rect">
            <a:avLst/>
          </a:prstGeom>
          <a:solidFill>
            <a:srgbClr val="D9D9D9"/>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30" name="Google Shape;130;g1e812cc2ea4_1_3"/>
          <p:cNvSpPr txBox="1"/>
          <p:nvPr/>
        </p:nvSpPr>
        <p:spPr>
          <a:xfrm>
            <a:off x="8608800" y="6550200"/>
            <a:ext cx="3583200" cy="307800"/>
          </a:xfrm>
          <a:prstGeom prst="rect">
            <a:avLst/>
          </a:prstGeom>
          <a:solidFill>
            <a:srgbClr val="B7B7B7"/>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31" name="Google Shape;131;g1e812cc2ea4_1_3"/>
          <p:cNvSpPr txBox="1"/>
          <p:nvPr/>
        </p:nvSpPr>
        <p:spPr>
          <a:xfrm>
            <a:off x="156925" y="874350"/>
            <a:ext cx="11864700" cy="5109300"/>
          </a:xfrm>
          <a:prstGeom prst="rect">
            <a:avLst/>
          </a:prstGeom>
          <a:noFill/>
          <a:ln>
            <a:noFill/>
          </a:ln>
        </p:spPr>
        <p:txBody>
          <a:bodyPr anchorCtr="0" anchor="ctr" bIns="91425" lIns="91425" spcFirstLastPara="1" rIns="91425" wrap="square" tIns="91425">
            <a:noAutofit/>
          </a:bodyPr>
          <a:lstStyle/>
          <a:p>
            <a:pPr indent="-368300" lvl="0" marL="457200" marR="0" rtl="0" algn="l">
              <a:lnSpc>
                <a:spcPct val="115000"/>
              </a:lnSpc>
              <a:spcBef>
                <a:spcPts val="0"/>
              </a:spcBef>
              <a:spcAft>
                <a:spcPts val="0"/>
              </a:spcAft>
              <a:buSzPts val="2200"/>
              <a:buFont typeface="Calibri"/>
              <a:buChar char="●"/>
            </a:pPr>
            <a:r>
              <a:rPr b="1" i="1" lang="en-US" sz="2200">
                <a:latin typeface="Calibri"/>
                <a:ea typeface="Calibri"/>
                <a:cs typeface="Calibri"/>
                <a:sym typeface="Calibri"/>
              </a:rPr>
              <a:t>Contributed vs. internal code</a:t>
            </a:r>
            <a:endParaRPr b="1" i="1" sz="2200">
              <a:latin typeface="Calibri"/>
              <a:ea typeface="Calibri"/>
              <a:cs typeface="Calibri"/>
              <a:sym typeface="Calibri"/>
            </a:endParaRPr>
          </a:p>
          <a:p>
            <a:pPr indent="0" lvl="0" marL="457200" marR="0" rtl="0" algn="l">
              <a:lnSpc>
                <a:spcPct val="115000"/>
              </a:lnSpc>
              <a:spcBef>
                <a:spcPts val="0"/>
              </a:spcBef>
              <a:spcAft>
                <a:spcPts val="0"/>
              </a:spcAft>
              <a:buNone/>
            </a:pPr>
            <a:r>
              <a:rPr i="1" lang="en-US" sz="2200">
                <a:latin typeface="Calibri"/>
                <a:ea typeface="Calibri"/>
                <a:cs typeface="Calibri"/>
                <a:sym typeface="Calibri"/>
              </a:rPr>
              <a:t>It is important to make the distinction between contributed code and internal code:</a:t>
            </a:r>
            <a:endParaRPr i="1" sz="2200">
              <a:latin typeface="Calibri"/>
              <a:ea typeface="Calibri"/>
              <a:cs typeface="Calibri"/>
              <a:sym typeface="Calibri"/>
            </a:endParaRPr>
          </a:p>
          <a:p>
            <a:pPr indent="-368300" lvl="1" marL="914400" marR="0" rtl="0" algn="l">
              <a:lnSpc>
                <a:spcPct val="115000"/>
              </a:lnSpc>
              <a:spcBef>
                <a:spcPts val="0"/>
              </a:spcBef>
              <a:spcAft>
                <a:spcPts val="0"/>
              </a:spcAft>
              <a:buSzPts val="2200"/>
              <a:buFont typeface="Calibri"/>
              <a:buChar char="○"/>
            </a:pPr>
            <a:r>
              <a:rPr b="1" i="1" lang="en-US" sz="2200">
                <a:latin typeface="Calibri"/>
                <a:ea typeface="Calibri"/>
                <a:cs typeface="Calibri"/>
                <a:sym typeface="Calibri"/>
              </a:rPr>
              <a:t>Contributed code</a:t>
            </a:r>
            <a:r>
              <a:rPr i="1" lang="en-US" sz="2200">
                <a:latin typeface="Calibri"/>
                <a:ea typeface="Calibri"/>
                <a:cs typeface="Calibri"/>
                <a:sym typeface="Calibri"/>
              </a:rPr>
              <a:t> refers to source code that </a:t>
            </a:r>
            <a:r>
              <a:rPr b="1" i="1" lang="en-US" sz="2200">
                <a:solidFill>
                  <a:srgbClr val="980000"/>
                </a:solidFill>
                <a:latin typeface="Calibri"/>
                <a:ea typeface="Calibri"/>
                <a:cs typeface="Calibri"/>
                <a:sym typeface="Calibri"/>
              </a:rPr>
              <a:t>takes advantage of Orthanc</a:t>
            </a:r>
            <a:r>
              <a:rPr i="1" lang="en-US" sz="2200">
                <a:latin typeface="Calibri"/>
                <a:ea typeface="Calibri"/>
                <a:cs typeface="Calibri"/>
                <a:sym typeface="Calibri"/>
              </a:rPr>
              <a:t> and/or that extends Orthanc, such as new plugins, Lua scripts, or </a:t>
            </a:r>
            <a:r>
              <a:rPr b="1" i="1" lang="en-US" sz="2200">
                <a:solidFill>
                  <a:srgbClr val="980000"/>
                </a:solidFill>
                <a:latin typeface="Calibri"/>
                <a:ea typeface="Calibri"/>
                <a:cs typeface="Calibri"/>
                <a:sym typeface="Calibri"/>
              </a:rPr>
              <a:t>any higher-level application that uses the REST API of Orthanc</a:t>
            </a:r>
            <a:r>
              <a:rPr i="1" lang="en-US" sz="2200">
                <a:latin typeface="Calibri"/>
                <a:ea typeface="Calibri"/>
                <a:cs typeface="Calibri"/>
                <a:sym typeface="Calibri"/>
              </a:rPr>
              <a:t>. </a:t>
            </a:r>
            <a:r>
              <a:rPr b="1" i="1" lang="en-US" sz="2200">
                <a:solidFill>
                  <a:srgbClr val="980000"/>
                </a:solidFill>
                <a:latin typeface="Calibri"/>
                <a:ea typeface="Calibri"/>
                <a:cs typeface="Calibri"/>
                <a:sym typeface="Calibri"/>
              </a:rPr>
              <a:t>This code can live outside of the official source repositories of the Orthanc ecosystem</a:t>
            </a:r>
            <a:r>
              <a:rPr i="1" lang="en-US" sz="2200">
                <a:latin typeface="Calibri"/>
                <a:ea typeface="Calibri"/>
                <a:cs typeface="Calibri"/>
                <a:sym typeface="Calibri"/>
              </a:rPr>
              <a:t>. </a:t>
            </a:r>
            <a:r>
              <a:rPr b="1" i="1" lang="en-US" sz="2200">
                <a:solidFill>
                  <a:srgbClr val="980000"/>
                </a:solidFill>
                <a:latin typeface="Calibri"/>
                <a:ea typeface="Calibri"/>
                <a:cs typeface="Calibri"/>
                <a:sym typeface="Calibri"/>
              </a:rPr>
              <a:t>External contributors can distribute such contributed code on whatever platform they prefer, in a way that is fully uncoupled from the Orthanc project, and keep the intellectual property of their developments.</a:t>
            </a:r>
            <a:r>
              <a:rPr i="1" lang="en-US" sz="2200">
                <a:latin typeface="Calibri"/>
                <a:ea typeface="Calibri"/>
                <a:cs typeface="Calibri"/>
                <a:sym typeface="Calibri"/>
              </a:rPr>
              <a:t> Such contributors are however kindly invited to index their contributions in the dedicated repository on GitHub, and contributed plugins should also be indexed in the Orthanc Book.</a:t>
            </a:r>
            <a:endParaRPr i="1" sz="2200">
              <a:latin typeface="Calibri"/>
              <a:ea typeface="Calibri"/>
              <a:cs typeface="Calibri"/>
              <a:sym typeface="Calibri"/>
            </a:endParaRPr>
          </a:p>
          <a:p>
            <a:pPr indent="-368300" lvl="1" marL="914400" marR="0" rtl="0" algn="l">
              <a:lnSpc>
                <a:spcPct val="115000"/>
              </a:lnSpc>
              <a:spcBef>
                <a:spcPts val="0"/>
              </a:spcBef>
              <a:spcAft>
                <a:spcPts val="0"/>
              </a:spcAft>
              <a:buSzPts val="2200"/>
              <a:buFont typeface="Calibri"/>
              <a:buChar char="○"/>
            </a:pPr>
            <a:r>
              <a:rPr b="1" i="1" lang="en-US" sz="2200">
                <a:latin typeface="Calibri"/>
                <a:ea typeface="Calibri"/>
                <a:cs typeface="Calibri"/>
                <a:sym typeface="Calibri"/>
              </a:rPr>
              <a:t>Internal code</a:t>
            </a:r>
            <a:r>
              <a:rPr i="1" lang="en-US" sz="2200">
                <a:latin typeface="Calibri"/>
                <a:ea typeface="Calibri"/>
                <a:cs typeface="Calibri"/>
                <a:sym typeface="Calibri"/>
              </a:rPr>
              <a:t> refers to source code that only makes sense if embedded within the Orthanc core or within one of the official plugins. This includes new features and bugfixes. The way to contribute to the internal code of the Orthanc ecosystem is described in the sections below.</a:t>
            </a:r>
            <a:endParaRPr i="1" sz="2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e812cc2ea4_1_12"/>
          <p:cNvSpPr/>
          <p:nvPr/>
        </p:nvSpPr>
        <p:spPr>
          <a:xfrm>
            <a:off x="-6725" y="3150"/>
            <a:ext cx="12192000" cy="557100"/>
          </a:xfrm>
          <a:prstGeom prst="rect">
            <a:avLst/>
          </a:pr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2200"/>
              <a:buFont typeface="Arial"/>
              <a:buNone/>
            </a:pPr>
            <a:r>
              <a:rPr b="1" lang="en-US" sz="2200">
                <a:solidFill>
                  <a:srgbClr val="990000"/>
                </a:solidFill>
              </a:rPr>
              <a:t>A Licença do Orthanc</a:t>
            </a:r>
            <a:endParaRPr b="1" i="0" sz="2200" u="none" cap="none" strike="noStrike">
              <a:solidFill>
                <a:srgbClr val="990000"/>
              </a:solidFill>
              <a:latin typeface="Arial"/>
              <a:ea typeface="Arial"/>
              <a:cs typeface="Arial"/>
              <a:sym typeface="Arial"/>
            </a:endParaRPr>
          </a:p>
        </p:txBody>
      </p:sp>
      <p:sp>
        <p:nvSpPr>
          <p:cNvPr id="137" name="Google Shape;137;g1e812cc2ea4_1_12"/>
          <p:cNvSpPr txBox="1"/>
          <p:nvPr/>
        </p:nvSpPr>
        <p:spPr>
          <a:xfrm>
            <a:off x="0" y="6550200"/>
            <a:ext cx="3583200" cy="307800"/>
          </a:xfrm>
          <a:prstGeom prst="rect">
            <a:avLst/>
          </a:prstGeom>
          <a:solidFill>
            <a:srgbClr val="99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38" name="Google Shape;138;g1e812cc2ea4_1_12"/>
          <p:cNvSpPr txBox="1"/>
          <p:nvPr/>
        </p:nvSpPr>
        <p:spPr>
          <a:xfrm>
            <a:off x="3583200" y="6550200"/>
            <a:ext cx="5101800" cy="307800"/>
          </a:xfrm>
          <a:prstGeom prst="rect">
            <a:avLst/>
          </a:prstGeom>
          <a:solidFill>
            <a:srgbClr val="D9D9D9"/>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39" name="Google Shape;139;g1e812cc2ea4_1_12"/>
          <p:cNvSpPr txBox="1"/>
          <p:nvPr/>
        </p:nvSpPr>
        <p:spPr>
          <a:xfrm>
            <a:off x="8608800" y="6550200"/>
            <a:ext cx="3583200" cy="307800"/>
          </a:xfrm>
          <a:prstGeom prst="rect">
            <a:avLst/>
          </a:prstGeom>
          <a:solidFill>
            <a:srgbClr val="B7B7B7"/>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40" name="Google Shape;140;g1e812cc2ea4_1_12"/>
          <p:cNvSpPr txBox="1"/>
          <p:nvPr/>
        </p:nvSpPr>
        <p:spPr>
          <a:xfrm>
            <a:off x="156925" y="874350"/>
            <a:ext cx="11864700" cy="5109300"/>
          </a:xfrm>
          <a:prstGeom prst="rect">
            <a:avLst/>
          </a:prstGeom>
          <a:noFill/>
          <a:ln>
            <a:noFill/>
          </a:ln>
        </p:spPr>
        <p:txBody>
          <a:bodyPr anchorCtr="0" anchor="ctr" bIns="91425" lIns="91425" spcFirstLastPara="1" rIns="91425" wrap="square" tIns="91425">
            <a:noAutofit/>
          </a:bodyPr>
          <a:lstStyle/>
          <a:p>
            <a:pPr indent="-400050" lvl="0" marL="457200" marR="0" rtl="0" algn="l">
              <a:lnSpc>
                <a:spcPct val="115000"/>
              </a:lnSpc>
              <a:spcBef>
                <a:spcPts val="0"/>
              </a:spcBef>
              <a:spcAft>
                <a:spcPts val="0"/>
              </a:spcAft>
              <a:buSzPts val="2700"/>
              <a:buFont typeface="Calibri"/>
              <a:buChar char="●"/>
            </a:pPr>
            <a:r>
              <a:rPr b="1" i="1" lang="en-US" sz="2700">
                <a:latin typeface="Calibri"/>
                <a:ea typeface="Calibri"/>
                <a:cs typeface="Calibri"/>
                <a:sym typeface="Calibri"/>
              </a:rPr>
              <a:t>Contributor License Agreement</a:t>
            </a:r>
            <a:endParaRPr b="1" i="1" sz="2700">
              <a:latin typeface="Calibri"/>
              <a:ea typeface="Calibri"/>
              <a:cs typeface="Calibri"/>
              <a:sym typeface="Calibri"/>
            </a:endParaRPr>
          </a:p>
          <a:p>
            <a:pPr indent="-400050" lvl="1" marL="914400" marR="0" rtl="0" algn="l">
              <a:lnSpc>
                <a:spcPct val="115000"/>
              </a:lnSpc>
              <a:spcBef>
                <a:spcPts val="0"/>
              </a:spcBef>
              <a:spcAft>
                <a:spcPts val="0"/>
              </a:spcAft>
              <a:buSzPts val="2700"/>
              <a:buFont typeface="Calibri"/>
              <a:buChar char="○"/>
            </a:pPr>
            <a:r>
              <a:rPr lang="en-US" sz="2700">
                <a:latin typeface="Calibri"/>
                <a:ea typeface="Calibri"/>
                <a:cs typeface="Calibri"/>
                <a:sym typeface="Calibri"/>
              </a:rPr>
              <a:t>Para contribuir </a:t>
            </a:r>
            <a:r>
              <a:rPr lang="en-US" sz="2700">
                <a:solidFill>
                  <a:schemeClr val="dk1"/>
                </a:solidFill>
                <a:latin typeface="Calibri"/>
                <a:ea typeface="Calibri"/>
                <a:cs typeface="Calibri"/>
                <a:sym typeface="Calibri"/>
              </a:rPr>
              <a:t>como</a:t>
            </a:r>
            <a:r>
              <a:rPr lang="en-US" sz="2700">
                <a:solidFill>
                  <a:schemeClr val="dk1"/>
                </a:solidFill>
                <a:latin typeface="Calibri"/>
                <a:ea typeface="Calibri"/>
                <a:cs typeface="Calibri"/>
                <a:sym typeface="Calibri"/>
              </a:rPr>
              <a:t> pessoa física ou jurídica </a:t>
            </a:r>
            <a:r>
              <a:rPr lang="en-US" sz="2700">
                <a:latin typeface="Calibri"/>
                <a:ea typeface="Calibri"/>
                <a:cs typeface="Calibri"/>
                <a:sym typeface="Calibri"/>
              </a:rPr>
              <a:t>para o desenvolvimento do Orthanc é necessário assinar um </a:t>
            </a:r>
            <a:r>
              <a:rPr i="1" lang="en-US" sz="2700">
                <a:latin typeface="Calibri"/>
                <a:ea typeface="Calibri"/>
                <a:cs typeface="Calibri"/>
                <a:sym typeface="Calibri"/>
              </a:rPr>
              <a:t>Contributor License Agreement.</a:t>
            </a:r>
            <a:r>
              <a:rPr lang="en-US" sz="2700">
                <a:latin typeface="Calibri"/>
                <a:ea typeface="Calibri"/>
                <a:cs typeface="Calibri"/>
                <a:sym typeface="Calibri"/>
              </a:rPr>
              <a:t> Há tipos distintos de CLA para cada um desses casos.</a:t>
            </a:r>
            <a:endParaRPr sz="2700">
              <a:latin typeface="Calibri"/>
              <a:ea typeface="Calibri"/>
              <a:cs typeface="Calibri"/>
              <a:sym typeface="Calibri"/>
            </a:endParaRPr>
          </a:p>
          <a:p>
            <a:pPr indent="-400050" lvl="1" marL="914400" marR="0" rtl="0" algn="l">
              <a:lnSpc>
                <a:spcPct val="115000"/>
              </a:lnSpc>
              <a:spcBef>
                <a:spcPts val="0"/>
              </a:spcBef>
              <a:spcAft>
                <a:spcPts val="0"/>
              </a:spcAft>
              <a:buSzPts val="2700"/>
              <a:buFont typeface="Calibri"/>
              <a:buChar char="○"/>
            </a:pPr>
            <a:r>
              <a:rPr lang="en-US" sz="2700">
                <a:latin typeface="Calibri"/>
                <a:ea typeface="Calibri"/>
                <a:cs typeface="Calibri"/>
                <a:sym typeface="Calibri"/>
              </a:rPr>
              <a:t>Toda a gestão da propriedade intelectual do Orthanc é centralizada no Hospital Universitário de Liège, na companhia Osimis e na Universidade UCLouvain. Eles atuam como os guardiões oficiais do ecossistema Orthanc. </a:t>
            </a:r>
            <a:endParaRPr sz="2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e812cc2ea4_1_23"/>
          <p:cNvSpPr/>
          <p:nvPr/>
        </p:nvSpPr>
        <p:spPr>
          <a:xfrm>
            <a:off x="-6725" y="3150"/>
            <a:ext cx="12192000" cy="557100"/>
          </a:xfrm>
          <a:prstGeom prst="rect">
            <a:avLst/>
          </a:pr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2200"/>
              <a:buFont typeface="Arial"/>
              <a:buNone/>
            </a:pPr>
            <a:r>
              <a:rPr b="1" lang="en-US" sz="2200">
                <a:solidFill>
                  <a:srgbClr val="990000"/>
                </a:solidFill>
              </a:rPr>
              <a:t>Vantagens e desvantagens</a:t>
            </a:r>
            <a:endParaRPr b="1" i="0" sz="2200" u="none" cap="none" strike="noStrike">
              <a:solidFill>
                <a:srgbClr val="990000"/>
              </a:solidFill>
              <a:latin typeface="Arial"/>
              <a:ea typeface="Arial"/>
              <a:cs typeface="Arial"/>
              <a:sym typeface="Arial"/>
            </a:endParaRPr>
          </a:p>
        </p:txBody>
      </p:sp>
      <p:sp>
        <p:nvSpPr>
          <p:cNvPr id="146" name="Google Shape;146;g1e812cc2ea4_1_23"/>
          <p:cNvSpPr txBox="1"/>
          <p:nvPr/>
        </p:nvSpPr>
        <p:spPr>
          <a:xfrm>
            <a:off x="0" y="6550200"/>
            <a:ext cx="3583200" cy="307800"/>
          </a:xfrm>
          <a:prstGeom prst="rect">
            <a:avLst/>
          </a:prstGeom>
          <a:solidFill>
            <a:srgbClr val="99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47" name="Google Shape;147;g1e812cc2ea4_1_23"/>
          <p:cNvSpPr txBox="1"/>
          <p:nvPr/>
        </p:nvSpPr>
        <p:spPr>
          <a:xfrm>
            <a:off x="3583200" y="6550200"/>
            <a:ext cx="5101800" cy="307800"/>
          </a:xfrm>
          <a:prstGeom prst="rect">
            <a:avLst/>
          </a:prstGeom>
          <a:solidFill>
            <a:srgbClr val="D9D9D9"/>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148" name="Google Shape;148;g1e812cc2ea4_1_23"/>
          <p:cNvSpPr txBox="1"/>
          <p:nvPr/>
        </p:nvSpPr>
        <p:spPr>
          <a:xfrm>
            <a:off x="8608800" y="6550200"/>
            <a:ext cx="3583200" cy="307800"/>
          </a:xfrm>
          <a:prstGeom prst="rect">
            <a:avLst/>
          </a:prstGeom>
          <a:solidFill>
            <a:srgbClr val="B7B7B7"/>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pic>
        <p:nvPicPr>
          <p:cNvPr id="149" name="Google Shape;149;g1e812cc2ea4_1_23"/>
          <p:cNvPicPr preferRelativeResize="0"/>
          <p:nvPr/>
        </p:nvPicPr>
        <p:blipFill>
          <a:blip r:embed="rId3">
            <a:alphaModFix/>
          </a:blip>
          <a:stretch>
            <a:fillRect/>
          </a:stretch>
        </p:blipFill>
        <p:spPr>
          <a:xfrm>
            <a:off x="6225825" y="586425"/>
            <a:ext cx="5780145" cy="5685149"/>
          </a:xfrm>
          <a:prstGeom prst="rect">
            <a:avLst/>
          </a:prstGeom>
          <a:noFill/>
          <a:ln>
            <a:noFill/>
          </a:ln>
        </p:spPr>
      </p:pic>
      <p:sp>
        <p:nvSpPr>
          <p:cNvPr id="150" name="Google Shape;150;g1e812cc2ea4_1_23"/>
          <p:cNvSpPr txBox="1"/>
          <p:nvPr/>
        </p:nvSpPr>
        <p:spPr>
          <a:xfrm>
            <a:off x="156925" y="874350"/>
            <a:ext cx="6069000" cy="56169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15000"/>
              </a:lnSpc>
              <a:spcBef>
                <a:spcPts val="0"/>
              </a:spcBef>
              <a:spcAft>
                <a:spcPts val="0"/>
              </a:spcAft>
              <a:buClr>
                <a:srgbClr val="38761D"/>
              </a:buClr>
              <a:buSzPts val="2400"/>
              <a:buFont typeface="Calibri"/>
              <a:buChar char="●"/>
            </a:pPr>
            <a:r>
              <a:rPr lang="en-US" sz="2400">
                <a:solidFill>
                  <a:srgbClr val="38761D"/>
                </a:solidFill>
                <a:latin typeface="Calibri"/>
                <a:ea typeface="Calibri"/>
                <a:cs typeface="Calibri"/>
                <a:sym typeface="Calibri"/>
              </a:rPr>
              <a:t>Desenvolvimento ativo</a:t>
            </a:r>
            <a:endParaRPr sz="2400">
              <a:solidFill>
                <a:srgbClr val="38761D"/>
              </a:solidFill>
              <a:latin typeface="Calibri"/>
              <a:ea typeface="Calibri"/>
              <a:cs typeface="Calibri"/>
              <a:sym typeface="Calibri"/>
            </a:endParaRPr>
          </a:p>
          <a:p>
            <a:pPr indent="-381000" lvl="0" marL="457200" marR="0" rtl="0" algn="l">
              <a:lnSpc>
                <a:spcPct val="115000"/>
              </a:lnSpc>
              <a:spcBef>
                <a:spcPts val="0"/>
              </a:spcBef>
              <a:spcAft>
                <a:spcPts val="0"/>
              </a:spcAft>
              <a:buClr>
                <a:srgbClr val="38761D"/>
              </a:buClr>
              <a:buSzPts val="2400"/>
              <a:buFont typeface="Calibri"/>
              <a:buChar char="●"/>
            </a:pPr>
            <a:r>
              <a:rPr lang="en-US" sz="2400">
                <a:solidFill>
                  <a:srgbClr val="38761D"/>
                </a:solidFill>
                <a:latin typeface="Calibri"/>
                <a:ea typeface="Calibri"/>
                <a:cs typeface="Calibri"/>
                <a:sym typeface="Calibri"/>
              </a:rPr>
              <a:t>O tipo de uso que fazemos hoje da plataforma nos permite utilizá-la livremente, inclusive em uma aplicação comercial</a:t>
            </a:r>
            <a:endParaRPr sz="2400">
              <a:solidFill>
                <a:srgbClr val="38761D"/>
              </a:solidFill>
              <a:latin typeface="Calibri"/>
              <a:ea typeface="Calibri"/>
              <a:cs typeface="Calibri"/>
              <a:sym typeface="Calibri"/>
            </a:endParaRPr>
          </a:p>
          <a:p>
            <a:pPr indent="-381000" lvl="0" marL="457200" marR="0" rtl="0" algn="l">
              <a:lnSpc>
                <a:spcPct val="115000"/>
              </a:lnSpc>
              <a:spcBef>
                <a:spcPts val="0"/>
              </a:spcBef>
              <a:spcAft>
                <a:spcPts val="0"/>
              </a:spcAft>
              <a:buClr>
                <a:srgbClr val="38761D"/>
              </a:buClr>
              <a:buSzPts val="2400"/>
              <a:buFont typeface="Calibri"/>
              <a:buChar char="●"/>
            </a:pPr>
            <a:r>
              <a:rPr lang="en-US" sz="2400">
                <a:solidFill>
                  <a:srgbClr val="38761D"/>
                </a:solidFill>
                <a:latin typeface="Calibri"/>
                <a:ea typeface="Calibri"/>
                <a:cs typeface="Calibri"/>
                <a:sym typeface="Calibri"/>
              </a:rPr>
              <a:t>Bem documentado</a:t>
            </a:r>
            <a:endParaRPr sz="2400">
              <a:solidFill>
                <a:srgbClr val="38761D"/>
              </a:solidFill>
              <a:latin typeface="Calibri"/>
              <a:ea typeface="Calibri"/>
              <a:cs typeface="Calibri"/>
              <a:sym typeface="Calibri"/>
            </a:endParaRPr>
          </a:p>
          <a:p>
            <a:pPr indent="-381000" lvl="0" marL="457200" marR="0" rtl="0" algn="l">
              <a:lnSpc>
                <a:spcPct val="115000"/>
              </a:lnSpc>
              <a:spcBef>
                <a:spcPts val="0"/>
              </a:spcBef>
              <a:spcAft>
                <a:spcPts val="0"/>
              </a:spcAft>
              <a:buClr>
                <a:srgbClr val="38761D"/>
              </a:buClr>
              <a:buSzPts val="2400"/>
              <a:buFont typeface="Calibri"/>
              <a:buChar char="●"/>
            </a:pPr>
            <a:r>
              <a:rPr lang="en-US" sz="2400">
                <a:solidFill>
                  <a:srgbClr val="38761D"/>
                </a:solidFill>
                <a:latin typeface="Calibri"/>
                <a:ea typeface="Calibri"/>
                <a:cs typeface="Calibri"/>
                <a:sym typeface="Calibri"/>
              </a:rPr>
              <a:t>Extenso suporte de plugins</a:t>
            </a:r>
            <a:endParaRPr sz="2400">
              <a:solidFill>
                <a:srgbClr val="38761D"/>
              </a:solidFill>
              <a:latin typeface="Calibri"/>
              <a:ea typeface="Calibri"/>
              <a:cs typeface="Calibri"/>
              <a:sym typeface="Calibri"/>
            </a:endParaRPr>
          </a:p>
          <a:p>
            <a:pPr indent="-381000" lvl="0" marL="457200" marR="0" rtl="0" algn="l">
              <a:lnSpc>
                <a:spcPct val="115000"/>
              </a:lnSpc>
              <a:spcBef>
                <a:spcPts val="0"/>
              </a:spcBef>
              <a:spcAft>
                <a:spcPts val="0"/>
              </a:spcAft>
              <a:buClr>
                <a:srgbClr val="990000"/>
              </a:buClr>
              <a:buSzPts val="2400"/>
              <a:buFont typeface="Calibri"/>
              <a:buChar char="●"/>
            </a:pPr>
            <a:r>
              <a:rPr lang="en-US" sz="2400">
                <a:solidFill>
                  <a:srgbClr val="990000"/>
                </a:solidFill>
                <a:latin typeface="Calibri"/>
                <a:ea typeface="Calibri"/>
                <a:cs typeface="Calibri"/>
                <a:sym typeface="Calibri"/>
              </a:rPr>
              <a:t>Dependência de terceiros</a:t>
            </a:r>
            <a:endParaRPr sz="2400">
              <a:solidFill>
                <a:srgbClr val="990000"/>
              </a:solidFill>
              <a:latin typeface="Calibri"/>
              <a:ea typeface="Calibri"/>
              <a:cs typeface="Calibri"/>
              <a:sym typeface="Calibri"/>
            </a:endParaRPr>
          </a:p>
          <a:p>
            <a:pPr indent="-381000" lvl="1" marL="914400" marR="0" rtl="0" algn="l">
              <a:lnSpc>
                <a:spcPct val="115000"/>
              </a:lnSpc>
              <a:spcBef>
                <a:spcPts val="0"/>
              </a:spcBef>
              <a:spcAft>
                <a:spcPts val="0"/>
              </a:spcAft>
              <a:buClr>
                <a:srgbClr val="990000"/>
              </a:buClr>
              <a:buSzPts val="2400"/>
              <a:buFont typeface="Calibri"/>
              <a:buChar char="○"/>
            </a:pPr>
            <a:r>
              <a:rPr lang="en-US" sz="2400">
                <a:solidFill>
                  <a:srgbClr val="990000"/>
                </a:solidFill>
                <a:latin typeface="Calibri"/>
                <a:ea typeface="Calibri"/>
                <a:cs typeface="Calibri"/>
                <a:sym typeface="Calibri"/>
              </a:rPr>
              <a:t>falta de aderência a algum padrão</a:t>
            </a:r>
            <a:endParaRPr sz="2400">
              <a:solidFill>
                <a:srgbClr val="990000"/>
              </a:solidFill>
              <a:latin typeface="Calibri"/>
              <a:ea typeface="Calibri"/>
              <a:cs typeface="Calibri"/>
              <a:sym typeface="Calibri"/>
            </a:endParaRPr>
          </a:p>
          <a:p>
            <a:pPr indent="-381000" lvl="1" marL="914400" marR="0" rtl="0" algn="l">
              <a:lnSpc>
                <a:spcPct val="115000"/>
              </a:lnSpc>
              <a:spcBef>
                <a:spcPts val="0"/>
              </a:spcBef>
              <a:spcAft>
                <a:spcPts val="0"/>
              </a:spcAft>
              <a:buClr>
                <a:srgbClr val="990000"/>
              </a:buClr>
              <a:buSzPts val="2400"/>
              <a:buFont typeface="Calibri"/>
              <a:buChar char="○"/>
            </a:pPr>
            <a:r>
              <a:rPr lang="en-US" sz="2400">
                <a:solidFill>
                  <a:srgbClr val="990000"/>
                </a:solidFill>
                <a:latin typeface="Calibri"/>
                <a:ea typeface="Calibri"/>
                <a:cs typeface="Calibri"/>
                <a:sym typeface="Calibri"/>
              </a:rPr>
              <a:t>necessidade de uma funcionalidade crítica não contemplada no core do Orthanc</a:t>
            </a:r>
            <a:endParaRPr sz="2400">
              <a:solidFill>
                <a:srgbClr val="99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2021-11-08T18:47:33Z</dcterms:created>
  <dc:creator>Manoel Lima</dc:creator>
</cp:coreProperties>
</file>