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42"/>
  </p:notesMasterIdLst>
  <p:sldIdLst>
    <p:sldId id="256" r:id="rId32"/>
    <p:sldId id="257" r:id="rId33"/>
    <p:sldId id="258" r:id="rId34"/>
    <p:sldId id="259" r:id="rId35"/>
    <p:sldId id="260" r:id="rId36"/>
    <p:sldId id="261" r:id="rId37"/>
    <p:sldId id="262" r:id="rId38"/>
    <p:sldId id="263" r:id="rId39"/>
    <p:sldId id="264" r:id="rId40"/>
    <p:sldId id="265" r:id="rId4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oppins Light" charset="1" panose="02000000000000000000"/>
      <p:regular r:id="rId10"/>
    </p:embeddedFont>
    <p:embeddedFont>
      <p:font typeface="Poppins Light Bold" charset="1" panose="02000000000000000000"/>
      <p:regular r:id="rId11"/>
    </p:embeddedFont>
    <p:embeddedFont>
      <p:font typeface="Poppins Medium" charset="1" panose="02000000000000000000"/>
      <p:regular r:id="rId12"/>
    </p:embeddedFont>
    <p:embeddedFont>
      <p:font typeface="Poppins Medium Bold" charset="1" panose="02000000000000000000"/>
      <p:regular r:id="rId13"/>
    </p:embeddedFont>
    <p:embeddedFont>
      <p:font typeface="DM Sans" charset="1" panose="00000000000000000000"/>
      <p:regular r:id="rId14"/>
    </p:embeddedFont>
    <p:embeddedFont>
      <p:font typeface="DM Sans Bold" charset="1" panose="00000000000000000000"/>
      <p:regular r:id="rId15"/>
    </p:embeddedFont>
    <p:embeddedFont>
      <p:font typeface="DM Sans Italics" charset="1" panose="00000000000000000000"/>
      <p:regular r:id="rId16"/>
    </p:embeddedFont>
    <p:embeddedFont>
      <p:font typeface="DM Sans Bold Italics" charset="1" panose="00000000000000000000"/>
      <p:regular r:id="rId17"/>
    </p:embeddedFont>
    <p:embeddedFont>
      <p:font typeface="Open Sans Extra Bold" charset="1" panose="020B0906030804020204"/>
      <p:regular r:id="rId18"/>
    </p:embeddedFont>
    <p:embeddedFont>
      <p:font typeface="Open Sans Extra Bold Italics" charset="1" panose="020B0906030804020204"/>
      <p:regular r:id="rId19"/>
    </p:embeddedFont>
    <p:embeddedFont>
      <p:font typeface="Arial" charset="1" panose="020B0502020202020204"/>
      <p:regular r:id="rId20"/>
    </p:embeddedFont>
    <p:embeddedFont>
      <p:font typeface="Arial Bold" charset="1" panose="020B0802020202020204"/>
      <p:regular r:id="rId21"/>
    </p:embeddedFont>
    <p:embeddedFont>
      <p:font typeface="Arial Italics" charset="1" panose="020B0502020202090204"/>
      <p:regular r:id="rId22"/>
    </p:embeddedFont>
    <p:embeddedFont>
      <p:font typeface="Arial Bold Italics" charset="1" panose="020B0802020202090204"/>
      <p:regular r:id="rId23"/>
    </p:embeddedFont>
    <p:embeddedFont>
      <p:font typeface="Open Sans" charset="1" panose="020B0606030504020204"/>
      <p:regular r:id="rId24"/>
    </p:embeddedFont>
    <p:embeddedFont>
      <p:font typeface="Open Sans Bold" charset="1" panose="020B0806030504020204"/>
      <p:regular r:id="rId25"/>
    </p:embeddedFont>
    <p:embeddedFont>
      <p:font typeface="Open Sans Italics" charset="1" panose="020B0606030504020204"/>
      <p:regular r:id="rId26"/>
    </p:embeddedFont>
    <p:embeddedFont>
      <p:font typeface="Open Sans Bold Italics" charset="1" panose="020B0806030504020204"/>
      <p:regular r:id="rId27"/>
    </p:embeddedFont>
    <p:embeddedFont>
      <p:font typeface="Open Sans Light" charset="1" panose="020B0306030504020204"/>
      <p:regular r:id="rId28"/>
    </p:embeddedFont>
    <p:embeddedFont>
      <p:font typeface="Open Sans Light Italics" charset="1" panose="020B0306030504020204"/>
      <p:regular r:id="rId29"/>
    </p:embeddedFont>
    <p:embeddedFont>
      <p:font typeface="Open Sans Ultra-Bold" charset="1" panose="00000000000000000000"/>
      <p:regular r:id="rId30"/>
    </p:embeddedFont>
    <p:embeddedFont>
      <p:font typeface="Open Sans Ultra-Bold Italics" charset="1" panose="000000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slides/slide1.xml" Type="http://schemas.openxmlformats.org/officeDocument/2006/relationships/slide"/><Relationship Id="rId33" Target="slides/slide2.xml" Type="http://schemas.openxmlformats.org/officeDocument/2006/relationships/slide"/><Relationship Id="rId34" Target="slides/slide3.xml" Type="http://schemas.openxmlformats.org/officeDocument/2006/relationships/slide"/><Relationship Id="rId35" Target="slides/slide4.xml" Type="http://schemas.openxmlformats.org/officeDocument/2006/relationships/slide"/><Relationship Id="rId36" Target="slides/slide5.xml" Type="http://schemas.openxmlformats.org/officeDocument/2006/relationships/slide"/><Relationship Id="rId37" Target="slides/slide6.xml" Type="http://schemas.openxmlformats.org/officeDocument/2006/relationships/slide"/><Relationship Id="rId38" Target="slides/slide7.xml" Type="http://schemas.openxmlformats.org/officeDocument/2006/relationships/slide"/><Relationship Id="rId39" Target="slides/slide8.xml" Type="http://schemas.openxmlformats.org/officeDocument/2006/relationships/slide"/><Relationship Id="rId4" Target="theme/theme1.xml" Type="http://schemas.openxmlformats.org/officeDocument/2006/relationships/theme"/><Relationship Id="rId40" Target="slides/slide9.xml" Type="http://schemas.openxmlformats.org/officeDocument/2006/relationships/slide"/><Relationship Id="rId41" Target="slides/slide10.xml" Type="http://schemas.openxmlformats.org/officeDocument/2006/relationships/slide"/><Relationship Id="rId42" Target="notesMasters/notesMaster1.xml" Type="http://schemas.openxmlformats.org/officeDocument/2006/relationships/notesMaster"/><Relationship Id="rId43" Target="theme/theme2.xml" Type="http://schemas.openxmlformats.org/officeDocument/2006/relationships/theme"/><Relationship Id="rId44" Target="notesSlides/notesSlide1.xml" Type="http://schemas.openxmlformats.org/officeDocument/2006/relationships/notesSlide"/><Relationship Id="rId45" Target="notesSlides/notesSlide2.xml" Type="http://schemas.openxmlformats.org/officeDocument/2006/relationships/notesSlide"/><Relationship Id="rId46" Target="notesSlides/notesSlide3.xml" Type="http://schemas.openxmlformats.org/officeDocument/2006/relationships/notesSlide"/><Relationship Id="rId47" Target="notesSlides/notesSlide4.xml" Type="http://schemas.openxmlformats.org/officeDocument/2006/relationships/notesSlide"/><Relationship Id="rId48" Target="notesSlides/notesSlide5.xml" Type="http://schemas.openxmlformats.org/officeDocument/2006/relationships/notesSlide"/><Relationship Id="rId49" Target="notesSlides/notesSlide6.xml" Type="http://schemas.openxmlformats.org/officeDocument/2006/relationships/notesSlide"/><Relationship Id="rId5" Target="tableStyles.xml" Type="http://schemas.openxmlformats.org/officeDocument/2006/relationships/tableStyles"/><Relationship Id="rId50" Target="notesSlides/notesSlide7.xml" Type="http://schemas.openxmlformats.org/officeDocument/2006/relationships/notesSlide"/><Relationship Id="rId51" Target="notesSlides/notesSlide8.xml" Type="http://schemas.openxmlformats.org/officeDocument/2006/relationships/notesSlide"/><Relationship Id="rId52" Target="notesSlides/notesSlide9.xml" Type="http://schemas.openxmlformats.org/officeDocument/2006/relationships/notesSlide"/><Relationship Id="rId53" Target="notesSlides/notesSlide10.xml" Type="http://schemas.openxmlformats.org/officeDocument/2006/relationships/notes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Relationship Id="rId7" Target="../media/image5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Relationship Id="rId7" Target="../media/image16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Relationship Id="rId7" Target="../media/image7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Relationship Id="rId7" Target="../media/image14.png" Type="http://schemas.openxmlformats.org/officeDocument/2006/relationships/image"/><Relationship Id="rId8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16183950" y="102850"/>
            <a:ext cx="1212870" cy="787200"/>
          </a:xfrm>
          <a:custGeom>
            <a:avLst/>
            <a:gdLst/>
            <a:ahLst/>
            <a:cxnLst/>
            <a:rect r="r" b="b" t="t" l="l"/>
            <a:pathLst>
              <a:path h="787200" w="1212870">
                <a:moveTo>
                  <a:pt x="0" y="0"/>
                </a:moveTo>
                <a:lnTo>
                  <a:pt x="1212870" y="0"/>
                </a:lnTo>
                <a:lnTo>
                  <a:pt x="1212870" y="787200"/>
                </a:lnTo>
                <a:lnTo>
                  <a:pt x="0" y="787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23500" y="138876"/>
            <a:ext cx="1691400" cy="498600"/>
          </a:xfrm>
          <a:custGeom>
            <a:avLst/>
            <a:gdLst/>
            <a:ahLst/>
            <a:cxnLst/>
            <a:rect r="r" b="b" t="t" l="l"/>
            <a:pathLst>
              <a:path h="498600" w="1691400">
                <a:moveTo>
                  <a:pt x="0" y="0"/>
                </a:moveTo>
                <a:lnTo>
                  <a:pt x="1691400" y="0"/>
                </a:lnTo>
                <a:lnTo>
                  <a:pt x="1691400" y="498600"/>
                </a:lnTo>
                <a:lnTo>
                  <a:pt x="0" y="498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" r="0" b="-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23400" y="637480"/>
            <a:ext cx="1691400" cy="216530"/>
          </a:xfrm>
          <a:custGeom>
            <a:avLst/>
            <a:gdLst/>
            <a:ahLst/>
            <a:cxnLst/>
            <a:rect r="r" b="b" t="t" l="l"/>
            <a:pathLst>
              <a:path h="216530" w="1691400">
                <a:moveTo>
                  <a:pt x="0" y="0"/>
                </a:moveTo>
                <a:lnTo>
                  <a:pt x="1691400" y="0"/>
                </a:lnTo>
                <a:lnTo>
                  <a:pt x="1691400" y="216530"/>
                </a:lnTo>
                <a:lnTo>
                  <a:pt x="0" y="2165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666850" y="1028700"/>
            <a:ext cx="8954300" cy="8991600"/>
          </a:xfrm>
          <a:custGeom>
            <a:avLst/>
            <a:gdLst/>
            <a:ahLst/>
            <a:cxnLst/>
            <a:rect r="r" b="b" t="t" l="l"/>
            <a:pathLst>
              <a:path h="8991600" w="8954300">
                <a:moveTo>
                  <a:pt x="0" y="0"/>
                </a:moveTo>
                <a:lnTo>
                  <a:pt x="8954300" y="0"/>
                </a:lnTo>
                <a:lnTo>
                  <a:pt x="8954300" y="8991600"/>
                </a:lnTo>
                <a:lnTo>
                  <a:pt x="0" y="89916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08" t="0" r="-208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891625" y="9982200"/>
            <a:ext cx="50475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Arial Bold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16183950" y="102850"/>
            <a:ext cx="1212870" cy="787200"/>
          </a:xfrm>
          <a:custGeom>
            <a:avLst/>
            <a:gdLst/>
            <a:ahLst/>
            <a:cxnLst/>
            <a:rect r="r" b="b" t="t" l="l"/>
            <a:pathLst>
              <a:path h="787200" w="1212870">
                <a:moveTo>
                  <a:pt x="0" y="0"/>
                </a:moveTo>
                <a:lnTo>
                  <a:pt x="1212870" y="0"/>
                </a:lnTo>
                <a:lnTo>
                  <a:pt x="1212870" y="787200"/>
                </a:lnTo>
                <a:lnTo>
                  <a:pt x="0" y="787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23500" y="138876"/>
            <a:ext cx="1691400" cy="498600"/>
          </a:xfrm>
          <a:custGeom>
            <a:avLst/>
            <a:gdLst/>
            <a:ahLst/>
            <a:cxnLst/>
            <a:rect r="r" b="b" t="t" l="l"/>
            <a:pathLst>
              <a:path h="498600" w="1691400">
                <a:moveTo>
                  <a:pt x="0" y="0"/>
                </a:moveTo>
                <a:lnTo>
                  <a:pt x="1691400" y="0"/>
                </a:lnTo>
                <a:lnTo>
                  <a:pt x="1691400" y="498600"/>
                </a:lnTo>
                <a:lnTo>
                  <a:pt x="0" y="498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" r="0" b="-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23400" y="637480"/>
            <a:ext cx="1691400" cy="216530"/>
          </a:xfrm>
          <a:custGeom>
            <a:avLst/>
            <a:gdLst/>
            <a:ahLst/>
            <a:cxnLst/>
            <a:rect r="r" b="b" t="t" l="l"/>
            <a:pathLst>
              <a:path h="216530" w="1691400">
                <a:moveTo>
                  <a:pt x="0" y="0"/>
                </a:moveTo>
                <a:lnTo>
                  <a:pt x="1691400" y="0"/>
                </a:lnTo>
                <a:lnTo>
                  <a:pt x="1691400" y="216530"/>
                </a:lnTo>
                <a:lnTo>
                  <a:pt x="0" y="2165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891625" y="9982200"/>
            <a:ext cx="50475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Arial"/>
              </a:rPr>
              <a:t>10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10742" y="1984217"/>
            <a:ext cx="8482319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Poppins Medium Bold"/>
              </a:rPr>
              <a:t>Conclusão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298714" y="4206559"/>
            <a:ext cx="9836" cy="922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17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1298714" y="5767488"/>
            <a:ext cx="9836" cy="1631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0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4252481" y="3899764"/>
            <a:ext cx="9783038" cy="349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Bold"/>
              </a:rPr>
              <a:t>Bons resultados obtidos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Bold"/>
              </a:rPr>
              <a:t>Grid Seach e K-fold foram importantes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Bold"/>
              </a:rPr>
              <a:t>Primeiro conjunto com poucos dados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4547339" y="4311334"/>
            <a:ext cx="4973214" cy="5635370"/>
          </a:xfrm>
          <a:custGeom>
            <a:avLst/>
            <a:gdLst/>
            <a:ahLst/>
            <a:cxnLst/>
            <a:rect r="r" b="b" t="t" l="l"/>
            <a:pathLst>
              <a:path h="5635370" w="4973214">
                <a:moveTo>
                  <a:pt x="0" y="0"/>
                </a:moveTo>
                <a:lnTo>
                  <a:pt x="4973214" y="0"/>
                </a:lnTo>
                <a:lnTo>
                  <a:pt x="4973214" y="5635370"/>
                </a:lnTo>
                <a:lnTo>
                  <a:pt x="0" y="563537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16183950" y="102850"/>
            <a:ext cx="1212870" cy="787200"/>
          </a:xfrm>
          <a:custGeom>
            <a:avLst/>
            <a:gdLst/>
            <a:ahLst/>
            <a:cxnLst/>
            <a:rect r="r" b="b" t="t" l="l"/>
            <a:pathLst>
              <a:path h="787200" w="1212870">
                <a:moveTo>
                  <a:pt x="0" y="0"/>
                </a:moveTo>
                <a:lnTo>
                  <a:pt x="1212870" y="0"/>
                </a:lnTo>
                <a:lnTo>
                  <a:pt x="1212870" y="787200"/>
                </a:lnTo>
                <a:lnTo>
                  <a:pt x="0" y="787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23500" y="138876"/>
            <a:ext cx="1691400" cy="498600"/>
          </a:xfrm>
          <a:custGeom>
            <a:avLst/>
            <a:gdLst/>
            <a:ahLst/>
            <a:cxnLst/>
            <a:rect r="r" b="b" t="t" l="l"/>
            <a:pathLst>
              <a:path h="498600" w="1691400">
                <a:moveTo>
                  <a:pt x="0" y="0"/>
                </a:moveTo>
                <a:lnTo>
                  <a:pt x="1691400" y="0"/>
                </a:lnTo>
                <a:lnTo>
                  <a:pt x="1691400" y="498600"/>
                </a:lnTo>
                <a:lnTo>
                  <a:pt x="0" y="498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" r="0" b="-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23400" y="637480"/>
            <a:ext cx="1691400" cy="216530"/>
          </a:xfrm>
          <a:custGeom>
            <a:avLst/>
            <a:gdLst/>
            <a:ahLst/>
            <a:cxnLst/>
            <a:rect r="r" b="b" t="t" l="l"/>
            <a:pathLst>
              <a:path h="216530" w="1691400">
                <a:moveTo>
                  <a:pt x="0" y="0"/>
                </a:moveTo>
                <a:lnTo>
                  <a:pt x="1691400" y="0"/>
                </a:lnTo>
                <a:lnTo>
                  <a:pt x="1691400" y="216530"/>
                </a:lnTo>
                <a:lnTo>
                  <a:pt x="0" y="2165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891625" y="9982200"/>
            <a:ext cx="50475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Arial Bold"/>
              </a:rPr>
              <a:t>2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7705174" y="1570858"/>
            <a:ext cx="2010147" cy="7084217"/>
          </a:xfrm>
          <a:custGeom>
            <a:avLst/>
            <a:gdLst/>
            <a:ahLst/>
            <a:cxnLst/>
            <a:rect r="r" b="b" t="t" l="l"/>
            <a:pathLst>
              <a:path h="7084217" w="2010147">
                <a:moveTo>
                  <a:pt x="0" y="0"/>
                </a:moveTo>
                <a:lnTo>
                  <a:pt x="2010147" y="0"/>
                </a:lnTo>
                <a:lnTo>
                  <a:pt x="2010147" y="7084218"/>
                </a:lnTo>
                <a:lnTo>
                  <a:pt x="0" y="708421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1987395"/>
            <a:ext cx="6913503" cy="2526714"/>
            <a:chOff x="0" y="0"/>
            <a:chExt cx="9218004" cy="3368952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2724448"/>
              <a:ext cx="9218004" cy="644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06"/>
                </a:lnSpc>
              </a:pPr>
              <a:r>
                <a:rPr lang="en-US" sz="3171">
                  <a:solidFill>
                    <a:srgbClr val="000000"/>
                  </a:solidFill>
                  <a:latin typeface="Poppins Medium"/>
                </a:rPr>
                <a:t>Qual a relevância dessa tema?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0"/>
              <a:ext cx="9218004" cy="182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800"/>
                </a:lnSpc>
              </a:pPr>
              <a:r>
                <a:rPr lang="en-US" sz="9000">
                  <a:solidFill>
                    <a:srgbClr val="000000"/>
                  </a:solidFill>
                  <a:latin typeface="Poppins Medium Bold"/>
                </a:rPr>
                <a:t>Motivação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493875" y="1244052"/>
            <a:ext cx="6224466" cy="916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00"/>
              </a:lnSpc>
            </a:pPr>
            <a:r>
              <a:rPr lang="en-US" sz="2643">
                <a:solidFill>
                  <a:srgbClr val="000000"/>
                </a:solidFill>
                <a:latin typeface="Poppins Light"/>
              </a:rPr>
              <a:t>11,5% dos idosos sofrem com o mal de Alzheimer</a:t>
            </a:r>
          </a:p>
        </p:txBody>
      </p:sp>
      <p:sp>
        <p:nvSpPr>
          <p:cNvPr name="AutoShape 12" id="12"/>
          <p:cNvSpPr/>
          <p:nvPr/>
        </p:nvSpPr>
        <p:spPr>
          <a:xfrm>
            <a:off x="10493875" y="2708010"/>
            <a:ext cx="6224466" cy="0"/>
          </a:xfrm>
          <a:prstGeom prst="line">
            <a:avLst/>
          </a:prstGeom>
          <a:ln cap="rnd" w="19050">
            <a:solidFill>
              <a:srgbClr val="2558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10493875" y="3198330"/>
            <a:ext cx="6224466" cy="916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00"/>
              </a:lnSpc>
            </a:pPr>
            <a:r>
              <a:rPr lang="en-US" sz="2643">
                <a:solidFill>
                  <a:srgbClr val="000000"/>
                </a:solidFill>
                <a:latin typeface="Poppins Light"/>
              </a:rPr>
              <a:t>1,2 milhões de cidadãos brasileiros possuem essa demência</a:t>
            </a:r>
          </a:p>
        </p:txBody>
      </p:sp>
      <p:sp>
        <p:nvSpPr>
          <p:cNvPr name="AutoShape 14" id="14"/>
          <p:cNvSpPr/>
          <p:nvPr/>
        </p:nvSpPr>
        <p:spPr>
          <a:xfrm>
            <a:off x="10493875" y="4662288"/>
            <a:ext cx="6224466" cy="0"/>
          </a:xfrm>
          <a:prstGeom prst="line">
            <a:avLst/>
          </a:prstGeom>
          <a:ln cap="rnd" w="19050">
            <a:solidFill>
              <a:srgbClr val="2558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10493875" y="5152607"/>
            <a:ext cx="6224466" cy="453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00"/>
              </a:lnSpc>
            </a:pPr>
            <a:r>
              <a:rPr lang="en-US" sz="2643">
                <a:solidFill>
                  <a:srgbClr val="000000"/>
                </a:solidFill>
                <a:latin typeface="Poppins Light"/>
              </a:rPr>
              <a:t>Não possui cura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493875" y="6643648"/>
            <a:ext cx="6224466" cy="916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00"/>
              </a:lnSpc>
            </a:pPr>
            <a:r>
              <a:rPr lang="en-US" sz="2643">
                <a:solidFill>
                  <a:srgbClr val="000000"/>
                </a:solidFill>
                <a:latin typeface="Poppins Light"/>
              </a:rPr>
              <a:t>Diagnóstico é uma das fases mais importantes</a:t>
            </a:r>
          </a:p>
        </p:txBody>
      </p:sp>
      <p:sp>
        <p:nvSpPr>
          <p:cNvPr name="AutoShape 17" id="17"/>
          <p:cNvSpPr/>
          <p:nvPr/>
        </p:nvSpPr>
        <p:spPr>
          <a:xfrm>
            <a:off x="10493875" y="6153328"/>
            <a:ext cx="6224466" cy="0"/>
          </a:xfrm>
          <a:prstGeom prst="line">
            <a:avLst/>
          </a:prstGeom>
          <a:ln cap="rnd" w="19050">
            <a:solidFill>
              <a:srgbClr val="2558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8" id="18"/>
          <p:cNvSpPr txBox="true"/>
          <p:nvPr/>
        </p:nvSpPr>
        <p:spPr>
          <a:xfrm rot="0">
            <a:off x="10493875" y="8597926"/>
            <a:ext cx="6224466" cy="916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00"/>
              </a:lnSpc>
            </a:pPr>
            <a:r>
              <a:rPr lang="en-US" sz="2643">
                <a:solidFill>
                  <a:srgbClr val="000000"/>
                </a:solidFill>
                <a:latin typeface="Poppins Light"/>
              </a:rPr>
              <a:t>IA é capaz de proporcionar boas predições</a:t>
            </a:r>
          </a:p>
        </p:txBody>
      </p:sp>
      <p:sp>
        <p:nvSpPr>
          <p:cNvPr name="AutoShape 19" id="19"/>
          <p:cNvSpPr/>
          <p:nvPr/>
        </p:nvSpPr>
        <p:spPr>
          <a:xfrm>
            <a:off x="10493875" y="8107606"/>
            <a:ext cx="6224466" cy="0"/>
          </a:xfrm>
          <a:prstGeom prst="line">
            <a:avLst/>
          </a:prstGeom>
          <a:ln cap="rnd" w="19050">
            <a:solidFill>
              <a:srgbClr val="255833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16183950" y="102850"/>
            <a:ext cx="1212870" cy="787200"/>
          </a:xfrm>
          <a:custGeom>
            <a:avLst/>
            <a:gdLst/>
            <a:ahLst/>
            <a:cxnLst/>
            <a:rect r="r" b="b" t="t" l="l"/>
            <a:pathLst>
              <a:path h="787200" w="1212870">
                <a:moveTo>
                  <a:pt x="0" y="0"/>
                </a:moveTo>
                <a:lnTo>
                  <a:pt x="1212870" y="0"/>
                </a:lnTo>
                <a:lnTo>
                  <a:pt x="1212870" y="787200"/>
                </a:lnTo>
                <a:lnTo>
                  <a:pt x="0" y="787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23500" y="138876"/>
            <a:ext cx="1691400" cy="498600"/>
          </a:xfrm>
          <a:custGeom>
            <a:avLst/>
            <a:gdLst/>
            <a:ahLst/>
            <a:cxnLst/>
            <a:rect r="r" b="b" t="t" l="l"/>
            <a:pathLst>
              <a:path h="498600" w="1691400">
                <a:moveTo>
                  <a:pt x="0" y="0"/>
                </a:moveTo>
                <a:lnTo>
                  <a:pt x="1691400" y="0"/>
                </a:lnTo>
                <a:lnTo>
                  <a:pt x="1691400" y="498600"/>
                </a:lnTo>
                <a:lnTo>
                  <a:pt x="0" y="498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" r="0" b="-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23400" y="637480"/>
            <a:ext cx="1691400" cy="216530"/>
          </a:xfrm>
          <a:custGeom>
            <a:avLst/>
            <a:gdLst/>
            <a:ahLst/>
            <a:cxnLst/>
            <a:rect r="r" b="b" t="t" l="l"/>
            <a:pathLst>
              <a:path h="216530" w="1691400">
                <a:moveTo>
                  <a:pt x="0" y="0"/>
                </a:moveTo>
                <a:lnTo>
                  <a:pt x="1691400" y="0"/>
                </a:lnTo>
                <a:lnTo>
                  <a:pt x="1691400" y="216530"/>
                </a:lnTo>
                <a:lnTo>
                  <a:pt x="0" y="2165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891625" y="9982200"/>
            <a:ext cx="50475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Arial"/>
              </a:rPr>
              <a:t>3</a:t>
            </a:r>
          </a:p>
        </p:txBody>
      </p:sp>
      <p:sp>
        <p:nvSpPr>
          <p:cNvPr name="AutoShape 7" id="7"/>
          <p:cNvSpPr/>
          <p:nvPr/>
        </p:nvSpPr>
        <p:spPr>
          <a:xfrm>
            <a:off x="1929412" y="4851305"/>
            <a:ext cx="5887373" cy="0"/>
          </a:xfrm>
          <a:prstGeom prst="line">
            <a:avLst/>
          </a:prstGeom>
          <a:ln cap="rnd" w="19050">
            <a:solidFill>
              <a:srgbClr val="10B5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929412" y="6699747"/>
            <a:ext cx="5887373" cy="0"/>
          </a:xfrm>
          <a:prstGeom prst="line">
            <a:avLst/>
          </a:prstGeom>
          <a:ln cap="rnd" w="19050">
            <a:solidFill>
              <a:srgbClr val="10B5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929412" y="8110038"/>
            <a:ext cx="5887373" cy="0"/>
          </a:xfrm>
          <a:prstGeom prst="line">
            <a:avLst/>
          </a:prstGeom>
          <a:ln cap="rnd" w="19050">
            <a:solidFill>
              <a:srgbClr val="10B5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1929412" y="1339397"/>
            <a:ext cx="6314902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>
                <a:solidFill>
                  <a:srgbClr val="000000"/>
                </a:solidFill>
                <a:latin typeface="Poppins Medium Bold"/>
              </a:rPr>
              <a:t>Proposta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29412" y="3463534"/>
            <a:ext cx="5887373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Poppins Light"/>
              </a:rPr>
              <a:t>Usar modelos de ML para fazer predições de pacientes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29412" y="5311976"/>
            <a:ext cx="5887373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Poppins Light"/>
              </a:rPr>
              <a:t>Analisar a melhor técnica para a base de dados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29412" y="7160417"/>
            <a:ext cx="588737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Poppins Light"/>
              </a:rPr>
              <a:t>Agilizar o processo de diagnóstico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929412" y="8570709"/>
            <a:ext cx="6195511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Poppins Light"/>
              </a:rPr>
              <a:t>Diagnósticos mais baratos e acertivos</a:t>
            </a:r>
          </a:p>
        </p:txBody>
      </p:sp>
      <p:sp>
        <p:nvSpPr>
          <p:cNvPr name="AutoShape 15" id="15"/>
          <p:cNvSpPr/>
          <p:nvPr/>
        </p:nvSpPr>
        <p:spPr>
          <a:xfrm flipH="true">
            <a:off x="12958282" y="2145607"/>
            <a:ext cx="852" cy="233659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6" id="16"/>
          <p:cNvSpPr/>
          <p:nvPr/>
        </p:nvSpPr>
        <p:spPr>
          <a:xfrm flipH="true" flipV="true">
            <a:off x="12966885" y="4627948"/>
            <a:ext cx="6518" cy="379403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grpSp>
        <p:nvGrpSpPr>
          <p:cNvPr name="Group 17" id="17"/>
          <p:cNvGrpSpPr/>
          <p:nvPr/>
        </p:nvGrpSpPr>
        <p:grpSpPr>
          <a:xfrm rot="0">
            <a:off x="11010377" y="3626302"/>
            <a:ext cx="3895809" cy="1001646"/>
            <a:chOff x="0" y="0"/>
            <a:chExt cx="2429326" cy="624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429326" cy="624600"/>
            </a:xfrm>
            <a:custGeom>
              <a:avLst/>
              <a:gdLst/>
              <a:ahLst/>
              <a:cxnLst/>
              <a:rect r="r" b="b" t="t" l="l"/>
              <a:pathLst>
                <a:path h="624600" w="2429326">
                  <a:moveTo>
                    <a:pt x="61605" y="0"/>
                  </a:moveTo>
                  <a:lnTo>
                    <a:pt x="2367722" y="0"/>
                  </a:lnTo>
                  <a:cubicBezTo>
                    <a:pt x="2401745" y="0"/>
                    <a:pt x="2429326" y="27581"/>
                    <a:pt x="2429326" y="61605"/>
                  </a:cubicBezTo>
                  <a:lnTo>
                    <a:pt x="2429326" y="562996"/>
                  </a:lnTo>
                  <a:cubicBezTo>
                    <a:pt x="2429326" y="579334"/>
                    <a:pt x="2422836" y="595004"/>
                    <a:pt x="2411283" y="606557"/>
                  </a:cubicBezTo>
                  <a:cubicBezTo>
                    <a:pt x="2399729" y="618110"/>
                    <a:pt x="2384060" y="624600"/>
                    <a:pt x="2367722" y="624600"/>
                  </a:cubicBezTo>
                  <a:lnTo>
                    <a:pt x="61605" y="624600"/>
                  </a:lnTo>
                  <a:cubicBezTo>
                    <a:pt x="27581" y="624600"/>
                    <a:pt x="0" y="597019"/>
                    <a:pt x="0" y="562996"/>
                  </a:cubicBezTo>
                  <a:lnTo>
                    <a:pt x="0" y="61605"/>
                  </a:lnTo>
                  <a:cubicBezTo>
                    <a:pt x="0" y="27581"/>
                    <a:pt x="27581" y="0"/>
                    <a:pt x="61605" y="0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32260" lIns="32260" bIns="32260" rIns="32260"/>
            <a:lstStyle/>
            <a:p>
              <a:pPr algn="ctr" marL="0" indent="0" lvl="0">
                <a:lnSpc>
                  <a:spcPts val="2101"/>
                </a:lnSpc>
                <a:spcBef>
                  <a:spcPct val="0"/>
                </a:spcBef>
              </a:pPr>
              <a:r>
                <a:rPr lang="en-US" sz="1751">
                  <a:solidFill>
                    <a:srgbClr val="000000"/>
                  </a:solidFill>
                  <a:latin typeface="DM Sans Bold"/>
                </a:rPr>
                <a:t>Pré-processamento dos dados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1202670" y="637476"/>
            <a:ext cx="3512928" cy="1508131"/>
            <a:chOff x="0" y="0"/>
            <a:chExt cx="812800" cy="34894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353924" y="0"/>
              <a:ext cx="104951" cy="348942"/>
            </a:xfrm>
            <a:custGeom>
              <a:avLst/>
              <a:gdLst/>
              <a:ahLst/>
              <a:cxnLst/>
              <a:rect r="r" b="b" t="t" l="l"/>
              <a:pathLst>
                <a:path h="348942" w="104951">
                  <a:moveTo>
                    <a:pt x="52476" y="0"/>
                  </a:moveTo>
                  <a:cubicBezTo>
                    <a:pt x="104952" y="110395"/>
                    <a:pt x="104952" y="238547"/>
                    <a:pt x="52476" y="348942"/>
                  </a:cubicBezTo>
                  <a:cubicBezTo>
                    <a:pt x="0" y="238547"/>
                    <a:pt x="0" y="110395"/>
                    <a:pt x="52476" y="0"/>
                  </a:cubicBezTo>
                  <a:lnTo>
                    <a:pt x="52476" y="0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32260" lIns="32260" bIns="32260" rIns="32260"/>
            <a:lstStyle/>
            <a:p>
              <a:pPr algn="ctr" marL="0" indent="0" lvl="0">
                <a:lnSpc>
                  <a:spcPts val="2101"/>
                </a:lnSpc>
                <a:spcBef>
                  <a:spcPct val="0"/>
                </a:spcBef>
              </a:pPr>
              <a:r>
                <a:rPr lang="en-US" sz="1751">
                  <a:solidFill>
                    <a:srgbClr val="000000"/>
                  </a:solidFill>
                  <a:latin typeface="DM Sans Bold"/>
                </a:rPr>
                <a:t>Encontrar as bases de dados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1017938" y="5007351"/>
            <a:ext cx="3910931" cy="1045112"/>
            <a:chOff x="0" y="0"/>
            <a:chExt cx="2438756" cy="65170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438756" cy="651705"/>
            </a:xfrm>
            <a:custGeom>
              <a:avLst/>
              <a:gdLst/>
              <a:ahLst/>
              <a:cxnLst/>
              <a:rect r="r" b="b" t="t" l="l"/>
              <a:pathLst>
                <a:path h="651705" w="2438756">
                  <a:moveTo>
                    <a:pt x="61366" y="0"/>
                  </a:moveTo>
                  <a:lnTo>
                    <a:pt x="2377389" y="0"/>
                  </a:lnTo>
                  <a:cubicBezTo>
                    <a:pt x="2393665" y="0"/>
                    <a:pt x="2409273" y="6465"/>
                    <a:pt x="2420782" y="17974"/>
                  </a:cubicBezTo>
                  <a:cubicBezTo>
                    <a:pt x="2432290" y="29482"/>
                    <a:pt x="2438756" y="45091"/>
                    <a:pt x="2438756" y="61366"/>
                  </a:cubicBezTo>
                  <a:lnTo>
                    <a:pt x="2438756" y="590338"/>
                  </a:lnTo>
                  <a:cubicBezTo>
                    <a:pt x="2438756" y="606614"/>
                    <a:pt x="2432290" y="622222"/>
                    <a:pt x="2420782" y="633731"/>
                  </a:cubicBezTo>
                  <a:cubicBezTo>
                    <a:pt x="2409273" y="645239"/>
                    <a:pt x="2393665" y="651705"/>
                    <a:pt x="2377389" y="651705"/>
                  </a:cubicBezTo>
                  <a:lnTo>
                    <a:pt x="61366" y="651705"/>
                  </a:lnTo>
                  <a:cubicBezTo>
                    <a:pt x="45091" y="651705"/>
                    <a:pt x="29482" y="645239"/>
                    <a:pt x="17974" y="633731"/>
                  </a:cubicBezTo>
                  <a:cubicBezTo>
                    <a:pt x="6465" y="622222"/>
                    <a:pt x="0" y="606614"/>
                    <a:pt x="0" y="590338"/>
                  </a:cubicBezTo>
                  <a:lnTo>
                    <a:pt x="0" y="61366"/>
                  </a:lnTo>
                  <a:cubicBezTo>
                    <a:pt x="0" y="45091"/>
                    <a:pt x="6465" y="29482"/>
                    <a:pt x="17974" y="17974"/>
                  </a:cubicBezTo>
                  <a:cubicBezTo>
                    <a:pt x="29482" y="6465"/>
                    <a:pt x="45091" y="0"/>
                    <a:pt x="61366" y="0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32260" lIns="32260" bIns="32260" rIns="32260"/>
            <a:lstStyle/>
            <a:p>
              <a:pPr algn="ctr" marL="0" indent="0" lvl="0">
                <a:lnSpc>
                  <a:spcPts val="2101"/>
                </a:lnSpc>
                <a:spcBef>
                  <a:spcPct val="0"/>
                </a:spcBef>
              </a:pPr>
              <a:r>
                <a:rPr lang="en-US" sz="1751">
                  <a:solidFill>
                    <a:srgbClr val="000000"/>
                  </a:solidFill>
                  <a:latin typeface="DM Sans Bold"/>
                </a:rPr>
                <a:t>Decisão dos modelos de machine learning a serem usados para cada conjunto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1010377" y="2379265"/>
            <a:ext cx="3895809" cy="1001646"/>
            <a:chOff x="0" y="0"/>
            <a:chExt cx="2429326" cy="6246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429326" cy="624600"/>
            </a:xfrm>
            <a:custGeom>
              <a:avLst/>
              <a:gdLst/>
              <a:ahLst/>
              <a:cxnLst/>
              <a:rect r="r" b="b" t="t" l="l"/>
              <a:pathLst>
                <a:path h="624600" w="2429326">
                  <a:moveTo>
                    <a:pt x="61605" y="0"/>
                  </a:moveTo>
                  <a:lnTo>
                    <a:pt x="2367722" y="0"/>
                  </a:lnTo>
                  <a:cubicBezTo>
                    <a:pt x="2401745" y="0"/>
                    <a:pt x="2429326" y="27581"/>
                    <a:pt x="2429326" y="61605"/>
                  </a:cubicBezTo>
                  <a:lnTo>
                    <a:pt x="2429326" y="562996"/>
                  </a:lnTo>
                  <a:cubicBezTo>
                    <a:pt x="2429326" y="579334"/>
                    <a:pt x="2422836" y="595004"/>
                    <a:pt x="2411283" y="606557"/>
                  </a:cubicBezTo>
                  <a:cubicBezTo>
                    <a:pt x="2399729" y="618110"/>
                    <a:pt x="2384060" y="624600"/>
                    <a:pt x="2367722" y="624600"/>
                  </a:cubicBezTo>
                  <a:lnTo>
                    <a:pt x="61605" y="624600"/>
                  </a:lnTo>
                  <a:cubicBezTo>
                    <a:pt x="27581" y="624600"/>
                    <a:pt x="0" y="597019"/>
                    <a:pt x="0" y="562996"/>
                  </a:cubicBezTo>
                  <a:lnTo>
                    <a:pt x="0" y="61605"/>
                  </a:lnTo>
                  <a:cubicBezTo>
                    <a:pt x="0" y="27581"/>
                    <a:pt x="27581" y="0"/>
                    <a:pt x="61605" y="0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32260" lIns="32260" bIns="32260" rIns="32260"/>
            <a:lstStyle/>
            <a:p>
              <a:pPr algn="ctr" marL="0" indent="0" lvl="0">
                <a:lnSpc>
                  <a:spcPts val="2101"/>
                </a:lnSpc>
                <a:spcBef>
                  <a:spcPct val="0"/>
                </a:spcBef>
              </a:pPr>
              <a:r>
                <a:rPr lang="en-US" sz="1751">
                  <a:solidFill>
                    <a:srgbClr val="000000"/>
                  </a:solidFill>
                  <a:latin typeface="DM Sans Bold"/>
                </a:rPr>
                <a:t>Analisar os dados</a:t>
              </a:r>
            </a:p>
          </p:txBody>
        </p:sp>
      </p:grpSp>
      <p:sp>
        <p:nvSpPr>
          <p:cNvPr name="AutoShape 29" id="29"/>
          <p:cNvSpPr/>
          <p:nvPr/>
        </p:nvSpPr>
        <p:spPr>
          <a:xfrm>
            <a:off x="12958282" y="3380911"/>
            <a:ext cx="0" cy="245391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0" id="30"/>
          <p:cNvSpPr/>
          <p:nvPr/>
        </p:nvSpPr>
        <p:spPr>
          <a:xfrm flipH="true" flipV="true">
            <a:off x="12973403" y="6052463"/>
            <a:ext cx="1522937" cy="311696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 flipV="true">
            <a:off x="11558682" y="6052463"/>
            <a:ext cx="1414722" cy="297715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grpSp>
        <p:nvGrpSpPr>
          <p:cNvPr name="Group 32" id="32"/>
          <p:cNvGrpSpPr/>
          <p:nvPr/>
        </p:nvGrpSpPr>
        <p:grpSpPr>
          <a:xfrm rot="0">
            <a:off x="13265849" y="6364158"/>
            <a:ext cx="2460983" cy="1258550"/>
            <a:chOff x="0" y="0"/>
            <a:chExt cx="1534606" cy="784799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534606" cy="784799"/>
            </a:xfrm>
            <a:custGeom>
              <a:avLst/>
              <a:gdLst/>
              <a:ahLst/>
              <a:cxnLst/>
              <a:rect r="r" b="b" t="t" l="l"/>
              <a:pathLst>
                <a:path h="784799" w="1534606">
                  <a:moveTo>
                    <a:pt x="97522" y="0"/>
                  </a:moveTo>
                  <a:lnTo>
                    <a:pt x="1437084" y="0"/>
                  </a:lnTo>
                  <a:cubicBezTo>
                    <a:pt x="1462948" y="0"/>
                    <a:pt x="1487753" y="10275"/>
                    <a:pt x="1506042" y="28563"/>
                  </a:cubicBezTo>
                  <a:cubicBezTo>
                    <a:pt x="1524331" y="46852"/>
                    <a:pt x="1534606" y="71657"/>
                    <a:pt x="1534606" y="97522"/>
                  </a:cubicBezTo>
                  <a:lnTo>
                    <a:pt x="1534606" y="687278"/>
                  </a:lnTo>
                  <a:cubicBezTo>
                    <a:pt x="1534606" y="741137"/>
                    <a:pt x="1490944" y="784799"/>
                    <a:pt x="1437084" y="784799"/>
                  </a:cubicBezTo>
                  <a:lnTo>
                    <a:pt x="97522" y="784799"/>
                  </a:lnTo>
                  <a:cubicBezTo>
                    <a:pt x="43662" y="784799"/>
                    <a:pt x="0" y="741137"/>
                    <a:pt x="0" y="687278"/>
                  </a:cubicBezTo>
                  <a:lnTo>
                    <a:pt x="0" y="97522"/>
                  </a:lnTo>
                  <a:cubicBezTo>
                    <a:pt x="0" y="43662"/>
                    <a:pt x="43662" y="0"/>
                    <a:pt x="97522" y="0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32260" lIns="32260" bIns="32260" rIns="32260"/>
            <a:lstStyle/>
            <a:p>
              <a:pPr algn="ctr">
                <a:lnSpc>
                  <a:spcPts val="2101"/>
                </a:lnSpc>
              </a:pPr>
              <a:r>
                <a:rPr lang="en-US" sz="1751">
                  <a:solidFill>
                    <a:srgbClr val="000000"/>
                  </a:solidFill>
                  <a:latin typeface="DM Sans Bold"/>
                </a:rPr>
                <a:t>Conjunto de dados 2 (imagens):</a:t>
              </a:r>
            </a:p>
            <a:p>
              <a:pPr algn="ctr" marL="0" indent="0" lvl="0">
                <a:lnSpc>
                  <a:spcPts val="2101"/>
                </a:lnSpc>
                <a:spcBef>
                  <a:spcPct val="0"/>
                </a:spcBef>
              </a:pPr>
              <a:r>
                <a:rPr lang="en-US" sz="1751">
                  <a:solidFill>
                    <a:srgbClr val="000000"/>
                  </a:solidFill>
                  <a:latin typeface="DM Sans Bold"/>
                </a:rPr>
                <a:t>CNN, Random Forest, SVM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0479590" y="6350177"/>
            <a:ext cx="2158183" cy="1258550"/>
            <a:chOff x="0" y="0"/>
            <a:chExt cx="1345787" cy="784799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345787" cy="784799"/>
            </a:xfrm>
            <a:custGeom>
              <a:avLst/>
              <a:gdLst/>
              <a:ahLst/>
              <a:cxnLst/>
              <a:rect r="r" b="b" t="t" l="l"/>
              <a:pathLst>
                <a:path h="784799" w="1345787">
                  <a:moveTo>
                    <a:pt x="111204" y="0"/>
                  </a:moveTo>
                  <a:lnTo>
                    <a:pt x="1234583" y="0"/>
                  </a:lnTo>
                  <a:cubicBezTo>
                    <a:pt x="1295999" y="0"/>
                    <a:pt x="1345787" y="49788"/>
                    <a:pt x="1345787" y="111204"/>
                  </a:cubicBezTo>
                  <a:lnTo>
                    <a:pt x="1345787" y="673595"/>
                  </a:lnTo>
                  <a:cubicBezTo>
                    <a:pt x="1345787" y="703088"/>
                    <a:pt x="1334071" y="731374"/>
                    <a:pt x="1313216" y="752228"/>
                  </a:cubicBezTo>
                  <a:cubicBezTo>
                    <a:pt x="1292361" y="773083"/>
                    <a:pt x="1264076" y="784799"/>
                    <a:pt x="1234583" y="784799"/>
                  </a:cubicBezTo>
                  <a:lnTo>
                    <a:pt x="111204" y="784799"/>
                  </a:lnTo>
                  <a:cubicBezTo>
                    <a:pt x="49788" y="784799"/>
                    <a:pt x="0" y="735012"/>
                    <a:pt x="0" y="673595"/>
                  </a:cubicBezTo>
                  <a:lnTo>
                    <a:pt x="0" y="111204"/>
                  </a:lnTo>
                  <a:cubicBezTo>
                    <a:pt x="0" y="49788"/>
                    <a:pt x="49788" y="0"/>
                    <a:pt x="111204" y="0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32260" lIns="32260" bIns="32260" rIns="32260"/>
            <a:lstStyle/>
            <a:p>
              <a:pPr algn="ctr">
                <a:lnSpc>
                  <a:spcPts val="2101"/>
                </a:lnSpc>
              </a:pPr>
              <a:r>
                <a:rPr lang="en-US" sz="1751">
                  <a:solidFill>
                    <a:srgbClr val="000000"/>
                  </a:solidFill>
                  <a:latin typeface="DM Sans Bold"/>
                </a:rPr>
                <a:t>Conjunto de dados 1:</a:t>
              </a:r>
            </a:p>
            <a:p>
              <a:pPr algn="ctr" marL="0" indent="0" lvl="0">
                <a:lnSpc>
                  <a:spcPts val="2101"/>
                </a:lnSpc>
                <a:spcBef>
                  <a:spcPct val="0"/>
                </a:spcBef>
              </a:pPr>
              <a:r>
                <a:rPr lang="en-US" sz="1751">
                  <a:solidFill>
                    <a:srgbClr val="000000"/>
                  </a:solidFill>
                  <a:latin typeface="DM Sans Bold"/>
                </a:rPr>
                <a:t>Árvore de decisão, KNN, SVM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1017938" y="7851598"/>
            <a:ext cx="3910931" cy="757225"/>
            <a:chOff x="0" y="0"/>
            <a:chExt cx="2438756" cy="472186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2438756" cy="472186"/>
            </a:xfrm>
            <a:custGeom>
              <a:avLst/>
              <a:gdLst/>
              <a:ahLst/>
              <a:cxnLst/>
              <a:rect r="r" b="b" t="t" l="l"/>
              <a:pathLst>
                <a:path h="472186" w="2438756">
                  <a:moveTo>
                    <a:pt x="61366" y="0"/>
                  </a:moveTo>
                  <a:lnTo>
                    <a:pt x="2377389" y="0"/>
                  </a:lnTo>
                  <a:cubicBezTo>
                    <a:pt x="2393665" y="0"/>
                    <a:pt x="2409273" y="6465"/>
                    <a:pt x="2420782" y="17974"/>
                  </a:cubicBezTo>
                  <a:cubicBezTo>
                    <a:pt x="2432290" y="29482"/>
                    <a:pt x="2438756" y="45091"/>
                    <a:pt x="2438756" y="61366"/>
                  </a:cubicBezTo>
                  <a:lnTo>
                    <a:pt x="2438756" y="410820"/>
                  </a:lnTo>
                  <a:cubicBezTo>
                    <a:pt x="2438756" y="444711"/>
                    <a:pt x="2411281" y="472186"/>
                    <a:pt x="2377389" y="472186"/>
                  </a:cubicBezTo>
                  <a:lnTo>
                    <a:pt x="61366" y="472186"/>
                  </a:lnTo>
                  <a:cubicBezTo>
                    <a:pt x="45091" y="472186"/>
                    <a:pt x="29482" y="465721"/>
                    <a:pt x="17974" y="454212"/>
                  </a:cubicBezTo>
                  <a:cubicBezTo>
                    <a:pt x="6465" y="442704"/>
                    <a:pt x="0" y="427095"/>
                    <a:pt x="0" y="410820"/>
                  </a:cubicBezTo>
                  <a:lnTo>
                    <a:pt x="0" y="61366"/>
                  </a:lnTo>
                  <a:cubicBezTo>
                    <a:pt x="0" y="45091"/>
                    <a:pt x="6465" y="29482"/>
                    <a:pt x="17974" y="17974"/>
                  </a:cubicBezTo>
                  <a:cubicBezTo>
                    <a:pt x="29482" y="6465"/>
                    <a:pt x="45091" y="0"/>
                    <a:pt x="61366" y="0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32260" lIns="32260" bIns="32260" rIns="32260"/>
            <a:lstStyle/>
            <a:p>
              <a:pPr algn="ctr" marL="0" indent="0" lvl="0">
                <a:lnSpc>
                  <a:spcPts val="2101"/>
                </a:lnSpc>
                <a:spcBef>
                  <a:spcPct val="0"/>
                </a:spcBef>
              </a:pPr>
              <a:r>
                <a:rPr lang="en-US" sz="1751">
                  <a:solidFill>
                    <a:srgbClr val="000000"/>
                  </a:solidFill>
                  <a:latin typeface="DM Sans Bold"/>
                </a:rPr>
                <a:t>Análise da performance dos modelos</a:t>
              </a:r>
            </a:p>
          </p:txBody>
        </p:sp>
      </p:grpSp>
      <p:sp>
        <p:nvSpPr>
          <p:cNvPr name="AutoShape 41" id="41"/>
          <p:cNvSpPr/>
          <p:nvPr/>
        </p:nvSpPr>
        <p:spPr>
          <a:xfrm flipV="true">
            <a:off x="12973403" y="7622709"/>
            <a:ext cx="1522937" cy="228889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42" id="42"/>
          <p:cNvSpPr/>
          <p:nvPr/>
        </p:nvSpPr>
        <p:spPr>
          <a:xfrm flipH="true" flipV="true">
            <a:off x="11558682" y="7608727"/>
            <a:ext cx="1414722" cy="24287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43" id="43"/>
          <p:cNvSpPr/>
          <p:nvPr/>
        </p:nvSpPr>
        <p:spPr>
          <a:xfrm flipH="true" flipV="true">
            <a:off x="12973403" y="8608823"/>
            <a:ext cx="14287" cy="28575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grpSp>
        <p:nvGrpSpPr>
          <p:cNvPr name="Group 44" id="44"/>
          <p:cNvGrpSpPr/>
          <p:nvPr/>
        </p:nvGrpSpPr>
        <p:grpSpPr>
          <a:xfrm rot="0">
            <a:off x="11032225" y="8894573"/>
            <a:ext cx="3910931" cy="1045112"/>
            <a:chOff x="0" y="0"/>
            <a:chExt cx="2438756" cy="65170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2438756" cy="651705"/>
            </a:xfrm>
            <a:custGeom>
              <a:avLst/>
              <a:gdLst/>
              <a:ahLst/>
              <a:cxnLst/>
              <a:rect r="r" b="b" t="t" l="l"/>
              <a:pathLst>
                <a:path h="651705" w="2438756">
                  <a:moveTo>
                    <a:pt x="61366" y="0"/>
                  </a:moveTo>
                  <a:lnTo>
                    <a:pt x="2377389" y="0"/>
                  </a:lnTo>
                  <a:cubicBezTo>
                    <a:pt x="2393665" y="0"/>
                    <a:pt x="2409273" y="6465"/>
                    <a:pt x="2420782" y="17974"/>
                  </a:cubicBezTo>
                  <a:cubicBezTo>
                    <a:pt x="2432290" y="29482"/>
                    <a:pt x="2438756" y="45091"/>
                    <a:pt x="2438756" y="61366"/>
                  </a:cubicBezTo>
                  <a:lnTo>
                    <a:pt x="2438756" y="590338"/>
                  </a:lnTo>
                  <a:cubicBezTo>
                    <a:pt x="2438756" y="606614"/>
                    <a:pt x="2432290" y="622222"/>
                    <a:pt x="2420782" y="633731"/>
                  </a:cubicBezTo>
                  <a:cubicBezTo>
                    <a:pt x="2409273" y="645239"/>
                    <a:pt x="2393665" y="651705"/>
                    <a:pt x="2377389" y="651705"/>
                  </a:cubicBezTo>
                  <a:lnTo>
                    <a:pt x="61366" y="651705"/>
                  </a:lnTo>
                  <a:cubicBezTo>
                    <a:pt x="45091" y="651705"/>
                    <a:pt x="29482" y="645239"/>
                    <a:pt x="17974" y="633731"/>
                  </a:cubicBezTo>
                  <a:cubicBezTo>
                    <a:pt x="6465" y="622222"/>
                    <a:pt x="0" y="606614"/>
                    <a:pt x="0" y="590338"/>
                  </a:cubicBezTo>
                  <a:lnTo>
                    <a:pt x="0" y="61366"/>
                  </a:lnTo>
                  <a:cubicBezTo>
                    <a:pt x="0" y="45091"/>
                    <a:pt x="6465" y="29482"/>
                    <a:pt x="17974" y="17974"/>
                  </a:cubicBezTo>
                  <a:cubicBezTo>
                    <a:pt x="29482" y="6465"/>
                    <a:pt x="45091" y="0"/>
                    <a:pt x="61366" y="0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46" id="46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32260" lIns="32260" bIns="32260" rIns="32260"/>
            <a:lstStyle/>
            <a:p>
              <a:pPr algn="ctr" marL="0" indent="0" lvl="0">
                <a:lnSpc>
                  <a:spcPts val="2101"/>
                </a:lnSpc>
                <a:spcBef>
                  <a:spcPct val="0"/>
                </a:spcBef>
              </a:pPr>
              <a:r>
                <a:rPr lang="en-US" sz="1751">
                  <a:solidFill>
                    <a:srgbClr val="000000"/>
                  </a:solidFill>
                  <a:latin typeface="DM Sans Bold"/>
                </a:rPr>
                <a:t>Resultados e Conclusão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16183950" y="102850"/>
            <a:ext cx="1212870" cy="787200"/>
          </a:xfrm>
          <a:custGeom>
            <a:avLst/>
            <a:gdLst/>
            <a:ahLst/>
            <a:cxnLst/>
            <a:rect r="r" b="b" t="t" l="l"/>
            <a:pathLst>
              <a:path h="787200" w="1212870">
                <a:moveTo>
                  <a:pt x="0" y="0"/>
                </a:moveTo>
                <a:lnTo>
                  <a:pt x="1212870" y="0"/>
                </a:lnTo>
                <a:lnTo>
                  <a:pt x="1212870" y="787200"/>
                </a:lnTo>
                <a:lnTo>
                  <a:pt x="0" y="787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23500" y="138876"/>
            <a:ext cx="1691400" cy="498600"/>
          </a:xfrm>
          <a:custGeom>
            <a:avLst/>
            <a:gdLst/>
            <a:ahLst/>
            <a:cxnLst/>
            <a:rect r="r" b="b" t="t" l="l"/>
            <a:pathLst>
              <a:path h="498600" w="1691400">
                <a:moveTo>
                  <a:pt x="0" y="0"/>
                </a:moveTo>
                <a:lnTo>
                  <a:pt x="1691400" y="0"/>
                </a:lnTo>
                <a:lnTo>
                  <a:pt x="1691400" y="498600"/>
                </a:lnTo>
                <a:lnTo>
                  <a:pt x="0" y="498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" r="0" b="-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23400" y="637480"/>
            <a:ext cx="1691400" cy="216530"/>
          </a:xfrm>
          <a:custGeom>
            <a:avLst/>
            <a:gdLst/>
            <a:ahLst/>
            <a:cxnLst/>
            <a:rect r="r" b="b" t="t" l="l"/>
            <a:pathLst>
              <a:path h="216530" w="1691400">
                <a:moveTo>
                  <a:pt x="0" y="0"/>
                </a:moveTo>
                <a:lnTo>
                  <a:pt x="1691400" y="0"/>
                </a:lnTo>
                <a:lnTo>
                  <a:pt x="1691400" y="216530"/>
                </a:lnTo>
                <a:lnTo>
                  <a:pt x="0" y="2165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891625" y="9982200"/>
            <a:ext cx="50475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Arial"/>
              </a:rPr>
              <a:t>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95332" y="1480706"/>
            <a:ext cx="14982243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>
                <a:solidFill>
                  <a:srgbClr val="000000"/>
                </a:solidFill>
                <a:latin typeface="Poppins Medium Bold"/>
              </a:rPr>
              <a:t>Métodos Experimentais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11341" y="3865971"/>
            <a:ext cx="5552242" cy="4754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59"/>
              </a:lnSpc>
            </a:pPr>
            <a:r>
              <a:rPr lang="en-US" sz="3999">
                <a:solidFill>
                  <a:srgbClr val="000000"/>
                </a:solidFill>
                <a:latin typeface="Open Sans Extra Bold"/>
              </a:rPr>
              <a:t>Modelos</a:t>
            </a:r>
          </a:p>
          <a:p>
            <a:pPr marL="863596" indent="-431798" lvl="1">
              <a:lnSpc>
                <a:spcPts val="635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Extra Bold"/>
              </a:rPr>
              <a:t>Árvore de decisão</a:t>
            </a:r>
          </a:p>
          <a:p>
            <a:pPr marL="863596" indent="-431798" lvl="1">
              <a:lnSpc>
                <a:spcPts val="635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Extra Bold"/>
              </a:rPr>
              <a:t>KNN</a:t>
            </a:r>
          </a:p>
          <a:p>
            <a:pPr marL="863596" indent="-431798" lvl="1">
              <a:lnSpc>
                <a:spcPts val="635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Extra Bold"/>
              </a:rPr>
              <a:t>SVM</a:t>
            </a:r>
          </a:p>
          <a:p>
            <a:pPr marL="863596" indent="-431798" lvl="1">
              <a:lnSpc>
                <a:spcPts val="635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Extra Bold"/>
              </a:rPr>
              <a:t>Random Forest</a:t>
            </a:r>
          </a:p>
          <a:p>
            <a:pPr marL="863596" indent="-431798" lvl="1">
              <a:lnSpc>
                <a:spcPts val="635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Extra Bold"/>
              </a:rPr>
              <a:t>CNN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57249" y="3865971"/>
            <a:ext cx="5164812" cy="3954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59"/>
              </a:lnSpc>
            </a:pPr>
            <a:r>
              <a:rPr lang="en-US" sz="3999">
                <a:solidFill>
                  <a:srgbClr val="000000"/>
                </a:solidFill>
                <a:latin typeface="Open Sans Extra Bold"/>
              </a:rPr>
              <a:t>Métodos e Métricas</a:t>
            </a:r>
          </a:p>
          <a:p>
            <a:pPr marL="863596" indent="-431798" lvl="1">
              <a:lnSpc>
                <a:spcPts val="635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Extra Bold"/>
              </a:rPr>
              <a:t>Crossvalidation</a:t>
            </a:r>
          </a:p>
          <a:p>
            <a:pPr marL="863596" indent="-431798" lvl="1">
              <a:lnSpc>
                <a:spcPts val="635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Extra Bold"/>
              </a:rPr>
              <a:t>Grid Search</a:t>
            </a:r>
          </a:p>
          <a:p>
            <a:pPr marL="863596" indent="-431798" lvl="1">
              <a:lnSpc>
                <a:spcPts val="635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Extra Bold"/>
              </a:rPr>
              <a:t>Acurácia</a:t>
            </a:r>
          </a:p>
          <a:p>
            <a:pPr marL="863596" indent="-431798" lvl="1">
              <a:lnSpc>
                <a:spcPts val="635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Extra Bold"/>
              </a:rPr>
              <a:t>F1-score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16183950" y="102850"/>
            <a:ext cx="1212870" cy="787200"/>
          </a:xfrm>
          <a:custGeom>
            <a:avLst/>
            <a:gdLst/>
            <a:ahLst/>
            <a:cxnLst/>
            <a:rect r="r" b="b" t="t" l="l"/>
            <a:pathLst>
              <a:path h="787200" w="1212870">
                <a:moveTo>
                  <a:pt x="0" y="0"/>
                </a:moveTo>
                <a:lnTo>
                  <a:pt x="1212870" y="0"/>
                </a:lnTo>
                <a:lnTo>
                  <a:pt x="1212870" y="787200"/>
                </a:lnTo>
                <a:lnTo>
                  <a:pt x="0" y="787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23500" y="138876"/>
            <a:ext cx="1691400" cy="498600"/>
          </a:xfrm>
          <a:custGeom>
            <a:avLst/>
            <a:gdLst/>
            <a:ahLst/>
            <a:cxnLst/>
            <a:rect r="r" b="b" t="t" l="l"/>
            <a:pathLst>
              <a:path h="498600" w="1691400">
                <a:moveTo>
                  <a:pt x="0" y="0"/>
                </a:moveTo>
                <a:lnTo>
                  <a:pt x="1691400" y="0"/>
                </a:lnTo>
                <a:lnTo>
                  <a:pt x="1691400" y="498600"/>
                </a:lnTo>
                <a:lnTo>
                  <a:pt x="0" y="498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" r="0" b="-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23400" y="637480"/>
            <a:ext cx="1691400" cy="216530"/>
          </a:xfrm>
          <a:custGeom>
            <a:avLst/>
            <a:gdLst/>
            <a:ahLst/>
            <a:cxnLst/>
            <a:rect r="r" b="b" t="t" l="l"/>
            <a:pathLst>
              <a:path h="216530" w="1691400">
                <a:moveTo>
                  <a:pt x="0" y="0"/>
                </a:moveTo>
                <a:lnTo>
                  <a:pt x="1691400" y="0"/>
                </a:lnTo>
                <a:lnTo>
                  <a:pt x="1691400" y="216530"/>
                </a:lnTo>
                <a:lnTo>
                  <a:pt x="0" y="2165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891625" y="9982200"/>
            <a:ext cx="50475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Arial"/>
              </a:rPr>
              <a:t>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13446" y="3559876"/>
            <a:ext cx="7983148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>
                <a:solidFill>
                  <a:srgbClr val="000000"/>
                </a:solidFill>
                <a:latin typeface="Poppins Medium Bold"/>
              </a:rPr>
              <a:t>Base de dados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13446" y="5053097"/>
            <a:ext cx="6734796" cy="997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27"/>
              </a:lnSpc>
            </a:pPr>
            <a:r>
              <a:rPr lang="en-US" sz="2876">
                <a:solidFill>
                  <a:srgbClr val="000000"/>
                </a:solidFill>
                <a:latin typeface="Poppins Light"/>
              </a:rPr>
              <a:t>Conjunto com atributos sobre os pacientes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13446" y="6249570"/>
            <a:ext cx="6734796" cy="1508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21070" indent="-310535" lvl="1">
              <a:lnSpc>
                <a:spcPts val="4027"/>
              </a:lnSpc>
              <a:buFont typeface="Arial"/>
              <a:buChar char="•"/>
            </a:pPr>
            <a:r>
              <a:rPr lang="en-US" sz="2876">
                <a:solidFill>
                  <a:srgbClr val="000000"/>
                </a:solidFill>
                <a:latin typeface="Poppins Light"/>
              </a:rPr>
              <a:t>373 instâncias</a:t>
            </a:r>
          </a:p>
          <a:p>
            <a:pPr marL="621070" indent="-310535" lvl="1">
              <a:lnSpc>
                <a:spcPts val="4027"/>
              </a:lnSpc>
              <a:buFont typeface="Arial"/>
              <a:buChar char="•"/>
            </a:pPr>
            <a:r>
              <a:rPr lang="en-US" sz="2876">
                <a:solidFill>
                  <a:srgbClr val="000000"/>
                </a:solidFill>
                <a:latin typeface="Poppins Light"/>
              </a:rPr>
              <a:t>10 atributos</a:t>
            </a:r>
          </a:p>
          <a:p>
            <a:pPr marL="621070" indent="-310535" lvl="1">
              <a:lnSpc>
                <a:spcPts val="4027"/>
              </a:lnSpc>
              <a:buFont typeface="Arial"/>
              <a:buChar char="•"/>
            </a:pPr>
            <a:r>
              <a:rPr lang="en-US" sz="2876">
                <a:solidFill>
                  <a:srgbClr val="000000"/>
                </a:solidFill>
                <a:latin typeface="Poppins Light"/>
              </a:rPr>
              <a:t>3 classes de pacientes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9807881" y="1155102"/>
            <a:ext cx="6322472" cy="3945620"/>
            <a:chOff x="0" y="0"/>
            <a:chExt cx="8429963" cy="5260827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1164519" y="4854366"/>
              <a:ext cx="1660707" cy="4064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85"/>
                </a:lnSpc>
              </a:pPr>
              <a:r>
                <a:rPr lang="en-US" sz="1918">
                  <a:solidFill>
                    <a:srgbClr val="000000"/>
                  </a:solidFill>
                  <a:latin typeface="Poppins Light"/>
                </a:rPr>
                <a:t>Demented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3507438" y="4854366"/>
              <a:ext cx="2274355" cy="4064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85"/>
                </a:lnSpc>
              </a:pPr>
              <a:r>
                <a:rPr lang="en-US" sz="1918">
                  <a:solidFill>
                    <a:srgbClr val="000000"/>
                  </a:solidFill>
                  <a:latin typeface="Poppins Light"/>
                </a:rPr>
                <a:t>Nondemented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6463517" y="4854366"/>
              <a:ext cx="1661684" cy="4064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85"/>
                </a:lnSpc>
              </a:pPr>
              <a:r>
                <a:rPr lang="en-US" sz="1918">
                  <a:solidFill>
                    <a:srgbClr val="000000"/>
                  </a:solidFill>
                  <a:latin typeface="Poppins Light"/>
                </a:rPr>
                <a:t>Converted</a:t>
              </a:r>
            </a:p>
          </p:txBody>
        </p:sp>
        <p:grpSp>
          <p:nvGrpSpPr>
            <p:cNvPr name="Group 14" id="14"/>
            <p:cNvGrpSpPr>
              <a:grpSpLocks noChangeAspect="true"/>
            </p:cNvGrpSpPr>
            <p:nvPr/>
          </p:nvGrpSpPr>
          <p:grpSpPr>
            <a:xfrm rot="0">
              <a:off x="859268" y="188943"/>
              <a:ext cx="7570695" cy="4531575"/>
              <a:chOff x="0" y="0"/>
              <a:chExt cx="7381704" cy="4418451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-6350"/>
                <a:ext cx="7381704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7381704">
                    <a:moveTo>
                      <a:pt x="0" y="0"/>
                    </a:moveTo>
                    <a:lnTo>
                      <a:pt x="7381704" y="0"/>
                    </a:lnTo>
                    <a:lnTo>
                      <a:pt x="738170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1098263"/>
                <a:ext cx="7381704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7381704">
                    <a:moveTo>
                      <a:pt x="0" y="0"/>
                    </a:moveTo>
                    <a:lnTo>
                      <a:pt x="7381704" y="0"/>
                    </a:lnTo>
                    <a:lnTo>
                      <a:pt x="738170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2202876"/>
                <a:ext cx="7381704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7381704">
                    <a:moveTo>
                      <a:pt x="0" y="0"/>
                    </a:moveTo>
                    <a:lnTo>
                      <a:pt x="7381704" y="0"/>
                    </a:lnTo>
                    <a:lnTo>
                      <a:pt x="738170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3307488"/>
                <a:ext cx="7381704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7381704">
                    <a:moveTo>
                      <a:pt x="0" y="0"/>
                    </a:moveTo>
                    <a:lnTo>
                      <a:pt x="7381704" y="0"/>
                    </a:lnTo>
                    <a:lnTo>
                      <a:pt x="738170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4412101"/>
                <a:ext cx="7381704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7381704">
                    <a:moveTo>
                      <a:pt x="0" y="0"/>
                    </a:moveTo>
                    <a:lnTo>
                      <a:pt x="7381704" y="0"/>
                    </a:lnTo>
                    <a:lnTo>
                      <a:pt x="738170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</p:spPr>
          </p:sp>
        </p:grpSp>
        <p:sp>
          <p:nvSpPr>
            <p:cNvPr name="TextBox 20" id="20"/>
            <p:cNvSpPr txBox="true"/>
            <p:nvPr/>
          </p:nvSpPr>
          <p:spPr>
            <a:xfrm rot="0">
              <a:off x="0" y="-28575"/>
              <a:ext cx="696846" cy="4064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85"/>
                </a:lnSpc>
              </a:pPr>
              <a:r>
                <a:rPr lang="en-US" sz="1918">
                  <a:solidFill>
                    <a:srgbClr val="000000"/>
                  </a:solidFill>
                  <a:latin typeface="Poppins Light"/>
                </a:rPr>
                <a:t>200 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93455" y="1104319"/>
              <a:ext cx="603390" cy="4064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85"/>
                </a:lnSpc>
              </a:pPr>
              <a:r>
                <a:rPr lang="en-US" sz="1918">
                  <a:solidFill>
                    <a:srgbClr val="000000"/>
                  </a:solidFill>
                  <a:latin typeface="Poppins Light"/>
                </a:rPr>
                <a:t>150 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92804" y="2237213"/>
              <a:ext cx="604041" cy="4064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85"/>
                </a:lnSpc>
              </a:pPr>
              <a:r>
                <a:rPr lang="en-US" sz="1918">
                  <a:solidFill>
                    <a:srgbClr val="000000"/>
                  </a:solidFill>
                  <a:latin typeface="Poppins Light"/>
                </a:rPr>
                <a:t>100 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189353" y="3370107"/>
              <a:ext cx="507493" cy="4064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85"/>
                </a:lnSpc>
              </a:pPr>
              <a:r>
                <a:rPr lang="en-US" sz="1918">
                  <a:solidFill>
                    <a:srgbClr val="000000"/>
                  </a:solidFill>
                  <a:latin typeface="Poppins Light"/>
                </a:rPr>
                <a:t>50 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394011" y="4503000"/>
              <a:ext cx="302835" cy="4064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85"/>
                </a:lnSpc>
              </a:pPr>
              <a:r>
                <a:rPr lang="en-US" sz="1918">
                  <a:solidFill>
                    <a:srgbClr val="000000"/>
                  </a:solidFill>
                  <a:latin typeface="Poppins Light"/>
                </a:rPr>
                <a:t>0 </a:t>
              </a:r>
            </a:p>
          </p:txBody>
        </p:sp>
        <p:grpSp>
          <p:nvGrpSpPr>
            <p:cNvPr name="Group 25" id="25"/>
            <p:cNvGrpSpPr>
              <a:grpSpLocks noChangeAspect="true"/>
            </p:cNvGrpSpPr>
            <p:nvPr/>
          </p:nvGrpSpPr>
          <p:grpSpPr>
            <a:xfrm rot="0">
              <a:off x="859268" y="409009"/>
              <a:ext cx="7570695" cy="4311509"/>
              <a:chOff x="0" y="214573"/>
              <a:chExt cx="7381704" cy="4203879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214573"/>
                <a:ext cx="2214511" cy="4203879"/>
              </a:xfrm>
              <a:custGeom>
                <a:avLst/>
                <a:gdLst/>
                <a:ahLst/>
                <a:cxnLst/>
                <a:rect r="r" b="b" t="t" l="l"/>
                <a:pathLst>
                  <a:path h="4203879" w="2214511">
                    <a:moveTo>
                      <a:pt x="0" y="4203878"/>
                    </a:moveTo>
                    <a:lnTo>
                      <a:pt x="0" y="177160"/>
                    </a:lnTo>
                    <a:cubicBezTo>
                      <a:pt x="0" y="79317"/>
                      <a:pt x="79318" y="0"/>
                      <a:pt x="177161" y="0"/>
                    </a:cubicBezTo>
                    <a:lnTo>
                      <a:pt x="2037350" y="0"/>
                    </a:lnTo>
                    <a:cubicBezTo>
                      <a:pt x="2135194" y="0"/>
                      <a:pt x="2214511" y="79317"/>
                      <a:pt x="2214511" y="177160"/>
                    </a:cubicBezTo>
                    <a:lnTo>
                      <a:pt x="2214511" y="4203878"/>
                    </a:lnTo>
                    <a:close/>
                  </a:path>
                </a:pathLst>
              </a:custGeom>
              <a:solidFill>
                <a:srgbClr val="255833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2583596" y="1186632"/>
                <a:ext cx="2214511" cy="3231819"/>
              </a:xfrm>
              <a:custGeom>
                <a:avLst/>
                <a:gdLst/>
                <a:ahLst/>
                <a:cxnLst/>
                <a:rect r="r" b="b" t="t" l="l"/>
                <a:pathLst>
                  <a:path h="3231819" w="2214511">
                    <a:moveTo>
                      <a:pt x="0" y="3231819"/>
                    </a:moveTo>
                    <a:lnTo>
                      <a:pt x="0" y="177161"/>
                    </a:lnTo>
                    <a:cubicBezTo>
                      <a:pt x="0" y="79317"/>
                      <a:pt x="79318" y="0"/>
                      <a:pt x="177161" y="0"/>
                    </a:cubicBezTo>
                    <a:lnTo>
                      <a:pt x="2037351" y="0"/>
                    </a:lnTo>
                    <a:cubicBezTo>
                      <a:pt x="2135194" y="0"/>
                      <a:pt x="2214512" y="79317"/>
                      <a:pt x="2214512" y="177161"/>
                    </a:cubicBezTo>
                    <a:lnTo>
                      <a:pt x="2214512" y="3231819"/>
                    </a:lnTo>
                    <a:close/>
                  </a:path>
                </a:pathLst>
              </a:custGeom>
              <a:solidFill>
                <a:srgbClr val="255833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 flipH="false" flipV="false" rot="0">
                <a:off x="5167193" y="3594688"/>
                <a:ext cx="2214511" cy="823763"/>
              </a:xfrm>
              <a:custGeom>
                <a:avLst/>
                <a:gdLst/>
                <a:ahLst/>
                <a:cxnLst/>
                <a:rect r="r" b="b" t="t" l="l"/>
                <a:pathLst>
                  <a:path h="823763" w="2214511">
                    <a:moveTo>
                      <a:pt x="0" y="823763"/>
                    </a:moveTo>
                    <a:lnTo>
                      <a:pt x="0" y="177161"/>
                    </a:lnTo>
                    <a:cubicBezTo>
                      <a:pt x="0" y="79318"/>
                      <a:pt x="79317" y="0"/>
                      <a:pt x="177161" y="0"/>
                    </a:cubicBezTo>
                    <a:lnTo>
                      <a:pt x="2037350" y="0"/>
                    </a:lnTo>
                    <a:cubicBezTo>
                      <a:pt x="2135193" y="0"/>
                      <a:pt x="2214511" y="79318"/>
                      <a:pt x="2214511" y="177161"/>
                    </a:cubicBezTo>
                    <a:lnTo>
                      <a:pt x="2214511" y="823763"/>
                    </a:lnTo>
                    <a:close/>
                  </a:path>
                </a:pathLst>
              </a:custGeom>
              <a:solidFill>
                <a:srgbClr val="255833"/>
              </a:solidFill>
            </p:spPr>
          </p:sp>
        </p:grpSp>
      </p:grpSp>
      <p:sp>
        <p:nvSpPr>
          <p:cNvPr name="Freeform 29" id="29"/>
          <p:cNvSpPr/>
          <p:nvPr/>
        </p:nvSpPr>
        <p:spPr>
          <a:xfrm flipH="false" flipV="false" rot="0">
            <a:off x="9163680" y="5575658"/>
            <a:ext cx="7610874" cy="4084857"/>
          </a:xfrm>
          <a:custGeom>
            <a:avLst/>
            <a:gdLst/>
            <a:ahLst/>
            <a:cxnLst/>
            <a:rect r="r" b="b" t="t" l="l"/>
            <a:pathLst>
              <a:path h="4084857" w="7610874">
                <a:moveTo>
                  <a:pt x="0" y="0"/>
                </a:moveTo>
                <a:lnTo>
                  <a:pt x="7610874" y="0"/>
                </a:lnTo>
                <a:lnTo>
                  <a:pt x="7610874" y="4084857"/>
                </a:lnTo>
                <a:lnTo>
                  <a:pt x="0" y="408485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16183950" y="102850"/>
            <a:ext cx="1212870" cy="787200"/>
          </a:xfrm>
          <a:custGeom>
            <a:avLst/>
            <a:gdLst/>
            <a:ahLst/>
            <a:cxnLst/>
            <a:rect r="r" b="b" t="t" l="l"/>
            <a:pathLst>
              <a:path h="787200" w="1212870">
                <a:moveTo>
                  <a:pt x="0" y="0"/>
                </a:moveTo>
                <a:lnTo>
                  <a:pt x="1212870" y="0"/>
                </a:lnTo>
                <a:lnTo>
                  <a:pt x="1212870" y="787200"/>
                </a:lnTo>
                <a:lnTo>
                  <a:pt x="0" y="787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23500" y="138876"/>
            <a:ext cx="1691400" cy="498600"/>
          </a:xfrm>
          <a:custGeom>
            <a:avLst/>
            <a:gdLst/>
            <a:ahLst/>
            <a:cxnLst/>
            <a:rect r="r" b="b" t="t" l="l"/>
            <a:pathLst>
              <a:path h="498600" w="1691400">
                <a:moveTo>
                  <a:pt x="0" y="0"/>
                </a:moveTo>
                <a:lnTo>
                  <a:pt x="1691400" y="0"/>
                </a:lnTo>
                <a:lnTo>
                  <a:pt x="1691400" y="498600"/>
                </a:lnTo>
                <a:lnTo>
                  <a:pt x="0" y="498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" r="0" b="-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23400" y="637480"/>
            <a:ext cx="1691400" cy="216530"/>
          </a:xfrm>
          <a:custGeom>
            <a:avLst/>
            <a:gdLst/>
            <a:ahLst/>
            <a:cxnLst/>
            <a:rect r="r" b="b" t="t" l="l"/>
            <a:pathLst>
              <a:path h="216530" w="1691400">
                <a:moveTo>
                  <a:pt x="0" y="0"/>
                </a:moveTo>
                <a:lnTo>
                  <a:pt x="1691400" y="0"/>
                </a:lnTo>
                <a:lnTo>
                  <a:pt x="1691400" y="216530"/>
                </a:lnTo>
                <a:lnTo>
                  <a:pt x="0" y="2165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891625" y="9982200"/>
            <a:ext cx="50475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Arial"/>
              </a:rPr>
              <a:t>6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378472" y="1293008"/>
            <a:ext cx="5784619" cy="4946178"/>
            <a:chOff x="0" y="0"/>
            <a:chExt cx="7712825" cy="6594905"/>
          </a:xfrm>
        </p:grpSpPr>
        <p:sp>
          <p:nvSpPr>
            <p:cNvPr name="TextBox 8" id="8"/>
            <p:cNvSpPr txBox="true"/>
            <p:nvPr/>
          </p:nvSpPr>
          <p:spPr>
            <a:xfrm rot="-2700000">
              <a:off x="157191" y="4997888"/>
              <a:ext cx="2011753" cy="3723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75"/>
                </a:lnSpc>
              </a:pPr>
              <a:r>
                <a:rPr lang="en-US" sz="1696">
                  <a:solidFill>
                    <a:srgbClr val="000000"/>
                  </a:solidFill>
                  <a:latin typeface="Poppins Light"/>
                </a:rPr>
                <a:t>Nondemented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-2700000">
              <a:off x="1346022" y="5222026"/>
              <a:ext cx="2645709" cy="3723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75"/>
                </a:lnSpc>
              </a:pPr>
              <a:r>
                <a:rPr lang="en-US" sz="1696">
                  <a:solidFill>
                    <a:srgbClr val="000000"/>
                  </a:solidFill>
                  <a:latin typeface="Poppins Light"/>
                </a:rPr>
                <a:t>VeryMildDemented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-2700000">
              <a:off x="3605898" y="5002522"/>
              <a:ext cx="2024858" cy="3723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75"/>
                </a:lnSpc>
              </a:pPr>
              <a:r>
                <a:rPr lang="en-US" sz="1696">
                  <a:solidFill>
                    <a:srgbClr val="000000"/>
                  </a:solidFill>
                  <a:latin typeface="Poppins Light"/>
                </a:rPr>
                <a:t>MildDemented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-2700000">
              <a:off x="4661478" y="5281853"/>
              <a:ext cx="2814927" cy="3723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75"/>
                </a:lnSpc>
              </a:pPr>
              <a:r>
                <a:rPr lang="en-US" sz="1696">
                  <a:solidFill>
                    <a:srgbClr val="000000"/>
                  </a:solidFill>
                  <a:latin typeface="Poppins Light"/>
                </a:rPr>
                <a:t>ModerateDemented</a:t>
              </a:r>
            </a:p>
          </p:txBody>
        </p:sp>
        <p:grpSp>
          <p:nvGrpSpPr>
            <p:cNvPr name="Group 12" id="12"/>
            <p:cNvGrpSpPr>
              <a:grpSpLocks noChangeAspect="true"/>
            </p:cNvGrpSpPr>
            <p:nvPr/>
          </p:nvGrpSpPr>
          <p:grpSpPr>
            <a:xfrm rot="0">
              <a:off x="1016259" y="167127"/>
              <a:ext cx="6696566" cy="4008350"/>
              <a:chOff x="0" y="0"/>
              <a:chExt cx="7381704" cy="4418451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-6350"/>
                <a:ext cx="7381704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7381704">
                    <a:moveTo>
                      <a:pt x="0" y="0"/>
                    </a:moveTo>
                    <a:lnTo>
                      <a:pt x="7381704" y="0"/>
                    </a:lnTo>
                    <a:lnTo>
                      <a:pt x="738170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1098263"/>
                <a:ext cx="7381704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7381704">
                    <a:moveTo>
                      <a:pt x="0" y="0"/>
                    </a:moveTo>
                    <a:lnTo>
                      <a:pt x="7381704" y="0"/>
                    </a:lnTo>
                    <a:lnTo>
                      <a:pt x="738170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2202876"/>
                <a:ext cx="7381704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7381704">
                    <a:moveTo>
                      <a:pt x="0" y="0"/>
                    </a:moveTo>
                    <a:lnTo>
                      <a:pt x="7381704" y="0"/>
                    </a:lnTo>
                    <a:lnTo>
                      <a:pt x="738170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3307488"/>
                <a:ext cx="7381704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7381704">
                    <a:moveTo>
                      <a:pt x="0" y="0"/>
                    </a:moveTo>
                    <a:lnTo>
                      <a:pt x="7381704" y="0"/>
                    </a:lnTo>
                    <a:lnTo>
                      <a:pt x="738170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4412101"/>
                <a:ext cx="7381704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7381704">
                    <a:moveTo>
                      <a:pt x="0" y="0"/>
                    </a:moveTo>
                    <a:lnTo>
                      <a:pt x="7381704" y="0"/>
                    </a:lnTo>
                    <a:lnTo>
                      <a:pt x="738170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0" y="-38100"/>
              <a:ext cx="872590" cy="3723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75"/>
                </a:lnSpc>
              </a:pPr>
              <a:r>
                <a:rPr lang="en-US" sz="1696">
                  <a:solidFill>
                    <a:srgbClr val="000000"/>
                  </a:solidFill>
                  <a:latin typeface="Poppins Light"/>
                </a:rPr>
                <a:t>4.000 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10801" y="963987"/>
              <a:ext cx="861789" cy="3723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75"/>
                </a:lnSpc>
              </a:pPr>
              <a:r>
                <a:rPr lang="en-US" sz="1696">
                  <a:solidFill>
                    <a:srgbClr val="000000"/>
                  </a:solidFill>
                  <a:latin typeface="Poppins Light"/>
                </a:rPr>
                <a:t>3.000 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11953" y="1966075"/>
              <a:ext cx="860637" cy="3723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75"/>
                </a:lnSpc>
              </a:pPr>
              <a:r>
                <a:rPr lang="en-US" sz="1696">
                  <a:solidFill>
                    <a:srgbClr val="000000"/>
                  </a:solidFill>
                  <a:latin typeface="Poppins Light"/>
                </a:rPr>
                <a:t>2.000 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94186" y="2968162"/>
              <a:ext cx="778404" cy="3723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75"/>
                </a:lnSpc>
              </a:pPr>
              <a:r>
                <a:rPr lang="en-US" sz="1696">
                  <a:solidFill>
                    <a:srgbClr val="000000"/>
                  </a:solidFill>
                  <a:latin typeface="Poppins Light"/>
                </a:rPr>
                <a:t>1.000 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604721" y="3970250"/>
              <a:ext cx="267869" cy="3723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75"/>
                </a:lnSpc>
              </a:pPr>
              <a:r>
                <a:rPr lang="en-US" sz="1696">
                  <a:solidFill>
                    <a:srgbClr val="000000"/>
                  </a:solidFill>
                  <a:latin typeface="Poppins Light"/>
                </a:rPr>
                <a:t>0 </a:t>
              </a:r>
            </a:p>
          </p:txBody>
        </p:sp>
        <p:grpSp>
          <p:nvGrpSpPr>
            <p:cNvPr name="Group 23" id="23"/>
            <p:cNvGrpSpPr>
              <a:grpSpLocks noChangeAspect="true"/>
            </p:cNvGrpSpPr>
            <p:nvPr/>
          </p:nvGrpSpPr>
          <p:grpSpPr>
            <a:xfrm rot="0">
              <a:off x="1016259" y="963037"/>
              <a:ext cx="6696566" cy="3212441"/>
              <a:chOff x="0" y="877340"/>
              <a:chExt cx="7381704" cy="3541111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877340"/>
                <a:ext cx="1660883" cy="3541111"/>
              </a:xfrm>
              <a:custGeom>
                <a:avLst/>
                <a:gdLst/>
                <a:ahLst/>
                <a:cxnLst/>
                <a:rect r="r" b="b" t="t" l="l"/>
                <a:pathLst>
                  <a:path h="3541111" w="1660883">
                    <a:moveTo>
                      <a:pt x="0" y="3541111"/>
                    </a:moveTo>
                    <a:lnTo>
                      <a:pt x="0" y="132871"/>
                    </a:lnTo>
                    <a:cubicBezTo>
                      <a:pt x="0" y="97631"/>
                      <a:pt x="13999" y="63835"/>
                      <a:pt x="38917" y="38917"/>
                    </a:cubicBezTo>
                    <a:cubicBezTo>
                      <a:pt x="63835" y="13999"/>
                      <a:pt x="97631" y="0"/>
                      <a:pt x="132871" y="0"/>
                    </a:cubicBezTo>
                    <a:lnTo>
                      <a:pt x="1528013" y="0"/>
                    </a:lnTo>
                    <a:cubicBezTo>
                      <a:pt x="1601395" y="0"/>
                      <a:pt x="1660883" y="59488"/>
                      <a:pt x="1660883" y="132871"/>
                    </a:cubicBezTo>
                    <a:lnTo>
                      <a:pt x="1660883" y="3541111"/>
                    </a:lnTo>
                    <a:close/>
                  </a:path>
                </a:pathLst>
              </a:custGeom>
              <a:solidFill>
                <a:srgbClr val="255833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 flipH="false" flipV="false" rot="0">
                <a:off x="1906940" y="1937769"/>
                <a:ext cx="1660884" cy="2480683"/>
              </a:xfrm>
              <a:custGeom>
                <a:avLst/>
                <a:gdLst/>
                <a:ahLst/>
                <a:cxnLst/>
                <a:rect r="r" b="b" t="t" l="l"/>
                <a:pathLst>
                  <a:path h="2480683" w="1660884">
                    <a:moveTo>
                      <a:pt x="0" y="2480682"/>
                    </a:moveTo>
                    <a:lnTo>
                      <a:pt x="0" y="132870"/>
                    </a:lnTo>
                    <a:cubicBezTo>
                      <a:pt x="0" y="97631"/>
                      <a:pt x="13999" y="63835"/>
                      <a:pt x="38917" y="38917"/>
                    </a:cubicBezTo>
                    <a:cubicBezTo>
                      <a:pt x="63835" y="13998"/>
                      <a:pt x="97631" y="0"/>
                      <a:pt x="132871" y="0"/>
                    </a:cubicBezTo>
                    <a:lnTo>
                      <a:pt x="1528013" y="0"/>
                    </a:lnTo>
                    <a:cubicBezTo>
                      <a:pt x="1563252" y="0"/>
                      <a:pt x="1597048" y="13998"/>
                      <a:pt x="1621967" y="38916"/>
                    </a:cubicBezTo>
                    <a:cubicBezTo>
                      <a:pt x="1646885" y="63835"/>
                      <a:pt x="1660884" y="97631"/>
                      <a:pt x="1660884" y="132870"/>
                    </a:cubicBezTo>
                    <a:lnTo>
                      <a:pt x="1660884" y="2480682"/>
                    </a:lnTo>
                    <a:close/>
                  </a:path>
                </a:pathLst>
              </a:custGeom>
              <a:solidFill>
                <a:srgbClr val="255833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 flipH="false" flipV="false" rot="0">
                <a:off x="3813880" y="3422368"/>
                <a:ext cx="1660883" cy="996083"/>
              </a:xfrm>
              <a:custGeom>
                <a:avLst/>
                <a:gdLst/>
                <a:ahLst/>
                <a:cxnLst/>
                <a:rect r="r" b="b" t="t" l="l"/>
                <a:pathLst>
                  <a:path h="996083" w="1660883">
                    <a:moveTo>
                      <a:pt x="0" y="996083"/>
                    </a:moveTo>
                    <a:lnTo>
                      <a:pt x="0" y="132871"/>
                    </a:lnTo>
                    <a:cubicBezTo>
                      <a:pt x="0" y="59488"/>
                      <a:pt x="59489" y="0"/>
                      <a:pt x="132871" y="0"/>
                    </a:cubicBezTo>
                    <a:lnTo>
                      <a:pt x="1528013" y="0"/>
                    </a:lnTo>
                    <a:cubicBezTo>
                      <a:pt x="1601395" y="0"/>
                      <a:pt x="1660884" y="59488"/>
                      <a:pt x="1660884" y="132871"/>
                    </a:cubicBezTo>
                    <a:lnTo>
                      <a:pt x="1660884" y="996083"/>
                    </a:lnTo>
                    <a:close/>
                  </a:path>
                </a:pathLst>
              </a:custGeom>
              <a:solidFill>
                <a:srgbClr val="255833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5720821" y="4341406"/>
                <a:ext cx="1660883" cy="77045"/>
              </a:xfrm>
              <a:custGeom>
                <a:avLst/>
                <a:gdLst/>
                <a:ahLst/>
                <a:cxnLst/>
                <a:rect r="r" b="b" t="t" l="l"/>
                <a:pathLst>
                  <a:path h="77045" w="1660883">
                    <a:moveTo>
                      <a:pt x="0" y="77045"/>
                    </a:moveTo>
                    <a:lnTo>
                      <a:pt x="0" y="77045"/>
                    </a:lnTo>
                    <a:cubicBezTo>
                      <a:pt x="0" y="34494"/>
                      <a:pt x="34494" y="0"/>
                      <a:pt x="77045" y="0"/>
                    </a:cubicBezTo>
                    <a:lnTo>
                      <a:pt x="1583838" y="0"/>
                    </a:lnTo>
                    <a:cubicBezTo>
                      <a:pt x="1626389" y="0"/>
                      <a:pt x="1660883" y="34495"/>
                      <a:pt x="1660883" y="77045"/>
                    </a:cubicBezTo>
                    <a:lnTo>
                      <a:pt x="1660883" y="77045"/>
                    </a:lnTo>
                    <a:close/>
                  </a:path>
                </a:pathLst>
              </a:custGeom>
              <a:solidFill>
                <a:srgbClr val="255833"/>
              </a:solidFill>
            </p:spPr>
          </p:sp>
        </p:grpSp>
      </p:grpSp>
      <p:sp>
        <p:nvSpPr>
          <p:cNvPr name="Freeform 28" id="28"/>
          <p:cNvSpPr/>
          <p:nvPr/>
        </p:nvSpPr>
        <p:spPr>
          <a:xfrm flipH="false" flipV="false" rot="0">
            <a:off x="9072657" y="6751310"/>
            <a:ext cx="7839750" cy="2771298"/>
          </a:xfrm>
          <a:custGeom>
            <a:avLst/>
            <a:gdLst/>
            <a:ahLst/>
            <a:cxnLst/>
            <a:rect r="r" b="b" t="t" l="l"/>
            <a:pathLst>
              <a:path h="2771298" w="7839750">
                <a:moveTo>
                  <a:pt x="0" y="0"/>
                </a:moveTo>
                <a:lnTo>
                  <a:pt x="7839750" y="0"/>
                </a:lnTo>
                <a:lnTo>
                  <a:pt x="7839750" y="2771298"/>
                </a:lnTo>
                <a:lnTo>
                  <a:pt x="0" y="27712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375593" y="3694967"/>
            <a:ext cx="7768407" cy="1061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  <a:spcBef>
                <a:spcPct val="0"/>
              </a:spcBef>
            </a:pPr>
            <a:r>
              <a:rPr lang="en-US" sz="7000" u="none">
                <a:solidFill>
                  <a:srgbClr val="000000"/>
                </a:solidFill>
                <a:latin typeface="Poppins Medium Bold"/>
              </a:rPr>
              <a:t>Base de dados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75593" y="5213658"/>
            <a:ext cx="6866012" cy="102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05"/>
              </a:lnSpc>
            </a:pPr>
            <a:r>
              <a:rPr lang="en-US" sz="2932">
                <a:solidFill>
                  <a:srgbClr val="000000"/>
                </a:solidFill>
                <a:latin typeface="Poppins Light"/>
              </a:rPr>
              <a:t>Conjunto com imagens de ressonâncias magnéticas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75593" y="6694160"/>
            <a:ext cx="6866012" cy="102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33170" indent="-316585" lvl="1">
              <a:lnSpc>
                <a:spcPts val="4105"/>
              </a:lnSpc>
              <a:buFont typeface="Arial"/>
              <a:buChar char="•"/>
            </a:pPr>
            <a:r>
              <a:rPr lang="en-US" sz="2932">
                <a:solidFill>
                  <a:srgbClr val="000000"/>
                </a:solidFill>
                <a:latin typeface="Poppins Light"/>
              </a:rPr>
              <a:t>6400 imagens</a:t>
            </a:r>
          </a:p>
          <a:p>
            <a:pPr marL="633170" indent="-316585" lvl="1">
              <a:lnSpc>
                <a:spcPts val="4105"/>
              </a:lnSpc>
              <a:buFont typeface="Arial"/>
              <a:buChar char="•"/>
            </a:pPr>
            <a:r>
              <a:rPr lang="en-US" sz="2932">
                <a:solidFill>
                  <a:srgbClr val="000000"/>
                </a:solidFill>
                <a:latin typeface="Poppins Light"/>
              </a:rPr>
              <a:t>4 níveis de gravidade da doença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16183950" y="102850"/>
            <a:ext cx="1212870" cy="787200"/>
          </a:xfrm>
          <a:custGeom>
            <a:avLst/>
            <a:gdLst/>
            <a:ahLst/>
            <a:cxnLst/>
            <a:rect r="r" b="b" t="t" l="l"/>
            <a:pathLst>
              <a:path h="787200" w="1212870">
                <a:moveTo>
                  <a:pt x="0" y="0"/>
                </a:moveTo>
                <a:lnTo>
                  <a:pt x="1212870" y="0"/>
                </a:lnTo>
                <a:lnTo>
                  <a:pt x="1212870" y="787200"/>
                </a:lnTo>
                <a:lnTo>
                  <a:pt x="0" y="787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23500" y="138876"/>
            <a:ext cx="1691400" cy="498600"/>
          </a:xfrm>
          <a:custGeom>
            <a:avLst/>
            <a:gdLst/>
            <a:ahLst/>
            <a:cxnLst/>
            <a:rect r="r" b="b" t="t" l="l"/>
            <a:pathLst>
              <a:path h="498600" w="1691400">
                <a:moveTo>
                  <a:pt x="0" y="0"/>
                </a:moveTo>
                <a:lnTo>
                  <a:pt x="1691400" y="0"/>
                </a:lnTo>
                <a:lnTo>
                  <a:pt x="1691400" y="498600"/>
                </a:lnTo>
                <a:lnTo>
                  <a:pt x="0" y="498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" r="0" b="-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23400" y="637480"/>
            <a:ext cx="1691400" cy="216530"/>
          </a:xfrm>
          <a:custGeom>
            <a:avLst/>
            <a:gdLst/>
            <a:ahLst/>
            <a:cxnLst/>
            <a:rect r="r" b="b" t="t" l="l"/>
            <a:pathLst>
              <a:path h="216530" w="1691400">
                <a:moveTo>
                  <a:pt x="0" y="0"/>
                </a:moveTo>
                <a:lnTo>
                  <a:pt x="1691400" y="0"/>
                </a:lnTo>
                <a:lnTo>
                  <a:pt x="1691400" y="216530"/>
                </a:lnTo>
                <a:lnTo>
                  <a:pt x="0" y="2165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891625" y="9982200"/>
            <a:ext cx="50475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Arial"/>
              </a:rPr>
              <a:t>7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7147044" y="6418452"/>
            <a:ext cx="9929116" cy="3319858"/>
          </a:xfrm>
          <a:custGeom>
            <a:avLst/>
            <a:gdLst/>
            <a:ahLst/>
            <a:cxnLst/>
            <a:rect r="r" b="b" t="t" l="l"/>
            <a:pathLst>
              <a:path h="3319858" w="9929116">
                <a:moveTo>
                  <a:pt x="0" y="0"/>
                </a:moveTo>
                <a:lnTo>
                  <a:pt x="9929115" y="0"/>
                </a:lnTo>
                <a:lnTo>
                  <a:pt x="9929115" y="3319858"/>
                </a:lnTo>
                <a:lnTo>
                  <a:pt x="0" y="33198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147044" y="2587665"/>
            <a:ext cx="9929116" cy="3586384"/>
          </a:xfrm>
          <a:custGeom>
            <a:avLst/>
            <a:gdLst/>
            <a:ahLst/>
            <a:cxnLst/>
            <a:rect r="r" b="b" t="t" l="l"/>
            <a:pathLst>
              <a:path h="3586384" w="9929116">
                <a:moveTo>
                  <a:pt x="0" y="0"/>
                </a:moveTo>
                <a:lnTo>
                  <a:pt x="9929115" y="0"/>
                </a:lnTo>
                <a:lnTo>
                  <a:pt x="9929115" y="3586384"/>
                </a:lnTo>
                <a:lnTo>
                  <a:pt x="0" y="358638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035835" y="1028700"/>
            <a:ext cx="14148115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 u="none">
                <a:solidFill>
                  <a:srgbClr val="000000"/>
                </a:solidFill>
                <a:latin typeface="Poppins Medium Bold"/>
              </a:rPr>
              <a:t>Pré-Processamento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061984" y="3185985"/>
            <a:ext cx="8932" cy="828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6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211841" y="3434884"/>
            <a:ext cx="5117061" cy="1101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88363" indent="-344181" lvl="1">
              <a:lnSpc>
                <a:spcPts val="4463"/>
              </a:lnSpc>
              <a:buFont typeface="Arial"/>
              <a:buChar char="•"/>
            </a:pPr>
            <a:r>
              <a:rPr lang="en-US" sz="3188">
                <a:solidFill>
                  <a:srgbClr val="000000"/>
                </a:solidFill>
                <a:latin typeface="Open Sans Extra Bold"/>
              </a:rPr>
              <a:t>Dados faltantes</a:t>
            </a:r>
          </a:p>
          <a:p>
            <a:pPr marL="688363" indent="-344181" lvl="1">
              <a:lnSpc>
                <a:spcPts val="4463"/>
              </a:lnSpc>
              <a:buFont typeface="Arial"/>
              <a:buChar char="•"/>
            </a:pPr>
            <a:r>
              <a:rPr lang="en-US" sz="3188">
                <a:solidFill>
                  <a:srgbClr val="000000"/>
                </a:solidFill>
                <a:latin typeface="Open Sans Extra Bold"/>
              </a:rPr>
              <a:t>Dados não esperados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11841" y="7217644"/>
            <a:ext cx="5117061" cy="1662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88363" indent="-344181" lvl="1">
              <a:lnSpc>
                <a:spcPts val="4463"/>
              </a:lnSpc>
              <a:buFont typeface="Arial"/>
              <a:buChar char="•"/>
            </a:pPr>
            <a:r>
              <a:rPr lang="en-US" sz="3188">
                <a:solidFill>
                  <a:srgbClr val="000000"/>
                </a:solidFill>
                <a:latin typeface="Open Sans Extra Bold"/>
              </a:rPr>
              <a:t>Redimensionamento</a:t>
            </a:r>
          </a:p>
          <a:p>
            <a:pPr marL="688363" indent="-344181" lvl="1">
              <a:lnSpc>
                <a:spcPts val="4463"/>
              </a:lnSpc>
              <a:buFont typeface="Arial"/>
              <a:buChar char="•"/>
            </a:pPr>
            <a:r>
              <a:rPr lang="en-US" sz="3188">
                <a:solidFill>
                  <a:srgbClr val="000000"/>
                </a:solidFill>
                <a:latin typeface="Open Sans Extra Bold"/>
              </a:rPr>
              <a:t>Escala de cinza</a:t>
            </a:r>
          </a:p>
          <a:p>
            <a:pPr marL="688363" indent="-344181" lvl="1">
              <a:lnSpc>
                <a:spcPts val="4463"/>
              </a:lnSpc>
              <a:buFont typeface="Arial"/>
              <a:buChar char="•"/>
            </a:pPr>
            <a:r>
              <a:rPr lang="en-US" sz="3188">
                <a:solidFill>
                  <a:srgbClr val="000000"/>
                </a:solidFill>
                <a:latin typeface="Open Sans Extra Bold"/>
              </a:rPr>
              <a:t>Aumento de dados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16183950" y="102850"/>
            <a:ext cx="1212870" cy="787200"/>
          </a:xfrm>
          <a:custGeom>
            <a:avLst/>
            <a:gdLst/>
            <a:ahLst/>
            <a:cxnLst/>
            <a:rect r="r" b="b" t="t" l="l"/>
            <a:pathLst>
              <a:path h="787200" w="1212870">
                <a:moveTo>
                  <a:pt x="0" y="0"/>
                </a:moveTo>
                <a:lnTo>
                  <a:pt x="1212870" y="0"/>
                </a:lnTo>
                <a:lnTo>
                  <a:pt x="1212870" y="787200"/>
                </a:lnTo>
                <a:lnTo>
                  <a:pt x="0" y="787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23500" y="138876"/>
            <a:ext cx="1691400" cy="498600"/>
          </a:xfrm>
          <a:custGeom>
            <a:avLst/>
            <a:gdLst/>
            <a:ahLst/>
            <a:cxnLst/>
            <a:rect r="r" b="b" t="t" l="l"/>
            <a:pathLst>
              <a:path h="498600" w="1691400">
                <a:moveTo>
                  <a:pt x="0" y="0"/>
                </a:moveTo>
                <a:lnTo>
                  <a:pt x="1691400" y="0"/>
                </a:lnTo>
                <a:lnTo>
                  <a:pt x="1691400" y="498600"/>
                </a:lnTo>
                <a:lnTo>
                  <a:pt x="0" y="498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" r="0" b="-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23400" y="637480"/>
            <a:ext cx="1691400" cy="216530"/>
          </a:xfrm>
          <a:custGeom>
            <a:avLst/>
            <a:gdLst/>
            <a:ahLst/>
            <a:cxnLst/>
            <a:rect r="r" b="b" t="t" l="l"/>
            <a:pathLst>
              <a:path h="216530" w="1691400">
                <a:moveTo>
                  <a:pt x="0" y="0"/>
                </a:moveTo>
                <a:lnTo>
                  <a:pt x="1691400" y="0"/>
                </a:lnTo>
                <a:lnTo>
                  <a:pt x="1691400" y="216530"/>
                </a:lnTo>
                <a:lnTo>
                  <a:pt x="0" y="2165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746120" y="10000450"/>
            <a:ext cx="50475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Arial Bold"/>
              </a:rPr>
              <a:t>8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652092" y="3162297"/>
            <a:ext cx="6035633" cy="3150677"/>
          </a:xfrm>
          <a:custGeom>
            <a:avLst/>
            <a:gdLst/>
            <a:ahLst/>
            <a:cxnLst/>
            <a:rect r="r" b="b" t="t" l="l"/>
            <a:pathLst>
              <a:path h="3150677" w="6035633">
                <a:moveTo>
                  <a:pt x="0" y="0"/>
                </a:moveTo>
                <a:lnTo>
                  <a:pt x="6035633" y="0"/>
                </a:lnTo>
                <a:lnTo>
                  <a:pt x="6035633" y="3150677"/>
                </a:lnTo>
                <a:lnTo>
                  <a:pt x="0" y="315067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652092" y="6531142"/>
            <a:ext cx="12983829" cy="3288333"/>
          </a:xfrm>
          <a:custGeom>
            <a:avLst/>
            <a:gdLst/>
            <a:ahLst/>
            <a:cxnLst/>
            <a:rect r="r" b="b" t="t" l="l"/>
            <a:pathLst>
              <a:path h="3288333" w="12983829">
                <a:moveTo>
                  <a:pt x="0" y="0"/>
                </a:moveTo>
                <a:lnTo>
                  <a:pt x="12983828" y="0"/>
                </a:lnTo>
                <a:lnTo>
                  <a:pt x="12983828" y="3288333"/>
                </a:lnTo>
                <a:lnTo>
                  <a:pt x="0" y="328833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998495" y="3167315"/>
            <a:ext cx="6637425" cy="3150677"/>
          </a:xfrm>
          <a:custGeom>
            <a:avLst/>
            <a:gdLst/>
            <a:ahLst/>
            <a:cxnLst/>
            <a:rect r="r" b="b" t="t" l="l"/>
            <a:pathLst>
              <a:path h="3150677" w="6637425">
                <a:moveTo>
                  <a:pt x="0" y="0"/>
                </a:moveTo>
                <a:lnTo>
                  <a:pt x="6637425" y="0"/>
                </a:lnTo>
                <a:lnTo>
                  <a:pt x="6637425" y="3150677"/>
                </a:lnTo>
                <a:lnTo>
                  <a:pt x="0" y="315067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712312" y="1067432"/>
            <a:ext cx="8863375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 u="none">
                <a:solidFill>
                  <a:srgbClr val="000000"/>
                </a:solidFill>
                <a:latin typeface="Poppins Medium Bold"/>
              </a:rPr>
              <a:t>Resultados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886638" y="3062540"/>
            <a:ext cx="9168" cy="866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7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6077789" y="2372357"/>
            <a:ext cx="613243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Primeiro conjunto de dados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16183950" y="102850"/>
            <a:ext cx="1212870" cy="787200"/>
          </a:xfrm>
          <a:custGeom>
            <a:avLst/>
            <a:gdLst/>
            <a:ahLst/>
            <a:cxnLst/>
            <a:rect r="r" b="b" t="t" l="l"/>
            <a:pathLst>
              <a:path h="787200" w="1212870">
                <a:moveTo>
                  <a:pt x="0" y="0"/>
                </a:moveTo>
                <a:lnTo>
                  <a:pt x="1212870" y="0"/>
                </a:lnTo>
                <a:lnTo>
                  <a:pt x="1212870" y="787200"/>
                </a:lnTo>
                <a:lnTo>
                  <a:pt x="0" y="787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23500" y="138876"/>
            <a:ext cx="1691400" cy="498600"/>
          </a:xfrm>
          <a:custGeom>
            <a:avLst/>
            <a:gdLst/>
            <a:ahLst/>
            <a:cxnLst/>
            <a:rect r="r" b="b" t="t" l="l"/>
            <a:pathLst>
              <a:path h="498600" w="1691400">
                <a:moveTo>
                  <a:pt x="0" y="0"/>
                </a:moveTo>
                <a:lnTo>
                  <a:pt x="1691400" y="0"/>
                </a:lnTo>
                <a:lnTo>
                  <a:pt x="1691400" y="498600"/>
                </a:lnTo>
                <a:lnTo>
                  <a:pt x="0" y="498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" r="0" b="-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23400" y="637480"/>
            <a:ext cx="1691400" cy="216530"/>
          </a:xfrm>
          <a:custGeom>
            <a:avLst/>
            <a:gdLst/>
            <a:ahLst/>
            <a:cxnLst/>
            <a:rect r="r" b="b" t="t" l="l"/>
            <a:pathLst>
              <a:path h="216530" w="1691400">
                <a:moveTo>
                  <a:pt x="0" y="0"/>
                </a:moveTo>
                <a:lnTo>
                  <a:pt x="1691400" y="0"/>
                </a:lnTo>
                <a:lnTo>
                  <a:pt x="1691400" y="216530"/>
                </a:lnTo>
                <a:lnTo>
                  <a:pt x="0" y="2165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891625" y="9982200"/>
            <a:ext cx="50475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Arial"/>
              </a:rPr>
              <a:t>9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9560543" y="5076889"/>
            <a:ext cx="7698757" cy="3132932"/>
          </a:xfrm>
          <a:custGeom>
            <a:avLst/>
            <a:gdLst/>
            <a:ahLst/>
            <a:cxnLst/>
            <a:rect r="r" b="b" t="t" l="l"/>
            <a:pathLst>
              <a:path h="3132932" w="7698757">
                <a:moveTo>
                  <a:pt x="0" y="0"/>
                </a:moveTo>
                <a:lnTo>
                  <a:pt x="7698757" y="0"/>
                </a:lnTo>
                <a:lnTo>
                  <a:pt x="7698757" y="3132933"/>
                </a:lnTo>
                <a:lnTo>
                  <a:pt x="0" y="313293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72604" y="4773820"/>
            <a:ext cx="7816423" cy="3660856"/>
          </a:xfrm>
          <a:custGeom>
            <a:avLst/>
            <a:gdLst/>
            <a:ahLst/>
            <a:cxnLst/>
            <a:rect r="r" b="b" t="t" l="l"/>
            <a:pathLst>
              <a:path h="3660856" w="7816423">
                <a:moveTo>
                  <a:pt x="0" y="0"/>
                </a:moveTo>
                <a:lnTo>
                  <a:pt x="7816423" y="0"/>
                </a:lnTo>
                <a:lnTo>
                  <a:pt x="7816423" y="3660857"/>
                </a:lnTo>
                <a:lnTo>
                  <a:pt x="0" y="366085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032374" y="1380017"/>
            <a:ext cx="10127528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 u="none">
                <a:solidFill>
                  <a:srgbClr val="000000"/>
                </a:solidFill>
                <a:latin typeface="Poppins Medium Bold"/>
              </a:rPr>
              <a:t>Resultados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17768" y="381446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6072863" y="2874565"/>
            <a:ext cx="610885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Segundo conjunto de dados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DAFnfeRsm8w</dc:identifier>
  <dcterms:modified xsi:type="dcterms:W3CDTF">2011-08-01T06:04:30Z</dcterms:modified>
  <cp:revision>1</cp:revision>
  <dc:title>presentation_template_WIA</dc:title>
</cp:coreProperties>
</file>