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77" r:id="rId3"/>
    <p:sldId id="281" r:id="rId4"/>
    <p:sldId id="288" r:id="rId5"/>
    <p:sldId id="289" r:id="rId6"/>
    <p:sldId id="274" r:id="rId7"/>
    <p:sldId id="283" r:id="rId8"/>
    <p:sldId id="282" r:id="rId9"/>
    <p:sldId id="285" r:id="rId10"/>
    <p:sldId id="275" r:id="rId11"/>
    <p:sldId id="276" r:id="rId12"/>
    <p:sldId id="278" r:id="rId13"/>
    <p:sldId id="284" r:id="rId14"/>
    <p:sldId id="287" r:id="rId15"/>
    <p:sldId id="286" r:id="rId16"/>
    <p:sldId id="279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Arimo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Arimo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Arimo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130A9B-9B96-464B-AA69-E82A39411AC2}" type="slidenum">
              <a:t>‹nº›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Arimo" pitchFamily="18"/>
              <a:ea typeface="DejaVu Sans Condensed" pitchFamily="2"/>
              <a:cs typeface="DejaVu Sans Condensed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6588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pt-B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nos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nos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nos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nos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812EA87B-3069-4BB5-A25C-0A90C70C66C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uFillTx/>
        <a:latin typeface="Arimo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D449AB-DC23-443A-BE6C-1E7FBDDB7478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483B2F-401F-477F-8D1C-4F3B85BFD59C}" type="slidenum">
              <a:t>10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A6C47D-C5DB-440E-84AA-8543FA06A29E}" type="slidenum">
              <a:t>11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12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13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14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5E8420-6728-42BF-99E7-CB6C14EB06C1}" type="slidenum">
              <a:t>15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C73064-6094-4EE8-8508-FBE88F2C773A}" type="slidenum">
              <a:t>16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D449AB-DC23-443A-BE6C-1E7FBDDB7478}" type="slidenum">
              <a:t>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3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4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5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6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7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5AD99-3192-4CD4-AAFA-0391F0D4E699}" type="slidenum">
              <a:t>8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D449B7-DABA-4807-AAD5-BC214B04A96A}" type="slidenum">
              <a:t>9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7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8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839203" y="273048"/>
            <a:ext cx="2743200" cy="5857875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9603" y="273048"/>
            <a:ext cx="80771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8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buNone/>
              <a:defRPr lang="en-US" sz="2400"/>
            </a:lvl1pPr>
          </a:lstStyle>
          <a:p>
            <a:pPr lvl="0"/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7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buNone/>
              <a:defRPr lang="en-US"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69883" y="1485900"/>
            <a:ext cx="5540377" cy="4786317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062664" y="1485900"/>
            <a:ext cx="5541958" cy="4786317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9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buNone/>
              <a:defRPr lang="en-US"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buNone/>
              <a:defRPr lang="en-US"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64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2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lang="en-US" sz="3200"/>
            </a:lvl1pPr>
            <a:lvl2pPr>
              <a:defRPr lang="en-US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72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9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9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0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96335" y="260347"/>
            <a:ext cx="2808286" cy="601185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369883" y="260347"/>
            <a:ext cx="8274048" cy="6011859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8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3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3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2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1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lang="pt-BR" sz="3200"/>
            </a:lvl1pPr>
          </a:lstStyle>
          <a:p>
            <a:pPr lvl="0"/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54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484" y="273597"/>
            <a:ext cx="109724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lvl="0"/>
            <a:endParaRPr lang="pt-B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484" y="1604515"/>
            <a:ext cx="109724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ArcherPro Book" pitchFamily="18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None/>
        <a:tabLst/>
        <a:defRPr lang="en-US" sz="2400" b="0" i="0" u="none" strike="noStrike" kern="1200" cap="none" spc="0" baseline="0">
          <a:solidFill>
            <a:srgbClr val="303A4C"/>
          </a:solidFill>
          <a:uFillTx/>
          <a:latin typeface="Trebuchet M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371520" y="260640"/>
            <a:ext cx="10515243" cy="562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lvl="0"/>
            <a:r>
              <a:rPr lang="pt-BR"/>
              <a:t>Clique para editar o formato do texto do títuloClique para editar o título mestre</a:t>
            </a:r>
          </a:p>
        </p:txBody>
      </p:sp>
      <p:sp>
        <p:nvSpPr>
          <p:cNvPr id="3" name="Espaço Reservado para Texto 3"/>
          <p:cNvSpPr txBox="1">
            <a:spLocks noGrp="1"/>
          </p:cNvSpPr>
          <p:nvPr>
            <p:ph type="body" idx="1"/>
          </p:nvPr>
        </p:nvSpPr>
        <p:spPr>
          <a:xfrm>
            <a:off x="370441" y="1485360"/>
            <a:ext cx="11233797" cy="478764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lvl="0"/>
            <a:r>
              <a:rPr lang="pt-BR"/>
              <a:t>Clique para editar o formato do texto da estrutura de tópicos</a:t>
            </a:r>
          </a:p>
          <a:p>
            <a:pPr lvl="1"/>
            <a:r>
              <a:rPr lang="pt-BR"/>
              <a:t>2.º Nível da estrutura de tópicos</a:t>
            </a:r>
          </a:p>
          <a:p>
            <a:pPr lvl="2"/>
            <a:r>
              <a:rPr lang="pt-BR"/>
              <a:t>3.º Nível da estrutura de tópicos</a:t>
            </a:r>
          </a:p>
          <a:p>
            <a:pPr lvl="3"/>
            <a:r>
              <a:rPr lang="pt-BR"/>
              <a:t>4.º Nível da estrutura de tópicos</a:t>
            </a:r>
          </a:p>
          <a:p>
            <a:pPr lvl="4"/>
            <a:r>
              <a:rPr lang="pt-BR"/>
              <a:t>5.º Nível da estrutura de tópicos</a:t>
            </a:r>
          </a:p>
          <a:p>
            <a:pPr lvl="5"/>
            <a:r>
              <a:rPr lang="pt-BR"/>
              <a:t>6.º Nível da estrutura de tópicos</a:t>
            </a:r>
          </a:p>
          <a:p>
            <a:pPr lvl="6"/>
            <a:r>
              <a:rPr lang="pt-BR"/>
              <a:t>7.º Nível da estrutura de tópicos</a:t>
            </a:r>
          </a:p>
          <a:p>
            <a:pPr lvl="7"/>
            <a:r>
              <a:rPr lang="pt-BR"/>
              <a:t>8.º Nível da estrutura de tópicos</a:t>
            </a:r>
          </a:p>
          <a:p>
            <a:pPr lvl="0"/>
            <a:r>
              <a:rPr lang="pt-BR"/>
              <a:t>9.º Nível da estrutura de tópicosClique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sz="quarter" idx="4294967295"/>
          </p:nvPr>
        </p:nvSpPr>
        <p:spPr>
          <a:xfrm>
            <a:off x="370441" y="692639"/>
            <a:ext cx="11233797" cy="54107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lvl="0"/>
            <a:r>
              <a:rPr lang="pt-BR"/>
              <a:t>Clique para editar o formato do texto da estrutura de tópicos</a:t>
            </a:r>
          </a:p>
          <a:p>
            <a:pPr lvl="1"/>
            <a:r>
              <a:rPr lang="pt-BR"/>
              <a:t>2.º Nível da estrutura de tópicos</a:t>
            </a:r>
          </a:p>
          <a:p>
            <a:pPr lvl="2"/>
            <a:r>
              <a:rPr lang="pt-BR"/>
              <a:t>3.º Nível da estrutura de tópicos</a:t>
            </a:r>
          </a:p>
          <a:p>
            <a:pPr lvl="3"/>
            <a:r>
              <a:rPr lang="pt-BR"/>
              <a:t>4.º Nível da estrutura de tópicos</a:t>
            </a:r>
          </a:p>
          <a:p>
            <a:pPr lvl="4"/>
            <a:r>
              <a:rPr lang="pt-BR"/>
              <a:t>5.º Nível da estrutura de tópicos</a:t>
            </a:r>
          </a:p>
          <a:p>
            <a:pPr lvl="5"/>
            <a:r>
              <a:rPr lang="pt-BR"/>
              <a:t>6.º Nível da estrutura de tópicos</a:t>
            </a:r>
          </a:p>
          <a:p>
            <a:pPr lvl="6"/>
            <a:r>
              <a:rPr lang="pt-BR"/>
              <a:t>7.º Nível da estrutura de tópicos</a:t>
            </a:r>
          </a:p>
          <a:p>
            <a:pPr lvl="7"/>
            <a:r>
              <a:rPr lang="pt-BR"/>
              <a:t>8.º Nível da estrutura de tópicos</a:t>
            </a:r>
          </a:p>
          <a:p>
            <a:pPr lvl="0"/>
            <a:r>
              <a:rPr lang="pt-BR"/>
              <a:t>9.º Nível da estrutura de tópicosClique para editar o texto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3200" b="0" i="0" u="none" strike="noStrike" kern="1200" cap="none" spc="0" baseline="0">
          <a:solidFill>
            <a:srgbClr val="A7D31B"/>
          </a:solidFill>
          <a:uFillTx/>
          <a:latin typeface="Arial Black" pitchFamily="34"/>
          <a:ea typeface="DejaVu Sans Condensed" pitchFamily="2"/>
          <a:cs typeface="DejaVu Sans Condensed" pitchFamily="2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1pPr>
      <a:lvl2pPr marL="0" marR="0" lvl="1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2pPr>
      <a:lvl3pPr marL="0" marR="0" lvl="2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3pPr>
      <a:lvl4pPr marL="0" marR="0" lvl="3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4pPr>
      <a:lvl5pPr marL="0" marR="0" lvl="4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5pPr>
      <a:lvl6pPr marL="0" marR="0" lvl="5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6pPr>
      <a:lvl7pPr marL="0" marR="0" lvl="6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7pPr>
      <a:lvl8pPr marL="0" marR="0" lvl="7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8pPr>
      <a:lvl9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303A4C"/>
          </a:solidFill>
          <a:uFillTx/>
          <a:latin typeface="Trebuchet MS" pitchFamily="34"/>
          <a:ea typeface="DejaVu Sans Condensed" pitchFamily="2"/>
          <a:cs typeface="DejaVu Sans Condensed" pitchFamily="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aelcalixto/PageRan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hyperlink" Target="mailto:rafaelufrj@yahoo.com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rugbyfluminense.com.br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blipFill dpi="0" rotWithShape="1">
          <a:blip r:embed="rId3">
            <a:alphaModFix amt="94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063552" y="620689"/>
            <a:ext cx="8136904" cy="1440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800" b="1" kern="0" dirty="0" smtClean="0">
                <a:solidFill>
                  <a:schemeClr val="bg1"/>
                </a:solidFill>
                <a:latin typeface="Trebuchet MS" pitchFamily="34"/>
                <a:ea typeface="DejaVu Sans Condensed" pitchFamily="2"/>
                <a:cs typeface="DejaVu Sans Condensed" pitchFamily="2"/>
              </a:rPr>
              <a:t>Como um case de Big Data deu origem a Google</a:t>
            </a: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 smtClean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 smtClean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b="1" kern="0" dirty="0" smtClean="0">
              <a:solidFill>
                <a:schemeClr val="bg1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400" b="1" kern="0" dirty="0" err="1" smtClean="0">
                <a:solidFill>
                  <a:schemeClr val="bg1"/>
                </a:solidFill>
                <a:latin typeface="Trebuchet MS" pitchFamily="34"/>
                <a:ea typeface="DejaVu Sans Condensed" pitchFamily="2"/>
                <a:cs typeface="DejaVu Sans Condensed" pitchFamily="2"/>
              </a:rPr>
              <a:t>PageRank</a:t>
            </a:r>
            <a:endParaRPr lang="pt-BR" sz="4400" b="1" i="0" u="none" strike="noStrike" kern="1200" cap="none" spc="0" baseline="0" dirty="0" smtClean="0">
              <a:solidFill>
                <a:schemeClr val="bg1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000" dirty="0">
              <a:solidFill>
                <a:srgbClr val="FFD966"/>
              </a:solidFill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120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1200" cap="none" spc="0" baseline="0" dirty="0">
              <a:solidFill>
                <a:srgbClr val="FFFFFF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PageRank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38203" y="146936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Problema &gt;&gt; A quantidade de “lixo” na internet torna difícil o rastreio de dados.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Solução &gt;&gt; Classificar as páginas segundo o número de páginas </a:t>
            </a:r>
            <a:r>
              <a:rPr lang="pt-BR" sz="2800" b="0" i="0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linkadas</a:t>
            </a: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e ao valor das páginas que estão </a:t>
            </a:r>
            <a:r>
              <a:rPr lang="pt-BR" sz="2800" b="0" i="0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linkadas</a:t>
            </a: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a elas.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Princípio estatístico!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Você não é único, você faz parte da massa!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PageRank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38203" y="1148733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PR(A) = (1-d) + d (PR(T1)/C(T1) + ... + PR(</a:t>
            </a:r>
            <a:r>
              <a:rPr lang="pt-BR" sz="28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Tn</a:t>
            </a: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)/C(</a:t>
            </a:r>
            <a:r>
              <a:rPr lang="pt-BR" sz="28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Tn</a:t>
            </a: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1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Onde: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PR -&gt; </a:t>
            </a:r>
            <a:r>
              <a:rPr lang="pt-BR" sz="28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PageRank</a:t>
            </a:r>
            <a:endParaRPr lang="pt-BR" sz="2800" b="0" i="1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d -&gt; Amortecimento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C() -&gt; Links de páginas externas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 -&gt; Página atual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T -&gt; Páginas relacionadas à página atual</a:t>
            </a:r>
            <a:endParaRPr lang="pt-BR" sz="2800" b="0" i="0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7656102" y="1628800"/>
            <a:ext cx="4416562" cy="35283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kern="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Objeto Principal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Comanda a execução dos demais objetos</a:t>
            </a: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b="0" i="0" u="none" strike="noStrike" kern="1200" cap="none" spc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Adiciona cada nó criado à variável catalogo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0" y="365129"/>
            <a:ext cx="6781800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/>
          <p:nvPr/>
        </p:nvSpPr>
        <p:spPr>
          <a:xfrm>
            <a:off x="838203" y="365129"/>
            <a:ext cx="10515600" cy="6627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Escovando</a:t>
            </a:r>
            <a:r>
              <a:rPr lang="pt-BR" sz="3200" b="0" i="0" u="none" strike="noStrike" kern="1200" cap="none" spc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byte...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15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6627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Escovando</a:t>
            </a:r>
            <a:r>
              <a:rPr lang="pt-BR" sz="3200" b="0" i="0" u="none" strike="noStrike" kern="1200" cap="none" spc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byte...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656102" y="1628800"/>
            <a:ext cx="4416562" cy="35283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 dirty="0" err="1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Crawler</a:t>
            </a:r>
            <a:endParaRPr lang="pt-BR" sz="24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Responsável</a:t>
            </a:r>
            <a:r>
              <a:rPr lang="pt-BR" b="0" i="0" u="none" strike="noStrike" kern="1200" cap="none" spc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por realizar a conexão com a internet</a:t>
            </a: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Biblioteca </a:t>
            </a:r>
            <a:r>
              <a:rPr lang="pt-BR" b="0" i="0" u="none" strike="noStrike" kern="1200" cap="none" spc="0" baseline="0" dirty="0" err="1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urllib</a:t>
            </a:r>
            <a:endParaRPr lang="pt-BR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Try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/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exception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ao acessar a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url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 smtClean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O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headers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matou o meu PEP8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484784"/>
            <a:ext cx="7392750" cy="496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2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6627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Escovando</a:t>
            </a:r>
            <a:r>
              <a:rPr lang="pt-BR" sz="3200" b="0" i="0" u="none" strike="noStrike" kern="1200" cap="none" spc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byte...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951984" y="1268761"/>
            <a:ext cx="6120680" cy="50768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Processamento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Biblioteca </a:t>
            </a:r>
            <a:r>
              <a:rPr lang="pt-BR" b="0" i="0" u="none" strike="noStrike" kern="1200" cap="none" spc="0" baseline="0" dirty="0" err="1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BeautifulSoup</a:t>
            </a:r>
            <a:endParaRPr lang="pt-BR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Para realizar o mapeamento, o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lxml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é uma boa opção, mas primeiro deve ser instalado com o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pip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install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lxml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dirty="0" smtClean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No final é retornado um dicionário contendo o título,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url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, lista de links encontrados e ranking. Isso tudo será considerado um nó</a:t>
            </a: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Sim, o h3 foi gambiarra...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027908"/>
            <a:ext cx="5040560" cy="545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9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3" y="1588065"/>
            <a:ext cx="6209251" cy="444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32656"/>
            <a:ext cx="63722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 txBox="1">
            <a:spLocks noGrp="1"/>
          </p:cNvSpPr>
          <p:nvPr>
            <p:ph type="body" idx="4294967295"/>
          </p:nvPr>
        </p:nvSpPr>
        <p:spPr>
          <a:xfrm>
            <a:off x="1559496" y="1484784"/>
            <a:ext cx="8629558" cy="2618640"/>
          </a:xfrm>
        </p:spPr>
        <p:txBody>
          <a:bodyPr anchorCtr="1"/>
          <a:lstStyle/>
          <a:p>
            <a:pPr lvl="0" algn="ctr">
              <a:buNone/>
            </a:pPr>
            <a:r>
              <a:rPr lang="pt-BR" sz="8800" dirty="0"/>
              <a:t>Obrigado!</a:t>
            </a:r>
          </a:p>
          <a:p>
            <a:pPr lvl="0" algn="ctr">
              <a:buNone/>
            </a:pPr>
            <a:r>
              <a:rPr lang="pt-BR" sz="8800" dirty="0"/>
              <a:t>Dúvidas</a:t>
            </a:r>
            <a:r>
              <a:rPr lang="pt-BR" sz="8800" dirty="0" smtClean="0"/>
              <a:t>?</a:t>
            </a:r>
          </a:p>
          <a:p>
            <a:pPr lvl="0" algn="ctr">
              <a:buNone/>
            </a:pPr>
            <a:endParaRPr lang="pt-BR" sz="2400" dirty="0" smtClean="0"/>
          </a:p>
          <a:p>
            <a:pPr lvl="0" algn="ctr">
              <a:buNone/>
            </a:pPr>
            <a:r>
              <a:rPr lang="pt-BR" sz="2400" dirty="0" smtClean="0">
                <a:hlinkClick r:id="rId3"/>
              </a:rPr>
              <a:t>https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github.com/rafaelcalixto/PageRank</a:t>
            </a:r>
            <a:endParaRPr lang="pt-BR" sz="2400" dirty="0" smtClean="0"/>
          </a:p>
          <a:p>
            <a:pPr lvl="0" algn="ctr">
              <a:buNone/>
            </a:pPr>
            <a:r>
              <a:rPr lang="pt-BR" sz="2400" dirty="0" smtClean="0"/>
              <a:t>rafaelufrj@yahoo.com.br</a:t>
            </a:r>
            <a:endParaRPr lang="pt-BR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4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61"/>
          <p:cNvSpPr/>
          <p:nvPr/>
        </p:nvSpPr>
        <p:spPr>
          <a:xfrm>
            <a:off x="4367808" y="808493"/>
            <a:ext cx="3210846" cy="6042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dirty="0">
                <a:solidFill>
                  <a:schemeClr val="bg1"/>
                </a:solidFill>
              </a:rPr>
              <a:t>Quem eu sou?</a:t>
            </a:r>
          </a:p>
        </p:txBody>
      </p:sp>
      <p:sp>
        <p:nvSpPr>
          <p:cNvPr id="5" name="TextBox 66"/>
          <p:cNvSpPr txBox="1"/>
          <p:nvPr/>
        </p:nvSpPr>
        <p:spPr>
          <a:xfrm>
            <a:off x="551384" y="2060848"/>
            <a:ext cx="11017224" cy="414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  </a:t>
            </a:r>
            <a:r>
              <a:rPr lang="pt-BR" sz="2000" b="1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Rafael Calixto Ferreira de Araújo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MBA Ciência de Dados - IGTI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Análise e Desenvolvimento de Sistemas – UEZO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Licenciatura em Música – UFRJ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 err="1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Everything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1600" b="0" i="0" u="none" strike="noStrike" kern="0" cap="none" spc="0" baseline="0" dirty="0" err="1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Else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– </a:t>
            </a:r>
            <a:r>
              <a:rPr lang="pt-BR" sz="1600" b="0" i="0" u="none" strike="noStrike" kern="0" cap="none" spc="0" baseline="0" dirty="0" err="1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YouTube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1600" b="0" i="0" u="none" strike="noStrike" kern="0" cap="none" spc="0" baseline="0" dirty="0" smtClean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&amp; 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Livros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Analista de </a:t>
            </a:r>
            <a:r>
              <a:rPr lang="pt-BR" sz="1600" b="0" i="0" u="none" strike="noStrike" kern="0" cap="none" spc="0" baseline="0" dirty="0" smtClean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Big Data – Propus Science</a:t>
            </a:r>
            <a:endParaRPr lang="pt-BR" sz="1600" b="0" i="0" u="none" strike="noStrike" kern="120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                               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  <a:hlinkClick r:id="rId4"/>
              </a:rPr>
              <a:t>rafaelufrj@yahoo.com.br</a:t>
            </a:r>
            <a:endParaRPr lang="pt-BR" sz="2000" b="0" i="0" u="none" strike="noStrike" kern="1200" cap="none" spc="0" baseline="0" dirty="0" smtClean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120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1026" name="Picture 2" descr="C:\Users\user\Desktop\Who-am-i--meme-32175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7000"/>
                    </a14:imgEffect>
                    <a14:imgEffect>
                      <a14:brightnessContrast bright="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3465885"/>
            <a:ext cx="3719736" cy="2736304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user\Desktop\LOGOS-PROPUS-DS_recortad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96" y="4623916"/>
            <a:ext cx="24892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526654" y="365129"/>
            <a:ext cx="10515600" cy="975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err="1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Rugby</a:t>
            </a: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!!!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6147" name="Picture 3" descr="C:\Users\user\Desktop\rugb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052736"/>
            <a:ext cx="7488832" cy="54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526654" y="365129"/>
            <a:ext cx="10515600" cy="975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Isso é um </a:t>
            </a:r>
            <a:r>
              <a:rPr lang="pt-BR" sz="3200" b="0" i="0" u="none" strike="noStrike" kern="1200" cap="none" spc="0" baseline="0" dirty="0" err="1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scrum</a:t>
            </a: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...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6146" name="Picture 2" descr="C:\Users\user\Desktop\scr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908720"/>
            <a:ext cx="8721725" cy="54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Grafo de</a:t>
            </a:r>
            <a:r>
              <a:rPr lang="pt-BR" sz="3200" b="0" i="0" u="none" strike="noStrike" kern="1200" cap="none" spc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 relacionamento entre os sites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1026" name="Picture 2" descr="C:\Users\user\Desktop\figur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061013"/>
            <a:ext cx="10873208" cy="53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Buscando no </a:t>
            </a:r>
            <a:r>
              <a:rPr lang="pt-BR" sz="3200" b="0" i="0" u="none" strike="noStrike" kern="1200" cap="none" spc="0" baseline="0" dirty="0" err="1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Googlis</a:t>
            </a: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!</a:t>
            </a:r>
            <a:endParaRPr lang="pt-BR" sz="3200" b="0" i="0" u="none" strike="noStrike" kern="1200" cap="none" spc="0" baseline="0" dirty="0">
              <a:solidFill>
                <a:srgbClr val="A7D31B"/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3" y="1268760"/>
            <a:ext cx="635291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7320136" y="1916832"/>
            <a:ext cx="4747733" cy="3282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Termo buscado: </a:t>
            </a:r>
            <a:r>
              <a:rPr lang="pt-BR" sz="2000" b="0" i="0" u="none" strike="noStrike" kern="1200" cap="none" spc="0" baseline="0" dirty="0" err="1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rugby</a:t>
            </a:r>
            <a:endParaRPr lang="pt-BR" sz="2000" b="0" i="0" u="none" strike="noStrike" kern="1200" cap="none" spc="0" baseline="0" dirty="0" smtClean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Interface gráfica utilizando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TKinter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marR="0" lvl="0" indent="-3429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lvl="0" indent="-342900">
              <a:lnSpc>
                <a:spcPct val="90000"/>
              </a:lnSpc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A pagina inicial da busca 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é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  <a:hlinkClick r:id="rId5"/>
              </a:rPr>
              <a:t>www.rugbyfluminense.com.br</a:t>
            </a:r>
            <a:endParaRPr lang="pt-BR" sz="2000" dirty="0" smtClean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lvl="0" indent="-342900">
              <a:lnSpc>
                <a:spcPct val="90000"/>
              </a:lnSpc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120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342900" lvl="0" indent="-342900">
              <a:lnSpc>
                <a:spcPct val="90000"/>
              </a:lnSpc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O botão “Estou com sorte!” não faz nada... Igualzinho o do Google</a:t>
            </a:r>
            <a:endParaRPr lang="pt-BR" sz="2000" b="0" i="0" u="none" strike="noStrike" kern="1200" cap="none" spc="0" baseline="0" dirty="0">
              <a:solidFill>
                <a:schemeClr val="tx2">
                  <a:lumMod val="75000"/>
                </a:schemeClr>
              </a:solidFill>
              <a:uFillTx/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135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5807967" y="365129"/>
            <a:ext cx="5545835" cy="5872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 smtClean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Resultado da Busca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dirty="0">
              <a:solidFill>
                <a:srgbClr val="A7D31B"/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457200" marR="0" lvl="0" indent="-4572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 smtClean="0">
                <a:solidFill>
                  <a:schemeClr val="tx2">
                    <a:lumMod val="75000"/>
                  </a:schemeClr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São exibidos os dez primeiros resultados para a busca</a:t>
            </a:r>
            <a:endParaRPr lang="pt-BR" sz="3200" kern="0" dirty="0">
              <a:solidFill>
                <a:srgbClr val="A7D31B"/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457200" marR="0" lvl="0" indent="-4572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kern="0" dirty="0">
              <a:solidFill>
                <a:srgbClr val="A7D31B"/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L="457200" marR="0" lvl="0" indent="-4572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kern="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Vamos falar sobre esse rating mais a frente</a:t>
            </a:r>
          </a:p>
          <a:p>
            <a:pPr marL="457200" marR="0" lvl="0" indent="-45720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kern="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  <a:p>
            <a:pPr marR="0" lvl="0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Foram realizadas 5 iterações, o que deu um grafo </a:t>
            </a:r>
            <a:r>
              <a:rPr lang="pt-BR" sz="1400" dirty="0" err="1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beeeemmmm</a:t>
            </a:r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  <a:latin typeface="Arial Black" pitchFamily="34"/>
                <a:ea typeface="DejaVu Sans Condensed" pitchFamily="2"/>
                <a:cs typeface="DejaVu Sans Condensed" pitchFamily="2"/>
              </a:rPr>
              <a:t> maior (no anterior foram duas)</a:t>
            </a:r>
            <a:endParaRPr lang="pt-BR" sz="1400" dirty="0">
              <a:solidFill>
                <a:schemeClr val="tx2">
                  <a:lumMod val="75000"/>
                </a:schemeClr>
              </a:solidFill>
              <a:latin typeface="Arial Black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7" y="908720"/>
            <a:ext cx="4783316" cy="573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70" y="3573016"/>
            <a:ext cx="5832648" cy="282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0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>
                <a:solidFill>
                  <a:srgbClr val="A7D31B"/>
                </a:solidFill>
                <a:uFillTx/>
                <a:latin typeface="Arial Black" pitchFamily="34"/>
                <a:ea typeface="DejaVu Sans Condensed" pitchFamily="2"/>
                <a:cs typeface="DejaVu Sans Condensed" pitchFamily="2"/>
              </a:rPr>
              <a:t>Big Data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38203" y="1690689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8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2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Em 1998 os estudantes de Stanford, Sergey Brin e Lawrence Page publicam o artigo 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The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Anatomy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of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a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Large-Scale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Hypertextual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Web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Search</a:t>
            </a:r>
            <a:r>
              <a:rPr lang="pt-BR" sz="2200" b="0" i="1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2200" b="0" i="1" u="none" strike="noStrike" kern="1200" cap="none" spc="0" baseline="0" dirty="0" err="1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Engine</a:t>
            </a:r>
            <a:endParaRPr lang="pt-BR" sz="2200" b="0" i="1" u="none" strike="noStrike" kern="1200" cap="none" spc="0" baseline="0" dirty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18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2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onde observam o crescente volume de dados gerados na internet e a baixa eficiência dos buscadores existentes para atuar sobre esta massa de dados.</a:t>
            </a:r>
          </a:p>
          <a:p>
            <a:pPr marL="0" marR="0" lvl="0" indent="0" algn="ctr" defTabSz="914400" rtl="0" fontAlgn="auto" hangingPunct="1">
              <a:lnSpc>
                <a:spcPct val="18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200" b="0" i="0" u="none" strike="noStrike" kern="1200" cap="none" spc="0" baseline="0" dirty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 solução proposta por eles é chamada... Google!</a:t>
            </a:r>
          </a:p>
        </p:txBody>
      </p:sp>
    </p:spTree>
    <p:extLst>
      <p:ext uri="{BB962C8B-B14F-4D97-AF65-F5344CB8AC3E}">
        <p14:creationId xmlns:p14="http://schemas.microsoft.com/office/powerpoint/2010/main" val="31817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blipFill dpi="0" rotWithShape="1">
          <a:blip r:embed="rId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838203" y="495303"/>
            <a:ext cx="10510159" cy="56816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Algumas constatações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1" u="none" strike="noStrike" kern="1200" cap="none" spc="0" baseline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1" u="none" strike="noStrike" kern="1200" cap="none" spc="0" baseline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“Apesar da importância dos sistemas de busca de larga escala na web, muito pouca pesquisa acadêmica foi realizada sobre isto.”</a:t>
            </a:r>
            <a:endParaRPr lang="pt-BR" sz="2400" b="0" i="0" u="none" strike="noStrike" kern="1200" cap="none" spc="0" baseline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1" u="none" strike="noStrike" kern="1200" cap="none" spc="0" baseline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“O montante de informações na web está crescendo rapidamente, assim como o número de novos usuários sem experiência na arte das buscas na web.”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1" u="none" strike="noStrike" kern="1200" cap="none" spc="0" baseline="0">
              <a:solidFill>
                <a:srgbClr val="303A4C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1" u="none" strike="noStrike" kern="1200" cap="none" spc="0" baseline="0">
                <a:solidFill>
                  <a:srgbClr val="303A4C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“O sistema de indexação precisa processar centenas de Gigabytes de dados com eficiência. Queries precisão ser executadas rapidamente, na escala de centenas de milhões por segundo.”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drão 4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513</Words>
  <Application>Microsoft Office PowerPoint</Application>
  <PresentationFormat>Personalizar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Padrão</vt:lpstr>
      <vt:lpstr>Padrão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52</cp:revision>
  <dcterms:created xsi:type="dcterms:W3CDTF">2016-12-09T09:44:57Z</dcterms:created>
  <dcterms:modified xsi:type="dcterms:W3CDTF">2017-06-23T04:50:20Z</dcterms:modified>
</cp:coreProperties>
</file>