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1" r:id="rId80"/>
    <p:sldId id="312" r:id="rId81"/>
    <p:sldId id="313" r:id="rId82"/>
    <p:sldId id="314" r:id="rId83"/>
    <p:sldId id="315" r:id="rId84"/>
    <p:sldId id="316" r:id="rId85"/>
    <p:sldId id="317" r:id="rId86"/>
    <p:sldId id="318" r:id="rId87"/>
    <p:sldId id="319" r:id="rId88"/>
    <p:sldId id="320" r:id="rId89"/>
    <p:sldId id="321" r:id="rId90"/>
    <p:sldId id="322" r:id="rId91"/>
    <p:sldId id="323" r:id="rId92"/>
    <p:sldId id="324" r:id="rId93"/>
    <p:sldId id="325" r:id="rId94"/>
    <p:sldId id="326" r:id="rId95"/>
    <p:sldId id="327" r:id="rId96"/>
    <p:sldId id="328" r:id="rId97"/>
    <p:sldId id="329" r:id="rId98"/>
    <p:sldId id="330" r:id="rId99"/>
    <p:sldId id="331" r:id="rId100"/>
    <p:sldId id="332" r:id="rId101"/>
    <p:sldId id="333" r:id="rId102"/>
    <p:sldId id="334" r:id="rId103"/>
    <p:sldId id="335" r:id="rId104"/>
    <p:sldId id="336" r:id="rId105"/>
    <p:sldId id="337" r:id="rId106"/>
    <p:sldId id="338" r:id="rId107"/>
    <p:sldId id="339" r:id="rId108"/>
    <p:sldId id="340" r:id="rId109"/>
    <p:sldId id="341" r:id="rId110"/>
    <p:sldId id="342" r:id="rId111"/>
    <p:sldId id="343" r:id="rId112"/>
    <p:sldId id="344" r:id="rId113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Fira Code" charset="1" panose="020B0809050000020004"/>
      <p:regular r:id="rId12"/>
    </p:embeddedFont>
    <p:embeddedFont>
      <p:font typeface="Fira Code Bold" charset="1" panose="020B0809050000020004"/>
      <p:regular r:id="rId13"/>
    </p:embeddedFont>
    <p:embeddedFont>
      <p:font typeface="Montserrat" charset="1" panose="00000500000000000000"/>
      <p:regular r:id="rId14"/>
    </p:embeddedFont>
    <p:embeddedFont>
      <p:font typeface="Montserrat Bold" charset="1" panose="00000600000000000000"/>
      <p:regular r:id="rId15"/>
    </p:embeddedFont>
    <p:embeddedFont>
      <p:font typeface="Montserrat Italics" charset="1" panose="00000500000000000000"/>
      <p:regular r:id="rId16"/>
    </p:embeddedFont>
    <p:embeddedFont>
      <p:font typeface="Montserrat Bold Italics" charset="1" panose="000006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Italics" charset="1" panose="00000500000000000000"/>
      <p:regular r:id="rId20"/>
    </p:embeddedFont>
    <p:embeddedFont>
      <p:font typeface="Poppins Bold Italics" charset="1" panose="00000800000000000000"/>
      <p:regular r:id="rId21"/>
    </p:embeddedFont>
    <p:embeddedFont>
      <p:font typeface="Brittany" charset="1" panose="00000000000000000000"/>
      <p:regular r:id="rId22"/>
    </p:embeddedFont>
    <p:embeddedFont>
      <p:font typeface="Garet" charset="1" panose="00000000000000000000"/>
      <p:regular r:id="rId23"/>
    </p:embeddedFont>
    <p:embeddedFont>
      <p:font typeface="Garet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00" Target="slides/slide76.xml" Type="http://schemas.openxmlformats.org/officeDocument/2006/relationships/slide"/><Relationship Id="rId101" Target="slides/slide77.xml" Type="http://schemas.openxmlformats.org/officeDocument/2006/relationships/slide"/><Relationship Id="rId102" Target="slides/slide78.xml" Type="http://schemas.openxmlformats.org/officeDocument/2006/relationships/slide"/><Relationship Id="rId103" Target="slides/slide79.xml" Type="http://schemas.openxmlformats.org/officeDocument/2006/relationships/slide"/><Relationship Id="rId104" Target="slides/slide80.xml" Type="http://schemas.openxmlformats.org/officeDocument/2006/relationships/slide"/><Relationship Id="rId105" Target="slides/slide81.xml" Type="http://schemas.openxmlformats.org/officeDocument/2006/relationships/slide"/><Relationship Id="rId106" Target="slides/slide82.xml" Type="http://schemas.openxmlformats.org/officeDocument/2006/relationships/slide"/><Relationship Id="rId107" Target="slides/slide83.xml" Type="http://schemas.openxmlformats.org/officeDocument/2006/relationships/slide"/><Relationship Id="rId108" Target="slides/slide84.xml" Type="http://schemas.openxmlformats.org/officeDocument/2006/relationships/slide"/><Relationship Id="rId109" Target="slides/slide85.xml" Type="http://schemas.openxmlformats.org/officeDocument/2006/relationships/slide"/><Relationship Id="rId11" Target="fonts/font11.fntdata" Type="http://schemas.openxmlformats.org/officeDocument/2006/relationships/font"/><Relationship Id="rId110" Target="slides/slide86.xml" Type="http://schemas.openxmlformats.org/officeDocument/2006/relationships/slide"/><Relationship Id="rId111" Target="slides/slide87.xml" Type="http://schemas.openxmlformats.org/officeDocument/2006/relationships/slide"/><Relationship Id="rId112" Target="slides/slide88.xml" Type="http://schemas.openxmlformats.org/officeDocument/2006/relationships/slide"/><Relationship Id="rId113" Target="slides/slide89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33" Target="slides/slide9.xml" Type="http://schemas.openxmlformats.org/officeDocument/2006/relationships/slide"/><Relationship Id="rId34" Target="slides/slide10.xml" Type="http://schemas.openxmlformats.org/officeDocument/2006/relationships/slide"/><Relationship Id="rId35" Target="slides/slide11.xml" Type="http://schemas.openxmlformats.org/officeDocument/2006/relationships/slide"/><Relationship Id="rId36" Target="slides/slide12.xml" Type="http://schemas.openxmlformats.org/officeDocument/2006/relationships/slide"/><Relationship Id="rId37" Target="slides/slide13.xml" Type="http://schemas.openxmlformats.org/officeDocument/2006/relationships/slide"/><Relationship Id="rId38" Target="slides/slide14.xml" Type="http://schemas.openxmlformats.org/officeDocument/2006/relationships/slide"/><Relationship Id="rId39" Target="slides/slide15.xml" Type="http://schemas.openxmlformats.org/officeDocument/2006/relationships/slide"/><Relationship Id="rId4" Target="theme/theme1.xml" Type="http://schemas.openxmlformats.org/officeDocument/2006/relationships/theme"/><Relationship Id="rId40" Target="slides/slide16.xml" Type="http://schemas.openxmlformats.org/officeDocument/2006/relationships/slide"/><Relationship Id="rId41" Target="slides/slide17.xml" Type="http://schemas.openxmlformats.org/officeDocument/2006/relationships/slide"/><Relationship Id="rId42" Target="slides/slide18.xml" Type="http://schemas.openxmlformats.org/officeDocument/2006/relationships/slide"/><Relationship Id="rId43" Target="slides/slide19.xml" Type="http://schemas.openxmlformats.org/officeDocument/2006/relationships/slide"/><Relationship Id="rId44" Target="slides/slide20.xml" Type="http://schemas.openxmlformats.org/officeDocument/2006/relationships/slide"/><Relationship Id="rId45" Target="slides/slide21.xml" Type="http://schemas.openxmlformats.org/officeDocument/2006/relationships/slide"/><Relationship Id="rId46" Target="slides/slide22.xml" Type="http://schemas.openxmlformats.org/officeDocument/2006/relationships/slide"/><Relationship Id="rId47" Target="slides/slide23.xml" Type="http://schemas.openxmlformats.org/officeDocument/2006/relationships/slide"/><Relationship Id="rId48" Target="slides/slide24.xml" Type="http://schemas.openxmlformats.org/officeDocument/2006/relationships/slide"/><Relationship Id="rId49" Target="slides/slide25.xml" Type="http://schemas.openxmlformats.org/officeDocument/2006/relationships/slide"/><Relationship Id="rId5" Target="tableStyles.xml" Type="http://schemas.openxmlformats.org/officeDocument/2006/relationships/tableStyles"/><Relationship Id="rId50" Target="slides/slide26.xml" Type="http://schemas.openxmlformats.org/officeDocument/2006/relationships/slide"/><Relationship Id="rId51" Target="slides/slide27.xml" Type="http://schemas.openxmlformats.org/officeDocument/2006/relationships/slide"/><Relationship Id="rId52" Target="slides/slide28.xml" Type="http://schemas.openxmlformats.org/officeDocument/2006/relationships/slide"/><Relationship Id="rId53" Target="slides/slide29.xml" Type="http://schemas.openxmlformats.org/officeDocument/2006/relationships/slide"/><Relationship Id="rId54" Target="slides/slide30.xml" Type="http://schemas.openxmlformats.org/officeDocument/2006/relationships/slide"/><Relationship Id="rId55" Target="slides/slide31.xml" Type="http://schemas.openxmlformats.org/officeDocument/2006/relationships/slide"/><Relationship Id="rId56" Target="slides/slide32.xml" Type="http://schemas.openxmlformats.org/officeDocument/2006/relationships/slide"/><Relationship Id="rId57" Target="slides/slide33.xml" Type="http://schemas.openxmlformats.org/officeDocument/2006/relationships/slide"/><Relationship Id="rId58" Target="slides/slide34.xml" Type="http://schemas.openxmlformats.org/officeDocument/2006/relationships/slide"/><Relationship Id="rId59" Target="slides/slide35.xml" Type="http://schemas.openxmlformats.org/officeDocument/2006/relationships/slide"/><Relationship Id="rId6" Target="fonts/font6.fntdata" Type="http://schemas.openxmlformats.org/officeDocument/2006/relationships/font"/><Relationship Id="rId60" Target="slides/slide36.xml" Type="http://schemas.openxmlformats.org/officeDocument/2006/relationships/slide"/><Relationship Id="rId61" Target="slides/slide37.xml" Type="http://schemas.openxmlformats.org/officeDocument/2006/relationships/slide"/><Relationship Id="rId62" Target="slides/slide38.xml" Type="http://schemas.openxmlformats.org/officeDocument/2006/relationships/slide"/><Relationship Id="rId63" Target="slides/slide39.xml" Type="http://schemas.openxmlformats.org/officeDocument/2006/relationships/slide"/><Relationship Id="rId64" Target="slides/slide40.xml" Type="http://schemas.openxmlformats.org/officeDocument/2006/relationships/slide"/><Relationship Id="rId65" Target="slides/slide41.xml" Type="http://schemas.openxmlformats.org/officeDocument/2006/relationships/slide"/><Relationship Id="rId66" Target="slides/slide42.xml" Type="http://schemas.openxmlformats.org/officeDocument/2006/relationships/slide"/><Relationship Id="rId67" Target="slides/slide43.xml" Type="http://schemas.openxmlformats.org/officeDocument/2006/relationships/slide"/><Relationship Id="rId68" Target="slides/slide44.xml" Type="http://schemas.openxmlformats.org/officeDocument/2006/relationships/slide"/><Relationship Id="rId69" Target="slides/slide45.xml" Type="http://schemas.openxmlformats.org/officeDocument/2006/relationships/slide"/><Relationship Id="rId7" Target="fonts/font7.fntdata" Type="http://schemas.openxmlformats.org/officeDocument/2006/relationships/font"/><Relationship Id="rId70" Target="slides/slide46.xml" Type="http://schemas.openxmlformats.org/officeDocument/2006/relationships/slide"/><Relationship Id="rId71" Target="slides/slide47.xml" Type="http://schemas.openxmlformats.org/officeDocument/2006/relationships/slide"/><Relationship Id="rId72" Target="slides/slide48.xml" Type="http://schemas.openxmlformats.org/officeDocument/2006/relationships/slide"/><Relationship Id="rId73" Target="slides/slide49.xml" Type="http://schemas.openxmlformats.org/officeDocument/2006/relationships/slide"/><Relationship Id="rId74" Target="slides/slide50.xml" Type="http://schemas.openxmlformats.org/officeDocument/2006/relationships/slide"/><Relationship Id="rId75" Target="slides/slide51.xml" Type="http://schemas.openxmlformats.org/officeDocument/2006/relationships/slide"/><Relationship Id="rId76" Target="slides/slide52.xml" Type="http://schemas.openxmlformats.org/officeDocument/2006/relationships/slide"/><Relationship Id="rId77" Target="slides/slide53.xml" Type="http://schemas.openxmlformats.org/officeDocument/2006/relationships/slide"/><Relationship Id="rId78" Target="slides/slide54.xml" Type="http://schemas.openxmlformats.org/officeDocument/2006/relationships/slide"/><Relationship Id="rId79" Target="slides/slide55.xml" Type="http://schemas.openxmlformats.org/officeDocument/2006/relationships/slide"/><Relationship Id="rId8" Target="fonts/font8.fntdata" Type="http://schemas.openxmlformats.org/officeDocument/2006/relationships/font"/><Relationship Id="rId80" Target="slides/slide56.xml" Type="http://schemas.openxmlformats.org/officeDocument/2006/relationships/slide"/><Relationship Id="rId81" Target="slides/slide57.xml" Type="http://schemas.openxmlformats.org/officeDocument/2006/relationships/slide"/><Relationship Id="rId82" Target="slides/slide58.xml" Type="http://schemas.openxmlformats.org/officeDocument/2006/relationships/slide"/><Relationship Id="rId83" Target="slides/slide59.xml" Type="http://schemas.openxmlformats.org/officeDocument/2006/relationships/slide"/><Relationship Id="rId84" Target="slides/slide60.xml" Type="http://schemas.openxmlformats.org/officeDocument/2006/relationships/slide"/><Relationship Id="rId85" Target="slides/slide61.xml" Type="http://schemas.openxmlformats.org/officeDocument/2006/relationships/slide"/><Relationship Id="rId86" Target="slides/slide62.xml" Type="http://schemas.openxmlformats.org/officeDocument/2006/relationships/slide"/><Relationship Id="rId87" Target="slides/slide63.xml" Type="http://schemas.openxmlformats.org/officeDocument/2006/relationships/slide"/><Relationship Id="rId88" Target="slides/slide64.xml" Type="http://schemas.openxmlformats.org/officeDocument/2006/relationships/slide"/><Relationship Id="rId89" Target="slides/slide65.xml" Type="http://schemas.openxmlformats.org/officeDocument/2006/relationships/slide"/><Relationship Id="rId9" Target="fonts/font9.fntdata" Type="http://schemas.openxmlformats.org/officeDocument/2006/relationships/font"/><Relationship Id="rId90" Target="slides/slide66.xml" Type="http://schemas.openxmlformats.org/officeDocument/2006/relationships/slide"/><Relationship Id="rId91" Target="slides/slide67.xml" Type="http://schemas.openxmlformats.org/officeDocument/2006/relationships/slide"/><Relationship Id="rId92" Target="slides/slide68.xml" Type="http://schemas.openxmlformats.org/officeDocument/2006/relationships/slide"/><Relationship Id="rId93" Target="slides/slide69.xml" Type="http://schemas.openxmlformats.org/officeDocument/2006/relationships/slide"/><Relationship Id="rId94" Target="slides/slide70.xml" Type="http://schemas.openxmlformats.org/officeDocument/2006/relationships/slide"/><Relationship Id="rId95" Target="slides/slide71.xml" Type="http://schemas.openxmlformats.org/officeDocument/2006/relationships/slide"/><Relationship Id="rId96" Target="slides/slide72.xml" Type="http://schemas.openxmlformats.org/officeDocument/2006/relationships/slide"/><Relationship Id="rId97" Target="slides/slide73.xml" Type="http://schemas.openxmlformats.org/officeDocument/2006/relationships/slide"/><Relationship Id="rId98" Target="slides/slide74.xml" Type="http://schemas.openxmlformats.org/officeDocument/2006/relationships/slide"/><Relationship Id="rId99" Target="slides/slide75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FIHihV5Pg.mp4" Type="http://schemas.openxmlformats.org/officeDocument/2006/relationships/video"/><Relationship Id="rId4" Target="../media/VAFIHihV5Pg.mp4" Type="http://schemas.microsoft.com/office/2007/relationships/media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8.png" Type="http://schemas.openxmlformats.org/officeDocument/2006/relationships/image"/><Relationship Id="rId4" Target="../media/image17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17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17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17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17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17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17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96932" y="7681132"/>
            <a:ext cx="5012346" cy="781940"/>
            <a:chOff x="0" y="0"/>
            <a:chExt cx="6609980" cy="1031175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9921161" y="7804966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77332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57061" y="3720392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67613" y="5227495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00904" y="4823386"/>
            <a:ext cx="1710461" cy="17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80027" y="2223887"/>
            <a:ext cx="5727946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introdução à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917000" y="4752530"/>
            <a:ext cx="5012346" cy="781940"/>
            <a:chOff x="0" y="0"/>
            <a:chExt cx="6609980" cy="1031175"/>
          </a:xfrm>
        </p:grpSpPr>
        <p:sp>
          <p:nvSpPr>
            <p:cNvPr name="Freeform 6" id="6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917000" y="6858445"/>
            <a:ext cx="5012346" cy="781940"/>
            <a:chOff x="0" y="0"/>
            <a:chExt cx="6609980" cy="1031175"/>
          </a:xfrm>
        </p:grpSpPr>
        <p:sp>
          <p:nvSpPr>
            <p:cNvPr name="Freeform 9" id="9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917000" y="2646615"/>
            <a:ext cx="5012346" cy="781940"/>
            <a:chOff x="0" y="0"/>
            <a:chExt cx="6609980" cy="1031175"/>
          </a:xfrm>
        </p:grpSpPr>
        <p:sp>
          <p:nvSpPr>
            <p:cNvPr name="Freeform 12" id="12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23706" y="4857314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FBF3E4"/>
                </a:solidFill>
                <a:latin typeface="Bebas Neue Bold"/>
              </a:rPr>
              <a:t>Paradigmas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23706" y="6980493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FBF3E4"/>
                </a:solidFill>
                <a:latin typeface="Bebas Neue Bold"/>
              </a:rPr>
              <a:t>Conceitos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92542" y="2747835"/>
            <a:ext cx="486126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Bebas Neue Bold"/>
              </a:rPr>
              <a:t>Linguagem de programação</a:t>
            </a:r>
          </a:p>
        </p:txBody>
      </p:sp>
      <p:sp>
        <p:nvSpPr>
          <p:cNvPr name="AutoShape 17" id="17"/>
          <p:cNvSpPr/>
          <p:nvPr/>
        </p:nvSpPr>
        <p:spPr>
          <a:xfrm rot="5400000">
            <a:off x="12761185" y="4033392"/>
            <a:ext cx="1323975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rot="5400000">
            <a:off x="12761185" y="6139308"/>
            <a:ext cx="1323975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11881718" y="1534803"/>
            <a:ext cx="6055126" cy="722114"/>
            <a:chOff x="0" y="0"/>
            <a:chExt cx="24230031" cy="2889590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24166531" cy="2826090"/>
            </a:xfrm>
            <a:custGeom>
              <a:avLst/>
              <a:gdLst/>
              <a:ahLst/>
              <a:cxnLst/>
              <a:rect r="r" b="b" t="t" l="l"/>
              <a:pathLst>
                <a:path h="2826090" w="24166531">
                  <a:moveTo>
                    <a:pt x="24073820" y="2826090"/>
                  </a:moveTo>
                  <a:lnTo>
                    <a:pt x="92710" y="2826090"/>
                  </a:lnTo>
                  <a:cubicBezTo>
                    <a:pt x="41910" y="2826090"/>
                    <a:pt x="0" y="2784180"/>
                    <a:pt x="0" y="27333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072551" y="0"/>
                  </a:lnTo>
                  <a:cubicBezTo>
                    <a:pt x="24123351" y="0"/>
                    <a:pt x="24165261" y="41910"/>
                    <a:pt x="24165261" y="92710"/>
                  </a:cubicBezTo>
                  <a:lnTo>
                    <a:pt x="24165261" y="2732110"/>
                  </a:lnTo>
                  <a:cubicBezTo>
                    <a:pt x="24166531" y="2784180"/>
                    <a:pt x="24124620" y="2826090"/>
                    <a:pt x="24073820" y="2826090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24230031" cy="2889590"/>
            </a:xfrm>
            <a:custGeom>
              <a:avLst/>
              <a:gdLst/>
              <a:ahLst/>
              <a:cxnLst/>
              <a:rect r="r" b="b" t="t" l="l"/>
              <a:pathLst>
                <a:path h="2889590" w="24230031">
                  <a:moveTo>
                    <a:pt x="24105570" y="59690"/>
                  </a:moveTo>
                  <a:cubicBezTo>
                    <a:pt x="24141131" y="59690"/>
                    <a:pt x="24170340" y="88900"/>
                    <a:pt x="24170340" y="124460"/>
                  </a:cubicBezTo>
                  <a:lnTo>
                    <a:pt x="24170340" y="2765130"/>
                  </a:lnTo>
                  <a:cubicBezTo>
                    <a:pt x="24170340" y="2800690"/>
                    <a:pt x="24141131" y="2829901"/>
                    <a:pt x="24105570" y="2829901"/>
                  </a:cubicBezTo>
                  <a:lnTo>
                    <a:pt x="124460" y="2829901"/>
                  </a:lnTo>
                  <a:cubicBezTo>
                    <a:pt x="88900" y="2829901"/>
                    <a:pt x="59690" y="2800690"/>
                    <a:pt x="59690" y="27651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4105570" y="59690"/>
                  </a:lnTo>
                  <a:moveTo>
                    <a:pt x="241055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765130"/>
                  </a:lnTo>
                  <a:cubicBezTo>
                    <a:pt x="0" y="2833711"/>
                    <a:pt x="55880" y="2889590"/>
                    <a:pt x="124460" y="2889590"/>
                  </a:cubicBezTo>
                  <a:lnTo>
                    <a:pt x="24105570" y="2889590"/>
                  </a:lnTo>
                  <a:cubicBezTo>
                    <a:pt x="24174151" y="2889590"/>
                    <a:pt x="24230031" y="2833711"/>
                    <a:pt x="24230031" y="2765130"/>
                  </a:cubicBezTo>
                  <a:lnTo>
                    <a:pt x="24230031" y="124460"/>
                  </a:lnTo>
                  <a:cubicBezTo>
                    <a:pt x="24230031" y="55880"/>
                    <a:pt x="24174151" y="0"/>
                    <a:pt x="241055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095292" y="1648621"/>
            <a:ext cx="562797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JavaScript, Java, TypeScript, C, C++, etc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573176">
            <a:off x="15922531" y="2391349"/>
            <a:ext cx="1293741" cy="936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917000" y="4752530"/>
            <a:ext cx="5012346" cy="781940"/>
            <a:chOff x="0" y="0"/>
            <a:chExt cx="6609980" cy="1031175"/>
          </a:xfrm>
        </p:grpSpPr>
        <p:sp>
          <p:nvSpPr>
            <p:cNvPr name="Freeform 6" id="6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917000" y="6858445"/>
            <a:ext cx="5012346" cy="781940"/>
            <a:chOff x="0" y="0"/>
            <a:chExt cx="6609980" cy="1031175"/>
          </a:xfrm>
        </p:grpSpPr>
        <p:sp>
          <p:nvSpPr>
            <p:cNvPr name="Freeform 9" id="9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917000" y="2646615"/>
            <a:ext cx="5012346" cy="781940"/>
            <a:chOff x="0" y="0"/>
            <a:chExt cx="6609980" cy="1031175"/>
          </a:xfrm>
        </p:grpSpPr>
        <p:sp>
          <p:nvSpPr>
            <p:cNvPr name="Freeform 12" id="12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23706" y="4857314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FBF3E4"/>
                </a:solidFill>
                <a:latin typeface="Bebas Neue Bold"/>
              </a:rPr>
              <a:t>Paradigmas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23706" y="6980493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FBF3E4"/>
                </a:solidFill>
                <a:latin typeface="Bebas Neue Bold"/>
              </a:rPr>
              <a:t>Conceitos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92542" y="2747835"/>
            <a:ext cx="486126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Bebas Neue Bold"/>
              </a:rPr>
              <a:t>Linguagem de programação</a:t>
            </a:r>
          </a:p>
        </p:txBody>
      </p:sp>
      <p:sp>
        <p:nvSpPr>
          <p:cNvPr name="AutoShape 17" id="17"/>
          <p:cNvSpPr/>
          <p:nvPr/>
        </p:nvSpPr>
        <p:spPr>
          <a:xfrm rot="5400000">
            <a:off x="12761185" y="4033392"/>
            <a:ext cx="1323975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rot="5400000">
            <a:off x="12761185" y="6139308"/>
            <a:ext cx="1323975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11881718" y="1534803"/>
            <a:ext cx="6055126" cy="722114"/>
            <a:chOff x="0" y="0"/>
            <a:chExt cx="24230031" cy="2889590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24166531" cy="2826090"/>
            </a:xfrm>
            <a:custGeom>
              <a:avLst/>
              <a:gdLst/>
              <a:ahLst/>
              <a:cxnLst/>
              <a:rect r="r" b="b" t="t" l="l"/>
              <a:pathLst>
                <a:path h="2826090" w="24166531">
                  <a:moveTo>
                    <a:pt x="24073820" y="2826090"/>
                  </a:moveTo>
                  <a:lnTo>
                    <a:pt x="92710" y="2826090"/>
                  </a:lnTo>
                  <a:cubicBezTo>
                    <a:pt x="41910" y="2826090"/>
                    <a:pt x="0" y="2784180"/>
                    <a:pt x="0" y="27333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072551" y="0"/>
                  </a:lnTo>
                  <a:cubicBezTo>
                    <a:pt x="24123351" y="0"/>
                    <a:pt x="24165261" y="41910"/>
                    <a:pt x="24165261" y="92710"/>
                  </a:cubicBezTo>
                  <a:lnTo>
                    <a:pt x="24165261" y="2732110"/>
                  </a:lnTo>
                  <a:cubicBezTo>
                    <a:pt x="24166531" y="2784180"/>
                    <a:pt x="24124620" y="2826090"/>
                    <a:pt x="24073820" y="2826090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24230031" cy="2889590"/>
            </a:xfrm>
            <a:custGeom>
              <a:avLst/>
              <a:gdLst/>
              <a:ahLst/>
              <a:cxnLst/>
              <a:rect r="r" b="b" t="t" l="l"/>
              <a:pathLst>
                <a:path h="2889590" w="24230031">
                  <a:moveTo>
                    <a:pt x="24105570" y="59690"/>
                  </a:moveTo>
                  <a:cubicBezTo>
                    <a:pt x="24141131" y="59690"/>
                    <a:pt x="24170340" y="88900"/>
                    <a:pt x="24170340" y="124460"/>
                  </a:cubicBezTo>
                  <a:lnTo>
                    <a:pt x="24170340" y="2765130"/>
                  </a:lnTo>
                  <a:cubicBezTo>
                    <a:pt x="24170340" y="2800690"/>
                    <a:pt x="24141131" y="2829901"/>
                    <a:pt x="24105570" y="2829901"/>
                  </a:cubicBezTo>
                  <a:lnTo>
                    <a:pt x="124460" y="2829901"/>
                  </a:lnTo>
                  <a:cubicBezTo>
                    <a:pt x="88900" y="2829901"/>
                    <a:pt x="59690" y="2800690"/>
                    <a:pt x="59690" y="27651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4105570" y="59690"/>
                  </a:lnTo>
                  <a:moveTo>
                    <a:pt x="241055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765130"/>
                  </a:lnTo>
                  <a:cubicBezTo>
                    <a:pt x="0" y="2833711"/>
                    <a:pt x="55880" y="2889590"/>
                    <a:pt x="124460" y="2889590"/>
                  </a:cubicBezTo>
                  <a:lnTo>
                    <a:pt x="24105570" y="2889590"/>
                  </a:lnTo>
                  <a:cubicBezTo>
                    <a:pt x="24174151" y="2889590"/>
                    <a:pt x="24230031" y="2833711"/>
                    <a:pt x="24230031" y="2765130"/>
                  </a:cubicBezTo>
                  <a:lnTo>
                    <a:pt x="24230031" y="124460"/>
                  </a:lnTo>
                  <a:cubicBezTo>
                    <a:pt x="24230031" y="55880"/>
                    <a:pt x="24174151" y="0"/>
                    <a:pt x="241055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095292" y="1648621"/>
            <a:ext cx="562797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JavaScript, Java, TypeScript, C, C++, etc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5218802" y="3520983"/>
            <a:ext cx="5698197" cy="913577"/>
            <a:chOff x="0" y="0"/>
            <a:chExt cx="20707900" cy="3320042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20644400" cy="3256542"/>
            </a:xfrm>
            <a:custGeom>
              <a:avLst/>
              <a:gdLst/>
              <a:ahLst/>
              <a:cxnLst/>
              <a:rect r="r" b="b" t="t" l="l"/>
              <a:pathLst>
                <a:path h="3256542" w="20644400">
                  <a:moveTo>
                    <a:pt x="20551690" y="3256542"/>
                  </a:moveTo>
                  <a:lnTo>
                    <a:pt x="92710" y="3256542"/>
                  </a:lnTo>
                  <a:cubicBezTo>
                    <a:pt x="41910" y="3256542"/>
                    <a:pt x="0" y="3214632"/>
                    <a:pt x="0" y="316383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550420" y="0"/>
                  </a:lnTo>
                  <a:cubicBezTo>
                    <a:pt x="20601220" y="0"/>
                    <a:pt x="20643129" y="41910"/>
                    <a:pt x="20643129" y="92710"/>
                  </a:cubicBezTo>
                  <a:lnTo>
                    <a:pt x="20643129" y="3162562"/>
                  </a:lnTo>
                  <a:cubicBezTo>
                    <a:pt x="20644400" y="3214632"/>
                    <a:pt x="20602490" y="3256542"/>
                    <a:pt x="20551690" y="3256542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20707900" cy="3320042"/>
            </a:xfrm>
            <a:custGeom>
              <a:avLst/>
              <a:gdLst/>
              <a:ahLst/>
              <a:cxnLst/>
              <a:rect r="r" b="b" t="t" l="l"/>
              <a:pathLst>
                <a:path h="3320042" w="20707900">
                  <a:moveTo>
                    <a:pt x="20583440" y="59690"/>
                  </a:moveTo>
                  <a:cubicBezTo>
                    <a:pt x="20619000" y="59690"/>
                    <a:pt x="20648209" y="88900"/>
                    <a:pt x="20648209" y="124460"/>
                  </a:cubicBezTo>
                  <a:lnTo>
                    <a:pt x="20648209" y="3195582"/>
                  </a:lnTo>
                  <a:cubicBezTo>
                    <a:pt x="20648209" y="3231142"/>
                    <a:pt x="20619000" y="3260352"/>
                    <a:pt x="20583440" y="3260352"/>
                  </a:cubicBezTo>
                  <a:lnTo>
                    <a:pt x="124460" y="3260352"/>
                  </a:lnTo>
                  <a:cubicBezTo>
                    <a:pt x="88900" y="3260352"/>
                    <a:pt x="59690" y="3231142"/>
                    <a:pt x="59690" y="31955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583440" y="59690"/>
                  </a:lnTo>
                  <a:moveTo>
                    <a:pt x="2058344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5582"/>
                  </a:lnTo>
                  <a:cubicBezTo>
                    <a:pt x="0" y="3264162"/>
                    <a:pt x="55880" y="3320042"/>
                    <a:pt x="124460" y="3320042"/>
                  </a:cubicBezTo>
                  <a:lnTo>
                    <a:pt x="20583440" y="3320042"/>
                  </a:lnTo>
                  <a:cubicBezTo>
                    <a:pt x="20652020" y="3320042"/>
                    <a:pt x="20707900" y="3264162"/>
                    <a:pt x="20707900" y="3195582"/>
                  </a:cubicBezTo>
                  <a:lnTo>
                    <a:pt x="20707900" y="124460"/>
                  </a:lnTo>
                  <a:cubicBezTo>
                    <a:pt x="20707900" y="55880"/>
                    <a:pt x="20652020" y="0"/>
                    <a:pt x="2058344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5477545" y="3516220"/>
            <a:ext cx="5180713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Funcional, Imperativo, Declarativo, Orientado a Objetos, etc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573176">
            <a:off x="15922531" y="2391349"/>
            <a:ext cx="1293741" cy="936345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3120">
            <a:off x="9600513" y="4446292"/>
            <a:ext cx="1293741" cy="936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917000" y="4752530"/>
            <a:ext cx="5012346" cy="781940"/>
            <a:chOff x="0" y="0"/>
            <a:chExt cx="6609980" cy="1031175"/>
          </a:xfrm>
        </p:grpSpPr>
        <p:sp>
          <p:nvSpPr>
            <p:cNvPr name="Freeform 6" id="6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917000" y="6858445"/>
            <a:ext cx="5012346" cy="781940"/>
            <a:chOff x="0" y="0"/>
            <a:chExt cx="6609980" cy="1031175"/>
          </a:xfrm>
        </p:grpSpPr>
        <p:sp>
          <p:nvSpPr>
            <p:cNvPr name="Freeform 9" id="9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917000" y="2646615"/>
            <a:ext cx="5012346" cy="781940"/>
            <a:chOff x="0" y="0"/>
            <a:chExt cx="6609980" cy="1031175"/>
          </a:xfrm>
        </p:grpSpPr>
        <p:sp>
          <p:nvSpPr>
            <p:cNvPr name="Freeform 12" id="12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23706" y="4857314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FBF3E4"/>
                </a:solidFill>
                <a:latin typeface="Bebas Neue Bold"/>
              </a:rPr>
              <a:t>Paradigmas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23706" y="6980493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FBF3E4"/>
                </a:solidFill>
                <a:latin typeface="Bebas Neue Bold"/>
              </a:rPr>
              <a:t>Conceitos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92542" y="2747835"/>
            <a:ext cx="486126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Bebas Neue Bold"/>
              </a:rPr>
              <a:t>Linguagem de programação</a:t>
            </a:r>
          </a:p>
        </p:txBody>
      </p:sp>
      <p:sp>
        <p:nvSpPr>
          <p:cNvPr name="AutoShape 17" id="17"/>
          <p:cNvSpPr/>
          <p:nvPr/>
        </p:nvSpPr>
        <p:spPr>
          <a:xfrm rot="5400000">
            <a:off x="12761185" y="4033392"/>
            <a:ext cx="1323975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rot="5400000">
            <a:off x="12761185" y="6139308"/>
            <a:ext cx="1323975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11881718" y="1534803"/>
            <a:ext cx="6055126" cy="722114"/>
            <a:chOff x="0" y="0"/>
            <a:chExt cx="24230031" cy="2889590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24166531" cy="2826090"/>
            </a:xfrm>
            <a:custGeom>
              <a:avLst/>
              <a:gdLst/>
              <a:ahLst/>
              <a:cxnLst/>
              <a:rect r="r" b="b" t="t" l="l"/>
              <a:pathLst>
                <a:path h="2826090" w="24166531">
                  <a:moveTo>
                    <a:pt x="24073820" y="2826090"/>
                  </a:moveTo>
                  <a:lnTo>
                    <a:pt x="92710" y="2826090"/>
                  </a:lnTo>
                  <a:cubicBezTo>
                    <a:pt x="41910" y="2826090"/>
                    <a:pt x="0" y="2784180"/>
                    <a:pt x="0" y="27333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072551" y="0"/>
                  </a:lnTo>
                  <a:cubicBezTo>
                    <a:pt x="24123351" y="0"/>
                    <a:pt x="24165261" y="41910"/>
                    <a:pt x="24165261" y="92710"/>
                  </a:cubicBezTo>
                  <a:lnTo>
                    <a:pt x="24165261" y="2732110"/>
                  </a:lnTo>
                  <a:cubicBezTo>
                    <a:pt x="24166531" y="2784180"/>
                    <a:pt x="24124620" y="2826090"/>
                    <a:pt x="24073820" y="2826090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24230031" cy="2889590"/>
            </a:xfrm>
            <a:custGeom>
              <a:avLst/>
              <a:gdLst/>
              <a:ahLst/>
              <a:cxnLst/>
              <a:rect r="r" b="b" t="t" l="l"/>
              <a:pathLst>
                <a:path h="2889590" w="24230031">
                  <a:moveTo>
                    <a:pt x="24105570" y="59690"/>
                  </a:moveTo>
                  <a:cubicBezTo>
                    <a:pt x="24141131" y="59690"/>
                    <a:pt x="24170340" y="88900"/>
                    <a:pt x="24170340" y="124460"/>
                  </a:cubicBezTo>
                  <a:lnTo>
                    <a:pt x="24170340" y="2765130"/>
                  </a:lnTo>
                  <a:cubicBezTo>
                    <a:pt x="24170340" y="2800690"/>
                    <a:pt x="24141131" y="2829901"/>
                    <a:pt x="24105570" y="2829901"/>
                  </a:cubicBezTo>
                  <a:lnTo>
                    <a:pt x="124460" y="2829901"/>
                  </a:lnTo>
                  <a:cubicBezTo>
                    <a:pt x="88900" y="2829901"/>
                    <a:pt x="59690" y="2800690"/>
                    <a:pt x="59690" y="27651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4105570" y="59690"/>
                  </a:lnTo>
                  <a:moveTo>
                    <a:pt x="241055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765130"/>
                  </a:lnTo>
                  <a:cubicBezTo>
                    <a:pt x="0" y="2833711"/>
                    <a:pt x="55880" y="2889590"/>
                    <a:pt x="124460" y="2889590"/>
                  </a:cubicBezTo>
                  <a:lnTo>
                    <a:pt x="24105570" y="2889590"/>
                  </a:lnTo>
                  <a:cubicBezTo>
                    <a:pt x="24174151" y="2889590"/>
                    <a:pt x="24230031" y="2833711"/>
                    <a:pt x="24230031" y="2765130"/>
                  </a:cubicBezTo>
                  <a:lnTo>
                    <a:pt x="24230031" y="124460"/>
                  </a:lnTo>
                  <a:cubicBezTo>
                    <a:pt x="24230031" y="55880"/>
                    <a:pt x="24174151" y="0"/>
                    <a:pt x="241055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095292" y="1648621"/>
            <a:ext cx="5627978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JavaScript, Java, TypeScript, C, C++, etc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5218802" y="3520983"/>
            <a:ext cx="5698197" cy="913577"/>
            <a:chOff x="0" y="0"/>
            <a:chExt cx="20707900" cy="3320042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20644400" cy="3256542"/>
            </a:xfrm>
            <a:custGeom>
              <a:avLst/>
              <a:gdLst/>
              <a:ahLst/>
              <a:cxnLst/>
              <a:rect r="r" b="b" t="t" l="l"/>
              <a:pathLst>
                <a:path h="3256542" w="20644400">
                  <a:moveTo>
                    <a:pt x="20551690" y="3256542"/>
                  </a:moveTo>
                  <a:lnTo>
                    <a:pt x="92710" y="3256542"/>
                  </a:lnTo>
                  <a:cubicBezTo>
                    <a:pt x="41910" y="3256542"/>
                    <a:pt x="0" y="3214632"/>
                    <a:pt x="0" y="316383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550420" y="0"/>
                  </a:lnTo>
                  <a:cubicBezTo>
                    <a:pt x="20601220" y="0"/>
                    <a:pt x="20643129" y="41910"/>
                    <a:pt x="20643129" y="92710"/>
                  </a:cubicBezTo>
                  <a:lnTo>
                    <a:pt x="20643129" y="3162562"/>
                  </a:lnTo>
                  <a:cubicBezTo>
                    <a:pt x="20644400" y="3214632"/>
                    <a:pt x="20602490" y="3256542"/>
                    <a:pt x="20551690" y="3256542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20707900" cy="3320042"/>
            </a:xfrm>
            <a:custGeom>
              <a:avLst/>
              <a:gdLst/>
              <a:ahLst/>
              <a:cxnLst/>
              <a:rect r="r" b="b" t="t" l="l"/>
              <a:pathLst>
                <a:path h="3320042" w="20707900">
                  <a:moveTo>
                    <a:pt x="20583440" y="59690"/>
                  </a:moveTo>
                  <a:cubicBezTo>
                    <a:pt x="20619000" y="59690"/>
                    <a:pt x="20648209" y="88900"/>
                    <a:pt x="20648209" y="124460"/>
                  </a:cubicBezTo>
                  <a:lnTo>
                    <a:pt x="20648209" y="3195582"/>
                  </a:lnTo>
                  <a:cubicBezTo>
                    <a:pt x="20648209" y="3231142"/>
                    <a:pt x="20619000" y="3260352"/>
                    <a:pt x="20583440" y="3260352"/>
                  </a:cubicBezTo>
                  <a:lnTo>
                    <a:pt x="124460" y="3260352"/>
                  </a:lnTo>
                  <a:cubicBezTo>
                    <a:pt x="88900" y="3260352"/>
                    <a:pt x="59690" y="3231142"/>
                    <a:pt x="59690" y="31955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583440" y="59690"/>
                  </a:lnTo>
                  <a:moveTo>
                    <a:pt x="2058344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95582"/>
                  </a:lnTo>
                  <a:cubicBezTo>
                    <a:pt x="0" y="3264162"/>
                    <a:pt x="55880" y="3320042"/>
                    <a:pt x="124460" y="3320042"/>
                  </a:cubicBezTo>
                  <a:lnTo>
                    <a:pt x="20583440" y="3320042"/>
                  </a:lnTo>
                  <a:cubicBezTo>
                    <a:pt x="20652020" y="3320042"/>
                    <a:pt x="20707900" y="3264162"/>
                    <a:pt x="20707900" y="3195582"/>
                  </a:cubicBezTo>
                  <a:lnTo>
                    <a:pt x="20707900" y="124460"/>
                  </a:lnTo>
                  <a:cubicBezTo>
                    <a:pt x="20707900" y="55880"/>
                    <a:pt x="20652020" y="0"/>
                    <a:pt x="2058344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5477545" y="3516220"/>
            <a:ext cx="5180713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Funcional, Imperativo, Declarativo, Orientado a Objetos, etc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032620" y="8421435"/>
            <a:ext cx="5698197" cy="704027"/>
            <a:chOff x="0" y="0"/>
            <a:chExt cx="20707900" cy="2558514"/>
          </a:xfrm>
        </p:grpSpPr>
        <p:sp>
          <p:nvSpPr>
            <p:cNvPr name="Freeform 28" id="28"/>
            <p:cNvSpPr/>
            <p:nvPr/>
          </p:nvSpPr>
          <p:spPr>
            <a:xfrm>
              <a:off x="31750" y="31750"/>
              <a:ext cx="20644400" cy="2495014"/>
            </a:xfrm>
            <a:custGeom>
              <a:avLst/>
              <a:gdLst/>
              <a:ahLst/>
              <a:cxnLst/>
              <a:rect r="r" b="b" t="t" l="l"/>
              <a:pathLst>
                <a:path h="2495014" w="20644400">
                  <a:moveTo>
                    <a:pt x="20551690" y="2495014"/>
                  </a:moveTo>
                  <a:lnTo>
                    <a:pt x="92710" y="2495014"/>
                  </a:lnTo>
                  <a:cubicBezTo>
                    <a:pt x="41910" y="2495014"/>
                    <a:pt x="0" y="2453104"/>
                    <a:pt x="0" y="240230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550420" y="0"/>
                  </a:lnTo>
                  <a:cubicBezTo>
                    <a:pt x="20601220" y="0"/>
                    <a:pt x="20643129" y="41910"/>
                    <a:pt x="20643129" y="92710"/>
                  </a:cubicBezTo>
                  <a:lnTo>
                    <a:pt x="20643129" y="2401034"/>
                  </a:lnTo>
                  <a:cubicBezTo>
                    <a:pt x="20644400" y="2453104"/>
                    <a:pt x="20602490" y="2495014"/>
                    <a:pt x="20551690" y="2495014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0"/>
              <a:ext cx="20707900" cy="2558514"/>
            </a:xfrm>
            <a:custGeom>
              <a:avLst/>
              <a:gdLst/>
              <a:ahLst/>
              <a:cxnLst/>
              <a:rect r="r" b="b" t="t" l="l"/>
              <a:pathLst>
                <a:path h="2558514" w="20707900">
                  <a:moveTo>
                    <a:pt x="20583440" y="59690"/>
                  </a:moveTo>
                  <a:cubicBezTo>
                    <a:pt x="20619000" y="59690"/>
                    <a:pt x="20648209" y="88900"/>
                    <a:pt x="20648209" y="124460"/>
                  </a:cubicBezTo>
                  <a:lnTo>
                    <a:pt x="20648209" y="2434054"/>
                  </a:lnTo>
                  <a:cubicBezTo>
                    <a:pt x="20648209" y="2469614"/>
                    <a:pt x="20619000" y="2498824"/>
                    <a:pt x="20583440" y="2498824"/>
                  </a:cubicBezTo>
                  <a:lnTo>
                    <a:pt x="124460" y="2498824"/>
                  </a:lnTo>
                  <a:cubicBezTo>
                    <a:pt x="88900" y="2498824"/>
                    <a:pt x="59690" y="2469614"/>
                    <a:pt x="59690" y="243405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583440" y="59690"/>
                  </a:lnTo>
                  <a:moveTo>
                    <a:pt x="2058344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434054"/>
                  </a:lnTo>
                  <a:cubicBezTo>
                    <a:pt x="0" y="2502634"/>
                    <a:pt x="55880" y="2558514"/>
                    <a:pt x="124460" y="2558514"/>
                  </a:cubicBezTo>
                  <a:lnTo>
                    <a:pt x="20583440" y="2558514"/>
                  </a:lnTo>
                  <a:cubicBezTo>
                    <a:pt x="20652020" y="2558514"/>
                    <a:pt x="20707900" y="2502634"/>
                    <a:pt x="20707900" y="2434054"/>
                  </a:cubicBezTo>
                  <a:lnTo>
                    <a:pt x="20707900" y="124460"/>
                  </a:lnTo>
                  <a:cubicBezTo>
                    <a:pt x="20707900" y="55880"/>
                    <a:pt x="20652020" y="0"/>
                    <a:pt x="2058344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9291362" y="8526210"/>
            <a:ext cx="5180713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Registro, Escopo, Estado, Busca, etc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573176">
            <a:off x="15922531" y="2391349"/>
            <a:ext cx="1293741" cy="936345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3120">
            <a:off x="9600513" y="4446292"/>
            <a:ext cx="1293741" cy="936345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711779">
            <a:off x="14262411" y="7824853"/>
            <a:ext cx="1293741" cy="9363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829391" y="1684228"/>
            <a:ext cx="5592260" cy="2653037"/>
            <a:chOff x="0" y="0"/>
            <a:chExt cx="7456346" cy="353738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2494796"/>
              <a:ext cx="1051106" cy="1042587"/>
              <a:chOff x="0" y="0"/>
              <a:chExt cx="1039602" cy="1031175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282390" y="2494796"/>
              <a:ext cx="1051106" cy="1042587"/>
              <a:chOff x="0" y="0"/>
              <a:chExt cx="1039602" cy="1031175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2562096" y="2494796"/>
              <a:ext cx="1051106" cy="1042587"/>
              <a:chOff x="0" y="0"/>
              <a:chExt cx="1039602" cy="1031175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3841802" y="2494796"/>
              <a:ext cx="1051106" cy="1042587"/>
              <a:chOff x="0" y="0"/>
              <a:chExt cx="1039602" cy="1031175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5124192" y="2494796"/>
              <a:ext cx="1051106" cy="1042587"/>
              <a:chOff x="0" y="0"/>
              <a:chExt cx="1039602" cy="1031175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6403898" y="2494796"/>
              <a:ext cx="1051106" cy="1042587"/>
              <a:chOff x="0" y="0"/>
              <a:chExt cx="1039602" cy="1031175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0">
              <a:off x="1342" y="1245787"/>
              <a:ext cx="1051106" cy="1042587"/>
              <a:chOff x="0" y="0"/>
              <a:chExt cx="1039602" cy="1031175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1283732" y="1245787"/>
              <a:ext cx="1051106" cy="1042587"/>
              <a:chOff x="0" y="0"/>
              <a:chExt cx="1039602" cy="1031175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0" id="30"/>
            <p:cNvGrpSpPr/>
            <p:nvPr/>
          </p:nvGrpSpPr>
          <p:grpSpPr>
            <a:xfrm rot="0">
              <a:off x="2563438" y="1245787"/>
              <a:ext cx="1051106" cy="1042587"/>
              <a:chOff x="0" y="0"/>
              <a:chExt cx="1039602" cy="1031175"/>
            </a:xfrm>
          </p:grpSpPr>
          <p:sp>
            <p:nvSpPr>
              <p:cNvPr name="Freeform 31" id="3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3843144" y="1245787"/>
              <a:ext cx="1051106" cy="1042587"/>
              <a:chOff x="0" y="0"/>
              <a:chExt cx="1039602" cy="1031175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5125534" y="1245787"/>
              <a:ext cx="1051106" cy="1042587"/>
              <a:chOff x="0" y="0"/>
              <a:chExt cx="1039602" cy="1031175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9" id="39"/>
            <p:cNvGrpSpPr/>
            <p:nvPr/>
          </p:nvGrpSpPr>
          <p:grpSpPr>
            <a:xfrm rot="0">
              <a:off x="6405240" y="1245787"/>
              <a:ext cx="1051106" cy="1042587"/>
              <a:chOff x="0" y="0"/>
              <a:chExt cx="1039602" cy="1031175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2" id="42"/>
            <p:cNvGrpSpPr/>
            <p:nvPr/>
          </p:nvGrpSpPr>
          <p:grpSpPr>
            <a:xfrm rot="0">
              <a:off x="1342" y="0"/>
              <a:ext cx="1051106" cy="1042587"/>
              <a:chOff x="0" y="0"/>
              <a:chExt cx="1039602" cy="1031175"/>
            </a:xfrm>
          </p:grpSpPr>
          <p:sp>
            <p:nvSpPr>
              <p:cNvPr name="Freeform 43" id="4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1283732" y="0"/>
              <a:ext cx="1051106" cy="1042587"/>
              <a:chOff x="0" y="0"/>
              <a:chExt cx="1039602" cy="1031175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8" id="48"/>
            <p:cNvGrpSpPr/>
            <p:nvPr/>
          </p:nvGrpSpPr>
          <p:grpSpPr>
            <a:xfrm rot="0">
              <a:off x="2563438" y="0"/>
              <a:ext cx="1051106" cy="1042587"/>
              <a:chOff x="0" y="0"/>
              <a:chExt cx="1039602" cy="1031175"/>
            </a:xfrm>
          </p:grpSpPr>
          <p:sp>
            <p:nvSpPr>
              <p:cNvPr name="Freeform 49" id="4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1" id="51"/>
            <p:cNvGrpSpPr/>
            <p:nvPr/>
          </p:nvGrpSpPr>
          <p:grpSpPr>
            <a:xfrm rot="0">
              <a:off x="3843144" y="0"/>
              <a:ext cx="1051106" cy="1042587"/>
              <a:chOff x="0" y="0"/>
              <a:chExt cx="1039602" cy="1031175"/>
            </a:xfrm>
          </p:grpSpPr>
          <p:sp>
            <p:nvSpPr>
              <p:cNvPr name="Freeform 52" id="5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4" id="54"/>
            <p:cNvGrpSpPr/>
            <p:nvPr/>
          </p:nvGrpSpPr>
          <p:grpSpPr>
            <a:xfrm rot="0">
              <a:off x="5125534" y="0"/>
              <a:ext cx="1051106" cy="1042587"/>
              <a:chOff x="0" y="0"/>
              <a:chExt cx="1039602" cy="1031175"/>
            </a:xfrm>
          </p:grpSpPr>
          <p:sp>
            <p:nvSpPr>
              <p:cNvPr name="Freeform 55" id="5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7" id="57"/>
            <p:cNvGrpSpPr/>
            <p:nvPr/>
          </p:nvGrpSpPr>
          <p:grpSpPr>
            <a:xfrm rot="0">
              <a:off x="6405240" y="0"/>
              <a:ext cx="1051106" cy="1042587"/>
              <a:chOff x="0" y="0"/>
              <a:chExt cx="1039602" cy="1031175"/>
            </a:xfrm>
          </p:grpSpPr>
          <p:sp>
            <p:nvSpPr>
              <p:cNvPr name="Freeform 58" id="5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9" id="5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60" id="60"/>
          <p:cNvGrpSpPr/>
          <p:nvPr/>
        </p:nvGrpSpPr>
        <p:grpSpPr>
          <a:xfrm rot="0">
            <a:off x="13232362" y="7820832"/>
            <a:ext cx="1748109" cy="781940"/>
            <a:chOff x="0" y="0"/>
            <a:chExt cx="2330812" cy="1042587"/>
          </a:xfrm>
        </p:grpSpPr>
        <p:grpSp>
          <p:nvGrpSpPr>
            <p:cNvPr name="Group 61" id="61"/>
            <p:cNvGrpSpPr/>
            <p:nvPr/>
          </p:nvGrpSpPr>
          <p:grpSpPr>
            <a:xfrm rot="0">
              <a:off x="0" y="0"/>
              <a:ext cx="1051106" cy="1042587"/>
              <a:chOff x="0" y="0"/>
              <a:chExt cx="1039602" cy="1031175"/>
            </a:xfrm>
          </p:grpSpPr>
          <p:sp>
            <p:nvSpPr>
              <p:cNvPr name="Freeform 62" id="6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63" id="6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64" id="64"/>
            <p:cNvGrpSpPr/>
            <p:nvPr/>
          </p:nvGrpSpPr>
          <p:grpSpPr>
            <a:xfrm rot="0">
              <a:off x="1279706" y="0"/>
              <a:ext cx="1051106" cy="1042587"/>
              <a:chOff x="0" y="0"/>
              <a:chExt cx="1039602" cy="1031175"/>
            </a:xfrm>
          </p:grpSpPr>
          <p:sp>
            <p:nvSpPr>
              <p:cNvPr name="Freeform 65" id="6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AutoShape 67" id="67"/>
          <p:cNvSpPr/>
          <p:nvPr/>
        </p:nvSpPr>
        <p:spPr>
          <a:xfrm rot="5401282">
            <a:off x="12950731" y="4954653"/>
            <a:ext cx="1349077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" id="68"/>
          <p:cNvSpPr/>
          <p:nvPr/>
        </p:nvSpPr>
        <p:spPr>
          <a:xfrm rot="5398721">
            <a:off x="12948994" y="7087407"/>
            <a:ext cx="1352550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9" id="69"/>
          <p:cNvGrpSpPr/>
          <p:nvPr/>
        </p:nvGrpSpPr>
        <p:grpSpPr>
          <a:xfrm rot="0">
            <a:off x="11061695" y="7820832"/>
            <a:ext cx="5012346" cy="781940"/>
            <a:chOff x="0" y="0"/>
            <a:chExt cx="6609980" cy="1031175"/>
          </a:xfrm>
        </p:grpSpPr>
        <p:sp>
          <p:nvSpPr>
            <p:cNvPr name="Freeform 70" id="70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71" id="71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2" id="72"/>
          <p:cNvSpPr txBox="true"/>
          <p:nvPr/>
        </p:nvSpPr>
        <p:spPr>
          <a:xfrm rot="0">
            <a:off x="11668400" y="7942879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FBF3E4"/>
                </a:solidFill>
                <a:latin typeface="Bebas Neue Bold"/>
              </a:rPr>
              <a:t>Conceitos</a:t>
            </a:r>
          </a:p>
        </p:txBody>
      </p:sp>
      <p:grpSp>
        <p:nvGrpSpPr>
          <p:cNvPr name="Group 73" id="73"/>
          <p:cNvGrpSpPr/>
          <p:nvPr/>
        </p:nvGrpSpPr>
        <p:grpSpPr>
          <a:xfrm rot="0">
            <a:off x="11061695" y="5686320"/>
            <a:ext cx="5012346" cy="781940"/>
            <a:chOff x="0" y="0"/>
            <a:chExt cx="6609980" cy="1031175"/>
          </a:xfrm>
        </p:grpSpPr>
        <p:sp>
          <p:nvSpPr>
            <p:cNvPr name="Freeform 74" id="74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75" id="75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6" id="76"/>
          <p:cNvSpPr txBox="true"/>
          <p:nvPr/>
        </p:nvSpPr>
        <p:spPr>
          <a:xfrm rot="0">
            <a:off x="11668400" y="5791104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FBF3E4"/>
                </a:solidFill>
                <a:latin typeface="Bebas Neue Bold"/>
              </a:rPr>
              <a:t>Paradigmas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829391" y="1684228"/>
            <a:ext cx="5592260" cy="2653037"/>
            <a:chOff x="0" y="0"/>
            <a:chExt cx="7456346" cy="353738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2494796"/>
              <a:ext cx="1051106" cy="1042587"/>
              <a:chOff x="0" y="0"/>
              <a:chExt cx="1039602" cy="1031175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282390" y="2494796"/>
              <a:ext cx="1051106" cy="1042587"/>
              <a:chOff x="0" y="0"/>
              <a:chExt cx="1039602" cy="1031175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2562096" y="2494796"/>
              <a:ext cx="1051106" cy="1042587"/>
              <a:chOff x="0" y="0"/>
              <a:chExt cx="1039602" cy="1031175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3841802" y="2494796"/>
              <a:ext cx="1051106" cy="1042587"/>
              <a:chOff x="0" y="0"/>
              <a:chExt cx="1039602" cy="1031175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5124192" y="2494796"/>
              <a:ext cx="1051106" cy="1042587"/>
              <a:chOff x="0" y="0"/>
              <a:chExt cx="1039602" cy="1031175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6403898" y="2494796"/>
              <a:ext cx="1051106" cy="1042587"/>
              <a:chOff x="0" y="0"/>
              <a:chExt cx="1039602" cy="1031175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0">
              <a:off x="1342" y="1245787"/>
              <a:ext cx="1051106" cy="1042587"/>
              <a:chOff x="0" y="0"/>
              <a:chExt cx="1039602" cy="1031175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1283732" y="1245787"/>
              <a:ext cx="1051106" cy="1042587"/>
              <a:chOff x="0" y="0"/>
              <a:chExt cx="1039602" cy="1031175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0" id="30"/>
            <p:cNvGrpSpPr/>
            <p:nvPr/>
          </p:nvGrpSpPr>
          <p:grpSpPr>
            <a:xfrm rot="0">
              <a:off x="2563438" y="1245787"/>
              <a:ext cx="1051106" cy="1042587"/>
              <a:chOff x="0" y="0"/>
              <a:chExt cx="1039602" cy="1031175"/>
            </a:xfrm>
          </p:grpSpPr>
          <p:sp>
            <p:nvSpPr>
              <p:cNvPr name="Freeform 31" id="3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3843144" y="1245787"/>
              <a:ext cx="1051106" cy="1042587"/>
              <a:chOff x="0" y="0"/>
              <a:chExt cx="1039602" cy="1031175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5125534" y="1245787"/>
              <a:ext cx="1051106" cy="1042587"/>
              <a:chOff x="0" y="0"/>
              <a:chExt cx="1039602" cy="1031175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9" id="39"/>
            <p:cNvGrpSpPr/>
            <p:nvPr/>
          </p:nvGrpSpPr>
          <p:grpSpPr>
            <a:xfrm rot="0">
              <a:off x="6405240" y="1245787"/>
              <a:ext cx="1051106" cy="1042587"/>
              <a:chOff x="0" y="0"/>
              <a:chExt cx="1039602" cy="1031175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2" id="42"/>
            <p:cNvGrpSpPr/>
            <p:nvPr/>
          </p:nvGrpSpPr>
          <p:grpSpPr>
            <a:xfrm rot="0">
              <a:off x="1342" y="0"/>
              <a:ext cx="1051106" cy="1042587"/>
              <a:chOff x="0" y="0"/>
              <a:chExt cx="1039602" cy="1031175"/>
            </a:xfrm>
          </p:grpSpPr>
          <p:sp>
            <p:nvSpPr>
              <p:cNvPr name="Freeform 43" id="4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1283732" y="0"/>
              <a:ext cx="1051106" cy="1042587"/>
              <a:chOff x="0" y="0"/>
              <a:chExt cx="1039602" cy="1031175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8" id="48"/>
            <p:cNvGrpSpPr/>
            <p:nvPr/>
          </p:nvGrpSpPr>
          <p:grpSpPr>
            <a:xfrm rot="0">
              <a:off x="2563438" y="0"/>
              <a:ext cx="1051106" cy="1042587"/>
              <a:chOff x="0" y="0"/>
              <a:chExt cx="1039602" cy="1031175"/>
            </a:xfrm>
          </p:grpSpPr>
          <p:sp>
            <p:nvSpPr>
              <p:cNvPr name="Freeform 49" id="4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1" id="51"/>
            <p:cNvGrpSpPr/>
            <p:nvPr/>
          </p:nvGrpSpPr>
          <p:grpSpPr>
            <a:xfrm rot="0">
              <a:off x="3843144" y="0"/>
              <a:ext cx="1051106" cy="1042587"/>
              <a:chOff x="0" y="0"/>
              <a:chExt cx="1039602" cy="1031175"/>
            </a:xfrm>
          </p:grpSpPr>
          <p:sp>
            <p:nvSpPr>
              <p:cNvPr name="Freeform 52" id="5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4" id="54"/>
            <p:cNvGrpSpPr/>
            <p:nvPr/>
          </p:nvGrpSpPr>
          <p:grpSpPr>
            <a:xfrm rot="0">
              <a:off x="5125534" y="0"/>
              <a:ext cx="1051106" cy="1042587"/>
              <a:chOff x="0" y="0"/>
              <a:chExt cx="1039602" cy="1031175"/>
            </a:xfrm>
          </p:grpSpPr>
          <p:sp>
            <p:nvSpPr>
              <p:cNvPr name="Freeform 55" id="5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7" id="57"/>
            <p:cNvGrpSpPr/>
            <p:nvPr/>
          </p:nvGrpSpPr>
          <p:grpSpPr>
            <a:xfrm rot="0">
              <a:off x="6405240" y="0"/>
              <a:ext cx="1051106" cy="1042587"/>
              <a:chOff x="0" y="0"/>
              <a:chExt cx="1039602" cy="1031175"/>
            </a:xfrm>
          </p:grpSpPr>
          <p:sp>
            <p:nvSpPr>
              <p:cNvPr name="Freeform 58" id="5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9" id="5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60" id="60"/>
          <p:cNvGrpSpPr/>
          <p:nvPr/>
        </p:nvGrpSpPr>
        <p:grpSpPr>
          <a:xfrm rot="0">
            <a:off x="10829391" y="5686342"/>
            <a:ext cx="5591253" cy="781940"/>
            <a:chOff x="0" y="0"/>
            <a:chExt cx="7455005" cy="1042587"/>
          </a:xfrm>
        </p:grpSpPr>
        <p:grpSp>
          <p:nvGrpSpPr>
            <p:cNvPr name="Group 61" id="61"/>
            <p:cNvGrpSpPr/>
            <p:nvPr/>
          </p:nvGrpSpPr>
          <p:grpSpPr>
            <a:xfrm rot="0">
              <a:off x="0" y="0"/>
              <a:ext cx="1051106" cy="1042587"/>
              <a:chOff x="0" y="0"/>
              <a:chExt cx="1039602" cy="1031175"/>
            </a:xfrm>
          </p:grpSpPr>
          <p:sp>
            <p:nvSpPr>
              <p:cNvPr name="Freeform 62" id="6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63" id="6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64" id="64"/>
            <p:cNvGrpSpPr/>
            <p:nvPr/>
          </p:nvGrpSpPr>
          <p:grpSpPr>
            <a:xfrm rot="0">
              <a:off x="1282390" y="0"/>
              <a:ext cx="1051106" cy="1042587"/>
              <a:chOff x="0" y="0"/>
              <a:chExt cx="1039602" cy="1031175"/>
            </a:xfrm>
          </p:grpSpPr>
          <p:sp>
            <p:nvSpPr>
              <p:cNvPr name="Freeform 65" id="6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67" id="67"/>
            <p:cNvGrpSpPr/>
            <p:nvPr/>
          </p:nvGrpSpPr>
          <p:grpSpPr>
            <a:xfrm rot="0">
              <a:off x="2562096" y="0"/>
              <a:ext cx="1051106" cy="1042587"/>
              <a:chOff x="0" y="0"/>
              <a:chExt cx="1039602" cy="1031175"/>
            </a:xfrm>
          </p:grpSpPr>
          <p:sp>
            <p:nvSpPr>
              <p:cNvPr name="Freeform 68" id="6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69" id="6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0" id="70"/>
            <p:cNvGrpSpPr/>
            <p:nvPr/>
          </p:nvGrpSpPr>
          <p:grpSpPr>
            <a:xfrm rot="0">
              <a:off x="3841802" y="0"/>
              <a:ext cx="1051106" cy="1042587"/>
              <a:chOff x="0" y="0"/>
              <a:chExt cx="1039602" cy="1031175"/>
            </a:xfrm>
          </p:grpSpPr>
          <p:sp>
            <p:nvSpPr>
              <p:cNvPr name="Freeform 71" id="7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72" id="7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3" id="73"/>
            <p:cNvGrpSpPr/>
            <p:nvPr/>
          </p:nvGrpSpPr>
          <p:grpSpPr>
            <a:xfrm rot="0">
              <a:off x="5124192" y="0"/>
              <a:ext cx="1051106" cy="1042587"/>
              <a:chOff x="0" y="0"/>
              <a:chExt cx="1039602" cy="1031175"/>
            </a:xfrm>
          </p:grpSpPr>
          <p:sp>
            <p:nvSpPr>
              <p:cNvPr name="Freeform 74" id="7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75" id="7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6" id="76"/>
            <p:cNvGrpSpPr/>
            <p:nvPr/>
          </p:nvGrpSpPr>
          <p:grpSpPr>
            <a:xfrm rot="0">
              <a:off x="6403898" y="0"/>
              <a:ext cx="1051106" cy="1042587"/>
              <a:chOff x="0" y="0"/>
              <a:chExt cx="1039602" cy="1031175"/>
            </a:xfrm>
          </p:grpSpPr>
          <p:sp>
            <p:nvSpPr>
              <p:cNvPr name="Freeform 77" id="7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78" id="7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79" id="79"/>
          <p:cNvGrpSpPr/>
          <p:nvPr/>
        </p:nvGrpSpPr>
        <p:grpSpPr>
          <a:xfrm rot="0">
            <a:off x="13232362" y="7820832"/>
            <a:ext cx="1748109" cy="781940"/>
            <a:chOff x="0" y="0"/>
            <a:chExt cx="2330812" cy="1042587"/>
          </a:xfrm>
        </p:grpSpPr>
        <p:grpSp>
          <p:nvGrpSpPr>
            <p:cNvPr name="Group 80" id="80"/>
            <p:cNvGrpSpPr/>
            <p:nvPr/>
          </p:nvGrpSpPr>
          <p:grpSpPr>
            <a:xfrm rot="0">
              <a:off x="0" y="0"/>
              <a:ext cx="1051106" cy="1042587"/>
              <a:chOff x="0" y="0"/>
              <a:chExt cx="1039602" cy="1031175"/>
            </a:xfrm>
          </p:grpSpPr>
          <p:sp>
            <p:nvSpPr>
              <p:cNvPr name="Freeform 81" id="8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82" id="8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3" id="83"/>
            <p:cNvGrpSpPr/>
            <p:nvPr/>
          </p:nvGrpSpPr>
          <p:grpSpPr>
            <a:xfrm rot="0">
              <a:off x="1279706" y="0"/>
              <a:ext cx="1051106" cy="1042587"/>
              <a:chOff x="0" y="0"/>
              <a:chExt cx="1039602" cy="1031175"/>
            </a:xfrm>
          </p:grpSpPr>
          <p:sp>
            <p:nvSpPr>
              <p:cNvPr name="Freeform 84" id="8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85" id="8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AutoShape 86" id="86"/>
          <p:cNvSpPr/>
          <p:nvPr/>
        </p:nvSpPr>
        <p:spPr>
          <a:xfrm rot="5401282">
            <a:off x="12950731" y="4954653"/>
            <a:ext cx="1349077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7" id="87"/>
          <p:cNvSpPr/>
          <p:nvPr/>
        </p:nvSpPr>
        <p:spPr>
          <a:xfrm rot="5398721">
            <a:off x="12948994" y="7087407"/>
            <a:ext cx="1352550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8" id="88"/>
          <p:cNvGrpSpPr/>
          <p:nvPr/>
        </p:nvGrpSpPr>
        <p:grpSpPr>
          <a:xfrm rot="0">
            <a:off x="11061695" y="7820832"/>
            <a:ext cx="5012346" cy="781940"/>
            <a:chOff x="0" y="0"/>
            <a:chExt cx="6609980" cy="1031175"/>
          </a:xfrm>
        </p:grpSpPr>
        <p:sp>
          <p:nvSpPr>
            <p:cNvPr name="Freeform 89" id="89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90" id="90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1" id="91"/>
          <p:cNvSpPr txBox="true"/>
          <p:nvPr/>
        </p:nvSpPr>
        <p:spPr>
          <a:xfrm rot="0">
            <a:off x="11668400" y="7942879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FBF3E4"/>
                </a:solidFill>
                <a:latin typeface="Bebas Neue Bold"/>
              </a:rPr>
              <a:t>Conceitos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829391" y="1684228"/>
            <a:ext cx="5592260" cy="2653037"/>
            <a:chOff x="0" y="0"/>
            <a:chExt cx="7456346" cy="353738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2494796"/>
              <a:ext cx="1051106" cy="1042587"/>
              <a:chOff x="0" y="0"/>
              <a:chExt cx="1039602" cy="1031175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282390" y="2494796"/>
              <a:ext cx="1051106" cy="1042587"/>
              <a:chOff x="0" y="0"/>
              <a:chExt cx="1039602" cy="1031175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2562096" y="2494796"/>
              <a:ext cx="1051106" cy="1042587"/>
              <a:chOff x="0" y="0"/>
              <a:chExt cx="1039602" cy="1031175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3841802" y="2494796"/>
              <a:ext cx="1051106" cy="1042587"/>
              <a:chOff x="0" y="0"/>
              <a:chExt cx="1039602" cy="1031175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5124192" y="2494796"/>
              <a:ext cx="1051106" cy="1042587"/>
              <a:chOff x="0" y="0"/>
              <a:chExt cx="1039602" cy="1031175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6403898" y="2494796"/>
              <a:ext cx="1051106" cy="1042587"/>
              <a:chOff x="0" y="0"/>
              <a:chExt cx="1039602" cy="1031175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0">
              <a:off x="1342" y="1245787"/>
              <a:ext cx="1051106" cy="1042587"/>
              <a:chOff x="0" y="0"/>
              <a:chExt cx="1039602" cy="1031175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1283732" y="1245787"/>
              <a:ext cx="1051106" cy="1042587"/>
              <a:chOff x="0" y="0"/>
              <a:chExt cx="1039602" cy="1031175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0" id="30"/>
            <p:cNvGrpSpPr/>
            <p:nvPr/>
          </p:nvGrpSpPr>
          <p:grpSpPr>
            <a:xfrm rot="0">
              <a:off x="2563438" y="1245787"/>
              <a:ext cx="1051106" cy="1042587"/>
              <a:chOff x="0" y="0"/>
              <a:chExt cx="1039602" cy="1031175"/>
            </a:xfrm>
          </p:grpSpPr>
          <p:sp>
            <p:nvSpPr>
              <p:cNvPr name="Freeform 31" id="3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3843144" y="1245787"/>
              <a:ext cx="1051106" cy="1042587"/>
              <a:chOff x="0" y="0"/>
              <a:chExt cx="1039602" cy="1031175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5125534" y="1245787"/>
              <a:ext cx="1051106" cy="1042587"/>
              <a:chOff x="0" y="0"/>
              <a:chExt cx="1039602" cy="1031175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9" id="39"/>
            <p:cNvGrpSpPr/>
            <p:nvPr/>
          </p:nvGrpSpPr>
          <p:grpSpPr>
            <a:xfrm rot="0">
              <a:off x="6405240" y="1245787"/>
              <a:ext cx="1051106" cy="1042587"/>
              <a:chOff x="0" y="0"/>
              <a:chExt cx="1039602" cy="1031175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2" id="42"/>
            <p:cNvGrpSpPr/>
            <p:nvPr/>
          </p:nvGrpSpPr>
          <p:grpSpPr>
            <a:xfrm rot="0">
              <a:off x="1342" y="0"/>
              <a:ext cx="1051106" cy="1042587"/>
              <a:chOff x="0" y="0"/>
              <a:chExt cx="1039602" cy="1031175"/>
            </a:xfrm>
          </p:grpSpPr>
          <p:sp>
            <p:nvSpPr>
              <p:cNvPr name="Freeform 43" id="4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1283732" y="0"/>
              <a:ext cx="1051106" cy="1042587"/>
              <a:chOff x="0" y="0"/>
              <a:chExt cx="1039602" cy="1031175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8" id="48"/>
            <p:cNvGrpSpPr/>
            <p:nvPr/>
          </p:nvGrpSpPr>
          <p:grpSpPr>
            <a:xfrm rot="0">
              <a:off x="2563438" y="0"/>
              <a:ext cx="1051106" cy="1042587"/>
              <a:chOff x="0" y="0"/>
              <a:chExt cx="1039602" cy="1031175"/>
            </a:xfrm>
          </p:grpSpPr>
          <p:sp>
            <p:nvSpPr>
              <p:cNvPr name="Freeform 49" id="4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1" id="51"/>
            <p:cNvGrpSpPr/>
            <p:nvPr/>
          </p:nvGrpSpPr>
          <p:grpSpPr>
            <a:xfrm rot="0">
              <a:off x="3843144" y="0"/>
              <a:ext cx="1051106" cy="1042587"/>
              <a:chOff x="0" y="0"/>
              <a:chExt cx="1039602" cy="1031175"/>
            </a:xfrm>
          </p:grpSpPr>
          <p:sp>
            <p:nvSpPr>
              <p:cNvPr name="Freeform 52" id="5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4" id="54"/>
            <p:cNvGrpSpPr/>
            <p:nvPr/>
          </p:nvGrpSpPr>
          <p:grpSpPr>
            <a:xfrm rot="0">
              <a:off x="5125534" y="0"/>
              <a:ext cx="1051106" cy="1042587"/>
              <a:chOff x="0" y="0"/>
              <a:chExt cx="1039602" cy="1031175"/>
            </a:xfrm>
          </p:grpSpPr>
          <p:sp>
            <p:nvSpPr>
              <p:cNvPr name="Freeform 55" id="5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7" id="57"/>
            <p:cNvGrpSpPr/>
            <p:nvPr/>
          </p:nvGrpSpPr>
          <p:grpSpPr>
            <a:xfrm rot="0">
              <a:off x="6405240" y="0"/>
              <a:ext cx="1051106" cy="1042587"/>
              <a:chOff x="0" y="0"/>
              <a:chExt cx="1039602" cy="1031175"/>
            </a:xfrm>
          </p:grpSpPr>
          <p:sp>
            <p:nvSpPr>
              <p:cNvPr name="Freeform 58" id="5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9" id="5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60" id="60"/>
          <p:cNvGrpSpPr/>
          <p:nvPr/>
        </p:nvGrpSpPr>
        <p:grpSpPr>
          <a:xfrm rot="0">
            <a:off x="10829391" y="5686342"/>
            <a:ext cx="5591253" cy="781940"/>
            <a:chOff x="0" y="0"/>
            <a:chExt cx="7455005" cy="1042587"/>
          </a:xfrm>
        </p:grpSpPr>
        <p:grpSp>
          <p:nvGrpSpPr>
            <p:cNvPr name="Group 61" id="61"/>
            <p:cNvGrpSpPr/>
            <p:nvPr/>
          </p:nvGrpSpPr>
          <p:grpSpPr>
            <a:xfrm rot="0">
              <a:off x="0" y="0"/>
              <a:ext cx="1051106" cy="1042587"/>
              <a:chOff x="0" y="0"/>
              <a:chExt cx="1039602" cy="1031175"/>
            </a:xfrm>
          </p:grpSpPr>
          <p:sp>
            <p:nvSpPr>
              <p:cNvPr name="Freeform 62" id="6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63" id="6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64" id="64"/>
            <p:cNvGrpSpPr/>
            <p:nvPr/>
          </p:nvGrpSpPr>
          <p:grpSpPr>
            <a:xfrm rot="0">
              <a:off x="1282390" y="0"/>
              <a:ext cx="1051106" cy="1042587"/>
              <a:chOff x="0" y="0"/>
              <a:chExt cx="1039602" cy="1031175"/>
            </a:xfrm>
          </p:grpSpPr>
          <p:sp>
            <p:nvSpPr>
              <p:cNvPr name="Freeform 65" id="6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67" id="67"/>
            <p:cNvGrpSpPr/>
            <p:nvPr/>
          </p:nvGrpSpPr>
          <p:grpSpPr>
            <a:xfrm rot="0">
              <a:off x="2562096" y="0"/>
              <a:ext cx="1051106" cy="1042587"/>
              <a:chOff x="0" y="0"/>
              <a:chExt cx="1039602" cy="1031175"/>
            </a:xfrm>
          </p:grpSpPr>
          <p:sp>
            <p:nvSpPr>
              <p:cNvPr name="Freeform 68" id="6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69" id="6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0" id="70"/>
            <p:cNvGrpSpPr/>
            <p:nvPr/>
          </p:nvGrpSpPr>
          <p:grpSpPr>
            <a:xfrm rot="0">
              <a:off x="3841802" y="0"/>
              <a:ext cx="1051106" cy="1042587"/>
              <a:chOff x="0" y="0"/>
              <a:chExt cx="1039602" cy="1031175"/>
            </a:xfrm>
          </p:grpSpPr>
          <p:sp>
            <p:nvSpPr>
              <p:cNvPr name="Freeform 71" id="7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72" id="7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3" id="73"/>
            <p:cNvGrpSpPr/>
            <p:nvPr/>
          </p:nvGrpSpPr>
          <p:grpSpPr>
            <a:xfrm rot="0">
              <a:off x="5124192" y="0"/>
              <a:ext cx="1051106" cy="1042587"/>
              <a:chOff x="0" y="0"/>
              <a:chExt cx="1039602" cy="1031175"/>
            </a:xfrm>
          </p:grpSpPr>
          <p:sp>
            <p:nvSpPr>
              <p:cNvPr name="Freeform 74" id="7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75" id="7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6" id="76"/>
            <p:cNvGrpSpPr/>
            <p:nvPr/>
          </p:nvGrpSpPr>
          <p:grpSpPr>
            <a:xfrm rot="0">
              <a:off x="6403898" y="0"/>
              <a:ext cx="1051106" cy="1042587"/>
              <a:chOff x="0" y="0"/>
              <a:chExt cx="1039602" cy="1031175"/>
            </a:xfrm>
          </p:grpSpPr>
          <p:sp>
            <p:nvSpPr>
              <p:cNvPr name="Freeform 77" id="7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name="Freeform 78" id="7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79" id="79"/>
          <p:cNvGrpSpPr/>
          <p:nvPr/>
        </p:nvGrpSpPr>
        <p:grpSpPr>
          <a:xfrm rot="0">
            <a:off x="12270570" y="7820832"/>
            <a:ext cx="2709902" cy="781940"/>
            <a:chOff x="0" y="0"/>
            <a:chExt cx="3613202" cy="1042587"/>
          </a:xfrm>
        </p:grpSpPr>
        <p:grpSp>
          <p:nvGrpSpPr>
            <p:cNvPr name="Group 80" id="80"/>
            <p:cNvGrpSpPr/>
            <p:nvPr/>
          </p:nvGrpSpPr>
          <p:grpSpPr>
            <a:xfrm rot="0">
              <a:off x="0" y="0"/>
              <a:ext cx="1051106" cy="1042587"/>
              <a:chOff x="0" y="0"/>
              <a:chExt cx="1039602" cy="1031175"/>
            </a:xfrm>
          </p:grpSpPr>
          <p:sp>
            <p:nvSpPr>
              <p:cNvPr name="Freeform 81" id="81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82" id="82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3" id="83"/>
            <p:cNvGrpSpPr/>
            <p:nvPr/>
          </p:nvGrpSpPr>
          <p:grpSpPr>
            <a:xfrm rot="0">
              <a:off x="1282390" y="0"/>
              <a:ext cx="1051106" cy="1042587"/>
              <a:chOff x="0" y="0"/>
              <a:chExt cx="1039602" cy="1031175"/>
            </a:xfrm>
          </p:grpSpPr>
          <p:sp>
            <p:nvSpPr>
              <p:cNvPr name="Freeform 84" id="8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85" id="8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6" id="86"/>
            <p:cNvGrpSpPr/>
            <p:nvPr/>
          </p:nvGrpSpPr>
          <p:grpSpPr>
            <a:xfrm rot="0">
              <a:off x="2562096" y="0"/>
              <a:ext cx="1051106" cy="1042587"/>
              <a:chOff x="0" y="0"/>
              <a:chExt cx="1039602" cy="1031175"/>
            </a:xfrm>
          </p:grpSpPr>
          <p:sp>
            <p:nvSpPr>
              <p:cNvPr name="Freeform 87" id="8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88" id="8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AutoShape 89" id="89"/>
          <p:cNvSpPr/>
          <p:nvPr/>
        </p:nvSpPr>
        <p:spPr>
          <a:xfrm rot="5401282">
            <a:off x="12950731" y="4954653"/>
            <a:ext cx="1349077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0" id="90"/>
          <p:cNvSpPr/>
          <p:nvPr/>
        </p:nvSpPr>
        <p:spPr>
          <a:xfrm rot="5398721">
            <a:off x="12948994" y="7087407"/>
            <a:ext cx="1352550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3173703" y="1786058"/>
            <a:ext cx="788330" cy="781940"/>
            <a:chOff x="0" y="0"/>
            <a:chExt cx="1039602" cy="1031175"/>
          </a:xfrm>
        </p:grpSpPr>
        <p:sp>
          <p:nvSpPr>
            <p:cNvPr name="Freeform 6" id="6"/>
            <p:cNvSpPr/>
            <p:nvPr/>
          </p:nvSpPr>
          <p:spPr>
            <a:xfrm>
              <a:off x="31750" y="31750"/>
              <a:ext cx="976102" cy="967675"/>
            </a:xfrm>
            <a:custGeom>
              <a:avLst/>
              <a:gdLst/>
              <a:ahLst/>
              <a:cxnLst/>
              <a:rect r="r" b="b" t="t" l="l"/>
              <a:pathLst>
                <a:path h="967675" w="976102">
                  <a:moveTo>
                    <a:pt x="883392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2122" y="0"/>
                  </a:lnTo>
                  <a:cubicBezTo>
                    <a:pt x="932922" y="0"/>
                    <a:pt x="974832" y="41910"/>
                    <a:pt x="974832" y="92710"/>
                  </a:cubicBezTo>
                  <a:lnTo>
                    <a:pt x="974832" y="873695"/>
                  </a:lnTo>
                  <a:cubicBezTo>
                    <a:pt x="976102" y="925765"/>
                    <a:pt x="934192" y="967675"/>
                    <a:pt x="883392" y="96767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1039602" cy="1031175"/>
            </a:xfrm>
            <a:custGeom>
              <a:avLst/>
              <a:gdLst/>
              <a:ahLst/>
              <a:cxnLst/>
              <a:rect r="r" b="b" t="t" l="l"/>
              <a:pathLst>
                <a:path h="1031175" w="1039602">
                  <a:moveTo>
                    <a:pt x="915142" y="59690"/>
                  </a:moveTo>
                  <a:cubicBezTo>
                    <a:pt x="950701" y="59690"/>
                    <a:pt x="979912" y="88900"/>
                    <a:pt x="979912" y="124460"/>
                  </a:cubicBezTo>
                  <a:lnTo>
                    <a:pt x="979912" y="906715"/>
                  </a:lnTo>
                  <a:cubicBezTo>
                    <a:pt x="979912" y="942275"/>
                    <a:pt x="950701" y="971485"/>
                    <a:pt x="915142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5142" y="59690"/>
                  </a:lnTo>
                  <a:moveTo>
                    <a:pt x="9151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915142" y="1031175"/>
                  </a:lnTo>
                  <a:cubicBezTo>
                    <a:pt x="983722" y="1031175"/>
                    <a:pt x="1039602" y="975295"/>
                    <a:pt x="1039602" y="906715"/>
                  </a:cubicBezTo>
                  <a:lnTo>
                    <a:pt x="1039602" y="124460"/>
                  </a:lnTo>
                  <a:cubicBezTo>
                    <a:pt x="1039602" y="55880"/>
                    <a:pt x="983722" y="0"/>
                    <a:pt x="91514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158230" y="4681042"/>
            <a:ext cx="788330" cy="781940"/>
            <a:chOff x="0" y="0"/>
            <a:chExt cx="1039602" cy="1031175"/>
          </a:xfrm>
        </p:grpSpPr>
        <p:sp>
          <p:nvSpPr>
            <p:cNvPr name="Freeform 9" id="9"/>
            <p:cNvSpPr/>
            <p:nvPr/>
          </p:nvSpPr>
          <p:spPr>
            <a:xfrm>
              <a:off x="31750" y="31750"/>
              <a:ext cx="976102" cy="967675"/>
            </a:xfrm>
            <a:custGeom>
              <a:avLst/>
              <a:gdLst/>
              <a:ahLst/>
              <a:cxnLst/>
              <a:rect r="r" b="b" t="t" l="l"/>
              <a:pathLst>
                <a:path h="967675" w="976102">
                  <a:moveTo>
                    <a:pt x="883392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2122" y="0"/>
                  </a:lnTo>
                  <a:cubicBezTo>
                    <a:pt x="932922" y="0"/>
                    <a:pt x="974832" y="41910"/>
                    <a:pt x="974832" y="92710"/>
                  </a:cubicBezTo>
                  <a:lnTo>
                    <a:pt x="974832" y="873695"/>
                  </a:lnTo>
                  <a:cubicBezTo>
                    <a:pt x="976102" y="925765"/>
                    <a:pt x="934192" y="967675"/>
                    <a:pt x="883392" y="967675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0" y="0"/>
              <a:ext cx="1039602" cy="1031175"/>
            </a:xfrm>
            <a:custGeom>
              <a:avLst/>
              <a:gdLst/>
              <a:ahLst/>
              <a:cxnLst/>
              <a:rect r="r" b="b" t="t" l="l"/>
              <a:pathLst>
                <a:path h="1031175" w="1039602">
                  <a:moveTo>
                    <a:pt x="915142" y="59690"/>
                  </a:moveTo>
                  <a:cubicBezTo>
                    <a:pt x="950701" y="59690"/>
                    <a:pt x="979912" y="88900"/>
                    <a:pt x="979912" y="124460"/>
                  </a:cubicBezTo>
                  <a:lnTo>
                    <a:pt x="979912" y="906715"/>
                  </a:lnTo>
                  <a:cubicBezTo>
                    <a:pt x="979912" y="942275"/>
                    <a:pt x="950701" y="971485"/>
                    <a:pt x="915142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5142" y="59690"/>
                  </a:lnTo>
                  <a:moveTo>
                    <a:pt x="9151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915142" y="1031175"/>
                  </a:lnTo>
                  <a:cubicBezTo>
                    <a:pt x="983722" y="1031175"/>
                    <a:pt x="1039602" y="975295"/>
                    <a:pt x="1039602" y="906715"/>
                  </a:cubicBezTo>
                  <a:lnTo>
                    <a:pt x="1039602" y="124460"/>
                  </a:lnTo>
                  <a:cubicBezTo>
                    <a:pt x="1039602" y="55880"/>
                    <a:pt x="983722" y="0"/>
                    <a:pt x="91514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118010" y="4681042"/>
            <a:ext cx="788330" cy="781940"/>
            <a:chOff x="0" y="0"/>
            <a:chExt cx="1039602" cy="1031175"/>
          </a:xfrm>
        </p:grpSpPr>
        <p:sp>
          <p:nvSpPr>
            <p:cNvPr name="Freeform 12" id="12"/>
            <p:cNvSpPr/>
            <p:nvPr/>
          </p:nvSpPr>
          <p:spPr>
            <a:xfrm>
              <a:off x="31750" y="31750"/>
              <a:ext cx="976102" cy="967675"/>
            </a:xfrm>
            <a:custGeom>
              <a:avLst/>
              <a:gdLst/>
              <a:ahLst/>
              <a:cxnLst/>
              <a:rect r="r" b="b" t="t" l="l"/>
              <a:pathLst>
                <a:path h="967675" w="976102">
                  <a:moveTo>
                    <a:pt x="883392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2122" y="0"/>
                  </a:lnTo>
                  <a:cubicBezTo>
                    <a:pt x="932922" y="0"/>
                    <a:pt x="974832" y="41910"/>
                    <a:pt x="974832" y="92710"/>
                  </a:cubicBezTo>
                  <a:lnTo>
                    <a:pt x="974832" y="873695"/>
                  </a:lnTo>
                  <a:cubicBezTo>
                    <a:pt x="976102" y="925765"/>
                    <a:pt x="934192" y="967675"/>
                    <a:pt x="883392" y="967675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0"/>
              <a:ext cx="1039602" cy="1031175"/>
            </a:xfrm>
            <a:custGeom>
              <a:avLst/>
              <a:gdLst/>
              <a:ahLst/>
              <a:cxnLst/>
              <a:rect r="r" b="b" t="t" l="l"/>
              <a:pathLst>
                <a:path h="1031175" w="1039602">
                  <a:moveTo>
                    <a:pt x="915142" y="59690"/>
                  </a:moveTo>
                  <a:cubicBezTo>
                    <a:pt x="950701" y="59690"/>
                    <a:pt x="979912" y="88900"/>
                    <a:pt x="979912" y="124460"/>
                  </a:cubicBezTo>
                  <a:lnTo>
                    <a:pt x="979912" y="906715"/>
                  </a:lnTo>
                  <a:cubicBezTo>
                    <a:pt x="979912" y="942275"/>
                    <a:pt x="950701" y="971485"/>
                    <a:pt x="915142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5142" y="59690"/>
                  </a:lnTo>
                  <a:moveTo>
                    <a:pt x="9151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915142" y="1031175"/>
                  </a:lnTo>
                  <a:cubicBezTo>
                    <a:pt x="983722" y="1031175"/>
                    <a:pt x="1039602" y="975295"/>
                    <a:pt x="1039602" y="906715"/>
                  </a:cubicBezTo>
                  <a:lnTo>
                    <a:pt x="1039602" y="124460"/>
                  </a:lnTo>
                  <a:cubicBezTo>
                    <a:pt x="1039602" y="55880"/>
                    <a:pt x="983722" y="0"/>
                    <a:pt x="91514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077790" y="4681042"/>
            <a:ext cx="788330" cy="781940"/>
            <a:chOff x="0" y="0"/>
            <a:chExt cx="1039602" cy="1031175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976102" cy="967675"/>
            </a:xfrm>
            <a:custGeom>
              <a:avLst/>
              <a:gdLst/>
              <a:ahLst/>
              <a:cxnLst/>
              <a:rect r="r" b="b" t="t" l="l"/>
              <a:pathLst>
                <a:path h="967675" w="976102">
                  <a:moveTo>
                    <a:pt x="883392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2122" y="0"/>
                  </a:lnTo>
                  <a:cubicBezTo>
                    <a:pt x="932922" y="0"/>
                    <a:pt x="974832" y="41910"/>
                    <a:pt x="974832" y="92710"/>
                  </a:cubicBezTo>
                  <a:lnTo>
                    <a:pt x="974832" y="873695"/>
                  </a:lnTo>
                  <a:cubicBezTo>
                    <a:pt x="976102" y="925765"/>
                    <a:pt x="934192" y="967675"/>
                    <a:pt x="883392" y="967675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039602" cy="1031175"/>
            </a:xfrm>
            <a:custGeom>
              <a:avLst/>
              <a:gdLst/>
              <a:ahLst/>
              <a:cxnLst/>
              <a:rect r="r" b="b" t="t" l="l"/>
              <a:pathLst>
                <a:path h="1031175" w="1039602">
                  <a:moveTo>
                    <a:pt x="915142" y="59690"/>
                  </a:moveTo>
                  <a:cubicBezTo>
                    <a:pt x="950701" y="59690"/>
                    <a:pt x="979912" y="88900"/>
                    <a:pt x="979912" y="124460"/>
                  </a:cubicBezTo>
                  <a:lnTo>
                    <a:pt x="979912" y="906715"/>
                  </a:lnTo>
                  <a:cubicBezTo>
                    <a:pt x="979912" y="942275"/>
                    <a:pt x="950701" y="971485"/>
                    <a:pt x="915142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5142" y="59690"/>
                  </a:lnTo>
                  <a:moveTo>
                    <a:pt x="9151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915142" y="1031175"/>
                  </a:lnTo>
                  <a:cubicBezTo>
                    <a:pt x="983722" y="1031175"/>
                    <a:pt x="1039602" y="975295"/>
                    <a:pt x="1039602" y="906715"/>
                  </a:cubicBezTo>
                  <a:lnTo>
                    <a:pt x="1039602" y="124460"/>
                  </a:lnTo>
                  <a:cubicBezTo>
                    <a:pt x="1039602" y="55880"/>
                    <a:pt x="983722" y="0"/>
                    <a:pt x="91514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2640264" y="7823600"/>
            <a:ext cx="788330" cy="781940"/>
            <a:chOff x="0" y="0"/>
            <a:chExt cx="1039602" cy="1031175"/>
          </a:xfrm>
        </p:grpSpPr>
        <p:sp>
          <p:nvSpPr>
            <p:cNvPr name="Freeform 18" id="18"/>
            <p:cNvSpPr/>
            <p:nvPr/>
          </p:nvSpPr>
          <p:spPr>
            <a:xfrm>
              <a:off x="31750" y="31750"/>
              <a:ext cx="976102" cy="967675"/>
            </a:xfrm>
            <a:custGeom>
              <a:avLst/>
              <a:gdLst/>
              <a:ahLst/>
              <a:cxnLst/>
              <a:rect r="r" b="b" t="t" l="l"/>
              <a:pathLst>
                <a:path h="967675" w="976102">
                  <a:moveTo>
                    <a:pt x="883392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2122" y="0"/>
                  </a:lnTo>
                  <a:cubicBezTo>
                    <a:pt x="932922" y="0"/>
                    <a:pt x="974832" y="41910"/>
                    <a:pt x="974832" y="92710"/>
                  </a:cubicBezTo>
                  <a:lnTo>
                    <a:pt x="974832" y="873695"/>
                  </a:lnTo>
                  <a:cubicBezTo>
                    <a:pt x="976102" y="925765"/>
                    <a:pt x="934192" y="967675"/>
                    <a:pt x="883392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0" y="0"/>
              <a:ext cx="1039602" cy="1031175"/>
            </a:xfrm>
            <a:custGeom>
              <a:avLst/>
              <a:gdLst/>
              <a:ahLst/>
              <a:cxnLst/>
              <a:rect r="r" b="b" t="t" l="l"/>
              <a:pathLst>
                <a:path h="1031175" w="1039602">
                  <a:moveTo>
                    <a:pt x="915142" y="59690"/>
                  </a:moveTo>
                  <a:cubicBezTo>
                    <a:pt x="950701" y="59690"/>
                    <a:pt x="979912" y="88900"/>
                    <a:pt x="979912" y="124460"/>
                  </a:cubicBezTo>
                  <a:lnTo>
                    <a:pt x="979912" y="906715"/>
                  </a:lnTo>
                  <a:cubicBezTo>
                    <a:pt x="979912" y="942275"/>
                    <a:pt x="950701" y="971485"/>
                    <a:pt x="915142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5142" y="59690"/>
                  </a:lnTo>
                  <a:moveTo>
                    <a:pt x="9151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915142" y="1031175"/>
                  </a:lnTo>
                  <a:cubicBezTo>
                    <a:pt x="983722" y="1031175"/>
                    <a:pt x="1039602" y="975295"/>
                    <a:pt x="1039602" y="906715"/>
                  </a:cubicBezTo>
                  <a:lnTo>
                    <a:pt x="1039602" y="124460"/>
                  </a:lnTo>
                  <a:cubicBezTo>
                    <a:pt x="1039602" y="55880"/>
                    <a:pt x="983722" y="0"/>
                    <a:pt x="91514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602056" y="7823600"/>
            <a:ext cx="788330" cy="781940"/>
            <a:chOff x="0" y="0"/>
            <a:chExt cx="1039602" cy="1031175"/>
          </a:xfrm>
        </p:grpSpPr>
        <p:sp>
          <p:nvSpPr>
            <p:cNvPr name="Freeform 21" id="21"/>
            <p:cNvSpPr/>
            <p:nvPr/>
          </p:nvSpPr>
          <p:spPr>
            <a:xfrm>
              <a:off x="31750" y="31750"/>
              <a:ext cx="976102" cy="967675"/>
            </a:xfrm>
            <a:custGeom>
              <a:avLst/>
              <a:gdLst/>
              <a:ahLst/>
              <a:cxnLst/>
              <a:rect r="r" b="b" t="t" l="l"/>
              <a:pathLst>
                <a:path h="967675" w="976102">
                  <a:moveTo>
                    <a:pt x="883392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2122" y="0"/>
                  </a:lnTo>
                  <a:cubicBezTo>
                    <a:pt x="932922" y="0"/>
                    <a:pt x="974832" y="41910"/>
                    <a:pt x="974832" y="92710"/>
                  </a:cubicBezTo>
                  <a:lnTo>
                    <a:pt x="974832" y="873695"/>
                  </a:lnTo>
                  <a:cubicBezTo>
                    <a:pt x="976102" y="925765"/>
                    <a:pt x="934192" y="967675"/>
                    <a:pt x="883392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22" id="22"/>
            <p:cNvSpPr/>
            <p:nvPr/>
          </p:nvSpPr>
          <p:spPr>
            <a:xfrm>
              <a:off x="0" y="0"/>
              <a:ext cx="1039602" cy="1031175"/>
            </a:xfrm>
            <a:custGeom>
              <a:avLst/>
              <a:gdLst/>
              <a:ahLst/>
              <a:cxnLst/>
              <a:rect r="r" b="b" t="t" l="l"/>
              <a:pathLst>
                <a:path h="1031175" w="1039602">
                  <a:moveTo>
                    <a:pt x="915142" y="59690"/>
                  </a:moveTo>
                  <a:cubicBezTo>
                    <a:pt x="950701" y="59690"/>
                    <a:pt x="979912" y="88900"/>
                    <a:pt x="979912" y="124460"/>
                  </a:cubicBezTo>
                  <a:lnTo>
                    <a:pt x="979912" y="906715"/>
                  </a:lnTo>
                  <a:cubicBezTo>
                    <a:pt x="979912" y="942275"/>
                    <a:pt x="950701" y="971485"/>
                    <a:pt x="915142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5142" y="59690"/>
                  </a:lnTo>
                  <a:moveTo>
                    <a:pt x="9151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915142" y="1031175"/>
                  </a:lnTo>
                  <a:cubicBezTo>
                    <a:pt x="983722" y="1031175"/>
                    <a:pt x="1039602" y="975295"/>
                    <a:pt x="1039602" y="906715"/>
                  </a:cubicBezTo>
                  <a:lnTo>
                    <a:pt x="1039602" y="124460"/>
                  </a:lnTo>
                  <a:cubicBezTo>
                    <a:pt x="1039602" y="55880"/>
                    <a:pt x="983722" y="0"/>
                    <a:pt x="91514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23" id="23"/>
          <p:cNvSpPr/>
          <p:nvPr/>
        </p:nvSpPr>
        <p:spPr>
          <a:xfrm rot="6556643">
            <a:off x="11939380" y="3567370"/>
            <a:ext cx="2238557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 rot="6051655">
            <a:off x="12122189" y="6571775"/>
            <a:ext cx="2432931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 rot="5476447">
            <a:off x="12478890" y="3567370"/>
            <a:ext cx="2113567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rot="4355680">
            <a:off x="12910972" y="3567370"/>
            <a:ext cx="2214438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rot="4874618">
            <a:off x="12559972" y="6586141"/>
            <a:ext cx="2388456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8" id="28"/>
          <p:cNvGrpSpPr/>
          <p:nvPr/>
        </p:nvGrpSpPr>
        <p:grpSpPr>
          <a:xfrm rot="0">
            <a:off x="14561836" y="7836053"/>
            <a:ext cx="788330" cy="781940"/>
            <a:chOff x="0" y="0"/>
            <a:chExt cx="1039602" cy="1031175"/>
          </a:xfrm>
        </p:grpSpPr>
        <p:sp>
          <p:nvSpPr>
            <p:cNvPr name="Freeform 29" id="29"/>
            <p:cNvSpPr/>
            <p:nvPr/>
          </p:nvSpPr>
          <p:spPr>
            <a:xfrm>
              <a:off x="31750" y="31750"/>
              <a:ext cx="976102" cy="967675"/>
            </a:xfrm>
            <a:custGeom>
              <a:avLst/>
              <a:gdLst/>
              <a:ahLst/>
              <a:cxnLst/>
              <a:rect r="r" b="b" t="t" l="l"/>
              <a:pathLst>
                <a:path h="967675" w="976102">
                  <a:moveTo>
                    <a:pt x="883392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2122" y="0"/>
                  </a:lnTo>
                  <a:cubicBezTo>
                    <a:pt x="932922" y="0"/>
                    <a:pt x="974832" y="41910"/>
                    <a:pt x="974832" y="92710"/>
                  </a:cubicBezTo>
                  <a:lnTo>
                    <a:pt x="974832" y="873695"/>
                  </a:lnTo>
                  <a:cubicBezTo>
                    <a:pt x="976102" y="925765"/>
                    <a:pt x="934192" y="967675"/>
                    <a:pt x="883392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30" id="30"/>
            <p:cNvSpPr/>
            <p:nvPr/>
          </p:nvSpPr>
          <p:spPr>
            <a:xfrm>
              <a:off x="0" y="0"/>
              <a:ext cx="1039602" cy="1031175"/>
            </a:xfrm>
            <a:custGeom>
              <a:avLst/>
              <a:gdLst/>
              <a:ahLst/>
              <a:cxnLst/>
              <a:rect r="r" b="b" t="t" l="l"/>
              <a:pathLst>
                <a:path h="1031175" w="1039602">
                  <a:moveTo>
                    <a:pt x="915142" y="59690"/>
                  </a:moveTo>
                  <a:cubicBezTo>
                    <a:pt x="950701" y="59690"/>
                    <a:pt x="979912" y="88900"/>
                    <a:pt x="979912" y="124460"/>
                  </a:cubicBezTo>
                  <a:lnTo>
                    <a:pt x="979912" y="906715"/>
                  </a:lnTo>
                  <a:cubicBezTo>
                    <a:pt x="979912" y="942275"/>
                    <a:pt x="950701" y="971485"/>
                    <a:pt x="915142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5142" y="59690"/>
                  </a:lnTo>
                  <a:moveTo>
                    <a:pt x="9151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915142" y="1031175"/>
                  </a:lnTo>
                  <a:cubicBezTo>
                    <a:pt x="983722" y="1031175"/>
                    <a:pt x="1039602" y="975295"/>
                    <a:pt x="1039602" y="906715"/>
                  </a:cubicBezTo>
                  <a:lnTo>
                    <a:pt x="1039602" y="124460"/>
                  </a:lnTo>
                  <a:cubicBezTo>
                    <a:pt x="1039602" y="55880"/>
                    <a:pt x="983722" y="0"/>
                    <a:pt x="91514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5523629" y="7836053"/>
            <a:ext cx="788330" cy="781940"/>
            <a:chOff x="0" y="0"/>
            <a:chExt cx="1039602" cy="1031175"/>
          </a:xfrm>
        </p:grpSpPr>
        <p:sp>
          <p:nvSpPr>
            <p:cNvPr name="Freeform 32" id="32"/>
            <p:cNvSpPr/>
            <p:nvPr/>
          </p:nvSpPr>
          <p:spPr>
            <a:xfrm>
              <a:off x="31750" y="31750"/>
              <a:ext cx="976102" cy="967675"/>
            </a:xfrm>
            <a:custGeom>
              <a:avLst/>
              <a:gdLst/>
              <a:ahLst/>
              <a:cxnLst/>
              <a:rect r="r" b="b" t="t" l="l"/>
              <a:pathLst>
                <a:path h="967675" w="976102">
                  <a:moveTo>
                    <a:pt x="883392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2122" y="0"/>
                  </a:lnTo>
                  <a:cubicBezTo>
                    <a:pt x="932922" y="0"/>
                    <a:pt x="974832" y="41910"/>
                    <a:pt x="974832" y="92710"/>
                  </a:cubicBezTo>
                  <a:lnTo>
                    <a:pt x="974832" y="873695"/>
                  </a:lnTo>
                  <a:cubicBezTo>
                    <a:pt x="976102" y="925765"/>
                    <a:pt x="934192" y="967675"/>
                    <a:pt x="883392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33" id="33"/>
            <p:cNvSpPr/>
            <p:nvPr/>
          </p:nvSpPr>
          <p:spPr>
            <a:xfrm>
              <a:off x="0" y="0"/>
              <a:ext cx="1039602" cy="1031175"/>
            </a:xfrm>
            <a:custGeom>
              <a:avLst/>
              <a:gdLst/>
              <a:ahLst/>
              <a:cxnLst/>
              <a:rect r="r" b="b" t="t" l="l"/>
              <a:pathLst>
                <a:path h="1031175" w="1039602">
                  <a:moveTo>
                    <a:pt x="915142" y="59690"/>
                  </a:moveTo>
                  <a:cubicBezTo>
                    <a:pt x="950701" y="59690"/>
                    <a:pt x="979912" y="88900"/>
                    <a:pt x="979912" y="124460"/>
                  </a:cubicBezTo>
                  <a:lnTo>
                    <a:pt x="979912" y="906715"/>
                  </a:lnTo>
                  <a:cubicBezTo>
                    <a:pt x="979912" y="942275"/>
                    <a:pt x="950701" y="971485"/>
                    <a:pt x="915142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5142" y="59690"/>
                  </a:lnTo>
                  <a:moveTo>
                    <a:pt x="9151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915142" y="1031175"/>
                  </a:lnTo>
                  <a:cubicBezTo>
                    <a:pt x="983722" y="1031175"/>
                    <a:pt x="1039602" y="975295"/>
                    <a:pt x="1039602" y="906715"/>
                  </a:cubicBezTo>
                  <a:lnTo>
                    <a:pt x="1039602" y="124460"/>
                  </a:lnTo>
                  <a:cubicBezTo>
                    <a:pt x="1039602" y="55880"/>
                    <a:pt x="983722" y="0"/>
                    <a:pt x="91514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0718692" y="7836053"/>
            <a:ext cx="788330" cy="781940"/>
            <a:chOff x="0" y="0"/>
            <a:chExt cx="1039602" cy="1031175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976102" cy="967675"/>
            </a:xfrm>
            <a:custGeom>
              <a:avLst/>
              <a:gdLst/>
              <a:ahLst/>
              <a:cxnLst/>
              <a:rect r="r" b="b" t="t" l="l"/>
              <a:pathLst>
                <a:path h="967675" w="976102">
                  <a:moveTo>
                    <a:pt x="883392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2122" y="0"/>
                  </a:lnTo>
                  <a:cubicBezTo>
                    <a:pt x="932922" y="0"/>
                    <a:pt x="974832" y="41910"/>
                    <a:pt x="974832" y="92710"/>
                  </a:cubicBezTo>
                  <a:lnTo>
                    <a:pt x="974832" y="873695"/>
                  </a:lnTo>
                  <a:cubicBezTo>
                    <a:pt x="976102" y="925765"/>
                    <a:pt x="934192" y="967675"/>
                    <a:pt x="883392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039602" cy="1031175"/>
            </a:xfrm>
            <a:custGeom>
              <a:avLst/>
              <a:gdLst/>
              <a:ahLst/>
              <a:cxnLst/>
              <a:rect r="r" b="b" t="t" l="l"/>
              <a:pathLst>
                <a:path h="1031175" w="1039602">
                  <a:moveTo>
                    <a:pt x="915142" y="59690"/>
                  </a:moveTo>
                  <a:cubicBezTo>
                    <a:pt x="950701" y="59690"/>
                    <a:pt x="979912" y="88900"/>
                    <a:pt x="979912" y="124460"/>
                  </a:cubicBezTo>
                  <a:lnTo>
                    <a:pt x="979912" y="906715"/>
                  </a:lnTo>
                  <a:cubicBezTo>
                    <a:pt x="979912" y="942275"/>
                    <a:pt x="950701" y="971485"/>
                    <a:pt x="915142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5142" y="59690"/>
                  </a:lnTo>
                  <a:moveTo>
                    <a:pt x="9151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915142" y="1031175"/>
                  </a:lnTo>
                  <a:cubicBezTo>
                    <a:pt x="983722" y="1031175"/>
                    <a:pt x="1039602" y="975295"/>
                    <a:pt x="1039602" y="906715"/>
                  </a:cubicBezTo>
                  <a:lnTo>
                    <a:pt x="1039602" y="124460"/>
                  </a:lnTo>
                  <a:cubicBezTo>
                    <a:pt x="1039602" y="55880"/>
                    <a:pt x="983722" y="0"/>
                    <a:pt x="91514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1680484" y="7836053"/>
            <a:ext cx="788330" cy="781940"/>
            <a:chOff x="0" y="0"/>
            <a:chExt cx="1039602" cy="1031175"/>
          </a:xfrm>
        </p:grpSpPr>
        <p:sp>
          <p:nvSpPr>
            <p:cNvPr name="Freeform 38" id="38"/>
            <p:cNvSpPr/>
            <p:nvPr/>
          </p:nvSpPr>
          <p:spPr>
            <a:xfrm>
              <a:off x="31750" y="31750"/>
              <a:ext cx="976102" cy="967675"/>
            </a:xfrm>
            <a:custGeom>
              <a:avLst/>
              <a:gdLst/>
              <a:ahLst/>
              <a:cxnLst/>
              <a:rect r="r" b="b" t="t" l="l"/>
              <a:pathLst>
                <a:path h="967675" w="976102">
                  <a:moveTo>
                    <a:pt x="883392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82122" y="0"/>
                  </a:lnTo>
                  <a:cubicBezTo>
                    <a:pt x="932922" y="0"/>
                    <a:pt x="974832" y="41910"/>
                    <a:pt x="974832" y="92710"/>
                  </a:cubicBezTo>
                  <a:lnTo>
                    <a:pt x="974832" y="873695"/>
                  </a:lnTo>
                  <a:cubicBezTo>
                    <a:pt x="976102" y="925765"/>
                    <a:pt x="934192" y="967675"/>
                    <a:pt x="883392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39" id="39"/>
            <p:cNvSpPr/>
            <p:nvPr/>
          </p:nvSpPr>
          <p:spPr>
            <a:xfrm>
              <a:off x="0" y="0"/>
              <a:ext cx="1039602" cy="1031175"/>
            </a:xfrm>
            <a:custGeom>
              <a:avLst/>
              <a:gdLst/>
              <a:ahLst/>
              <a:cxnLst/>
              <a:rect r="r" b="b" t="t" l="l"/>
              <a:pathLst>
                <a:path h="1031175" w="1039602">
                  <a:moveTo>
                    <a:pt x="915142" y="59690"/>
                  </a:moveTo>
                  <a:cubicBezTo>
                    <a:pt x="950701" y="59690"/>
                    <a:pt x="979912" y="88900"/>
                    <a:pt x="979912" y="124460"/>
                  </a:cubicBezTo>
                  <a:lnTo>
                    <a:pt x="979912" y="906715"/>
                  </a:lnTo>
                  <a:cubicBezTo>
                    <a:pt x="979912" y="942275"/>
                    <a:pt x="950701" y="971485"/>
                    <a:pt x="915142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15142" y="59690"/>
                  </a:lnTo>
                  <a:moveTo>
                    <a:pt x="9151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915142" y="1031175"/>
                  </a:lnTo>
                  <a:cubicBezTo>
                    <a:pt x="983722" y="1031175"/>
                    <a:pt x="1039602" y="975295"/>
                    <a:pt x="1039602" y="906715"/>
                  </a:cubicBezTo>
                  <a:lnTo>
                    <a:pt x="1039602" y="124460"/>
                  </a:lnTo>
                  <a:cubicBezTo>
                    <a:pt x="1039602" y="55880"/>
                    <a:pt x="983722" y="0"/>
                    <a:pt x="91514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40" id="40"/>
          <p:cNvSpPr/>
          <p:nvPr/>
        </p:nvSpPr>
        <p:spPr>
          <a:xfrm rot="3919090">
            <a:off x="13886993" y="6592368"/>
            <a:ext cx="2611671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 rot="4876627">
            <a:off x="13513544" y="6592368"/>
            <a:ext cx="2400840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 rot="5918074">
            <a:off x="11114061" y="6592368"/>
            <a:ext cx="2400275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 rot="6875221">
            <a:off x="10529818" y="6592368"/>
            <a:ext cx="2609690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873363" y="2347997"/>
            <a:ext cx="839621" cy="277970"/>
            <a:chOff x="0" y="0"/>
            <a:chExt cx="183955" cy="60901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873363" y="2905775"/>
            <a:ext cx="839621" cy="277970"/>
            <a:chOff x="0" y="0"/>
            <a:chExt cx="183955" cy="60901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873363" y="3458548"/>
            <a:ext cx="839621" cy="277970"/>
            <a:chOff x="0" y="0"/>
            <a:chExt cx="18395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887199" y="4604592"/>
            <a:ext cx="839621" cy="277970"/>
            <a:chOff x="0" y="0"/>
            <a:chExt cx="18395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887199" y="3458780"/>
            <a:ext cx="839621" cy="277970"/>
            <a:chOff x="0" y="0"/>
            <a:chExt cx="183955" cy="6090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887199" y="4028918"/>
            <a:ext cx="839621" cy="277970"/>
            <a:chOff x="0" y="0"/>
            <a:chExt cx="183955" cy="60901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035717" y="4274746"/>
            <a:ext cx="839621" cy="277970"/>
            <a:chOff x="0" y="0"/>
            <a:chExt cx="183955" cy="60901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887199" y="5180266"/>
            <a:ext cx="839621" cy="277970"/>
            <a:chOff x="0" y="0"/>
            <a:chExt cx="183955" cy="60901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887199" y="5755940"/>
            <a:ext cx="839621" cy="277970"/>
            <a:chOff x="0" y="0"/>
            <a:chExt cx="183955" cy="60901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892901" y="4024552"/>
            <a:ext cx="839621" cy="277970"/>
            <a:chOff x="0" y="0"/>
            <a:chExt cx="183955" cy="60901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9B45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873363" y="4024552"/>
            <a:ext cx="839621" cy="277970"/>
            <a:chOff x="0" y="0"/>
            <a:chExt cx="183955" cy="60901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1873363" y="4268457"/>
            <a:ext cx="839621" cy="277970"/>
            <a:chOff x="0" y="0"/>
            <a:chExt cx="183955" cy="60901"/>
          </a:xfrm>
        </p:grpSpPr>
        <p:sp>
          <p:nvSpPr>
            <p:cNvPr name="Freeform 39" id="39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881470" y="4823422"/>
            <a:ext cx="839621" cy="277970"/>
            <a:chOff x="0" y="0"/>
            <a:chExt cx="183955" cy="60901"/>
          </a:xfrm>
        </p:grpSpPr>
        <p:sp>
          <p:nvSpPr>
            <p:cNvPr name="Freeform 42" id="42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881470" y="5061230"/>
            <a:ext cx="839621" cy="277970"/>
            <a:chOff x="0" y="0"/>
            <a:chExt cx="183955" cy="60901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4131084" y="4274746"/>
            <a:ext cx="839621" cy="277970"/>
            <a:chOff x="0" y="0"/>
            <a:chExt cx="183955" cy="60901"/>
          </a:xfrm>
        </p:grpSpPr>
        <p:sp>
          <p:nvSpPr>
            <p:cNvPr name="Freeform 48" id="48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E6FE0B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1873363" y="5051011"/>
            <a:ext cx="839621" cy="277970"/>
            <a:chOff x="0" y="0"/>
            <a:chExt cx="183955" cy="60901"/>
          </a:xfrm>
        </p:grpSpPr>
        <p:sp>
          <p:nvSpPr>
            <p:cNvPr name="Freeform 51" id="51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9FFE34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873363" y="5288708"/>
            <a:ext cx="839621" cy="277970"/>
            <a:chOff x="0" y="0"/>
            <a:chExt cx="183955" cy="60901"/>
          </a:xfrm>
        </p:grpSpPr>
        <p:sp>
          <p:nvSpPr>
            <p:cNvPr name="Freeform 54" id="54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9FFE34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1873363" y="5795681"/>
            <a:ext cx="839621" cy="277970"/>
            <a:chOff x="0" y="0"/>
            <a:chExt cx="183955" cy="60901"/>
          </a:xfrm>
        </p:grpSpPr>
        <p:sp>
          <p:nvSpPr>
            <p:cNvPr name="Freeform 57" id="57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1873363" y="6036134"/>
            <a:ext cx="839621" cy="277970"/>
            <a:chOff x="0" y="0"/>
            <a:chExt cx="183955" cy="60901"/>
          </a:xfrm>
        </p:grpSpPr>
        <p:sp>
          <p:nvSpPr>
            <p:cNvPr name="Freeform 60" id="60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1873363" y="6588908"/>
            <a:ext cx="839621" cy="277970"/>
            <a:chOff x="0" y="0"/>
            <a:chExt cx="183955" cy="60901"/>
          </a:xfrm>
        </p:grpSpPr>
        <p:sp>
          <p:nvSpPr>
            <p:cNvPr name="Freeform 63" id="63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64" id="6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4135043" y="4779966"/>
            <a:ext cx="839621" cy="277970"/>
            <a:chOff x="0" y="0"/>
            <a:chExt cx="183955" cy="60901"/>
          </a:xfrm>
        </p:grpSpPr>
        <p:sp>
          <p:nvSpPr>
            <p:cNvPr name="Freeform 66" id="66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67" id="6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3085444" y="4779966"/>
            <a:ext cx="839621" cy="277970"/>
            <a:chOff x="0" y="0"/>
            <a:chExt cx="183955" cy="60901"/>
          </a:xfrm>
        </p:grpSpPr>
        <p:sp>
          <p:nvSpPr>
            <p:cNvPr name="Freeform 69" id="69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70FE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70" id="7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4766197" y="3311115"/>
            <a:ext cx="839621" cy="277970"/>
            <a:chOff x="0" y="0"/>
            <a:chExt cx="183955" cy="60901"/>
          </a:xfrm>
        </p:grpSpPr>
        <p:sp>
          <p:nvSpPr>
            <p:cNvPr name="Freeform 72" id="72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DFA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73" id="7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6492184" y="2625513"/>
            <a:ext cx="839621" cy="277970"/>
            <a:chOff x="0" y="0"/>
            <a:chExt cx="183955" cy="60901"/>
          </a:xfrm>
        </p:grpSpPr>
        <p:sp>
          <p:nvSpPr>
            <p:cNvPr name="Freeform 75" id="75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834821" y="3263896"/>
            <a:ext cx="839621" cy="322187"/>
            <a:chOff x="0" y="0"/>
            <a:chExt cx="183955" cy="70589"/>
          </a:xfrm>
        </p:grpSpPr>
        <p:sp>
          <p:nvSpPr>
            <p:cNvPr name="Freeform 78" id="78"/>
            <p:cNvSpPr/>
            <p:nvPr/>
          </p:nvSpPr>
          <p:spPr>
            <a:xfrm>
              <a:off x="0" y="0"/>
              <a:ext cx="183955" cy="70589"/>
            </a:xfrm>
            <a:custGeom>
              <a:avLst/>
              <a:gdLst/>
              <a:ahLst/>
              <a:cxnLst/>
              <a:rect r="r" b="b" t="t" l="l"/>
              <a:pathLst>
                <a:path h="70589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70589"/>
                  </a:lnTo>
                  <a:lnTo>
                    <a:pt x="0" y="70589"/>
                  </a:lnTo>
                  <a:close/>
                </a:path>
              </a:pathLst>
            </a:custGeom>
            <a:solidFill>
              <a:srgbClr val="DFA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79" id="7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5297034" y="4045772"/>
            <a:ext cx="839621" cy="277970"/>
            <a:chOff x="0" y="0"/>
            <a:chExt cx="183955" cy="60901"/>
          </a:xfrm>
        </p:grpSpPr>
        <p:sp>
          <p:nvSpPr>
            <p:cNvPr name="Freeform 81" id="81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B9B7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2" id="8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5297034" y="4619827"/>
            <a:ext cx="839621" cy="277970"/>
            <a:chOff x="0" y="0"/>
            <a:chExt cx="183955" cy="60901"/>
          </a:xfrm>
        </p:grpSpPr>
        <p:sp>
          <p:nvSpPr>
            <p:cNvPr name="Freeform 84" id="84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B9B7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5" id="8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5297034" y="4841404"/>
            <a:ext cx="839621" cy="277970"/>
            <a:chOff x="0" y="0"/>
            <a:chExt cx="183955" cy="60901"/>
          </a:xfrm>
        </p:grpSpPr>
        <p:sp>
          <p:nvSpPr>
            <p:cNvPr name="Freeform 87" id="87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B9B7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8" id="8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5297034" y="5359326"/>
            <a:ext cx="839621" cy="277970"/>
            <a:chOff x="0" y="0"/>
            <a:chExt cx="183955" cy="60901"/>
          </a:xfrm>
        </p:grpSpPr>
        <p:sp>
          <p:nvSpPr>
            <p:cNvPr name="Freeform 90" id="90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B9B7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91" id="9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15297034" y="5576879"/>
            <a:ext cx="839621" cy="277970"/>
            <a:chOff x="0" y="0"/>
            <a:chExt cx="183955" cy="60901"/>
          </a:xfrm>
        </p:grpSpPr>
        <p:sp>
          <p:nvSpPr>
            <p:cNvPr name="Freeform 93" id="93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B9B7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94" id="9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5" id="95"/>
          <p:cNvGrpSpPr/>
          <p:nvPr/>
        </p:nvGrpSpPr>
        <p:grpSpPr>
          <a:xfrm rot="0">
            <a:off x="16492184" y="3696408"/>
            <a:ext cx="839621" cy="277970"/>
            <a:chOff x="0" y="0"/>
            <a:chExt cx="183955" cy="60901"/>
          </a:xfrm>
        </p:grpSpPr>
        <p:sp>
          <p:nvSpPr>
            <p:cNvPr name="Freeform 96" id="96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97" id="9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8" id="98"/>
          <p:cNvGrpSpPr/>
          <p:nvPr/>
        </p:nvGrpSpPr>
        <p:grpSpPr>
          <a:xfrm rot="0">
            <a:off x="16492184" y="3904039"/>
            <a:ext cx="839621" cy="277970"/>
            <a:chOff x="0" y="0"/>
            <a:chExt cx="183955" cy="60901"/>
          </a:xfrm>
        </p:grpSpPr>
        <p:sp>
          <p:nvSpPr>
            <p:cNvPr name="Freeform 99" id="99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00" id="10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01" id="101"/>
          <p:cNvGrpSpPr/>
          <p:nvPr/>
        </p:nvGrpSpPr>
        <p:grpSpPr>
          <a:xfrm rot="0">
            <a:off x="16492184" y="4443957"/>
            <a:ext cx="839621" cy="277970"/>
            <a:chOff x="0" y="0"/>
            <a:chExt cx="183955" cy="60901"/>
          </a:xfrm>
        </p:grpSpPr>
        <p:sp>
          <p:nvSpPr>
            <p:cNvPr name="Freeform 102" id="102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03" id="10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04" id="104"/>
          <p:cNvGrpSpPr/>
          <p:nvPr/>
        </p:nvGrpSpPr>
        <p:grpSpPr>
          <a:xfrm rot="0">
            <a:off x="16492184" y="4684436"/>
            <a:ext cx="839621" cy="277970"/>
            <a:chOff x="0" y="0"/>
            <a:chExt cx="183955" cy="60901"/>
          </a:xfrm>
        </p:grpSpPr>
        <p:sp>
          <p:nvSpPr>
            <p:cNvPr name="Freeform 105" id="105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06" id="10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07" id="107"/>
          <p:cNvGrpSpPr/>
          <p:nvPr/>
        </p:nvGrpSpPr>
        <p:grpSpPr>
          <a:xfrm rot="0">
            <a:off x="16492184" y="5276342"/>
            <a:ext cx="839621" cy="277970"/>
            <a:chOff x="0" y="0"/>
            <a:chExt cx="183955" cy="60901"/>
          </a:xfrm>
        </p:grpSpPr>
        <p:sp>
          <p:nvSpPr>
            <p:cNvPr name="Freeform 108" id="108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09" id="10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110" id="110"/>
          <p:cNvSpPr/>
          <p:nvPr/>
        </p:nvSpPr>
        <p:spPr>
          <a:xfrm rot="5400059">
            <a:off x="12153221" y="2754421"/>
            <a:ext cx="27980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1" id="111"/>
          <p:cNvSpPr/>
          <p:nvPr/>
        </p:nvSpPr>
        <p:spPr>
          <a:xfrm rot="5400319">
            <a:off x="12155515" y="3309696"/>
            <a:ext cx="2748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2" id="112"/>
          <p:cNvSpPr/>
          <p:nvPr/>
        </p:nvSpPr>
        <p:spPr>
          <a:xfrm rot="-254474">
            <a:off x="12707795" y="2893179"/>
            <a:ext cx="378957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3" id="113"/>
          <p:cNvSpPr/>
          <p:nvPr/>
        </p:nvSpPr>
        <p:spPr>
          <a:xfrm rot="10002704">
            <a:off x="15162266" y="3095849"/>
            <a:ext cx="177347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4" id="114"/>
          <p:cNvSpPr/>
          <p:nvPr/>
        </p:nvSpPr>
        <p:spPr>
          <a:xfrm rot="8494437">
            <a:off x="16394891" y="3074164"/>
            <a:ext cx="57990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5" id="115"/>
          <p:cNvSpPr/>
          <p:nvPr/>
        </p:nvSpPr>
        <p:spPr>
          <a:xfrm rot="5400000">
            <a:off x="16515532" y="3288495"/>
            <a:ext cx="79292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6" id="116"/>
          <p:cNvSpPr/>
          <p:nvPr/>
        </p:nvSpPr>
        <p:spPr>
          <a:xfrm rot="1436731">
            <a:off x="12641179" y="3926614"/>
            <a:ext cx="16685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7" id="117"/>
          <p:cNvSpPr/>
          <p:nvPr/>
        </p:nvSpPr>
        <p:spPr>
          <a:xfrm rot="663674">
            <a:off x="12688527" y="3840586"/>
            <a:ext cx="263296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8" id="118"/>
          <p:cNvSpPr/>
          <p:nvPr/>
        </p:nvSpPr>
        <p:spPr>
          <a:xfrm rot="216084">
            <a:off x="12709245" y="3705013"/>
            <a:ext cx="3786679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9" id="119"/>
          <p:cNvSpPr/>
          <p:nvPr/>
        </p:nvSpPr>
        <p:spPr>
          <a:xfrm rot="2862321">
            <a:off x="12563269" y="3926614"/>
            <a:ext cx="91553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0" id="120"/>
          <p:cNvSpPr/>
          <p:nvPr/>
        </p:nvSpPr>
        <p:spPr>
          <a:xfrm rot="8083671">
            <a:off x="11361349" y="3801518"/>
            <a:ext cx="60104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1" id="121"/>
          <p:cNvSpPr/>
          <p:nvPr/>
        </p:nvSpPr>
        <p:spPr>
          <a:xfrm rot="10799304">
            <a:off x="10726820" y="3586199"/>
            <a:ext cx="114654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2" id="122"/>
          <p:cNvSpPr/>
          <p:nvPr/>
        </p:nvSpPr>
        <p:spPr>
          <a:xfrm rot="5400000">
            <a:off x="12149157" y="3869085"/>
            <a:ext cx="28803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3" id="123"/>
          <p:cNvSpPr/>
          <p:nvPr/>
        </p:nvSpPr>
        <p:spPr>
          <a:xfrm rot="5400000">
            <a:off x="12040882" y="4787269"/>
            <a:ext cx="50458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4" id="124"/>
          <p:cNvSpPr/>
          <p:nvPr/>
        </p:nvSpPr>
        <p:spPr>
          <a:xfrm rot="1025064">
            <a:off x="12274886" y="4658651"/>
            <a:ext cx="82884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5" id="125"/>
          <p:cNvSpPr/>
          <p:nvPr/>
        </p:nvSpPr>
        <p:spPr>
          <a:xfrm rot="5362841">
            <a:off x="14438491" y="4654891"/>
            <a:ext cx="22726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6" id="126"/>
          <p:cNvSpPr/>
          <p:nvPr/>
        </p:nvSpPr>
        <p:spPr>
          <a:xfrm rot="5400000">
            <a:off x="15568801" y="4460334"/>
            <a:ext cx="29608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7" id="127"/>
          <p:cNvSpPr/>
          <p:nvPr/>
        </p:nvSpPr>
        <p:spPr>
          <a:xfrm rot="9434870">
            <a:off x="11604821" y="4675399"/>
            <a:ext cx="71621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8" id="128"/>
          <p:cNvSpPr/>
          <p:nvPr/>
        </p:nvSpPr>
        <p:spPr>
          <a:xfrm rot="5475424">
            <a:off x="11046483" y="4551522"/>
            <a:ext cx="52102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9" id="129"/>
          <p:cNvSpPr/>
          <p:nvPr/>
        </p:nvSpPr>
        <p:spPr>
          <a:xfrm rot="5400000">
            <a:off x="12178672" y="5669730"/>
            <a:ext cx="2290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0" id="130"/>
          <p:cNvSpPr/>
          <p:nvPr/>
        </p:nvSpPr>
        <p:spPr>
          <a:xfrm rot="5400000">
            <a:off x="15596868" y="5229825"/>
            <a:ext cx="239952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1" id="131"/>
          <p:cNvSpPr/>
          <p:nvPr/>
        </p:nvSpPr>
        <p:spPr>
          <a:xfrm rot="5400000">
            <a:off x="16781021" y="4301533"/>
            <a:ext cx="26194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2" id="132"/>
          <p:cNvSpPr/>
          <p:nvPr/>
        </p:nvSpPr>
        <p:spPr>
          <a:xfrm rot="5400000">
            <a:off x="16755027" y="5107924"/>
            <a:ext cx="31393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3" id="133"/>
          <p:cNvSpPr/>
          <p:nvPr/>
        </p:nvSpPr>
        <p:spPr>
          <a:xfrm rot="5400000">
            <a:off x="12155772" y="6440056"/>
            <a:ext cx="2748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4" id="134"/>
          <p:cNvSpPr/>
          <p:nvPr/>
        </p:nvSpPr>
        <p:spPr>
          <a:xfrm rot="5400000">
            <a:off x="10160925" y="3871384"/>
            <a:ext cx="29216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5" id="135"/>
          <p:cNvSpPr/>
          <p:nvPr/>
        </p:nvSpPr>
        <p:spPr>
          <a:xfrm rot="5400000">
            <a:off x="10158158" y="4444290"/>
            <a:ext cx="29770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6" id="136"/>
          <p:cNvSpPr/>
          <p:nvPr/>
        </p:nvSpPr>
        <p:spPr>
          <a:xfrm rot="5400000">
            <a:off x="10158158" y="5019964"/>
            <a:ext cx="29770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7" id="137"/>
          <p:cNvSpPr/>
          <p:nvPr/>
        </p:nvSpPr>
        <p:spPr>
          <a:xfrm rot="5400000">
            <a:off x="10158158" y="5595638"/>
            <a:ext cx="29770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8" id="138"/>
          <p:cNvGrpSpPr/>
          <p:nvPr/>
        </p:nvGrpSpPr>
        <p:grpSpPr>
          <a:xfrm rot="0">
            <a:off x="11103329" y="7157063"/>
            <a:ext cx="5012346" cy="781940"/>
            <a:chOff x="0" y="0"/>
            <a:chExt cx="6609980" cy="1031175"/>
          </a:xfrm>
        </p:grpSpPr>
        <p:sp>
          <p:nvSpPr>
            <p:cNvPr name="Freeform 139" id="139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140" id="140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1" id="141"/>
          <p:cNvSpPr txBox="true"/>
          <p:nvPr/>
        </p:nvSpPr>
        <p:spPr>
          <a:xfrm rot="0">
            <a:off x="11327558" y="7280897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Peter Van Roy</a:t>
            </a:r>
          </a:p>
        </p:txBody>
      </p:sp>
      <p:grpSp>
        <p:nvGrpSpPr>
          <p:cNvPr name="Group 142" id="142"/>
          <p:cNvGrpSpPr/>
          <p:nvPr/>
        </p:nvGrpSpPr>
        <p:grpSpPr>
          <a:xfrm rot="0">
            <a:off x="9494352" y="2338312"/>
            <a:ext cx="275787" cy="277970"/>
            <a:chOff x="0" y="0"/>
            <a:chExt cx="60423" cy="60901"/>
          </a:xfrm>
        </p:grpSpPr>
        <p:sp>
          <p:nvSpPr>
            <p:cNvPr name="Freeform 143" id="143"/>
            <p:cNvSpPr/>
            <p:nvPr/>
          </p:nvSpPr>
          <p:spPr>
            <a:xfrm>
              <a:off x="0" y="0"/>
              <a:ext cx="60423" cy="60901"/>
            </a:xfrm>
            <a:custGeom>
              <a:avLst/>
              <a:gdLst/>
              <a:ahLst/>
              <a:cxnLst/>
              <a:rect r="r" b="b" t="t" l="l"/>
              <a:pathLst>
                <a:path h="60901" w="60423">
                  <a:moveTo>
                    <a:pt x="0" y="0"/>
                  </a:moveTo>
                  <a:lnTo>
                    <a:pt x="60423" y="0"/>
                  </a:lnTo>
                  <a:lnTo>
                    <a:pt x="60423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44" id="14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145" id="145"/>
          <p:cNvSpPr/>
          <p:nvPr/>
        </p:nvSpPr>
        <p:spPr>
          <a:xfrm rot="0">
            <a:off x="9483550" y="2961089"/>
            <a:ext cx="29739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6" id="146"/>
          <p:cNvSpPr txBox="true"/>
          <p:nvPr/>
        </p:nvSpPr>
        <p:spPr>
          <a:xfrm rot="0">
            <a:off x="9994260" y="2138126"/>
            <a:ext cx="2023339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paradigma</a:t>
            </a:r>
          </a:p>
        </p:txBody>
      </p:sp>
      <p:sp>
        <p:nvSpPr>
          <p:cNvPr name="TextBox 147" id="147"/>
          <p:cNvSpPr txBox="true"/>
          <p:nvPr/>
        </p:nvSpPr>
        <p:spPr>
          <a:xfrm rot="0">
            <a:off x="9994260" y="2664861"/>
            <a:ext cx="2023339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conceito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772818" y="2168418"/>
            <a:ext cx="1063123" cy="460836"/>
            <a:chOff x="0" y="0"/>
            <a:chExt cx="232922" cy="10096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2922" cy="100966"/>
            </a:xfrm>
            <a:custGeom>
              <a:avLst/>
              <a:gdLst/>
              <a:ahLst/>
              <a:cxnLst/>
              <a:rect r="r" b="b" t="t" l="l"/>
              <a:pathLst>
                <a:path h="100966" w="232922">
                  <a:moveTo>
                    <a:pt x="0" y="0"/>
                  </a:moveTo>
                  <a:lnTo>
                    <a:pt x="232922" y="0"/>
                  </a:lnTo>
                  <a:lnTo>
                    <a:pt x="232922" y="100966"/>
                  </a:lnTo>
                  <a:lnTo>
                    <a:pt x="0" y="100966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873363" y="2905775"/>
            <a:ext cx="839621" cy="277970"/>
            <a:chOff x="0" y="0"/>
            <a:chExt cx="183955" cy="60901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721091" y="3302032"/>
            <a:ext cx="1168168" cy="574107"/>
            <a:chOff x="0" y="0"/>
            <a:chExt cx="255937" cy="125783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55937" cy="125783"/>
            </a:xfrm>
            <a:custGeom>
              <a:avLst/>
              <a:gdLst/>
              <a:ahLst/>
              <a:cxnLst/>
              <a:rect r="r" b="b" t="t" l="l"/>
              <a:pathLst>
                <a:path h="125783" w="255937">
                  <a:moveTo>
                    <a:pt x="0" y="0"/>
                  </a:moveTo>
                  <a:lnTo>
                    <a:pt x="255937" y="0"/>
                  </a:lnTo>
                  <a:lnTo>
                    <a:pt x="255937" y="125783"/>
                  </a:lnTo>
                  <a:lnTo>
                    <a:pt x="0" y="125783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887199" y="4604592"/>
            <a:ext cx="839621" cy="277970"/>
            <a:chOff x="0" y="0"/>
            <a:chExt cx="18395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887199" y="3458780"/>
            <a:ext cx="839621" cy="277970"/>
            <a:chOff x="0" y="0"/>
            <a:chExt cx="183955" cy="6090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15747" y="3933288"/>
            <a:ext cx="1182526" cy="474155"/>
            <a:chOff x="0" y="0"/>
            <a:chExt cx="259083" cy="103884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259083" cy="103884"/>
            </a:xfrm>
            <a:custGeom>
              <a:avLst/>
              <a:gdLst/>
              <a:ahLst/>
              <a:cxnLst/>
              <a:rect r="r" b="b" t="t" l="l"/>
              <a:pathLst>
                <a:path h="103884" w="259083">
                  <a:moveTo>
                    <a:pt x="0" y="0"/>
                  </a:moveTo>
                  <a:lnTo>
                    <a:pt x="259083" y="0"/>
                  </a:lnTo>
                  <a:lnTo>
                    <a:pt x="259083" y="103884"/>
                  </a:lnTo>
                  <a:lnTo>
                    <a:pt x="0" y="103884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035717" y="4274746"/>
            <a:ext cx="839621" cy="277970"/>
            <a:chOff x="0" y="0"/>
            <a:chExt cx="183955" cy="60901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887199" y="5180266"/>
            <a:ext cx="839621" cy="277970"/>
            <a:chOff x="0" y="0"/>
            <a:chExt cx="183955" cy="60901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887199" y="5755940"/>
            <a:ext cx="839621" cy="277970"/>
            <a:chOff x="0" y="0"/>
            <a:chExt cx="183955" cy="60901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892901" y="4024552"/>
            <a:ext cx="839621" cy="277970"/>
            <a:chOff x="0" y="0"/>
            <a:chExt cx="183955" cy="60901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9B45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873363" y="4024552"/>
            <a:ext cx="839621" cy="277970"/>
            <a:chOff x="0" y="0"/>
            <a:chExt cx="183955" cy="60901"/>
          </a:xfrm>
        </p:grpSpPr>
        <p:sp>
          <p:nvSpPr>
            <p:cNvPr name="Freeform 36" id="36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1873363" y="4268457"/>
            <a:ext cx="839621" cy="277970"/>
            <a:chOff x="0" y="0"/>
            <a:chExt cx="183955" cy="60901"/>
          </a:xfrm>
        </p:grpSpPr>
        <p:sp>
          <p:nvSpPr>
            <p:cNvPr name="Freeform 39" id="39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881470" y="4823422"/>
            <a:ext cx="839621" cy="277970"/>
            <a:chOff x="0" y="0"/>
            <a:chExt cx="183955" cy="60901"/>
          </a:xfrm>
        </p:grpSpPr>
        <p:sp>
          <p:nvSpPr>
            <p:cNvPr name="Freeform 42" id="42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881470" y="5061230"/>
            <a:ext cx="839621" cy="277970"/>
            <a:chOff x="0" y="0"/>
            <a:chExt cx="183955" cy="60901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4131084" y="4274746"/>
            <a:ext cx="839621" cy="277970"/>
            <a:chOff x="0" y="0"/>
            <a:chExt cx="183955" cy="60901"/>
          </a:xfrm>
        </p:grpSpPr>
        <p:sp>
          <p:nvSpPr>
            <p:cNvPr name="Freeform 48" id="48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E6FE0B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1873363" y="5051011"/>
            <a:ext cx="839621" cy="277970"/>
            <a:chOff x="0" y="0"/>
            <a:chExt cx="183955" cy="60901"/>
          </a:xfrm>
        </p:grpSpPr>
        <p:sp>
          <p:nvSpPr>
            <p:cNvPr name="Freeform 51" id="51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9FFE34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873363" y="5288708"/>
            <a:ext cx="839621" cy="277970"/>
            <a:chOff x="0" y="0"/>
            <a:chExt cx="183955" cy="60901"/>
          </a:xfrm>
        </p:grpSpPr>
        <p:sp>
          <p:nvSpPr>
            <p:cNvPr name="Freeform 54" id="54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9FFE34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1873363" y="5795681"/>
            <a:ext cx="839621" cy="277970"/>
            <a:chOff x="0" y="0"/>
            <a:chExt cx="183955" cy="60901"/>
          </a:xfrm>
        </p:grpSpPr>
        <p:sp>
          <p:nvSpPr>
            <p:cNvPr name="Freeform 57" id="57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1873363" y="6036134"/>
            <a:ext cx="839621" cy="277970"/>
            <a:chOff x="0" y="0"/>
            <a:chExt cx="183955" cy="60901"/>
          </a:xfrm>
        </p:grpSpPr>
        <p:sp>
          <p:nvSpPr>
            <p:cNvPr name="Freeform 60" id="60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1873363" y="6588908"/>
            <a:ext cx="839621" cy="277970"/>
            <a:chOff x="0" y="0"/>
            <a:chExt cx="183955" cy="60901"/>
          </a:xfrm>
        </p:grpSpPr>
        <p:sp>
          <p:nvSpPr>
            <p:cNvPr name="Freeform 63" id="63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64" id="6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4135043" y="4779966"/>
            <a:ext cx="839621" cy="277970"/>
            <a:chOff x="0" y="0"/>
            <a:chExt cx="183955" cy="60901"/>
          </a:xfrm>
        </p:grpSpPr>
        <p:sp>
          <p:nvSpPr>
            <p:cNvPr name="Freeform 66" id="66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67" id="6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3085444" y="4779966"/>
            <a:ext cx="839621" cy="277970"/>
            <a:chOff x="0" y="0"/>
            <a:chExt cx="183955" cy="60901"/>
          </a:xfrm>
        </p:grpSpPr>
        <p:sp>
          <p:nvSpPr>
            <p:cNvPr name="Freeform 69" id="69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70FE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70" id="7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4766197" y="3311115"/>
            <a:ext cx="839621" cy="277970"/>
            <a:chOff x="0" y="0"/>
            <a:chExt cx="183955" cy="60901"/>
          </a:xfrm>
        </p:grpSpPr>
        <p:sp>
          <p:nvSpPr>
            <p:cNvPr name="Freeform 72" id="72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DFA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73" id="7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6364316" y="2401345"/>
            <a:ext cx="1077174" cy="504647"/>
            <a:chOff x="0" y="0"/>
            <a:chExt cx="236001" cy="110564"/>
          </a:xfrm>
        </p:grpSpPr>
        <p:sp>
          <p:nvSpPr>
            <p:cNvPr name="Freeform 75" id="75"/>
            <p:cNvSpPr/>
            <p:nvPr/>
          </p:nvSpPr>
          <p:spPr>
            <a:xfrm>
              <a:off x="0" y="0"/>
              <a:ext cx="236001" cy="110564"/>
            </a:xfrm>
            <a:custGeom>
              <a:avLst/>
              <a:gdLst/>
              <a:ahLst/>
              <a:cxnLst/>
              <a:rect r="r" b="b" t="t" l="l"/>
              <a:pathLst>
                <a:path h="110564" w="236001">
                  <a:moveTo>
                    <a:pt x="0" y="0"/>
                  </a:moveTo>
                  <a:lnTo>
                    <a:pt x="236001" y="0"/>
                  </a:lnTo>
                  <a:lnTo>
                    <a:pt x="236001" y="110564"/>
                  </a:lnTo>
                  <a:lnTo>
                    <a:pt x="0" y="110564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834821" y="3263896"/>
            <a:ext cx="839621" cy="322187"/>
            <a:chOff x="0" y="0"/>
            <a:chExt cx="183955" cy="70589"/>
          </a:xfrm>
        </p:grpSpPr>
        <p:sp>
          <p:nvSpPr>
            <p:cNvPr name="Freeform 78" id="78"/>
            <p:cNvSpPr/>
            <p:nvPr/>
          </p:nvSpPr>
          <p:spPr>
            <a:xfrm>
              <a:off x="0" y="0"/>
              <a:ext cx="183955" cy="70589"/>
            </a:xfrm>
            <a:custGeom>
              <a:avLst/>
              <a:gdLst/>
              <a:ahLst/>
              <a:cxnLst/>
              <a:rect r="r" b="b" t="t" l="l"/>
              <a:pathLst>
                <a:path h="70589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70589"/>
                  </a:lnTo>
                  <a:lnTo>
                    <a:pt x="0" y="70589"/>
                  </a:lnTo>
                  <a:close/>
                </a:path>
              </a:pathLst>
            </a:custGeom>
            <a:solidFill>
              <a:srgbClr val="DFA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79" id="7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5297034" y="4045772"/>
            <a:ext cx="839621" cy="277970"/>
            <a:chOff x="0" y="0"/>
            <a:chExt cx="183955" cy="60901"/>
          </a:xfrm>
        </p:grpSpPr>
        <p:sp>
          <p:nvSpPr>
            <p:cNvPr name="Freeform 81" id="81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B9B7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2" id="8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5297034" y="4619827"/>
            <a:ext cx="839621" cy="277970"/>
            <a:chOff x="0" y="0"/>
            <a:chExt cx="183955" cy="60901"/>
          </a:xfrm>
        </p:grpSpPr>
        <p:sp>
          <p:nvSpPr>
            <p:cNvPr name="Freeform 84" id="84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B9B7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5" id="8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5297034" y="4841404"/>
            <a:ext cx="839621" cy="277970"/>
            <a:chOff x="0" y="0"/>
            <a:chExt cx="183955" cy="60901"/>
          </a:xfrm>
        </p:grpSpPr>
        <p:sp>
          <p:nvSpPr>
            <p:cNvPr name="Freeform 87" id="87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B9B7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8" id="8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5297034" y="5359326"/>
            <a:ext cx="839621" cy="277970"/>
            <a:chOff x="0" y="0"/>
            <a:chExt cx="183955" cy="60901"/>
          </a:xfrm>
        </p:grpSpPr>
        <p:sp>
          <p:nvSpPr>
            <p:cNvPr name="Freeform 90" id="90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B9B7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91" id="9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15297034" y="5576879"/>
            <a:ext cx="839621" cy="277970"/>
            <a:chOff x="0" y="0"/>
            <a:chExt cx="183955" cy="60901"/>
          </a:xfrm>
        </p:grpSpPr>
        <p:sp>
          <p:nvSpPr>
            <p:cNvPr name="Freeform 93" id="93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B9B7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94" id="9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5" id="95"/>
          <p:cNvGrpSpPr/>
          <p:nvPr/>
        </p:nvGrpSpPr>
        <p:grpSpPr>
          <a:xfrm rot="0">
            <a:off x="16492184" y="3904039"/>
            <a:ext cx="839621" cy="277970"/>
            <a:chOff x="0" y="0"/>
            <a:chExt cx="183955" cy="60901"/>
          </a:xfrm>
        </p:grpSpPr>
        <p:sp>
          <p:nvSpPr>
            <p:cNvPr name="Freeform 96" id="96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97" id="9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8" id="98"/>
          <p:cNvGrpSpPr/>
          <p:nvPr/>
        </p:nvGrpSpPr>
        <p:grpSpPr>
          <a:xfrm rot="0">
            <a:off x="16492184" y="4443957"/>
            <a:ext cx="839621" cy="277970"/>
            <a:chOff x="0" y="0"/>
            <a:chExt cx="183955" cy="60901"/>
          </a:xfrm>
        </p:grpSpPr>
        <p:sp>
          <p:nvSpPr>
            <p:cNvPr name="Freeform 99" id="99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00" id="10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01" id="101"/>
          <p:cNvGrpSpPr/>
          <p:nvPr/>
        </p:nvGrpSpPr>
        <p:grpSpPr>
          <a:xfrm rot="0">
            <a:off x="16492184" y="4684436"/>
            <a:ext cx="839621" cy="277970"/>
            <a:chOff x="0" y="0"/>
            <a:chExt cx="183955" cy="60901"/>
          </a:xfrm>
        </p:grpSpPr>
        <p:sp>
          <p:nvSpPr>
            <p:cNvPr name="Freeform 102" id="102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03" id="10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04" id="104"/>
          <p:cNvGrpSpPr/>
          <p:nvPr/>
        </p:nvGrpSpPr>
        <p:grpSpPr>
          <a:xfrm rot="0">
            <a:off x="16492184" y="5276342"/>
            <a:ext cx="839621" cy="277970"/>
            <a:chOff x="0" y="0"/>
            <a:chExt cx="183955" cy="60901"/>
          </a:xfrm>
        </p:grpSpPr>
        <p:sp>
          <p:nvSpPr>
            <p:cNvPr name="Freeform 105" id="105"/>
            <p:cNvSpPr/>
            <p:nvPr/>
          </p:nvSpPr>
          <p:spPr>
            <a:xfrm>
              <a:off x="0" y="0"/>
              <a:ext cx="183955" cy="60901"/>
            </a:xfrm>
            <a:custGeom>
              <a:avLst/>
              <a:gdLst/>
              <a:ahLst/>
              <a:cxnLst/>
              <a:rect r="r" b="b" t="t" l="l"/>
              <a:pathLst>
                <a:path h="60901" w="183955">
                  <a:moveTo>
                    <a:pt x="0" y="0"/>
                  </a:moveTo>
                  <a:lnTo>
                    <a:pt x="183955" y="0"/>
                  </a:lnTo>
                  <a:lnTo>
                    <a:pt x="18395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06" id="10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107" id="107"/>
          <p:cNvSpPr/>
          <p:nvPr/>
        </p:nvSpPr>
        <p:spPr>
          <a:xfrm rot="5465093">
            <a:off x="12160126" y="2756064"/>
            <a:ext cx="27657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8" id="108"/>
          <p:cNvSpPr/>
          <p:nvPr/>
        </p:nvSpPr>
        <p:spPr>
          <a:xfrm rot="5329339">
            <a:off x="12238558" y="3231438"/>
            <a:ext cx="118312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9" id="109"/>
          <p:cNvSpPr/>
          <p:nvPr/>
        </p:nvSpPr>
        <p:spPr>
          <a:xfrm rot="-366816">
            <a:off x="12702541" y="2837764"/>
            <a:ext cx="367221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0" id="110"/>
          <p:cNvSpPr/>
          <p:nvPr/>
        </p:nvSpPr>
        <p:spPr>
          <a:xfrm rot="10003390">
            <a:off x="15162433" y="3097103"/>
            <a:ext cx="176404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1" id="111"/>
          <p:cNvSpPr/>
          <p:nvPr/>
        </p:nvSpPr>
        <p:spPr>
          <a:xfrm rot="8465376">
            <a:off x="16396299" y="3075419"/>
            <a:ext cx="5698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2" id="112"/>
          <p:cNvSpPr/>
          <p:nvPr/>
        </p:nvSpPr>
        <p:spPr>
          <a:xfrm rot="5359937">
            <a:off x="16644782" y="3155689"/>
            <a:ext cx="52233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3" id="113"/>
          <p:cNvSpPr/>
          <p:nvPr/>
        </p:nvSpPr>
        <p:spPr>
          <a:xfrm rot="1584109">
            <a:off x="12808843" y="3922391"/>
            <a:ext cx="15419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4" id="114"/>
          <p:cNvSpPr/>
          <p:nvPr/>
        </p:nvSpPr>
        <p:spPr>
          <a:xfrm rot="714086">
            <a:off x="12862811" y="3833291"/>
            <a:ext cx="246067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5" id="115"/>
          <p:cNvSpPr/>
          <p:nvPr/>
        </p:nvSpPr>
        <p:spPr>
          <a:xfrm rot="95743">
            <a:off x="12888583" y="3626135"/>
            <a:ext cx="348328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6" id="116"/>
          <p:cNvGrpSpPr/>
          <p:nvPr/>
        </p:nvGrpSpPr>
        <p:grpSpPr>
          <a:xfrm rot="0">
            <a:off x="16371194" y="3428286"/>
            <a:ext cx="1081602" cy="515598"/>
            <a:chOff x="0" y="0"/>
            <a:chExt cx="236971" cy="112964"/>
          </a:xfrm>
        </p:grpSpPr>
        <p:sp>
          <p:nvSpPr>
            <p:cNvPr name="Freeform 117" id="117"/>
            <p:cNvSpPr/>
            <p:nvPr/>
          </p:nvSpPr>
          <p:spPr>
            <a:xfrm>
              <a:off x="0" y="0"/>
              <a:ext cx="236971" cy="112964"/>
            </a:xfrm>
            <a:custGeom>
              <a:avLst/>
              <a:gdLst/>
              <a:ahLst/>
              <a:cxnLst/>
              <a:rect r="r" b="b" t="t" l="l"/>
              <a:pathLst>
                <a:path h="112964" w="236971">
                  <a:moveTo>
                    <a:pt x="0" y="0"/>
                  </a:moveTo>
                  <a:lnTo>
                    <a:pt x="236971" y="0"/>
                  </a:lnTo>
                  <a:lnTo>
                    <a:pt x="236971" y="112964"/>
                  </a:lnTo>
                  <a:lnTo>
                    <a:pt x="0" y="112964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18" id="1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119" id="119"/>
          <p:cNvSpPr/>
          <p:nvPr/>
        </p:nvSpPr>
        <p:spPr>
          <a:xfrm rot="3331593">
            <a:off x="12708785" y="3922391"/>
            <a:ext cx="83172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0" id="120"/>
          <p:cNvSpPr/>
          <p:nvPr/>
        </p:nvSpPr>
        <p:spPr>
          <a:xfrm rot="7521915">
            <a:off x="11299554" y="3797294"/>
            <a:ext cx="534001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1" id="121"/>
          <p:cNvSpPr/>
          <p:nvPr/>
        </p:nvSpPr>
        <p:spPr>
          <a:xfrm rot="10769989">
            <a:off x="10726801" y="3581975"/>
            <a:ext cx="994309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2" id="122"/>
          <p:cNvSpPr/>
          <p:nvPr/>
        </p:nvSpPr>
        <p:spPr>
          <a:xfrm rot="5494717">
            <a:off x="12220984" y="3938895"/>
            <a:ext cx="148469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3" id="123"/>
          <p:cNvSpPr/>
          <p:nvPr/>
        </p:nvSpPr>
        <p:spPr>
          <a:xfrm rot="5400000">
            <a:off x="12040882" y="4787269"/>
            <a:ext cx="50458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4" id="124"/>
          <p:cNvSpPr/>
          <p:nvPr/>
        </p:nvSpPr>
        <p:spPr>
          <a:xfrm rot="1025064">
            <a:off x="12274886" y="4658651"/>
            <a:ext cx="82884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5" id="125"/>
          <p:cNvSpPr/>
          <p:nvPr/>
        </p:nvSpPr>
        <p:spPr>
          <a:xfrm rot="5362841">
            <a:off x="14438491" y="4654891"/>
            <a:ext cx="22726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6" id="126"/>
          <p:cNvSpPr/>
          <p:nvPr/>
        </p:nvSpPr>
        <p:spPr>
          <a:xfrm rot="5400000">
            <a:off x="15568801" y="4460334"/>
            <a:ext cx="29608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7" id="127"/>
          <p:cNvSpPr/>
          <p:nvPr/>
        </p:nvSpPr>
        <p:spPr>
          <a:xfrm rot="9434870">
            <a:off x="11604821" y="4675399"/>
            <a:ext cx="71621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8" id="128"/>
          <p:cNvSpPr/>
          <p:nvPr/>
        </p:nvSpPr>
        <p:spPr>
          <a:xfrm rot="5475424">
            <a:off x="11046483" y="4551522"/>
            <a:ext cx="52102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9" id="129"/>
          <p:cNvSpPr/>
          <p:nvPr/>
        </p:nvSpPr>
        <p:spPr>
          <a:xfrm rot="5400000">
            <a:off x="12178672" y="5669730"/>
            <a:ext cx="2290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0" id="130"/>
          <p:cNvSpPr/>
          <p:nvPr/>
        </p:nvSpPr>
        <p:spPr>
          <a:xfrm rot="5400000">
            <a:off x="15596868" y="5229825"/>
            <a:ext cx="239952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1" id="131"/>
          <p:cNvSpPr/>
          <p:nvPr/>
        </p:nvSpPr>
        <p:spPr>
          <a:xfrm rot="5400000">
            <a:off x="16781021" y="4301533"/>
            <a:ext cx="26194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2" id="132"/>
          <p:cNvSpPr/>
          <p:nvPr/>
        </p:nvSpPr>
        <p:spPr>
          <a:xfrm rot="5400000">
            <a:off x="16755027" y="5107924"/>
            <a:ext cx="31393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3" id="133"/>
          <p:cNvSpPr/>
          <p:nvPr/>
        </p:nvSpPr>
        <p:spPr>
          <a:xfrm rot="5400000">
            <a:off x="12155772" y="6440056"/>
            <a:ext cx="2748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4" id="134"/>
          <p:cNvSpPr/>
          <p:nvPr/>
        </p:nvSpPr>
        <p:spPr>
          <a:xfrm rot="5400000">
            <a:off x="10208741" y="3823569"/>
            <a:ext cx="19653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5" id="135"/>
          <p:cNvSpPr/>
          <p:nvPr/>
        </p:nvSpPr>
        <p:spPr>
          <a:xfrm rot="5399999">
            <a:off x="10208435" y="4494567"/>
            <a:ext cx="19715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6" id="136"/>
          <p:cNvSpPr/>
          <p:nvPr/>
        </p:nvSpPr>
        <p:spPr>
          <a:xfrm rot="5400000">
            <a:off x="10158158" y="5019964"/>
            <a:ext cx="29770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7" id="137"/>
          <p:cNvSpPr/>
          <p:nvPr/>
        </p:nvSpPr>
        <p:spPr>
          <a:xfrm rot="5400000">
            <a:off x="10158158" y="5595638"/>
            <a:ext cx="29770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8" id="138"/>
          <p:cNvGrpSpPr/>
          <p:nvPr/>
        </p:nvGrpSpPr>
        <p:grpSpPr>
          <a:xfrm rot="0">
            <a:off x="11103329" y="7157063"/>
            <a:ext cx="5012346" cy="781940"/>
            <a:chOff x="0" y="0"/>
            <a:chExt cx="6609980" cy="1031175"/>
          </a:xfrm>
        </p:grpSpPr>
        <p:sp>
          <p:nvSpPr>
            <p:cNvPr name="Freeform 139" id="139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140" id="140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1" id="141"/>
          <p:cNvSpPr txBox="true"/>
          <p:nvPr/>
        </p:nvSpPr>
        <p:spPr>
          <a:xfrm rot="0">
            <a:off x="11327558" y="7280897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Peter Van Roy</a:t>
            </a:r>
          </a:p>
        </p:txBody>
      </p:sp>
      <p:grpSp>
        <p:nvGrpSpPr>
          <p:cNvPr name="Group 142" id="142"/>
          <p:cNvGrpSpPr/>
          <p:nvPr/>
        </p:nvGrpSpPr>
        <p:grpSpPr>
          <a:xfrm rot="0">
            <a:off x="9494352" y="2338312"/>
            <a:ext cx="275787" cy="277970"/>
            <a:chOff x="0" y="0"/>
            <a:chExt cx="60423" cy="60901"/>
          </a:xfrm>
        </p:grpSpPr>
        <p:sp>
          <p:nvSpPr>
            <p:cNvPr name="Freeform 143" id="143"/>
            <p:cNvSpPr/>
            <p:nvPr/>
          </p:nvSpPr>
          <p:spPr>
            <a:xfrm>
              <a:off x="0" y="0"/>
              <a:ext cx="60423" cy="60901"/>
            </a:xfrm>
            <a:custGeom>
              <a:avLst/>
              <a:gdLst/>
              <a:ahLst/>
              <a:cxnLst/>
              <a:rect r="r" b="b" t="t" l="l"/>
              <a:pathLst>
                <a:path h="60901" w="60423">
                  <a:moveTo>
                    <a:pt x="0" y="0"/>
                  </a:moveTo>
                  <a:lnTo>
                    <a:pt x="60423" y="0"/>
                  </a:lnTo>
                  <a:lnTo>
                    <a:pt x="60423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44" id="14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145" id="145"/>
          <p:cNvSpPr/>
          <p:nvPr/>
        </p:nvSpPr>
        <p:spPr>
          <a:xfrm rot="0">
            <a:off x="9483550" y="2961089"/>
            <a:ext cx="29739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6" id="146"/>
          <p:cNvSpPr txBox="true"/>
          <p:nvPr/>
        </p:nvSpPr>
        <p:spPr>
          <a:xfrm rot="0">
            <a:off x="9994260" y="2138126"/>
            <a:ext cx="2023339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paradigma</a:t>
            </a:r>
          </a:p>
        </p:txBody>
      </p:sp>
      <p:sp>
        <p:nvSpPr>
          <p:cNvPr name="TextBox 147" id="147"/>
          <p:cNvSpPr txBox="true"/>
          <p:nvPr/>
        </p:nvSpPr>
        <p:spPr>
          <a:xfrm rot="0">
            <a:off x="9994260" y="2664861"/>
            <a:ext cx="2023339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conceito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9626559" y="742863"/>
            <a:ext cx="6464208" cy="8801273"/>
            <a:chOff x="0" y="0"/>
            <a:chExt cx="12685280" cy="1727150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2621780" cy="17208007"/>
            </a:xfrm>
            <a:custGeom>
              <a:avLst/>
              <a:gdLst/>
              <a:ahLst/>
              <a:cxnLst/>
              <a:rect r="r" b="b" t="t" l="l"/>
              <a:pathLst>
                <a:path h="17208007" w="12621780">
                  <a:moveTo>
                    <a:pt x="12529070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27800" y="0"/>
                  </a:lnTo>
                  <a:cubicBezTo>
                    <a:pt x="12578600" y="0"/>
                    <a:pt x="12620510" y="41910"/>
                    <a:pt x="12620510" y="92710"/>
                  </a:cubicBezTo>
                  <a:lnTo>
                    <a:pt x="12620510" y="17114027"/>
                  </a:lnTo>
                  <a:cubicBezTo>
                    <a:pt x="12621780" y="17166096"/>
                    <a:pt x="12579870" y="17208007"/>
                    <a:pt x="12529070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685281" cy="17271507"/>
            </a:xfrm>
            <a:custGeom>
              <a:avLst/>
              <a:gdLst/>
              <a:ahLst/>
              <a:cxnLst/>
              <a:rect r="r" b="b" t="t" l="l"/>
              <a:pathLst>
                <a:path h="17271507" w="12685281">
                  <a:moveTo>
                    <a:pt x="12560820" y="59690"/>
                  </a:moveTo>
                  <a:cubicBezTo>
                    <a:pt x="12596380" y="59690"/>
                    <a:pt x="12625591" y="88900"/>
                    <a:pt x="12625591" y="124460"/>
                  </a:cubicBezTo>
                  <a:lnTo>
                    <a:pt x="12625591" y="17147046"/>
                  </a:lnTo>
                  <a:cubicBezTo>
                    <a:pt x="12625591" y="17182607"/>
                    <a:pt x="12596380" y="17211816"/>
                    <a:pt x="12560820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560820" y="59690"/>
                  </a:lnTo>
                  <a:moveTo>
                    <a:pt x="125608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12560820" y="17271507"/>
                  </a:lnTo>
                  <a:cubicBezTo>
                    <a:pt x="12629400" y="17271507"/>
                    <a:pt x="12685281" y="17215627"/>
                    <a:pt x="12685281" y="17147046"/>
                  </a:cubicBezTo>
                  <a:lnTo>
                    <a:pt x="12685281" y="124460"/>
                  </a:lnTo>
                  <a:cubicBezTo>
                    <a:pt x="12685281" y="55880"/>
                    <a:pt x="12629400" y="0"/>
                    <a:pt x="125608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049084" y="5138737"/>
            <a:ext cx="646420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175505" y="6888357"/>
            <a:ext cx="6745019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9186776" y="5801462"/>
            <a:ext cx="188823" cy="186954"/>
            <a:chOff x="0" y="0"/>
            <a:chExt cx="1008785" cy="998798"/>
          </a:xfrm>
        </p:grpSpPr>
        <p:sp>
          <p:nvSpPr>
            <p:cNvPr name="Freeform 8" id="8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9186776" y="2795707"/>
            <a:ext cx="188823" cy="186954"/>
            <a:chOff x="0" y="0"/>
            <a:chExt cx="1008785" cy="998798"/>
          </a:xfrm>
        </p:grpSpPr>
        <p:sp>
          <p:nvSpPr>
            <p:cNvPr name="Freeform 11" id="11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175505" y="2379725"/>
            <a:ext cx="6554384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REvisão 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9186776" y="4298584"/>
            <a:ext cx="188823" cy="186954"/>
            <a:chOff x="0" y="0"/>
            <a:chExt cx="1008785" cy="998798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175505" y="3882603"/>
            <a:ext cx="6745019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paradigmas de programação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75505" y="5385480"/>
            <a:ext cx="6745019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orientação a objetos</a:t>
            </a:r>
          </a:p>
        </p:txBody>
      </p:sp>
      <p:grpSp>
        <p:nvGrpSpPr>
          <p:cNvPr name="Group 19" id="19"/>
          <p:cNvGrpSpPr/>
          <p:nvPr/>
        </p:nvGrpSpPr>
        <p:grpSpPr>
          <a:xfrm rot="-5400000">
            <a:off x="9186776" y="7304339"/>
            <a:ext cx="188823" cy="186954"/>
            <a:chOff x="0" y="0"/>
            <a:chExt cx="1008785" cy="998798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22" id="22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447291" y="2903993"/>
            <a:ext cx="7777430" cy="4479014"/>
            <a:chOff x="0" y="0"/>
            <a:chExt cx="10369906" cy="5972019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1882808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43594" y="3626414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091957" y="3150860"/>
              <a:ext cx="1978877" cy="2092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993345" y="180975"/>
              <a:ext cx="6626810" cy="1739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>
                  <a:solidFill>
                    <a:srgbClr val="B91646"/>
                  </a:solidFill>
                  <a:latin typeface="Brittany"/>
                </a:rPr>
                <a:t>introdução à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registro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9311398" y="2793257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9311398" y="2793257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Meramente um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declaração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de algo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9311398" y="2793257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Meramente um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declaração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de algo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815805" y="4467738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Mais focado 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 que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que 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como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9311398" y="2793257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Meramente um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declaração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de algo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815805" y="4467738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Mais focado 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 que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que 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como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815805" y="5137163"/>
            <a:ext cx="700617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Define verdades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imutáveis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levando aos mesmos resultados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9311398" y="2793257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Meramente um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declaração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de algo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815805" y="4467738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Mais focado 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 que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que 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como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815805" y="5137163"/>
            <a:ext cx="700617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Define verdades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imutáveis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levando aos mesmos resultados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815805" y="6224919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Exemplos: HTML, XML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587079" y="2495063"/>
            <a:ext cx="17113841" cy="5277823"/>
            <a:chOff x="0" y="0"/>
            <a:chExt cx="22054097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21990597" cy="6737873"/>
            </a:xfrm>
            <a:custGeom>
              <a:avLst/>
              <a:gdLst/>
              <a:ahLst/>
              <a:cxnLst/>
              <a:rect r="r" b="b" t="t" l="l"/>
              <a:pathLst>
                <a:path h="6737873" w="21990597">
                  <a:moveTo>
                    <a:pt x="21897887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896617" y="0"/>
                  </a:lnTo>
                  <a:cubicBezTo>
                    <a:pt x="21947417" y="0"/>
                    <a:pt x="21989328" y="41910"/>
                    <a:pt x="21989328" y="92710"/>
                  </a:cubicBezTo>
                  <a:lnTo>
                    <a:pt x="21989328" y="6643894"/>
                  </a:lnTo>
                  <a:cubicBezTo>
                    <a:pt x="21990597" y="6695963"/>
                    <a:pt x="21948687" y="6737873"/>
                    <a:pt x="21897887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22054097" cy="6801373"/>
            </a:xfrm>
            <a:custGeom>
              <a:avLst/>
              <a:gdLst/>
              <a:ahLst/>
              <a:cxnLst/>
              <a:rect r="r" b="b" t="t" l="l"/>
              <a:pathLst>
                <a:path h="6801373" w="22054097">
                  <a:moveTo>
                    <a:pt x="21929637" y="59690"/>
                  </a:moveTo>
                  <a:cubicBezTo>
                    <a:pt x="21965197" y="59690"/>
                    <a:pt x="21994408" y="88900"/>
                    <a:pt x="21994408" y="124460"/>
                  </a:cubicBezTo>
                  <a:lnTo>
                    <a:pt x="21994408" y="6676913"/>
                  </a:lnTo>
                  <a:cubicBezTo>
                    <a:pt x="21994408" y="6712473"/>
                    <a:pt x="21965197" y="6741684"/>
                    <a:pt x="21929637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929637" y="59690"/>
                  </a:lnTo>
                  <a:moveTo>
                    <a:pt x="219296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21929637" y="6801373"/>
                  </a:lnTo>
                  <a:cubicBezTo>
                    <a:pt x="21998217" y="6801373"/>
                    <a:pt x="22054097" y="6745494"/>
                    <a:pt x="22054097" y="6676913"/>
                  </a:cubicBezTo>
                  <a:lnTo>
                    <a:pt x="22054097" y="124460"/>
                  </a:lnTo>
                  <a:cubicBezTo>
                    <a:pt x="22054097" y="55880"/>
                    <a:pt x="21998217" y="0"/>
                    <a:pt x="219296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903783" y="2765512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08189" y="3770568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Meramente um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declaração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de algo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08189" y="4439992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Mais focado 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 que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que 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como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08189" y="5109417"/>
            <a:ext cx="700617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Define verdades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imutáveis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levando aos mesmos resultados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08189" y="619717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Exemplos: HTML, XML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8942007" y="3039256"/>
            <a:ext cx="8086658" cy="4102654"/>
            <a:chOff x="0" y="0"/>
            <a:chExt cx="1621973" cy="822885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1621973" cy="822886"/>
            </a:xfrm>
            <a:custGeom>
              <a:avLst/>
              <a:gdLst/>
              <a:ahLst/>
              <a:cxnLst/>
              <a:rect r="r" b="b" t="t" l="l"/>
              <a:pathLst>
                <a:path h="822886" w="1621973">
                  <a:moveTo>
                    <a:pt x="0" y="0"/>
                  </a:moveTo>
                  <a:lnTo>
                    <a:pt x="1621973" y="0"/>
                  </a:lnTo>
                  <a:lnTo>
                    <a:pt x="1621973" y="822886"/>
                  </a:lnTo>
                  <a:lnTo>
                    <a:pt x="0" y="82288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150709" y="2887541"/>
            <a:ext cx="8086658" cy="4044203"/>
            <a:chOff x="0" y="0"/>
            <a:chExt cx="1621973" cy="811162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1621973" cy="811162"/>
            </a:xfrm>
            <a:custGeom>
              <a:avLst/>
              <a:gdLst/>
              <a:ahLst/>
              <a:cxnLst/>
              <a:rect r="r" b="b" t="t" l="l"/>
              <a:pathLst>
                <a:path h="811162" w="1621973">
                  <a:moveTo>
                    <a:pt x="0" y="0"/>
                  </a:moveTo>
                  <a:lnTo>
                    <a:pt x="1621973" y="0"/>
                  </a:lnTo>
                  <a:lnTo>
                    <a:pt x="1621973" y="811162"/>
                  </a:lnTo>
                  <a:lnTo>
                    <a:pt x="0" y="811162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150709" y="2887541"/>
            <a:ext cx="8086658" cy="420492"/>
            <a:chOff x="0" y="0"/>
            <a:chExt cx="2221190" cy="115498"/>
          </a:xfrm>
        </p:grpSpPr>
        <p:sp>
          <p:nvSpPr>
            <p:cNvPr name="Freeform 49" id="49"/>
            <p:cNvSpPr/>
            <p:nvPr/>
          </p:nvSpPr>
          <p:spPr>
            <a:xfrm>
              <a:off x="0" y="0"/>
              <a:ext cx="2221190" cy="115498"/>
            </a:xfrm>
            <a:custGeom>
              <a:avLst/>
              <a:gdLst/>
              <a:ahLst/>
              <a:cxnLst/>
              <a:rect r="r" b="b" t="t" l="l"/>
              <a:pathLst>
                <a:path h="115498" w="2221190">
                  <a:moveTo>
                    <a:pt x="0" y="0"/>
                  </a:moveTo>
                  <a:lnTo>
                    <a:pt x="2221190" y="0"/>
                  </a:lnTo>
                  <a:lnTo>
                    <a:pt x="2221190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51" id="5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257933" y="2987962"/>
            <a:ext cx="670929" cy="219652"/>
          </a:xfrm>
          <a:prstGeom prst="rect">
            <a:avLst/>
          </a:prstGeom>
        </p:spPr>
      </p:pic>
      <p:sp>
        <p:nvSpPr>
          <p:cNvPr name="TextBox 52" id="52"/>
          <p:cNvSpPr txBox="true"/>
          <p:nvPr/>
        </p:nvSpPr>
        <p:spPr>
          <a:xfrm rot="0">
            <a:off x="9436769" y="3371408"/>
            <a:ext cx="6629400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&lt;note&gt;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&lt;to&gt;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Claudio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&lt;/to&gt;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&lt;from&gt;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Rafael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&lt;/from&gt;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&lt;heading&gt;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Lembrete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&lt;/heading&gt;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&lt;body&gt;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Lavar a louça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&lt;/body&gt;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&lt;/note&gt;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587079" y="2495063"/>
            <a:ext cx="17113841" cy="5277823"/>
            <a:chOff x="0" y="0"/>
            <a:chExt cx="22054097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21990597" cy="6737873"/>
            </a:xfrm>
            <a:custGeom>
              <a:avLst/>
              <a:gdLst/>
              <a:ahLst/>
              <a:cxnLst/>
              <a:rect r="r" b="b" t="t" l="l"/>
              <a:pathLst>
                <a:path h="6737873" w="21990597">
                  <a:moveTo>
                    <a:pt x="21897887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896617" y="0"/>
                  </a:lnTo>
                  <a:cubicBezTo>
                    <a:pt x="21947417" y="0"/>
                    <a:pt x="21989328" y="41910"/>
                    <a:pt x="21989328" y="92710"/>
                  </a:cubicBezTo>
                  <a:lnTo>
                    <a:pt x="21989328" y="6643894"/>
                  </a:lnTo>
                  <a:cubicBezTo>
                    <a:pt x="21990597" y="6695963"/>
                    <a:pt x="21948687" y="6737873"/>
                    <a:pt x="21897887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22054097" cy="6801373"/>
            </a:xfrm>
            <a:custGeom>
              <a:avLst/>
              <a:gdLst/>
              <a:ahLst/>
              <a:cxnLst/>
              <a:rect r="r" b="b" t="t" l="l"/>
              <a:pathLst>
                <a:path h="6801373" w="22054097">
                  <a:moveTo>
                    <a:pt x="21929637" y="59690"/>
                  </a:moveTo>
                  <a:cubicBezTo>
                    <a:pt x="21965197" y="59690"/>
                    <a:pt x="21994408" y="88900"/>
                    <a:pt x="21994408" y="124460"/>
                  </a:cubicBezTo>
                  <a:lnTo>
                    <a:pt x="21994408" y="6676913"/>
                  </a:lnTo>
                  <a:cubicBezTo>
                    <a:pt x="21994408" y="6712473"/>
                    <a:pt x="21965197" y="6741684"/>
                    <a:pt x="21929637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929637" y="59690"/>
                  </a:lnTo>
                  <a:moveTo>
                    <a:pt x="219296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21929637" y="6801373"/>
                  </a:lnTo>
                  <a:cubicBezTo>
                    <a:pt x="21998217" y="6801373"/>
                    <a:pt x="22054097" y="6745494"/>
                    <a:pt x="22054097" y="6676913"/>
                  </a:cubicBezTo>
                  <a:lnTo>
                    <a:pt x="22054097" y="124460"/>
                  </a:lnTo>
                  <a:cubicBezTo>
                    <a:pt x="22054097" y="55880"/>
                    <a:pt x="21998217" y="0"/>
                    <a:pt x="219296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903783" y="2765512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08189" y="3770568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Meramente um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declaração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de algo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08189" y="4439992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Mais focado 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 que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que 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como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08189" y="5109417"/>
            <a:ext cx="700617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Define verdades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imutáveis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levando aos mesmos resultados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08189" y="619717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Exemplos: HTML, XML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8963940" y="2149771"/>
            <a:ext cx="8086658" cy="6120122"/>
            <a:chOff x="0" y="0"/>
            <a:chExt cx="1621973" cy="1227537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1621973" cy="1227537"/>
            </a:xfrm>
            <a:custGeom>
              <a:avLst/>
              <a:gdLst/>
              <a:ahLst/>
              <a:cxnLst/>
              <a:rect r="r" b="b" t="t" l="l"/>
              <a:pathLst>
                <a:path h="1227537" w="1621973">
                  <a:moveTo>
                    <a:pt x="0" y="0"/>
                  </a:moveTo>
                  <a:lnTo>
                    <a:pt x="1621973" y="0"/>
                  </a:lnTo>
                  <a:lnTo>
                    <a:pt x="1621973" y="1227537"/>
                  </a:lnTo>
                  <a:lnTo>
                    <a:pt x="0" y="12275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172642" y="1998057"/>
            <a:ext cx="8086658" cy="6055682"/>
            <a:chOff x="0" y="0"/>
            <a:chExt cx="1621973" cy="1214612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1621973" cy="1214612"/>
            </a:xfrm>
            <a:custGeom>
              <a:avLst/>
              <a:gdLst/>
              <a:ahLst/>
              <a:cxnLst/>
              <a:rect r="r" b="b" t="t" l="l"/>
              <a:pathLst>
                <a:path h="1214612" w="1621973">
                  <a:moveTo>
                    <a:pt x="0" y="0"/>
                  </a:moveTo>
                  <a:lnTo>
                    <a:pt x="1621973" y="0"/>
                  </a:lnTo>
                  <a:lnTo>
                    <a:pt x="1621973" y="1214612"/>
                  </a:lnTo>
                  <a:lnTo>
                    <a:pt x="0" y="1214612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172642" y="1998057"/>
            <a:ext cx="8086658" cy="420492"/>
            <a:chOff x="0" y="0"/>
            <a:chExt cx="2221190" cy="115498"/>
          </a:xfrm>
        </p:grpSpPr>
        <p:sp>
          <p:nvSpPr>
            <p:cNvPr name="Freeform 49" id="49"/>
            <p:cNvSpPr/>
            <p:nvPr/>
          </p:nvSpPr>
          <p:spPr>
            <a:xfrm>
              <a:off x="0" y="0"/>
              <a:ext cx="2221190" cy="115498"/>
            </a:xfrm>
            <a:custGeom>
              <a:avLst/>
              <a:gdLst/>
              <a:ahLst/>
              <a:cxnLst/>
              <a:rect r="r" b="b" t="t" l="l"/>
              <a:pathLst>
                <a:path h="115498" w="2221190">
                  <a:moveTo>
                    <a:pt x="0" y="0"/>
                  </a:moveTo>
                  <a:lnTo>
                    <a:pt x="2221190" y="0"/>
                  </a:lnTo>
                  <a:lnTo>
                    <a:pt x="2221190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51" id="5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279866" y="2098477"/>
            <a:ext cx="670929" cy="219652"/>
          </a:xfrm>
          <a:prstGeom prst="rect">
            <a:avLst/>
          </a:prstGeom>
        </p:spPr>
      </p:pic>
      <p:sp>
        <p:nvSpPr>
          <p:cNvPr name="TextBox 52" id="52"/>
          <p:cNvSpPr txBox="true"/>
          <p:nvPr/>
        </p:nvSpPr>
        <p:spPr>
          <a:xfrm rot="0">
            <a:off x="9458702" y="2481924"/>
            <a:ext cx="7086600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&lt;!DOCTYPE html&gt;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&lt;html&gt;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&lt;head&gt;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 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&lt;title&gt;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Título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&lt;/title&gt;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&lt;/head&gt;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&lt;body&gt;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 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&lt;h1&gt;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Cabeçalho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&lt;/h1&gt;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 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&lt;p&gt;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Um parágrafo simples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&lt;/p&gt;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&lt;/body&gt;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&lt;/html&gt;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194" t="0" r="194" b="0"/>
          <a:stretch>
            <a:fillRect/>
          </a:stretch>
        </p:blipFill>
        <p:spPr>
          <a:xfrm flipH="false" flipV="false" rot="0">
            <a:off x="10068174" y="2784209"/>
            <a:ext cx="6920588" cy="471858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40178" y="3319805"/>
            <a:ext cx="6048450" cy="3818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O QUE É UMA </a:t>
            </a:r>
            <a:r>
              <a:rPr lang="en-US" sz="9722">
                <a:solidFill>
                  <a:srgbClr val="B91646"/>
                </a:solidFill>
                <a:latin typeface="Bebas Neue Bold"/>
              </a:rPr>
              <a:t>LINGUAGEM DE PROGRAMAÇÃO</a:t>
            </a:r>
            <a:r>
              <a:rPr lang="en-US" sz="9722">
                <a:solidFill>
                  <a:srgbClr val="000000"/>
                </a:solidFill>
                <a:latin typeface="Bebas Neue Bold"/>
              </a:rPr>
              <a:t>?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6111547" y="5133975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29" id="29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311398" y="2793257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29" id="29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311398" y="2793257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Sintaxe  semelhante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funções matemáticas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29" id="29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9815805" y="4495957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Onde variáveis são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imutáveis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311398" y="2793257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Sintaxe  semelhante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funções matemáticas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29" id="29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9815805" y="4495957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Onde variáveis são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imutáveis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15805" y="5193601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Não efetua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mudanças de estado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311398" y="2793257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Sintaxe  semelhante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funções matemáticas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29" id="29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9815805" y="4495957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Onde variáveis são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imutáveis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15805" y="5193601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Não efetua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mudanças de estado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815805" y="5891245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Não possui operações iterativas (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laços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311398" y="2793257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Sintaxe  semelhante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funções matemáticas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29" id="29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9815805" y="6588889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Exemplos: Haskell, Javascript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15805" y="4495957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Onde variáveis são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imutáveis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815805" y="5193601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Não efetua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mudanças de estado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815805" y="5891245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Não possui operações iterativas (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laços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)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311398" y="2793257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Sintaxe  semelhante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funções matemáticas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29" id="29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5" id="35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9815805" y="6588889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Exemplos: Haskell, Javascript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15805" y="4495957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Onde variáveis são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imutáveis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815805" y="5193601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Não efetua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mudanças de estado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815805" y="5891245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Não possui operações iterativas (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laços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)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311398" y="2793257"/>
            <a:ext cx="3404834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Sintaxe  semelhante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funções matemáticas</a:t>
            </a:r>
          </a:p>
        </p:txBody>
      </p:sp>
      <p:sp>
        <p:nvSpPr>
          <p:cNvPr name="AutoShape 45" id="45"/>
          <p:cNvSpPr/>
          <p:nvPr/>
        </p:nvSpPr>
        <p:spPr>
          <a:xfrm rot="-5400000">
            <a:off x="15775509" y="5814839"/>
            <a:ext cx="2092932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6" id="46"/>
          <p:cNvGrpSpPr/>
          <p:nvPr/>
        </p:nvGrpSpPr>
        <p:grpSpPr>
          <a:xfrm rot="0">
            <a:off x="14377596" y="6750814"/>
            <a:ext cx="3956316" cy="1187676"/>
            <a:chOff x="0" y="0"/>
            <a:chExt cx="18676569" cy="5606657"/>
          </a:xfrm>
        </p:grpSpPr>
        <p:sp>
          <p:nvSpPr>
            <p:cNvPr name="Freeform 47" id="47"/>
            <p:cNvSpPr/>
            <p:nvPr/>
          </p:nvSpPr>
          <p:spPr>
            <a:xfrm>
              <a:off x="31750" y="31750"/>
              <a:ext cx="18613069" cy="5543157"/>
            </a:xfrm>
            <a:custGeom>
              <a:avLst/>
              <a:gdLst/>
              <a:ahLst/>
              <a:cxnLst/>
              <a:rect r="r" b="b" t="t" l="l"/>
              <a:pathLst>
                <a:path h="5543157" w="18613069">
                  <a:moveTo>
                    <a:pt x="18520359" y="5543157"/>
                  </a:moveTo>
                  <a:lnTo>
                    <a:pt x="92710" y="5543157"/>
                  </a:lnTo>
                  <a:cubicBezTo>
                    <a:pt x="41910" y="5543157"/>
                    <a:pt x="0" y="5501247"/>
                    <a:pt x="0" y="545044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519090" y="0"/>
                  </a:lnTo>
                  <a:cubicBezTo>
                    <a:pt x="18569890" y="0"/>
                    <a:pt x="18611799" y="41910"/>
                    <a:pt x="18611799" y="92710"/>
                  </a:cubicBezTo>
                  <a:lnTo>
                    <a:pt x="18611799" y="5449177"/>
                  </a:lnTo>
                  <a:cubicBezTo>
                    <a:pt x="18613069" y="5501247"/>
                    <a:pt x="18571159" y="5543157"/>
                    <a:pt x="18520359" y="5543157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48" id="48"/>
            <p:cNvSpPr/>
            <p:nvPr/>
          </p:nvSpPr>
          <p:spPr>
            <a:xfrm>
              <a:off x="0" y="0"/>
              <a:ext cx="18676569" cy="5606657"/>
            </a:xfrm>
            <a:custGeom>
              <a:avLst/>
              <a:gdLst/>
              <a:ahLst/>
              <a:cxnLst/>
              <a:rect r="r" b="b" t="t" l="l"/>
              <a:pathLst>
                <a:path h="5606657" w="18676569">
                  <a:moveTo>
                    <a:pt x="18552109" y="59690"/>
                  </a:moveTo>
                  <a:cubicBezTo>
                    <a:pt x="18587669" y="59690"/>
                    <a:pt x="18616879" y="88900"/>
                    <a:pt x="18616879" y="124460"/>
                  </a:cubicBezTo>
                  <a:lnTo>
                    <a:pt x="18616879" y="5482197"/>
                  </a:lnTo>
                  <a:cubicBezTo>
                    <a:pt x="18616879" y="5517757"/>
                    <a:pt x="18587669" y="5546967"/>
                    <a:pt x="18552109" y="5546967"/>
                  </a:cubicBezTo>
                  <a:lnTo>
                    <a:pt x="124460" y="5546967"/>
                  </a:lnTo>
                  <a:cubicBezTo>
                    <a:pt x="88900" y="5546967"/>
                    <a:pt x="59690" y="5517757"/>
                    <a:pt x="59690" y="548219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552109" y="59690"/>
                  </a:lnTo>
                  <a:moveTo>
                    <a:pt x="1855210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482197"/>
                  </a:lnTo>
                  <a:cubicBezTo>
                    <a:pt x="0" y="5550777"/>
                    <a:pt x="55880" y="5606657"/>
                    <a:pt x="124460" y="5606657"/>
                  </a:cubicBezTo>
                  <a:lnTo>
                    <a:pt x="18552109" y="5606657"/>
                  </a:lnTo>
                  <a:cubicBezTo>
                    <a:pt x="18620690" y="5606657"/>
                    <a:pt x="18676569" y="5550777"/>
                    <a:pt x="18676569" y="5482197"/>
                  </a:cubicBezTo>
                  <a:lnTo>
                    <a:pt x="18676569" y="124460"/>
                  </a:lnTo>
                  <a:cubicBezTo>
                    <a:pt x="18676569" y="55880"/>
                    <a:pt x="18620690" y="0"/>
                    <a:pt x="185521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14648372" y="6779389"/>
            <a:ext cx="3398309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FBF3E4"/>
                </a:solidFill>
                <a:latin typeface="Poppins"/>
              </a:rPr>
              <a:t>Em linguagens puramente funcionais</a:t>
            </a:r>
          </a:p>
        </p:txBody>
      </p:sp>
      <p:sp>
        <p:nvSpPr>
          <p:cNvPr name="AutoShape 50" id="50"/>
          <p:cNvSpPr/>
          <p:nvPr/>
        </p:nvSpPr>
        <p:spPr>
          <a:xfrm rot="10799999">
            <a:off x="14609011" y="4768373"/>
            <a:ext cx="221296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1" id="51"/>
          <p:cNvSpPr/>
          <p:nvPr/>
        </p:nvSpPr>
        <p:spPr>
          <a:xfrm rot="-10800000">
            <a:off x="15058128" y="5466017"/>
            <a:ext cx="176384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2" id="52"/>
          <p:cNvSpPr/>
          <p:nvPr/>
        </p:nvSpPr>
        <p:spPr>
          <a:xfrm rot="-10800000">
            <a:off x="16056625" y="6163661"/>
            <a:ext cx="76535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29" id="29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587079" y="2495063"/>
            <a:ext cx="17113841" cy="5277823"/>
            <a:chOff x="0" y="0"/>
            <a:chExt cx="22054097" cy="6801373"/>
          </a:xfrm>
        </p:grpSpPr>
        <p:sp>
          <p:nvSpPr>
            <p:cNvPr name="Freeform 37" id="37"/>
            <p:cNvSpPr/>
            <p:nvPr/>
          </p:nvSpPr>
          <p:spPr>
            <a:xfrm>
              <a:off x="31750" y="31750"/>
              <a:ext cx="21990597" cy="6737873"/>
            </a:xfrm>
            <a:custGeom>
              <a:avLst/>
              <a:gdLst/>
              <a:ahLst/>
              <a:cxnLst/>
              <a:rect r="r" b="b" t="t" l="l"/>
              <a:pathLst>
                <a:path h="6737873" w="21990597">
                  <a:moveTo>
                    <a:pt x="21897887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896617" y="0"/>
                  </a:lnTo>
                  <a:cubicBezTo>
                    <a:pt x="21947417" y="0"/>
                    <a:pt x="21989328" y="41910"/>
                    <a:pt x="21989328" y="92710"/>
                  </a:cubicBezTo>
                  <a:lnTo>
                    <a:pt x="21989328" y="6643894"/>
                  </a:lnTo>
                  <a:cubicBezTo>
                    <a:pt x="21990597" y="6695963"/>
                    <a:pt x="21948687" y="6737873"/>
                    <a:pt x="21897887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8" id="38"/>
            <p:cNvSpPr/>
            <p:nvPr/>
          </p:nvSpPr>
          <p:spPr>
            <a:xfrm>
              <a:off x="0" y="0"/>
              <a:ext cx="22054097" cy="6801373"/>
            </a:xfrm>
            <a:custGeom>
              <a:avLst/>
              <a:gdLst/>
              <a:ahLst/>
              <a:cxnLst/>
              <a:rect r="r" b="b" t="t" l="l"/>
              <a:pathLst>
                <a:path h="6801373" w="22054097">
                  <a:moveTo>
                    <a:pt x="21929637" y="59690"/>
                  </a:moveTo>
                  <a:cubicBezTo>
                    <a:pt x="21965197" y="59690"/>
                    <a:pt x="21994408" y="88900"/>
                    <a:pt x="21994408" y="124460"/>
                  </a:cubicBezTo>
                  <a:lnTo>
                    <a:pt x="21994408" y="6676913"/>
                  </a:lnTo>
                  <a:cubicBezTo>
                    <a:pt x="21994408" y="6712473"/>
                    <a:pt x="21965197" y="6741684"/>
                    <a:pt x="21929637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929637" y="59690"/>
                  </a:lnTo>
                  <a:moveTo>
                    <a:pt x="219296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21929637" y="6801373"/>
                  </a:lnTo>
                  <a:cubicBezTo>
                    <a:pt x="21998217" y="6801373"/>
                    <a:pt x="22054097" y="6745494"/>
                    <a:pt x="22054097" y="6676913"/>
                  </a:cubicBezTo>
                  <a:lnTo>
                    <a:pt x="22054097" y="124460"/>
                  </a:lnTo>
                  <a:cubicBezTo>
                    <a:pt x="22054097" y="55880"/>
                    <a:pt x="21998217" y="0"/>
                    <a:pt x="219296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903783" y="2888507"/>
            <a:ext cx="7510577" cy="4178538"/>
            <a:chOff x="0" y="0"/>
            <a:chExt cx="10014103" cy="5571384"/>
          </a:xfrm>
        </p:grpSpPr>
        <p:sp>
          <p:nvSpPr>
            <p:cNvPr name="TextBox 40" id="40"/>
            <p:cNvSpPr txBox="true"/>
            <p:nvPr/>
          </p:nvSpPr>
          <p:spPr>
            <a:xfrm rot="0">
              <a:off x="672542" y="4971942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Exemplos: Haskell, Javascript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672542" y="2181367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Onde variáveis são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imutáveis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672542" y="3111559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Não efetua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mudanças de estado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672542" y="4041750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Não possui operações iterativas (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laços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)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0" y="-95250"/>
              <a:ext cx="4539779" cy="1062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47"/>
                </a:lnSpc>
              </a:pPr>
              <a:r>
                <a:rPr lang="en-US" sz="4819" spc="481">
                  <a:solidFill>
                    <a:srgbClr val="000000"/>
                  </a:solidFill>
                  <a:latin typeface="Bebas Neue Bold"/>
                </a:rPr>
                <a:t>funcional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672542" y="1251175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Sintaxe  semelhante a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funções matemáticas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8753379" y="3373787"/>
            <a:ext cx="8469724" cy="3672091"/>
            <a:chOff x="0" y="0"/>
            <a:chExt cx="1698806" cy="736526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1698806" cy="736526"/>
            </a:xfrm>
            <a:custGeom>
              <a:avLst/>
              <a:gdLst/>
              <a:ahLst/>
              <a:cxnLst/>
              <a:rect r="r" b="b" t="t" l="l"/>
              <a:pathLst>
                <a:path h="736526" w="1698806">
                  <a:moveTo>
                    <a:pt x="0" y="0"/>
                  </a:moveTo>
                  <a:lnTo>
                    <a:pt x="1698806" y="0"/>
                  </a:lnTo>
                  <a:lnTo>
                    <a:pt x="1698806" y="736526"/>
                  </a:lnTo>
                  <a:lnTo>
                    <a:pt x="0" y="7365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8899908" y="3222072"/>
            <a:ext cx="8526087" cy="3542101"/>
            <a:chOff x="0" y="0"/>
            <a:chExt cx="1710111" cy="710453"/>
          </a:xfrm>
        </p:grpSpPr>
        <p:sp>
          <p:nvSpPr>
            <p:cNvPr name="Freeform 50" id="50"/>
            <p:cNvSpPr/>
            <p:nvPr/>
          </p:nvSpPr>
          <p:spPr>
            <a:xfrm>
              <a:off x="0" y="0"/>
              <a:ext cx="1710111" cy="710453"/>
            </a:xfrm>
            <a:custGeom>
              <a:avLst/>
              <a:gdLst/>
              <a:ahLst/>
              <a:cxnLst/>
              <a:rect r="r" b="b" t="t" l="l"/>
              <a:pathLst>
                <a:path h="710453" w="1710111">
                  <a:moveTo>
                    <a:pt x="0" y="0"/>
                  </a:moveTo>
                  <a:lnTo>
                    <a:pt x="1710111" y="0"/>
                  </a:lnTo>
                  <a:lnTo>
                    <a:pt x="1710111" y="710453"/>
                  </a:lnTo>
                  <a:lnTo>
                    <a:pt x="0" y="710453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8899908" y="3222072"/>
            <a:ext cx="8526087" cy="420492"/>
            <a:chOff x="0" y="0"/>
            <a:chExt cx="2341889" cy="115498"/>
          </a:xfrm>
        </p:grpSpPr>
        <p:sp>
          <p:nvSpPr>
            <p:cNvPr name="Freeform 53" id="53"/>
            <p:cNvSpPr/>
            <p:nvPr/>
          </p:nvSpPr>
          <p:spPr>
            <a:xfrm>
              <a:off x="0" y="0"/>
              <a:ext cx="2341889" cy="115498"/>
            </a:xfrm>
            <a:custGeom>
              <a:avLst/>
              <a:gdLst/>
              <a:ahLst/>
              <a:cxnLst/>
              <a:rect r="r" b="b" t="t" l="l"/>
              <a:pathLst>
                <a:path h="115498" w="2341889">
                  <a:moveTo>
                    <a:pt x="0" y="0"/>
                  </a:moveTo>
                  <a:lnTo>
                    <a:pt x="2341889" y="0"/>
                  </a:lnTo>
                  <a:lnTo>
                    <a:pt x="234188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55" id="55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007132" y="3322493"/>
            <a:ext cx="670929" cy="219652"/>
          </a:xfrm>
          <a:prstGeom prst="rect">
            <a:avLst/>
          </a:prstGeom>
        </p:spPr>
      </p:pic>
      <p:sp>
        <p:nvSpPr>
          <p:cNvPr name="TextBox 56" id="56"/>
          <p:cNvSpPr txBox="true"/>
          <p:nvPr/>
        </p:nvSpPr>
        <p:spPr>
          <a:xfrm rot="0">
            <a:off x="9183259" y="3721633"/>
            <a:ext cx="8039844" cy="2845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8"/>
              </a:lnSpc>
            </a:pPr>
            <a:r>
              <a:rPr lang="en-US" sz="2705">
                <a:solidFill>
                  <a:srgbClr val="FBF3E4"/>
                </a:solidFill>
                <a:latin typeface="Fira Code"/>
              </a:rPr>
              <a:t>doubleMe </a:t>
            </a:r>
            <a:r>
              <a:rPr lang="en-US" sz="2705">
                <a:solidFill>
                  <a:srgbClr val="2DBEB1"/>
                </a:solidFill>
                <a:latin typeface="Fira Code"/>
              </a:rPr>
              <a:t>x 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705">
                <a:solidFill>
                  <a:srgbClr val="2DBEB1"/>
                </a:solidFill>
                <a:latin typeface="Fira Code"/>
              </a:rPr>
              <a:t>x 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+ </a:t>
            </a:r>
            <a:r>
              <a:rPr lang="en-US" sz="2705">
                <a:solidFill>
                  <a:srgbClr val="2DBEB1"/>
                </a:solidFill>
                <a:latin typeface="Fira Code"/>
              </a:rPr>
              <a:t>x</a:t>
            </a:r>
          </a:p>
          <a:p>
            <a:pPr>
              <a:lnSpc>
                <a:spcPts val="3788"/>
              </a:lnSpc>
            </a:pPr>
            <a:r>
              <a:rPr lang="en-US" sz="2705">
                <a:solidFill>
                  <a:srgbClr val="FBF3E4"/>
                </a:solidFill>
                <a:latin typeface="Fira Code"/>
              </a:rPr>
              <a:t>doubleUs </a:t>
            </a:r>
            <a:r>
              <a:rPr lang="en-US" sz="2705">
                <a:solidFill>
                  <a:srgbClr val="2DBEB1"/>
                </a:solidFill>
                <a:latin typeface="Fira Code"/>
              </a:rPr>
              <a:t>x y 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705">
                <a:solidFill>
                  <a:srgbClr val="2DBEB1"/>
                </a:solidFill>
                <a:latin typeface="Fira Code"/>
              </a:rPr>
              <a:t>x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*</a:t>
            </a:r>
            <a:r>
              <a:rPr lang="en-US" sz="2705">
                <a:solidFill>
                  <a:srgbClr val="7ED957"/>
                </a:solidFill>
                <a:latin typeface="Fira Code"/>
              </a:rPr>
              <a:t>2 + </a:t>
            </a:r>
            <a:r>
              <a:rPr lang="en-US" sz="2705">
                <a:solidFill>
                  <a:srgbClr val="2DBEB1"/>
                </a:solidFill>
                <a:latin typeface="Fira Code"/>
              </a:rPr>
              <a:t>y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*</a:t>
            </a:r>
            <a:r>
              <a:rPr lang="en-US" sz="2705">
                <a:solidFill>
                  <a:srgbClr val="7ED957"/>
                </a:solidFill>
                <a:latin typeface="Fira Code"/>
              </a:rPr>
              <a:t>2</a:t>
            </a:r>
          </a:p>
          <a:p>
            <a:pPr>
              <a:lnSpc>
                <a:spcPts val="3788"/>
              </a:lnSpc>
            </a:pPr>
            <a:r>
              <a:rPr lang="en-US" sz="2705">
                <a:solidFill>
                  <a:srgbClr val="FBF3E4"/>
                </a:solidFill>
                <a:latin typeface="Fira Code"/>
              </a:rPr>
              <a:t>doubleUs2 </a:t>
            </a:r>
            <a:r>
              <a:rPr lang="en-US" sz="2705">
                <a:solidFill>
                  <a:srgbClr val="2DBEB1"/>
                </a:solidFill>
                <a:latin typeface="Fira Code"/>
              </a:rPr>
              <a:t>x y 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= doubleMe </a:t>
            </a:r>
            <a:r>
              <a:rPr lang="en-US" sz="2705">
                <a:solidFill>
                  <a:srgbClr val="2DBEB1"/>
                </a:solidFill>
                <a:latin typeface="Fira Code"/>
              </a:rPr>
              <a:t>x 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+ doubleMe </a:t>
            </a:r>
            <a:r>
              <a:rPr lang="en-US" sz="2705">
                <a:solidFill>
                  <a:srgbClr val="2DBEB1"/>
                </a:solidFill>
                <a:latin typeface="Fira Code"/>
              </a:rPr>
              <a:t>y</a:t>
            </a:r>
          </a:p>
          <a:p>
            <a:pPr>
              <a:lnSpc>
                <a:spcPts val="3788"/>
              </a:lnSpc>
            </a:pPr>
          </a:p>
          <a:p>
            <a:pPr>
              <a:lnSpc>
                <a:spcPts val="3788"/>
              </a:lnSpc>
            </a:pPr>
            <a:r>
              <a:rPr lang="en-US" sz="2705">
                <a:solidFill>
                  <a:srgbClr val="B9B7FE"/>
                </a:solidFill>
                <a:latin typeface="Fira Code"/>
              </a:rPr>
              <a:t>ghci&gt;</a:t>
            </a:r>
            <a:r>
              <a:rPr lang="en-US" sz="2705">
                <a:solidFill>
                  <a:srgbClr val="2DBEB1"/>
                </a:solidFill>
                <a:latin typeface="Fira Code"/>
              </a:rPr>
              <a:t> 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doubleMe</a:t>
            </a:r>
            <a:r>
              <a:rPr lang="en-US" sz="2705">
                <a:solidFill>
                  <a:srgbClr val="2DBEB1"/>
                </a:solidFill>
                <a:latin typeface="Fira Code"/>
              </a:rPr>
              <a:t> </a:t>
            </a:r>
            <a:r>
              <a:rPr lang="en-US" sz="2705">
                <a:solidFill>
                  <a:srgbClr val="7ED957"/>
                </a:solidFill>
                <a:latin typeface="Fira Code"/>
              </a:rPr>
              <a:t>9</a:t>
            </a:r>
            <a:r>
              <a:rPr lang="en-US" sz="2705">
                <a:solidFill>
                  <a:srgbClr val="2DBEB1"/>
                </a:solidFill>
                <a:latin typeface="Fira Code"/>
              </a:rPr>
              <a:t>  </a:t>
            </a:r>
          </a:p>
          <a:p>
            <a:pPr>
              <a:lnSpc>
                <a:spcPts val="3788"/>
              </a:lnSpc>
            </a:pPr>
            <a:r>
              <a:rPr lang="en-US" sz="2705">
                <a:solidFill>
                  <a:srgbClr val="7ED957"/>
                </a:solidFill>
                <a:latin typeface="Fira Code"/>
              </a:rPr>
              <a:t>18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29" id="29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587079" y="2495063"/>
            <a:ext cx="17113841" cy="5277823"/>
            <a:chOff x="0" y="0"/>
            <a:chExt cx="22054097" cy="6801373"/>
          </a:xfrm>
        </p:grpSpPr>
        <p:sp>
          <p:nvSpPr>
            <p:cNvPr name="Freeform 37" id="37"/>
            <p:cNvSpPr/>
            <p:nvPr/>
          </p:nvSpPr>
          <p:spPr>
            <a:xfrm>
              <a:off x="31750" y="31750"/>
              <a:ext cx="21990597" cy="6737873"/>
            </a:xfrm>
            <a:custGeom>
              <a:avLst/>
              <a:gdLst/>
              <a:ahLst/>
              <a:cxnLst/>
              <a:rect r="r" b="b" t="t" l="l"/>
              <a:pathLst>
                <a:path h="6737873" w="21990597">
                  <a:moveTo>
                    <a:pt x="21897887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896617" y="0"/>
                  </a:lnTo>
                  <a:cubicBezTo>
                    <a:pt x="21947417" y="0"/>
                    <a:pt x="21989328" y="41910"/>
                    <a:pt x="21989328" y="92710"/>
                  </a:cubicBezTo>
                  <a:lnTo>
                    <a:pt x="21989328" y="6643894"/>
                  </a:lnTo>
                  <a:cubicBezTo>
                    <a:pt x="21990597" y="6695963"/>
                    <a:pt x="21948687" y="6737873"/>
                    <a:pt x="21897887" y="6737873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38" id="38"/>
            <p:cNvSpPr/>
            <p:nvPr/>
          </p:nvSpPr>
          <p:spPr>
            <a:xfrm>
              <a:off x="0" y="0"/>
              <a:ext cx="22054097" cy="6801373"/>
            </a:xfrm>
            <a:custGeom>
              <a:avLst/>
              <a:gdLst/>
              <a:ahLst/>
              <a:cxnLst/>
              <a:rect r="r" b="b" t="t" l="l"/>
              <a:pathLst>
                <a:path h="6801373" w="22054097">
                  <a:moveTo>
                    <a:pt x="21929637" y="59690"/>
                  </a:moveTo>
                  <a:cubicBezTo>
                    <a:pt x="21965197" y="59690"/>
                    <a:pt x="21994408" y="88900"/>
                    <a:pt x="21994408" y="124460"/>
                  </a:cubicBezTo>
                  <a:lnTo>
                    <a:pt x="21994408" y="6676913"/>
                  </a:lnTo>
                  <a:cubicBezTo>
                    <a:pt x="21994408" y="6712473"/>
                    <a:pt x="21965197" y="6741684"/>
                    <a:pt x="21929637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929637" y="59690"/>
                  </a:lnTo>
                  <a:moveTo>
                    <a:pt x="219296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21929637" y="6801373"/>
                  </a:lnTo>
                  <a:cubicBezTo>
                    <a:pt x="21998217" y="6801373"/>
                    <a:pt x="22054097" y="6745494"/>
                    <a:pt x="22054097" y="6676913"/>
                  </a:cubicBezTo>
                  <a:lnTo>
                    <a:pt x="22054097" y="124460"/>
                  </a:lnTo>
                  <a:cubicBezTo>
                    <a:pt x="22054097" y="55880"/>
                    <a:pt x="21998217" y="0"/>
                    <a:pt x="219296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903783" y="2888507"/>
            <a:ext cx="7510577" cy="4178538"/>
            <a:chOff x="0" y="0"/>
            <a:chExt cx="10014103" cy="5571384"/>
          </a:xfrm>
        </p:grpSpPr>
        <p:sp>
          <p:nvSpPr>
            <p:cNvPr name="TextBox 40" id="40"/>
            <p:cNvSpPr txBox="true"/>
            <p:nvPr/>
          </p:nvSpPr>
          <p:spPr>
            <a:xfrm rot="0">
              <a:off x="672542" y="4971942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Exemplos: Haskell, Javascript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672542" y="2181367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Onde variáveis são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imutáveis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672542" y="3111559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Não efetua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mudanças de estado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672542" y="4041750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Não possui operações iterativas (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laços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)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0" y="-95250"/>
              <a:ext cx="4539779" cy="1062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47"/>
                </a:lnSpc>
              </a:pPr>
              <a:r>
                <a:rPr lang="en-US" sz="4819" spc="481">
                  <a:solidFill>
                    <a:srgbClr val="000000"/>
                  </a:solidFill>
                  <a:latin typeface="Bebas Neue Bold"/>
                </a:rPr>
                <a:t>funcional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672542" y="1251175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Sintaxe  semelhante a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funções matemáticas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8521793" y="3746192"/>
            <a:ext cx="8620705" cy="3337427"/>
            <a:chOff x="0" y="0"/>
            <a:chExt cx="1729089" cy="669401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1729089" cy="669401"/>
            </a:xfrm>
            <a:custGeom>
              <a:avLst/>
              <a:gdLst/>
              <a:ahLst/>
              <a:cxnLst/>
              <a:rect r="r" b="b" t="t" l="l"/>
              <a:pathLst>
                <a:path h="669401" w="1729089">
                  <a:moveTo>
                    <a:pt x="0" y="0"/>
                  </a:moveTo>
                  <a:lnTo>
                    <a:pt x="1729089" y="0"/>
                  </a:lnTo>
                  <a:lnTo>
                    <a:pt x="1729089" y="669401"/>
                  </a:lnTo>
                  <a:lnTo>
                    <a:pt x="0" y="6694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8668322" y="3594477"/>
            <a:ext cx="8801012" cy="3214246"/>
            <a:chOff x="0" y="0"/>
            <a:chExt cx="1765254" cy="644694"/>
          </a:xfrm>
        </p:grpSpPr>
        <p:sp>
          <p:nvSpPr>
            <p:cNvPr name="Freeform 50" id="50"/>
            <p:cNvSpPr/>
            <p:nvPr/>
          </p:nvSpPr>
          <p:spPr>
            <a:xfrm>
              <a:off x="0" y="0"/>
              <a:ext cx="1765254" cy="644694"/>
            </a:xfrm>
            <a:custGeom>
              <a:avLst/>
              <a:gdLst/>
              <a:ahLst/>
              <a:cxnLst/>
              <a:rect r="r" b="b" t="t" l="l"/>
              <a:pathLst>
                <a:path h="644694" w="1765254">
                  <a:moveTo>
                    <a:pt x="0" y="0"/>
                  </a:moveTo>
                  <a:lnTo>
                    <a:pt x="1765254" y="0"/>
                  </a:lnTo>
                  <a:lnTo>
                    <a:pt x="1765254" y="644694"/>
                  </a:lnTo>
                  <a:lnTo>
                    <a:pt x="0" y="64469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8668322" y="3594477"/>
            <a:ext cx="8801012" cy="420492"/>
            <a:chOff x="0" y="0"/>
            <a:chExt cx="2417404" cy="115498"/>
          </a:xfrm>
        </p:grpSpPr>
        <p:sp>
          <p:nvSpPr>
            <p:cNvPr name="Freeform 53" id="53"/>
            <p:cNvSpPr/>
            <p:nvPr/>
          </p:nvSpPr>
          <p:spPr>
            <a:xfrm>
              <a:off x="0" y="0"/>
              <a:ext cx="2417404" cy="115498"/>
            </a:xfrm>
            <a:custGeom>
              <a:avLst/>
              <a:gdLst/>
              <a:ahLst/>
              <a:cxnLst/>
              <a:rect r="r" b="b" t="t" l="l"/>
              <a:pathLst>
                <a:path h="115498" w="2417404">
                  <a:moveTo>
                    <a:pt x="0" y="0"/>
                  </a:moveTo>
                  <a:lnTo>
                    <a:pt x="2417404" y="0"/>
                  </a:lnTo>
                  <a:lnTo>
                    <a:pt x="241740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55" id="55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8775546" y="3694897"/>
            <a:ext cx="670929" cy="219652"/>
          </a:xfrm>
          <a:prstGeom prst="rect">
            <a:avLst/>
          </a:prstGeom>
        </p:spPr>
      </p:pic>
      <p:sp>
        <p:nvSpPr>
          <p:cNvPr name="TextBox 56" id="56"/>
          <p:cNvSpPr txBox="true"/>
          <p:nvPr/>
        </p:nvSpPr>
        <p:spPr>
          <a:xfrm rot="0">
            <a:off x="8951673" y="4094037"/>
            <a:ext cx="8246418" cy="2369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8"/>
              </a:lnSpc>
            </a:pPr>
            <a:r>
              <a:rPr lang="en-US" sz="2705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sum </a:t>
            </a:r>
            <a:r>
              <a:rPr lang="en-US" sz="2705">
                <a:solidFill>
                  <a:srgbClr val="E6FE0B"/>
                </a:solidFill>
                <a:latin typeface="Fira Code"/>
              </a:rPr>
              <a:t>= 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(a,b) </a:t>
            </a:r>
            <a:r>
              <a:rPr lang="en-US" sz="2705">
                <a:solidFill>
                  <a:srgbClr val="E6FE0B"/>
                </a:solidFill>
                <a:latin typeface="Fira Code"/>
              </a:rPr>
              <a:t>=&gt;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 a + b</a:t>
            </a:r>
          </a:p>
          <a:p>
            <a:pPr>
              <a:lnSpc>
                <a:spcPts val="3788"/>
              </a:lnSpc>
            </a:pPr>
            <a:r>
              <a:rPr lang="en-US" sz="2705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resultSum </a:t>
            </a:r>
            <a:r>
              <a:rPr lang="en-US" sz="2705">
                <a:solidFill>
                  <a:srgbClr val="E6FE0B"/>
                </a:solidFill>
                <a:latin typeface="Fira Code"/>
              </a:rPr>
              <a:t>= 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sum(1,2)</a:t>
            </a:r>
          </a:p>
          <a:p>
            <a:pPr>
              <a:lnSpc>
                <a:spcPts val="3788"/>
              </a:lnSpc>
            </a:pPr>
          </a:p>
          <a:p>
            <a:pPr>
              <a:lnSpc>
                <a:spcPts val="3788"/>
              </a:lnSpc>
            </a:pPr>
            <a:r>
              <a:rPr lang="en-US" sz="2705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myName </a:t>
            </a:r>
            <a:r>
              <a:rPr lang="en-US" sz="2705">
                <a:solidFill>
                  <a:srgbClr val="E6FE0B"/>
                </a:solidFill>
                <a:latin typeface="Fira Code"/>
              </a:rPr>
              <a:t>= 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(name) </a:t>
            </a:r>
            <a:r>
              <a:rPr lang="en-US" sz="2705">
                <a:solidFill>
                  <a:srgbClr val="E6FE0B"/>
                </a:solidFill>
                <a:latin typeface="Fira Code"/>
              </a:rPr>
              <a:t>=&gt;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 </a:t>
            </a:r>
            <a:r>
              <a:rPr lang="en-US" sz="2705">
                <a:solidFill>
                  <a:srgbClr val="9FFE34"/>
                </a:solidFill>
                <a:latin typeface="Fira Code"/>
              </a:rPr>
              <a:t>`Hello ${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name</a:t>
            </a:r>
            <a:r>
              <a:rPr lang="en-US" sz="2705">
                <a:solidFill>
                  <a:srgbClr val="9FFE34"/>
                </a:solidFill>
                <a:latin typeface="Fira Code"/>
              </a:rPr>
              <a:t>}`</a:t>
            </a:r>
          </a:p>
          <a:p>
            <a:pPr>
              <a:lnSpc>
                <a:spcPts val="3788"/>
              </a:lnSpc>
            </a:pPr>
            <a:r>
              <a:rPr lang="en-US" sz="2705">
                <a:solidFill>
                  <a:srgbClr val="FBF3E4"/>
                </a:solidFill>
                <a:latin typeface="Fira Code"/>
              </a:rPr>
              <a:t>myName(</a:t>
            </a:r>
            <a:r>
              <a:rPr lang="en-US" sz="2705">
                <a:solidFill>
                  <a:srgbClr val="9FFE34"/>
                </a:solidFill>
                <a:latin typeface="Fira Code"/>
              </a:rPr>
              <a:t>"Leonardo"</a:t>
            </a:r>
            <a:r>
              <a:rPr lang="en-US" sz="2705">
                <a:solidFill>
                  <a:srgbClr val="FBF3E4"/>
                </a:solidFill>
                <a:latin typeface="Fira Code"/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3451" y="1307299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93451" y="3937018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93451" y="7032795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114268" y="1522395"/>
            <a:ext cx="5138405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linguagens 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1055" y="2831250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22886" y="18482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22886" y="4477933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22886" y="7573710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3451" y="2510807"/>
            <a:ext cx="6765849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 de sintaxes utilizados para criar comandos na comunicação humano-máquina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22886" y="5176243"/>
            <a:ext cx="6765849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classificadas de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BAIXO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ALTO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nível sendo que, quanto mais alto, mais próximo à linguagem humana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289957">
            <a:off x="3956178" y="7359879"/>
            <a:ext cx="1172369" cy="1814111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493451" y="8272020"/>
            <a:ext cx="6765849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Existem 3 tipos de tradutores: Compiladores, Transpiladores e Interpetra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+busca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+busca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8" id="38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E8181"/>
            </a:solidFill>
          </p:spPr>
        </p:sp>
        <p:sp>
          <p:nvSpPr>
            <p:cNvPr name="Freeform 39" id="39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9311398" y="2793257"/>
            <a:ext cx="4293843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+busca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8" id="38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E8181"/>
            </a:solidFill>
          </p:spPr>
        </p:sp>
        <p:sp>
          <p:nvSpPr>
            <p:cNvPr name="Freeform 39" id="39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9311398" y="2793257"/>
            <a:ext cx="4293843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815805" y="3870012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buscas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bancos de dados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+busca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8" id="38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E8181"/>
            </a:solidFill>
          </p:spPr>
        </p:sp>
        <p:sp>
          <p:nvSpPr>
            <p:cNvPr name="Freeform 39" id="39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9311398" y="2793257"/>
            <a:ext cx="4293843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815805" y="4594075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Descreve 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resultado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esperado na busca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815805" y="3870012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buscas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bancos de dados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+busca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8" id="38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E8181"/>
            </a:solidFill>
          </p:spPr>
        </p:sp>
        <p:sp>
          <p:nvSpPr>
            <p:cNvPr name="Freeform 39" id="39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9311398" y="2793257"/>
            <a:ext cx="4293843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815805" y="4594075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Descreve 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resultado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esperado na busca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815805" y="5318138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Exemplos: SQL, UnSQL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815805" y="3870012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buscas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bancos de dados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+busca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587079" y="2495063"/>
            <a:ext cx="17113841" cy="5277823"/>
            <a:chOff x="0" y="0"/>
            <a:chExt cx="22054097" cy="6801373"/>
          </a:xfrm>
        </p:grpSpPr>
        <p:sp>
          <p:nvSpPr>
            <p:cNvPr name="Freeform 38" id="38"/>
            <p:cNvSpPr/>
            <p:nvPr/>
          </p:nvSpPr>
          <p:spPr>
            <a:xfrm>
              <a:off x="31750" y="31750"/>
              <a:ext cx="21990597" cy="6737873"/>
            </a:xfrm>
            <a:custGeom>
              <a:avLst/>
              <a:gdLst/>
              <a:ahLst/>
              <a:cxnLst/>
              <a:rect r="r" b="b" t="t" l="l"/>
              <a:pathLst>
                <a:path h="6737873" w="21990597">
                  <a:moveTo>
                    <a:pt x="21897887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896617" y="0"/>
                  </a:lnTo>
                  <a:cubicBezTo>
                    <a:pt x="21947417" y="0"/>
                    <a:pt x="21989328" y="41910"/>
                    <a:pt x="21989328" y="92710"/>
                  </a:cubicBezTo>
                  <a:lnTo>
                    <a:pt x="21989328" y="6643894"/>
                  </a:lnTo>
                  <a:cubicBezTo>
                    <a:pt x="21990597" y="6695963"/>
                    <a:pt x="21948687" y="6737873"/>
                    <a:pt x="21897887" y="6737873"/>
                  </a:cubicBezTo>
                  <a:close/>
                </a:path>
              </a:pathLst>
            </a:custGeom>
            <a:solidFill>
              <a:srgbClr val="FE8181"/>
            </a:solidFill>
          </p:spPr>
        </p:sp>
        <p:sp>
          <p:nvSpPr>
            <p:cNvPr name="Freeform 39" id="39"/>
            <p:cNvSpPr/>
            <p:nvPr/>
          </p:nvSpPr>
          <p:spPr>
            <a:xfrm>
              <a:off x="0" y="0"/>
              <a:ext cx="22054097" cy="6801373"/>
            </a:xfrm>
            <a:custGeom>
              <a:avLst/>
              <a:gdLst/>
              <a:ahLst/>
              <a:cxnLst/>
              <a:rect r="r" b="b" t="t" l="l"/>
              <a:pathLst>
                <a:path h="6801373" w="22054097">
                  <a:moveTo>
                    <a:pt x="21929637" y="59690"/>
                  </a:moveTo>
                  <a:cubicBezTo>
                    <a:pt x="21965197" y="59690"/>
                    <a:pt x="21994408" y="88900"/>
                    <a:pt x="21994408" y="124460"/>
                  </a:cubicBezTo>
                  <a:lnTo>
                    <a:pt x="21994408" y="6676913"/>
                  </a:lnTo>
                  <a:cubicBezTo>
                    <a:pt x="21994408" y="6712473"/>
                    <a:pt x="21965197" y="6741684"/>
                    <a:pt x="21929637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929637" y="59690"/>
                  </a:lnTo>
                  <a:moveTo>
                    <a:pt x="219296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21929637" y="6801373"/>
                  </a:lnTo>
                  <a:cubicBezTo>
                    <a:pt x="21998217" y="6801373"/>
                    <a:pt x="22054097" y="6745494"/>
                    <a:pt x="22054097" y="6676913"/>
                  </a:cubicBezTo>
                  <a:lnTo>
                    <a:pt x="22054097" y="124460"/>
                  </a:lnTo>
                  <a:cubicBezTo>
                    <a:pt x="22054097" y="55880"/>
                    <a:pt x="21998217" y="0"/>
                    <a:pt x="219296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903783" y="2888507"/>
            <a:ext cx="7510577" cy="2907787"/>
            <a:chOff x="0" y="0"/>
            <a:chExt cx="10014103" cy="3877049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0" y="-95250"/>
              <a:ext cx="5725124" cy="1062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47"/>
                </a:lnSpc>
              </a:pPr>
              <a:r>
                <a:rPr lang="en-US" sz="4819" spc="481">
                  <a:solidFill>
                    <a:srgbClr val="000000"/>
                  </a:solidFill>
                  <a:latin typeface="Bebas Neue Bold"/>
                </a:rPr>
                <a:t>banco de dados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672542" y="2312190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Descreve o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resultado 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esperado na busca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672542" y="3277607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Exemplos: SQL, UnSQL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672542" y="1346774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Utilizado para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buscas 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em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bancos de dados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1330360" y="3414056"/>
            <a:ext cx="5668735" cy="3591552"/>
            <a:chOff x="0" y="0"/>
            <a:chExt cx="1137001" cy="720372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1137001" cy="720372"/>
            </a:xfrm>
            <a:custGeom>
              <a:avLst/>
              <a:gdLst/>
              <a:ahLst/>
              <a:cxnLst/>
              <a:rect r="r" b="b" t="t" l="l"/>
              <a:pathLst>
                <a:path h="720372" w="1137001">
                  <a:moveTo>
                    <a:pt x="0" y="0"/>
                  </a:moveTo>
                  <a:lnTo>
                    <a:pt x="1137001" y="0"/>
                  </a:lnTo>
                  <a:lnTo>
                    <a:pt x="1137001" y="720372"/>
                  </a:lnTo>
                  <a:lnTo>
                    <a:pt x="0" y="72037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1539062" y="3262342"/>
            <a:ext cx="5730643" cy="3489517"/>
            <a:chOff x="0" y="0"/>
            <a:chExt cx="1149418" cy="699906"/>
          </a:xfrm>
        </p:grpSpPr>
        <p:sp>
          <p:nvSpPr>
            <p:cNvPr name="Freeform 49" id="49"/>
            <p:cNvSpPr/>
            <p:nvPr/>
          </p:nvSpPr>
          <p:spPr>
            <a:xfrm>
              <a:off x="0" y="0"/>
              <a:ext cx="1149418" cy="699906"/>
            </a:xfrm>
            <a:custGeom>
              <a:avLst/>
              <a:gdLst/>
              <a:ahLst/>
              <a:cxnLst/>
              <a:rect r="r" b="b" t="t" l="l"/>
              <a:pathLst>
                <a:path h="699906" w="1149418">
                  <a:moveTo>
                    <a:pt x="0" y="0"/>
                  </a:moveTo>
                  <a:lnTo>
                    <a:pt x="1149418" y="0"/>
                  </a:lnTo>
                  <a:lnTo>
                    <a:pt x="1149418" y="699906"/>
                  </a:lnTo>
                  <a:lnTo>
                    <a:pt x="0" y="69990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1539062" y="3262342"/>
            <a:ext cx="5730643" cy="420492"/>
            <a:chOff x="0" y="0"/>
            <a:chExt cx="1574055" cy="115498"/>
          </a:xfrm>
        </p:grpSpPr>
        <p:sp>
          <p:nvSpPr>
            <p:cNvPr name="Freeform 52" id="52"/>
            <p:cNvSpPr/>
            <p:nvPr/>
          </p:nvSpPr>
          <p:spPr>
            <a:xfrm>
              <a:off x="0" y="0"/>
              <a:ext cx="1574055" cy="115498"/>
            </a:xfrm>
            <a:custGeom>
              <a:avLst/>
              <a:gdLst/>
              <a:ahLst/>
              <a:cxnLst/>
              <a:rect r="r" b="b" t="t" l="l"/>
              <a:pathLst>
                <a:path h="115498" w="1574055">
                  <a:moveTo>
                    <a:pt x="0" y="0"/>
                  </a:moveTo>
                  <a:lnTo>
                    <a:pt x="1574055" y="0"/>
                  </a:lnTo>
                  <a:lnTo>
                    <a:pt x="15740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54" id="5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646286" y="3362762"/>
            <a:ext cx="670929" cy="219652"/>
          </a:xfrm>
          <a:prstGeom prst="rect">
            <a:avLst/>
          </a:prstGeom>
        </p:spPr>
      </p:pic>
      <p:sp>
        <p:nvSpPr>
          <p:cNvPr name="TextBox 55" id="55"/>
          <p:cNvSpPr txBox="true"/>
          <p:nvPr/>
        </p:nvSpPr>
        <p:spPr>
          <a:xfrm rot="0">
            <a:off x="11825122" y="3746209"/>
            <a:ext cx="5029200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SELECT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NOME,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       CPF,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       RG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9FFE34"/>
                </a:solidFill>
                <a:latin typeface="Fira Code"/>
              </a:rPr>
              <a:t>FROM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PESSOA_FISICA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9FFE34"/>
                </a:solidFill>
                <a:latin typeface="Fira Code"/>
              </a:rPr>
              <a:t>WHERE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NOME = </a:t>
            </a:r>
            <a:r>
              <a:rPr lang="en-US" sz="3000">
                <a:solidFill>
                  <a:srgbClr val="2DBEB1"/>
                </a:solidFill>
                <a:latin typeface="Fira Code"/>
              </a:rPr>
              <a:t>'RAFAEL'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;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+busca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587079" y="2495063"/>
            <a:ext cx="17113841" cy="5277823"/>
            <a:chOff x="0" y="0"/>
            <a:chExt cx="22054097" cy="6801373"/>
          </a:xfrm>
        </p:grpSpPr>
        <p:sp>
          <p:nvSpPr>
            <p:cNvPr name="Freeform 38" id="38"/>
            <p:cNvSpPr/>
            <p:nvPr/>
          </p:nvSpPr>
          <p:spPr>
            <a:xfrm>
              <a:off x="31750" y="31750"/>
              <a:ext cx="21990597" cy="6737873"/>
            </a:xfrm>
            <a:custGeom>
              <a:avLst/>
              <a:gdLst/>
              <a:ahLst/>
              <a:cxnLst/>
              <a:rect r="r" b="b" t="t" l="l"/>
              <a:pathLst>
                <a:path h="6737873" w="21990597">
                  <a:moveTo>
                    <a:pt x="21897887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896617" y="0"/>
                  </a:lnTo>
                  <a:cubicBezTo>
                    <a:pt x="21947417" y="0"/>
                    <a:pt x="21989328" y="41910"/>
                    <a:pt x="21989328" y="92710"/>
                  </a:cubicBezTo>
                  <a:lnTo>
                    <a:pt x="21989328" y="6643894"/>
                  </a:lnTo>
                  <a:cubicBezTo>
                    <a:pt x="21990597" y="6695963"/>
                    <a:pt x="21948687" y="6737873"/>
                    <a:pt x="21897887" y="6737873"/>
                  </a:cubicBezTo>
                  <a:close/>
                </a:path>
              </a:pathLst>
            </a:custGeom>
            <a:solidFill>
              <a:srgbClr val="FE8181"/>
            </a:solidFill>
          </p:spPr>
        </p:sp>
        <p:sp>
          <p:nvSpPr>
            <p:cNvPr name="Freeform 39" id="39"/>
            <p:cNvSpPr/>
            <p:nvPr/>
          </p:nvSpPr>
          <p:spPr>
            <a:xfrm>
              <a:off x="0" y="0"/>
              <a:ext cx="22054097" cy="6801373"/>
            </a:xfrm>
            <a:custGeom>
              <a:avLst/>
              <a:gdLst/>
              <a:ahLst/>
              <a:cxnLst/>
              <a:rect r="r" b="b" t="t" l="l"/>
              <a:pathLst>
                <a:path h="6801373" w="22054097">
                  <a:moveTo>
                    <a:pt x="21929637" y="59690"/>
                  </a:moveTo>
                  <a:cubicBezTo>
                    <a:pt x="21965197" y="59690"/>
                    <a:pt x="21994408" y="88900"/>
                    <a:pt x="21994408" y="124460"/>
                  </a:cubicBezTo>
                  <a:lnTo>
                    <a:pt x="21994408" y="6676913"/>
                  </a:lnTo>
                  <a:cubicBezTo>
                    <a:pt x="21994408" y="6712473"/>
                    <a:pt x="21965197" y="6741684"/>
                    <a:pt x="21929637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929637" y="59690"/>
                  </a:lnTo>
                  <a:moveTo>
                    <a:pt x="219296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21929637" y="6801373"/>
                  </a:lnTo>
                  <a:cubicBezTo>
                    <a:pt x="21998217" y="6801373"/>
                    <a:pt x="22054097" y="6745494"/>
                    <a:pt x="22054097" y="6676913"/>
                  </a:cubicBezTo>
                  <a:lnTo>
                    <a:pt x="22054097" y="124460"/>
                  </a:lnTo>
                  <a:cubicBezTo>
                    <a:pt x="22054097" y="55880"/>
                    <a:pt x="21998217" y="0"/>
                    <a:pt x="219296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903783" y="2888507"/>
            <a:ext cx="7510577" cy="2907787"/>
            <a:chOff x="0" y="0"/>
            <a:chExt cx="10014103" cy="3877049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0" y="-95250"/>
              <a:ext cx="5725124" cy="1062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47"/>
                </a:lnSpc>
              </a:pPr>
              <a:r>
                <a:rPr lang="en-US" sz="4819" spc="481">
                  <a:solidFill>
                    <a:srgbClr val="000000"/>
                  </a:solidFill>
                  <a:latin typeface="Bebas Neue Bold"/>
                </a:rPr>
                <a:t>banco de dados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672542" y="2312190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Descreve o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resultado 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esperado na busca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672542" y="3277607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Exemplos: SQL, UnSQL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672542" y="1346774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Utilizado para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buscas 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em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bancos de dados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1319955" y="3948630"/>
            <a:ext cx="5668735" cy="2541456"/>
            <a:chOff x="0" y="0"/>
            <a:chExt cx="1137001" cy="509750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1137001" cy="509750"/>
            </a:xfrm>
            <a:custGeom>
              <a:avLst/>
              <a:gdLst/>
              <a:ahLst/>
              <a:cxnLst/>
              <a:rect r="r" b="b" t="t" l="l"/>
              <a:pathLst>
                <a:path h="509750" w="1137001">
                  <a:moveTo>
                    <a:pt x="0" y="0"/>
                  </a:moveTo>
                  <a:lnTo>
                    <a:pt x="1137001" y="0"/>
                  </a:lnTo>
                  <a:lnTo>
                    <a:pt x="1137001" y="509750"/>
                  </a:lnTo>
                  <a:lnTo>
                    <a:pt x="0" y="5097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1528657" y="3796915"/>
            <a:ext cx="5730643" cy="2451873"/>
            <a:chOff x="0" y="0"/>
            <a:chExt cx="1149418" cy="491782"/>
          </a:xfrm>
        </p:grpSpPr>
        <p:sp>
          <p:nvSpPr>
            <p:cNvPr name="Freeform 49" id="49"/>
            <p:cNvSpPr/>
            <p:nvPr/>
          </p:nvSpPr>
          <p:spPr>
            <a:xfrm>
              <a:off x="0" y="0"/>
              <a:ext cx="1149418" cy="491782"/>
            </a:xfrm>
            <a:custGeom>
              <a:avLst/>
              <a:gdLst/>
              <a:ahLst/>
              <a:cxnLst/>
              <a:rect r="r" b="b" t="t" l="l"/>
              <a:pathLst>
                <a:path h="491782" w="1149418">
                  <a:moveTo>
                    <a:pt x="0" y="0"/>
                  </a:moveTo>
                  <a:lnTo>
                    <a:pt x="1149418" y="0"/>
                  </a:lnTo>
                  <a:lnTo>
                    <a:pt x="1149418" y="491782"/>
                  </a:lnTo>
                  <a:lnTo>
                    <a:pt x="0" y="491782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1528657" y="3796915"/>
            <a:ext cx="5730643" cy="420492"/>
            <a:chOff x="0" y="0"/>
            <a:chExt cx="1574055" cy="115498"/>
          </a:xfrm>
        </p:grpSpPr>
        <p:sp>
          <p:nvSpPr>
            <p:cNvPr name="Freeform 52" id="52"/>
            <p:cNvSpPr/>
            <p:nvPr/>
          </p:nvSpPr>
          <p:spPr>
            <a:xfrm>
              <a:off x="0" y="0"/>
              <a:ext cx="1574055" cy="115498"/>
            </a:xfrm>
            <a:custGeom>
              <a:avLst/>
              <a:gdLst/>
              <a:ahLst/>
              <a:cxnLst/>
              <a:rect r="r" b="b" t="t" l="l"/>
              <a:pathLst>
                <a:path h="115498" w="1574055">
                  <a:moveTo>
                    <a:pt x="0" y="0"/>
                  </a:moveTo>
                  <a:lnTo>
                    <a:pt x="1574055" y="0"/>
                  </a:lnTo>
                  <a:lnTo>
                    <a:pt x="15740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54" id="5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635881" y="3897335"/>
            <a:ext cx="670929" cy="219652"/>
          </a:xfrm>
          <a:prstGeom prst="rect">
            <a:avLst/>
          </a:prstGeom>
        </p:spPr>
      </p:pic>
      <p:sp>
        <p:nvSpPr>
          <p:cNvPr name="TextBox 55" id="55"/>
          <p:cNvSpPr txBox="true"/>
          <p:nvPr/>
        </p:nvSpPr>
        <p:spPr>
          <a:xfrm rot="0">
            <a:off x="11814717" y="4280782"/>
            <a:ext cx="4800600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DBEB1"/>
                </a:solidFill>
                <a:latin typeface="Fira Code"/>
              </a:rPr>
              <a:t>db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3000">
                <a:solidFill>
                  <a:srgbClr val="2DBEB1"/>
                </a:solidFill>
                <a:latin typeface="Fira Code"/>
              </a:rPr>
              <a:t>pessoaFisica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3000">
                <a:solidFill>
                  <a:srgbClr val="2DBEB1"/>
                </a:solidFill>
                <a:latin typeface="Fira Code"/>
              </a:rPr>
              <a:t>find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{nome: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{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$eq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:</a:t>
            </a:r>
            <a:r>
              <a:rPr lang="en-US" sz="3000">
                <a:solidFill>
                  <a:srgbClr val="E6FE0B"/>
                </a:solidFill>
                <a:latin typeface="Fira Code"/>
              </a:rPr>
              <a:t>"Rafa"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}}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).</a:t>
            </a:r>
            <a:r>
              <a:rPr lang="en-US" sz="3000">
                <a:solidFill>
                  <a:srgbClr val="2DBEB1"/>
                </a:solidFill>
                <a:latin typeface="Fira Code"/>
              </a:rPr>
              <a:t>pretty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()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9" id="39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E8CFE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9311398" y="2793257"/>
            <a:ext cx="4293843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3451" y="1307299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32764" y="3702738"/>
            <a:ext cx="7243718" cy="3108017"/>
            <a:chOff x="0" y="0"/>
            <a:chExt cx="39556566" cy="16972292"/>
          </a:xfrm>
        </p:grpSpPr>
        <p:sp>
          <p:nvSpPr>
            <p:cNvPr name="Freeform 5" id="5"/>
            <p:cNvSpPr/>
            <p:nvPr/>
          </p:nvSpPr>
          <p:spPr>
            <a:xfrm>
              <a:off x="31750" y="31750"/>
              <a:ext cx="39493065" cy="16908793"/>
            </a:xfrm>
            <a:custGeom>
              <a:avLst/>
              <a:gdLst/>
              <a:ahLst/>
              <a:cxnLst/>
              <a:rect r="r" b="b" t="t" l="l"/>
              <a:pathLst>
                <a:path h="16908793" w="39493065">
                  <a:moveTo>
                    <a:pt x="39400355" y="16908793"/>
                  </a:moveTo>
                  <a:lnTo>
                    <a:pt x="92710" y="16908793"/>
                  </a:lnTo>
                  <a:cubicBezTo>
                    <a:pt x="41910" y="16908793"/>
                    <a:pt x="0" y="16866882"/>
                    <a:pt x="0" y="1681608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9399087" y="0"/>
                  </a:lnTo>
                  <a:cubicBezTo>
                    <a:pt x="39449887" y="0"/>
                    <a:pt x="39491797" y="41910"/>
                    <a:pt x="39491797" y="92710"/>
                  </a:cubicBezTo>
                  <a:lnTo>
                    <a:pt x="39491797" y="16814812"/>
                  </a:lnTo>
                  <a:cubicBezTo>
                    <a:pt x="39493065" y="16866882"/>
                    <a:pt x="39451158" y="16908793"/>
                    <a:pt x="39400358" y="16908793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39556565" cy="16972293"/>
            </a:xfrm>
            <a:custGeom>
              <a:avLst/>
              <a:gdLst/>
              <a:ahLst/>
              <a:cxnLst/>
              <a:rect r="r" b="b" t="t" l="l"/>
              <a:pathLst>
                <a:path h="16972293" w="39556565">
                  <a:moveTo>
                    <a:pt x="39432105" y="59690"/>
                  </a:moveTo>
                  <a:cubicBezTo>
                    <a:pt x="39467665" y="59690"/>
                    <a:pt x="39496876" y="88900"/>
                    <a:pt x="39496876" y="124460"/>
                  </a:cubicBezTo>
                  <a:lnTo>
                    <a:pt x="39496876" y="16847832"/>
                  </a:lnTo>
                  <a:cubicBezTo>
                    <a:pt x="39496876" y="16883393"/>
                    <a:pt x="39467665" y="16912602"/>
                    <a:pt x="39432105" y="16912602"/>
                  </a:cubicBezTo>
                  <a:lnTo>
                    <a:pt x="124460" y="16912602"/>
                  </a:lnTo>
                  <a:cubicBezTo>
                    <a:pt x="88900" y="16912602"/>
                    <a:pt x="59690" y="16883393"/>
                    <a:pt x="59690" y="1684783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9432108" y="59690"/>
                  </a:lnTo>
                  <a:moveTo>
                    <a:pt x="3943210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6847832"/>
                  </a:lnTo>
                  <a:cubicBezTo>
                    <a:pt x="0" y="16916412"/>
                    <a:pt x="55880" y="16972293"/>
                    <a:pt x="124460" y="16972293"/>
                  </a:cubicBezTo>
                  <a:lnTo>
                    <a:pt x="39432108" y="16972293"/>
                  </a:lnTo>
                  <a:cubicBezTo>
                    <a:pt x="39500687" y="16972293"/>
                    <a:pt x="39556565" y="16916412"/>
                    <a:pt x="39556565" y="16847832"/>
                  </a:cubicBezTo>
                  <a:lnTo>
                    <a:pt x="39556565" y="124460"/>
                  </a:lnTo>
                  <a:cubicBezTo>
                    <a:pt x="39556565" y="55880"/>
                    <a:pt x="39500687" y="0"/>
                    <a:pt x="3943210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493451" y="3937018"/>
            <a:ext cx="1562949" cy="417760"/>
            <a:chOff x="0" y="0"/>
            <a:chExt cx="570168" cy="1524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493451" y="7032795"/>
            <a:ext cx="1562949" cy="417760"/>
            <a:chOff x="0" y="0"/>
            <a:chExt cx="570168" cy="152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2156" y="4263966"/>
            <a:ext cx="8469895" cy="509358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267300">
            <a:off x="6324475" y="4611744"/>
            <a:ext cx="1172369" cy="181411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114268" y="1522395"/>
            <a:ext cx="5138405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linguagens de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11055" y="2831250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22886" y="18482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22886" y="4477933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classificar?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22886" y="7573710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compreender?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93451" y="2510807"/>
            <a:ext cx="6765849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Conjunto de sintaxes utilizados para criar comandos na comunicação humano-máquina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22886" y="5176243"/>
            <a:ext cx="6765849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classificadas de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BAIXO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ALTO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nível sendo que, quanto mais alto, mais próximo à linguagem humana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289957">
            <a:off x="3956178" y="7359879"/>
            <a:ext cx="1172369" cy="1814111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0493451" y="8272020"/>
            <a:ext cx="6765849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Existem 3 tipos de tradutores: Compiladores, Transpiladores e Interpetra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9" id="39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E8CFE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9311398" y="2793257"/>
            <a:ext cx="4293843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2865660" y="2015180"/>
            <a:ext cx="2649072" cy="709519"/>
            <a:chOff x="0" y="0"/>
            <a:chExt cx="18676569" cy="5002276"/>
          </a:xfrm>
        </p:grpSpPr>
        <p:sp>
          <p:nvSpPr>
            <p:cNvPr name="Freeform 43" id="43"/>
            <p:cNvSpPr/>
            <p:nvPr/>
          </p:nvSpPr>
          <p:spPr>
            <a:xfrm>
              <a:off x="31750" y="31750"/>
              <a:ext cx="18613069" cy="4938776"/>
            </a:xfrm>
            <a:custGeom>
              <a:avLst/>
              <a:gdLst/>
              <a:ahLst/>
              <a:cxnLst/>
              <a:rect r="r" b="b" t="t" l="l"/>
              <a:pathLst>
                <a:path h="4938776" w="18613069">
                  <a:moveTo>
                    <a:pt x="18520359" y="4938776"/>
                  </a:moveTo>
                  <a:lnTo>
                    <a:pt x="92710" y="4938776"/>
                  </a:lnTo>
                  <a:cubicBezTo>
                    <a:pt x="41910" y="4938776"/>
                    <a:pt x="0" y="4896866"/>
                    <a:pt x="0" y="48460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519090" y="0"/>
                  </a:lnTo>
                  <a:cubicBezTo>
                    <a:pt x="18569890" y="0"/>
                    <a:pt x="18611799" y="41910"/>
                    <a:pt x="18611799" y="92710"/>
                  </a:cubicBezTo>
                  <a:lnTo>
                    <a:pt x="18611799" y="4844796"/>
                  </a:lnTo>
                  <a:cubicBezTo>
                    <a:pt x="18613069" y="4896866"/>
                    <a:pt x="18571159" y="4938776"/>
                    <a:pt x="18520359" y="4938776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44" id="44"/>
            <p:cNvSpPr/>
            <p:nvPr/>
          </p:nvSpPr>
          <p:spPr>
            <a:xfrm>
              <a:off x="0" y="0"/>
              <a:ext cx="18676569" cy="5002276"/>
            </a:xfrm>
            <a:custGeom>
              <a:avLst/>
              <a:gdLst/>
              <a:ahLst/>
              <a:cxnLst/>
              <a:rect r="r" b="b" t="t" l="l"/>
              <a:pathLst>
                <a:path h="5002276" w="18676569">
                  <a:moveTo>
                    <a:pt x="18552109" y="59690"/>
                  </a:moveTo>
                  <a:cubicBezTo>
                    <a:pt x="18587669" y="59690"/>
                    <a:pt x="18616879" y="88900"/>
                    <a:pt x="18616879" y="124460"/>
                  </a:cubicBezTo>
                  <a:lnTo>
                    <a:pt x="18616879" y="4877816"/>
                  </a:lnTo>
                  <a:cubicBezTo>
                    <a:pt x="18616879" y="4913376"/>
                    <a:pt x="18587669" y="4942586"/>
                    <a:pt x="18552109" y="4942586"/>
                  </a:cubicBezTo>
                  <a:lnTo>
                    <a:pt x="124460" y="4942586"/>
                  </a:lnTo>
                  <a:cubicBezTo>
                    <a:pt x="88900" y="4942586"/>
                    <a:pt x="59690" y="4913376"/>
                    <a:pt x="59690" y="48778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552109" y="59690"/>
                  </a:lnTo>
                  <a:moveTo>
                    <a:pt x="1855210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877816"/>
                  </a:lnTo>
                  <a:cubicBezTo>
                    <a:pt x="0" y="4946396"/>
                    <a:pt x="55880" y="5002276"/>
                    <a:pt x="124460" y="5002276"/>
                  </a:cubicBezTo>
                  <a:lnTo>
                    <a:pt x="18552109" y="5002276"/>
                  </a:lnTo>
                  <a:cubicBezTo>
                    <a:pt x="18620690" y="5002276"/>
                    <a:pt x="18676569" y="4946396"/>
                    <a:pt x="18676569" y="4877816"/>
                  </a:cubicBezTo>
                  <a:lnTo>
                    <a:pt x="18676569" y="124460"/>
                  </a:lnTo>
                  <a:cubicBezTo>
                    <a:pt x="18676569" y="55880"/>
                    <a:pt x="18620690" y="0"/>
                    <a:pt x="185521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13101504" y="2073712"/>
            <a:ext cx="217738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FBF3E4"/>
                </a:solidFill>
                <a:latin typeface="Poppins"/>
              </a:rPr>
              <a:t>PROCEDURAL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935667" y="2301236"/>
            <a:ext cx="1478460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ou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9" id="39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E8CFE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9311398" y="2793257"/>
            <a:ext cx="4293843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Detalha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passo a passo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o processo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2865660" y="2015180"/>
            <a:ext cx="2649072" cy="709519"/>
            <a:chOff x="0" y="0"/>
            <a:chExt cx="18676569" cy="5002276"/>
          </a:xfrm>
        </p:grpSpPr>
        <p:sp>
          <p:nvSpPr>
            <p:cNvPr name="Freeform 44" id="44"/>
            <p:cNvSpPr/>
            <p:nvPr/>
          </p:nvSpPr>
          <p:spPr>
            <a:xfrm>
              <a:off x="31750" y="31750"/>
              <a:ext cx="18613069" cy="4938776"/>
            </a:xfrm>
            <a:custGeom>
              <a:avLst/>
              <a:gdLst/>
              <a:ahLst/>
              <a:cxnLst/>
              <a:rect r="r" b="b" t="t" l="l"/>
              <a:pathLst>
                <a:path h="4938776" w="18613069">
                  <a:moveTo>
                    <a:pt x="18520359" y="4938776"/>
                  </a:moveTo>
                  <a:lnTo>
                    <a:pt x="92710" y="4938776"/>
                  </a:lnTo>
                  <a:cubicBezTo>
                    <a:pt x="41910" y="4938776"/>
                    <a:pt x="0" y="4896866"/>
                    <a:pt x="0" y="48460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519090" y="0"/>
                  </a:lnTo>
                  <a:cubicBezTo>
                    <a:pt x="18569890" y="0"/>
                    <a:pt x="18611799" y="41910"/>
                    <a:pt x="18611799" y="92710"/>
                  </a:cubicBezTo>
                  <a:lnTo>
                    <a:pt x="18611799" y="4844796"/>
                  </a:lnTo>
                  <a:cubicBezTo>
                    <a:pt x="18613069" y="4896866"/>
                    <a:pt x="18571159" y="4938776"/>
                    <a:pt x="18520359" y="4938776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45" id="45"/>
            <p:cNvSpPr/>
            <p:nvPr/>
          </p:nvSpPr>
          <p:spPr>
            <a:xfrm>
              <a:off x="0" y="0"/>
              <a:ext cx="18676569" cy="5002276"/>
            </a:xfrm>
            <a:custGeom>
              <a:avLst/>
              <a:gdLst/>
              <a:ahLst/>
              <a:cxnLst/>
              <a:rect r="r" b="b" t="t" l="l"/>
              <a:pathLst>
                <a:path h="5002276" w="18676569">
                  <a:moveTo>
                    <a:pt x="18552109" y="59690"/>
                  </a:moveTo>
                  <a:cubicBezTo>
                    <a:pt x="18587669" y="59690"/>
                    <a:pt x="18616879" y="88900"/>
                    <a:pt x="18616879" y="124460"/>
                  </a:cubicBezTo>
                  <a:lnTo>
                    <a:pt x="18616879" y="4877816"/>
                  </a:lnTo>
                  <a:cubicBezTo>
                    <a:pt x="18616879" y="4913376"/>
                    <a:pt x="18587669" y="4942586"/>
                    <a:pt x="18552109" y="4942586"/>
                  </a:cubicBezTo>
                  <a:lnTo>
                    <a:pt x="124460" y="4942586"/>
                  </a:lnTo>
                  <a:cubicBezTo>
                    <a:pt x="88900" y="4942586"/>
                    <a:pt x="59690" y="4913376"/>
                    <a:pt x="59690" y="48778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552109" y="59690"/>
                  </a:lnTo>
                  <a:moveTo>
                    <a:pt x="1855210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877816"/>
                  </a:lnTo>
                  <a:cubicBezTo>
                    <a:pt x="0" y="4946396"/>
                    <a:pt x="55880" y="5002276"/>
                    <a:pt x="124460" y="5002276"/>
                  </a:cubicBezTo>
                  <a:lnTo>
                    <a:pt x="18552109" y="5002276"/>
                  </a:lnTo>
                  <a:cubicBezTo>
                    <a:pt x="18620690" y="5002276"/>
                    <a:pt x="18676569" y="4946396"/>
                    <a:pt x="18676569" y="4877816"/>
                  </a:cubicBezTo>
                  <a:lnTo>
                    <a:pt x="18676569" y="124460"/>
                  </a:lnTo>
                  <a:cubicBezTo>
                    <a:pt x="18676569" y="55880"/>
                    <a:pt x="18620690" y="0"/>
                    <a:pt x="185521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13101504" y="2073712"/>
            <a:ext cx="217738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FBF3E4"/>
                </a:solidFill>
                <a:latin typeface="Poppins"/>
              </a:rPr>
              <a:t>PROCEDURAL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935667" y="2301236"/>
            <a:ext cx="1478460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ou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9" id="39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E8CFE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9311398" y="2793257"/>
            <a:ext cx="4293843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Detalha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passo a passo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o processo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815805" y="4467738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Baseado em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sequência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de instruções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12865660" y="2015180"/>
            <a:ext cx="2649072" cy="709519"/>
            <a:chOff x="0" y="0"/>
            <a:chExt cx="18676569" cy="5002276"/>
          </a:xfrm>
        </p:grpSpPr>
        <p:sp>
          <p:nvSpPr>
            <p:cNvPr name="Freeform 45" id="45"/>
            <p:cNvSpPr/>
            <p:nvPr/>
          </p:nvSpPr>
          <p:spPr>
            <a:xfrm>
              <a:off x="31750" y="31750"/>
              <a:ext cx="18613069" cy="4938776"/>
            </a:xfrm>
            <a:custGeom>
              <a:avLst/>
              <a:gdLst/>
              <a:ahLst/>
              <a:cxnLst/>
              <a:rect r="r" b="b" t="t" l="l"/>
              <a:pathLst>
                <a:path h="4938776" w="18613069">
                  <a:moveTo>
                    <a:pt x="18520359" y="4938776"/>
                  </a:moveTo>
                  <a:lnTo>
                    <a:pt x="92710" y="4938776"/>
                  </a:lnTo>
                  <a:cubicBezTo>
                    <a:pt x="41910" y="4938776"/>
                    <a:pt x="0" y="4896866"/>
                    <a:pt x="0" y="48460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519090" y="0"/>
                  </a:lnTo>
                  <a:cubicBezTo>
                    <a:pt x="18569890" y="0"/>
                    <a:pt x="18611799" y="41910"/>
                    <a:pt x="18611799" y="92710"/>
                  </a:cubicBezTo>
                  <a:lnTo>
                    <a:pt x="18611799" y="4844796"/>
                  </a:lnTo>
                  <a:cubicBezTo>
                    <a:pt x="18613069" y="4896866"/>
                    <a:pt x="18571159" y="4938776"/>
                    <a:pt x="18520359" y="4938776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46" id="46"/>
            <p:cNvSpPr/>
            <p:nvPr/>
          </p:nvSpPr>
          <p:spPr>
            <a:xfrm>
              <a:off x="0" y="0"/>
              <a:ext cx="18676569" cy="5002276"/>
            </a:xfrm>
            <a:custGeom>
              <a:avLst/>
              <a:gdLst/>
              <a:ahLst/>
              <a:cxnLst/>
              <a:rect r="r" b="b" t="t" l="l"/>
              <a:pathLst>
                <a:path h="5002276" w="18676569">
                  <a:moveTo>
                    <a:pt x="18552109" y="59690"/>
                  </a:moveTo>
                  <a:cubicBezTo>
                    <a:pt x="18587669" y="59690"/>
                    <a:pt x="18616879" y="88900"/>
                    <a:pt x="18616879" y="124460"/>
                  </a:cubicBezTo>
                  <a:lnTo>
                    <a:pt x="18616879" y="4877816"/>
                  </a:lnTo>
                  <a:cubicBezTo>
                    <a:pt x="18616879" y="4913376"/>
                    <a:pt x="18587669" y="4942586"/>
                    <a:pt x="18552109" y="4942586"/>
                  </a:cubicBezTo>
                  <a:lnTo>
                    <a:pt x="124460" y="4942586"/>
                  </a:lnTo>
                  <a:cubicBezTo>
                    <a:pt x="88900" y="4942586"/>
                    <a:pt x="59690" y="4913376"/>
                    <a:pt x="59690" y="48778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552109" y="59690"/>
                  </a:lnTo>
                  <a:moveTo>
                    <a:pt x="1855210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877816"/>
                  </a:lnTo>
                  <a:cubicBezTo>
                    <a:pt x="0" y="4946396"/>
                    <a:pt x="55880" y="5002276"/>
                    <a:pt x="124460" y="5002276"/>
                  </a:cubicBezTo>
                  <a:lnTo>
                    <a:pt x="18552109" y="5002276"/>
                  </a:lnTo>
                  <a:cubicBezTo>
                    <a:pt x="18620690" y="5002276"/>
                    <a:pt x="18676569" y="4946396"/>
                    <a:pt x="18676569" y="4877816"/>
                  </a:cubicBezTo>
                  <a:lnTo>
                    <a:pt x="18676569" y="124460"/>
                  </a:lnTo>
                  <a:cubicBezTo>
                    <a:pt x="18676569" y="55880"/>
                    <a:pt x="18620690" y="0"/>
                    <a:pt x="185521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13101504" y="2073712"/>
            <a:ext cx="217738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FBF3E4"/>
                </a:solidFill>
                <a:latin typeface="Poppins"/>
              </a:rPr>
              <a:t>PROCEDURAL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935667" y="2301236"/>
            <a:ext cx="1478460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ou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9" id="39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E8CFE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9311398" y="2793257"/>
            <a:ext cx="4293843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Detalha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passo a passo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o processo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815805" y="4467738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Baseado em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sequência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de instruções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815805" y="513716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Manipula 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estado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com variáveis 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2865660" y="2015180"/>
            <a:ext cx="2649072" cy="709519"/>
            <a:chOff x="0" y="0"/>
            <a:chExt cx="18676569" cy="5002276"/>
          </a:xfrm>
        </p:grpSpPr>
        <p:sp>
          <p:nvSpPr>
            <p:cNvPr name="Freeform 46" id="46"/>
            <p:cNvSpPr/>
            <p:nvPr/>
          </p:nvSpPr>
          <p:spPr>
            <a:xfrm>
              <a:off x="31750" y="31750"/>
              <a:ext cx="18613069" cy="4938776"/>
            </a:xfrm>
            <a:custGeom>
              <a:avLst/>
              <a:gdLst/>
              <a:ahLst/>
              <a:cxnLst/>
              <a:rect r="r" b="b" t="t" l="l"/>
              <a:pathLst>
                <a:path h="4938776" w="18613069">
                  <a:moveTo>
                    <a:pt x="18520359" y="4938776"/>
                  </a:moveTo>
                  <a:lnTo>
                    <a:pt x="92710" y="4938776"/>
                  </a:lnTo>
                  <a:cubicBezTo>
                    <a:pt x="41910" y="4938776"/>
                    <a:pt x="0" y="4896866"/>
                    <a:pt x="0" y="48460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519090" y="0"/>
                  </a:lnTo>
                  <a:cubicBezTo>
                    <a:pt x="18569890" y="0"/>
                    <a:pt x="18611799" y="41910"/>
                    <a:pt x="18611799" y="92710"/>
                  </a:cubicBezTo>
                  <a:lnTo>
                    <a:pt x="18611799" y="4844796"/>
                  </a:lnTo>
                  <a:cubicBezTo>
                    <a:pt x="18613069" y="4896866"/>
                    <a:pt x="18571159" y="4938776"/>
                    <a:pt x="18520359" y="4938776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47" id="47"/>
            <p:cNvSpPr/>
            <p:nvPr/>
          </p:nvSpPr>
          <p:spPr>
            <a:xfrm>
              <a:off x="0" y="0"/>
              <a:ext cx="18676569" cy="5002276"/>
            </a:xfrm>
            <a:custGeom>
              <a:avLst/>
              <a:gdLst/>
              <a:ahLst/>
              <a:cxnLst/>
              <a:rect r="r" b="b" t="t" l="l"/>
              <a:pathLst>
                <a:path h="5002276" w="18676569">
                  <a:moveTo>
                    <a:pt x="18552109" y="59690"/>
                  </a:moveTo>
                  <a:cubicBezTo>
                    <a:pt x="18587669" y="59690"/>
                    <a:pt x="18616879" y="88900"/>
                    <a:pt x="18616879" y="124460"/>
                  </a:cubicBezTo>
                  <a:lnTo>
                    <a:pt x="18616879" y="4877816"/>
                  </a:lnTo>
                  <a:cubicBezTo>
                    <a:pt x="18616879" y="4913376"/>
                    <a:pt x="18587669" y="4942586"/>
                    <a:pt x="18552109" y="4942586"/>
                  </a:cubicBezTo>
                  <a:lnTo>
                    <a:pt x="124460" y="4942586"/>
                  </a:lnTo>
                  <a:cubicBezTo>
                    <a:pt x="88900" y="4942586"/>
                    <a:pt x="59690" y="4913376"/>
                    <a:pt x="59690" y="48778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552109" y="59690"/>
                  </a:lnTo>
                  <a:moveTo>
                    <a:pt x="1855210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877816"/>
                  </a:lnTo>
                  <a:cubicBezTo>
                    <a:pt x="0" y="4946396"/>
                    <a:pt x="55880" y="5002276"/>
                    <a:pt x="124460" y="5002276"/>
                  </a:cubicBezTo>
                  <a:lnTo>
                    <a:pt x="18552109" y="5002276"/>
                  </a:lnTo>
                  <a:cubicBezTo>
                    <a:pt x="18620690" y="5002276"/>
                    <a:pt x="18676569" y="4946396"/>
                    <a:pt x="18676569" y="4877816"/>
                  </a:cubicBezTo>
                  <a:lnTo>
                    <a:pt x="18676569" y="124460"/>
                  </a:lnTo>
                  <a:cubicBezTo>
                    <a:pt x="18676569" y="55880"/>
                    <a:pt x="18620690" y="0"/>
                    <a:pt x="185521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3101504" y="2073712"/>
            <a:ext cx="217738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FBF3E4"/>
                </a:solidFill>
                <a:latin typeface="Poppins"/>
              </a:rPr>
              <a:t>PROCEDURAL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935667" y="2301236"/>
            <a:ext cx="1478460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ou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9" id="39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E8CFE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9311398" y="2793257"/>
            <a:ext cx="4293843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Detalha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passo a passo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o processo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815805" y="4467738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Baseado em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sequência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de instruções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815805" y="513716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Manipula 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estado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com variáveis 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2865660" y="2015180"/>
            <a:ext cx="2649072" cy="709519"/>
            <a:chOff x="0" y="0"/>
            <a:chExt cx="18676569" cy="5002276"/>
          </a:xfrm>
        </p:grpSpPr>
        <p:sp>
          <p:nvSpPr>
            <p:cNvPr name="Freeform 46" id="46"/>
            <p:cNvSpPr/>
            <p:nvPr/>
          </p:nvSpPr>
          <p:spPr>
            <a:xfrm>
              <a:off x="31750" y="31750"/>
              <a:ext cx="18613069" cy="4938776"/>
            </a:xfrm>
            <a:custGeom>
              <a:avLst/>
              <a:gdLst/>
              <a:ahLst/>
              <a:cxnLst/>
              <a:rect r="r" b="b" t="t" l="l"/>
              <a:pathLst>
                <a:path h="4938776" w="18613069">
                  <a:moveTo>
                    <a:pt x="18520359" y="4938776"/>
                  </a:moveTo>
                  <a:lnTo>
                    <a:pt x="92710" y="4938776"/>
                  </a:lnTo>
                  <a:cubicBezTo>
                    <a:pt x="41910" y="4938776"/>
                    <a:pt x="0" y="4896866"/>
                    <a:pt x="0" y="48460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519090" y="0"/>
                  </a:lnTo>
                  <a:cubicBezTo>
                    <a:pt x="18569890" y="0"/>
                    <a:pt x="18611799" y="41910"/>
                    <a:pt x="18611799" y="92710"/>
                  </a:cubicBezTo>
                  <a:lnTo>
                    <a:pt x="18611799" y="4844796"/>
                  </a:lnTo>
                  <a:cubicBezTo>
                    <a:pt x="18613069" y="4896866"/>
                    <a:pt x="18571159" y="4938776"/>
                    <a:pt x="18520359" y="4938776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47" id="47"/>
            <p:cNvSpPr/>
            <p:nvPr/>
          </p:nvSpPr>
          <p:spPr>
            <a:xfrm>
              <a:off x="0" y="0"/>
              <a:ext cx="18676569" cy="5002276"/>
            </a:xfrm>
            <a:custGeom>
              <a:avLst/>
              <a:gdLst/>
              <a:ahLst/>
              <a:cxnLst/>
              <a:rect r="r" b="b" t="t" l="l"/>
              <a:pathLst>
                <a:path h="5002276" w="18676569">
                  <a:moveTo>
                    <a:pt x="18552109" y="59690"/>
                  </a:moveTo>
                  <a:cubicBezTo>
                    <a:pt x="18587669" y="59690"/>
                    <a:pt x="18616879" y="88900"/>
                    <a:pt x="18616879" y="124460"/>
                  </a:cubicBezTo>
                  <a:lnTo>
                    <a:pt x="18616879" y="4877816"/>
                  </a:lnTo>
                  <a:cubicBezTo>
                    <a:pt x="18616879" y="4913376"/>
                    <a:pt x="18587669" y="4942586"/>
                    <a:pt x="18552109" y="4942586"/>
                  </a:cubicBezTo>
                  <a:lnTo>
                    <a:pt x="124460" y="4942586"/>
                  </a:lnTo>
                  <a:cubicBezTo>
                    <a:pt x="88900" y="4942586"/>
                    <a:pt x="59690" y="4913376"/>
                    <a:pt x="59690" y="48778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552109" y="59690"/>
                  </a:lnTo>
                  <a:moveTo>
                    <a:pt x="1855210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877816"/>
                  </a:lnTo>
                  <a:cubicBezTo>
                    <a:pt x="0" y="4946396"/>
                    <a:pt x="55880" y="5002276"/>
                    <a:pt x="124460" y="5002276"/>
                  </a:cubicBezTo>
                  <a:lnTo>
                    <a:pt x="18552109" y="5002276"/>
                  </a:lnTo>
                  <a:cubicBezTo>
                    <a:pt x="18620690" y="5002276"/>
                    <a:pt x="18676569" y="4946396"/>
                    <a:pt x="18676569" y="4877816"/>
                  </a:cubicBezTo>
                  <a:lnTo>
                    <a:pt x="18676569" y="124460"/>
                  </a:lnTo>
                  <a:cubicBezTo>
                    <a:pt x="18676569" y="55880"/>
                    <a:pt x="18620690" y="0"/>
                    <a:pt x="185521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3101504" y="2073712"/>
            <a:ext cx="217738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FBF3E4"/>
                </a:solidFill>
                <a:latin typeface="Poppins"/>
              </a:rPr>
              <a:t>PROCEDURAL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935667" y="2301236"/>
            <a:ext cx="1478460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ou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815805" y="5630999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Possui as  instruções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if, while, switch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 for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39" id="39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E8CFE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9311398" y="2793257"/>
            <a:ext cx="4293843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Detalha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passo a passo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o processo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815805" y="4467738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Baseado em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sequência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de instruções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815805" y="513716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Manipula 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estado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com variáveis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815805" y="6609475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Exemplos: C, Pascal, Java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12865660" y="2015180"/>
            <a:ext cx="2649072" cy="709519"/>
            <a:chOff x="0" y="0"/>
            <a:chExt cx="18676569" cy="5002276"/>
          </a:xfrm>
        </p:grpSpPr>
        <p:sp>
          <p:nvSpPr>
            <p:cNvPr name="Freeform 47" id="47"/>
            <p:cNvSpPr/>
            <p:nvPr/>
          </p:nvSpPr>
          <p:spPr>
            <a:xfrm>
              <a:off x="31750" y="31750"/>
              <a:ext cx="18613069" cy="4938776"/>
            </a:xfrm>
            <a:custGeom>
              <a:avLst/>
              <a:gdLst/>
              <a:ahLst/>
              <a:cxnLst/>
              <a:rect r="r" b="b" t="t" l="l"/>
              <a:pathLst>
                <a:path h="4938776" w="18613069">
                  <a:moveTo>
                    <a:pt x="18520359" y="4938776"/>
                  </a:moveTo>
                  <a:lnTo>
                    <a:pt x="92710" y="4938776"/>
                  </a:lnTo>
                  <a:cubicBezTo>
                    <a:pt x="41910" y="4938776"/>
                    <a:pt x="0" y="4896866"/>
                    <a:pt x="0" y="48460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519090" y="0"/>
                  </a:lnTo>
                  <a:cubicBezTo>
                    <a:pt x="18569890" y="0"/>
                    <a:pt x="18611799" y="41910"/>
                    <a:pt x="18611799" y="92710"/>
                  </a:cubicBezTo>
                  <a:lnTo>
                    <a:pt x="18611799" y="4844796"/>
                  </a:lnTo>
                  <a:cubicBezTo>
                    <a:pt x="18613069" y="4896866"/>
                    <a:pt x="18571159" y="4938776"/>
                    <a:pt x="18520359" y="4938776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48" id="48"/>
            <p:cNvSpPr/>
            <p:nvPr/>
          </p:nvSpPr>
          <p:spPr>
            <a:xfrm>
              <a:off x="0" y="0"/>
              <a:ext cx="18676569" cy="5002276"/>
            </a:xfrm>
            <a:custGeom>
              <a:avLst/>
              <a:gdLst/>
              <a:ahLst/>
              <a:cxnLst/>
              <a:rect r="r" b="b" t="t" l="l"/>
              <a:pathLst>
                <a:path h="5002276" w="18676569">
                  <a:moveTo>
                    <a:pt x="18552109" y="59690"/>
                  </a:moveTo>
                  <a:cubicBezTo>
                    <a:pt x="18587669" y="59690"/>
                    <a:pt x="18616879" y="88900"/>
                    <a:pt x="18616879" y="124460"/>
                  </a:cubicBezTo>
                  <a:lnTo>
                    <a:pt x="18616879" y="4877816"/>
                  </a:lnTo>
                  <a:cubicBezTo>
                    <a:pt x="18616879" y="4913376"/>
                    <a:pt x="18587669" y="4942586"/>
                    <a:pt x="18552109" y="4942586"/>
                  </a:cubicBezTo>
                  <a:lnTo>
                    <a:pt x="124460" y="4942586"/>
                  </a:lnTo>
                  <a:cubicBezTo>
                    <a:pt x="88900" y="4942586"/>
                    <a:pt x="59690" y="4913376"/>
                    <a:pt x="59690" y="48778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552109" y="59690"/>
                  </a:lnTo>
                  <a:moveTo>
                    <a:pt x="1855210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877816"/>
                  </a:lnTo>
                  <a:cubicBezTo>
                    <a:pt x="0" y="4946396"/>
                    <a:pt x="55880" y="5002276"/>
                    <a:pt x="124460" y="5002276"/>
                  </a:cubicBezTo>
                  <a:lnTo>
                    <a:pt x="18552109" y="5002276"/>
                  </a:lnTo>
                  <a:cubicBezTo>
                    <a:pt x="18620690" y="5002276"/>
                    <a:pt x="18676569" y="4946396"/>
                    <a:pt x="18676569" y="4877816"/>
                  </a:cubicBezTo>
                  <a:lnTo>
                    <a:pt x="18676569" y="124460"/>
                  </a:lnTo>
                  <a:cubicBezTo>
                    <a:pt x="18676569" y="55880"/>
                    <a:pt x="18620690" y="0"/>
                    <a:pt x="185521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13101504" y="2073712"/>
            <a:ext cx="217738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FBF3E4"/>
                </a:solidFill>
                <a:latin typeface="Poppins"/>
              </a:rPr>
              <a:t>PROCEDURAL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935667" y="2301236"/>
            <a:ext cx="1478460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ou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815805" y="5630999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Possui as  instruções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if, while, switch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 for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587079" y="2495063"/>
            <a:ext cx="17113841" cy="5277823"/>
            <a:chOff x="0" y="0"/>
            <a:chExt cx="22054097" cy="6801373"/>
          </a:xfrm>
        </p:grpSpPr>
        <p:sp>
          <p:nvSpPr>
            <p:cNvPr name="Freeform 39" id="39"/>
            <p:cNvSpPr/>
            <p:nvPr/>
          </p:nvSpPr>
          <p:spPr>
            <a:xfrm>
              <a:off x="31750" y="31750"/>
              <a:ext cx="21990597" cy="6737873"/>
            </a:xfrm>
            <a:custGeom>
              <a:avLst/>
              <a:gdLst/>
              <a:ahLst/>
              <a:cxnLst/>
              <a:rect r="r" b="b" t="t" l="l"/>
              <a:pathLst>
                <a:path h="6737873" w="21990597">
                  <a:moveTo>
                    <a:pt x="21897887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896617" y="0"/>
                  </a:lnTo>
                  <a:cubicBezTo>
                    <a:pt x="21947417" y="0"/>
                    <a:pt x="21989328" y="41910"/>
                    <a:pt x="21989328" y="92710"/>
                  </a:cubicBezTo>
                  <a:lnTo>
                    <a:pt x="21989328" y="6643894"/>
                  </a:lnTo>
                  <a:cubicBezTo>
                    <a:pt x="21990597" y="6695963"/>
                    <a:pt x="21948687" y="6737873"/>
                    <a:pt x="21897887" y="6737873"/>
                  </a:cubicBezTo>
                  <a:close/>
                </a:path>
              </a:pathLst>
            </a:custGeom>
            <a:solidFill>
              <a:srgbClr val="FE8CFE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0"/>
              <a:ext cx="22054097" cy="6801373"/>
            </a:xfrm>
            <a:custGeom>
              <a:avLst/>
              <a:gdLst/>
              <a:ahLst/>
              <a:cxnLst/>
              <a:rect r="r" b="b" t="t" l="l"/>
              <a:pathLst>
                <a:path h="6801373" w="22054097">
                  <a:moveTo>
                    <a:pt x="21929637" y="59690"/>
                  </a:moveTo>
                  <a:cubicBezTo>
                    <a:pt x="21965197" y="59690"/>
                    <a:pt x="21994408" y="88900"/>
                    <a:pt x="21994408" y="124460"/>
                  </a:cubicBezTo>
                  <a:lnTo>
                    <a:pt x="21994408" y="6676913"/>
                  </a:lnTo>
                  <a:cubicBezTo>
                    <a:pt x="21994408" y="6712473"/>
                    <a:pt x="21965197" y="6741684"/>
                    <a:pt x="21929637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929637" y="59690"/>
                  </a:lnTo>
                  <a:moveTo>
                    <a:pt x="219296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21929637" y="6801373"/>
                  </a:lnTo>
                  <a:cubicBezTo>
                    <a:pt x="21998217" y="6801373"/>
                    <a:pt x="22054097" y="6745494"/>
                    <a:pt x="22054097" y="6676913"/>
                  </a:cubicBezTo>
                  <a:lnTo>
                    <a:pt x="22054097" y="124460"/>
                  </a:lnTo>
                  <a:cubicBezTo>
                    <a:pt x="22054097" y="55880"/>
                    <a:pt x="21998217" y="0"/>
                    <a:pt x="219296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903783" y="2888507"/>
            <a:ext cx="7510577" cy="4199124"/>
            <a:chOff x="0" y="0"/>
            <a:chExt cx="10014103" cy="5598833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-95250"/>
              <a:ext cx="5725124" cy="1062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47"/>
                </a:lnSpc>
              </a:pPr>
              <a:r>
                <a:rPr lang="en-US" sz="4819" spc="481">
                  <a:solidFill>
                    <a:srgbClr val="000000"/>
                  </a:solidFill>
                  <a:latin typeface="Bebas Neue Bold"/>
                </a:rPr>
                <a:t>imperativo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672542" y="1251175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Detalha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passo a passo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 o processo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672542" y="2143741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Baseado em uma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sequência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 de instruções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672542" y="3036307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Manipula o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estado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 com variáveis 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672542" y="4999391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Exemplos: C, Pascal, Java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672542" y="3694755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Possui as  instruções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if, while, switch 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e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 for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0127970" y="3059548"/>
            <a:ext cx="6744682" cy="4385658"/>
            <a:chOff x="0" y="0"/>
            <a:chExt cx="1352808" cy="879649"/>
          </a:xfrm>
        </p:grpSpPr>
        <p:sp>
          <p:nvSpPr>
            <p:cNvPr name="Freeform 49" id="49"/>
            <p:cNvSpPr/>
            <p:nvPr/>
          </p:nvSpPr>
          <p:spPr>
            <a:xfrm>
              <a:off x="0" y="0"/>
              <a:ext cx="1352808" cy="879649"/>
            </a:xfrm>
            <a:custGeom>
              <a:avLst/>
              <a:gdLst/>
              <a:ahLst/>
              <a:cxnLst/>
              <a:rect r="r" b="b" t="t" l="l"/>
              <a:pathLst>
                <a:path h="879649" w="1352808">
                  <a:moveTo>
                    <a:pt x="0" y="0"/>
                  </a:moveTo>
                  <a:lnTo>
                    <a:pt x="1352808" y="0"/>
                  </a:lnTo>
                  <a:lnTo>
                    <a:pt x="1352808" y="879649"/>
                  </a:lnTo>
                  <a:lnTo>
                    <a:pt x="0" y="87964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0336672" y="2907833"/>
            <a:ext cx="6745839" cy="4355765"/>
            <a:chOff x="0" y="0"/>
            <a:chExt cx="1353040" cy="873653"/>
          </a:xfrm>
        </p:grpSpPr>
        <p:sp>
          <p:nvSpPr>
            <p:cNvPr name="Freeform 52" id="52"/>
            <p:cNvSpPr/>
            <p:nvPr/>
          </p:nvSpPr>
          <p:spPr>
            <a:xfrm>
              <a:off x="0" y="0"/>
              <a:ext cx="1353040" cy="873653"/>
            </a:xfrm>
            <a:custGeom>
              <a:avLst/>
              <a:gdLst/>
              <a:ahLst/>
              <a:cxnLst/>
              <a:rect r="r" b="b" t="t" l="l"/>
              <a:pathLst>
                <a:path h="873653" w="1353040">
                  <a:moveTo>
                    <a:pt x="0" y="0"/>
                  </a:moveTo>
                  <a:lnTo>
                    <a:pt x="1353040" y="0"/>
                  </a:lnTo>
                  <a:lnTo>
                    <a:pt x="1353040" y="873653"/>
                  </a:lnTo>
                  <a:lnTo>
                    <a:pt x="0" y="873653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336672" y="2907833"/>
            <a:ext cx="6745839" cy="420492"/>
            <a:chOff x="0" y="0"/>
            <a:chExt cx="1852902" cy="115498"/>
          </a:xfrm>
        </p:grpSpPr>
        <p:sp>
          <p:nvSpPr>
            <p:cNvPr name="Freeform 55" id="55"/>
            <p:cNvSpPr/>
            <p:nvPr/>
          </p:nvSpPr>
          <p:spPr>
            <a:xfrm>
              <a:off x="0" y="0"/>
              <a:ext cx="1852902" cy="115498"/>
            </a:xfrm>
            <a:custGeom>
              <a:avLst/>
              <a:gdLst/>
              <a:ahLst/>
              <a:cxnLst/>
              <a:rect r="r" b="b" t="t" l="l"/>
              <a:pathLst>
                <a:path h="115498" w="1852902">
                  <a:moveTo>
                    <a:pt x="0" y="0"/>
                  </a:moveTo>
                  <a:lnTo>
                    <a:pt x="1852902" y="0"/>
                  </a:lnTo>
                  <a:lnTo>
                    <a:pt x="1852902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57" id="57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443896" y="3008253"/>
            <a:ext cx="670929" cy="219652"/>
          </a:xfrm>
          <a:prstGeom prst="rect">
            <a:avLst/>
          </a:prstGeom>
        </p:spPr>
      </p:pic>
      <p:sp>
        <p:nvSpPr>
          <p:cNvPr name="TextBox 58" id="58"/>
          <p:cNvSpPr txBox="true"/>
          <p:nvPr/>
        </p:nvSpPr>
        <p:spPr>
          <a:xfrm rot="0">
            <a:off x="10622732" y="3391700"/>
            <a:ext cx="6172200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DBEB1"/>
                </a:solidFill>
                <a:latin typeface="Fira Code"/>
              </a:rPr>
              <a:t>int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main() {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DBEB1"/>
                </a:solidFill>
                <a:latin typeface="Fira Code"/>
              </a:rPr>
              <a:t>  int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i;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DBEB1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for (i =</a:t>
            </a:r>
            <a:r>
              <a:rPr lang="en-US" sz="3000">
                <a:solidFill>
                  <a:srgbClr val="2DBEB1"/>
                </a:solidFill>
                <a:latin typeface="Fira Code"/>
              </a:rPr>
              <a:t> </a:t>
            </a:r>
            <a:r>
              <a:rPr lang="en-US" sz="3000">
                <a:solidFill>
                  <a:srgbClr val="9FFE34"/>
                </a:solidFill>
                <a:latin typeface="Fira Code"/>
              </a:rPr>
              <a:t>0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; i &lt;</a:t>
            </a:r>
            <a:r>
              <a:rPr lang="en-US" sz="3000">
                <a:solidFill>
                  <a:srgbClr val="2DBEB1"/>
                </a:solidFill>
                <a:latin typeface="Fira Code"/>
              </a:rPr>
              <a:t> </a:t>
            </a:r>
            <a:r>
              <a:rPr lang="en-US" sz="3000">
                <a:solidFill>
                  <a:srgbClr val="9FFE34"/>
                </a:solidFill>
                <a:latin typeface="Fira Code"/>
              </a:rPr>
              <a:t>5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; i++) {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DBEB1"/>
                </a:solidFill>
                <a:latin typeface="Fira Code"/>
              </a:rPr>
              <a:t>    printf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3000">
                <a:solidFill>
                  <a:srgbClr val="E6FE0B"/>
                </a:solidFill>
                <a:latin typeface="Fira Code"/>
              </a:rPr>
              <a:t>"%d\n"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, i);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DBEB1"/>
                </a:solidFill>
                <a:latin typeface="Fira Code"/>
              </a:rPr>
              <a:t>  return </a:t>
            </a:r>
            <a:r>
              <a:rPr lang="en-US" sz="3000">
                <a:solidFill>
                  <a:srgbClr val="9FFE34"/>
                </a:solidFill>
                <a:latin typeface="Fira Code"/>
              </a:rPr>
              <a:t>0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587079" y="2495063"/>
            <a:ext cx="17113841" cy="5277823"/>
            <a:chOff x="0" y="0"/>
            <a:chExt cx="22054097" cy="6801373"/>
          </a:xfrm>
        </p:grpSpPr>
        <p:sp>
          <p:nvSpPr>
            <p:cNvPr name="Freeform 39" id="39"/>
            <p:cNvSpPr/>
            <p:nvPr/>
          </p:nvSpPr>
          <p:spPr>
            <a:xfrm>
              <a:off x="31750" y="31750"/>
              <a:ext cx="21990597" cy="6737873"/>
            </a:xfrm>
            <a:custGeom>
              <a:avLst/>
              <a:gdLst/>
              <a:ahLst/>
              <a:cxnLst/>
              <a:rect r="r" b="b" t="t" l="l"/>
              <a:pathLst>
                <a:path h="6737873" w="21990597">
                  <a:moveTo>
                    <a:pt x="21897887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896617" y="0"/>
                  </a:lnTo>
                  <a:cubicBezTo>
                    <a:pt x="21947417" y="0"/>
                    <a:pt x="21989328" y="41910"/>
                    <a:pt x="21989328" y="92710"/>
                  </a:cubicBezTo>
                  <a:lnTo>
                    <a:pt x="21989328" y="6643894"/>
                  </a:lnTo>
                  <a:cubicBezTo>
                    <a:pt x="21990597" y="6695963"/>
                    <a:pt x="21948687" y="6737873"/>
                    <a:pt x="21897887" y="6737873"/>
                  </a:cubicBezTo>
                  <a:close/>
                </a:path>
              </a:pathLst>
            </a:custGeom>
            <a:solidFill>
              <a:srgbClr val="FE8CFE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0" y="0"/>
              <a:ext cx="22054097" cy="6801373"/>
            </a:xfrm>
            <a:custGeom>
              <a:avLst/>
              <a:gdLst/>
              <a:ahLst/>
              <a:cxnLst/>
              <a:rect r="r" b="b" t="t" l="l"/>
              <a:pathLst>
                <a:path h="6801373" w="22054097">
                  <a:moveTo>
                    <a:pt x="21929637" y="59690"/>
                  </a:moveTo>
                  <a:cubicBezTo>
                    <a:pt x="21965197" y="59690"/>
                    <a:pt x="21994408" y="88900"/>
                    <a:pt x="21994408" y="124460"/>
                  </a:cubicBezTo>
                  <a:lnTo>
                    <a:pt x="21994408" y="6676913"/>
                  </a:lnTo>
                  <a:cubicBezTo>
                    <a:pt x="21994408" y="6712473"/>
                    <a:pt x="21965197" y="6741684"/>
                    <a:pt x="21929637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929637" y="59690"/>
                  </a:lnTo>
                  <a:moveTo>
                    <a:pt x="219296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21929637" y="6801373"/>
                  </a:lnTo>
                  <a:cubicBezTo>
                    <a:pt x="21998217" y="6801373"/>
                    <a:pt x="22054097" y="6745494"/>
                    <a:pt x="22054097" y="6676913"/>
                  </a:cubicBezTo>
                  <a:lnTo>
                    <a:pt x="22054097" y="124460"/>
                  </a:lnTo>
                  <a:cubicBezTo>
                    <a:pt x="22054097" y="55880"/>
                    <a:pt x="21998217" y="0"/>
                    <a:pt x="219296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903783" y="2888507"/>
            <a:ext cx="7510577" cy="4199124"/>
            <a:chOff x="0" y="0"/>
            <a:chExt cx="10014103" cy="5598833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-95250"/>
              <a:ext cx="5725124" cy="1062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47"/>
                </a:lnSpc>
              </a:pPr>
              <a:r>
                <a:rPr lang="en-US" sz="4819" spc="481">
                  <a:solidFill>
                    <a:srgbClr val="000000"/>
                  </a:solidFill>
                  <a:latin typeface="Bebas Neue Bold"/>
                </a:rPr>
                <a:t>imperativo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672542" y="1251175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Detalha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passo a passo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 o processo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672542" y="2143741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Baseado em uma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sequência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 de instruções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672542" y="3036307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Manipula o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estado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 com variáveis 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672542" y="4999391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Exemplos: C, Pascal, Java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672542" y="3694755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Possui as  instruções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if, while, switch 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e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 for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0629402" y="3009384"/>
            <a:ext cx="6209762" cy="4385658"/>
            <a:chOff x="0" y="0"/>
            <a:chExt cx="1245516" cy="879649"/>
          </a:xfrm>
        </p:grpSpPr>
        <p:sp>
          <p:nvSpPr>
            <p:cNvPr name="Freeform 49" id="49"/>
            <p:cNvSpPr/>
            <p:nvPr/>
          </p:nvSpPr>
          <p:spPr>
            <a:xfrm>
              <a:off x="0" y="0"/>
              <a:ext cx="1245516" cy="879649"/>
            </a:xfrm>
            <a:custGeom>
              <a:avLst/>
              <a:gdLst/>
              <a:ahLst/>
              <a:cxnLst/>
              <a:rect r="r" b="b" t="t" l="l"/>
              <a:pathLst>
                <a:path h="879649" w="1245516">
                  <a:moveTo>
                    <a:pt x="0" y="0"/>
                  </a:moveTo>
                  <a:lnTo>
                    <a:pt x="1245516" y="0"/>
                  </a:lnTo>
                  <a:lnTo>
                    <a:pt x="1245516" y="879649"/>
                  </a:lnTo>
                  <a:lnTo>
                    <a:pt x="0" y="87964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0838104" y="2857670"/>
            <a:ext cx="6288869" cy="4355765"/>
            <a:chOff x="0" y="0"/>
            <a:chExt cx="1261383" cy="873653"/>
          </a:xfrm>
        </p:grpSpPr>
        <p:sp>
          <p:nvSpPr>
            <p:cNvPr name="Freeform 52" id="52"/>
            <p:cNvSpPr/>
            <p:nvPr/>
          </p:nvSpPr>
          <p:spPr>
            <a:xfrm>
              <a:off x="0" y="0"/>
              <a:ext cx="1261383" cy="873653"/>
            </a:xfrm>
            <a:custGeom>
              <a:avLst/>
              <a:gdLst/>
              <a:ahLst/>
              <a:cxnLst/>
              <a:rect r="r" b="b" t="t" l="l"/>
              <a:pathLst>
                <a:path h="873653" w="1261383">
                  <a:moveTo>
                    <a:pt x="0" y="0"/>
                  </a:moveTo>
                  <a:lnTo>
                    <a:pt x="1261383" y="0"/>
                  </a:lnTo>
                  <a:lnTo>
                    <a:pt x="1261383" y="873653"/>
                  </a:lnTo>
                  <a:lnTo>
                    <a:pt x="0" y="873653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838104" y="2857670"/>
            <a:ext cx="6288869" cy="420492"/>
            <a:chOff x="0" y="0"/>
            <a:chExt cx="1727385" cy="115498"/>
          </a:xfrm>
        </p:grpSpPr>
        <p:sp>
          <p:nvSpPr>
            <p:cNvPr name="Freeform 55" id="55"/>
            <p:cNvSpPr/>
            <p:nvPr/>
          </p:nvSpPr>
          <p:spPr>
            <a:xfrm>
              <a:off x="0" y="0"/>
              <a:ext cx="1727385" cy="115498"/>
            </a:xfrm>
            <a:custGeom>
              <a:avLst/>
              <a:gdLst/>
              <a:ahLst/>
              <a:cxnLst/>
              <a:rect r="r" b="b" t="t" l="l"/>
              <a:pathLst>
                <a:path h="115498" w="1727385">
                  <a:moveTo>
                    <a:pt x="0" y="0"/>
                  </a:moveTo>
                  <a:lnTo>
                    <a:pt x="1727385" y="0"/>
                  </a:lnTo>
                  <a:lnTo>
                    <a:pt x="172738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57" id="57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945328" y="2958090"/>
            <a:ext cx="670929" cy="219652"/>
          </a:xfrm>
          <a:prstGeom prst="rect">
            <a:avLst/>
          </a:prstGeom>
        </p:spPr>
      </p:pic>
      <p:sp>
        <p:nvSpPr>
          <p:cNvPr name="TextBox 58" id="58"/>
          <p:cNvSpPr txBox="true"/>
          <p:nvPr/>
        </p:nvSpPr>
        <p:spPr>
          <a:xfrm rot="0">
            <a:off x="11124164" y="3341537"/>
            <a:ext cx="5715000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program exString;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DBEB1"/>
                </a:solidFill>
                <a:latin typeface="Fira Code"/>
              </a:rPr>
              <a:t>var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DBEB1"/>
                </a:solidFill>
                <a:latin typeface="Fira Code"/>
              </a:rPr>
              <a:t>  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greetings:</a:t>
            </a:r>
            <a:r>
              <a:rPr lang="en-US" sz="3000">
                <a:solidFill>
                  <a:srgbClr val="2DBEB1"/>
                </a:solidFill>
                <a:latin typeface="Fira Code"/>
              </a:rPr>
              <a:t> string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DBEB1"/>
                </a:solidFill>
                <a:latin typeface="Fira Code"/>
              </a:rPr>
              <a:t>begin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DBEB1"/>
                </a:solidFill>
                <a:latin typeface="Fira Code"/>
              </a:rPr>
              <a:t>  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greetings := </a:t>
            </a:r>
            <a:r>
              <a:rPr lang="en-US" sz="3000">
                <a:solidFill>
                  <a:srgbClr val="E6FE0B"/>
                </a:solidFill>
                <a:latin typeface="Fira Code"/>
              </a:rPr>
              <a:t>'Hello!'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   writeln(greetings);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DBEB1"/>
                </a:solidFill>
                <a:latin typeface="Fira Code"/>
              </a:rPr>
              <a:t>end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.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01421" y="525804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20853" y="3972527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77070" y="5171275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01421" y="525804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994695" y="2522809"/>
            <a:ext cx="8743638" cy="5277823"/>
            <a:chOff x="0" y="0"/>
            <a:chExt cx="11267666" cy="6801373"/>
          </a:xfrm>
        </p:grpSpPr>
        <p:sp>
          <p:nvSpPr>
            <p:cNvPr name="Freeform 40" id="40"/>
            <p:cNvSpPr/>
            <p:nvPr/>
          </p:nvSpPr>
          <p:spPr>
            <a:xfrm>
              <a:off x="31750" y="31750"/>
              <a:ext cx="11204166" cy="6737873"/>
            </a:xfrm>
            <a:custGeom>
              <a:avLst/>
              <a:gdLst/>
              <a:ahLst/>
              <a:cxnLst/>
              <a:rect r="r" b="b" t="t" l="l"/>
              <a:pathLst>
                <a:path h="6737873" w="11204166">
                  <a:moveTo>
                    <a:pt x="11111456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110186" y="0"/>
                  </a:lnTo>
                  <a:cubicBezTo>
                    <a:pt x="11160986" y="0"/>
                    <a:pt x="11202896" y="41910"/>
                    <a:pt x="11202896" y="92710"/>
                  </a:cubicBezTo>
                  <a:lnTo>
                    <a:pt x="11202896" y="6643894"/>
                  </a:lnTo>
                  <a:cubicBezTo>
                    <a:pt x="11204166" y="6695963"/>
                    <a:pt x="11162256" y="6737873"/>
                    <a:pt x="11111456" y="6737873"/>
                  </a:cubicBezTo>
                  <a:close/>
                </a:path>
              </a:pathLst>
            </a:custGeom>
            <a:solidFill>
              <a:srgbClr val="FE8CFE"/>
            </a:solidFill>
          </p:spPr>
        </p:sp>
        <p:sp>
          <p:nvSpPr>
            <p:cNvPr name="Freeform 41" id="41"/>
            <p:cNvSpPr/>
            <p:nvPr/>
          </p:nvSpPr>
          <p:spPr>
            <a:xfrm>
              <a:off x="0" y="0"/>
              <a:ext cx="11267666" cy="6801373"/>
            </a:xfrm>
            <a:custGeom>
              <a:avLst/>
              <a:gdLst/>
              <a:ahLst/>
              <a:cxnLst/>
              <a:rect r="r" b="b" t="t" l="l"/>
              <a:pathLst>
                <a:path h="6801373" w="11267666">
                  <a:moveTo>
                    <a:pt x="11143206" y="59690"/>
                  </a:moveTo>
                  <a:cubicBezTo>
                    <a:pt x="11178766" y="59690"/>
                    <a:pt x="11207976" y="88900"/>
                    <a:pt x="11207976" y="124460"/>
                  </a:cubicBezTo>
                  <a:lnTo>
                    <a:pt x="11207976" y="6676913"/>
                  </a:lnTo>
                  <a:cubicBezTo>
                    <a:pt x="11207976" y="6712473"/>
                    <a:pt x="11178766" y="6741684"/>
                    <a:pt x="11143206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43206" y="59690"/>
                  </a:lnTo>
                  <a:moveTo>
                    <a:pt x="1114320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11143206" y="6801373"/>
                  </a:lnTo>
                  <a:cubicBezTo>
                    <a:pt x="11211786" y="6801373"/>
                    <a:pt x="11267666" y="6745494"/>
                    <a:pt x="11267666" y="6676913"/>
                  </a:cubicBezTo>
                  <a:lnTo>
                    <a:pt x="11267666" y="124460"/>
                  </a:lnTo>
                  <a:cubicBezTo>
                    <a:pt x="11267666" y="55880"/>
                    <a:pt x="11211786" y="0"/>
                    <a:pt x="111432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9311398" y="2793257"/>
            <a:ext cx="5529446" cy="82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7"/>
              </a:lnSpc>
            </a:pPr>
            <a:r>
              <a:rPr lang="en-US" sz="4819" spc="48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815805" y="3798313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Baseado na interação entre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objetos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815805" y="4467738"/>
            <a:ext cx="7558279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 de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abstrações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para solucionar problemas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815805" y="5137163"/>
            <a:ext cx="700617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Busca poupar código através da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herança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classes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815805" y="6683737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Exemplos: Typescript, C#, Java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01421" y="525804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587079" y="2495063"/>
            <a:ext cx="17113841" cy="5277823"/>
            <a:chOff x="0" y="0"/>
            <a:chExt cx="22054097" cy="6801373"/>
          </a:xfrm>
        </p:grpSpPr>
        <p:sp>
          <p:nvSpPr>
            <p:cNvPr name="Freeform 40" id="40"/>
            <p:cNvSpPr/>
            <p:nvPr/>
          </p:nvSpPr>
          <p:spPr>
            <a:xfrm>
              <a:off x="31750" y="31750"/>
              <a:ext cx="21990597" cy="6737873"/>
            </a:xfrm>
            <a:custGeom>
              <a:avLst/>
              <a:gdLst/>
              <a:ahLst/>
              <a:cxnLst/>
              <a:rect r="r" b="b" t="t" l="l"/>
              <a:pathLst>
                <a:path h="6737873" w="21990597">
                  <a:moveTo>
                    <a:pt x="21897887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896617" y="0"/>
                  </a:lnTo>
                  <a:cubicBezTo>
                    <a:pt x="21947417" y="0"/>
                    <a:pt x="21989328" y="41910"/>
                    <a:pt x="21989328" y="92710"/>
                  </a:cubicBezTo>
                  <a:lnTo>
                    <a:pt x="21989328" y="6643894"/>
                  </a:lnTo>
                  <a:cubicBezTo>
                    <a:pt x="21990597" y="6695963"/>
                    <a:pt x="21948687" y="6737873"/>
                    <a:pt x="21897887" y="6737873"/>
                  </a:cubicBezTo>
                  <a:close/>
                </a:path>
              </a:pathLst>
            </a:custGeom>
            <a:solidFill>
              <a:srgbClr val="FE8CFE"/>
            </a:solidFill>
          </p:spPr>
        </p:sp>
        <p:sp>
          <p:nvSpPr>
            <p:cNvPr name="Freeform 41" id="41"/>
            <p:cNvSpPr/>
            <p:nvPr/>
          </p:nvSpPr>
          <p:spPr>
            <a:xfrm>
              <a:off x="0" y="0"/>
              <a:ext cx="22054097" cy="6801373"/>
            </a:xfrm>
            <a:custGeom>
              <a:avLst/>
              <a:gdLst/>
              <a:ahLst/>
              <a:cxnLst/>
              <a:rect r="r" b="b" t="t" l="l"/>
              <a:pathLst>
                <a:path h="6801373" w="22054097">
                  <a:moveTo>
                    <a:pt x="21929637" y="59690"/>
                  </a:moveTo>
                  <a:cubicBezTo>
                    <a:pt x="21965197" y="59690"/>
                    <a:pt x="21994408" y="88900"/>
                    <a:pt x="21994408" y="124460"/>
                  </a:cubicBezTo>
                  <a:lnTo>
                    <a:pt x="21994408" y="6676913"/>
                  </a:lnTo>
                  <a:cubicBezTo>
                    <a:pt x="21994408" y="6712473"/>
                    <a:pt x="21965197" y="6741684"/>
                    <a:pt x="21929637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929637" y="59690"/>
                  </a:lnTo>
                  <a:moveTo>
                    <a:pt x="219296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21929637" y="6801373"/>
                  </a:lnTo>
                  <a:cubicBezTo>
                    <a:pt x="21998217" y="6801373"/>
                    <a:pt x="22054097" y="6745494"/>
                    <a:pt x="22054097" y="6676913"/>
                  </a:cubicBezTo>
                  <a:lnTo>
                    <a:pt x="22054097" y="124460"/>
                  </a:lnTo>
                  <a:cubicBezTo>
                    <a:pt x="22054097" y="55880"/>
                    <a:pt x="21998217" y="0"/>
                    <a:pt x="219296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903783" y="2888507"/>
            <a:ext cx="8062686" cy="4273386"/>
            <a:chOff x="0" y="0"/>
            <a:chExt cx="10750248" cy="5697848"/>
          </a:xfrm>
        </p:grpSpPr>
        <p:sp>
          <p:nvSpPr>
            <p:cNvPr name="TextBox 43" id="43"/>
            <p:cNvSpPr txBox="true"/>
            <p:nvPr/>
          </p:nvSpPr>
          <p:spPr>
            <a:xfrm rot="0">
              <a:off x="0" y="-95250"/>
              <a:ext cx="7372594" cy="1062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47"/>
                </a:lnSpc>
              </a:pPr>
              <a:r>
                <a:rPr lang="en-US" sz="4819" spc="481">
                  <a:solidFill>
                    <a:srgbClr val="000000"/>
                  </a:solidFill>
                  <a:latin typeface="Bebas Neue Bold"/>
                </a:rPr>
                <a:t>orientado a objetos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672542" y="1251175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Baseado na interação entre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objetos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672542" y="2143741"/>
              <a:ext cx="10077706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Utiliza de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abstrações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 para solucionar problemas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672542" y="3036307"/>
              <a:ext cx="9341561" cy="1247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Busca poupar código através da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herança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 de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classes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672542" y="5098407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Exemplos: Typescript, C#, Java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758074" y="2149771"/>
            <a:ext cx="7337675" cy="6120122"/>
            <a:chOff x="0" y="0"/>
            <a:chExt cx="1471747" cy="1227537"/>
          </a:xfrm>
        </p:grpSpPr>
        <p:sp>
          <p:nvSpPr>
            <p:cNvPr name="Freeform 49" id="49"/>
            <p:cNvSpPr/>
            <p:nvPr/>
          </p:nvSpPr>
          <p:spPr>
            <a:xfrm>
              <a:off x="0" y="0"/>
              <a:ext cx="1471747" cy="1227537"/>
            </a:xfrm>
            <a:custGeom>
              <a:avLst/>
              <a:gdLst/>
              <a:ahLst/>
              <a:cxnLst/>
              <a:rect r="r" b="b" t="t" l="l"/>
              <a:pathLst>
                <a:path h="1227537" w="1471747">
                  <a:moveTo>
                    <a:pt x="0" y="0"/>
                  </a:moveTo>
                  <a:lnTo>
                    <a:pt x="1471747" y="0"/>
                  </a:lnTo>
                  <a:lnTo>
                    <a:pt x="1471747" y="1227537"/>
                  </a:lnTo>
                  <a:lnTo>
                    <a:pt x="0" y="12275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966776" y="1998057"/>
            <a:ext cx="7407308" cy="6055682"/>
            <a:chOff x="0" y="0"/>
            <a:chExt cx="1485713" cy="1214612"/>
          </a:xfrm>
        </p:grpSpPr>
        <p:sp>
          <p:nvSpPr>
            <p:cNvPr name="Freeform 52" id="52"/>
            <p:cNvSpPr/>
            <p:nvPr/>
          </p:nvSpPr>
          <p:spPr>
            <a:xfrm>
              <a:off x="0" y="0"/>
              <a:ext cx="1485713" cy="1214612"/>
            </a:xfrm>
            <a:custGeom>
              <a:avLst/>
              <a:gdLst/>
              <a:ahLst/>
              <a:cxnLst/>
              <a:rect r="r" b="b" t="t" l="l"/>
              <a:pathLst>
                <a:path h="1214612" w="1485713">
                  <a:moveTo>
                    <a:pt x="0" y="0"/>
                  </a:moveTo>
                  <a:lnTo>
                    <a:pt x="1485713" y="0"/>
                  </a:lnTo>
                  <a:lnTo>
                    <a:pt x="1485713" y="1214612"/>
                  </a:lnTo>
                  <a:lnTo>
                    <a:pt x="0" y="1214612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966776" y="1998057"/>
            <a:ext cx="7407308" cy="420492"/>
            <a:chOff x="0" y="0"/>
            <a:chExt cx="2034590" cy="115498"/>
          </a:xfrm>
        </p:grpSpPr>
        <p:sp>
          <p:nvSpPr>
            <p:cNvPr name="Freeform 55" id="55"/>
            <p:cNvSpPr/>
            <p:nvPr/>
          </p:nvSpPr>
          <p:spPr>
            <a:xfrm>
              <a:off x="0" y="0"/>
              <a:ext cx="2034590" cy="115498"/>
            </a:xfrm>
            <a:custGeom>
              <a:avLst/>
              <a:gdLst/>
              <a:ahLst/>
              <a:cxnLst/>
              <a:rect r="r" b="b" t="t" l="l"/>
              <a:pathLst>
                <a:path h="115498" w="2034590">
                  <a:moveTo>
                    <a:pt x="0" y="0"/>
                  </a:moveTo>
                  <a:lnTo>
                    <a:pt x="2034590" y="0"/>
                  </a:lnTo>
                  <a:lnTo>
                    <a:pt x="2034590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57" id="57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074000" y="2098477"/>
            <a:ext cx="670929" cy="219652"/>
          </a:xfrm>
          <a:prstGeom prst="rect">
            <a:avLst/>
          </a:prstGeom>
        </p:spPr>
      </p:pic>
      <p:sp>
        <p:nvSpPr>
          <p:cNvPr name="TextBox 58" id="58"/>
          <p:cNvSpPr txBox="true"/>
          <p:nvPr/>
        </p:nvSpPr>
        <p:spPr>
          <a:xfrm rot="0">
            <a:off x="10252836" y="2481924"/>
            <a:ext cx="6858000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Character {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2DBEB1"/>
                </a:solidFill>
                <a:latin typeface="Fira Code"/>
              </a:rPr>
              <a:t>protected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health: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 </a:t>
            </a:r>
            <a:r>
              <a:rPr lang="en-US" sz="3000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2DBEB1"/>
                </a:solidFill>
                <a:latin typeface="Fira Code"/>
              </a:rPr>
              <a:t>protected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alive: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 </a:t>
            </a:r>
            <a:r>
              <a:rPr lang="en-US" sz="3000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constructor(health: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 </a:t>
            </a:r>
            <a:r>
              <a:rPr lang="en-US" sz="3000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 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 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alive:</a:t>
            </a:r>
            <a:r>
              <a:rPr lang="en-US" sz="3000">
                <a:solidFill>
                  <a:srgbClr val="7ED957"/>
                </a:solidFill>
                <a:latin typeface="Fira Code"/>
              </a:rPr>
              <a:t> </a:t>
            </a:r>
            <a:r>
              <a:rPr lang="en-US" sz="3000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3000">
                <a:solidFill>
                  <a:srgbClr val="9FFE34"/>
                </a:solidFill>
                <a:latin typeface="Fira Code"/>
              </a:rPr>
              <a:t>true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  </a:t>
            </a:r>
            <a:r>
              <a:rPr lang="en-US" sz="30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3000">
                <a:solidFill>
                  <a:srgbClr val="2DBEB1"/>
                </a:solidFill>
                <a:latin typeface="Fira Code"/>
              </a:rPr>
              <a:t>health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= health;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  </a:t>
            </a:r>
            <a:r>
              <a:rPr lang="en-US" sz="30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3000">
                <a:solidFill>
                  <a:srgbClr val="2DBEB1"/>
                </a:solidFill>
                <a:latin typeface="Fira Code"/>
              </a:rPr>
              <a:t>alive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= alive;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7ED957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01421" y="525804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+escopo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587079" y="2495063"/>
            <a:ext cx="17113841" cy="5277823"/>
            <a:chOff x="0" y="0"/>
            <a:chExt cx="22054097" cy="6801373"/>
          </a:xfrm>
        </p:grpSpPr>
        <p:sp>
          <p:nvSpPr>
            <p:cNvPr name="Freeform 40" id="40"/>
            <p:cNvSpPr/>
            <p:nvPr/>
          </p:nvSpPr>
          <p:spPr>
            <a:xfrm>
              <a:off x="31750" y="31750"/>
              <a:ext cx="21990597" cy="6737873"/>
            </a:xfrm>
            <a:custGeom>
              <a:avLst/>
              <a:gdLst/>
              <a:ahLst/>
              <a:cxnLst/>
              <a:rect r="r" b="b" t="t" l="l"/>
              <a:pathLst>
                <a:path h="6737873" w="21990597">
                  <a:moveTo>
                    <a:pt x="21897887" y="6737873"/>
                  </a:moveTo>
                  <a:lnTo>
                    <a:pt x="92710" y="6737873"/>
                  </a:lnTo>
                  <a:cubicBezTo>
                    <a:pt x="41910" y="6737873"/>
                    <a:pt x="0" y="6695963"/>
                    <a:pt x="0" y="66451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896617" y="0"/>
                  </a:lnTo>
                  <a:cubicBezTo>
                    <a:pt x="21947417" y="0"/>
                    <a:pt x="21989328" y="41910"/>
                    <a:pt x="21989328" y="92710"/>
                  </a:cubicBezTo>
                  <a:lnTo>
                    <a:pt x="21989328" y="6643894"/>
                  </a:lnTo>
                  <a:cubicBezTo>
                    <a:pt x="21990597" y="6695963"/>
                    <a:pt x="21948687" y="6737873"/>
                    <a:pt x="21897887" y="6737873"/>
                  </a:cubicBezTo>
                  <a:close/>
                </a:path>
              </a:pathLst>
            </a:custGeom>
            <a:solidFill>
              <a:srgbClr val="FE8CFE"/>
            </a:solidFill>
          </p:spPr>
        </p:sp>
        <p:sp>
          <p:nvSpPr>
            <p:cNvPr name="Freeform 41" id="41"/>
            <p:cNvSpPr/>
            <p:nvPr/>
          </p:nvSpPr>
          <p:spPr>
            <a:xfrm>
              <a:off x="0" y="0"/>
              <a:ext cx="22054097" cy="6801373"/>
            </a:xfrm>
            <a:custGeom>
              <a:avLst/>
              <a:gdLst/>
              <a:ahLst/>
              <a:cxnLst/>
              <a:rect r="r" b="b" t="t" l="l"/>
              <a:pathLst>
                <a:path h="6801373" w="22054097">
                  <a:moveTo>
                    <a:pt x="21929637" y="59690"/>
                  </a:moveTo>
                  <a:cubicBezTo>
                    <a:pt x="21965197" y="59690"/>
                    <a:pt x="21994408" y="88900"/>
                    <a:pt x="21994408" y="124460"/>
                  </a:cubicBezTo>
                  <a:lnTo>
                    <a:pt x="21994408" y="6676913"/>
                  </a:lnTo>
                  <a:cubicBezTo>
                    <a:pt x="21994408" y="6712473"/>
                    <a:pt x="21965197" y="6741684"/>
                    <a:pt x="21929637" y="6741684"/>
                  </a:cubicBezTo>
                  <a:lnTo>
                    <a:pt x="124460" y="6741684"/>
                  </a:lnTo>
                  <a:cubicBezTo>
                    <a:pt x="88900" y="6741684"/>
                    <a:pt x="59690" y="6712473"/>
                    <a:pt x="59690" y="66769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929637" y="59690"/>
                  </a:lnTo>
                  <a:moveTo>
                    <a:pt x="219296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76913"/>
                  </a:lnTo>
                  <a:cubicBezTo>
                    <a:pt x="0" y="6745494"/>
                    <a:pt x="55880" y="6801373"/>
                    <a:pt x="124460" y="6801373"/>
                  </a:cubicBezTo>
                  <a:lnTo>
                    <a:pt x="21929637" y="6801373"/>
                  </a:lnTo>
                  <a:cubicBezTo>
                    <a:pt x="21998217" y="6801373"/>
                    <a:pt x="22054097" y="6745494"/>
                    <a:pt x="22054097" y="6676913"/>
                  </a:cubicBezTo>
                  <a:lnTo>
                    <a:pt x="22054097" y="124460"/>
                  </a:lnTo>
                  <a:cubicBezTo>
                    <a:pt x="22054097" y="55880"/>
                    <a:pt x="21998217" y="0"/>
                    <a:pt x="219296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903783" y="2888507"/>
            <a:ext cx="8062686" cy="4273386"/>
            <a:chOff x="0" y="0"/>
            <a:chExt cx="10750248" cy="5697848"/>
          </a:xfrm>
        </p:grpSpPr>
        <p:sp>
          <p:nvSpPr>
            <p:cNvPr name="TextBox 43" id="43"/>
            <p:cNvSpPr txBox="true"/>
            <p:nvPr/>
          </p:nvSpPr>
          <p:spPr>
            <a:xfrm rot="0">
              <a:off x="0" y="-95250"/>
              <a:ext cx="7372594" cy="1062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47"/>
                </a:lnSpc>
              </a:pPr>
              <a:r>
                <a:rPr lang="en-US" sz="4819" spc="481">
                  <a:solidFill>
                    <a:srgbClr val="000000"/>
                  </a:solidFill>
                  <a:latin typeface="Bebas Neue Bold"/>
                </a:rPr>
                <a:t>orientado a objetos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672542" y="1251175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Baseado na interação entre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objetos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672542" y="2143741"/>
              <a:ext cx="10077706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Utiliza de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abstrações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 para solucionar problemas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672542" y="3036307"/>
              <a:ext cx="9341561" cy="1247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Busca poupar código através da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herança</a:t>
              </a:r>
              <a:r>
                <a:rPr lang="en-US" sz="2399">
                  <a:solidFill>
                    <a:srgbClr val="000000"/>
                  </a:solidFill>
                  <a:latin typeface="Poppins"/>
                </a:rPr>
                <a:t> de </a:t>
              </a:r>
              <a:r>
                <a:rPr lang="en-US" sz="2399">
                  <a:solidFill>
                    <a:srgbClr val="000000"/>
                  </a:solidFill>
                  <a:latin typeface="Poppins Bold"/>
                </a:rPr>
                <a:t>classes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672542" y="5098407"/>
              <a:ext cx="9341561" cy="59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2399">
                  <a:solidFill>
                    <a:srgbClr val="000000"/>
                  </a:solidFill>
                  <a:latin typeface="Poppins"/>
                </a:rPr>
                <a:t>Exemplos: Typescript, C#, Java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560843" y="2149771"/>
            <a:ext cx="7581362" cy="6120122"/>
            <a:chOff x="0" y="0"/>
            <a:chExt cx="1520624" cy="1227537"/>
          </a:xfrm>
        </p:grpSpPr>
        <p:sp>
          <p:nvSpPr>
            <p:cNvPr name="Freeform 49" id="49"/>
            <p:cNvSpPr/>
            <p:nvPr/>
          </p:nvSpPr>
          <p:spPr>
            <a:xfrm>
              <a:off x="0" y="0"/>
              <a:ext cx="1520624" cy="1227537"/>
            </a:xfrm>
            <a:custGeom>
              <a:avLst/>
              <a:gdLst/>
              <a:ahLst/>
              <a:cxnLst/>
              <a:rect r="r" b="b" t="t" l="l"/>
              <a:pathLst>
                <a:path h="1227537" w="1520624">
                  <a:moveTo>
                    <a:pt x="0" y="0"/>
                  </a:moveTo>
                  <a:lnTo>
                    <a:pt x="1520624" y="0"/>
                  </a:lnTo>
                  <a:lnTo>
                    <a:pt x="1520624" y="1227537"/>
                  </a:lnTo>
                  <a:lnTo>
                    <a:pt x="0" y="12275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769545" y="1998057"/>
            <a:ext cx="7604539" cy="6055682"/>
            <a:chOff x="0" y="0"/>
            <a:chExt cx="1525272" cy="1214612"/>
          </a:xfrm>
        </p:grpSpPr>
        <p:sp>
          <p:nvSpPr>
            <p:cNvPr name="Freeform 52" id="52"/>
            <p:cNvSpPr/>
            <p:nvPr/>
          </p:nvSpPr>
          <p:spPr>
            <a:xfrm>
              <a:off x="0" y="0"/>
              <a:ext cx="1525272" cy="1214612"/>
            </a:xfrm>
            <a:custGeom>
              <a:avLst/>
              <a:gdLst/>
              <a:ahLst/>
              <a:cxnLst/>
              <a:rect r="r" b="b" t="t" l="l"/>
              <a:pathLst>
                <a:path h="1214612" w="1525272">
                  <a:moveTo>
                    <a:pt x="0" y="0"/>
                  </a:moveTo>
                  <a:lnTo>
                    <a:pt x="1525272" y="0"/>
                  </a:lnTo>
                  <a:lnTo>
                    <a:pt x="1525272" y="1214612"/>
                  </a:lnTo>
                  <a:lnTo>
                    <a:pt x="0" y="1214612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769545" y="1998057"/>
            <a:ext cx="7604539" cy="420492"/>
            <a:chOff x="0" y="0"/>
            <a:chExt cx="2088764" cy="115498"/>
          </a:xfrm>
        </p:grpSpPr>
        <p:sp>
          <p:nvSpPr>
            <p:cNvPr name="Freeform 55" id="55"/>
            <p:cNvSpPr/>
            <p:nvPr/>
          </p:nvSpPr>
          <p:spPr>
            <a:xfrm>
              <a:off x="0" y="0"/>
              <a:ext cx="2088764" cy="115498"/>
            </a:xfrm>
            <a:custGeom>
              <a:avLst/>
              <a:gdLst/>
              <a:ahLst/>
              <a:cxnLst/>
              <a:rect r="r" b="b" t="t" l="l"/>
              <a:pathLst>
                <a:path h="115498" w="2088764">
                  <a:moveTo>
                    <a:pt x="0" y="0"/>
                  </a:moveTo>
                  <a:lnTo>
                    <a:pt x="2088764" y="0"/>
                  </a:lnTo>
                  <a:lnTo>
                    <a:pt x="208876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57" id="57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876770" y="2098477"/>
            <a:ext cx="670929" cy="219652"/>
          </a:xfrm>
          <a:prstGeom prst="rect">
            <a:avLst/>
          </a:prstGeom>
        </p:spPr>
      </p:pic>
      <p:sp>
        <p:nvSpPr>
          <p:cNvPr name="TextBox 58" id="58"/>
          <p:cNvSpPr txBox="true"/>
          <p:nvPr/>
        </p:nvSpPr>
        <p:spPr>
          <a:xfrm rot="0">
            <a:off x="10055605" y="2481924"/>
            <a:ext cx="7086600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9FFE34"/>
                </a:solidFill>
                <a:latin typeface="Fira Code"/>
              </a:rPr>
              <a:t>public class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PessoaFisica {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9FFE34"/>
                </a:solidFill>
                <a:latin typeface="Fira Code"/>
              </a:rPr>
              <a:t>protected </a:t>
            </a:r>
            <a:r>
              <a:rPr lang="en-US" sz="3000">
                <a:solidFill>
                  <a:srgbClr val="70FEFE"/>
                </a:solidFill>
                <a:latin typeface="Fira Code"/>
              </a:rPr>
              <a:t>String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nome;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9FFE34"/>
                </a:solidFill>
                <a:latin typeface="Fira Code"/>
              </a:rPr>
              <a:t>protected </a:t>
            </a:r>
            <a:r>
              <a:rPr lang="en-US" sz="3000">
                <a:solidFill>
                  <a:srgbClr val="70FEFE"/>
                </a:solidFill>
                <a:latin typeface="Fira Code"/>
              </a:rPr>
              <a:t>Integer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idade;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PessoaFisica(</a:t>
            </a:r>
            <a:r>
              <a:rPr lang="en-US" sz="3000">
                <a:solidFill>
                  <a:srgbClr val="70FEFE"/>
                </a:solidFill>
                <a:latin typeface="Fira Code"/>
              </a:rPr>
              <a:t>String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nome,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ira Code"/>
              </a:rPr>
              <a:t>               </a:t>
            </a:r>
            <a:r>
              <a:rPr lang="en-US" sz="3000">
                <a:solidFill>
                  <a:srgbClr val="70FEFE"/>
                </a:solidFill>
                <a:latin typeface="Fira Code"/>
              </a:rPr>
              <a:t>Integer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idade) {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sz="30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3000">
                <a:solidFill>
                  <a:srgbClr val="9FFE34"/>
                </a:solidFill>
                <a:latin typeface="Fira Code"/>
              </a:rPr>
              <a:t>nome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= nome;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sz="30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3000">
                <a:solidFill>
                  <a:srgbClr val="9FFE34"/>
                </a:solidFill>
                <a:latin typeface="Fira Code"/>
              </a:rPr>
              <a:t>idade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= idade;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000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01421" y="525804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84186" y="3250481"/>
            <a:ext cx="2526556" cy="617544"/>
            <a:chOff x="0" y="0"/>
            <a:chExt cx="249165" cy="6090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085645"/>
            <a:ext cx="2533061" cy="626667"/>
            <a:chOff x="0" y="0"/>
            <a:chExt cx="249806" cy="618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49806" cy="61801"/>
            </a:xfrm>
            <a:custGeom>
              <a:avLst/>
              <a:gdLst/>
              <a:ahLst/>
              <a:cxnLst/>
              <a:rect r="r" b="b" t="t" l="l"/>
              <a:pathLst>
                <a:path h="61801" w="249806">
                  <a:moveTo>
                    <a:pt x="0" y="0"/>
                  </a:moveTo>
                  <a:lnTo>
                    <a:pt x="249806" y="0"/>
                  </a:lnTo>
                  <a:lnTo>
                    <a:pt x="249806" y="61801"/>
                  </a:lnTo>
                  <a:lnTo>
                    <a:pt x="0" y="61801"/>
                  </a:lnTo>
                  <a:close/>
                </a:path>
              </a:pathLst>
            </a:custGeom>
            <a:solidFill>
              <a:srgbClr val="FE8181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5400000">
            <a:off x="12904875" y="5624006"/>
            <a:ext cx="8851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10761483">
            <a:off x="11677049" y="6379337"/>
            <a:ext cx="4071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2084186" y="6085645"/>
            <a:ext cx="2526556" cy="617544"/>
            <a:chOff x="0" y="0"/>
            <a:chExt cx="249165" cy="6090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CC1A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58128" y="4633919"/>
            <a:ext cx="2526556" cy="617544"/>
            <a:chOff x="0" y="0"/>
            <a:chExt cx="249165" cy="6090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49165" cy="60901"/>
            </a:xfrm>
            <a:custGeom>
              <a:avLst/>
              <a:gdLst/>
              <a:ahLst/>
              <a:cxnLst/>
              <a:rect r="r" b="b" t="t" l="l"/>
              <a:pathLst>
                <a:path h="6090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60901"/>
                  </a:lnTo>
                  <a:lnTo>
                    <a:pt x="0" y="6090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57387" y="5857090"/>
            <a:ext cx="2526556" cy="1074654"/>
            <a:chOff x="0" y="0"/>
            <a:chExt cx="249165" cy="1059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49165" cy="105981"/>
            </a:xfrm>
            <a:custGeom>
              <a:avLst/>
              <a:gdLst/>
              <a:ahLst/>
              <a:cxnLst/>
              <a:rect r="r" b="b" t="t" l="l"/>
              <a:pathLst>
                <a:path h="105981" w="249165">
                  <a:moveTo>
                    <a:pt x="0" y="0"/>
                  </a:moveTo>
                  <a:lnTo>
                    <a:pt x="249165" y="0"/>
                  </a:lnTo>
                  <a:lnTo>
                    <a:pt x="249165" y="105981"/>
                  </a:lnTo>
                  <a:lnTo>
                    <a:pt x="0" y="105981"/>
                  </a:lnTo>
                  <a:close/>
                </a:path>
              </a:pathLst>
            </a:custGeom>
            <a:solidFill>
              <a:srgbClr val="FE8CFE"/>
            </a:solidFill>
            <a:ln w="28575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5404207">
            <a:off x="16018222" y="5535226"/>
            <a:ext cx="6056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089687" y="4684914"/>
            <a:ext cx="515554" cy="51555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7332" y="3290908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DEclarativo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17332" y="6126072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FUNCIONAL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6126072"/>
            <a:ext cx="2524059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bANCO DE dADOS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91275" y="4656985"/>
            <a:ext cx="2060264" cy="50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IMPERATIVO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13820" y="5888837"/>
            <a:ext cx="2060264" cy="101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spc="291">
                <a:solidFill>
                  <a:srgbClr val="000000"/>
                </a:solidFill>
                <a:latin typeface="Bebas Neue Bold"/>
              </a:rPr>
              <a:t>oRIENTADO A OBJETOS</a:t>
            </a:r>
          </a:p>
        </p:txBody>
      </p:sp>
      <p:sp>
        <p:nvSpPr>
          <p:cNvPr name="AutoShape 31" id="31"/>
          <p:cNvSpPr/>
          <p:nvPr/>
        </p:nvSpPr>
        <p:spPr>
          <a:xfrm rot="5400000">
            <a:off x="12939019" y="4257419"/>
            <a:ext cx="8168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rot="0">
            <a:off x="13605241" y="4923641"/>
            <a:ext cx="14528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2674897" y="2696125"/>
            <a:ext cx="1287986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registro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97439" y="3934700"/>
            <a:ext cx="257589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+procedimento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36447" y="411662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+estado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791809" y="5267142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  <p:sp>
        <p:nvSpPr>
          <p:cNvPr name="AutoShape 37" id="37"/>
          <p:cNvSpPr/>
          <p:nvPr/>
        </p:nvSpPr>
        <p:spPr>
          <a:xfrm rot="0">
            <a:off x="14610742" y="6375367"/>
            <a:ext cx="4466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10566819" y="673527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+busca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847201" y="6998419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"/>
              </a:rPr>
              <a:t>+estado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501421" y="5258048"/>
            <a:ext cx="152708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+escopo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662337" y="4259045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72889" y="5766148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06180" y="5362039"/>
            <a:ext cx="1710461" cy="17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85303" y="2762540"/>
            <a:ext cx="5727946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programação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89" y="4716943"/>
            <a:ext cx="16230600" cy="4541357"/>
            <a:chOff x="0" y="0"/>
            <a:chExt cx="21403936" cy="5988868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r="r" b="b" t="t" l="l"/>
              <a:pathLst>
                <a:path h="5925368" w="21340435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r="r" b="b" t="t" l="l"/>
              <a:pathLst>
                <a:path h="598886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776790" y="5218732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815767" y="5218732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942952" y="5628963"/>
            <a:ext cx="3948660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18014" y="5628963"/>
            <a:ext cx="5876489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66381" y="7625792"/>
            <a:ext cx="3301802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95092" y="7625792"/>
            <a:ext cx="4722333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name="AutoShape 16" id="16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4776790" y="7214240"/>
            <a:ext cx="280984" cy="278202"/>
            <a:chOff x="0" y="0"/>
            <a:chExt cx="1008785" cy="998798"/>
          </a:xfrm>
        </p:grpSpPr>
        <p:sp>
          <p:nvSpPr>
            <p:cNvPr name="Freeform 18" id="18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2815767" y="7199953"/>
            <a:ext cx="280984" cy="278202"/>
            <a:chOff x="0" y="0"/>
            <a:chExt cx="1008785" cy="998798"/>
          </a:xfrm>
        </p:grpSpPr>
        <p:sp>
          <p:nvSpPr>
            <p:cNvPr name="Freeform 21" id="21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22" id="22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5316914" y="0"/>
            <a:ext cx="7654172" cy="4408030"/>
            <a:chOff x="0" y="0"/>
            <a:chExt cx="10205562" cy="5877373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1856592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39733" y="3572565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074652" y="3113771"/>
              <a:ext cx="1947516" cy="2046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961754" y="180975"/>
              <a:ext cx="6521787" cy="1709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>
                  <a:solidFill>
                    <a:srgbClr val="B91646"/>
                  </a:solidFill>
                  <a:latin typeface="Brittany"/>
                </a:rPr>
                <a:t>programação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89" y="4716943"/>
            <a:ext cx="16230600" cy="4541357"/>
            <a:chOff x="0" y="0"/>
            <a:chExt cx="21403936" cy="5988868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r="r" b="b" t="t" l="l"/>
              <a:pathLst>
                <a:path h="5925368" w="21340435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r="r" b="b" t="t" l="l"/>
              <a:pathLst>
                <a:path h="598886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776790" y="5218732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815767" y="5218732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2" id="12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4776790" y="7214240"/>
            <a:ext cx="280984" cy="278202"/>
            <a:chOff x="0" y="0"/>
            <a:chExt cx="1008785" cy="998798"/>
          </a:xfrm>
        </p:grpSpPr>
        <p:sp>
          <p:nvSpPr>
            <p:cNvPr name="Freeform 14" id="14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2815767" y="7199953"/>
            <a:ext cx="280984" cy="278202"/>
            <a:chOff x="0" y="0"/>
            <a:chExt cx="1008785" cy="998798"/>
          </a:xfrm>
        </p:grpSpPr>
        <p:sp>
          <p:nvSpPr>
            <p:cNvPr name="Freeform 17" id="1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5316914" y="0"/>
            <a:ext cx="7654172" cy="4408030"/>
            <a:chOff x="0" y="0"/>
            <a:chExt cx="10205562" cy="5877373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1856592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239733" y="3572565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074652" y="3113771"/>
              <a:ext cx="1947516" cy="2046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961754" y="180975"/>
              <a:ext cx="6521787" cy="1709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>
                  <a:solidFill>
                    <a:srgbClr val="B91646"/>
                  </a:solidFill>
                  <a:latin typeface="Brittany"/>
                </a:rPr>
                <a:t>programação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947150" y="4923611"/>
            <a:ext cx="3944462" cy="2568831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2942952" y="5628963"/>
            <a:ext cx="3948660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018014" y="5628963"/>
            <a:ext cx="5876489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266381" y="7625792"/>
            <a:ext cx="3301802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95092" y="7625792"/>
            <a:ext cx="4722333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007" t="10122" r="6003" b="10491"/>
          <a:stretch>
            <a:fillRect/>
          </a:stretch>
        </p:blipFill>
        <p:spPr>
          <a:xfrm flipH="false" flipV="false" rot="0">
            <a:off x="4447721" y="2922129"/>
            <a:ext cx="9392558" cy="605298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46640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6640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95860" y="2648923"/>
            <a:ext cx="6896279" cy="6805469"/>
            <a:chOff x="0" y="0"/>
            <a:chExt cx="9094397" cy="8974642"/>
          </a:xfrm>
        </p:grpSpPr>
        <p:sp>
          <p:nvSpPr>
            <p:cNvPr name="Freeform 4" id="4"/>
            <p:cNvSpPr/>
            <p:nvPr/>
          </p:nvSpPr>
          <p:spPr>
            <a:xfrm>
              <a:off x="31750" y="31750"/>
              <a:ext cx="9030897" cy="8911142"/>
            </a:xfrm>
            <a:custGeom>
              <a:avLst/>
              <a:gdLst/>
              <a:ahLst/>
              <a:cxnLst/>
              <a:rect r="r" b="b" t="t" l="l"/>
              <a:pathLst>
                <a:path h="8911142" w="9030897">
                  <a:moveTo>
                    <a:pt x="8938187" y="8911142"/>
                  </a:moveTo>
                  <a:lnTo>
                    <a:pt x="92710" y="8911142"/>
                  </a:lnTo>
                  <a:cubicBezTo>
                    <a:pt x="41910" y="8911142"/>
                    <a:pt x="0" y="8869232"/>
                    <a:pt x="0" y="881843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936917" y="0"/>
                  </a:lnTo>
                  <a:cubicBezTo>
                    <a:pt x="8987717" y="0"/>
                    <a:pt x="9029627" y="41910"/>
                    <a:pt x="9029627" y="92710"/>
                  </a:cubicBezTo>
                  <a:lnTo>
                    <a:pt x="9029627" y="8817163"/>
                  </a:lnTo>
                  <a:cubicBezTo>
                    <a:pt x="9030897" y="8869232"/>
                    <a:pt x="8988987" y="8911142"/>
                    <a:pt x="8938187" y="8911142"/>
                  </a:cubicBez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9094398" cy="8974642"/>
            </a:xfrm>
            <a:custGeom>
              <a:avLst/>
              <a:gdLst/>
              <a:ahLst/>
              <a:cxnLst/>
              <a:rect r="r" b="b" t="t" l="l"/>
              <a:pathLst>
                <a:path h="8974642" w="9094398">
                  <a:moveTo>
                    <a:pt x="8969937" y="59690"/>
                  </a:moveTo>
                  <a:cubicBezTo>
                    <a:pt x="9005497" y="59690"/>
                    <a:pt x="9034707" y="88900"/>
                    <a:pt x="9034707" y="124460"/>
                  </a:cubicBezTo>
                  <a:lnTo>
                    <a:pt x="9034707" y="8850182"/>
                  </a:lnTo>
                  <a:cubicBezTo>
                    <a:pt x="9034707" y="8885742"/>
                    <a:pt x="9005497" y="8914952"/>
                    <a:pt x="8969937" y="8914952"/>
                  </a:cubicBezTo>
                  <a:lnTo>
                    <a:pt x="124460" y="8914952"/>
                  </a:lnTo>
                  <a:cubicBezTo>
                    <a:pt x="88900" y="8914952"/>
                    <a:pt x="59690" y="8885742"/>
                    <a:pt x="59690" y="88501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69937" y="59690"/>
                  </a:lnTo>
                  <a:moveTo>
                    <a:pt x="89699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850182"/>
                  </a:lnTo>
                  <a:cubicBezTo>
                    <a:pt x="0" y="8918763"/>
                    <a:pt x="55880" y="8974642"/>
                    <a:pt x="124460" y="8974642"/>
                  </a:cubicBezTo>
                  <a:lnTo>
                    <a:pt x="8969937" y="8974642"/>
                  </a:lnTo>
                  <a:cubicBezTo>
                    <a:pt x="9038517" y="8974642"/>
                    <a:pt x="9094398" y="8918763"/>
                    <a:pt x="9094398" y="8850182"/>
                  </a:cubicBezTo>
                  <a:lnTo>
                    <a:pt x="9094398" y="124460"/>
                  </a:lnTo>
                  <a:cubicBezTo>
                    <a:pt x="9094398" y="55880"/>
                    <a:pt x="9038517" y="0"/>
                    <a:pt x="89699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765735" y="5087871"/>
            <a:ext cx="2756529" cy="192757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881804" y="8564055"/>
            <a:ext cx="1439711" cy="719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795973" y="4465636"/>
            <a:ext cx="10696053" cy="271700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448962" y="3275810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6640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95860" y="2648923"/>
            <a:ext cx="6896279" cy="6805469"/>
            <a:chOff x="0" y="0"/>
            <a:chExt cx="9094397" cy="8974642"/>
          </a:xfrm>
        </p:grpSpPr>
        <p:sp>
          <p:nvSpPr>
            <p:cNvPr name="Freeform 4" id="4"/>
            <p:cNvSpPr/>
            <p:nvPr/>
          </p:nvSpPr>
          <p:spPr>
            <a:xfrm>
              <a:off x="31750" y="31750"/>
              <a:ext cx="9030897" cy="8911142"/>
            </a:xfrm>
            <a:custGeom>
              <a:avLst/>
              <a:gdLst/>
              <a:ahLst/>
              <a:cxnLst/>
              <a:rect r="r" b="b" t="t" l="l"/>
              <a:pathLst>
                <a:path h="8911142" w="9030897">
                  <a:moveTo>
                    <a:pt x="8938187" y="8911142"/>
                  </a:moveTo>
                  <a:lnTo>
                    <a:pt x="92710" y="8911142"/>
                  </a:lnTo>
                  <a:cubicBezTo>
                    <a:pt x="41910" y="8911142"/>
                    <a:pt x="0" y="8869232"/>
                    <a:pt x="0" y="881843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936917" y="0"/>
                  </a:lnTo>
                  <a:cubicBezTo>
                    <a:pt x="8987717" y="0"/>
                    <a:pt x="9029627" y="41910"/>
                    <a:pt x="9029627" y="92710"/>
                  </a:cubicBezTo>
                  <a:lnTo>
                    <a:pt x="9029627" y="8817163"/>
                  </a:lnTo>
                  <a:cubicBezTo>
                    <a:pt x="9030897" y="8869232"/>
                    <a:pt x="8988987" y="8911142"/>
                    <a:pt x="8938187" y="8911142"/>
                  </a:cubicBez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9094398" cy="8974642"/>
            </a:xfrm>
            <a:custGeom>
              <a:avLst/>
              <a:gdLst/>
              <a:ahLst/>
              <a:cxnLst/>
              <a:rect r="r" b="b" t="t" l="l"/>
              <a:pathLst>
                <a:path h="8974642" w="9094398">
                  <a:moveTo>
                    <a:pt x="8969937" y="59690"/>
                  </a:moveTo>
                  <a:cubicBezTo>
                    <a:pt x="9005497" y="59690"/>
                    <a:pt x="9034707" y="88900"/>
                    <a:pt x="9034707" y="124460"/>
                  </a:cubicBezTo>
                  <a:lnTo>
                    <a:pt x="9034707" y="8850182"/>
                  </a:lnTo>
                  <a:cubicBezTo>
                    <a:pt x="9034707" y="8885742"/>
                    <a:pt x="9005497" y="8914952"/>
                    <a:pt x="8969937" y="8914952"/>
                  </a:cubicBezTo>
                  <a:lnTo>
                    <a:pt x="124460" y="8914952"/>
                  </a:lnTo>
                  <a:cubicBezTo>
                    <a:pt x="88900" y="8914952"/>
                    <a:pt x="59690" y="8885742"/>
                    <a:pt x="59690" y="88501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69937" y="59690"/>
                  </a:lnTo>
                  <a:moveTo>
                    <a:pt x="89699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850182"/>
                  </a:lnTo>
                  <a:cubicBezTo>
                    <a:pt x="0" y="8918763"/>
                    <a:pt x="55880" y="8974642"/>
                    <a:pt x="124460" y="8974642"/>
                  </a:cubicBezTo>
                  <a:lnTo>
                    <a:pt x="8969937" y="8974642"/>
                  </a:lnTo>
                  <a:cubicBezTo>
                    <a:pt x="9038517" y="8974642"/>
                    <a:pt x="9094398" y="8918763"/>
                    <a:pt x="9094398" y="8850182"/>
                  </a:cubicBezTo>
                  <a:lnTo>
                    <a:pt x="9094398" y="124460"/>
                  </a:lnTo>
                  <a:cubicBezTo>
                    <a:pt x="9094398" y="55880"/>
                    <a:pt x="9038517" y="0"/>
                    <a:pt x="89699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350125" y="3056674"/>
            <a:ext cx="2756529" cy="192757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453920" y="4229341"/>
            <a:ext cx="2688933" cy="200635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881804" y="8564055"/>
            <a:ext cx="1439711" cy="71985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317647">
            <a:off x="8270995" y="3230724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6640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95860" y="2648923"/>
            <a:ext cx="6896279" cy="6805469"/>
            <a:chOff x="0" y="0"/>
            <a:chExt cx="9094397" cy="8974642"/>
          </a:xfrm>
        </p:grpSpPr>
        <p:sp>
          <p:nvSpPr>
            <p:cNvPr name="Freeform 4" id="4"/>
            <p:cNvSpPr/>
            <p:nvPr/>
          </p:nvSpPr>
          <p:spPr>
            <a:xfrm>
              <a:off x="31750" y="31750"/>
              <a:ext cx="9030897" cy="8911142"/>
            </a:xfrm>
            <a:custGeom>
              <a:avLst/>
              <a:gdLst/>
              <a:ahLst/>
              <a:cxnLst/>
              <a:rect r="r" b="b" t="t" l="l"/>
              <a:pathLst>
                <a:path h="8911142" w="9030897">
                  <a:moveTo>
                    <a:pt x="8938187" y="8911142"/>
                  </a:moveTo>
                  <a:lnTo>
                    <a:pt x="92710" y="8911142"/>
                  </a:lnTo>
                  <a:cubicBezTo>
                    <a:pt x="41910" y="8911142"/>
                    <a:pt x="0" y="8869232"/>
                    <a:pt x="0" y="881843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936917" y="0"/>
                  </a:lnTo>
                  <a:cubicBezTo>
                    <a:pt x="8987717" y="0"/>
                    <a:pt x="9029627" y="41910"/>
                    <a:pt x="9029627" y="92710"/>
                  </a:cubicBezTo>
                  <a:lnTo>
                    <a:pt x="9029627" y="8817163"/>
                  </a:lnTo>
                  <a:cubicBezTo>
                    <a:pt x="9030897" y="8869232"/>
                    <a:pt x="8988987" y="8911142"/>
                    <a:pt x="8938187" y="8911142"/>
                  </a:cubicBez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9094398" cy="8974642"/>
            </a:xfrm>
            <a:custGeom>
              <a:avLst/>
              <a:gdLst/>
              <a:ahLst/>
              <a:cxnLst/>
              <a:rect r="r" b="b" t="t" l="l"/>
              <a:pathLst>
                <a:path h="8974642" w="9094398">
                  <a:moveTo>
                    <a:pt x="8969937" y="59690"/>
                  </a:moveTo>
                  <a:cubicBezTo>
                    <a:pt x="9005497" y="59690"/>
                    <a:pt x="9034707" y="88900"/>
                    <a:pt x="9034707" y="124460"/>
                  </a:cubicBezTo>
                  <a:lnTo>
                    <a:pt x="9034707" y="8850182"/>
                  </a:lnTo>
                  <a:cubicBezTo>
                    <a:pt x="9034707" y="8885742"/>
                    <a:pt x="9005497" y="8914952"/>
                    <a:pt x="8969937" y="8914952"/>
                  </a:cubicBezTo>
                  <a:lnTo>
                    <a:pt x="124460" y="8914952"/>
                  </a:lnTo>
                  <a:cubicBezTo>
                    <a:pt x="88900" y="8914952"/>
                    <a:pt x="59690" y="8885742"/>
                    <a:pt x="59690" y="885018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969937" y="59690"/>
                  </a:lnTo>
                  <a:moveTo>
                    <a:pt x="89699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850182"/>
                  </a:lnTo>
                  <a:cubicBezTo>
                    <a:pt x="0" y="8918763"/>
                    <a:pt x="55880" y="8974642"/>
                    <a:pt x="124460" y="8974642"/>
                  </a:cubicBezTo>
                  <a:lnTo>
                    <a:pt x="8969937" y="8974642"/>
                  </a:lnTo>
                  <a:cubicBezTo>
                    <a:pt x="9038517" y="8974642"/>
                    <a:pt x="9094398" y="8918763"/>
                    <a:pt x="9094398" y="8850182"/>
                  </a:cubicBezTo>
                  <a:lnTo>
                    <a:pt x="9094398" y="124460"/>
                  </a:lnTo>
                  <a:cubicBezTo>
                    <a:pt x="9094398" y="55880"/>
                    <a:pt x="9038517" y="0"/>
                    <a:pt x="89699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350125" y="3056674"/>
            <a:ext cx="2756529" cy="192757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453920" y="4229341"/>
            <a:ext cx="2688933" cy="200635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209303" y="5730851"/>
            <a:ext cx="2897351" cy="193525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881804" y="8564055"/>
            <a:ext cx="1439711" cy="71985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317647">
            <a:off x="8270995" y="3230724"/>
            <a:ext cx="1027915" cy="74395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true" rot="3581912">
            <a:off x="9082022" y="5068628"/>
            <a:ext cx="1027915" cy="743953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6640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95860" y="2648923"/>
            <a:ext cx="6896279" cy="6805469"/>
            <a:chOff x="0" y="0"/>
            <a:chExt cx="9195039" cy="907395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195039" cy="9073959"/>
              <a:chOff x="0" y="0"/>
              <a:chExt cx="9094397" cy="8974642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9030897" cy="8911142"/>
              </a:xfrm>
              <a:custGeom>
                <a:avLst/>
                <a:gdLst/>
                <a:ahLst/>
                <a:cxnLst/>
                <a:rect r="r" b="b" t="t" l="l"/>
                <a:pathLst>
                  <a:path h="8911142" w="9030897">
                    <a:moveTo>
                      <a:pt x="8938187" y="8911142"/>
                    </a:moveTo>
                    <a:lnTo>
                      <a:pt x="92710" y="8911142"/>
                    </a:lnTo>
                    <a:cubicBezTo>
                      <a:pt x="41910" y="8911142"/>
                      <a:pt x="0" y="8869232"/>
                      <a:pt x="0" y="88184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936917" y="0"/>
                    </a:lnTo>
                    <a:cubicBezTo>
                      <a:pt x="8987717" y="0"/>
                      <a:pt x="9029627" y="41910"/>
                      <a:pt x="9029627" y="92710"/>
                    </a:cubicBezTo>
                    <a:lnTo>
                      <a:pt x="9029627" y="8817163"/>
                    </a:lnTo>
                    <a:cubicBezTo>
                      <a:pt x="9030897" y="8869232"/>
                      <a:pt x="8988987" y="8911142"/>
                      <a:pt x="8938187" y="8911142"/>
                    </a:cubicBezTo>
                    <a:close/>
                  </a:path>
                </a:pathLst>
              </a:custGeom>
              <a:solidFill>
                <a:srgbClr val="F7F2ED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9094398" cy="8974642"/>
              </a:xfrm>
              <a:custGeom>
                <a:avLst/>
                <a:gdLst/>
                <a:ahLst/>
                <a:cxnLst/>
                <a:rect r="r" b="b" t="t" l="l"/>
                <a:pathLst>
                  <a:path h="8974642" w="9094398">
                    <a:moveTo>
                      <a:pt x="8969937" y="59690"/>
                    </a:moveTo>
                    <a:cubicBezTo>
                      <a:pt x="9005497" y="59690"/>
                      <a:pt x="9034707" y="88900"/>
                      <a:pt x="9034707" y="124460"/>
                    </a:cubicBezTo>
                    <a:lnTo>
                      <a:pt x="9034707" y="8850182"/>
                    </a:lnTo>
                    <a:cubicBezTo>
                      <a:pt x="9034707" y="8885742"/>
                      <a:pt x="9005497" y="8914952"/>
                      <a:pt x="8969937" y="8914952"/>
                    </a:cubicBezTo>
                    <a:lnTo>
                      <a:pt x="124460" y="8914952"/>
                    </a:lnTo>
                    <a:cubicBezTo>
                      <a:pt x="88900" y="8914952"/>
                      <a:pt x="59690" y="8885742"/>
                      <a:pt x="59690" y="88501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969937" y="59690"/>
                    </a:lnTo>
                    <a:moveTo>
                      <a:pt x="896993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50182"/>
                    </a:lnTo>
                    <a:cubicBezTo>
                      <a:pt x="0" y="8918763"/>
                      <a:pt x="55880" y="8974642"/>
                      <a:pt x="124460" y="8974642"/>
                    </a:cubicBezTo>
                    <a:lnTo>
                      <a:pt x="8969937" y="8974642"/>
                    </a:lnTo>
                    <a:cubicBezTo>
                      <a:pt x="9038517" y="8974642"/>
                      <a:pt x="9094398" y="8918763"/>
                      <a:pt x="9094398" y="8850182"/>
                    </a:cubicBezTo>
                    <a:lnTo>
                      <a:pt x="9094398" y="124460"/>
                    </a:lnTo>
                    <a:cubicBezTo>
                      <a:pt x="9094398" y="55880"/>
                      <a:pt x="9038517" y="0"/>
                      <a:pt x="896993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4872352" y="543669"/>
              <a:ext cx="3675372" cy="2570097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1010747" y="2107224"/>
              <a:ext cx="3585244" cy="2675143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4684590" y="4109237"/>
              <a:ext cx="3863135" cy="2580338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922147" y="5956420"/>
              <a:ext cx="3762443" cy="2810315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6914592" y="7886843"/>
              <a:ext cx="1919614" cy="959807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317647">
              <a:off x="3433514" y="775735"/>
              <a:ext cx="1370553" cy="991937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true" rot="3581912">
              <a:off x="4514882" y="3226274"/>
              <a:ext cx="1370553" cy="991937"/>
            </a:xfrm>
            <a:prstGeom prst="rect">
              <a:avLst/>
            </a:prstGeom>
          </p:spPr>
        </p:pic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317647">
              <a:off x="3215786" y="5130330"/>
              <a:ext cx="1370553" cy="9919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3451" y="1307299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93451" y="3937018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93451" y="7276948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93451" y="18482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SIMULAÇÃO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93451" y="4477933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OBJETOS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93451" y="7817863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CLASSES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2648923"/>
            <a:ext cx="6896279" cy="6805469"/>
            <a:chOff x="0" y="0"/>
            <a:chExt cx="9195039" cy="907395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9195039" cy="9073959"/>
              <a:chOff x="0" y="0"/>
              <a:chExt cx="9094397" cy="8974642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030897" cy="8911142"/>
              </a:xfrm>
              <a:custGeom>
                <a:avLst/>
                <a:gdLst/>
                <a:ahLst/>
                <a:cxnLst/>
                <a:rect r="r" b="b" t="t" l="l"/>
                <a:pathLst>
                  <a:path h="8911142" w="9030897">
                    <a:moveTo>
                      <a:pt x="8938187" y="8911142"/>
                    </a:moveTo>
                    <a:lnTo>
                      <a:pt x="92710" y="8911142"/>
                    </a:lnTo>
                    <a:cubicBezTo>
                      <a:pt x="41910" y="8911142"/>
                      <a:pt x="0" y="8869232"/>
                      <a:pt x="0" y="88184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936917" y="0"/>
                    </a:lnTo>
                    <a:cubicBezTo>
                      <a:pt x="8987717" y="0"/>
                      <a:pt x="9029627" y="41910"/>
                      <a:pt x="9029627" y="92710"/>
                    </a:cubicBezTo>
                    <a:lnTo>
                      <a:pt x="9029627" y="8817163"/>
                    </a:lnTo>
                    <a:cubicBezTo>
                      <a:pt x="9030897" y="8869232"/>
                      <a:pt x="8988987" y="8911142"/>
                      <a:pt x="8938187" y="8911142"/>
                    </a:cubicBezTo>
                    <a:close/>
                  </a:path>
                </a:pathLst>
              </a:custGeom>
              <a:solidFill>
                <a:srgbClr val="F7F2ED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9094398" cy="8974642"/>
              </a:xfrm>
              <a:custGeom>
                <a:avLst/>
                <a:gdLst/>
                <a:ahLst/>
                <a:cxnLst/>
                <a:rect r="r" b="b" t="t" l="l"/>
                <a:pathLst>
                  <a:path h="8974642" w="9094398">
                    <a:moveTo>
                      <a:pt x="8969937" y="59690"/>
                    </a:moveTo>
                    <a:cubicBezTo>
                      <a:pt x="9005497" y="59690"/>
                      <a:pt x="9034707" y="88900"/>
                      <a:pt x="9034707" y="124460"/>
                    </a:cubicBezTo>
                    <a:lnTo>
                      <a:pt x="9034707" y="8850182"/>
                    </a:lnTo>
                    <a:cubicBezTo>
                      <a:pt x="9034707" y="8885742"/>
                      <a:pt x="9005497" y="8914952"/>
                      <a:pt x="8969937" y="8914952"/>
                    </a:cubicBezTo>
                    <a:lnTo>
                      <a:pt x="124460" y="8914952"/>
                    </a:lnTo>
                    <a:cubicBezTo>
                      <a:pt x="88900" y="8914952"/>
                      <a:pt x="59690" y="8885742"/>
                      <a:pt x="59690" y="88501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969937" y="59690"/>
                    </a:lnTo>
                    <a:moveTo>
                      <a:pt x="896993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50182"/>
                    </a:lnTo>
                    <a:cubicBezTo>
                      <a:pt x="0" y="8918763"/>
                      <a:pt x="55880" y="8974642"/>
                      <a:pt x="124460" y="8974642"/>
                    </a:cubicBezTo>
                    <a:lnTo>
                      <a:pt x="8969937" y="8974642"/>
                    </a:lnTo>
                    <a:cubicBezTo>
                      <a:pt x="9038517" y="8974642"/>
                      <a:pt x="9094398" y="8918763"/>
                      <a:pt x="9094398" y="8850182"/>
                    </a:cubicBezTo>
                    <a:lnTo>
                      <a:pt x="9094398" y="124460"/>
                    </a:lnTo>
                    <a:cubicBezTo>
                      <a:pt x="9094398" y="55880"/>
                      <a:pt x="9038517" y="0"/>
                      <a:pt x="896993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4872352" y="543669"/>
              <a:ext cx="3675372" cy="2570097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1010747" y="2107224"/>
              <a:ext cx="3585244" cy="2675143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4684590" y="4109237"/>
              <a:ext cx="3863135" cy="2580338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922147" y="5956420"/>
              <a:ext cx="3762443" cy="2810315"/>
            </a:xfrm>
            <a:prstGeom prst="rect">
              <a:avLst/>
            </a:prstGeom>
          </p:spPr>
        </p:pic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6914592" y="7886843"/>
              <a:ext cx="1919614" cy="959807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317647">
              <a:off x="3433514" y="775735"/>
              <a:ext cx="1370553" cy="991937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true" rot="3581912">
              <a:off x="4514882" y="3226274"/>
              <a:ext cx="1370553" cy="991937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317647">
              <a:off x="3215786" y="5130330"/>
              <a:ext cx="1370553" cy="9919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3451" y="1307299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93451" y="3937018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93451" y="7276948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93451" y="18482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SIMULAÇÃO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93451" y="4477933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OBJETOS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93451" y="7817863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CLASSES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2648923"/>
            <a:ext cx="6896279" cy="6805469"/>
            <a:chOff x="0" y="0"/>
            <a:chExt cx="9195039" cy="907395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9195039" cy="9073959"/>
              <a:chOff x="0" y="0"/>
              <a:chExt cx="9094397" cy="8974642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030897" cy="8911142"/>
              </a:xfrm>
              <a:custGeom>
                <a:avLst/>
                <a:gdLst/>
                <a:ahLst/>
                <a:cxnLst/>
                <a:rect r="r" b="b" t="t" l="l"/>
                <a:pathLst>
                  <a:path h="8911142" w="9030897">
                    <a:moveTo>
                      <a:pt x="8938187" y="8911142"/>
                    </a:moveTo>
                    <a:lnTo>
                      <a:pt x="92710" y="8911142"/>
                    </a:lnTo>
                    <a:cubicBezTo>
                      <a:pt x="41910" y="8911142"/>
                      <a:pt x="0" y="8869232"/>
                      <a:pt x="0" y="88184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936917" y="0"/>
                    </a:lnTo>
                    <a:cubicBezTo>
                      <a:pt x="8987717" y="0"/>
                      <a:pt x="9029627" y="41910"/>
                      <a:pt x="9029627" y="92710"/>
                    </a:cubicBezTo>
                    <a:lnTo>
                      <a:pt x="9029627" y="8817163"/>
                    </a:lnTo>
                    <a:cubicBezTo>
                      <a:pt x="9030897" y="8869232"/>
                      <a:pt x="8988987" y="8911142"/>
                      <a:pt x="8938187" y="8911142"/>
                    </a:cubicBezTo>
                    <a:close/>
                  </a:path>
                </a:pathLst>
              </a:custGeom>
              <a:solidFill>
                <a:srgbClr val="F7F2ED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9094398" cy="8974642"/>
              </a:xfrm>
              <a:custGeom>
                <a:avLst/>
                <a:gdLst/>
                <a:ahLst/>
                <a:cxnLst/>
                <a:rect r="r" b="b" t="t" l="l"/>
                <a:pathLst>
                  <a:path h="8974642" w="9094398">
                    <a:moveTo>
                      <a:pt x="8969937" y="59690"/>
                    </a:moveTo>
                    <a:cubicBezTo>
                      <a:pt x="9005497" y="59690"/>
                      <a:pt x="9034707" y="88900"/>
                      <a:pt x="9034707" y="124460"/>
                    </a:cubicBezTo>
                    <a:lnTo>
                      <a:pt x="9034707" y="8850182"/>
                    </a:lnTo>
                    <a:cubicBezTo>
                      <a:pt x="9034707" y="8885742"/>
                      <a:pt x="9005497" y="8914952"/>
                      <a:pt x="8969937" y="8914952"/>
                    </a:cubicBezTo>
                    <a:lnTo>
                      <a:pt x="124460" y="8914952"/>
                    </a:lnTo>
                    <a:cubicBezTo>
                      <a:pt x="88900" y="8914952"/>
                      <a:pt x="59690" y="8885742"/>
                      <a:pt x="59690" y="88501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969937" y="59690"/>
                    </a:lnTo>
                    <a:moveTo>
                      <a:pt x="896993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50182"/>
                    </a:lnTo>
                    <a:cubicBezTo>
                      <a:pt x="0" y="8918763"/>
                      <a:pt x="55880" y="8974642"/>
                      <a:pt x="124460" y="8974642"/>
                    </a:cubicBezTo>
                    <a:lnTo>
                      <a:pt x="8969937" y="8974642"/>
                    </a:lnTo>
                    <a:cubicBezTo>
                      <a:pt x="9038517" y="8974642"/>
                      <a:pt x="9094398" y="8918763"/>
                      <a:pt x="9094398" y="8850182"/>
                    </a:cubicBezTo>
                    <a:lnTo>
                      <a:pt x="9094398" y="124460"/>
                    </a:lnTo>
                    <a:cubicBezTo>
                      <a:pt x="9094398" y="55880"/>
                      <a:pt x="9038517" y="0"/>
                      <a:pt x="896993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4872352" y="543669"/>
              <a:ext cx="3675372" cy="2570097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1010747" y="2107224"/>
              <a:ext cx="3585244" cy="2675143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4684590" y="4109237"/>
              <a:ext cx="3863135" cy="2580338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922147" y="5956420"/>
              <a:ext cx="3762443" cy="2810315"/>
            </a:xfrm>
            <a:prstGeom prst="rect">
              <a:avLst/>
            </a:prstGeom>
          </p:spPr>
        </p:pic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6914592" y="7886843"/>
              <a:ext cx="1919614" cy="959807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317647">
              <a:off x="3433514" y="775735"/>
              <a:ext cx="1370553" cy="991937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true" rot="3581912">
              <a:off x="4514882" y="3226274"/>
              <a:ext cx="1370553" cy="991937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317647">
              <a:off x="3215786" y="5130330"/>
              <a:ext cx="1370553" cy="991937"/>
            </a:xfrm>
            <a:prstGeom prst="rect">
              <a:avLst/>
            </a:prstGeom>
          </p:spPr>
        </p:pic>
      </p:grpSp>
      <p:sp>
        <p:nvSpPr>
          <p:cNvPr name="TextBox 24" id="24"/>
          <p:cNvSpPr txBox="true"/>
          <p:nvPr/>
        </p:nvSpPr>
        <p:spPr>
          <a:xfrm rot="0">
            <a:off x="10493451" y="2510807"/>
            <a:ext cx="694090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 POO tem como objetivo simular PROCESSOS REAIS a partir da ABSTRAÇÃO de elementos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493451" y="5067300"/>
            <a:ext cx="7174316" cy="170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representações dos elementos contidos no processo a ser simulado. São utilizados para INTERAGIREM com outros objetod SIMULANDO o processo real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3451" y="1307299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93451" y="3937018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93451" y="7276948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93451" y="18482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SIMULAÇÃO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93451" y="4477933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OBJETOS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93451" y="7817863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CLASSES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2648923"/>
            <a:ext cx="6896279" cy="6805469"/>
            <a:chOff x="0" y="0"/>
            <a:chExt cx="9195039" cy="907395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9195039" cy="9073959"/>
              <a:chOff x="0" y="0"/>
              <a:chExt cx="9094397" cy="8974642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030897" cy="8911142"/>
              </a:xfrm>
              <a:custGeom>
                <a:avLst/>
                <a:gdLst/>
                <a:ahLst/>
                <a:cxnLst/>
                <a:rect r="r" b="b" t="t" l="l"/>
                <a:pathLst>
                  <a:path h="8911142" w="9030897">
                    <a:moveTo>
                      <a:pt x="8938187" y="8911142"/>
                    </a:moveTo>
                    <a:lnTo>
                      <a:pt x="92710" y="8911142"/>
                    </a:lnTo>
                    <a:cubicBezTo>
                      <a:pt x="41910" y="8911142"/>
                      <a:pt x="0" y="8869232"/>
                      <a:pt x="0" y="88184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936917" y="0"/>
                    </a:lnTo>
                    <a:cubicBezTo>
                      <a:pt x="8987717" y="0"/>
                      <a:pt x="9029627" y="41910"/>
                      <a:pt x="9029627" y="92710"/>
                    </a:cubicBezTo>
                    <a:lnTo>
                      <a:pt x="9029627" y="8817163"/>
                    </a:lnTo>
                    <a:cubicBezTo>
                      <a:pt x="9030897" y="8869232"/>
                      <a:pt x="8988987" y="8911142"/>
                      <a:pt x="8938187" y="8911142"/>
                    </a:cubicBezTo>
                    <a:close/>
                  </a:path>
                </a:pathLst>
              </a:custGeom>
              <a:solidFill>
                <a:srgbClr val="F7F2ED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9094398" cy="8974642"/>
              </a:xfrm>
              <a:custGeom>
                <a:avLst/>
                <a:gdLst/>
                <a:ahLst/>
                <a:cxnLst/>
                <a:rect r="r" b="b" t="t" l="l"/>
                <a:pathLst>
                  <a:path h="8974642" w="9094398">
                    <a:moveTo>
                      <a:pt x="8969937" y="59690"/>
                    </a:moveTo>
                    <a:cubicBezTo>
                      <a:pt x="9005497" y="59690"/>
                      <a:pt x="9034707" y="88900"/>
                      <a:pt x="9034707" y="124460"/>
                    </a:cubicBezTo>
                    <a:lnTo>
                      <a:pt x="9034707" y="8850182"/>
                    </a:lnTo>
                    <a:cubicBezTo>
                      <a:pt x="9034707" y="8885742"/>
                      <a:pt x="9005497" y="8914952"/>
                      <a:pt x="8969937" y="8914952"/>
                    </a:cubicBezTo>
                    <a:lnTo>
                      <a:pt x="124460" y="8914952"/>
                    </a:lnTo>
                    <a:cubicBezTo>
                      <a:pt x="88900" y="8914952"/>
                      <a:pt x="59690" y="8885742"/>
                      <a:pt x="59690" y="88501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969937" y="59690"/>
                    </a:lnTo>
                    <a:moveTo>
                      <a:pt x="896993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50182"/>
                    </a:lnTo>
                    <a:cubicBezTo>
                      <a:pt x="0" y="8918763"/>
                      <a:pt x="55880" y="8974642"/>
                      <a:pt x="124460" y="8974642"/>
                    </a:cubicBezTo>
                    <a:lnTo>
                      <a:pt x="8969937" y="8974642"/>
                    </a:lnTo>
                    <a:cubicBezTo>
                      <a:pt x="9038517" y="8974642"/>
                      <a:pt x="9094398" y="8918763"/>
                      <a:pt x="9094398" y="8850182"/>
                    </a:cubicBezTo>
                    <a:lnTo>
                      <a:pt x="9094398" y="124460"/>
                    </a:lnTo>
                    <a:cubicBezTo>
                      <a:pt x="9094398" y="55880"/>
                      <a:pt x="9038517" y="0"/>
                      <a:pt x="896993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4872352" y="543669"/>
              <a:ext cx="3675372" cy="2570097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1010747" y="2107224"/>
              <a:ext cx="3585244" cy="2675143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4684590" y="4109237"/>
              <a:ext cx="3863135" cy="2580338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922147" y="5956420"/>
              <a:ext cx="3762443" cy="2810315"/>
            </a:xfrm>
            <a:prstGeom prst="rect">
              <a:avLst/>
            </a:prstGeom>
          </p:spPr>
        </p:pic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6914592" y="7886843"/>
              <a:ext cx="1919614" cy="959807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317647">
              <a:off x="3433514" y="775735"/>
              <a:ext cx="1370553" cy="991937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true" rot="3581912">
              <a:off x="4514882" y="3226274"/>
              <a:ext cx="1370553" cy="991937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317647">
              <a:off x="3215786" y="5130330"/>
              <a:ext cx="1370553" cy="991937"/>
            </a:xfrm>
            <a:prstGeom prst="rect">
              <a:avLst/>
            </a:prstGeom>
          </p:spPr>
        </p:pic>
      </p:grpSp>
      <p:sp>
        <p:nvSpPr>
          <p:cNvPr name="TextBox 24" id="24"/>
          <p:cNvSpPr txBox="true"/>
          <p:nvPr/>
        </p:nvSpPr>
        <p:spPr>
          <a:xfrm rot="0">
            <a:off x="10493451" y="2510807"/>
            <a:ext cx="694090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 POO tem como objetivo simular PROCESSOS REAIS a partir da ABSTRAÇÃO de elementos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493451" y="5067300"/>
            <a:ext cx="7174316" cy="170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representações dos elementos contidos no processo a ser simulado. São utilizados para INTERAGIREM com outros objetod SIMULANDO o processo real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493451" y="8411398"/>
            <a:ext cx="694090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ABSTRAÇÕES aplicadas aos OBJETOS. Um objeto é a forma "CONCRETA" de uma classe</a:t>
            </a: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3451" y="1307299"/>
            <a:ext cx="1562949" cy="417760"/>
            <a:chOff x="0" y="0"/>
            <a:chExt cx="570168" cy="152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93451" y="3937018"/>
            <a:ext cx="1562949" cy="417760"/>
            <a:chOff x="0" y="0"/>
            <a:chExt cx="570168" cy="152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93451" y="7276948"/>
            <a:ext cx="1562949" cy="417760"/>
            <a:chOff x="0" y="0"/>
            <a:chExt cx="570168" cy="1524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93451" y="18482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SIMULAÇÃO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93451" y="4477933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OBJETOS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93451" y="7817863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CLASSES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2648923"/>
            <a:ext cx="6896279" cy="6805469"/>
            <a:chOff x="0" y="0"/>
            <a:chExt cx="9195039" cy="907395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9195039" cy="9073959"/>
              <a:chOff x="0" y="0"/>
              <a:chExt cx="9094397" cy="8974642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030897" cy="8911142"/>
              </a:xfrm>
              <a:custGeom>
                <a:avLst/>
                <a:gdLst/>
                <a:ahLst/>
                <a:cxnLst/>
                <a:rect r="r" b="b" t="t" l="l"/>
                <a:pathLst>
                  <a:path h="8911142" w="9030897">
                    <a:moveTo>
                      <a:pt x="8938187" y="8911142"/>
                    </a:moveTo>
                    <a:lnTo>
                      <a:pt x="92710" y="8911142"/>
                    </a:lnTo>
                    <a:cubicBezTo>
                      <a:pt x="41910" y="8911142"/>
                      <a:pt x="0" y="8869232"/>
                      <a:pt x="0" y="88184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936917" y="0"/>
                    </a:lnTo>
                    <a:cubicBezTo>
                      <a:pt x="8987717" y="0"/>
                      <a:pt x="9029627" y="41910"/>
                      <a:pt x="9029627" y="92710"/>
                    </a:cubicBezTo>
                    <a:lnTo>
                      <a:pt x="9029627" y="8817163"/>
                    </a:lnTo>
                    <a:cubicBezTo>
                      <a:pt x="9030897" y="8869232"/>
                      <a:pt x="8988987" y="8911142"/>
                      <a:pt x="8938187" y="8911142"/>
                    </a:cubicBezTo>
                    <a:close/>
                  </a:path>
                </a:pathLst>
              </a:custGeom>
              <a:solidFill>
                <a:srgbClr val="F7F2ED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9094398" cy="8974642"/>
              </a:xfrm>
              <a:custGeom>
                <a:avLst/>
                <a:gdLst/>
                <a:ahLst/>
                <a:cxnLst/>
                <a:rect r="r" b="b" t="t" l="l"/>
                <a:pathLst>
                  <a:path h="8974642" w="9094398">
                    <a:moveTo>
                      <a:pt x="8969937" y="59690"/>
                    </a:moveTo>
                    <a:cubicBezTo>
                      <a:pt x="9005497" y="59690"/>
                      <a:pt x="9034707" y="88900"/>
                      <a:pt x="9034707" y="124460"/>
                    </a:cubicBezTo>
                    <a:lnTo>
                      <a:pt x="9034707" y="8850182"/>
                    </a:lnTo>
                    <a:cubicBezTo>
                      <a:pt x="9034707" y="8885742"/>
                      <a:pt x="9005497" y="8914952"/>
                      <a:pt x="8969937" y="8914952"/>
                    </a:cubicBezTo>
                    <a:lnTo>
                      <a:pt x="124460" y="8914952"/>
                    </a:lnTo>
                    <a:cubicBezTo>
                      <a:pt x="88900" y="8914952"/>
                      <a:pt x="59690" y="8885742"/>
                      <a:pt x="59690" y="88501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969937" y="59690"/>
                    </a:lnTo>
                    <a:moveTo>
                      <a:pt x="896993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50182"/>
                    </a:lnTo>
                    <a:cubicBezTo>
                      <a:pt x="0" y="8918763"/>
                      <a:pt x="55880" y="8974642"/>
                      <a:pt x="124460" y="8974642"/>
                    </a:cubicBezTo>
                    <a:lnTo>
                      <a:pt x="8969937" y="8974642"/>
                    </a:lnTo>
                    <a:cubicBezTo>
                      <a:pt x="9038517" y="8974642"/>
                      <a:pt x="9094398" y="8918763"/>
                      <a:pt x="9094398" y="8850182"/>
                    </a:cubicBezTo>
                    <a:lnTo>
                      <a:pt x="9094398" y="124460"/>
                    </a:lnTo>
                    <a:cubicBezTo>
                      <a:pt x="9094398" y="55880"/>
                      <a:pt x="9038517" y="0"/>
                      <a:pt x="896993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4872352" y="543669"/>
              <a:ext cx="3675372" cy="2570097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1010747" y="2107224"/>
              <a:ext cx="3585244" cy="2675143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4684590" y="4109237"/>
              <a:ext cx="3863135" cy="2580338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922147" y="5956420"/>
              <a:ext cx="3762443" cy="2810315"/>
            </a:xfrm>
            <a:prstGeom prst="rect">
              <a:avLst/>
            </a:prstGeom>
          </p:spPr>
        </p:pic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6914592" y="7886843"/>
              <a:ext cx="1919614" cy="959807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317647">
              <a:off x="3433514" y="775735"/>
              <a:ext cx="1370553" cy="991937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true" rot="3581912">
              <a:off x="4514882" y="3226274"/>
              <a:ext cx="1370553" cy="991937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7317647">
              <a:off x="3215786" y="5130330"/>
              <a:ext cx="1370553" cy="991937"/>
            </a:xfrm>
            <a:prstGeom prst="rect">
              <a:avLst/>
            </a:prstGeom>
          </p:spPr>
        </p:pic>
      </p:grpSp>
      <p:sp>
        <p:nvSpPr>
          <p:cNvPr name="TextBox 24" id="24"/>
          <p:cNvSpPr txBox="true"/>
          <p:nvPr/>
        </p:nvSpPr>
        <p:spPr>
          <a:xfrm rot="0">
            <a:off x="10493451" y="2510807"/>
            <a:ext cx="694090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 POO tem como objetivo simular PROCESSOS REAIS a partir da ABSTRAÇÃO de elementos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493451" y="5067300"/>
            <a:ext cx="7174316" cy="170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representações dos elementos contidos no processo a ser simulado. São utilizados para INTERAGIREM com outros objetod SIMULANDO o processo real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493451" y="8411398"/>
            <a:ext cx="694090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São ABSTRAÇÕES aplicadas aos OBJETOS. Um objeto é a forma "CONCRETA" de uma classe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3830954" y="8143206"/>
            <a:ext cx="6055126" cy="1795549"/>
            <a:chOff x="0" y="0"/>
            <a:chExt cx="24230031" cy="7185020"/>
          </a:xfrm>
        </p:grpSpPr>
        <p:sp>
          <p:nvSpPr>
            <p:cNvPr name="Freeform 28" id="28"/>
            <p:cNvSpPr/>
            <p:nvPr/>
          </p:nvSpPr>
          <p:spPr>
            <a:xfrm>
              <a:off x="31750" y="31750"/>
              <a:ext cx="24166531" cy="7121520"/>
            </a:xfrm>
            <a:custGeom>
              <a:avLst/>
              <a:gdLst/>
              <a:ahLst/>
              <a:cxnLst/>
              <a:rect r="r" b="b" t="t" l="l"/>
              <a:pathLst>
                <a:path h="7121520" w="24166531">
                  <a:moveTo>
                    <a:pt x="24073820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072551" y="0"/>
                  </a:lnTo>
                  <a:cubicBezTo>
                    <a:pt x="24123351" y="0"/>
                    <a:pt x="24165261" y="41910"/>
                    <a:pt x="24165261" y="92710"/>
                  </a:cubicBezTo>
                  <a:lnTo>
                    <a:pt x="24165261" y="7027540"/>
                  </a:lnTo>
                  <a:cubicBezTo>
                    <a:pt x="24166531" y="7079611"/>
                    <a:pt x="24124620" y="7121520"/>
                    <a:pt x="24073820" y="7121520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0"/>
              <a:ext cx="24230031" cy="7185020"/>
            </a:xfrm>
            <a:custGeom>
              <a:avLst/>
              <a:gdLst/>
              <a:ahLst/>
              <a:cxnLst/>
              <a:rect r="r" b="b" t="t" l="l"/>
              <a:pathLst>
                <a:path h="7185020" w="24230031">
                  <a:moveTo>
                    <a:pt x="24105570" y="59690"/>
                  </a:moveTo>
                  <a:cubicBezTo>
                    <a:pt x="24141131" y="59690"/>
                    <a:pt x="24170340" y="88900"/>
                    <a:pt x="24170340" y="124460"/>
                  </a:cubicBezTo>
                  <a:lnTo>
                    <a:pt x="24170340" y="7060561"/>
                  </a:lnTo>
                  <a:cubicBezTo>
                    <a:pt x="24170340" y="7096120"/>
                    <a:pt x="24141131" y="7125330"/>
                    <a:pt x="24105570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4105570" y="59690"/>
                  </a:lnTo>
                  <a:moveTo>
                    <a:pt x="241055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24105570" y="7185020"/>
                  </a:lnTo>
                  <a:cubicBezTo>
                    <a:pt x="24174151" y="7185020"/>
                    <a:pt x="24230031" y="7129140"/>
                    <a:pt x="24230031" y="7060561"/>
                  </a:cubicBezTo>
                  <a:lnTo>
                    <a:pt x="24230031" y="124460"/>
                  </a:lnTo>
                  <a:cubicBezTo>
                    <a:pt x="24230031" y="55880"/>
                    <a:pt x="24174151" y="0"/>
                    <a:pt x="241055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4044528" y="8365117"/>
            <a:ext cx="5627978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Para SIMULAR um processo real, é necessário abstraí-lo a ponto de ser representado por CLASSES e OBJETOS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983826" y="802923"/>
            <a:ext cx="2320348" cy="232034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30806" y="5116702"/>
            <a:ext cx="2030800" cy="265306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28554" y="3123271"/>
            <a:ext cx="2122451" cy="265306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38454" y="5116702"/>
            <a:ext cx="2006681" cy="265306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82820" y="3123271"/>
            <a:ext cx="2030800" cy="2653064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7767392" y="3123271"/>
            <a:ext cx="2753216" cy="1714311"/>
            <a:chOff x="0" y="0"/>
            <a:chExt cx="3670955" cy="228574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string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number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13172" y="5776335"/>
            <a:ext cx="2753216" cy="1714311"/>
            <a:chOff x="0" y="0"/>
            <a:chExt cx="3670955" cy="228574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19" id="19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Cláudio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32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369598" y="7769765"/>
            <a:ext cx="2753216" cy="1714311"/>
            <a:chOff x="0" y="0"/>
            <a:chExt cx="3670955" cy="2285748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Maria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25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165186" y="7769765"/>
            <a:ext cx="2753216" cy="1714311"/>
            <a:chOff x="0" y="0"/>
            <a:chExt cx="3670955" cy="2285748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33" id="33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4" id="34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Joaquim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21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021612" y="5776335"/>
            <a:ext cx="2753216" cy="1714311"/>
            <a:chOff x="0" y="0"/>
            <a:chExt cx="3670955" cy="2285748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r="r" b="b" t="t" l="l"/>
                <a:pathLst>
                  <a:path h="10957365" w="17636218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r="r" b="b" t="t" l="l"/>
                <a:pathLst>
                  <a:path h="11020865" w="17699718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185432" y="71575"/>
              <a:ext cx="1809336" cy="53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name="AutoShape 40" id="40"/>
            <p:cNvSpPr/>
            <p:nvPr/>
          </p:nvSpPr>
          <p:spPr>
            <a:xfrm rot="0">
              <a:off x="0" y="827820"/>
              <a:ext cx="3670955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1" id="41"/>
            <p:cNvSpPr txBox="true"/>
            <p:nvPr/>
          </p:nvSpPr>
          <p:spPr>
            <a:xfrm rot="0">
              <a:off x="210832" y="992920"/>
              <a:ext cx="3275432" cy="110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Paola</a:t>
              </a:r>
            </a:p>
            <a:p>
              <a:pPr algn="just" marL="0" indent="0" lvl="0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37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rot="2229292">
            <a:off x="10074762" y="5259334"/>
            <a:ext cx="4392696" cy="0"/>
          </a:xfrm>
          <a:prstGeom prst="line">
            <a:avLst/>
          </a:prstGeom>
          <a:ln cap="flat" w="95250">
            <a:solidFill>
              <a:srgbClr val="3E3E3E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 rot="4005704">
            <a:off x="8177993" y="6256049"/>
            <a:ext cx="3191067" cy="0"/>
          </a:xfrm>
          <a:prstGeom prst="line">
            <a:avLst/>
          </a:prstGeom>
          <a:ln cap="flat" w="95250">
            <a:solidFill>
              <a:srgbClr val="3E3E3E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rot="6801133">
            <a:off x="6914116" y="6256049"/>
            <a:ext cx="3193801" cy="0"/>
          </a:xfrm>
          <a:prstGeom prst="line">
            <a:avLst/>
          </a:prstGeom>
          <a:ln cap="flat" w="95250">
            <a:solidFill>
              <a:srgbClr val="3E3E3E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 rot="8570707">
            <a:off x="3820542" y="5259334"/>
            <a:ext cx="4392696" cy="0"/>
          </a:xfrm>
          <a:prstGeom prst="line">
            <a:avLst/>
          </a:prstGeom>
          <a:ln cap="flat" w="95250">
            <a:solidFill>
              <a:srgbClr val="3E3E3E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46" id="46"/>
          <p:cNvGrpSpPr/>
          <p:nvPr/>
        </p:nvGrpSpPr>
        <p:grpSpPr>
          <a:xfrm rot="0">
            <a:off x="10885063" y="2068109"/>
            <a:ext cx="2033340" cy="821875"/>
            <a:chOff x="0" y="0"/>
            <a:chExt cx="17775921" cy="7185020"/>
          </a:xfrm>
        </p:grpSpPr>
        <p:sp>
          <p:nvSpPr>
            <p:cNvPr name="Freeform 47" id="47"/>
            <p:cNvSpPr/>
            <p:nvPr/>
          </p:nvSpPr>
          <p:spPr>
            <a:xfrm>
              <a:off x="31750" y="31750"/>
              <a:ext cx="17712421" cy="7121520"/>
            </a:xfrm>
            <a:custGeom>
              <a:avLst/>
              <a:gdLst/>
              <a:ahLst/>
              <a:cxnLst/>
              <a:rect r="r" b="b" t="t" l="l"/>
              <a:pathLst>
                <a:path h="7121520" w="17712421">
                  <a:moveTo>
                    <a:pt x="17619711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618441" y="0"/>
                  </a:lnTo>
                  <a:cubicBezTo>
                    <a:pt x="17669241" y="0"/>
                    <a:pt x="17711150" y="41910"/>
                    <a:pt x="17711150" y="92710"/>
                  </a:cubicBezTo>
                  <a:lnTo>
                    <a:pt x="17711150" y="7027540"/>
                  </a:lnTo>
                  <a:cubicBezTo>
                    <a:pt x="17712421" y="7079611"/>
                    <a:pt x="17670511" y="7121520"/>
                    <a:pt x="17619711" y="7121520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48" id="48"/>
            <p:cNvSpPr/>
            <p:nvPr/>
          </p:nvSpPr>
          <p:spPr>
            <a:xfrm>
              <a:off x="0" y="0"/>
              <a:ext cx="17775921" cy="7185020"/>
            </a:xfrm>
            <a:custGeom>
              <a:avLst/>
              <a:gdLst/>
              <a:ahLst/>
              <a:cxnLst/>
              <a:rect r="r" b="b" t="t" l="l"/>
              <a:pathLst>
                <a:path h="7185020" w="17775921">
                  <a:moveTo>
                    <a:pt x="17651461" y="59690"/>
                  </a:moveTo>
                  <a:cubicBezTo>
                    <a:pt x="17687021" y="59690"/>
                    <a:pt x="17716230" y="88900"/>
                    <a:pt x="17716230" y="124460"/>
                  </a:cubicBezTo>
                  <a:lnTo>
                    <a:pt x="17716230" y="7060561"/>
                  </a:lnTo>
                  <a:cubicBezTo>
                    <a:pt x="17716230" y="7096120"/>
                    <a:pt x="17687021" y="7125330"/>
                    <a:pt x="17651461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51461" y="59690"/>
                  </a:lnTo>
                  <a:moveTo>
                    <a:pt x="176514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17651461" y="7185020"/>
                  </a:lnTo>
                  <a:cubicBezTo>
                    <a:pt x="17720041" y="7185020"/>
                    <a:pt x="17775921" y="7129140"/>
                    <a:pt x="17775921" y="7060561"/>
                  </a:cubicBezTo>
                  <a:lnTo>
                    <a:pt x="17775921" y="124460"/>
                  </a:lnTo>
                  <a:cubicBezTo>
                    <a:pt x="17775921" y="55880"/>
                    <a:pt x="17720041" y="0"/>
                    <a:pt x="176514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3795818" y="8215983"/>
            <a:ext cx="2033340" cy="821875"/>
            <a:chOff x="0" y="0"/>
            <a:chExt cx="17775921" cy="7185020"/>
          </a:xfrm>
        </p:grpSpPr>
        <p:sp>
          <p:nvSpPr>
            <p:cNvPr name="Freeform 50" id="50"/>
            <p:cNvSpPr/>
            <p:nvPr/>
          </p:nvSpPr>
          <p:spPr>
            <a:xfrm>
              <a:off x="31750" y="31750"/>
              <a:ext cx="17712421" cy="7121520"/>
            </a:xfrm>
            <a:custGeom>
              <a:avLst/>
              <a:gdLst/>
              <a:ahLst/>
              <a:cxnLst/>
              <a:rect r="r" b="b" t="t" l="l"/>
              <a:pathLst>
                <a:path h="7121520" w="17712421">
                  <a:moveTo>
                    <a:pt x="17619711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618441" y="0"/>
                  </a:lnTo>
                  <a:cubicBezTo>
                    <a:pt x="17669241" y="0"/>
                    <a:pt x="17711150" y="41910"/>
                    <a:pt x="17711150" y="92710"/>
                  </a:cubicBezTo>
                  <a:lnTo>
                    <a:pt x="17711150" y="7027540"/>
                  </a:lnTo>
                  <a:cubicBezTo>
                    <a:pt x="17712421" y="7079611"/>
                    <a:pt x="17670511" y="7121520"/>
                    <a:pt x="17619711" y="7121520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51" id="51"/>
            <p:cNvSpPr/>
            <p:nvPr/>
          </p:nvSpPr>
          <p:spPr>
            <a:xfrm>
              <a:off x="0" y="0"/>
              <a:ext cx="17775921" cy="7185020"/>
            </a:xfrm>
            <a:custGeom>
              <a:avLst/>
              <a:gdLst/>
              <a:ahLst/>
              <a:cxnLst/>
              <a:rect r="r" b="b" t="t" l="l"/>
              <a:pathLst>
                <a:path h="7185020" w="17775921">
                  <a:moveTo>
                    <a:pt x="17651461" y="59690"/>
                  </a:moveTo>
                  <a:cubicBezTo>
                    <a:pt x="17687021" y="59690"/>
                    <a:pt x="17716230" y="88900"/>
                    <a:pt x="17716230" y="124460"/>
                  </a:cubicBezTo>
                  <a:lnTo>
                    <a:pt x="17716230" y="7060561"/>
                  </a:lnTo>
                  <a:cubicBezTo>
                    <a:pt x="17716230" y="7096120"/>
                    <a:pt x="17687021" y="7125330"/>
                    <a:pt x="17651461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51461" y="59690"/>
                  </a:lnTo>
                  <a:moveTo>
                    <a:pt x="176514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17651461" y="7185020"/>
                  </a:lnTo>
                  <a:cubicBezTo>
                    <a:pt x="17720041" y="7185020"/>
                    <a:pt x="17775921" y="7129140"/>
                    <a:pt x="17775921" y="7060561"/>
                  </a:cubicBezTo>
                  <a:lnTo>
                    <a:pt x="17775921" y="124460"/>
                  </a:lnTo>
                  <a:cubicBezTo>
                    <a:pt x="17775921" y="55880"/>
                    <a:pt x="17720041" y="0"/>
                    <a:pt x="176514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2" id="52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true" flipV="false" rot="-573176">
            <a:off x="10607181" y="2943221"/>
            <a:ext cx="1293741" cy="936345"/>
          </a:xfrm>
          <a:prstGeom prst="rect">
            <a:avLst/>
          </a:prstGeom>
        </p:spPr>
      </p:pic>
      <p:sp>
        <p:nvSpPr>
          <p:cNvPr name="TextBox 53" id="53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124386" y="2231808"/>
            <a:ext cx="1554693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CLASSE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035141" y="8379683"/>
            <a:ext cx="1554693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OBJETO</a:t>
            </a:r>
          </a:p>
        </p:txBody>
      </p:sp>
      <p:pic>
        <p:nvPicPr>
          <p:cNvPr name="Picture 56" id="5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true" flipV="false" rot="1349984">
            <a:off x="12959159" y="8838828"/>
            <a:ext cx="1293741" cy="936345"/>
          </a:xfrm>
          <a:prstGeom prst="rect">
            <a:avLst/>
          </a:prstGeom>
        </p:spPr>
      </p:pic>
      <p:grpSp>
        <p:nvGrpSpPr>
          <p:cNvPr name="Group 57" id="57"/>
          <p:cNvGrpSpPr/>
          <p:nvPr/>
        </p:nvGrpSpPr>
        <p:grpSpPr>
          <a:xfrm rot="0">
            <a:off x="15312813" y="9249139"/>
            <a:ext cx="2649072" cy="709519"/>
            <a:chOff x="0" y="0"/>
            <a:chExt cx="18676569" cy="5002276"/>
          </a:xfrm>
        </p:grpSpPr>
        <p:sp>
          <p:nvSpPr>
            <p:cNvPr name="Freeform 58" id="58"/>
            <p:cNvSpPr/>
            <p:nvPr/>
          </p:nvSpPr>
          <p:spPr>
            <a:xfrm>
              <a:off x="31750" y="31750"/>
              <a:ext cx="18613069" cy="4938776"/>
            </a:xfrm>
            <a:custGeom>
              <a:avLst/>
              <a:gdLst/>
              <a:ahLst/>
              <a:cxnLst/>
              <a:rect r="r" b="b" t="t" l="l"/>
              <a:pathLst>
                <a:path h="4938776" w="18613069">
                  <a:moveTo>
                    <a:pt x="18520359" y="4938776"/>
                  </a:moveTo>
                  <a:lnTo>
                    <a:pt x="92710" y="4938776"/>
                  </a:lnTo>
                  <a:cubicBezTo>
                    <a:pt x="41910" y="4938776"/>
                    <a:pt x="0" y="4896866"/>
                    <a:pt x="0" y="48460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8519090" y="0"/>
                  </a:lnTo>
                  <a:cubicBezTo>
                    <a:pt x="18569890" y="0"/>
                    <a:pt x="18611799" y="41910"/>
                    <a:pt x="18611799" y="92710"/>
                  </a:cubicBezTo>
                  <a:lnTo>
                    <a:pt x="18611799" y="4844796"/>
                  </a:lnTo>
                  <a:cubicBezTo>
                    <a:pt x="18613069" y="4896866"/>
                    <a:pt x="18571159" y="4938776"/>
                    <a:pt x="18520359" y="4938776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59" id="59"/>
            <p:cNvSpPr/>
            <p:nvPr/>
          </p:nvSpPr>
          <p:spPr>
            <a:xfrm>
              <a:off x="0" y="0"/>
              <a:ext cx="18676569" cy="5002276"/>
            </a:xfrm>
            <a:custGeom>
              <a:avLst/>
              <a:gdLst/>
              <a:ahLst/>
              <a:cxnLst/>
              <a:rect r="r" b="b" t="t" l="l"/>
              <a:pathLst>
                <a:path h="5002276" w="18676569">
                  <a:moveTo>
                    <a:pt x="18552109" y="59690"/>
                  </a:moveTo>
                  <a:cubicBezTo>
                    <a:pt x="18587669" y="59690"/>
                    <a:pt x="18616879" y="88900"/>
                    <a:pt x="18616879" y="124460"/>
                  </a:cubicBezTo>
                  <a:lnTo>
                    <a:pt x="18616879" y="4877816"/>
                  </a:lnTo>
                  <a:cubicBezTo>
                    <a:pt x="18616879" y="4913376"/>
                    <a:pt x="18587669" y="4942586"/>
                    <a:pt x="18552109" y="4942586"/>
                  </a:cubicBezTo>
                  <a:lnTo>
                    <a:pt x="124460" y="4942586"/>
                  </a:lnTo>
                  <a:cubicBezTo>
                    <a:pt x="88900" y="4942586"/>
                    <a:pt x="59690" y="4913376"/>
                    <a:pt x="59690" y="48778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8552109" y="59690"/>
                  </a:lnTo>
                  <a:moveTo>
                    <a:pt x="1855210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877816"/>
                  </a:lnTo>
                  <a:cubicBezTo>
                    <a:pt x="0" y="4946396"/>
                    <a:pt x="55880" y="5002276"/>
                    <a:pt x="124460" y="5002276"/>
                  </a:cubicBezTo>
                  <a:lnTo>
                    <a:pt x="18552109" y="5002276"/>
                  </a:lnTo>
                  <a:cubicBezTo>
                    <a:pt x="18620690" y="5002276"/>
                    <a:pt x="18676569" y="4946396"/>
                    <a:pt x="18676569" y="4877816"/>
                  </a:cubicBezTo>
                  <a:lnTo>
                    <a:pt x="18676569" y="124460"/>
                  </a:lnTo>
                  <a:cubicBezTo>
                    <a:pt x="18676569" y="55880"/>
                    <a:pt x="18620690" y="0"/>
                    <a:pt x="185521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0" id="60"/>
          <p:cNvSpPr txBox="true"/>
          <p:nvPr/>
        </p:nvSpPr>
        <p:spPr>
          <a:xfrm rot="0">
            <a:off x="15548657" y="9307670"/>
            <a:ext cx="2177384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FBF3E4"/>
                </a:solidFill>
                <a:latin typeface="Poppins"/>
              </a:rPr>
              <a:t>INSTÂNCIA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4111374" y="8749112"/>
            <a:ext cx="1478460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 Bold"/>
              </a:rPr>
              <a:t>ou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92913" y="4979269"/>
            <a:ext cx="4902174" cy="1309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SINTAXE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704" y="6264993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033869" y="2910509"/>
            <a:ext cx="5907905" cy="4642698"/>
            <a:chOff x="0" y="0"/>
            <a:chExt cx="1017331" cy="79946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17331" cy="799465"/>
            </a:xfrm>
            <a:custGeom>
              <a:avLst/>
              <a:gdLst/>
              <a:ahLst/>
              <a:cxnLst/>
              <a:rect r="r" b="b" t="t" l="l"/>
              <a:pathLst>
                <a:path h="799465" w="1017331">
                  <a:moveTo>
                    <a:pt x="0" y="0"/>
                  </a:moveTo>
                  <a:lnTo>
                    <a:pt x="1017331" y="0"/>
                  </a:lnTo>
                  <a:lnTo>
                    <a:pt x="1017331" y="799465"/>
                  </a:lnTo>
                  <a:lnTo>
                    <a:pt x="0" y="7994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276962" y="2733794"/>
            <a:ext cx="5977168" cy="4640703"/>
            <a:chOff x="0" y="0"/>
            <a:chExt cx="1029258" cy="79912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29258" cy="799121"/>
            </a:xfrm>
            <a:custGeom>
              <a:avLst/>
              <a:gdLst/>
              <a:ahLst/>
              <a:cxnLst/>
              <a:rect r="r" b="b" t="t" l="l"/>
              <a:pathLst>
                <a:path h="799121" w="1029258">
                  <a:moveTo>
                    <a:pt x="0" y="0"/>
                  </a:moveTo>
                  <a:lnTo>
                    <a:pt x="1029258" y="0"/>
                  </a:lnTo>
                  <a:lnTo>
                    <a:pt x="1029258" y="799121"/>
                  </a:lnTo>
                  <a:lnTo>
                    <a:pt x="0" y="79912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276962" y="2733794"/>
            <a:ext cx="5977168" cy="489783"/>
            <a:chOff x="0" y="0"/>
            <a:chExt cx="1409504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409504" cy="115498"/>
            </a:xfrm>
            <a:custGeom>
              <a:avLst/>
              <a:gdLst/>
              <a:ahLst/>
              <a:cxnLst/>
              <a:rect r="r" b="b" t="t" l="l"/>
              <a:pathLst>
                <a:path h="115498" w="1409504">
                  <a:moveTo>
                    <a:pt x="0" y="0"/>
                  </a:moveTo>
                  <a:lnTo>
                    <a:pt x="1409504" y="0"/>
                  </a:lnTo>
                  <a:lnTo>
                    <a:pt x="140950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401855" y="2850762"/>
            <a:ext cx="781487" cy="25584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610160" y="3317907"/>
            <a:ext cx="5331614" cy="3683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Livro {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titulo: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autor: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categoria: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ano: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02283" y="9067800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CLASSE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278683" y="3992638"/>
            <a:ext cx="738703" cy="56141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90052" y="4829644"/>
            <a:ext cx="752135" cy="58666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693581" y="5512422"/>
            <a:ext cx="5012346" cy="781940"/>
            <a:chOff x="0" y="0"/>
            <a:chExt cx="6609980" cy="1031175"/>
          </a:xfrm>
        </p:grpSpPr>
        <p:sp>
          <p:nvSpPr>
            <p:cNvPr name="Freeform 6" id="6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53129" y="4159045"/>
            <a:ext cx="5893250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Um padrão que serve como </a:t>
            </a:r>
            <a:r>
              <a:rPr lang="en-US" sz="2399">
                <a:solidFill>
                  <a:srgbClr val="000000"/>
                </a:solidFill>
                <a:latin typeface="Poppins Bold Italics"/>
              </a:rPr>
              <a:t>forma de pensar</a:t>
            </a:r>
            <a:r>
              <a:rPr lang="en-US" sz="2399">
                <a:solidFill>
                  <a:srgbClr val="000000"/>
                </a:solidFill>
                <a:latin typeface="Poppins Italics"/>
              </a:rPr>
              <a:t>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para a programação.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17810" y="5636256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Kurt Nørmark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033869" y="2910509"/>
            <a:ext cx="5907905" cy="4642698"/>
            <a:chOff x="0" y="0"/>
            <a:chExt cx="1017331" cy="79946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17331" cy="799465"/>
            </a:xfrm>
            <a:custGeom>
              <a:avLst/>
              <a:gdLst/>
              <a:ahLst/>
              <a:cxnLst/>
              <a:rect r="r" b="b" t="t" l="l"/>
              <a:pathLst>
                <a:path h="799465" w="1017331">
                  <a:moveTo>
                    <a:pt x="0" y="0"/>
                  </a:moveTo>
                  <a:lnTo>
                    <a:pt x="1017331" y="0"/>
                  </a:lnTo>
                  <a:lnTo>
                    <a:pt x="1017331" y="799465"/>
                  </a:lnTo>
                  <a:lnTo>
                    <a:pt x="0" y="7994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276962" y="2733794"/>
            <a:ext cx="5977168" cy="4640703"/>
            <a:chOff x="0" y="0"/>
            <a:chExt cx="1029258" cy="79912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29258" cy="799121"/>
            </a:xfrm>
            <a:custGeom>
              <a:avLst/>
              <a:gdLst/>
              <a:ahLst/>
              <a:cxnLst/>
              <a:rect r="r" b="b" t="t" l="l"/>
              <a:pathLst>
                <a:path h="799121" w="1029258">
                  <a:moveTo>
                    <a:pt x="0" y="0"/>
                  </a:moveTo>
                  <a:lnTo>
                    <a:pt x="1029258" y="0"/>
                  </a:lnTo>
                  <a:lnTo>
                    <a:pt x="1029258" y="799121"/>
                  </a:lnTo>
                  <a:lnTo>
                    <a:pt x="0" y="79912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276962" y="2733794"/>
            <a:ext cx="5977168" cy="489783"/>
            <a:chOff x="0" y="0"/>
            <a:chExt cx="1409504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409504" cy="115498"/>
            </a:xfrm>
            <a:custGeom>
              <a:avLst/>
              <a:gdLst/>
              <a:ahLst/>
              <a:cxnLst/>
              <a:rect r="r" b="b" t="t" l="l"/>
              <a:pathLst>
                <a:path h="115498" w="1409504">
                  <a:moveTo>
                    <a:pt x="0" y="0"/>
                  </a:moveTo>
                  <a:lnTo>
                    <a:pt x="1409504" y="0"/>
                  </a:lnTo>
                  <a:lnTo>
                    <a:pt x="140950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401855" y="2850762"/>
            <a:ext cx="781487" cy="25584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610160" y="3317907"/>
            <a:ext cx="5331614" cy="3683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Livro {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titulo: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autor: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categoria: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ano: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828514" y="2163116"/>
            <a:ext cx="3619815" cy="922724"/>
            <a:chOff x="0" y="0"/>
            <a:chExt cx="14484956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8935301" y="237723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7805343" y="2423539"/>
            <a:ext cx="1027915" cy="743953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2702283" y="9067800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CLASSE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033869" y="2910509"/>
            <a:ext cx="5907905" cy="4642698"/>
            <a:chOff x="0" y="0"/>
            <a:chExt cx="1017331" cy="79946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17331" cy="799465"/>
            </a:xfrm>
            <a:custGeom>
              <a:avLst/>
              <a:gdLst/>
              <a:ahLst/>
              <a:cxnLst/>
              <a:rect r="r" b="b" t="t" l="l"/>
              <a:pathLst>
                <a:path h="799465" w="1017331">
                  <a:moveTo>
                    <a:pt x="0" y="0"/>
                  </a:moveTo>
                  <a:lnTo>
                    <a:pt x="1017331" y="0"/>
                  </a:lnTo>
                  <a:lnTo>
                    <a:pt x="1017331" y="799465"/>
                  </a:lnTo>
                  <a:lnTo>
                    <a:pt x="0" y="7994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276962" y="2733794"/>
            <a:ext cx="5977168" cy="4640703"/>
            <a:chOff x="0" y="0"/>
            <a:chExt cx="1029258" cy="79912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29258" cy="799121"/>
            </a:xfrm>
            <a:custGeom>
              <a:avLst/>
              <a:gdLst/>
              <a:ahLst/>
              <a:cxnLst/>
              <a:rect r="r" b="b" t="t" l="l"/>
              <a:pathLst>
                <a:path h="799121" w="1029258">
                  <a:moveTo>
                    <a:pt x="0" y="0"/>
                  </a:moveTo>
                  <a:lnTo>
                    <a:pt x="1029258" y="0"/>
                  </a:lnTo>
                  <a:lnTo>
                    <a:pt x="1029258" y="799121"/>
                  </a:lnTo>
                  <a:lnTo>
                    <a:pt x="0" y="79912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276962" y="2733794"/>
            <a:ext cx="5977168" cy="489783"/>
            <a:chOff x="0" y="0"/>
            <a:chExt cx="1409504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409504" cy="115498"/>
            </a:xfrm>
            <a:custGeom>
              <a:avLst/>
              <a:gdLst/>
              <a:ahLst/>
              <a:cxnLst/>
              <a:rect r="r" b="b" t="t" l="l"/>
              <a:pathLst>
                <a:path h="115498" w="1409504">
                  <a:moveTo>
                    <a:pt x="0" y="0"/>
                  </a:moveTo>
                  <a:lnTo>
                    <a:pt x="1409504" y="0"/>
                  </a:lnTo>
                  <a:lnTo>
                    <a:pt x="140950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401855" y="2850762"/>
            <a:ext cx="781487" cy="25584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610160" y="3317907"/>
            <a:ext cx="5331614" cy="3683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Livro {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titulo: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autor: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categoria: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ano: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804494" y="4858917"/>
            <a:ext cx="3619815" cy="922724"/>
            <a:chOff x="0" y="0"/>
            <a:chExt cx="14484956" cy="3692346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911281" y="5073040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828514" y="2163116"/>
            <a:ext cx="3619815" cy="922724"/>
            <a:chOff x="0" y="0"/>
            <a:chExt cx="14484956" cy="3692346"/>
          </a:xfrm>
        </p:grpSpPr>
        <p:sp>
          <p:nvSpPr>
            <p:cNvPr name="Freeform 19" id="19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935301" y="2377239"/>
            <a:ext cx="3406241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7805343" y="2423539"/>
            <a:ext cx="1027915" cy="743953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11135958" y="4258036"/>
            <a:ext cx="1027915" cy="743953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2702283" y="9067800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CLASSE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278076" y="3518841"/>
            <a:ext cx="5907905" cy="4642698"/>
            <a:chOff x="0" y="0"/>
            <a:chExt cx="1017331" cy="79946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17331" cy="799465"/>
            </a:xfrm>
            <a:custGeom>
              <a:avLst/>
              <a:gdLst/>
              <a:ahLst/>
              <a:cxnLst/>
              <a:rect r="r" b="b" t="t" l="l"/>
              <a:pathLst>
                <a:path h="799465" w="1017331">
                  <a:moveTo>
                    <a:pt x="0" y="0"/>
                  </a:moveTo>
                  <a:lnTo>
                    <a:pt x="1017331" y="0"/>
                  </a:lnTo>
                  <a:lnTo>
                    <a:pt x="1017331" y="799465"/>
                  </a:lnTo>
                  <a:lnTo>
                    <a:pt x="0" y="7994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521169" y="3342126"/>
            <a:ext cx="5977168" cy="4640703"/>
            <a:chOff x="0" y="0"/>
            <a:chExt cx="1029258" cy="79912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29258" cy="799121"/>
            </a:xfrm>
            <a:custGeom>
              <a:avLst/>
              <a:gdLst/>
              <a:ahLst/>
              <a:cxnLst/>
              <a:rect r="r" b="b" t="t" l="l"/>
              <a:pathLst>
                <a:path h="799121" w="1029258">
                  <a:moveTo>
                    <a:pt x="0" y="0"/>
                  </a:moveTo>
                  <a:lnTo>
                    <a:pt x="1029258" y="0"/>
                  </a:lnTo>
                  <a:lnTo>
                    <a:pt x="1029258" y="799121"/>
                  </a:lnTo>
                  <a:lnTo>
                    <a:pt x="0" y="79912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521169" y="3342126"/>
            <a:ext cx="5977168" cy="489783"/>
            <a:chOff x="0" y="0"/>
            <a:chExt cx="1409504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409504" cy="115498"/>
            </a:xfrm>
            <a:custGeom>
              <a:avLst/>
              <a:gdLst/>
              <a:ahLst/>
              <a:cxnLst/>
              <a:rect r="r" b="b" t="t" l="l"/>
              <a:pathLst>
                <a:path h="115498" w="1409504">
                  <a:moveTo>
                    <a:pt x="0" y="0"/>
                  </a:moveTo>
                  <a:lnTo>
                    <a:pt x="1409504" y="0"/>
                  </a:lnTo>
                  <a:lnTo>
                    <a:pt x="140950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2646063" y="3459095"/>
            <a:ext cx="781487" cy="25584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2854367" y="3926239"/>
            <a:ext cx="5331614" cy="3683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Livro {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titulo: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autor: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categoria: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ano: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095752" y="3836232"/>
            <a:ext cx="4842374" cy="3373134"/>
            <a:chOff x="0" y="0"/>
            <a:chExt cx="833849" cy="580848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33849" cy="580848"/>
            </a:xfrm>
            <a:custGeom>
              <a:avLst/>
              <a:gdLst/>
              <a:ahLst/>
              <a:cxnLst/>
              <a:rect r="r" b="b" t="t" l="l"/>
              <a:pathLst>
                <a:path h="580848" w="833849">
                  <a:moveTo>
                    <a:pt x="0" y="0"/>
                  </a:moveTo>
                  <a:lnTo>
                    <a:pt x="833849" y="0"/>
                  </a:lnTo>
                  <a:lnTo>
                    <a:pt x="833849" y="580848"/>
                  </a:lnTo>
                  <a:lnTo>
                    <a:pt x="0" y="58084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312396" y="3659517"/>
            <a:ext cx="4866300" cy="3344690"/>
            <a:chOff x="0" y="0"/>
            <a:chExt cx="837969" cy="57595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837969" cy="575950"/>
            </a:xfrm>
            <a:custGeom>
              <a:avLst/>
              <a:gdLst/>
              <a:ahLst/>
              <a:cxnLst/>
              <a:rect r="r" b="b" t="t" l="l"/>
              <a:pathLst>
                <a:path h="575950" w="837969">
                  <a:moveTo>
                    <a:pt x="0" y="0"/>
                  </a:moveTo>
                  <a:lnTo>
                    <a:pt x="837969" y="0"/>
                  </a:lnTo>
                  <a:lnTo>
                    <a:pt x="837969" y="575950"/>
                  </a:lnTo>
                  <a:lnTo>
                    <a:pt x="0" y="57595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312396" y="3659517"/>
            <a:ext cx="4866300" cy="489783"/>
            <a:chOff x="0" y="0"/>
            <a:chExt cx="1147545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147545" cy="115498"/>
            </a:xfrm>
            <a:custGeom>
              <a:avLst/>
              <a:gdLst/>
              <a:ahLst/>
              <a:cxnLst/>
              <a:rect r="r" b="b" t="t" l="l"/>
              <a:pathLst>
                <a:path h="115498" w="1147545">
                  <a:moveTo>
                    <a:pt x="0" y="0"/>
                  </a:moveTo>
                  <a:lnTo>
                    <a:pt x="1147545" y="0"/>
                  </a:lnTo>
                  <a:lnTo>
                    <a:pt x="114754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437289" y="3776485"/>
            <a:ext cx="781487" cy="255847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1645594" y="4243630"/>
            <a:ext cx="4292533" cy="244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Autor {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cpf: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702283" y="9067800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CLASSE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095752" y="3836232"/>
            <a:ext cx="4842374" cy="3373134"/>
            <a:chOff x="0" y="0"/>
            <a:chExt cx="833849" cy="580848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833849" cy="580848"/>
            </a:xfrm>
            <a:custGeom>
              <a:avLst/>
              <a:gdLst/>
              <a:ahLst/>
              <a:cxnLst/>
              <a:rect r="r" b="b" t="t" l="l"/>
              <a:pathLst>
                <a:path h="580848" w="833849">
                  <a:moveTo>
                    <a:pt x="0" y="0"/>
                  </a:moveTo>
                  <a:lnTo>
                    <a:pt x="833849" y="0"/>
                  </a:lnTo>
                  <a:lnTo>
                    <a:pt x="833849" y="580848"/>
                  </a:lnTo>
                  <a:lnTo>
                    <a:pt x="0" y="58084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312396" y="3659517"/>
            <a:ext cx="4866300" cy="3344690"/>
            <a:chOff x="0" y="0"/>
            <a:chExt cx="837969" cy="57595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837969" cy="575950"/>
            </a:xfrm>
            <a:custGeom>
              <a:avLst/>
              <a:gdLst/>
              <a:ahLst/>
              <a:cxnLst/>
              <a:rect r="r" b="b" t="t" l="l"/>
              <a:pathLst>
                <a:path h="575950" w="837969">
                  <a:moveTo>
                    <a:pt x="0" y="0"/>
                  </a:moveTo>
                  <a:lnTo>
                    <a:pt x="837969" y="0"/>
                  </a:lnTo>
                  <a:lnTo>
                    <a:pt x="837969" y="575950"/>
                  </a:lnTo>
                  <a:lnTo>
                    <a:pt x="0" y="57595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312396" y="3659517"/>
            <a:ext cx="4866300" cy="489783"/>
            <a:chOff x="0" y="0"/>
            <a:chExt cx="1147545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147545" cy="115498"/>
            </a:xfrm>
            <a:custGeom>
              <a:avLst/>
              <a:gdLst/>
              <a:ahLst/>
              <a:cxnLst/>
              <a:rect r="r" b="b" t="t" l="l"/>
              <a:pathLst>
                <a:path h="115498" w="1147545">
                  <a:moveTo>
                    <a:pt x="0" y="0"/>
                  </a:moveTo>
                  <a:lnTo>
                    <a:pt x="1147545" y="0"/>
                  </a:lnTo>
                  <a:lnTo>
                    <a:pt x="114754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437289" y="3776485"/>
            <a:ext cx="781487" cy="25584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645594" y="4243630"/>
            <a:ext cx="4292533" cy="244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Autor {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cpf: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278076" y="3518841"/>
            <a:ext cx="5907905" cy="4642698"/>
            <a:chOff x="0" y="0"/>
            <a:chExt cx="1017331" cy="799465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017331" cy="799465"/>
            </a:xfrm>
            <a:custGeom>
              <a:avLst/>
              <a:gdLst/>
              <a:ahLst/>
              <a:cxnLst/>
              <a:rect r="r" b="b" t="t" l="l"/>
              <a:pathLst>
                <a:path h="799465" w="1017331">
                  <a:moveTo>
                    <a:pt x="0" y="0"/>
                  </a:moveTo>
                  <a:lnTo>
                    <a:pt x="1017331" y="0"/>
                  </a:lnTo>
                  <a:lnTo>
                    <a:pt x="1017331" y="799465"/>
                  </a:lnTo>
                  <a:lnTo>
                    <a:pt x="0" y="7994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521169" y="3342126"/>
            <a:ext cx="5977168" cy="4640703"/>
            <a:chOff x="0" y="0"/>
            <a:chExt cx="1029258" cy="79912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029258" cy="799121"/>
            </a:xfrm>
            <a:custGeom>
              <a:avLst/>
              <a:gdLst/>
              <a:ahLst/>
              <a:cxnLst/>
              <a:rect r="r" b="b" t="t" l="l"/>
              <a:pathLst>
                <a:path h="799121" w="1029258">
                  <a:moveTo>
                    <a:pt x="0" y="0"/>
                  </a:moveTo>
                  <a:lnTo>
                    <a:pt x="1029258" y="0"/>
                  </a:lnTo>
                  <a:lnTo>
                    <a:pt x="1029258" y="799121"/>
                  </a:lnTo>
                  <a:lnTo>
                    <a:pt x="0" y="79912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521169" y="3342126"/>
            <a:ext cx="5977168" cy="489783"/>
            <a:chOff x="0" y="0"/>
            <a:chExt cx="1409504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409504" cy="115498"/>
            </a:xfrm>
            <a:custGeom>
              <a:avLst/>
              <a:gdLst/>
              <a:ahLst/>
              <a:cxnLst/>
              <a:rect r="r" b="b" t="t" l="l"/>
              <a:pathLst>
                <a:path h="115498" w="1409504">
                  <a:moveTo>
                    <a:pt x="0" y="0"/>
                  </a:moveTo>
                  <a:lnTo>
                    <a:pt x="1409504" y="0"/>
                  </a:lnTo>
                  <a:lnTo>
                    <a:pt x="140950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2646063" y="3459095"/>
            <a:ext cx="781487" cy="255847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2854367" y="3926239"/>
            <a:ext cx="5331614" cy="3683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Livro {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titulo: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autor: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categoria: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ano:</a:t>
            </a:r>
            <a:r>
              <a:rPr lang="en-US" sz="3494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7475937" y="5404486"/>
            <a:ext cx="4352096" cy="922724"/>
            <a:chOff x="0" y="0"/>
            <a:chExt cx="17415230" cy="3692346"/>
          </a:xfrm>
        </p:grpSpPr>
        <p:sp>
          <p:nvSpPr>
            <p:cNvPr name="Freeform 26" id="26"/>
            <p:cNvSpPr/>
            <p:nvPr/>
          </p:nvSpPr>
          <p:spPr>
            <a:xfrm>
              <a:off x="31750" y="31750"/>
              <a:ext cx="17351730" cy="3628846"/>
            </a:xfrm>
            <a:custGeom>
              <a:avLst/>
              <a:gdLst/>
              <a:ahLst/>
              <a:cxnLst/>
              <a:rect r="r" b="b" t="t" l="l"/>
              <a:pathLst>
                <a:path h="3628846" w="17351730">
                  <a:moveTo>
                    <a:pt x="17259019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57750" y="0"/>
                  </a:lnTo>
                  <a:cubicBezTo>
                    <a:pt x="17308550" y="0"/>
                    <a:pt x="17350460" y="41910"/>
                    <a:pt x="17350460" y="92710"/>
                  </a:cubicBezTo>
                  <a:lnTo>
                    <a:pt x="17350460" y="3534866"/>
                  </a:lnTo>
                  <a:cubicBezTo>
                    <a:pt x="17351730" y="3586936"/>
                    <a:pt x="17309819" y="3628846"/>
                    <a:pt x="17259019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0" y="0"/>
              <a:ext cx="17415230" cy="3692347"/>
            </a:xfrm>
            <a:custGeom>
              <a:avLst/>
              <a:gdLst/>
              <a:ahLst/>
              <a:cxnLst/>
              <a:rect r="r" b="b" t="t" l="l"/>
              <a:pathLst>
                <a:path h="3692347" w="17415230">
                  <a:moveTo>
                    <a:pt x="17290769" y="59690"/>
                  </a:moveTo>
                  <a:cubicBezTo>
                    <a:pt x="17326330" y="59690"/>
                    <a:pt x="17355541" y="88900"/>
                    <a:pt x="17355541" y="124460"/>
                  </a:cubicBezTo>
                  <a:lnTo>
                    <a:pt x="17355541" y="3567886"/>
                  </a:lnTo>
                  <a:cubicBezTo>
                    <a:pt x="17355541" y="3603447"/>
                    <a:pt x="17326330" y="3632657"/>
                    <a:pt x="17290769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90769" y="59690"/>
                  </a:lnTo>
                  <a:moveTo>
                    <a:pt x="1729076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7290769" y="3692347"/>
                  </a:lnTo>
                  <a:cubicBezTo>
                    <a:pt x="17359350" y="3692347"/>
                    <a:pt x="17415230" y="3636466"/>
                    <a:pt x="17415230" y="3567886"/>
                  </a:cubicBezTo>
                  <a:lnTo>
                    <a:pt x="17415230" y="124460"/>
                  </a:lnTo>
                  <a:cubicBezTo>
                    <a:pt x="17415230" y="55880"/>
                    <a:pt x="17359350" y="0"/>
                    <a:pt x="17290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7620550" y="5618609"/>
            <a:ext cx="4062870" cy="41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Classes como tipo de dado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11755">
            <a:off x="6807401" y="4803605"/>
            <a:ext cx="1027915" cy="743953"/>
          </a:xfrm>
          <a:prstGeom prst="rect">
            <a:avLst/>
          </a:prstGeom>
        </p:spPr>
      </p:pic>
      <p:sp>
        <p:nvSpPr>
          <p:cNvPr name="TextBox 30" id="30"/>
          <p:cNvSpPr txBox="true"/>
          <p:nvPr/>
        </p:nvSpPr>
        <p:spPr>
          <a:xfrm rot="0">
            <a:off x="12702283" y="9067800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CLASSE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85156" y="1753998"/>
            <a:ext cx="6678935" cy="6955719"/>
            <a:chOff x="0" y="0"/>
            <a:chExt cx="1150101" cy="119776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150101" cy="1197763"/>
            </a:xfrm>
            <a:custGeom>
              <a:avLst/>
              <a:gdLst/>
              <a:ahLst/>
              <a:cxnLst/>
              <a:rect r="r" b="b" t="t" l="l"/>
              <a:pathLst>
                <a:path h="1197763" w="1150101">
                  <a:moveTo>
                    <a:pt x="0" y="0"/>
                  </a:moveTo>
                  <a:lnTo>
                    <a:pt x="1150101" y="0"/>
                  </a:lnTo>
                  <a:lnTo>
                    <a:pt x="1150101" y="1197763"/>
                  </a:lnTo>
                  <a:lnTo>
                    <a:pt x="0" y="11977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901800" y="1577283"/>
            <a:ext cx="6701044" cy="6979010"/>
            <a:chOff x="0" y="0"/>
            <a:chExt cx="1153908" cy="1201774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153908" cy="1201774"/>
            </a:xfrm>
            <a:custGeom>
              <a:avLst/>
              <a:gdLst/>
              <a:ahLst/>
              <a:cxnLst/>
              <a:rect r="r" b="b" t="t" l="l"/>
              <a:pathLst>
                <a:path h="1201774" w="1153908">
                  <a:moveTo>
                    <a:pt x="0" y="0"/>
                  </a:moveTo>
                  <a:lnTo>
                    <a:pt x="1153908" y="0"/>
                  </a:lnTo>
                  <a:lnTo>
                    <a:pt x="1153908" y="1201774"/>
                  </a:lnTo>
                  <a:lnTo>
                    <a:pt x="0" y="120177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01800" y="1577283"/>
            <a:ext cx="6701044" cy="489783"/>
            <a:chOff x="0" y="0"/>
            <a:chExt cx="1580205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580205" cy="115498"/>
            </a:xfrm>
            <a:custGeom>
              <a:avLst/>
              <a:gdLst/>
              <a:ahLst/>
              <a:cxnLst/>
              <a:rect r="r" b="b" t="t" l="l"/>
              <a:pathLst>
                <a:path h="115498" w="1580205">
                  <a:moveTo>
                    <a:pt x="0" y="0"/>
                  </a:moveTo>
                  <a:lnTo>
                    <a:pt x="1580205" y="0"/>
                  </a:lnTo>
                  <a:lnTo>
                    <a:pt x="158020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026693" y="1694251"/>
            <a:ext cx="781487" cy="25584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234998" y="2161396"/>
            <a:ext cx="6269505" cy="6159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autor1 =</a:t>
            </a:r>
            <a:r>
              <a:rPr lang="en-US" sz="3494">
                <a:solidFill>
                  <a:srgbClr val="2DBEB1"/>
                </a:solidFill>
                <a:latin typeface="Fira Code"/>
              </a:rPr>
              <a:t> new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Autor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"Adroaldo da Silva"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"013.851.920-03"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livro1 = </a:t>
            </a:r>
            <a:r>
              <a:rPr lang="en-US" sz="3494">
                <a:solidFill>
                  <a:srgbClr val="2DBEB1"/>
                </a:solidFill>
                <a:latin typeface="Fira Code"/>
              </a:rPr>
              <a:t>new </a:t>
            </a:r>
            <a:r>
              <a:rPr lang="en-US" sz="3494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000000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"Um Livro qualquer"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autor1,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3494">
                <a:solidFill>
                  <a:srgbClr val="FFFF00"/>
                </a:solidFill>
                <a:latin typeface="Fira Code"/>
              </a:rPr>
              <a:t>"Poesia"</a:t>
            </a:r>
            <a:r>
              <a:rPr lang="en-US" sz="3494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  2014</a:t>
            </a:r>
          </a:p>
          <a:p>
            <a:pPr>
              <a:lnSpc>
                <a:spcPts val="4892"/>
              </a:lnSpc>
            </a:pPr>
            <a:r>
              <a:rPr lang="en-US" sz="3494">
                <a:solidFill>
                  <a:srgbClr val="FBF3E4"/>
                </a:solidFill>
                <a:latin typeface="Fira Code"/>
              </a:rPr>
              <a:t>);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02283" y="9067800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OBJETO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9626559" y="742863"/>
            <a:ext cx="6464208" cy="8801273"/>
            <a:chOff x="0" y="0"/>
            <a:chExt cx="12685280" cy="1727150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2621780" cy="17208007"/>
            </a:xfrm>
            <a:custGeom>
              <a:avLst/>
              <a:gdLst/>
              <a:ahLst/>
              <a:cxnLst/>
              <a:rect r="r" b="b" t="t" l="l"/>
              <a:pathLst>
                <a:path h="17208007" w="12621780">
                  <a:moveTo>
                    <a:pt x="12529070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27800" y="0"/>
                  </a:lnTo>
                  <a:cubicBezTo>
                    <a:pt x="12578600" y="0"/>
                    <a:pt x="12620510" y="41910"/>
                    <a:pt x="12620510" y="92710"/>
                  </a:cubicBezTo>
                  <a:lnTo>
                    <a:pt x="12620510" y="17114027"/>
                  </a:lnTo>
                  <a:cubicBezTo>
                    <a:pt x="12621780" y="17166096"/>
                    <a:pt x="12579870" y="17208007"/>
                    <a:pt x="12529070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685281" cy="17271507"/>
            </a:xfrm>
            <a:custGeom>
              <a:avLst/>
              <a:gdLst/>
              <a:ahLst/>
              <a:cxnLst/>
              <a:rect r="r" b="b" t="t" l="l"/>
              <a:pathLst>
                <a:path h="17271507" w="12685281">
                  <a:moveTo>
                    <a:pt x="12560820" y="59690"/>
                  </a:moveTo>
                  <a:cubicBezTo>
                    <a:pt x="12596380" y="59690"/>
                    <a:pt x="12625591" y="88900"/>
                    <a:pt x="12625591" y="124460"/>
                  </a:cubicBezTo>
                  <a:lnTo>
                    <a:pt x="12625591" y="17147046"/>
                  </a:lnTo>
                  <a:cubicBezTo>
                    <a:pt x="12625591" y="17182607"/>
                    <a:pt x="12596380" y="17211816"/>
                    <a:pt x="12560820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560820" y="59690"/>
                  </a:lnTo>
                  <a:moveTo>
                    <a:pt x="125608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12560820" y="17271507"/>
                  </a:lnTo>
                  <a:cubicBezTo>
                    <a:pt x="12629400" y="17271507"/>
                    <a:pt x="12685281" y="17215627"/>
                    <a:pt x="12685281" y="17147046"/>
                  </a:cubicBezTo>
                  <a:lnTo>
                    <a:pt x="12685281" y="124460"/>
                  </a:lnTo>
                  <a:cubicBezTo>
                    <a:pt x="12685281" y="55880"/>
                    <a:pt x="12629400" y="0"/>
                    <a:pt x="125608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049084" y="5138737"/>
            <a:ext cx="646420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175505" y="6888357"/>
            <a:ext cx="6745019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9186776" y="5801462"/>
            <a:ext cx="188823" cy="186954"/>
            <a:chOff x="0" y="0"/>
            <a:chExt cx="1008785" cy="998798"/>
          </a:xfrm>
        </p:grpSpPr>
        <p:sp>
          <p:nvSpPr>
            <p:cNvPr name="Freeform 8" id="8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9186776" y="2795707"/>
            <a:ext cx="188823" cy="186954"/>
            <a:chOff x="0" y="0"/>
            <a:chExt cx="1008785" cy="998798"/>
          </a:xfrm>
        </p:grpSpPr>
        <p:sp>
          <p:nvSpPr>
            <p:cNvPr name="Freeform 11" id="11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175505" y="2379725"/>
            <a:ext cx="6554384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REvisão 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9186776" y="4298584"/>
            <a:ext cx="188823" cy="186954"/>
            <a:chOff x="0" y="0"/>
            <a:chExt cx="1008785" cy="998798"/>
          </a:xfrm>
        </p:grpSpPr>
        <p:sp>
          <p:nvSpPr>
            <p:cNvPr name="Freeform 15" id="15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175505" y="3882603"/>
            <a:ext cx="6745019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paradigmas de programação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75505" y="5385480"/>
            <a:ext cx="6745019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orientação a objetos</a:t>
            </a:r>
          </a:p>
        </p:txBody>
      </p:sp>
      <p:grpSp>
        <p:nvGrpSpPr>
          <p:cNvPr name="Group 19" id="19"/>
          <p:cNvGrpSpPr/>
          <p:nvPr/>
        </p:nvGrpSpPr>
        <p:grpSpPr>
          <a:xfrm rot="-5400000">
            <a:off x="9186776" y="7304339"/>
            <a:ext cx="188823" cy="186954"/>
            <a:chOff x="0" y="0"/>
            <a:chExt cx="1008785" cy="998798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22" id="22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447291" y="2903993"/>
            <a:ext cx="7777430" cy="4479014"/>
            <a:chOff x="0" y="0"/>
            <a:chExt cx="10369906" cy="5972019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1882808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43594" y="3626414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091957" y="3150860"/>
              <a:ext cx="1978877" cy="2092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993345" y="180975"/>
              <a:ext cx="6626810" cy="1739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>
                  <a:solidFill>
                    <a:srgbClr val="B91646"/>
                  </a:solidFill>
                  <a:latin typeface="Brittany"/>
                </a:rPr>
                <a:t>introdução à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51141" y="4442949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9243" y="1051683"/>
            <a:ext cx="5355194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02283" y="9076399"/>
            <a:ext cx="5585717" cy="121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206059" y="2463778"/>
            <a:ext cx="11875882" cy="6794522"/>
            <a:chOff x="0" y="0"/>
            <a:chExt cx="15834509" cy="905936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5834509" cy="9059363"/>
              <a:chOff x="0" y="0"/>
              <a:chExt cx="21093531" cy="12068195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31750" y="31750"/>
                <a:ext cx="21030031" cy="12004695"/>
              </a:xfrm>
              <a:custGeom>
                <a:avLst/>
                <a:gdLst/>
                <a:ahLst/>
                <a:cxnLst/>
                <a:rect r="r" b="b" t="t" l="l"/>
                <a:pathLst>
                  <a:path h="12004695" w="21030031">
                    <a:moveTo>
                      <a:pt x="20937320" y="12004695"/>
                    </a:moveTo>
                    <a:lnTo>
                      <a:pt x="92710" y="12004695"/>
                    </a:lnTo>
                    <a:cubicBezTo>
                      <a:pt x="41910" y="12004695"/>
                      <a:pt x="0" y="11962785"/>
                      <a:pt x="0" y="1191198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0936051" y="0"/>
                    </a:lnTo>
                    <a:cubicBezTo>
                      <a:pt x="20986851" y="0"/>
                      <a:pt x="21028760" y="41910"/>
                      <a:pt x="21028760" y="92710"/>
                    </a:cubicBezTo>
                    <a:lnTo>
                      <a:pt x="21028760" y="11910715"/>
                    </a:lnTo>
                    <a:cubicBezTo>
                      <a:pt x="21030031" y="11962785"/>
                      <a:pt x="20988120" y="12004695"/>
                      <a:pt x="20937320" y="120046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0" y="0"/>
                <a:ext cx="21093531" cy="12068195"/>
              </a:xfrm>
              <a:custGeom>
                <a:avLst/>
                <a:gdLst/>
                <a:ahLst/>
                <a:cxnLst/>
                <a:rect r="r" b="b" t="t" l="l"/>
                <a:pathLst>
                  <a:path h="12068195" w="21093531">
                    <a:moveTo>
                      <a:pt x="20969070" y="59690"/>
                    </a:moveTo>
                    <a:cubicBezTo>
                      <a:pt x="21004631" y="59690"/>
                      <a:pt x="21033840" y="88900"/>
                      <a:pt x="21033840" y="124460"/>
                    </a:cubicBezTo>
                    <a:lnTo>
                      <a:pt x="21033840" y="11943735"/>
                    </a:lnTo>
                    <a:cubicBezTo>
                      <a:pt x="21033840" y="11979295"/>
                      <a:pt x="21004631" y="12008505"/>
                      <a:pt x="20969070" y="12008505"/>
                    </a:cubicBezTo>
                    <a:lnTo>
                      <a:pt x="124460" y="12008505"/>
                    </a:lnTo>
                    <a:cubicBezTo>
                      <a:pt x="88900" y="12008505"/>
                      <a:pt x="59690" y="11979295"/>
                      <a:pt x="59690" y="1194373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0969070" y="59690"/>
                    </a:lnTo>
                    <a:moveTo>
                      <a:pt x="209690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943735"/>
                    </a:lnTo>
                    <a:cubicBezTo>
                      <a:pt x="0" y="12012315"/>
                      <a:pt x="55880" y="12068195"/>
                      <a:pt x="124460" y="12068195"/>
                    </a:cubicBezTo>
                    <a:lnTo>
                      <a:pt x="20969070" y="12068195"/>
                    </a:lnTo>
                    <a:cubicBezTo>
                      <a:pt x="21037651" y="12068195"/>
                      <a:pt x="21093531" y="12012315"/>
                      <a:pt x="21093531" y="11943735"/>
                    </a:cubicBezTo>
                    <a:lnTo>
                      <a:pt x="21093531" y="124460"/>
                    </a:lnTo>
                    <a:cubicBezTo>
                      <a:pt x="21093531" y="55880"/>
                      <a:pt x="21037651" y="0"/>
                      <a:pt x="209690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641753" y="303031"/>
              <a:ext cx="14551003" cy="8367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Defina os elementos para uma biblioteca com loja de livros novos inclusa. Alguns elementos são cruciais: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Livro -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 Utilizado para referenciar os livros disponíveis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Autor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Representando o cadastro de autores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Leitor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pessoa que pega livros emprestados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Loja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precisa ter um conjunto de livros a serem vendidos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Biblioteca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 precisa ter um conjunto de livros a serem emprestados</a:t>
              </a:r>
            </a:p>
            <a:p>
              <a:pPr algn="just" marL="657307" indent="-328653" lvl="1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Empréstimo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precisa ter o livro emprestado, o leitor e a data do empréstimo</a:t>
              </a:r>
            </a:p>
          </p:txBody>
        </p:sp>
      </p:grp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4072" y="3357562"/>
            <a:ext cx="11299867" cy="3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name="AutoShape 4" id="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57501" y="8603627"/>
            <a:ext cx="3501810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568498" y="6357215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502128" y="3491436"/>
            <a:ext cx="5750608" cy="575060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177052" y="3659039"/>
            <a:ext cx="2739725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ACESSE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7483" y="5005990"/>
            <a:ext cx="6278862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WWW.MENTI.COM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8284" y="6352941"/>
            <a:ext cx="5497260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105652"/>
                </a:solidFill>
                <a:latin typeface="Bebas Neue Bold"/>
              </a:rPr>
              <a:t>INSIRA O CÓDIGO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8284" y="7699893"/>
            <a:ext cx="5497260" cy="119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9"/>
              </a:lnSpc>
            </a:pPr>
            <a:r>
              <a:rPr lang="en-US" sz="8779">
                <a:solidFill>
                  <a:srgbClr val="B91646"/>
                </a:solidFill>
                <a:latin typeface="Bebas Neue Bold"/>
              </a:rPr>
              <a:t>2311 1468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74346" y="8780144"/>
            <a:ext cx="700617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ou use o QR code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37630" y="1448847"/>
            <a:ext cx="6012740" cy="160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FEEDBACK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6111547" y="5124450"/>
            <a:ext cx="513195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081814" y="4149221"/>
            <a:ext cx="5390077" cy="118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</a:rPr>
              <a:t>paradigmas 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8031" y="5347969"/>
            <a:ext cx="5733860" cy="131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2"/>
              </a:lnSpc>
            </a:pPr>
            <a:r>
              <a:rPr lang="en-US" sz="9722">
                <a:solidFill>
                  <a:srgbClr val="000000"/>
                </a:solidFill>
                <a:latin typeface="Bebas Neue Bold"/>
              </a:rPr>
              <a:t>PROGRAMAÇÃO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917000" y="4752530"/>
            <a:ext cx="5012346" cy="781940"/>
            <a:chOff x="0" y="0"/>
            <a:chExt cx="6609980" cy="1031175"/>
          </a:xfrm>
        </p:grpSpPr>
        <p:sp>
          <p:nvSpPr>
            <p:cNvPr name="Freeform 6" id="6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917000" y="6858445"/>
            <a:ext cx="5012346" cy="781940"/>
            <a:chOff x="0" y="0"/>
            <a:chExt cx="6609980" cy="1031175"/>
          </a:xfrm>
        </p:grpSpPr>
        <p:sp>
          <p:nvSpPr>
            <p:cNvPr name="Freeform 9" id="9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917000" y="2646615"/>
            <a:ext cx="5012346" cy="781940"/>
            <a:chOff x="0" y="0"/>
            <a:chExt cx="6609980" cy="1031175"/>
          </a:xfrm>
        </p:grpSpPr>
        <p:sp>
          <p:nvSpPr>
            <p:cNvPr name="Freeform 12" id="12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23706" y="4857314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FBF3E4"/>
                </a:solidFill>
                <a:latin typeface="Bebas Neue Bold"/>
              </a:rPr>
              <a:t>Paradigmas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23706" y="6980493"/>
            <a:ext cx="379893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FBF3E4"/>
                </a:solidFill>
                <a:latin typeface="Bebas Neue Bold"/>
              </a:rPr>
              <a:t>Conceitos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92542" y="2747835"/>
            <a:ext cx="486126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Bebas Neue Bold"/>
              </a:rPr>
              <a:t>Linguagem de programação</a:t>
            </a:r>
          </a:p>
        </p:txBody>
      </p:sp>
      <p:sp>
        <p:nvSpPr>
          <p:cNvPr name="AutoShape 17" id="17"/>
          <p:cNvSpPr/>
          <p:nvPr/>
        </p:nvSpPr>
        <p:spPr>
          <a:xfrm rot="5400000">
            <a:off x="12761185" y="4033392"/>
            <a:ext cx="1323975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rot="5400000">
            <a:off x="12761185" y="6139308"/>
            <a:ext cx="1323975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DAFIHDG-z2s</dc:identifier>
  <dcterms:modified xsi:type="dcterms:W3CDTF">2011-08-01T06:04:30Z</dcterms:modified>
  <cp:revision>1</cp:revision>
  <dc:title>Aula #3 - Introdução à Orientação a Objetos</dc:title>
</cp:coreProperties>
</file>