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4" r:id="rId53"/>
    <p:sldId id="285" r:id="rId54"/>
    <p:sldId id="286" r:id="rId55"/>
    <p:sldId id="287" r:id="rId56"/>
  </p:sldIdLst>
  <p:sldSz cx="18288000" cy="10287000"/>
  <p:notesSz cx="6858000" cy="9144000"/>
  <p:embeddedFontLst>
    <p:embeddedFont>
      <p:font typeface="Bebas Neue" charset="1" panose="00000500000000000000"/>
      <p:regular r:id="rId6"/>
    </p:embeddedFont>
    <p:embeddedFont>
      <p:font typeface="Bebas Neue Bold" charset="1" panose="020B0606020202050201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Fira Code" charset="1" panose="020B0809050000020004"/>
      <p:regular r:id="rId12"/>
    </p:embeddedFont>
    <p:embeddedFont>
      <p:font typeface="Fira Code Bold" charset="1" panose="020B0809050000020004"/>
      <p:regular r:id="rId13"/>
    </p:embeddedFont>
    <p:embeddedFont>
      <p:font typeface="Montserrat" charset="1" panose="00000500000000000000"/>
      <p:regular r:id="rId14"/>
    </p:embeddedFont>
    <p:embeddedFont>
      <p:font typeface="Montserrat Bold" charset="1" panose="00000600000000000000"/>
      <p:regular r:id="rId15"/>
    </p:embeddedFont>
    <p:embeddedFont>
      <p:font typeface="Montserrat Italics" charset="1" panose="00000500000000000000"/>
      <p:regular r:id="rId16"/>
    </p:embeddedFont>
    <p:embeddedFont>
      <p:font typeface="Montserrat Bold Italics" charset="1" panose="00000600000000000000"/>
      <p:regular r:id="rId17"/>
    </p:embeddedFont>
    <p:embeddedFont>
      <p:font typeface="Poppins" charset="1" panose="00000500000000000000"/>
      <p:regular r:id="rId18"/>
    </p:embeddedFont>
    <p:embeddedFont>
      <p:font typeface="Poppins Bold" charset="1" panose="00000800000000000000"/>
      <p:regular r:id="rId19"/>
    </p:embeddedFont>
    <p:embeddedFont>
      <p:font typeface="Poppins Italics" charset="1" panose="00000500000000000000"/>
      <p:regular r:id="rId20"/>
    </p:embeddedFont>
    <p:embeddedFont>
      <p:font typeface="Poppins Bold Italics" charset="1" panose="00000800000000000000"/>
      <p:regular r:id="rId21"/>
    </p:embeddedFont>
    <p:embeddedFont>
      <p:font typeface="Brittany" charset="1" panose="00000000000000000000"/>
      <p:regular r:id="rId22"/>
    </p:embeddedFont>
    <p:embeddedFont>
      <p:font typeface="Garet" charset="1" panose="00000000000000000000"/>
      <p:regular r:id="rId23"/>
    </p:embeddedFont>
    <p:embeddedFont>
      <p:font typeface="Garet Bold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slides/slide1.xml" Type="http://schemas.openxmlformats.org/officeDocument/2006/relationships/slide"/><Relationship Id="rId26" Target="slides/slide2.xml" Type="http://schemas.openxmlformats.org/officeDocument/2006/relationships/slide"/><Relationship Id="rId27" Target="slides/slide3.xml" Type="http://schemas.openxmlformats.org/officeDocument/2006/relationships/slide"/><Relationship Id="rId28" Target="slides/slide4.xml" Type="http://schemas.openxmlformats.org/officeDocument/2006/relationships/slide"/><Relationship Id="rId29" Target="slides/slide5.xml" Type="http://schemas.openxmlformats.org/officeDocument/2006/relationships/slide"/><Relationship Id="rId3" Target="viewProps.xml" Type="http://schemas.openxmlformats.org/officeDocument/2006/relationships/viewProps"/><Relationship Id="rId30" Target="slides/slide6.xml" Type="http://schemas.openxmlformats.org/officeDocument/2006/relationships/slide"/><Relationship Id="rId31" Target="slides/slide7.xml" Type="http://schemas.openxmlformats.org/officeDocument/2006/relationships/slide"/><Relationship Id="rId32" Target="slides/slide8.xml" Type="http://schemas.openxmlformats.org/officeDocument/2006/relationships/slide"/><Relationship Id="rId33" Target="slides/slide9.xml" Type="http://schemas.openxmlformats.org/officeDocument/2006/relationships/slide"/><Relationship Id="rId34" Target="slides/slide10.xml" Type="http://schemas.openxmlformats.org/officeDocument/2006/relationships/slide"/><Relationship Id="rId35" Target="slides/slide11.xml" Type="http://schemas.openxmlformats.org/officeDocument/2006/relationships/slide"/><Relationship Id="rId36" Target="slides/slide12.xml" Type="http://schemas.openxmlformats.org/officeDocument/2006/relationships/slide"/><Relationship Id="rId37" Target="slides/slide13.xml" Type="http://schemas.openxmlformats.org/officeDocument/2006/relationships/slide"/><Relationship Id="rId38" Target="slides/slide14.xml" Type="http://schemas.openxmlformats.org/officeDocument/2006/relationships/slide"/><Relationship Id="rId39" Target="slides/slide15.xml" Type="http://schemas.openxmlformats.org/officeDocument/2006/relationships/slide"/><Relationship Id="rId4" Target="theme/theme1.xml" Type="http://schemas.openxmlformats.org/officeDocument/2006/relationships/theme"/><Relationship Id="rId40" Target="slides/slide16.xml" Type="http://schemas.openxmlformats.org/officeDocument/2006/relationships/slide"/><Relationship Id="rId41" Target="slides/slide17.xml" Type="http://schemas.openxmlformats.org/officeDocument/2006/relationships/slide"/><Relationship Id="rId42" Target="slides/slide18.xml" Type="http://schemas.openxmlformats.org/officeDocument/2006/relationships/slide"/><Relationship Id="rId43" Target="slides/slide19.xml" Type="http://schemas.openxmlformats.org/officeDocument/2006/relationships/slide"/><Relationship Id="rId44" Target="slides/slide20.xml" Type="http://schemas.openxmlformats.org/officeDocument/2006/relationships/slide"/><Relationship Id="rId45" Target="slides/slide21.xml" Type="http://schemas.openxmlformats.org/officeDocument/2006/relationships/slide"/><Relationship Id="rId46" Target="slides/slide22.xml" Type="http://schemas.openxmlformats.org/officeDocument/2006/relationships/slide"/><Relationship Id="rId47" Target="slides/slide23.xml" Type="http://schemas.openxmlformats.org/officeDocument/2006/relationships/slide"/><Relationship Id="rId48" Target="slides/slide24.xml" Type="http://schemas.openxmlformats.org/officeDocument/2006/relationships/slide"/><Relationship Id="rId49" Target="slides/slide25.xml" Type="http://schemas.openxmlformats.org/officeDocument/2006/relationships/slide"/><Relationship Id="rId5" Target="tableStyles.xml" Type="http://schemas.openxmlformats.org/officeDocument/2006/relationships/tableStyles"/><Relationship Id="rId50" Target="slides/slide26.xml" Type="http://schemas.openxmlformats.org/officeDocument/2006/relationships/slide"/><Relationship Id="rId51" Target="slides/slide27.xml" Type="http://schemas.openxmlformats.org/officeDocument/2006/relationships/slide"/><Relationship Id="rId52" Target="slides/slide28.xml" Type="http://schemas.openxmlformats.org/officeDocument/2006/relationships/slide"/><Relationship Id="rId53" Target="slides/slide29.xml" Type="http://schemas.openxmlformats.org/officeDocument/2006/relationships/slide"/><Relationship Id="rId54" Target="slides/slide30.xml" Type="http://schemas.openxmlformats.org/officeDocument/2006/relationships/slide"/><Relationship Id="rId55" Target="slides/slide31.xml" Type="http://schemas.openxmlformats.org/officeDocument/2006/relationships/slide"/><Relationship Id="rId56" Target="slides/slide32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VAFIHihV5Pg.mp4" Type="http://schemas.openxmlformats.org/officeDocument/2006/relationships/video"/><Relationship Id="rId4" Target="../media/VAFIHihV5Pg.mp4" Type="http://schemas.microsoft.com/office/2007/relationships/media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96932" y="7681132"/>
            <a:ext cx="5012346" cy="781940"/>
            <a:chOff x="0" y="0"/>
            <a:chExt cx="6609980" cy="1031175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79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2" id="12"/>
          <p:cNvSpPr txBox="true"/>
          <p:nvPr/>
        </p:nvSpPr>
        <p:spPr>
          <a:xfrm rot="0">
            <a:off x="9921161" y="7804966"/>
            <a:ext cx="4582676" cy="52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Rafa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724357"/>
            <a:ext cx="4077715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777332"/>
            <a:ext cx="5327435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557061" y="3720392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ORIENTAÇÃO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767613" y="5227495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OBJETOS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500904" y="4823386"/>
            <a:ext cx="1710461" cy="1732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88"/>
              </a:lnSpc>
            </a:pPr>
            <a:r>
              <a:rPr lang="en-US" sz="13088">
                <a:solidFill>
                  <a:srgbClr val="B91646"/>
                </a:solidFill>
                <a:latin typeface="Brittany"/>
              </a:rPr>
              <a:t>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280027" y="2223887"/>
            <a:ext cx="5727946" cy="1460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2"/>
              </a:lnSpc>
            </a:pPr>
            <a:r>
              <a:rPr lang="en-US" sz="10922">
                <a:solidFill>
                  <a:srgbClr val="B91646"/>
                </a:solidFill>
                <a:latin typeface="Brittany"/>
              </a:rPr>
              <a:t>introdução à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961435" y="5709789"/>
            <a:ext cx="8752774" cy="1959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B91646"/>
                </a:solidFill>
                <a:latin typeface="Bebas Neue Bold"/>
              </a:rPr>
              <a:t>#3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3344694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108015" y="2286039"/>
            <a:ext cx="9796366" cy="7146791"/>
            <a:chOff x="0" y="0"/>
            <a:chExt cx="1966690" cy="1434769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966690" cy="1434769"/>
            </a:xfrm>
            <a:custGeom>
              <a:avLst/>
              <a:gdLst/>
              <a:ahLst/>
              <a:cxnLst/>
              <a:rect r="r" b="b" t="t" l="l"/>
              <a:pathLst>
                <a:path h="1434769" w="1966690">
                  <a:moveTo>
                    <a:pt x="0" y="0"/>
                  </a:moveTo>
                  <a:lnTo>
                    <a:pt x="1966690" y="0"/>
                  </a:lnTo>
                  <a:lnTo>
                    <a:pt x="1966690" y="1434769"/>
                  </a:lnTo>
                  <a:lnTo>
                    <a:pt x="0" y="143476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316527" y="2134463"/>
            <a:ext cx="9863457" cy="7130287"/>
            <a:chOff x="0" y="0"/>
            <a:chExt cx="1980160" cy="1431456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980160" cy="1431456"/>
            </a:xfrm>
            <a:custGeom>
              <a:avLst/>
              <a:gdLst/>
              <a:ahLst/>
              <a:cxnLst/>
              <a:rect r="r" b="b" t="t" l="l"/>
              <a:pathLst>
                <a:path h="1431456" w="1980160">
                  <a:moveTo>
                    <a:pt x="0" y="0"/>
                  </a:moveTo>
                  <a:lnTo>
                    <a:pt x="1980160" y="0"/>
                  </a:lnTo>
                  <a:lnTo>
                    <a:pt x="1980160" y="1431456"/>
                  </a:lnTo>
                  <a:lnTo>
                    <a:pt x="0" y="1431456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316527" y="2134463"/>
            <a:ext cx="9863457" cy="420109"/>
            <a:chOff x="0" y="0"/>
            <a:chExt cx="2711704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2711704" cy="115498"/>
            </a:xfrm>
            <a:custGeom>
              <a:avLst/>
              <a:gdLst/>
              <a:ahLst/>
              <a:cxnLst/>
              <a:rect r="r" b="b" t="t" l="l"/>
              <a:pathLst>
                <a:path h="115498" w="2711704">
                  <a:moveTo>
                    <a:pt x="0" y="0"/>
                  </a:moveTo>
                  <a:lnTo>
                    <a:pt x="2711704" y="0"/>
                  </a:lnTo>
                  <a:lnTo>
                    <a:pt x="271170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4423653" y="2234791"/>
            <a:ext cx="670316" cy="219451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4602326" y="2636877"/>
            <a:ext cx="9302204" cy="6382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6"/>
              </a:lnSpc>
            </a:pPr>
            <a:r>
              <a:rPr lang="en-US" sz="2597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Livro {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titulo: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autor: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Autor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categoria: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ano: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97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(titulo: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, autor: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Autor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         categoria: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, ano: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.titulo = titulo;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.autor = autor;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.categoria = categoria;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.ano = ano;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524999" y="4494885"/>
            <a:ext cx="4352096" cy="922724"/>
            <a:chOff x="0" y="0"/>
            <a:chExt cx="17415230" cy="3692346"/>
          </a:xfrm>
        </p:grpSpPr>
        <p:sp>
          <p:nvSpPr>
            <p:cNvPr name="Freeform 15" id="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r="r" b="b" t="t" l="l"/>
              <a:pathLst>
                <a:path h="3628846" w="17351730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r="r" b="b" t="t" l="l"/>
              <a:pathLst>
                <a:path h="3692347" w="17415230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669612" y="4709009"/>
            <a:ext cx="40628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Classes como tipo de dado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9711755">
            <a:off x="3859437" y="3609422"/>
            <a:ext cx="1027915" cy="743953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9365787" y="4033524"/>
            <a:ext cx="3619815" cy="922724"/>
            <a:chOff x="0" y="0"/>
            <a:chExt cx="14484956" cy="3692346"/>
          </a:xfrm>
        </p:grpSpPr>
        <p:sp>
          <p:nvSpPr>
            <p:cNvPr name="Freeform 20" id="20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1" id="21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9472574" y="4247647"/>
            <a:ext cx="3406241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atributos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7022838" y="1517275"/>
            <a:ext cx="3619815" cy="922724"/>
            <a:chOff x="0" y="0"/>
            <a:chExt cx="14484956" cy="3692346"/>
          </a:xfrm>
        </p:grpSpPr>
        <p:sp>
          <p:nvSpPr>
            <p:cNvPr name="Freeform 24" id="2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5" id="2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7129625" y="1731399"/>
            <a:ext cx="3406241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121">
            <a:off x="5999667" y="1777699"/>
            <a:ext cx="1027915" cy="743953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711755">
            <a:off x="8697251" y="3432643"/>
            <a:ext cx="1027915" cy="743953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 rot="0">
            <a:off x="14064012" y="5698639"/>
            <a:ext cx="3619815" cy="922724"/>
            <a:chOff x="0" y="0"/>
            <a:chExt cx="14484956" cy="3692346"/>
          </a:xfrm>
        </p:grpSpPr>
        <p:sp>
          <p:nvSpPr>
            <p:cNvPr name="Freeform 30" id="30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1" id="31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14117405" y="5912762"/>
            <a:ext cx="3513028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do construtor</a:t>
            </a:r>
          </a:p>
        </p:txBody>
      </p:sp>
      <p:pic>
        <p:nvPicPr>
          <p:cNvPr name="Picture 33" id="3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711755">
            <a:off x="13395476" y="5097758"/>
            <a:ext cx="1027915" cy="743953"/>
          </a:xfrm>
          <a:prstGeom prst="rect">
            <a:avLst/>
          </a:prstGeom>
        </p:spPr>
      </p:pic>
      <p:grpSp>
        <p:nvGrpSpPr>
          <p:cNvPr name="Group 34" id="34"/>
          <p:cNvGrpSpPr/>
          <p:nvPr/>
        </p:nvGrpSpPr>
        <p:grpSpPr>
          <a:xfrm rot="0">
            <a:off x="1680001" y="7159538"/>
            <a:ext cx="3619815" cy="1347420"/>
            <a:chOff x="0" y="0"/>
            <a:chExt cx="14484956" cy="5391801"/>
          </a:xfrm>
        </p:grpSpPr>
        <p:sp>
          <p:nvSpPr>
            <p:cNvPr name="Freeform 35" id="35"/>
            <p:cNvSpPr/>
            <p:nvPr/>
          </p:nvSpPr>
          <p:spPr>
            <a:xfrm>
              <a:off x="31750" y="31750"/>
              <a:ext cx="14421456" cy="5328301"/>
            </a:xfrm>
            <a:custGeom>
              <a:avLst/>
              <a:gdLst/>
              <a:ahLst/>
              <a:cxnLst/>
              <a:rect r="r" b="b" t="t" l="l"/>
              <a:pathLst>
                <a:path h="5328301" w="14421456">
                  <a:moveTo>
                    <a:pt x="14328746" y="5328300"/>
                  </a:moveTo>
                  <a:lnTo>
                    <a:pt x="92710" y="5328300"/>
                  </a:lnTo>
                  <a:cubicBezTo>
                    <a:pt x="41910" y="5328300"/>
                    <a:pt x="0" y="5286391"/>
                    <a:pt x="0" y="5235591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5234320"/>
                  </a:lnTo>
                  <a:cubicBezTo>
                    <a:pt x="14421456" y="5286391"/>
                    <a:pt x="14379546" y="5328301"/>
                    <a:pt x="14328746" y="5328301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6" id="36"/>
            <p:cNvSpPr/>
            <p:nvPr/>
          </p:nvSpPr>
          <p:spPr>
            <a:xfrm>
              <a:off x="0" y="0"/>
              <a:ext cx="14484956" cy="5391801"/>
            </a:xfrm>
            <a:custGeom>
              <a:avLst/>
              <a:gdLst/>
              <a:ahLst/>
              <a:cxnLst/>
              <a:rect r="r" b="b" t="t" l="l"/>
              <a:pathLst>
                <a:path h="5391801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5267341"/>
                  </a:lnTo>
                  <a:cubicBezTo>
                    <a:pt x="14425265" y="5302901"/>
                    <a:pt x="14396056" y="5332111"/>
                    <a:pt x="14360496" y="5332111"/>
                  </a:cubicBezTo>
                  <a:lnTo>
                    <a:pt x="124460" y="5332111"/>
                  </a:lnTo>
                  <a:cubicBezTo>
                    <a:pt x="88900" y="5332111"/>
                    <a:pt x="59690" y="5302901"/>
                    <a:pt x="59690" y="52673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267341"/>
                  </a:lnTo>
                  <a:cubicBezTo>
                    <a:pt x="0" y="5335921"/>
                    <a:pt x="55880" y="5391801"/>
                    <a:pt x="124460" y="5391801"/>
                  </a:cubicBezTo>
                  <a:lnTo>
                    <a:pt x="14360496" y="5391801"/>
                  </a:lnTo>
                  <a:cubicBezTo>
                    <a:pt x="14429076" y="5391801"/>
                    <a:pt x="14484956" y="5335921"/>
                    <a:pt x="14484956" y="5267341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1733395" y="7371698"/>
            <a:ext cx="3513028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Referência ao escopo dos atributos</a:t>
            </a:r>
          </a:p>
        </p:txBody>
      </p:sp>
      <p:pic>
        <p:nvPicPr>
          <p:cNvPr name="Picture 38" id="3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062896">
            <a:off x="5076036" y="8134982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3344694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85156" y="1753998"/>
            <a:ext cx="6678935" cy="6955719"/>
            <a:chOff x="0" y="0"/>
            <a:chExt cx="1150101" cy="1197763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150101" cy="1197763"/>
            </a:xfrm>
            <a:custGeom>
              <a:avLst/>
              <a:gdLst/>
              <a:ahLst/>
              <a:cxnLst/>
              <a:rect r="r" b="b" t="t" l="l"/>
              <a:pathLst>
                <a:path h="1197763" w="1150101">
                  <a:moveTo>
                    <a:pt x="0" y="0"/>
                  </a:moveTo>
                  <a:lnTo>
                    <a:pt x="1150101" y="0"/>
                  </a:lnTo>
                  <a:lnTo>
                    <a:pt x="1150101" y="1197763"/>
                  </a:lnTo>
                  <a:lnTo>
                    <a:pt x="0" y="11977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901800" y="1577283"/>
            <a:ext cx="6701044" cy="6979010"/>
            <a:chOff x="0" y="0"/>
            <a:chExt cx="1153908" cy="120177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153908" cy="1201774"/>
            </a:xfrm>
            <a:custGeom>
              <a:avLst/>
              <a:gdLst/>
              <a:ahLst/>
              <a:cxnLst/>
              <a:rect r="r" b="b" t="t" l="l"/>
              <a:pathLst>
                <a:path h="1201774" w="1153908">
                  <a:moveTo>
                    <a:pt x="0" y="0"/>
                  </a:moveTo>
                  <a:lnTo>
                    <a:pt x="1153908" y="0"/>
                  </a:lnTo>
                  <a:lnTo>
                    <a:pt x="1153908" y="1201774"/>
                  </a:lnTo>
                  <a:lnTo>
                    <a:pt x="0" y="120177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901800" y="1577283"/>
            <a:ext cx="6701044" cy="489783"/>
            <a:chOff x="0" y="0"/>
            <a:chExt cx="1580205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580205" cy="115498"/>
            </a:xfrm>
            <a:custGeom>
              <a:avLst/>
              <a:gdLst/>
              <a:ahLst/>
              <a:cxnLst/>
              <a:rect r="r" b="b" t="t" l="l"/>
              <a:pathLst>
                <a:path h="115498" w="1580205">
                  <a:moveTo>
                    <a:pt x="0" y="0"/>
                  </a:moveTo>
                  <a:lnTo>
                    <a:pt x="1580205" y="0"/>
                  </a:lnTo>
                  <a:lnTo>
                    <a:pt x="158020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6026693" y="1694251"/>
            <a:ext cx="781487" cy="255847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234998" y="2161396"/>
            <a:ext cx="6269505" cy="6159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2"/>
              </a:lnSpc>
            </a:pPr>
            <a:r>
              <a:rPr lang="en-US" sz="3494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autor1 =</a:t>
            </a:r>
            <a:r>
              <a:rPr lang="en-US" sz="3494">
                <a:solidFill>
                  <a:srgbClr val="2DBEB1"/>
                </a:solidFill>
                <a:latin typeface="Fira Code"/>
              </a:rPr>
              <a:t> new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Autor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000000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FFF00"/>
                </a:solidFill>
                <a:latin typeface="Fira Code"/>
              </a:rPr>
              <a:t>"Adroaldo da Silva"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000000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FFF00"/>
                </a:solidFill>
                <a:latin typeface="Fira Code"/>
              </a:rPr>
              <a:t>"013.851.920-03"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livro1 = </a:t>
            </a:r>
            <a:r>
              <a:rPr lang="en-US" sz="3494">
                <a:solidFill>
                  <a:srgbClr val="2DBEB1"/>
                </a:solidFill>
                <a:latin typeface="Fira Code"/>
              </a:rPr>
              <a:t>new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000000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FFF00"/>
                </a:solidFill>
                <a:latin typeface="Fira Code"/>
              </a:rPr>
              <a:t>"Um Livro qualquer"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BF3E4"/>
                </a:solidFill>
                <a:latin typeface="Fira Code"/>
              </a:rPr>
              <a:t>  autor1,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FFF00"/>
                </a:solidFill>
                <a:latin typeface="Fira Code"/>
              </a:rPr>
              <a:t>"Poesia"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BF3E4"/>
                </a:solidFill>
                <a:latin typeface="Fira Code"/>
              </a:rPr>
              <a:t>  2014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BF3E4"/>
                </a:solidFill>
                <a:latin typeface="Fira Code"/>
              </a:rPr>
              <a:t>);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247775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161890" y="3151921"/>
            <a:ext cx="5964220" cy="5964220"/>
            <a:chOff x="0" y="0"/>
            <a:chExt cx="7952293" cy="7952293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7952293" cy="7952293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1408743" y="1114780"/>
              <a:ext cx="5134808" cy="724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4757"/>
                </a:lnSpc>
                <a:spcBef>
                  <a:spcPct val="0"/>
                </a:spcBef>
              </a:pPr>
              <a:r>
                <a:rPr lang="en-US" sz="317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name="Group 8" id="8"/>
            <p:cNvGrpSpPr/>
            <p:nvPr/>
          </p:nvGrpSpPr>
          <p:grpSpPr>
            <a:xfrm rot="0">
              <a:off x="2169545" y="2094090"/>
              <a:ext cx="1051106" cy="1042587"/>
              <a:chOff x="0" y="0"/>
              <a:chExt cx="1039602" cy="1031175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3451935" y="2094090"/>
              <a:ext cx="1051106" cy="1042587"/>
              <a:chOff x="0" y="0"/>
              <a:chExt cx="1039602" cy="1031175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0">
              <a:off x="4731641" y="2094090"/>
              <a:ext cx="1051106" cy="1042587"/>
              <a:chOff x="0" y="0"/>
              <a:chExt cx="1039602" cy="1031175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0">
              <a:off x="2169545" y="3455530"/>
              <a:ext cx="1051106" cy="1042587"/>
              <a:chOff x="0" y="0"/>
              <a:chExt cx="1039602" cy="1031175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0" id="20"/>
            <p:cNvGrpSpPr/>
            <p:nvPr/>
          </p:nvGrpSpPr>
          <p:grpSpPr>
            <a:xfrm rot="0">
              <a:off x="3451935" y="3455530"/>
              <a:ext cx="1051106" cy="1042587"/>
              <a:chOff x="0" y="0"/>
              <a:chExt cx="1039602" cy="1031175"/>
            </a:xfrm>
          </p:grpSpPr>
          <p:sp>
            <p:nvSpPr>
              <p:cNvPr name="Freeform 21" id="21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3" id="23"/>
            <p:cNvGrpSpPr/>
            <p:nvPr/>
          </p:nvGrpSpPr>
          <p:grpSpPr>
            <a:xfrm rot="0">
              <a:off x="4731641" y="3455530"/>
              <a:ext cx="1051106" cy="1042587"/>
              <a:chOff x="0" y="0"/>
              <a:chExt cx="1039602" cy="1031175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6" id="26"/>
            <p:cNvGrpSpPr/>
            <p:nvPr/>
          </p:nvGrpSpPr>
          <p:grpSpPr>
            <a:xfrm rot="0">
              <a:off x="2169545" y="4815616"/>
              <a:ext cx="1051106" cy="1042587"/>
              <a:chOff x="0" y="0"/>
              <a:chExt cx="1039602" cy="1031175"/>
            </a:xfrm>
          </p:grpSpPr>
          <p:sp>
            <p:nvSpPr>
              <p:cNvPr name="Freeform 27" id="2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9" id="29"/>
            <p:cNvGrpSpPr/>
            <p:nvPr/>
          </p:nvGrpSpPr>
          <p:grpSpPr>
            <a:xfrm rot="0">
              <a:off x="3451935" y="4815616"/>
              <a:ext cx="1051106" cy="1042587"/>
              <a:chOff x="0" y="0"/>
              <a:chExt cx="1039602" cy="1031175"/>
            </a:xfrm>
          </p:grpSpPr>
          <p:sp>
            <p:nvSpPr>
              <p:cNvPr name="Freeform 30" id="3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2" id="32"/>
            <p:cNvGrpSpPr/>
            <p:nvPr/>
          </p:nvGrpSpPr>
          <p:grpSpPr>
            <a:xfrm rot="0">
              <a:off x="4731641" y="4815616"/>
              <a:ext cx="1051106" cy="1042587"/>
              <a:chOff x="0" y="0"/>
              <a:chExt cx="1039602" cy="1031175"/>
            </a:xfrm>
          </p:grpSpPr>
          <p:sp>
            <p:nvSpPr>
              <p:cNvPr name="Freeform 33" id="3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4" id="3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328744" y="3364484"/>
            <a:ext cx="5893816" cy="5893816"/>
            <a:chOff x="0" y="0"/>
            <a:chExt cx="7858421" cy="785842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AutoShape 7" id="7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9" id="9"/>
            <p:cNvGrpSpPr/>
            <p:nvPr/>
          </p:nvGrpSpPr>
          <p:grpSpPr>
            <a:xfrm rot="0"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2506900" y="2311045"/>
              <a:ext cx="2851814" cy="4120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name="Group 13" id="13"/>
            <p:cNvGrpSpPr/>
            <p:nvPr/>
          </p:nvGrpSpPr>
          <p:grpSpPr>
            <a:xfrm rot="0"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2" id="22"/>
            <p:cNvGrpSpPr/>
            <p:nvPr/>
          </p:nvGrpSpPr>
          <p:grpSpPr>
            <a:xfrm rot="0"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8" id="28"/>
            <p:cNvGrpSpPr/>
            <p:nvPr/>
          </p:nvGrpSpPr>
          <p:grpSpPr>
            <a:xfrm rot="0"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1" id="31"/>
            <p:cNvGrpSpPr/>
            <p:nvPr/>
          </p:nvGrpSpPr>
          <p:grpSpPr>
            <a:xfrm rot="0"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4" id="34"/>
            <p:cNvGrpSpPr/>
            <p:nvPr/>
          </p:nvGrpSpPr>
          <p:grpSpPr>
            <a:xfrm rot="0"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name="Freeform 35" id="3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7" id="37"/>
            <p:cNvGrpSpPr/>
            <p:nvPr/>
          </p:nvGrpSpPr>
          <p:grpSpPr>
            <a:xfrm rot="0"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name="Freeform 38" id="3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0" id="40"/>
            <p:cNvSpPr txBox="true"/>
            <p:nvPr/>
          </p:nvSpPr>
          <p:spPr>
            <a:xfrm rot="0">
              <a:off x="4644287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4644287" y="5824978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298594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369514" y="5883471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9990400" y="4538884"/>
            <a:ext cx="5968856" cy="3973641"/>
            <a:chOff x="0" y="0"/>
            <a:chExt cx="7958475" cy="5298188"/>
          </a:xfrm>
        </p:grpSpPr>
        <p:grpSp>
          <p:nvGrpSpPr>
            <p:cNvPr name="Group 45" id="45"/>
            <p:cNvGrpSpPr/>
            <p:nvPr/>
          </p:nvGrpSpPr>
          <p:grpSpPr>
            <a:xfrm rot="0">
              <a:off x="0" y="0"/>
              <a:ext cx="7958475" cy="5298188"/>
              <a:chOff x="0" y="0"/>
              <a:chExt cx="38372237" cy="25545514"/>
            </a:xfrm>
          </p:grpSpPr>
          <p:sp>
            <p:nvSpPr>
              <p:cNvPr name="Freeform 46" id="46"/>
              <p:cNvSpPr/>
              <p:nvPr/>
            </p:nvSpPr>
            <p:spPr>
              <a:xfrm>
                <a:off x="31750" y="31750"/>
                <a:ext cx="38308738" cy="25482015"/>
              </a:xfrm>
              <a:custGeom>
                <a:avLst/>
                <a:gdLst/>
                <a:ahLst/>
                <a:cxnLst/>
                <a:rect r="r" b="b" t="t" l="l"/>
                <a:pathLst>
                  <a:path h="25482015" w="38308738">
                    <a:moveTo>
                      <a:pt x="38216027" y="25482014"/>
                    </a:moveTo>
                    <a:lnTo>
                      <a:pt x="92710" y="25482014"/>
                    </a:lnTo>
                    <a:cubicBezTo>
                      <a:pt x="41910" y="25482014"/>
                      <a:pt x="0" y="25440105"/>
                      <a:pt x="0" y="2538930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8214756" y="0"/>
                    </a:lnTo>
                    <a:cubicBezTo>
                      <a:pt x="38265556" y="0"/>
                      <a:pt x="38307466" y="41910"/>
                      <a:pt x="38307466" y="92710"/>
                    </a:cubicBezTo>
                    <a:lnTo>
                      <a:pt x="38307466" y="25388035"/>
                    </a:lnTo>
                    <a:cubicBezTo>
                      <a:pt x="38308738" y="25440105"/>
                      <a:pt x="38266827" y="25482015"/>
                      <a:pt x="38216027" y="2548201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47" id="47"/>
              <p:cNvSpPr/>
              <p:nvPr/>
            </p:nvSpPr>
            <p:spPr>
              <a:xfrm>
                <a:off x="0" y="0"/>
                <a:ext cx="38372238" cy="25545515"/>
              </a:xfrm>
              <a:custGeom>
                <a:avLst/>
                <a:gdLst/>
                <a:ahLst/>
                <a:cxnLst/>
                <a:rect r="r" b="b" t="t" l="l"/>
                <a:pathLst>
                  <a:path h="25545515" w="38372238">
                    <a:moveTo>
                      <a:pt x="38247777" y="59690"/>
                    </a:moveTo>
                    <a:cubicBezTo>
                      <a:pt x="38283338" y="59690"/>
                      <a:pt x="38312545" y="88900"/>
                      <a:pt x="38312545" y="124460"/>
                    </a:cubicBezTo>
                    <a:lnTo>
                      <a:pt x="38312545" y="25421055"/>
                    </a:lnTo>
                    <a:cubicBezTo>
                      <a:pt x="38312545" y="25456615"/>
                      <a:pt x="38283338" y="25485824"/>
                      <a:pt x="38247777" y="25485824"/>
                    </a:cubicBezTo>
                    <a:lnTo>
                      <a:pt x="124460" y="25485824"/>
                    </a:lnTo>
                    <a:cubicBezTo>
                      <a:pt x="88900" y="25485824"/>
                      <a:pt x="59690" y="25456615"/>
                      <a:pt x="59690" y="2542105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8247777" y="59690"/>
                    </a:lnTo>
                    <a:moveTo>
                      <a:pt x="3824777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5421055"/>
                    </a:lnTo>
                    <a:cubicBezTo>
                      <a:pt x="0" y="25489635"/>
                      <a:pt x="55880" y="25545515"/>
                      <a:pt x="124460" y="25545515"/>
                    </a:cubicBezTo>
                    <a:lnTo>
                      <a:pt x="38247777" y="25545515"/>
                    </a:lnTo>
                    <a:cubicBezTo>
                      <a:pt x="38316356" y="25545515"/>
                      <a:pt x="38372238" y="25489635"/>
                      <a:pt x="38372238" y="25421055"/>
                    </a:cubicBezTo>
                    <a:lnTo>
                      <a:pt x="38372238" y="124460"/>
                    </a:lnTo>
                    <a:cubicBezTo>
                      <a:pt x="38372238" y="55880"/>
                      <a:pt x="38316356" y="0"/>
                      <a:pt x="3824777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8" id="48"/>
            <p:cNvSpPr txBox="true"/>
            <p:nvPr/>
          </p:nvSpPr>
          <p:spPr>
            <a:xfrm rot="0">
              <a:off x="290730" y="105018"/>
              <a:ext cx="7377016" cy="532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 Bold"/>
                </a:rPr>
                <a:t>Biblioteca</a:t>
              </a:r>
            </a:p>
          </p:txBody>
        </p:sp>
        <p:sp>
          <p:nvSpPr>
            <p:cNvPr name="AutoShape 49" id="49"/>
            <p:cNvSpPr/>
            <p:nvPr/>
          </p:nvSpPr>
          <p:spPr>
            <a:xfrm rot="0">
              <a:off x="0" y="827820"/>
              <a:ext cx="7958475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50" id="50"/>
            <p:cNvSpPr txBox="true"/>
            <p:nvPr/>
          </p:nvSpPr>
          <p:spPr>
            <a:xfrm rot="0">
              <a:off x="210832" y="992920"/>
              <a:ext cx="6948485" cy="1675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string</a:t>
              </a:r>
            </a:p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livros: Array&lt;Livro&gt;</a:t>
              </a:r>
            </a:p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emprestimos: Array&lt;Emprestimo&gt;</a:t>
              </a:r>
            </a:p>
          </p:txBody>
        </p:sp>
        <p:sp>
          <p:nvSpPr>
            <p:cNvPr name="AutoShape 51" id="51"/>
            <p:cNvSpPr/>
            <p:nvPr/>
          </p:nvSpPr>
          <p:spPr>
            <a:xfrm rot="0">
              <a:off x="3816" y="2971768"/>
              <a:ext cx="7954659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52" id="52"/>
            <p:cNvSpPr txBox="true"/>
            <p:nvPr/>
          </p:nvSpPr>
          <p:spPr>
            <a:xfrm rot="0">
              <a:off x="210832" y="3328622"/>
              <a:ext cx="7747643" cy="1675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getLivros(): Array&lt;Livro&gt;</a:t>
              </a:r>
            </a:p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addLivro(livro: Livro): void</a:t>
              </a:r>
            </a:p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empresta(livro: Livro, leitor: Leitor): void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621721" y="2839333"/>
            <a:ext cx="10854057" cy="6657847"/>
            <a:chOff x="0" y="0"/>
            <a:chExt cx="2179030" cy="133661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179030" cy="1336610"/>
            </a:xfrm>
            <a:custGeom>
              <a:avLst/>
              <a:gdLst/>
              <a:ahLst/>
              <a:cxnLst/>
              <a:rect r="r" b="b" t="t" l="l"/>
              <a:pathLst>
                <a:path h="1336610" w="2179030">
                  <a:moveTo>
                    <a:pt x="0" y="0"/>
                  </a:moveTo>
                  <a:lnTo>
                    <a:pt x="2179030" y="0"/>
                  </a:lnTo>
                  <a:lnTo>
                    <a:pt x="2179030" y="1336610"/>
                  </a:lnTo>
                  <a:lnTo>
                    <a:pt x="0" y="133661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812221" y="2679403"/>
            <a:ext cx="10854057" cy="6657847"/>
            <a:chOff x="0" y="0"/>
            <a:chExt cx="2179030" cy="133661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179030" cy="1336610"/>
            </a:xfrm>
            <a:custGeom>
              <a:avLst/>
              <a:gdLst/>
              <a:ahLst/>
              <a:cxnLst/>
              <a:rect r="r" b="b" t="t" l="l"/>
              <a:pathLst>
                <a:path h="1336610" w="2179030">
                  <a:moveTo>
                    <a:pt x="0" y="0"/>
                  </a:moveTo>
                  <a:lnTo>
                    <a:pt x="2179030" y="0"/>
                  </a:lnTo>
                  <a:lnTo>
                    <a:pt x="2179030" y="1336610"/>
                  </a:lnTo>
                  <a:lnTo>
                    <a:pt x="0" y="133661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812221" y="2679403"/>
            <a:ext cx="10854057" cy="420109"/>
            <a:chOff x="0" y="0"/>
            <a:chExt cx="2984044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2984044" cy="115498"/>
            </a:xfrm>
            <a:custGeom>
              <a:avLst/>
              <a:gdLst/>
              <a:ahLst/>
              <a:cxnLst/>
              <a:rect r="r" b="b" t="t" l="l"/>
              <a:pathLst>
                <a:path h="115498" w="2984044">
                  <a:moveTo>
                    <a:pt x="0" y="0"/>
                  </a:moveTo>
                  <a:lnTo>
                    <a:pt x="2984044" y="0"/>
                  </a:lnTo>
                  <a:lnTo>
                    <a:pt x="298404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3919348" y="2779731"/>
            <a:ext cx="670316" cy="219451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4098020" y="3181817"/>
            <a:ext cx="10291762" cy="5925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6"/>
              </a:lnSpc>
            </a:pPr>
            <a:r>
              <a:rPr lang="en-US" sz="2597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emprestimos: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97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23864" y="2461239"/>
            <a:ext cx="6818564" cy="7559061"/>
            <a:chOff x="0" y="0"/>
            <a:chExt cx="1363661" cy="151175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r="r" b="b" t="t" l="l"/>
              <a:pathLst>
                <a:path h="1511755" w="1363661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761456" y="2300696"/>
            <a:ext cx="6902680" cy="7597705"/>
            <a:chOff x="0" y="0"/>
            <a:chExt cx="1380484" cy="151948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r="r" b="b" t="t" l="l"/>
              <a:pathLst>
                <a:path h="1519484" w="1380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761456" y="2300696"/>
            <a:ext cx="6902680" cy="421715"/>
            <a:chOff x="0" y="0"/>
            <a:chExt cx="1890486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r="r" b="b" t="t" l="l"/>
              <a:pathLst>
                <a:path h="115498" w="1890486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5868991" y="2401409"/>
            <a:ext cx="672879" cy="22029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048347" y="2833789"/>
            <a:ext cx="6208514" cy="688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443200" y="7527645"/>
            <a:ext cx="4352096" cy="922724"/>
            <a:chOff x="0" y="0"/>
            <a:chExt cx="17415230" cy="3692346"/>
          </a:xfrm>
        </p:grpSpPr>
        <p:sp>
          <p:nvSpPr>
            <p:cNvPr name="Freeform 15" id="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r="r" b="b" t="t" l="l"/>
              <a:pathLst>
                <a:path h="3628846" w="17351730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r="r" b="b" t="t" l="l"/>
              <a:pathLst>
                <a:path h="3692347" w="17415230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587813" y="7741769"/>
            <a:ext cx="40628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método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10344890">
            <a:off x="5083088" y="6719105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178692" y="2211033"/>
            <a:ext cx="5270905" cy="1641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6626"/>
              </a:lnSpc>
              <a:spcBef>
                <a:spcPct val="0"/>
              </a:spcBef>
            </a:pPr>
            <a:r>
              <a:rPr lang="en-US" sz="4417">
                <a:solidFill>
                  <a:srgbClr val="494949"/>
                </a:solidFill>
                <a:latin typeface="Garet Bold"/>
              </a:rPr>
              <a:t>MODIFICADORES DE ACESSO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328744" y="3364484"/>
            <a:ext cx="5893816" cy="5893816"/>
            <a:chOff x="0" y="0"/>
            <a:chExt cx="7858421" cy="7858421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AutoShape 8" id="8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0" id="10"/>
            <p:cNvGrpSpPr/>
            <p:nvPr/>
          </p:nvGrpSpPr>
          <p:grpSpPr>
            <a:xfrm rot="0"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2506900" y="2311045"/>
              <a:ext cx="2851814" cy="4120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name="Group 14" id="14"/>
            <p:cNvGrpSpPr/>
            <p:nvPr/>
          </p:nvGrpSpPr>
          <p:grpSpPr>
            <a:xfrm rot="0"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0"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0" id="20"/>
            <p:cNvGrpSpPr/>
            <p:nvPr/>
          </p:nvGrpSpPr>
          <p:grpSpPr>
            <a:xfrm rot="0"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name="Freeform 21" id="21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3" id="23"/>
            <p:cNvGrpSpPr/>
            <p:nvPr/>
          </p:nvGrpSpPr>
          <p:grpSpPr>
            <a:xfrm rot="0"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6" id="26"/>
            <p:cNvGrpSpPr/>
            <p:nvPr/>
          </p:nvGrpSpPr>
          <p:grpSpPr>
            <a:xfrm rot="0"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name="Freeform 27" id="2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9" id="29"/>
            <p:cNvGrpSpPr/>
            <p:nvPr/>
          </p:nvGrpSpPr>
          <p:grpSpPr>
            <a:xfrm rot="0"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name="Freeform 30" id="3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2" id="32"/>
            <p:cNvGrpSpPr/>
            <p:nvPr/>
          </p:nvGrpSpPr>
          <p:grpSpPr>
            <a:xfrm rot="0"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name="Freeform 33" id="3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4" id="3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5" id="35"/>
            <p:cNvGrpSpPr/>
            <p:nvPr/>
          </p:nvGrpSpPr>
          <p:grpSpPr>
            <a:xfrm rot="0"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name="Freeform 36" id="3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7" id="3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8" id="38"/>
            <p:cNvGrpSpPr/>
            <p:nvPr/>
          </p:nvGrpSpPr>
          <p:grpSpPr>
            <a:xfrm rot="0"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name="Freeform 39" id="3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40" id="4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1" id="41"/>
            <p:cNvSpPr txBox="true"/>
            <p:nvPr/>
          </p:nvSpPr>
          <p:spPr>
            <a:xfrm rot="0">
              <a:off x="4644287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4644287" y="5824978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298594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369514" y="5883471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328744" y="3364484"/>
            <a:ext cx="5893816" cy="5893816"/>
            <a:chOff x="0" y="0"/>
            <a:chExt cx="7858421" cy="785842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AutoShape 7" id="7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9" id="9"/>
            <p:cNvGrpSpPr/>
            <p:nvPr/>
          </p:nvGrpSpPr>
          <p:grpSpPr>
            <a:xfrm rot="0"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238125">
                <a:solidFill>
                  <a:srgbClr val="B91646"/>
                </a:solidFill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2506900" y="2311045"/>
              <a:ext cx="2851814" cy="4120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name="Group 13" id="13"/>
            <p:cNvGrpSpPr/>
            <p:nvPr/>
          </p:nvGrpSpPr>
          <p:grpSpPr>
            <a:xfrm rot="0"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2" id="22"/>
            <p:cNvGrpSpPr/>
            <p:nvPr/>
          </p:nvGrpSpPr>
          <p:grpSpPr>
            <a:xfrm rot="0"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8" id="28"/>
            <p:cNvGrpSpPr/>
            <p:nvPr/>
          </p:nvGrpSpPr>
          <p:grpSpPr>
            <a:xfrm rot="0"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1" id="31"/>
            <p:cNvGrpSpPr/>
            <p:nvPr/>
          </p:nvGrpSpPr>
          <p:grpSpPr>
            <a:xfrm rot="0"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4" id="34"/>
            <p:cNvGrpSpPr/>
            <p:nvPr/>
          </p:nvGrpSpPr>
          <p:grpSpPr>
            <a:xfrm rot="0"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name="Freeform 35" id="3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7" id="37"/>
            <p:cNvGrpSpPr/>
            <p:nvPr/>
          </p:nvGrpSpPr>
          <p:grpSpPr>
            <a:xfrm rot="0"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name="Freeform 38" id="3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0" id="40"/>
            <p:cNvSpPr txBox="true"/>
            <p:nvPr/>
          </p:nvSpPr>
          <p:spPr>
            <a:xfrm rot="0">
              <a:off x="4644287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4644287" y="5824978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298594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369514" y="5883471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12178692" y="2211033"/>
            <a:ext cx="5270905" cy="1641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6626"/>
              </a:lnSpc>
              <a:spcBef>
                <a:spcPct val="0"/>
              </a:spcBef>
            </a:pPr>
            <a:r>
              <a:rPr lang="en-US" sz="4417">
                <a:solidFill>
                  <a:srgbClr val="494949"/>
                </a:solidFill>
                <a:latin typeface="Garet Bold"/>
              </a:rPr>
              <a:t>MODIFICADORES DE ACESSO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328744" y="3364484"/>
            <a:ext cx="5893816" cy="5893816"/>
            <a:chOff x="0" y="0"/>
            <a:chExt cx="7858421" cy="785842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AutoShape 7" id="7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9" id="9"/>
            <p:cNvGrpSpPr/>
            <p:nvPr/>
          </p:nvGrpSpPr>
          <p:grpSpPr>
            <a:xfrm rot="0"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2506900" y="2311045"/>
              <a:ext cx="2851814" cy="4120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name="Group 13" id="13"/>
            <p:cNvGrpSpPr/>
            <p:nvPr/>
          </p:nvGrpSpPr>
          <p:grpSpPr>
            <a:xfrm rot="0"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2" id="22"/>
            <p:cNvGrpSpPr/>
            <p:nvPr/>
          </p:nvGrpSpPr>
          <p:grpSpPr>
            <a:xfrm rot="0"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8" id="28"/>
            <p:cNvGrpSpPr/>
            <p:nvPr/>
          </p:nvGrpSpPr>
          <p:grpSpPr>
            <a:xfrm rot="0"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1" id="31"/>
            <p:cNvGrpSpPr/>
            <p:nvPr/>
          </p:nvGrpSpPr>
          <p:grpSpPr>
            <a:xfrm rot="0"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4" id="34"/>
            <p:cNvGrpSpPr/>
            <p:nvPr/>
          </p:nvGrpSpPr>
          <p:grpSpPr>
            <a:xfrm rot="0"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name="Freeform 35" id="3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7" id="37"/>
            <p:cNvGrpSpPr/>
            <p:nvPr/>
          </p:nvGrpSpPr>
          <p:grpSpPr>
            <a:xfrm rot="0"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name="Freeform 38" id="3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0" id="40"/>
            <p:cNvSpPr txBox="true"/>
            <p:nvPr/>
          </p:nvSpPr>
          <p:spPr>
            <a:xfrm rot="0">
              <a:off x="4644287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4644287" y="5824978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298594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369514" y="5883471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0508691" y="3852883"/>
            <a:ext cx="1562949" cy="417760"/>
            <a:chOff x="0" y="0"/>
            <a:chExt cx="570168" cy="152400"/>
          </a:xfrm>
        </p:grpSpPr>
        <p:sp>
          <p:nvSpPr>
            <p:cNvPr name="Freeform 45" id="4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0508691" y="6667852"/>
            <a:ext cx="1562949" cy="417760"/>
            <a:chOff x="0" y="0"/>
            <a:chExt cx="570168" cy="152400"/>
          </a:xfrm>
        </p:grpSpPr>
        <p:sp>
          <p:nvSpPr>
            <p:cNvPr name="Freeform 47" id="4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sp>
        <p:nvSpPr>
          <p:cNvPr name="TextBox 48" id="48"/>
          <p:cNvSpPr txBox="true"/>
          <p:nvPr/>
        </p:nvSpPr>
        <p:spPr>
          <a:xfrm rot="0">
            <a:off x="10508691" y="4393798"/>
            <a:ext cx="3851106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PUBLIC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0508691" y="7208767"/>
            <a:ext cx="4712668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PRIVATE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0508691" y="5056390"/>
            <a:ext cx="7078066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 de acesso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PADRÃO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 Permite o acesso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INDISCRIMINADO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0508691" y="7868976"/>
            <a:ext cx="6940906" cy="127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Define o acesso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PRIVADO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a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VARIÁVEIS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e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MÉTODOS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permitindo o acesso apenas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INTERNO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pela própria classe.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2178692" y="2211033"/>
            <a:ext cx="5270905" cy="1641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6626"/>
              </a:lnSpc>
              <a:spcBef>
                <a:spcPct val="0"/>
              </a:spcBef>
            </a:pPr>
            <a:r>
              <a:rPr lang="en-US" sz="4417">
                <a:solidFill>
                  <a:srgbClr val="494949"/>
                </a:solidFill>
                <a:latin typeface="Garet Bold"/>
              </a:rPr>
              <a:t>MODIFICADORES DE ACESSO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328744" y="3364484"/>
            <a:ext cx="5893816" cy="5893816"/>
            <a:chOff x="0" y="0"/>
            <a:chExt cx="7858421" cy="785842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AutoShape 7" id="7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9" id="9"/>
            <p:cNvGrpSpPr/>
            <p:nvPr/>
          </p:nvGrpSpPr>
          <p:grpSpPr>
            <a:xfrm rot="0"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2506900" y="2311045"/>
              <a:ext cx="2851814" cy="4120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name="Group 13" id="13"/>
            <p:cNvGrpSpPr/>
            <p:nvPr/>
          </p:nvGrpSpPr>
          <p:grpSpPr>
            <a:xfrm rot="0"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2" id="22"/>
            <p:cNvGrpSpPr/>
            <p:nvPr/>
          </p:nvGrpSpPr>
          <p:grpSpPr>
            <a:xfrm rot="0"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8" id="28"/>
            <p:cNvGrpSpPr/>
            <p:nvPr/>
          </p:nvGrpSpPr>
          <p:grpSpPr>
            <a:xfrm rot="0"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1" id="31"/>
            <p:cNvGrpSpPr/>
            <p:nvPr/>
          </p:nvGrpSpPr>
          <p:grpSpPr>
            <a:xfrm rot="0"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4" id="34"/>
            <p:cNvGrpSpPr/>
            <p:nvPr/>
          </p:nvGrpSpPr>
          <p:grpSpPr>
            <a:xfrm rot="0"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name="Freeform 35" id="3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7" id="37"/>
            <p:cNvGrpSpPr/>
            <p:nvPr/>
          </p:nvGrpSpPr>
          <p:grpSpPr>
            <a:xfrm rot="0"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name="Freeform 38" id="3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0" id="40"/>
            <p:cNvSpPr txBox="true"/>
            <p:nvPr/>
          </p:nvSpPr>
          <p:spPr>
            <a:xfrm rot="0">
              <a:off x="4644287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4644287" y="5824978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298594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369514" y="5883471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0508691" y="3852883"/>
            <a:ext cx="1562949" cy="417760"/>
            <a:chOff x="0" y="0"/>
            <a:chExt cx="570168" cy="152400"/>
          </a:xfrm>
        </p:grpSpPr>
        <p:sp>
          <p:nvSpPr>
            <p:cNvPr name="Freeform 45" id="4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0508691" y="6667852"/>
            <a:ext cx="1562949" cy="417760"/>
            <a:chOff x="0" y="0"/>
            <a:chExt cx="570168" cy="152400"/>
          </a:xfrm>
        </p:grpSpPr>
        <p:sp>
          <p:nvSpPr>
            <p:cNvPr name="Freeform 47" id="4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sp>
        <p:nvSpPr>
          <p:cNvPr name="TextBox 48" id="48"/>
          <p:cNvSpPr txBox="true"/>
          <p:nvPr/>
        </p:nvSpPr>
        <p:spPr>
          <a:xfrm rot="0">
            <a:off x="10508691" y="4393798"/>
            <a:ext cx="3851106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PUBLIC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0508691" y="7208767"/>
            <a:ext cx="4712668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PRIVATE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0508691" y="5056390"/>
            <a:ext cx="7078066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 de acesso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PADRÃO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 Permite o acesso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INDISCRIMINADO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0508691" y="7868976"/>
            <a:ext cx="6940906" cy="127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Define o acesso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PRIVADO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a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VARIÁVEIS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e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MÉTODOS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permitindo o acesso apenas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INTERNO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pela própria classe.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2178692" y="2211033"/>
            <a:ext cx="5270905" cy="1641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6626"/>
              </a:lnSpc>
              <a:spcBef>
                <a:spcPct val="0"/>
              </a:spcBef>
            </a:pPr>
            <a:r>
              <a:rPr lang="en-US" sz="4417">
                <a:solidFill>
                  <a:srgbClr val="494949"/>
                </a:solidFill>
                <a:latin typeface="Garet Bold"/>
              </a:rPr>
              <a:t>MODIFICADORES DE ACESSO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0281879" y="742863"/>
            <a:ext cx="5153568" cy="8801273"/>
            <a:chOff x="0" y="0"/>
            <a:chExt cx="10113297" cy="17271506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10049797" cy="17208007"/>
            </a:xfrm>
            <a:custGeom>
              <a:avLst/>
              <a:gdLst/>
              <a:ahLst/>
              <a:cxnLst/>
              <a:rect r="r" b="b" t="t" l="l"/>
              <a:pathLst>
                <a:path h="17208007" w="10049797">
                  <a:moveTo>
                    <a:pt x="9957087" y="17208007"/>
                  </a:moveTo>
                  <a:lnTo>
                    <a:pt x="92710" y="17208007"/>
                  </a:lnTo>
                  <a:cubicBezTo>
                    <a:pt x="41910" y="17208007"/>
                    <a:pt x="0" y="17166096"/>
                    <a:pt x="0" y="1711529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955817" y="0"/>
                  </a:lnTo>
                  <a:cubicBezTo>
                    <a:pt x="10006617" y="0"/>
                    <a:pt x="10048527" y="41910"/>
                    <a:pt x="10048527" y="92710"/>
                  </a:cubicBezTo>
                  <a:lnTo>
                    <a:pt x="10048527" y="17114027"/>
                  </a:lnTo>
                  <a:cubicBezTo>
                    <a:pt x="10049797" y="17166096"/>
                    <a:pt x="10007887" y="17208007"/>
                    <a:pt x="9957087" y="17208007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10113297" cy="17271507"/>
            </a:xfrm>
            <a:custGeom>
              <a:avLst/>
              <a:gdLst/>
              <a:ahLst/>
              <a:cxnLst/>
              <a:rect r="r" b="b" t="t" l="l"/>
              <a:pathLst>
                <a:path h="17271507" w="10113297">
                  <a:moveTo>
                    <a:pt x="9988837" y="59690"/>
                  </a:moveTo>
                  <a:cubicBezTo>
                    <a:pt x="10024397" y="59690"/>
                    <a:pt x="10053607" y="88900"/>
                    <a:pt x="10053607" y="124460"/>
                  </a:cubicBezTo>
                  <a:lnTo>
                    <a:pt x="10053607" y="17147046"/>
                  </a:lnTo>
                  <a:cubicBezTo>
                    <a:pt x="10053607" y="17182607"/>
                    <a:pt x="10024397" y="17211816"/>
                    <a:pt x="9988837" y="17211816"/>
                  </a:cubicBezTo>
                  <a:lnTo>
                    <a:pt x="124460" y="17211816"/>
                  </a:lnTo>
                  <a:cubicBezTo>
                    <a:pt x="88900" y="17211816"/>
                    <a:pt x="59690" y="17182607"/>
                    <a:pt x="59690" y="171470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988837" y="59690"/>
                  </a:lnTo>
                  <a:moveTo>
                    <a:pt x="99888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147046"/>
                  </a:lnTo>
                  <a:cubicBezTo>
                    <a:pt x="0" y="17215627"/>
                    <a:pt x="55880" y="17271507"/>
                    <a:pt x="124460" y="17271507"/>
                  </a:cubicBezTo>
                  <a:lnTo>
                    <a:pt x="9988837" y="17271507"/>
                  </a:lnTo>
                  <a:cubicBezTo>
                    <a:pt x="10057417" y="17271507"/>
                    <a:pt x="10113297" y="17215627"/>
                    <a:pt x="10113297" y="17147046"/>
                  </a:cubicBezTo>
                  <a:lnTo>
                    <a:pt x="10113297" y="124460"/>
                  </a:lnTo>
                  <a:cubicBezTo>
                    <a:pt x="10113297" y="55880"/>
                    <a:pt x="10057417" y="0"/>
                    <a:pt x="998883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6704404" y="5138738"/>
            <a:ext cx="515356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9187711" y="3235939"/>
            <a:ext cx="7732812" cy="3815122"/>
            <a:chOff x="0" y="0"/>
            <a:chExt cx="10310417" cy="5086830"/>
          </a:xfrm>
        </p:grpSpPr>
        <p:grpSp>
          <p:nvGrpSpPr>
            <p:cNvPr name="Group 7" id="7"/>
            <p:cNvGrpSpPr/>
            <p:nvPr/>
          </p:nvGrpSpPr>
          <p:grpSpPr>
            <a:xfrm rot="-5400000">
              <a:off x="-1246" y="4422616"/>
              <a:ext cx="251764" cy="249272"/>
              <a:chOff x="0" y="0"/>
              <a:chExt cx="1008785" cy="998798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r="r" b="b" t="t" l="l"/>
                <a:pathLst>
                  <a:path h="935298" w="945285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r="r" b="b" t="t" l="l"/>
                <a:pathLst>
                  <a:path h="998799" w="1008785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5400000">
              <a:off x="-1246" y="414942"/>
              <a:ext cx="251764" cy="249272"/>
              <a:chOff x="0" y="0"/>
              <a:chExt cx="1008785" cy="998798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r="r" b="b" t="t" l="l"/>
                <a:pathLst>
                  <a:path h="935298" w="945285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105652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r="r" b="b" t="t" l="l"/>
                <a:pathLst>
                  <a:path h="998799" w="1008785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1317058" y="-104775"/>
              <a:ext cx="8739179" cy="11839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>
                  <a:solidFill>
                    <a:srgbClr val="000000"/>
                  </a:solidFill>
                  <a:latin typeface="Bebas Neue Bold"/>
                </a:rPr>
                <a:t>REvisão </a:t>
              </a:r>
            </a:p>
          </p:txBody>
        </p:sp>
        <p:grpSp>
          <p:nvGrpSpPr>
            <p:cNvPr name="Group 14" id="14"/>
            <p:cNvGrpSpPr/>
            <p:nvPr/>
          </p:nvGrpSpPr>
          <p:grpSpPr>
            <a:xfrm rot="-5400000">
              <a:off x="-1246" y="2418779"/>
              <a:ext cx="251764" cy="249272"/>
              <a:chOff x="0" y="0"/>
              <a:chExt cx="1008785" cy="998798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r="r" b="b" t="t" l="l"/>
                <a:pathLst>
                  <a:path h="935298" w="945285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r="r" b="b" t="t" l="l"/>
                <a:pathLst>
                  <a:path h="998799" w="1008785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1317058" y="1899062"/>
              <a:ext cx="8993358" cy="11839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>
                  <a:solidFill>
                    <a:srgbClr val="000000"/>
                  </a:solidFill>
                  <a:latin typeface="Bebas Neue Bold"/>
                </a:rPr>
                <a:t>ENCAPSULAMENTO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1317058" y="3902898"/>
              <a:ext cx="8993358" cy="11839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>
                  <a:solidFill>
                    <a:srgbClr val="000000"/>
                  </a:solidFill>
                  <a:latin typeface="Bebas Neue Bold"/>
                </a:rPr>
                <a:t>BIBLIOTECA PARTE #2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 rot="-5400000">
            <a:off x="3648935" y="5133975"/>
            <a:ext cx="8229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0" id="20"/>
          <p:cNvGrpSpPr/>
          <p:nvPr/>
        </p:nvGrpSpPr>
        <p:grpSpPr>
          <a:xfrm rot="0">
            <a:off x="447291" y="2903993"/>
            <a:ext cx="7777430" cy="4479014"/>
            <a:chOff x="0" y="0"/>
            <a:chExt cx="10369906" cy="5972019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1882808"/>
              <a:ext cx="10126313" cy="23456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601"/>
                </a:lnSpc>
              </a:pPr>
              <a:r>
                <a:rPr lang="en-US" sz="12601">
                  <a:solidFill>
                    <a:srgbClr val="000000"/>
                  </a:solidFill>
                  <a:latin typeface="Bebas Neue Bold"/>
                </a:rPr>
                <a:t>ORIENTAÇÃO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243594" y="3626414"/>
              <a:ext cx="10126313" cy="23456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601"/>
                </a:lnSpc>
              </a:pPr>
              <a:r>
                <a:rPr lang="en-US" sz="12601">
                  <a:solidFill>
                    <a:srgbClr val="000000"/>
                  </a:solidFill>
                  <a:latin typeface="Bebas Neue Bold"/>
                </a:rPr>
                <a:t>OBJETOS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1091957" y="3150860"/>
              <a:ext cx="1978877" cy="2092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57"/>
                </a:lnSpc>
              </a:pPr>
              <a:r>
                <a:rPr lang="en-US" sz="11357">
                  <a:solidFill>
                    <a:srgbClr val="B91646"/>
                  </a:solidFill>
                  <a:latin typeface="Brittany"/>
                </a:rPr>
                <a:t>a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993345" y="180975"/>
              <a:ext cx="6626810" cy="17396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77"/>
                </a:lnSpc>
              </a:pPr>
              <a:r>
                <a:rPr lang="en-US" sz="9477">
                  <a:solidFill>
                    <a:srgbClr val="B91646"/>
                  </a:solidFill>
                  <a:latin typeface="Brittany"/>
                </a:rPr>
                <a:t>introdução à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3496115" y="6113710"/>
            <a:ext cx="7140334" cy="160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sz="11847">
                <a:solidFill>
                  <a:srgbClr val="B91646"/>
                </a:solidFill>
                <a:latin typeface="Bebas Neue Bold"/>
              </a:rPr>
              <a:t>#3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23864" y="2461239"/>
            <a:ext cx="6818564" cy="7559061"/>
            <a:chOff x="0" y="0"/>
            <a:chExt cx="1363661" cy="151175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r="r" b="b" t="t" l="l"/>
              <a:pathLst>
                <a:path h="1511755" w="1363661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761456" y="2300696"/>
            <a:ext cx="6902680" cy="7597705"/>
            <a:chOff x="0" y="0"/>
            <a:chExt cx="1380484" cy="151948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r="r" b="b" t="t" l="l"/>
              <a:pathLst>
                <a:path h="1519484" w="1380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761456" y="2300696"/>
            <a:ext cx="6902680" cy="421715"/>
            <a:chOff x="0" y="0"/>
            <a:chExt cx="1890486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r="r" b="b" t="t" l="l"/>
              <a:pathLst>
                <a:path h="115498" w="1890486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5868991" y="2401409"/>
            <a:ext cx="672879" cy="22029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048347" y="2833789"/>
            <a:ext cx="6208514" cy="688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private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493025" y="4022445"/>
            <a:ext cx="4352096" cy="922724"/>
            <a:chOff x="0" y="0"/>
            <a:chExt cx="17415230" cy="3692346"/>
          </a:xfrm>
        </p:grpSpPr>
        <p:sp>
          <p:nvSpPr>
            <p:cNvPr name="Freeform 15" id="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r="r" b="b" t="t" l="l"/>
              <a:pathLst>
                <a:path h="3628846" w="17351730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r="r" b="b" t="t" l="l"/>
              <a:pathLst>
                <a:path h="3692347" w="17415230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637638" y="4236569"/>
            <a:ext cx="40628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Modificadores de acesso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10344890">
            <a:off x="5132913" y="3213905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3344694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63262" y="4720189"/>
            <a:ext cx="7508214" cy="1295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5"/>
              </a:lnSpc>
            </a:pPr>
            <a:r>
              <a:rPr lang="en-US" sz="14891">
                <a:solidFill>
                  <a:srgbClr val="000000"/>
                </a:solidFill>
                <a:latin typeface="Bebas Neue Bold"/>
              </a:rPr>
              <a:t>REVISÃO</a:t>
            </a:r>
          </a:p>
        </p:txBody>
      </p:sp>
      <p:sp>
        <p:nvSpPr>
          <p:cNvPr name="AutoShape 4" id="4"/>
          <p:cNvSpPr/>
          <p:nvPr/>
        </p:nvSpPr>
        <p:spPr>
          <a:xfrm rot="2017">
            <a:off x="1028693" y="5685873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23864" y="2461239"/>
            <a:ext cx="6818564" cy="7559061"/>
            <a:chOff x="0" y="0"/>
            <a:chExt cx="1363661" cy="151175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r="r" b="b" t="t" l="l"/>
              <a:pathLst>
                <a:path h="1511755" w="1363661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761456" y="2300696"/>
            <a:ext cx="6902680" cy="7597705"/>
            <a:chOff x="0" y="0"/>
            <a:chExt cx="1380484" cy="151948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r="r" b="b" t="t" l="l"/>
              <a:pathLst>
                <a:path h="1519484" w="1380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761456" y="2300696"/>
            <a:ext cx="6902680" cy="421715"/>
            <a:chOff x="0" y="0"/>
            <a:chExt cx="1890486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r="r" b="b" t="t" l="l"/>
              <a:pathLst>
                <a:path h="115498" w="1890486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5868991" y="2401409"/>
            <a:ext cx="672879" cy="22029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048347" y="2833789"/>
            <a:ext cx="6208514" cy="688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private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493025" y="4022445"/>
            <a:ext cx="4352096" cy="922724"/>
            <a:chOff x="0" y="0"/>
            <a:chExt cx="17415230" cy="3692346"/>
          </a:xfrm>
        </p:grpSpPr>
        <p:sp>
          <p:nvSpPr>
            <p:cNvPr name="Freeform 15" id="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r="r" b="b" t="t" l="l"/>
              <a:pathLst>
                <a:path h="3628846" w="17351730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r="r" b="b" t="t" l="l"/>
              <a:pathLst>
                <a:path h="3692347" w="17415230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637638" y="4236569"/>
            <a:ext cx="40628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Modificadores de acesso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10344890">
            <a:off x="5132913" y="3213905"/>
            <a:ext cx="1027915" cy="743953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8018897" y="1771245"/>
            <a:ext cx="3619815" cy="922724"/>
            <a:chOff x="0" y="0"/>
            <a:chExt cx="14484956" cy="3692346"/>
          </a:xfrm>
        </p:grpSpPr>
        <p:sp>
          <p:nvSpPr>
            <p:cNvPr name="Freeform 20" id="20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1" id="21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8125684" y="1985369"/>
            <a:ext cx="3406241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121">
            <a:off x="6995726" y="2031669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23864" y="2461239"/>
            <a:ext cx="6818564" cy="7559061"/>
            <a:chOff x="0" y="0"/>
            <a:chExt cx="1363661" cy="151175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r="r" b="b" t="t" l="l"/>
              <a:pathLst>
                <a:path h="1511755" w="1363661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761456" y="2300696"/>
            <a:ext cx="6902680" cy="7597705"/>
            <a:chOff x="0" y="0"/>
            <a:chExt cx="1380484" cy="151948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r="r" b="b" t="t" l="l"/>
              <a:pathLst>
                <a:path h="1519484" w="1380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761456" y="2300696"/>
            <a:ext cx="6902680" cy="421715"/>
            <a:chOff x="0" y="0"/>
            <a:chExt cx="1890486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r="r" b="b" t="t" l="l"/>
              <a:pathLst>
                <a:path h="115498" w="1890486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5868991" y="2401409"/>
            <a:ext cx="672879" cy="22029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048347" y="2833789"/>
            <a:ext cx="6208514" cy="688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private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493025" y="4022445"/>
            <a:ext cx="4352096" cy="922724"/>
            <a:chOff x="0" y="0"/>
            <a:chExt cx="17415230" cy="3692346"/>
          </a:xfrm>
        </p:grpSpPr>
        <p:sp>
          <p:nvSpPr>
            <p:cNvPr name="Freeform 15" id="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r="r" b="b" t="t" l="l"/>
              <a:pathLst>
                <a:path h="3628846" w="17351730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r="r" b="b" t="t" l="l"/>
              <a:pathLst>
                <a:path h="3692347" w="17415230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637638" y="4236569"/>
            <a:ext cx="40628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Modificadores de acesso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10344890">
            <a:off x="5132913" y="3213905"/>
            <a:ext cx="1027915" cy="743953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11233625" y="3464803"/>
            <a:ext cx="3619815" cy="922724"/>
            <a:chOff x="0" y="0"/>
            <a:chExt cx="14484956" cy="3692346"/>
          </a:xfrm>
        </p:grpSpPr>
        <p:sp>
          <p:nvSpPr>
            <p:cNvPr name="Freeform 20" id="20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1" id="21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40412" y="3678927"/>
            <a:ext cx="3406241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atributos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8018897" y="1771245"/>
            <a:ext cx="3619815" cy="922724"/>
            <a:chOff x="0" y="0"/>
            <a:chExt cx="14484956" cy="3692346"/>
          </a:xfrm>
        </p:grpSpPr>
        <p:sp>
          <p:nvSpPr>
            <p:cNvPr name="Freeform 24" id="2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5" id="2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8125684" y="1985369"/>
            <a:ext cx="3406241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121">
            <a:off x="6995726" y="2031669"/>
            <a:ext cx="1027915" cy="743953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711755">
            <a:off x="10565090" y="2863922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23864" y="2461239"/>
            <a:ext cx="6818564" cy="7559061"/>
            <a:chOff x="0" y="0"/>
            <a:chExt cx="1363661" cy="151175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r="r" b="b" t="t" l="l"/>
              <a:pathLst>
                <a:path h="1511755" w="1363661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761456" y="2300696"/>
            <a:ext cx="6902680" cy="7597705"/>
            <a:chOff x="0" y="0"/>
            <a:chExt cx="1380484" cy="151948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r="r" b="b" t="t" l="l"/>
              <a:pathLst>
                <a:path h="1519484" w="1380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761456" y="2300696"/>
            <a:ext cx="6902680" cy="421715"/>
            <a:chOff x="0" y="0"/>
            <a:chExt cx="1890486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r="r" b="b" t="t" l="l"/>
              <a:pathLst>
                <a:path h="115498" w="1890486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5868991" y="2401409"/>
            <a:ext cx="672879" cy="22029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048347" y="2833789"/>
            <a:ext cx="6208514" cy="688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private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493025" y="4022445"/>
            <a:ext cx="4352096" cy="922724"/>
            <a:chOff x="0" y="0"/>
            <a:chExt cx="17415230" cy="3692346"/>
          </a:xfrm>
        </p:grpSpPr>
        <p:sp>
          <p:nvSpPr>
            <p:cNvPr name="Freeform 15" id="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r="r" b="b" t="t" l="l"/>
              <a:pathLst>
                <a:path h="3628846" w="17351730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r="r" b="b" t="t" l="l"/>
              <a:pathLst>
                <a:path h="3692347" w="17415230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637638" y="4236569"/>
            <a:ext cx="40628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Modificadores de acesso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10344890">
            <a:off x="5132913" y="3213905"/>
            <a:ext cx="1027915" cy="743953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11233625" y="3464803"/>
            <a:ext cx="3619815" cy="922724"/>
            <a:chOff x="0" y="0"/>
            <a:chExt cx="14484956" cy="3692346"/>
          </a:xfrm>
        </p:grpSpPr>
        <p:sp>
          <p:nvSpPr>
            <p:cNvPr name="Freeform 20" id="20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1" id="21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40412" y="3678927"/>
            <a:ext cx="3406241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atributos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8018897" y="1771245"/>
            <a:ext cx="3619815" cy="922724"/>
            <a:chOff x="0" y="0"/>
            <a:chExt cx="14484956" cy="3692346"/>
          </a:xfrm>
        </p:grpSpPr>
        <p:sp>
          <p:nvSpPr>
            <p:cNvPr name="Freeform 24" id="2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5" id="2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8125684" y="1985369"/>
            <a:ext cx="3406241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121">
            <a:off x="6995726" y="2031669"/>
            <a:ext cx="1027915" cy="743953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711755">
            <a:off x="10565090" y="2863922"/>
            <a:ext cx="1027915" cy="743953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 rot="0">
            <a:off x="13015654" y="4977487"/>
            <a:ext cx="3619815" cy="922724"/>
            <a:chOff x="0" y="0"/>
            <a:chExt cx="14484956" cy="3692346"/>
          </a:xfrm>
        </p:grpSpPr>
        <p:sp>
          <p:nvSpPr>
            <p:cNvPr name="Freeform 30" id="30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1" id="31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13069048" y="5191610"/>
            <a:ext cx="3513028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do construtor</a:t>
            </a:r>
          </a:p>
        </p:txBody>
      </p:sp>
      <p:pic>
        <p:nvPicPr>
          <p:cNvPr name="Picture 33" id="3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711755">
            <a:off x="12347119" y="4376606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23864" y="2461239"/>
            <a:ext cx="6818564" cy="7559061"/>
            <a:chOff x="0" y="0"/>
            <a:chExt cx="1363661" cy="151175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r="r" b="b" t="t" l="l"/>
              <a:pathLst>
                <a:path h="1511755" w="1363661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761456" y="2300696"/>
            <a:ext cx="6902680" cy="7597705"/>
            <a:chOff x="0" y="0"/>
            <a:chExt cx="1380484" cy="151948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r="r" b="b" t="t" l="l"/>
              <a:pathLst>
                <a:path h="1519484" w="1380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761456" y="2300696"/>
            <a:ext cx="6902680" cy="421715"/>
            <a:chOff x="0" y="0"/>
            <a:chExt cx="1890486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r="r" b="b" t="t" l="l"/>
              <a:pathLst>
                <a:path h="115498" w="1890486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5868991" y="2401409"/>
            <a:ext cx="672879" cy="22029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048347" y="2833789"/>
            <a:ext cx="6208514" cy="688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private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493025" y="4022445"/>
            <a:ext cx="4352096" cy="922724"/>
            <a:chOff x="0" y="0"/>
            <a:chExt cx="17415230" cy="3692346"/>
          </a:xfrm>
        </p:grpSpPr>
        <p:sp>
          <p:nvSpPr>
            <p:cNvPr name="Freeform 15" id="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r="r" b="b" t="t" l="l"/>
              <a:pathLst>
                <a:path h="3628846" w="17351730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r="r" b="b" t="t" l="l"/>
              <a:pathLst>
                <a:path h="3692347" w="17415230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637638" y="4236569"/>
            <a:ext cx="40628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Modificadores de acesso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10344890">
            <a:off x="5132913" y="3213905"/>
            <a:ext cx="1027915" cy="743953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9983078" y="6490761"/>
            <a:ext cx="4352096" cy="922724"/>
            <a:chOff x="0" y="0"/>
            <a:chExt cx="17415230" cy="3692346"/>
          </a:xfrm>
        </p:grpSpPr>
        <p:sp>
          <p:nvSpPr>
            <p:cNvPr name="Freeform 20" id="20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r="r" b="b" t="t" l="l"/>
              <a:pathLst>
                <a:path h="3628846" w="17351730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1" id="21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r="r" b="b" t="t" l="l"/>
              <a:pathLst>
                <a:path h="3692347" w="17415230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0127691" y="6704884"/>
            <a:ext cx="40628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Classes como tipo de dado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1233625" y="3464803"/>
            <a:ext cx="3619815" cy="922724"/>
            <a:chOff x="0" y="0"/>
            <a:chExt cx="14484956" cy="3692346"/>
          </a:xfrm>
        </p:grpSpPr>
        <p:sp>
          <p:nvSpPr>
            <p:cNvPr name="Freeform 24" id="2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5" id="2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1340412" y="3678927"/>
            <a:ext cx="3406241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atributos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8018897" y="1771245"/>
            <a:ext cx="3619815" cy="922724"/>
            <a:chOff x="0" y="0"/>
            <a:chExt cx="14484956" cy="3692346"/>
          </a:xfrm>
        </p:grpSpPr>
        <p:sp>
          <p:nvSpPr>
            <p:cNvPr name="Freeform 28" id="28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9" id="29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125684" y="1985369"/>
            <a:ext cx="3406241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121">
            <a:off x="6995726" y="2031669"/>
            <a:ext cx="1027915" cy="743953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711755">
            <a:off x="10565090" y="2863922"/>
            <a:ext cx="1027915" cy="743953"/>
          </a:xfrm>
          <a:prstGeom prst="rect">
            <a:avLst/>
          </a:prstGeom>
        </p:spPr>
      </p:pic>
      <p:grpSp>
        <p:nvGrpSpPr>
          <p:cNvPr name="Group 33" id="33"/>
          <p:cNvGrpSpPr/>
          <p:nvPr/>
        </p:nvGrpSpPr>
        <p:grpSpPr>
          <a:xfrm rot="0">
            <a:off x="13015654" y="4977487"/>
            <a:ext cx="3619815" cy="922724"/>
            <a:chOff x="0" y="0"/>
            <a:chExt cx="14484956" cy="3692346"/>
          </a:xfrm>
        </p:grpSpPr>
        <p:sp>
          <p:nvSpPr>
            <p:cNvPr name="Freeform 34" id="3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5" id="3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13069048" y="5191610"/>
            <a:ext cx="3513028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do construtor</a:t>
            </a:r>
          </a:p>
        </p:txBody>
      </p:sp>
      <p:pic>
        <p:nvPicPr>
          <p:cNvPr name="Picture 37" id="3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711755">
            <a:off x="12347119" y="4376606"/>
            <a:ext cx="1027915" cy="743953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711755">
            <a:off x="9234258" y="5868793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23864" y="2461239"/>
            <a:ext cx="6818564" cy="7559061"/>
            <a:chOff x="0" y="0"/>
            <a:chExt cx="1363661" cy="151175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r="r" b="b" t="t" l="l"/>
              <a:pathLst>
                <a:path h="1511755" w="1363661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761456" y="2300696"/>
            <a:ext cx="6902680" cy="7597705"/>
            <a:chOff x="0" y="0"/>
            <a:chExt cx="1380484" cy="151948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r="r" b="b" t="t" l="l"/>
              <a:pathLst>
                <a:path h="1519484" w="1380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761456" y="2300696"/>
            <a:ext cx="6902680" cy="421715"/>
            <a:chOff x="0" y="0"/>
            <a:chExt cx="1890486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r="r" b="b" t="t" l="l"/>
              <a:pathLst>
                <a:path h="115498" w="1890486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5868991" y="2401409"/>
            <a:ext cx="672879" cy="22029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048347" y="2833789"/>
            <a:ext cx="6208514" cy="688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private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493025" y="4022445"/>
            <a:ext cx="4352096" cy="922724"/>
            <a:chOff x="0" y="0"/>
            <a:chExt cx="17415230" cy="3692346"/>
          </a:xfrm>
        </p:grpSpPr>
        <p:sp>
          <p:nvSpPr>
            <p:cNvPr name="Freeform 15" id="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r="r" b="b" t="t" l="l"/>
              <a:pathLst>
                <a:path h="3628846" w="17351730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r="r" b="b" t="t" l="l"/>
              <a:pathLst>
                <a:path h="3692347" w="17415230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637638" y="4236569"/>
            <a:ext cx="40628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Modificadores de acesso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10344890">
            <a:off x="5132913" y="3213905"/>
            <a:ext cx="1027915" cy="743953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9983078" y="6490761"/>
            <a:ext cx="4352096" cy="922724"/>
            <a:chOff x="0" y="0"/>
            <a:chExt cx="17415230" cy="3692346"/>
          </a:xfrm>
        </p:grpSpPr>
        <p:sp>
          <p:nvSpPr>
            <p:cNvPr name="Freeform 20" id="20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r="r" b="b" t="t" l="l"/>
              <a:pathLst>
                <a:path h="3628846" w="17351730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1" id="21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r="r" b="b" t="t" l="l"/>
              <a:pathLst>
                <a:path h="3692347" w="17415230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0127691" y="6704884"/>
            <a:ext cx="40628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Classes como tipo de dado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1233625" y="3464803"/>
            <a:ext cx="3619815" cy="922724"/>
            <a:chOff x="0" y="0"/>
            <a:chExt cx="14484956" cy="3692346"/>
          </a:xfrm>
        </p:grpSpPr>
        <p:sp>
          <p:nvSpPr>
            <p:cNvPr name="Freeform 24" id="2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5" id="2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1340412" y="3678927"/>
            <a:ext cx="3406241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atributos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8018897" y="1771245"/>
            <a:ext cx="3619815" cy="922724"/>
            <a:chOff x="0" y="0"/>
            <a:chExt cx="14484956" cy="3692346"/>
          </a:xfrm>
        </p:grpSpPr>
        <p:sp>
          <p:nvSpPr>
            <p:cNvPr name="Freeform 28" id="28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9" id="29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125684" y="1985369"/>
            <a:ext cx="3406241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121">
            <a:off x="6995726" y="2031669"/>
            <a:ext cx="1027915" cy="743953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711755">
            <a:off x="10565090" y="2863922"/>
            <a:ext cx="1027915" cy="743953"/>
          </a:xfrm>
          <a:prstGeom prst="rect">
            <a:avLst/>
          </a:prstGeom>
        </p:spPr>
      </p:pic>
      <p:grpSp>
        <p:nvGrpSpPr>
          <p:cNvPr name="Group 33" id="33"/>
          <p:cNvGrpSpPr/>
          <p:nvPr/>
        </p:nvGrpSpPr>
        <p:grpSpPr>
          <a:xfrm rot="0">
            <a:off x="13015654" y="4977487"/>
            <a:ext cx="3619815" cy="922724"/>
            <a:chOff x="0" y="0"/>
            <a:chExt cx="14484956" cy="3692346"/>
          </a:xfrm>
        </p:grpSpPr>
        <p:sp>
          <p:nvSpPr>
            <p:cNvPr name="Freeform 34" id="3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5" id="3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13069048" y="5191610"/>
            <a:ext cx="3513028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do construtor</a:t>
            </a:r>
          </a:p>
        </p:txBody>
      </p:sp>
      <p:pic>
        <p:nvPicPr>
          <p:cNvPr name="Picture 37" id="3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711755">
            <a:off x="12347119" y="4376606"/>
            <a:ext cx="1027915" cy="743953"/>
          </a:xfrm>
          <a:prstGeom prst="rect">
            <a:avLst/>
          </a:prstGeom>
        </p:spPr>
      </p:pic>
      <p:grpSp>
        <p:nvGrpSpPr>
          <p:cNvPr name="Group 38" id="38"/>
          <p:cNvGrpSpPr/>
          <p:nvPr/>
        </p:nvGrpSpPr>
        <p:grpSpPr>
          <a:xfrm rot="0">
            <a:off x="2004049" y="5267810"/>
            <a:ext cx="3619815" cy="1347420"/>
            <a:chOff x="0" y="0"/>
            <a:chExt cx="14484956" cy="5391801"/>
          </a:xfrm>
        </p:grpSpPr>
        <p:sp>
          <p:nvSpPr>
            <p:cNvPr name="Freeform 39" id="39"/>
            <p:cNvSpPr/>
            <p:nvPr/>
          </p:nvSpPr>
          <p:spPr>
            <a:xfrm>
              <a:off x="31750" y="31750"/>
              <a:ext cx="14421456" cy="5328301"/>
            </a:xfrm>
            <a:custGeom>
              <a:avLst/>
              <a:gdLst/>
              <a:ahLst/>
              <a:cxnLst/>
              <a:rect r="r" b="b" t="t" l="l"/>
              <a:pathLst>
                <a:path h="5328301" w="14421456">
                  <a:moveTo>
                    <a:pt x="14328746" y="5328300"/>
                  </a:moveTo>
                  <a:lnTo>
                    <a:pt x="92710" y="5328300"/>
                  </a:lnTo>
                  <a:cubicBezTo>
                    <a:pt x="41910" y="5328300"/>
                    <a:pt x="0" y="5286391"/>
                    <a:pt x="0" y="5235591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5234320"/>
                  </a:lnTo>
                  <a:cubicBezTo>
                    <a:pt x="14421456" y="5286391"/>
                    <a:pt x="14379546" y="5328301"/>
                    <a:pt x="14328746" y="5328301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40" id="40"/>
            <p:cNvSpPr/>
            <p:nvPr/>
          </p:nvSpPr>
          <p:spPr>
            <a:xfrm>
              <a:off x="0" y="0"/>
              <a:ext cx="14484956" cy="5391801"/>
            </a:xfrm>
            <a:custGeom>
              <a:avLst/>
              <a:gdLst/>
              <a:ahLst/>
              <a:cxnLst/>
              <a:rect r="r" b="b" t="t" l="l"/>
              <a:pathLst>
                <a:path h="5391801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5267341"/>
                  </a:lnTo>
                  <a:cubicBezTo>
                    <a:pt x="14425265" y="5302901"/>
                    <a:pt x="14396056" y="5332111"/>
                    <a:pt x="14360496" y="5332111"/>
                  </a:cubicBezTo>
                  <a:lnTo>
                    <a:pt x="124460" y="5332111"/>
                  </a:lnTo>
                  <a:cubicBezTo>
                    <a:pt x="88900" y="5332111"/>
                    <a:pt x="59690" y="5302901"/>
                    <a:pt x="59690" y="52673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267341"/>
                  </a:lnTo>
                  <a:cubicBezTo>
                    <a:pt x="0" y="5335921"/>
                    <a:pt x="55880" y="5391801"/>
                    <a:pt x="124460" y="5391801"/>
                  </a:cubicBezTo>
                  <a:lnTo>
                    <a:pt x="14360496" y="5391801"/>
                  </a:lnTo>
                  <a:cubicBezTo>
                    <a:pt x="14429076" y="5391801"/>
                    <a:pt x="14484956" y="5335921"/>
                    <a:pt x="14484956" y="5267341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1" id="41"/>
          <p:cNvSpPr txBox="true"/>
          <p:nvPr/>
        </p:nvSpPr>
        <p:spPr>
          <a:xfrm rot="0">
            <a:off x="2057442" y="5479969"/>
            <a:ext cx="3513028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Referência ao escopo dos atributos</a:t>
            </a:r>
          </a:p>
        </p:txBody>
      </p:sp>
      <p:pic>
        <p:nvPicPr>
          <p:cNvPr name="Picture 42" id="4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062896">
            <a:off x="5722291" y="5609713"/>
            <a:ext cx="1027915" cy="743953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711755">
            <a:off x="9234258" y="5868793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23864" y="2461239"/>
            <a:ext cx="6818564" cy="7559061"/>
            <a:chOff x="0" y="0"/>
            <a:chExt cx="1363661" cy="151175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r="r" b="b" t="t" l="l"/>
              <a:pathLst>
                <a:path h="1511755" w="1363661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761456" y="2300696"/>
            <a:ext cx="6902680" cy="7597705"/>
            <a:chOff x="0" y="0"/>
            <a:chExt cx="1380484" cy="151948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r="r" b="b" t="t" l="l"/>
              <a:pathLst>
                <a:path h="1519484" w="1380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761456" y="2300696"/>
            <a:ext cx="6902680" cy="421715"/>
            <a:chOff x="0" y="0"/>
            <a:chExt cx="1890486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r="r" b="b" t="t" l="l"/>
              <a:pathLst>
                <a:path h="115498" w="1890486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5868991" y="2401409"/>
            <a:ext cx="672879" cy="22029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048347" y="2833789"/>
            <a:ext cx="6208514" cy="688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private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493025" y="4022445"/>
            <a:ext cx="4352096" cy="922724"/>
            <a:chOff x="0" y="0"/>
            <a:chExt cx="17415230" cy="3692346"/>
          </a:xfrm>
        </p:grpSpPr>
        <p:sp>
          <p:nvSpPr>
            <p:cNvPr name="Freeform 15" id="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r="r" b="b" t="t" l="l"/>
              <a:pathLst>
                <a:path h="3628846" w="17351730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r="r" b="b" t="t" l="l"/>
              <a:pathLst>
                <a:path h="3692347" w="17415230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637638" y="4236569"/>
            <a:ext cx="40628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Modificadores de acesso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10344890">
            <a:off x="5132913" y="3213905"/>
            <a:ext cx="1027915" cy="743953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9983078" y="6490761"/>
            <a:ext cx="4352096" cy="922724"/>
            <a:chOff x="0" y="0"/>
            <a:chExt cx="17415230" cy="3692346"/>
          </a:xfrm>
        </p:grpSpPr>
        <p:sp>
          <p:nvSpPr>
            <p:cNvPr name="Freeform 20" id="20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r="r" b="b" t="t" l="l"/>
              <a:pathLst>
                <a:path h="3628846" w="17351730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1" id="21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r="r" b="b" t="t" l="l"/>
              <a:pathLst>
                <a:path h="3692347" w="17415230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0127691" y="6704884"/>
            <a:ext cx="40628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Classes como tipo de dado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1233625" y="3464803"/>
            <a:ext cx="3619815" cy="922724"/>
            <a:chOff x="0" y="0"/>
            <a:chExt cx="14484956" cy="3692346"/>
          </a:xfrm>
        </p:grpSpPr>
        <p:sp>
          <p:nvSpPr>
            <p:cNvPr name="Freeform 24" id="2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5" id="2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1340412" y="3678927"/>
            <a:ext cx="3406241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atributos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8018897" y="1771245"/>
            <a:ext cx="3619815" cy="922724"/>
            <a:chOff x="0" y="0"/>
            <a:chExt cx="14484956" cy="3692346"/>
          </a:xfrm>
        </p:grpSpPr>
        <p:sp>
          <p:nvSpPr>
            <p:cNvPr name="Freeform 28" id="28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9" id="29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125684" y="1985369"/>
            <a:ext cx="3406241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121">
            <a:off x="6995726" y="2031669"/>
            <a:ext cx="1027915" cy="743953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711755">
            <a:off x="10565090" y="2863922"/>
            <a:ext cx="1027915" cy="743953"/>
          </a:xfrm>
          <a:prstGeom prst="rect">
            <a:avLst/>
          </a:prstGeom>
        </p:spPr>
      </p:pic>
      <p:grpSp>
        <p:nvGrpSpPr>
          <p:cNvPr name="Group 33" id="33"/>
          <p:cNvGrpSpPr/>
          <p:nvPr/>
        </p:nvGrpSpPr>
        <p:grpSpPr>
          <a:xfrm rot="0">
            <a:off x="13015654" y="4977487"/>
            <a:ext cx="3619815" cy="922724"/>
            <a:chOff x="0" y="0"/>
            <a:chExt cx="14484956" cy="3692346"/>
          </a:xfrm>
        </p:grpSpPr>
        <p:sp>
          <p:nvSpPr>
            <p:cNvPr name="Freeform 34" id="3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5" id="3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13069048" y="5191610"/>
            <a:ext cx="3513028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do construtor</a:t>
            </a:r>
          </a:p>
        </p:txBody>
      </p:sp>
      <p:pic>
        <p:nvPicPr>
          <p:cNvPr name="Picture 37" id="3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711755">
            <a:off x="12347119" y="4376606"/>
            <a:ext cx="1027915" cy="743953"/>
          </a:xfrm>
          <a:prstGeom prst="rect">
            <a:avLst/>
          </a:prstGeom>
        </p:spPr>
      </p:pic>
      <p:grpSp>
        <p:nvGrpSpPr>
          <p:cNvPr name="Group 38" id="38"/>
          <p:cNvGrpSpPr/>
          <p:nvPr/>
        </p:nvGrpSpPr>
        <p:grpSpPr>
          <a:xfrm rot="0">
            <a:off x="2004049" y="5267810"/>
            <a:ext cx="3619815" cy="1347420"/>
            <a:chOff x="0" y="0"/>
            <a:chExt cx="14484956" cy="5391801"/>
          </a:xfrm>
        </p:grpSpPr>
        <p:sp>
          <p:nvSpPr>
            <p:cNvPr name="Freeform 39" id="39"/>
            <p:cNvSpPr/>
            <p:nvPr/>
          </p:nvSpPr>
          <p:spPr>
            <a:xfrm>
              <a:off x="31750" y="31750"/>
              <a:ext cx="14421456" cy="5328301"/>
            </a:xfrm>
            <a:custGeom>
              <a:avLst/>
              <a:gdLst/>
              <a:ahLst/>
              <a:cxnLst/>
              <a:rect r="r" b="b" t="t" l="l"/>
              <a:pathLst>
                <a:path h="5328301" w="14421456">
                  <a:moveTo>
                    <a:pt x="14328746" y="5328300"/>
                  </a:moveTo>
                  <a:lnTo>
                    <a:pt x="92710" y="5328300"/>
                  </a:lnTo>
                  <a:cubicBezTo>
                    <a:pt x="41910" y="5328300"/>
                    <a:pt x="0" y="5286391"/>
                    <a:pt x="0" y="5235591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5234320"/>
                  </a:lnTo>
                  <a:cubicBezTo>
                    <a:pt x="14421456" y="5286391"/>
                    <a:pt x="14379546" y="5328301"/>
                    <a:pt x="14328746" y="5328301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40" id="40"/>
            <p:cNvSpPr/>
            <p:nvPr/>
          </p:nvSpPr>
          <p:spPr>
            <a:xfrm>
              <a:off x="0" y="0"/>
              <a:ext cx="14484956" cy="5391801"/>
            </a:xfrm>
            <a:custGeom>
              <a:avLst/>
              <a:gdLst/>
              <a:ahLst/>
              <a:cxnLst/>
              <a:rect r="r" b="b" t="t" l="l"/>
              <a:pathLst>
                <a:path h="5391801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5267341"/>
                  </a:lnTo>
                  <a:cubicBezTo>
                    <a:pt x="14425265" y="5302901"/>
                    <a:pt x="14396056" y="5332111"/>
                    <a:pt x="14360496" y="5332111"/>
                  </a:cubicBezTo>
                  <a:lnTo>
                    <a:pt x="124460" y="5332111"/>
                  </a:lnTo>
                  <a:cubicBezTo>
                    <a:pt x="88900" y="5332111"/>
                    <a:pt x="59690" y="5302901"/>
                    <a:pt x="59690" y="52673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267341"/>
                  </a:lnTo>
                  <a:cubicBezTo>
                    <a:pt x="0" y="5335921"/>
                    <a:pt x="55880" y="5391801"/>
                    <a:pt x="124460" y="5391801"/>
                  </a:cubicBezTo>
                  <a:lnTo>
                    <a:pt x="14360496" y="5391801"/>
                  </a:lnTo>
                  <a:cubicBezTo>
                    <a:pt x="14429076" y="5391801"/>
                    <a:pt x="14484956" y="5335921"/>
                    <a:pt x="14484956" y="5267341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1" id="41"/>
          <p:cNvSpPr txBox="true"/>
          <p:nvPr/>
        </p:nvSpPr>
        <p:spPr>
          <a:xfrm rot="0">
            <a:off x="2057442" y="5479969"/>
            <a:ext cx="3513028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Referência ao escopo dos atributos</a:t>
            </a:r>
          </a:p>
        </p:txBody>
      </p:sp>
      <p:pic>
        <p:nvPicPr>
          <p:cNvPr name="Picture 42" id="4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062896">
            <a:off x="5722291" y="5609713"/>
            <a:ext cx="1027915" cy="743953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711755">
            <a:off x="9234258" y="5868793"/>
            <a:ext cx="1027915" cy="743953"/>
          </a:xfrm>
          <a:prstGeom prst="rect">
            <a:avLst/>
          </a:prstGeom>
        </p:spPr>
      </p:pic>
      <p:grpSp>
        <p:nvGrpSpPr>
          <p:cNvPr name="Group 44" id="44"/>
          <p:cNvGrpSpPr/>
          <p:nvPr/>
        </p:nvGrpSpPr>
        <p:grpSpPr>
          <a:xfrm rot="0">
            <a:off x="2249176" y="7958255"/>
            <a:ext cx="3619815" cy="922724"/>
            <a:chOff x="0" y="0"/>
            <a:chExt cx="14484956" cy="3692346"/>
          </a:xfrm>
        </p:grpSpPr>
        <p:sp>
          <p:nvSpPr>
            <p:cNvPr name="Freeform 45" id="45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46" id="46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7" id="47"/>
          <p:cNvSpPr txBox="true"/>
          <p:nvPr/>
        </p:nvSpPr>
        <p:spPr>
          <a:xfrm rot="0">
            <a:off x="2302570" y="8172379"/>
            <a:ext cx="3513028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métodos</a:t>
            </a:r>
          </a:p>
        </p:txBody>
      </p:sp>
      <p:pic>
        <p:nvPicPr>
          <p:cNvPr name="Picture 48" id="4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10344890">
            <a:off x="5109907" y="7187748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9243" y="1051683"/>
            <a:ext cx="5355194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DESAFIO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351141" y="4442949"/>
            <a:ext cx="5585717" cy="121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88"/>
              </a:lnSpc>
              <a:spcBef>
                <a:spcPct val="0"/>
              </a:spcBef>
            </a:pPr>
            <a:r>
              <a:rPr lang="en-US" sz="6725">
                <a:solidFill>
                  <a:srgbClr val="494949"/>
                </a:solidFill>
                <a:latin typeface="Garet Bold"/>
              </a:rPr>
              <a:t>BIBLIOTECA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9243" y="1051683"/>
            <a:ext cx="5355194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DESAFIO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702283" y="9076399"/>
            <a:ext cx="5585717" cy="121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88"/>
              </a:lnSpc>
              <a:spcBef>
                <a:spcPct val="0"/>
              </a:spcBef>
            </a:pPr>
            <a:r>
              <a:rPr lang="en-US" sz="6725">
                <a:solidFill>
                  <a:srgbClr val="494949"/>
                </a:solidFill>
                <a:latin typeface="Garet Bold"/>
              </a:rPr>
              <a:t>BIBLIOTECA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206059" y="2463778"/>
            <a:ext cx="11875882" cy="6794522"/>
            <a:chOff x="0" y="0"/>
            <a:chExt cx="15834509" cy="905936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5834509" cy="9059363"/>
              <a:chOff x="0" y="0"/>
              <a:chExt cx="21093531" cy="12068195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31750" y="31750"/>
                <a:ext cx="21030031" cy="12004695"/>
              </a:xfrm>
              <a:custGeom>
                <a:avLst/>
                <a:gdLst/>
                <a:ahLst/>
                <a:cxnLst/>
                <a:rect r="r" b="b" t="t" l="l"/>
                <a:pathLst>
                  <a:path h="12004695" w="21030031">
                    <a:moveTo>
                      <a:pt x="20937320" y="12004695"/>
                    </a:moveTo>
                    <a:lnTo>
                      <a:pt x="92710" y="12004695"/>
                    </a:lnTo>
                    <a:cubicBezTo>
                      <a:pt x="41910" y="12004695"/>
                      <a:pt x="0" y="11962785"/>
                      <a:pt x="0" y="1191198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0936051" y="0"/>
                    </a:lnTo>
                    <a:cubicBezTo>
                      <a:pt x="20986851" y="0"/>
                      <a:pt x="21028760" y="41910"/>
                      <a:pt x="21028760" y="92710"/>
                    </a:cubicBezTo>
                    <a:lnTo>
                      <a:pt x="21028760" y="11910715"/>
                    </a:lnTo>
                    <a:cubicBezTo>
                      <a:pt x="21030031" y="11962785"/>
                      <a:pt x="20988120" y="12004695"/>
                      <a:pt x="20937320" y="120046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0" y="0"/>
                <a:ext cx="21093531" cy="12068195"/>
              </a:xfrm>
              <a:custGeom>
                <a:avLst/>
                <a:gdLst/>
                <a:ahLst/>
                <a:cxnLst/>
                <a:rect r="r" b="b" t="t" l="l"/>
                <a:pathLst>
                  <a:path h="12068195" w="21093531">
                    <a:moveTo>
                      <a:pt x="20969070" y="59690"/>
                    </a:moveTo>
                    <a:cubicBezTo>
                      <a:pt x="21004631" y="59690"/>
                      <a:pt x="21033840" y="88900"/>
                      <a:pt x="21033840" y="124460"/>
                    </a:cubicBezTo>
                    <a:lnTo>
                      <a:pt x="21033840" y="11943735"/>
                    </a:lnTo>
                    <a:cubicBezTo>
                      <a:pt x="21033840" y="11979295"/>
                      <a:pt x="21004631" y="12008505"/>
                      <a:pt x="20969070" y="12008505"/>
                    </a:cubicBezTo>
                    <a:lnTo>
                      <a:pt x="124460" y="12008505"/>
                    </a:lnTo>
                    <a:cubicBezTo>
                      <a:pt x="88900" y="12008505"/>
                      <a:pt x="59690" y="11979295"/>
                      <a:pt x="59690" y="1194373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0969070" y="59690"/>
                    </a:lnTo>
                    <a:moveTo>
                      <a:pt x="2096907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1943735"/>
                    </a:lnTo>
                    <a:cubicBezTo>
                      <a:pt x="0" y="12012315"/>
                      <a:pt x="55880" y="12068195"/>
                      <a:pt x="124460" y="12068195"/>
                    </a:cubicBezTo>
                    <a:lnTo>
                      <a:pt x="20969070" y="12068195"/>
                    </a:lnTo>
                    <a:cubicBezTo>
                      <a:pt x="21037651" y="12068195"/>
                      <a:pt x="21093531" y="12012315"/>
                      <a:pt x="21093531" y="11943735"/>
                    </a:cubicBezTo>
                    <a:lnTo>
                      <a:pt x="21093531" y="124460"/>
                    </a:lnTo>
                    <a:cubicBezTo>
                      <a:pt x="21093531" y="55880"/>
                      <a:pt x="21037651" y="0"/>
                      <a:pt x="2096907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641753" y="303031"/>
              <a:ext cx="14551003" cy="8367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566"/>
                </a:lnSpc>
              </a:pPr>
              <a:r>
                <a:rPr lang="en-US" sz="3044">
                  <a:solidFill>
                    <a:srgbClr val="000000"/>
                  </a:solidFill>
                  <a:latin typeface="Montserrat"/>
                </a:rPr>
                <a:t>Defina os elementos para uma biblioteca com loja de livros novos inclusa. Alguns elementos são cruciais:</a:t>
              </a:r>
            </a:p>
            <a:p>
              <a:pPr algn="just" marL="657307" indent="-328653" lvl="1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Livro -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 Utilizado para referenciar os livros disponíveis</a:t>
              </a:r>
            </a:p>
            <a:p>
              <a:pPr algn="just" marL="657307" indent="-328653" lvl="1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Autor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Representando o cadastro de autores</a:t>
              </a:r>
            </a:p>
            <a:p>
              <a:pPr algn="just" marL="657307" indent="-328653" lvl="1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Leitor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pessoa que pega livros emprestados</a:t>
              </a:r>
            </a:p>
            <a:p>
              <a:pPr algn="just" marL="657307" indent="-328653" lvl="1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Loja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precisa ter um conjunto de livros a serem vendidos</a:t>
              </a:r>
            </a:p>
            <a:p>
              <a:pPr algn="just" marL="657307" indent="-328653" lvl="1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Biblioteca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 precisa ter um conjunto de livros a serem emprestados</a:t>
              </a:r>
            </a:p>
            <a:p>
              <a:pPr algn="just" marL="657307" indent="-328653" lvl="1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Empréstimo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precisa ter o livro emprestado, o leitor e a data do empréstimo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194" t="0" r="194" b="0"/>
          <a:stretch>
            <a:fillRect/>
          </a:stretch>
        </p:blipFill>
        <p:spPr>
          <a:xfrm flipH="false" flipV="false" rot="0">
            <a:off x="10068174" y="2784209"/>
            <a:ext cx="6920588" cy="471858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3943693"/>
            <a:ext cx="7427821" cy="2571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PQ USAR </a:t>
            </a:r>
            <a:r>
              <a:rPr lang="en-US" sz="9722">
                <a:solidFill>
                  <a:srgbClr val="B91646"/>
                </a:solidFill>
                <a:latin typeface="Bebas Neue Bold"/>
              </a:rPr>
              <a:t>ENCAPSULAMENTO</a:t>
            </a:r>
            <a:r>
              <a:rPr lang="en-US" sz="9722">
                <a:solidFill>
                  <a:srgbClr val="000000"/>
                </a:solidFill>
                <a:latin typeface="Bebas Neue Bold"/>
              </a:rPr>
              <a:t>?</a:t>
            </a:r>
          </a:p>
        </p:txBody>
      </p:sp>
      <p:sp>
        <p:nvSpPr>
          <p:cNvPr name="AutoShape 4" id="4"/>
          <p:cNvSpPr/>
          <p:nvPr/>
        </p:nvSpPr>
        <p:spPr>
          <a:xfrm rot="5400000">
            <a:off x="6111547" y="5133975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0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9243" y="1051683"/>
            <a:ext cx="5355194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DESAFIO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702283" y="9076399"/>
            <a:ext cx="5585717" cy="121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88"/>
              </a:lnSpc>
              <a:spcBef>
                <a:spcPct val="0"/>
              </a:spcBef>
            </a:pPr>
            <a:r>
              <a:rPr lang="en-US" sz="6725">
                <a:solidFill>
                  <a:srgbClr val="494949"/>
                </a:solidFill>
                <a:latin typeface="Garet Bold"/>
              </a:rPr>
              <a:t>BIBLIOTECA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206059" y="2463778"/>
            <a:ext cx="11875882" cy="5610638"/>
            <a:chOff x="0" y="0"/>
            <a:chExt cx="15834509" cy="7480851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5834509" cy="7480851"/>
              <a:chOff x="0" y="0"/>
              <a:chExt cx="21093531" cy="9965421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31750" y="31750"/>
                <a:ext cx="21030031" cy="9901921"/>
              </a:xfrm>
              <a:custGeom>
                <a:avLst/>
                <a:gdLst/>
                <a:ahLst/>
                <a:cxnLst/>
                <a:rect r="r" b="b" t="t" l="l"/>
                <a:pathLst>
                  <a:path h="9901921" w="21030031">
                    <a:moveTo>
                      <a:pt x="20937320" y="9901921"/>
                    </a:moveTo>
                    <a:lnTo>
                      <a:pt x="92710" y="9901921"/>
                    </a:lnTo>
                    <a:cubicBezTo>
                      <a:pt x="41910" y="9901921"/>
                      <a:pt x="0" y="9860011"/>
                      <a:pt x="0" y="980921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0936051" y="0"/>
                    </a:lnTo>
                    <a:cubicBezTo>
                      <a:pt x="20986851" y="0"/>
                      <a:pt x="21028760" y="41910"/>
                      <a:pt x="21028760" y="92710"/>
                    </a:cubicBezTo>
                    <a:lnTo>
                      <a:pt x="21028760" y="9807941"/>
                    </a:lnTo>
                    <a:cubicBezTo>
                      <a:pt x="21030031" y="9860011"/>
                      <a:pt x="20988120" y="9901921"/>
                      <a:pt x="20937320" y="9901921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0" y="0"/>
                <a:ext cx="21093531" cy="9965421"/>
              </a:xfrm>
              <a:custGeom>
                <a:avLst/>
                <a:gdLst/>
                <a:ahLst/>
                <a:cxnLst/>
                <a:rect r="r" b="b" t="t" l="l"/>
                <a:pathLst>
                  <a:path h="9965421" w="21093531">
                    <a:moveTo>
                      <a:pt x="20969070" y="59690"/>
                    </a:moveTo>
                    <a:cubicBezTo>
                      <a:pt x="21004631" y="59690"/>
                      <a:pt x="21033840" y="88900"/>
                      <a:pt x="21033840" y="124460"/>
                    </a:cubicBezTo>
                    <a:lnTo>
                      <a:pt x="21033840" y="9840961"/>
                    </a:lnTo>
                    <a:cubicBezTo>
                      <a:pt x="21033840" y="9876521"/>
                      <a:pt x="21004631" y="9905731"/>
                      <a:pt x="20969070" y="9905731"/>
                    </a:cubicBezTo>
                    <a:lnTo>
                      <a:pt x="124460" y="9905731"/>
                    </a:lnTo>
                    <a:cubicBezTo>
                      <a:pt x="88900" y="9905731"/>
                      <a:pt x="59690" y="9876521"/>
                      <a:pt x="59690" y="984096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0969070" y="59690"/>
                    </a:lnTo>
                    <a:moveTo>
                      <a:pt x="2096907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840961"/>
                    </a:lnTo>
                    <a:cubicBezTo>
                      <a:pt x="0" y="9909542"/>
                      <a:pt x="55880" y="9965421"/>
                      <a:pt x="124460" y="9965421"/>
                    </a:cubicBezTo>
                    <a:lnTo>
                      <a:pt x="20969070" y="9965421"/>
                    </a:lnTo>
                    <a:cubicBezTo>
                      <a:pt x="21037651" y="9965421"/>
                      <a:pt x="21093531" y="9909542"/>
                      <a:pt x="21093531" y="9840961"/>
                    </a:cubicBezTo>
                    <a:lnTo>
                      <a:pt x="21093531" y="124460"/>
                    </a:lnTo>
                    <a:cubicBezTo>
                      <a:pt x="21093531" y="55880"/>
                      <a:pt x="21037651" y="0"/>
                      <a:pt x="2096907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641753" y="303031"/>
              <a:ext cx="14551003" cy="6789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566"/>
                </a:lnSpc>
              </a:pPr>
              <a:r>
                <a:rPr lang="en-US" sz="3044">
                  <a:solidFill>
                    <a:srgbClr val="000000"/>
                  </a:solidFill>
                  <a:latin typeface="Montserrat"/>
                </a:rPr>
                <a:t>Dados os elementos criados para definir a biblioteca, implemente métodos para que os objetos interajam entre si:</a:t>
              </a:r>
            </a:p>
            <a:p>
              <a:pPr algn="just" marL="657307" indent="-328654" lvl="1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empresta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adiciona empréstimo à biblioteca</a:t>
              </a:r>
            </a:p>
            <a:p>
              <a:pPr algn="just" marL="657307" indent="-328654" lvl="1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devolve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remove o empréstimo da biblioteca</a:t>
              </a:r>
            </a:p>
            <a:p>
              <a:pPr algn="just" marL="657307" indent="-328654" lvl="1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venda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adiciona uma venda à loja (informar o preço)</a:t>
              </a:r>
            </a:p>
            <a:p>
              <a:pPr algn="just" marL="657307" indent="-328654" lvl="1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cadastraLeitor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 - adiciona Leitor à biblioteca</a:t>
              </a:r>
            </a:p>
            <a:p>
              <a:pPr algn="just">
                <a:lnSpc>
                  <a:spcPts val="4566"/>
                </a:lnSpc>
              </a:pPr>
            </a:p>
            <a:p>
              <a:pPr algn="just">
                <a:lnSpc>
                  <a:spcPts val="4566"/>
                </a:lnSpc>
              </a:pPr>
              <a:r>
                <a:rPr lang="en-US" sz="3044">
                  <a:solidFill>
                    <a:srgbClr val="000000"/>
                  </a:solidFill>
                  <a:latin typeface="Montserrat"/>
                </a:rPr>
                <a:t>Obs.: garanta que os atributos sejam privados;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94072" y="3357562"/>
            <a:ext cx="11299867" cy="319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39"/>
              </a:lnSpc>
            </a:pPr>
            <a:r>
              <a:rPr lang="en-US" sz="18600">
                <a:solidFill>
                  <a:srgbClr val="000000"/>
                </a:solidFill>
                <a:latin typeface="Bebas Neue Bold"/>
              </a:rPr>
              <a:t>OBRIGADO!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 </a:t>
            </a:r>
          </a:p>
        </p:txBody>
      </p:sp>
      <p:sp>
        <p:nvSpPr>
          <p:cNvPr name="AutoShape 4" id="4"/>
          <p:cNvSpPr/>
          <p:nvPr/>
        </p:nvSpPr>
        <p:spPr>
          <a:xfrm rot="2017">
            <a:off x="1028704" y="8439495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3" id="13"/>
          <p:cNvSpPr txBox="true"/>
          <p:nvPr/>
        </p:nvSpPr>
        <p:spPr>
          <a:xfrm rot="0">
            <a:off x="1028700" y="8724357"/>
            <a:ext cx="4077715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757501" y="8603627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Rafael Corrêa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568498" y="6357215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502128" y="3491436"/>
            <a:ext cx="5750608" cy="575060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177052" y="3659039"/>
            <a:ext cx="2739725" cy="119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105652"/>
                </a:solidFill>
                <a:latin typeface="Bebas Neue Bold"/>
              </a:rPr>
              <a:t>ACESSE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07483" y="5005990"/>
            <a:ext cx="6278862" cy="119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B91646"/>
                </a:solidFill>
                <a:latin typeface="Bebas Neue Bold"/>
              </a:rPr>
              <a:t>WWW.MENTI.COM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98284" y="6352941"/>
            <a:ext cx="5497260" cy="119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105652"/>
                </a:solidFill>
                <a:latin typeface="Bebas Neue Bold"/>
              </a:rPr>
              <a:t>INSIRA O CÓDIGO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98284" y="7699893"/>
            <a:ext cx="5497260" cy="119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B91646"/>
                </a:solidFill>
                <a:latin typeface="Bebas Neue Bold"/>
              </a:rPr>
              <a:t>2311 1468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74346" y="8780144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ou use o QR code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37630" y="1448847"/>
            <a:ext cx="6012740" cy="1601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FEEDBACK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689" y="4716943"/>
            <a:ext cx="16230600" cy="4541357"/>
            <a:chOff x="0" y="0"/>
            <a:chExt cx="21403936" cy="5988868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21340435" cy="5925368"/>
            </a:xfrm>
            <a:custGeom>
              <a:avLst/>
              <a:gdLst/>
              <a:ahLst/>
              <a:cxnLst/>
              <a:rect r="r" b="b" t="t" l="l"/>
              <a:pathLst>
                <a:path h="5925368" w="21340435">
                  <a:moveTo>
                    <a:pt x="21247726" y="5925368"/>
                  </a:moveTo>
                  <a:lnTo>
                    <a:pt x="92710" y="5925368"/>
                  </a:lnTo>
                  <a:cubicBezTo>
                    <a:pt x="41910" y="5925368"/>
                    <a:pt x="0" y="5883458"/>
                    <a:pt x="0" y="583265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246457" y="0"/>
                  </a:lnTo>
                  <a:cubicBezTo>
                    <a:pt x="21297257" y="0"/>
                    <a:pt x="21339166" y="41910"/>
                    <a:pt x="21339166" y="92710"/>
                  </a:cubicBezTo>
                  <a:lnTo>
                    <a:pt x="21339166" y="5831388"/>
                  </a:lnTo>
                  <a:cubicBezTo>
                    <a:pt x="21340435" y="5883458"/>
                    <a:pt x="21298526" y="5925368"/>
                    <a:pt x="21247726" y="5925368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21403935" cy="5988868"/>
            </a:xfrm>
            <a:custGeom>
              <a:avLst/>
              <a:gdLst/>
              <a:ahLst/>
              <a:cxnLst/>
              <a:rect r="r" b="b" t="t" l="l"/>
              <a:pathLst>
                <a:path h="5988868" w="21403935">
                  <a:moveTo>
                    <a:pt x="21279476" y="59690"/>
                  </a:moveTo>
                  <a:cubicBezTo>
                    <a:pt x="21315035" y="59690"/>
                    <a:pt x="21344246" y="88900"/>
                    <a:pt x="21344246" y="124460"/>
                  </a:cubicBezTo>
                  <a:lnTo>
                    <a:pt x="21344246" y="5864408"/>
                  </a:lnTo>
                  <a:cubicBezTo>
                    <a:pt x="21344246" y="5899968"/>
                    <a:pt x="21315035" y="5929178"/>
                    <a:pt x="21279476" y="5929178"/>
                  </a:cubicBezTo>
                  <a:lnTo>
                    <a:pt x="124460" y="5929178"/>
                  </a:lnTo>
                  <a:cubicBezTo>
                    <a:pt x="88900" y="5929178"/>
                    <a:pt x="59690" y="5899968"/>
                    <a:pt x="59690" y="586440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279476" y="59690"/>
                  </a:lnTo>
                  <a:moveTo>
                    <a:pt x="21279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64408"/>
                  </a:lnTo>
                  <a:cubicBezTo>
                    <a:pt x="0" y="5932988"/>
                    <a:pt x="55880" y="5988868"/>
                    <a:pt x="124460" y="5988868"/>
                  </a:cubicBezTo>
                  <a:lnTo>
                    <a:pt x="21279476" y="5988868"/>
                  </a:lnTo>
                  <a:cubicBezTo>
                    <a:pt x="21348057" y="5988868"/>
                    <a:pt x="21403935" y="5932988"/>
                    <a:pt x="21403935" y="5864408"/>
                  </a:cubicBezTo>
                  <a:lnTo>
                    <a:pt x="21403935" y="124460"/>
                  </a:lnTo>
                  <a:cubicBezTo>
                    <a:pt x="21403935" y="55880"/>
                    <a:pt x="21348057" y="0"/>
                    <a:pt x="212794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2017">
            <a:off x="1028693" y="5334020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776790" y="5218732"/>
            <a:ext cx="280984" cy="278202"/>
            <a:chOff x="0" y="0"/>
            <a:chExt cx="1008785" cy="998798"/>
          </a:xfrm>
        </p:grpSpPr>
        <p:sp>
          <p:nvSpPr>
            <p:cNvPr name="Freeform 7" id="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815767" y="5218732"/>
            <a:ext cx="280984" cy="278202"/>
            <a:chOff x="0" y="0"/>
            <a:chExt cx="1008785" cy="998798"/>
          </a:xfrm>
        </p:grpSpPr>
        <p:sp>
          <p:nvSpPr>
            <p:cNvPr name="Freeform 10" id="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018014" y="5628963"/>
            <a:ext cx="5876489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encapsulamento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595092" y="7625792"/>
            <a:ext cx="4722333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polimorfismo</a:t>
            </a:r>
          </a:p>
        </p:txBody>
      </p:sp>
      <p:sp>
        <p:nvSpPr>
          <p:cNvPr name="AutoShape 14" id="14"/>
          <p:cNvSpPr/>
          <p:nvPr/>
        </p:nvSpPr>
        <p:spPr>
          <a:xfrm rot="2017">
            <a:off x="1028693" y="7329529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4776790" y="7214240"/>
            <a:ext cx="280984" cy="278202"/>
            <a:chOff x="0" y="0"/>
            <a:chExt cx="1008785" cy="998798"/>
          </a:xfrm>
        </p:grpSpPr>
        <p:sp>
          <p:nvSpPr>
            <p:cNvPr name="Freeform 16" id="16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7" id="17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2815767" y="7199953"/>
            <a:ext cx="280984" cy="278202"/>
            <a:chOff x="0" y="0"/>
            <a:chExt cx="1008785" cy="998798"/>
          </a:xfrm>
        </p:grpSpPr>
        <p:sp>
          <p:nvSpPr>
            <p:cNvPr name="Freeform 19" id="19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20" id="20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5316914" y="0"/>
            <a:ext cx="7654172" cy="4408030"/>
            <a:chOff x="0" y="0"/>
            <a:chExt cx="10205562" cy="5877373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1856592"/>
              <a:ext cx="9965829" cy="2304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401"/>
                </a:lnSpc>
              </a:pPr>
              <a:r>
                <a:rPr lang="en-US" sz="12401">
                  <a:solidFill>
                    <a:srgbClr val="000000"/>
                  </a:solidFill>
                  <a:latin typeface="Bebas Neue Bold"/>
                </a:rPr>
                <a:t>ORIENTADA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239733" y="3572565"/>
              <a:ext cx="9965829" cy="2304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401"/>
                </a:lnSpc>
              </a:pPr>
              <a:r>
                <a:rPr lang="en-US" sz="12401">
                  <a:solidFill>
                    <a:srgbClr val="000000"/>
                  </a:solidFill>
                  <a:latin typeface="Bebas Neue Bold"/>
                </a:rPr>
                <a:t>OBJETOS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074652" y="3113771"/>
              <a:ext cx="1947516" cy="20460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177"/>
                </a:lnSpc>
              </a:pPr>
              <a:r>
                <a:rPr lang="en-US" sz="11177">
                  <a:solidFill>
                    <a:srgbClr val="B91646"/>
                  </a:solidFill>
                  <a:latin typeface="Brittany"/>
                </a:rPr>
                <a:t>a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1961754" y="180975"/>
              <a:ext cx="6521787" cy="1709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327"/>
                </a:lnSpc>
              </a:pPr>
              <a:r>
                <a:rPr lang="en-US" sz="9327">
                  <a:solidFill>
                    <a:srgbClr val="B91646"/>
                  </a:solidFill>
                  <a:latin typeface="Brittany"/>
                </a:rPr>
                <a:t>programação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 rot="2017">
            <a:off x="1028682" y="4298492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825019" y="5233019"/>
            <a:ext cx="6262480" cy="1981221"/>
          </a:xfrm>
          <a:prstGeom prst="rect">
            <a:avLst/>
          </a:prstGeom>
        </p:spPr>
      </p:pic>
      <p:sp>
        <p:nvSpPr>
          <p:cNvPr name="TextBox 28" id="28"/>
          <p:cNvSpPr txBox="true"/>
          <p:nvPr/>
        </p:nvSpPr>
        <p:spPr>
          <a:xfrm rot="0">
            <a:off x="2942952" y="5628963"/>
            <a:ext cx="3948660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Abstração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266381" y="7625792"/>
            <a:ext cx="3301802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herança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983826" y="802923"/>
            <a:ext cx="2320348" cy="232034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730806" y="5116702"/>
            <a:ext cx="2030800" cy="265306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28554" y="3123271"/>
            <a:ext cx="2122451" cy="265306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538454" y="5116702"/>
            <a:ext cx="2006681" cy="265306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382820" y="3123271"/>
            <a:ext cx="2030800" cy="2653064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7767392" y="3123271"/>
            <a:ext cx="2753216" cy="1714311"/>
            <a:chOff x="0" y="0"/>
            <a:chExt cx="3670955" cy="2285748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3670955" cy="2285748"/>
              <a:chOff x="0" y="0"/>
              <a:chExt cx="17699717" cy="11020865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31750" y="31750"/>
                <a:ext cx="17636218" cy="10957365"/>
              </a:xfrm>
              <a:custGeom>
                <a:avLst/>
                <a:gdLst/>
                <a:ahLst/>
                <a:cxnLst/>
                <a:rect r="r" b="b" t="t" l="l"/>
                <a:pathLst>
                  <a:path h="10957365" w="17636218">
                    <a:moveTo>
                      <a:pt x="17543507" y="10957365"/>
                    </a:moveTo>
                    <a:lnTo>
                      <a:pt x="92710" y="10957365"/>
                    </a:lnTo>
                    <a:cubicBezTo>
                      <a:pt x="41910" y="10957365"/>
                      <a:pt x="0" y="10915455"/>
                      <a:pt x="0" y="1086465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42238" y="0"/>
                    </a:lnTo>
                    <a:cubicBezTo>
                      <a:pt x="17593038" y="0"/>
                      <a:pt x="17634947" y="41910"/>
                      <a:pt x="17634947" y="92710"/>
                    </a:cubicBezTo>
                    <a:lnTo>
                      <a:pt x="17634947" y="10863385"/>
                    </a:lnTo>
                    <a:cubicBezTo>
                      <a:pt x="17636218" y="10915455"/>
                      <a:pt x="17594307" y="10957365"/>
                      <a:pt x="17543507" y="1095736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>
                <a:off x="0" y="0"/>
                <a:ext cx="17699718" cy="11020865"/>
              </a:xfrm>
              <a:custGeom>
                <a:avLst/>
                <a:gdLst/>
                <a:ahLst/>
                <a:cxnLst/>
                <a:rect r="r" b="b" t="t" l="l"/>
                <a:pathLst>
                  <a:path h="11020865" w="17699718">
                    <a:moveTo>
                      <a:pt x="17575257" y="59690"/>
                    </a:moveTo>
                    <a:cubicBezTo>
                      <a:pt x="17610817" y="59690"/>
                      <a:pt x="17640027" y="88900"/>
                      <a:pt x="17640027" y="124460"/>
                    </a:cubicBezTo>
                    <a:lnTo>
                      <a:pt x="17640027" y="10896405"/>
                    </a:lnTo>
                    <a:cubicBezTo>
                      <a:pt x="17640027" y="10931965"/>
                      <a:pt x="17610817" y="10961175"/>
                      <a:pt x="17575257" y="10961175"/>
                    </a:cubicBezTo>
                    <a:lnTo>
                      <a:pt x="124460" y="10961175"/>
                    </a:lnTo>
                    <a:cubicBezTo>
                      <a:pt x="88900" y="10961175"/>
                      <a:pt x="59690" y="10931965"/>
                      <a:pt x="59690" y="1089640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575257" y="59690"/>
                    </a:lnTo>
                    <a:moveTo>
                      <a:pt x="1757525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896405"/>
                    </a:lnTo>
                    <a:cubicBezTo>
                      <a:pt x="0" y="10964985"/>
                      <a:pt x="55880" y="11020865"/>
                      <a:pt x="124460" y="11020865"/>
                    </a:cubicBezTo>
                    <a:lnTo>
                      <a:pt x="17575257" y="11020865"/>
                    </a:lnTo>
                    <a:cubicBezTo>
                      <a:pt x="17643838" y="11020865"/>
                      <a:pt x="17699718" y="10964985"/>
                      <a:pt x="17699718" y="10896405"/>
                    </a:cubicBezTo>
                    <a:lnTo>
                      <a:pt x="17699718" y="124460"/>
                    </a:lnTo>
                    <a:cubicBezTo>
                      <a:pt x="17699718" y="55880"/>
                      <a:pt x="17643838" y="0"/>
                      <a:pt x="1757525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185432" y="71575"/>
              <a:ext cx="1809336" cy="532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Pessoa</a:t>
              </a:r>
            </a:p>
          </p:txBody>
        </p:sp>
        <p:sp>
          <p:nvSpPr>
            <p:cNvPr name="AutoShape 12" id="12"/>
            <p:cNvSpPr/>
            <p:nvPr/>
          </p:nvSpPr>
          <p:spPr>
            <a:xfrm rot="0">
              <a:off x="0" y="827820"/>
              <a:ext cx="3670955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3" id="13"/>
            <p:cNvSpPr txBox="true"/>
            <p:nvPr/>
          </p:nvSpPr>
          <p:spPr>
            <a:xfrm rot="0">
              <a:off x="210832" y="992920"/>
              <a:ext cx="3275432" cy="11038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  string</a:t>
              </a:r>
            </a:p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idade:   number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13172" y="5776335"/>
            <a:ext cx="2753216" cy="1714311"/>
            <a:chOff x="0" y="0"/>
            <a:chExt cx="3670955" cy="2285748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3670955" cy="2285748"/>
              <a:chOff x="0" y="0"/>
              <a:chExt cx="17699717" cy="11020865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31750" y="31750"/>
                <a:ext cx="17636218" cy="10957365"/>
              </a:xfrm>
              <a:custGeom>
                <a:avLst/>
                <a:gdLst/>
                <a:ahLst/>
                <a:cxnLst/>
                <a:rect r="r" b="b" t="t" l="l"/>
                <a:pathLst>
                  <a:path h="10957365" w="17636218">
                    <a:moveTo>
                      <a:pt x="17543507" y="10957365"/>
                    </a:moveTo>
                    <a:lnTo>
                      <a:pt x="92710" y="10957365"/>
                    </a:lnTo>
                    <a:cubicBezTo>
                      <a:pt x="41910" y="10957365"/>
                      <a:pt x="0" y="10915455"/>
                      <a:pt x="0" y="1086465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42238" y="0"/>
                    </a:lnTo>
                    <a:cubicBezTo>
                      <a:pt x="17593038" y="0"/>
                      <a:pt x="17634947" y="41910"/>
                      <a:pt x="17634947" y="92710"/>
                    </a:cubicBezTo>
                    <a:lnTo>
                      <a:pt x="17634947" y="10863385"/>
                    </a:lnTo>
                    <a:cubicBezTo>
                      <a:pt x="17636218" y="10915455"/>
                      <a:pt x="17594307" y="10957365"/>
                      <a:pt x="17543507" y="1095736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>
                <a:off x="0" y="0"/>
                <a:ext cx="17699718" cy="11020865"/>
              </a:xfrm>
              <a:custGeom>
                <a:avLst/>
                <a:gdLst/>
                <a:ahLst/>
                <a:cxnLst/>
                <a:rect r="r" b="b" t="t" l="l"/>
                <a:pathLst>
                  <a:path h="11020865" w="17699718">
                    <a:moveTo>
                      <a:pt x="17575257" y="59690"/>
                    </a:moveTo>
                    <a:cubicBezTo>
                      <a:pt x="17610817" y="59690"/>
                      <a:pt x="17640027" y="88900"/>
                      <a:pt x="17640027" y="124460"/>
                    </a:cubicBezTo>
                    <a:lnTo>
                      <a:pt x="17640027" y="10896405"/>
                    </a:lnTo>
                    <a:cubicBezTo>
                      <a:pt x="17640027" y="10931965"/>
                      <a:pt x="17610817" y="10961175"/>
                      <a:pt x="17575257" y="10961175"/>
                    </a:cubicBezTo>
                    <a:lnTo>
                      <a:pt x="124460" y="10961175"/>
                    </a:lnTo>
                    <a:cubicBezTo>
                      <a:pt x="88900" y="10961175"/>
                      <a:pt x="59690" y="10931965"/>
                      <a:pt x="59690" y="1089640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575257" y="59690"/>
                    </a:lnTo>
                    <a:moveTo>
                      <a:pt x="1757525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896405"/>
                    </a:lnTo>
                    <a:cubicBezTo>
                      <a:pt x="0" y="10964985"/>
                      <a:pt x="55880" y="11020865"/>
                      <a:pt x="124460" y="11020865"/>
                    </a:cubicBezTo>
                    <a:lnTo>
                      <a:pt x="17575257" y="11020865"/>
                    </a:lnTo>
                    <a:cubicBezTo>
                      <a:pt x="17643838" y="11020865"/>
                      <a:pt x="17699718" y="10964985"/>
                      <a:pt x="17699718" y="10896405"/>
                    </a:cubicBezTo>
                    <a:lnTo>
                      <a:pt x="17699718" y="124460"/>
                    </a:lnTo>
                    <a:cubicBezTo>
                      <a:pt x="17699718" y="55880"/>
                      <a:pt x="17643838" y="0"/>
                      <a:pt x="1757525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185432" y="71575"/>
              <a:ext cx="1809336" cy="532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Pessoa</a:t>
              </a:r>
            </a:p>
          </p:txBody>
        </p:sp>
        <p:sp>
          <p:nvSpPr>
            <p:cNvPr name="AutoShape 19" id="19"/>
            <p:cNvSpPr/>
            <p:nvPr/>
          </p:nvSpPr>
          <p:spPr>
            <a:xfrm rot="0">
              <a:off x="0" y="827820"/>
              <a:ext cx="3670955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0" id="20"/>
            <p:cNvSpPr txBox="true"/>
            <p:nvPr/>
          </p:nvSpPr>
          <p:spPr>
            <a:xfrm rot="0">
              <a:off x="210832" y="992920"/>
              <a:ext cx="3275432" cy="11038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  Cláudio</a:t>
              </a:r>
            </a:p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idade:   32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369598" y="7769765"/>
            <a:ext cx="2753216" cy="1714311"/>
            <a:chOff x="0" y="0"/>
            <a:chExt cx="3670955" cy="2285748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3670955" cy="2285748"/>
              <a:chOff x="0" y="0"/>
              <a:chExt cx="17699717" cy="11020865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31750" y="31750"/>
                <a:ext cx="17636218" cy="10957365"/>
              </a:xfrm>
              <a:custGeom>
                <a:avLst/>
                <a:gdLst/>
                <a:ahLst/>
                <a:cxnLst/>
                <a:rect r="r" b="b" t="t" l="l"/>
                <a:pathLst>
                  <a:path h="10957365" w="17636218">
                    <a:moveTo>
                      <a:pt x="17543507" y="10957365"/>
                    </a:moveTo>
                    <a:lnTo>
                      <a:pt x="92710" y="10957365"/>
                    </a:lnTo>
                    <a:cubicBezTo>
                      <a:pt x="41910" y="10957365"/>
                      <a:pt x="0" y="10915455"/>
                      <a:pt x="0" y="1086465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42238" y="0"/>
                    </a:lnTo>
                    <a:cubicBezTo>
                      <a:pt x="17593038" y="0"/>
                      <a:pt x="17634947" y="41910"/>
                      <a:pt x="17634947" y="92710"/>
                    </a:cubicBezTo>
                    <a:lnTo>
                      <a:pt x="17634947" y="10863385"/>
                    </a:lnTo>
                    <a:cubicBezTo>
                      <a:pt x="17636218" y="10915455"/>
                      <a:pt x="17594307" y="10957365"/>
                      <a:pt x="17543507" y="1095736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0"/>
                <a:ext cx="17699718" cy="11020865"/>
              </a:xfrm>
              <a:custGeom>
                <a:avLst/>
                <a:gdLst/>
                <a:ahLst/>
                <a:cxnLst/>
                <a:rect r="r" b="b" t="t" l="l"/>
                <a:pathLst>
                  <a:path h="11020865" w="17699718">
                    <a:moveTo>
                      <a:pt x="17575257" y="59690"/>
                    </a:moveTo>
                    <a:cubicBezTo>
                      <a:pt x="17610817" y="59690"/>
                      <a:pt x="17640027" y="88900"/>
                      <a:pt x="17640027" y="124460"/>
                    </a:cubicBezTo>
                    <a:lnTo>
                      <a:pt x="17640027" y="10896405"/>
                    </a:lnTo>
                    <a:cubicBezTo>
                      <a:pt x="17640027" y="10931965"/>
                      <a:pt x="17610817" y="10961175"/>
                      <a:pt x="17575257" y="10961175"/>
                    </a:cubicBezTo>
                    <a:lnTo>
                      <a:pt x="124460" y="10961175"/>
                    </a:lnTo>
                    <a:cubicBezTo>
                      <a:pt x="88900" y="10961175"/>
                      <a:pt x="59690" y="10931965"/>
                      <a:pt x="59690" y="1089640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575257" y="59690"/>
                    </a:lnTo>
                    <a:moveTo>
                      <a:pt x="1757525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896405"/>
                    </a:lnTo>
                    <a:cubicBezTo>
                      <a:pt x="0" y="10964985"/>
                      <a:pt x="55880" y="11020865"/>
                      <a:pt x="124460" y="11020865"/>
                    </a:cubicBezTo>
                    <a:lnTo>
                      <a:pt x="17575257" y="11020865"/>
                    </a:lnTo>
                    <a:cubicBezTo>
                      <a:pt x="17643838" y="11020865"/>
                      <a:pt x="17699718" y="10964985"/>
                      <a:pt x="17699718" y="10896405"/>
                    </a:cubicBezTo>
                    <a:lnTo>
                      <a:pt x="17699718" y="124460"/>
                    </a:lnTo>
                    <a:cubicBezTo>
                      <a:pt x="17699718" y="55880"/>
                      <a:pt x="17643838" y="0"/>
                      <a:pt x="1757525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185432" y="71575"/>
              <a:ext cx="1809336" cy="532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Pessoa</a:t>
              </a:r>
            </a:p>
          </p:txBody>
        </p:sp>
        <p:sp>
          <p:nvSpPr>
            <p:cNvPr name="AutoShape 26" id="26"/>
            <p:cNvSpPr/>
            <p:nvPr/>
          </p:nvSpPr>
          <p:spPr>
            <a:xfrm rot="0">
              <a:off x="0" y="827820"/>
              <a:ext cx="3670955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7" id="27"/>
            <p:cNvSpPr txBox="true"/>
            <p:nvPr/>
          </p:nvSpPr>
          <p:spPr>
            <a:xfrm rot="0">
              <a:off x="210832" y="992920"/>
              <a:ext cx="3275432" cy="11038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  Maria</a:t>
              </a:r>
            </a:p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idade:   25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0165186" y="7769765"/>
            <a:ext cx="2753216" cy="1714311"/>
            <a:chOff x="0" y="0"/>
            <a:chExt cx="3670955" cy="2285748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3670955" cy="2285748"/>
              <a:chOff x="0" y="0"/>
              <a:chExt cx="17699717" cy="11020865"/>
            </a:xfrm>
          </p:grpSpPr>
          <p:sp>
            <p:nvSpPr>
              <p:cNvPr name="Freeform 30" id="30"/>
              <p:cNvSpPr/>
              <p:nvPr/>
            </p:nvSpPr>
            <p:spPr>
              <a:xfrm>
                <a:off x="31750" y="31750"/>
                <a:ext cx="17636218" cy="10957365"/>
              </a:xfrm>
              <a:custGeom>
                <a:avLst/>
                <a:gdLst/>
                <a:ahLst/>
                <a:cxnLst/>
                <a:rect r="r" b="b" t="t" l="l"/>
                <a:pathLst>
                  <a:path h="10957365" w="17636218">
                    <a:moveTo>
                      <a:pt x="17543507" y="10957365"/>
                    </a:moveTo>
                    <a:lnTo>
                      <a:pt x="92710" y="10957365"/>
                    </a:lnTo>
                    <a:cubicBezTo>
                      <a:pt x="41910" y="10957365"/>
                      <a:pt x="0" y="10915455"/>
                      <a:pt x="0" y="1086465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42238" y="0"/>
                    </a:lnTo>
                    <a:cubicBezTo>
                      <a:pt x="17593038" y="0"/>
                      <a:pt x="17634947" y="41910"/>
                      <a:pt x="17634947" y="92710"/>
                    </a:cubicBezTo>
                    <a:lnTo>
                      <a:pt x="17634947" y="10863385"/>
                    </a:lnTo>
                    <a:cubicBezTo>
                      <a:pt x="17636218" y="10915455"/>
                      <a:pt x="17594307" y="10957365"/>
                      <a:pt x="17543507" y="1095736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>
                <a:off x="0" y="0"/>
                <a:ext cx="17699718" cy="11020865"/>
              </a:xfrm>
              <a:custGeom>
                <a:avLst/>
                <a:gdLst/>
                <a:ahLst/>
                <a:cxnLst/>
                <a:rect r="r" b="b" t="t" l="l"/>
                <a:pathLst>
                  <a:path h="11020865" w="17699718">
                    <a:moveTo>
                      <a:pt x="17575257" y="59690"/>
                    </a:moveTo>
                    <a:cubicBezTo>
                      <a:pt x="17610817" y="59690"/>
                      <a:pt x="17640027" y="88900"/>
                      <a:pt x="17640027" y="124460"/>
                    </a:cubicBezTo>
                    <a:lnTo>
                      <a:pt x="17640027" y="10896405"/>
                    </a:lnTo>
                    <a:cubicBezTo>
                      <a:pt x="17640027" y="10931965"/>
                      <a:pt x="17610817" y="10961175"/>
                      <a:pt x="17575257" y="10961175"/>
                    </a:cubicBezTo>
                    <a:lnTo>
                      <a:pt x="124460" y="10961175"/>
                    </a:lnTo>
                    <a:cubicBezTo>
                      <a:pt x="88900" y="10961175"/>
                      <a:pt x="59690" y="10931965"/>
                      <a:pt x="59690" y="1089640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575257" y="59690"/>
                    </a:lnTo>
                    <a:moveTo>
                      <a:pt x="1757525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896405"/>
                    </a:lnTo>
                    <a:cubicBezTo>
                      <a:pt x="0" y="10964985"/>
                      <a:pt x="55880" y="11020865"/>
                      <a:pt x="124460" y="11020865"/>
                    </a:cubicBezTo>
                    <a:lnTo>
                      <a:pt x="17575257" y="11020865"/>
                    </a:lnTo>
                    <a:cubicBezTo>
                      <a:pt x="17643838" y="11020865"/>
                      <a:pt x="17699718" y="10964985"/>
                      <a:pt x="17699718" y="10896405"/>
                    </a:cubicBezTo>
                    <a:lnTo>
                      <a:pt x="17699718" y="124460"/>
                    </a:lnTo>
                    <a:cubicBezTo>
                      <a:pt x="17699718" y="55880"/>
                      <a:pt x="17643838" y="0"/>
                      <a:pt x="1757525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2" id="32"/>
            <p:cNvSpPr txBox="true"/>
            <p:nvPr/>
          </p:nvSpPr>
          <p:spPr>
            <a:xfrm rot="0">
              <a:off x="185432" y="71575"/>
              <a:ext cx="1809336" cy="532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Pessoa</a:t>
              </a:r>
            </a:p>
          </p:txBody>
        </p:sp>
        <p:sp>
          <p:nvSpPr>
            <p:cNvPr name="AutoShape 33" id="33"/>
            <p:cNvSpPr/>
            <p:nvPr/>
          </p:nvSpPr>
          <p:spPr>
            <a:xfrm rot="0">
              <a:off x="0" y="827820"/>
              <a:ext cx="3670955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34" id="34"/>
            <p:cNvSpPr txBox="true"/>
            <p:nvPr/>
          </p:nvSpPr>
          <p:spPr>
            <a:xfrm rot="0">
              <a:off x="210832" y="992920"/>
              <a:ext cx="3275432" cy="11038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  Joaquim</a:t>
              </a:r>
            </a:p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idade:   21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4021612" y="5776335"/>
            <a:ext cx="2753216" cy="1714311"/>
            <a:chOff x="0" y="0"/>
            <a:chExt cx="3670955" cy="2285748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3670955" cy="2285748"/>
              <a:chOff x="0" y="0"/>
              <a:chExt cx="17699717" cy="11020865"/>
            </a:xfrm>
          </p:grpSpPr>
          <p:sp>
            <p:nvSpPr>
              <p:cNvPr name="Freeform 37" id="37"/>
              <p:cNvSpPr/>
              <p:nvPr/>
            </p:nvSpPr>
            <p:spPr>
              <a:xfrm>
                <a:off x="31750" y="31750"/>
                <a:ext cx="17636218" cy="10957365"/>
              </a:xfrm>
              <a:custGeom>
                <a:avLst/>
                <a:gdLst/>
                <a:ahLst/>
                <a:cxnLst/>
                <a:rect r="r" b="b" t="t" l="l"/>
                <a:pathLst>
                  <a:path h="10957365" w="17636218">
                    <a:moveTo>
                      <a:pt x="17543507" y="10957365"/>
                    </a:moveTo>
                    <a:lnTo>
                      <a:pt x="92710" y="10957365"/>
                    </a:lnTo>
                    <a:cubicBezTo>
                      <a:pt x="41910" y="10957365"/>
                      <a:pt x="0" y="10915455"/>
                      <a:pt x="0" y="1086465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42238" y="0"/>
                    </a:lnTo>
                    <a:cubicBezTo>
                      <a:pt x="17593038" y="0"/>
                      <a:pt x="17634947" y="41910"/>
                      <a:pt x="17634947" y="92710"/>
                    </a:cubicBezTo>
                    <a:lnTo>
                      <a:pt x="17634947" y="10863385"/>
                    </a:lnTo>
                    <a:cubicBezTo>
                      <a:pt x="17636218" y="10915455"/>
                      <a:pt x="17594307" y="10957365"/>
                      <a:pt x="17543507" y="1095736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>
                <a:off x="0" y="0"/>
                <a:ext cx="17699718" cy="11020865"/>
              </a:xfrm>
              <a:custGeom>
                <a:avLst/>
                <a:gdLst/>
                <a:ahLst/>
                <a:cxnLst/>
                <a:rect r="r" b="b" t="t" l="l"/>
                <a:pathLst>
                  <a:path h="11020865" w="17699718">
                    <a:moveTo>
                      <a:pt x="17575257" y="59690"/>
                    </a:moveTo>
                    <a:cubicBezTo>
                      <a:pt x="17610817" y="59690"/>
                      <a:pt x="17640027" y="88900"/>
                      <a:pt x="17640027" y="124460"/>
                    </a:cubicBezTo>
                    <a:lnTo>
                      <a:pt x="17640027" y="10896405"/>
                    </a:lnTo>
                    <a:cubicBezTo>
                      <a:pt x="17640027" y="10931965"/>
                      <a:pt x="17610817" y="10961175"/>
                      <a:pt x="17575257" y="10961175"/>
                    </a:cubicBezTo>
                    <a:lnTo>
                      <a:pt x="124460" y="10961175"/>
                    </a:lnTo>
                    <a:cubicBezTo>
                      <a:pt x="88900" y="10961175"/>
                      <a:pt x="59690" y="10931965"/>
                      <a:pt x="59690" y="1089640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575257" y="59690"/>
                    </a:lnTo>
                    <a:moveTo>
                      <a:pt x="1757525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896405"/>
                    </a:lnTo>
                    <a:cubicBezTo>
                      <a:pt x="0" y="10964985"/>
                      <a:pt x="55880" y="11020865"/>
                      <a:pt x="124460" y="11020865"/>
                    </a:cubicBezTo>
                    <a:lnTo>
                      <a:pt x="17575257" y="11020865"/>
                    </a:lnTo>
                    <a:cubicBezTo>
                      <a:pt x="17643838" y="11020865"/>
                      <a:pt x="17699718" y="10964985"/>
                      <a:pt x="17699718" y="10896405"/>
                    </a:cubicBezTo>
                    <a:lnTo>
                      <a:pt x="17699718" y="124460"/>
                    </a:lnTo>
                    <a:cubicBezTo>
                      <a:pt x="17699718" y="55880"/>
                      <a:pt x="17643838" y="0"/>
                      <a:pt x="1757525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9" id="39"/>
            <p:cNvSpPr txBox="true"/>
            <p:nvPr/>
          </p:nvSpPr>
          <p:spPr>
            <a:xfrm rot="0">
              <a:off x="185432" y="71575"/>
              <a:ext cx="1809336" cy="532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Pessoa</a:t>
              </a:r>
            </a:p>
          </p:txBody>
        </p:sp>
        <p:sp>
          <p:nvSpPr>
            <p:cNvPr name="AutoShape 40" id="40"/>
            <p:cNvSpPr/>
            <p:nvPr/>
          </p:nvSpPr>
          <p:spPr>
            <a:xfrm rot="0">
              <a:off x="0" y="827820"/>
              <a:ext cx="3670955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1" id="41"/>
            <p:cNvSpPr txBox="true"/>
            <p:nvPr/>
          </p:nvSpPr>
          <p:spPr>
            <a:xfrm rot="0">
              <a:off x="210832" y="992920"/>
              <a:ext cx="3275432" cy="11038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  Paola</a:t>
              </a:r>
            </a:p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idade:   37</a:t>
              </a:r>
            </a:p>
          </p:txBody>
        </p:sp>
      </p:grpSp>
      <p:sp>
        <p:nvSpPr>
          <p:cNvPr name="AutoShape 42" id="42"/>
          <p:cNvSpPr/>
          <p:nvPr/>
        </p:nvSpPr>
        <p:spPr>
          <a:xfrm rot="2229292">
            <a:off x="10074762" y="5259334"/>
            <a:ext cx="4392696" cy="0"/>
          </a:xfrm>
          <a:prstGeom prst="line">
            <a:avLst/>
          </a:prstGeom>
          <a:ln cap="flat" w="95250">
            <a:solidFill>
              <a:srgbClr val="3E3E3E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43" id="43"/>
          <p:cNvSpPr/>
          <p:nvPr/>
        </p:nvSpPr>
        <p:spPr>
          <a:xfrm rot="4005704">
            <a:off x="8177993" y="6256049"/>
            <a:ext cx="3191067" cy="0"/>
          </a:xfrm>
          <a:prstGeom prst="line">
            <a:avLst/>
          </a:prstGeom>
          <a:ln cap="flat" w="95250">
            <a:solidFill>
              <a:srgbClr val="3E3E3E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44" id="44"/>
          <p:cNvSpPr/>
          <p:nvPr/>
        </p:nvSpPr>
        <p:spPr>
          <a:xfrm rot="6801133">
            <a:off x="6914116" y="6256049"/>
            <a:ext cx="3193801" cy="0"/>
          </a:xfrm>
          <a:prstGeom prst="line">
            <a:avLst/>
          </a:prstGeom>
          <a:ln cap="flat" w="95250">
            <a:solidFill>
              <a:srgbClr val="3E3E3E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45" id="45"/>
          <p:cNvSpPr/>
          <p:nvPr/>
        </p:nvSpPr>
        <p:spPr>
          <a:xfrm rot="8570707">
            <a:off x="3820542" y="5259334"/>
            <a:ext cx="4392696" cy="0"/>
          </a:xfrm>
          <a:prstGeom prst="line">
            <a:avLst/>
          </a:prstGeom>
          <a:ln cap="flat" w="95250">
            <a:solidFill>
              <a:srgbClr val="3E3E3E"/>
            </a:solidFill>
            <a:prstDash val="sysDot"/>
            <a:headEnd type="none" len="sm" w="sm"/>
            <a:tailEnd type="arrow" len="sm" w="med"/>
          </a:ln>
        </p:spPr>
      </p:sp>
      <p:grpSp>
        <p:nvGrpSpPr>
          <p:cNvPr name="Group 46" id="46"/>
          <p:cNvGrpSpPr/>
          <p:nvPr/>
        </p:nvGrpSpPr>
        <p:grpSpPr>
          <a:xfrm rot="0">
            <a:off x="10885063" y="2068109"/>
            <a:ext cx="2033340" cy="821875"/>
            <a:chOff x="0" y="0"/>
            <a:chExt cx="17775921" cy="7185020"/>
          </a:xfrm>
        </p:grpSpPr>
        <p:sp>
          <p:nvSpPr>
            <p:cNvPr name="Freeform 47" id="47"/>
            <p:cNvSpPr/>
            <p:nvPr/>
          </p:nvSpPr>
          <p:spPr>
            <a:xfrm>
              <a:off x="31750" y="31750"/>
              <a:ext cx="17712421" cy="7121520"/>
            </a:xfrm>
            <a:custGeom>
              <a:avLst/>
              <a:gdLst/>
              <a:ahLst/>
              <a:cxnLst/>
              <a:rect r="r" b="b" t="t" l="l"/>
              <a:pathLst>
                <a:path h="7121520" w="17712421">
                  <a:moveTo>
                    <a:pt x="17619711" y="7121520"/>
                  </a:moveTo>
                  <a:lnTo>
                    <a:pt x="92710" y="7121520"/>
                  </a:lnTo>
                  <a:cubicBezTo>
                    <a:pt x="41910" y="7121520"/>
                    <a:pt x="0" y="7079610"/>
                    <a:pt x="0" y="702881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618441" y="0"/>
                  </a:lnTo>
                  <a:cubicBezTo>
                    <a:pt x="17669241" y="0"/>
                    <a:pt x="17711150" y="41910"/>
                    <a:pt x="17711150" y="92710"/>
                  </a:cubicBezTo>
                  <a:lnTo>
                    <a:pt x="17711150" y="7027540"/>
                  </a:lnTo>
                  <a:cubicBezTo>
                    <a:pt x="17712421" y="7079611"/>
                    <a:pt x="17670511" y="7121520"/>
                    <a:pt x="17619711" y="7121520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48" id="48"/>
            <p:cNvSpPr/>
            <p:nvPr/>
          </p:nvSpPr>
          <p:spPr>
            <a:xfrm>
              <a:off x="0" y="0"/>
              <a:ext cx="17775921" cy="7185020"/>
            </a:xfrm>
            <a:custGeom>
              <a:avLst/>
              <a:gdLst/>
              <a:ahLst/>
              <a:cxnLst/>
              <a:rect r="r" b="b" t="t" l="l"/>
              <a:pathLst>
                <a:path h="7185020" w="17775921">
                  <a:moveTo>
                    <a:pt x="17651461" y="59690"/>
                  </a:moveTo>
                  <a:cubicBezTo>
                    <a:pt x="17687021" y="59690"/>
                    <a:pt x="17716230" y="88900"/>
                    <a:pt x="17716230" y="124460"/>
                  </a:cubicBezTo>
                  <a:lnTo>
                    <a:pt x="17716230" y="7060561"/>
                  </a:lnTo>
                  <a:cubicBezTo>
                    <a:pt x="17716230" y="7096120"/>
                    <a:pt x="17687021" y="7125330"/>
                    <a:pt x="17651461" y="7125330"/>
                  </a:cubicBezTo>
                  <a:lnTo>
                    <a:pt x="124460" y="7125330"/>
                  </a:lnTo>
                  <a:cubicBezTo>
                    <a:pt x="88900" y="7125330"/>
                    <a:pt x="59690" y="7096120"/>
                    <a:pt x="59690" y="706056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651461" y="59690"/>
                  </a:lnTo>
                  <a:moveTo>
                    <a:pt x="1765146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060561"/>
                  </a:lnTo>
                  <a:cubicBezTo>
                    <a:pt x="0" y="7129140"/>
                    <a:pt x="55880" y="7185020"/>
                    <a:pt x="124460" y="7185020"/>
                  </a:cubicBezTo>
                  <a:lnTo>
                    <a:pt x="17651461" y="7185020"/>
                  </a:lnTo>
                  <a:cubicBezTo>
                    <a:pt x="17720041" y="7185020"/>
                    <a:pt x="17775921" y="7129140"/>
                    <a:pt x="17775921" y="7060561"/>
                  </a:cubicBezTo>
                  <a:lnTo>
                    <a:pt x="17775921" y="124460"/>
                  </a:lnTo>
                  <a:cubicBezTo>
                    <a:pt x="17775921" y="55880"/>
                    <a:pt x="17720041" y="0"/>
                    <a:pt x="1765146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13795818" y="8215983"/>
            <a:ext cx="2033340" cy="821875"/>
            <a:chOff x="0" y="0"/>
            <a:chExt cx="17775921" cy="7185020"/>
          </a:xfrm>
        </p:grpSpPr>
        <p:sp>
          <p:nvSpPr>
            <p:cNvPr name="Freeform 50" id="50"/>
            <p:cNvSpPr/>
            <p:nvPr/>
          </p:nvSpPr>
          <p:spPr>
            <a:xfrm>
              <a:off x="31750" y="31750"/>
              <a:ext cx="17712421" cy="7121520"/>
            </a:xfrm>
            <a:custGeom>
              <a:avLst/>
              <a:gdLst/>
              <a:ahLst/>
              <a:cxnLst/>
              <a:rect r="r" b="b" t="t" l="l"/>
              <a:pathLst>
                <a:path h="7121520" w="17712421">
                  <a:moveTo>
                    <a:pt x="17619711" y="7121520"/>
                  </a:moveTo>
                  <a:lnTo>
                    <a:pt x="92710" y="7121520"/>
                  </a:lnTo>
                  <a:cubicBezTo>
                    <a:pt x="41910" y="7121520"/>
                    <a:pt x="0" y="7079610"/>
                    <a:pt x="0" y="702881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618441" y="0"/>
                  </a:lnTo>
                  <a:cubicBezTo>
                    <a:pt x="17669241" y="0"/>
                    <a:pt x="17711150" y="41910"/>
                    <a:pt x="17711150" y="92710"/>
                  </a:cubicBezTo>
                  <a:lnTo>
                    <a:pt x="17711150" y="7027540"/>
                  </a:lnTo>
                  <a:cubicBezTo>
                    <a:pt x="17712421" y="7079611"/>
                    <a:pt x="17670511" y="7121520"/>
                    <a:pt x="17619711" y="7121520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51" id="51"/>
            <p:cNvSpPr/>
            <p:nvPr/>
          </p:nvSpPr>
          <p:spPr>
            <a:xfrm>
              <a:off x="0" y="0"/>
              <a:ext cx="17775921" cy="7185020"/>
            </a:xfrm>
            <a:custGeom>
              <a:avLst/>
              <a:gdLst/>
              <a:ahLst/>
              <a:cxnLst/>
              <a:rect r="r" b="b" t="t" l="l"/>
              <a:pathLst>
                <a:path h="7185020" w="17775921">
                  <a:moveTo>
                    <a:pt x="17651461" y="59690"/>
                  </a:moveTo>
                  <a:cubicBezTo>
                    <a:pt x="17687021" y="59690"/>
                    <a:pt x="17716230" y="88900"/>
                    <a:pt x="17716230" y="124460"/>
                  </a:cubicBezTo>
                  <a:lnTo>
                    <a:pt x="17716230" y="7060561"/>
                  </a:lnTo>
                  <a:cubicBezTo>
                    <a:pt x="17716230" y="7096120"/>
                    <a:pt x="17687021" y="7125330"/>
                    <a:pt x="17651461" y="7125330"/>
                  </a:cubicBezTo>
                  <a:lnTo>
                    <a:pt x="124460" y="7125330"/>
                  </a:lnTo>
                  <a:cubicBezTo>
                    <a:pt x="88900" y="7125330"/>
                    <a:pt x="59690" y="7096120"/>
                    <a:pt x="59690" y="706056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651461" y="59690"/>
                  </a:lnTo>
                  <a:moveTo>
                    <a:pt x="1765146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060561"/>
                  </a:lnTo>
                  <a:cubicBezTo>
                    <a:pt x="0" y="7129140"/>
                    <a:pt x="55880" y="7185020"/>
                    <a:pt x="124460" y="7185020"/>
                  </a:cubicBezTo>
                  <a:lnTo>
                    <a:pt x="17651461" y="7185020"/>
                  </a:lnTo>
                  <a:cubicBezTo>
                    <a:pt x="17720041" y="7185020"/>
                    <a:pt x="17775921" y="7129140"/>
                    <a:pt x="17775921" y="7060561"/>
                  </a:cubicBezTo>
                  <a:lnTo>
                    <a:pt x="17775921" y="124460"/>
                  </a:lnTo>
                  <a:cubicBezTo>
                    <a:pt x="17775921" y="55880"/>
                    <a:pt x="17720041" y="0"/>
                    <a:pt x="1765146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52" id="52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true" flipV="false" rot="-573176">
            <a:off x="10607181" y="2943221"/>
            <a:ext cx="1293741" cy="936345"/>
          </a:xfrm>
          <a:prstGeom prst="rect">
            <a:avLst/>
          </a:prstGeom>
        </p:spPr>
      </p:pic>
      <p:sp>
        <p:nvSpPr>
          <p:cNvPr name="TextBox 53" id="53"/>
          <p:cNvSpPr txBox="true"/>
          <p:nvPr/>
        </p:nvSpPr>
        <p:spPr>
          <a:xfrm rot="0">
            <a:off x="1028700" y="1152525"/>
            <a:ext cx="3344694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1124386" y="2231808"/>
            <a:ext cx="1554693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 Bold"/>
              </a:rPr>
              <a:t>CLASSE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4035141" y="8379683"/>
            <a:ext cx="1554693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 Bold"/>
              </a:rPr>
              <a:t>OBJETO</a:t>
            </a:r>
          </a:p>
        </p:txBody>
      </p:sp>
      <p:pic>
        <p:nvPicPr>
          <p:cNvPr name="Picture 56" id="56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true" flipV="false" rot="1349984">
            <a:off x="12959159" y="8838828"/>
            <a:ext cx="1293741" cy="9363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328744" y="3364484"/>
            <a:ext cx="5893816" cy="5893816"/>
            <a:chOff x="0" y="0"/>
            <a:chExt cx="7858421" cy="785842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AutoShape 7" id="7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9" id="9"/>
            <p:cNvGrpSpPr/>
            <p:nvPr/>
          </p:nvGrpSpPr>
          <p:grpSpPr>
            <a:xfrm rot="0"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2506900" y="2311045"/>
              <a:ext cx="2851814" cy="4120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name="Group 13" id="13"/>
            <p:cNvGrpSpPr/>
            <p:nvPr/>
          </p:nvGrpSpPr>
          <p:grpSpPr>
            <a:xfrm rot="0"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2" id="22"/>
            <p:cNvGrpSpPr/>
            <p:nvPr/>
          </p:nvGrpSpPr>
          <p:grpSpPr>
            <a:xfrm rot="0"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8" id="28"/>
            <p:cNvGrpSpPr/>
            <p:nvPr/>
          </p:nvGrpSpPr>
          <p:grpSpPr>
            <a:xfrm rot="0"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1" id="31"/>
            <p:cNvGrpSpPr/>
            <p:nvPr/>
          </p:nvGrpSpPr>
          <p:grpSpPr>
            <a:xfrm rot="0"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4" id="34"/>
            <p:cNvGrpSpPr/>
            <p:nvPr/>
          </p:nvGrpSpPr>
          <p:grpSpPr>
            <a:xfrm rot="0"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name="Freeform 35" id="3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7" id="37"/>
            <p:cNvGrpSpPr/>
            <p:nvPr/>
          </p:nvGrpSpPr>
          <p:grpSpPr>
            <a:xfrm rot="0"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name="Freeform 38" id="3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0" id="40"/>
            <p:cNvSpPr txBox="true"/>
            <p:nvPr/>
          </p:nvSpPr>
          <p:spPr>
            <a:xfrm rot="0">
              <a:off x="4644287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4644287" y="5824978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298594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369514" y="5883471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9990400" y="4538884"/>
            <a:ext cx="5968856" cy="3973641"/>
            <a:chOff x="0" y="0"/>
            <a:chExt cx="7958475" cy="5298188"/>
          </a:xfrm>
        </p:grpSpPr>
        <p:grpSp>
          <p:nvGrpSpPr>
            <p:cNvPr name="Group 45" id="45"/>
            <p:cNvGrpSpPr/>
            <p:nvPr/>
          </p:nvGrpSpPr>
          <p:grpSpPr>
            <a:xfrm rot="0">
              <a:off x="0" y="0"/>
              <a:ext cx="7958475" cy="5298188"/>
              <a:chOff x="0" y="0"/>
              <a:chExt cx="38372237" cy="25545514"/>
            </a:xfrm>
          </p:grpSpPr>
          <p:sp>
            <p:nvSpPr>
              <p:cNvPr name="Freeform 46" id="46"/>
              <p:cNvSpPr/>
              <p:nvPr/>
            </p:nvSpPr>
            <p:spPr>
              <a:xfrm>
                <a:off x="31750" y="31750"/>
                <a:ext cx="38308738" cy="25482015"/>
              </a:xfrm>
              <a:custGeom>
                <a:avLst/>
                <a:gdLst/>
                <a:ahLst/>
                <a:cxnLst/>
                <a:rect r="r" b="b" t="t" l="l"/>
                <a:pathLst>
                  <a:path h="25482015" w="38308738">
                    <a:moveTo>
                      <a:pt x="38216027" y="25482014"/>
                    </a:moveTo>
                    <a:lnTo>
                      <a:pt x="92710" y="25482014"/>
                    </a:lnTo>
                    <a:cubicBezTo>
                      <a:pt x="41910" y="25482014"/>
                      <a:pt x="0" y="25440105"/>
                      <a:pt x="0" y="2538930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8214756" y="0"/>
                    </a:lnTo>
                    <a:cubicBezTo>
                      <a:pt x="38265556" y="0"/>
                      <a:pt x="38307466" y="41910"/>
                      <a:pt x="38307466" y="92710"/>
                    </a:cubicBezTo>
                    <a:lnTo>
                      <a:pt x="38307466" y="25388035"/>
                    </a:lnTo>
                    <a:cubicBezTo>
                      <a:pt x="38308738" y="25440105"/>
                      <a:pt x="38266827" y="25482015"/>
                      <a:pt x="38216027" y="2548201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47" id="47"/>
              <p:cNvSpPr/>
              <p:nvPr/>
            </p:nvSpPr>
            <p:spPr>
              <a:xfrm>
                <a:off x="0" y="0"/>
                <a:ext cx="38372238" cy="25545515"/>
              </a:xfrm>
              <a:custGeom>
                <a:avLst/>
                <a:gdLst/>
                <a:ahLst/>
                <a:cxnLst/>
                <a:rect r="r" b="b" t="t" l="l"/>
                <a:pathLst>
                  <a:path h="25545515" w="38372238">
                    <a:moveTo>
                      <a:pt x="38247777" y="59690"/>
                    </a:moveTo>
                    <a:cubicBezTo>
                      <a:pt x="38283338" y="59690"/>
                      <a:pt x="38312545" y="88900"/>
                      <a:pt x="38312545" y="124460"/>
                    </a:cubicBezTo>
                    <a:lnTo>
                      <a:pt x="38312545" y="25421055"/>
                    </a:lnTo>
                    <a:cubicBezTo>
                      <a:pt x="38312545" y="25456615"/>
                      <a:pt x="38283338" y="25485824"/>
                      <a:pt x="38247777" y="25485824"/>
                    </a:cubicBezTo>
                    <a:lnTo>
                      <a:pt x="124460" y="25485824"/>
                    </a:lnTo>
                    <a:cubicBezTo>
                      <a:pt x="88900" y="25485824"/>
                      <a:pt x="59690" y="25456615"/>
                      <a:pt x="59690" y="2542105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8247777" y="59690"/>
                    </a:lnTo>
                    <a:moveTo>
                      <a:pt x="3824777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5421055"/>
                    </a:lnTo>
                    <a:cubicBezTo>
                      <a:pt x="0" y="25489635"/>
                      <a:pt x="55880" y="25545515"/>
                      <a:pt x="124460" y="25545515"/>
                    </a:cubicBezTo>
                    <a:lnTo>
                      <a:pt x="38247777" y="25545515"/>
                    </a:lnTo>
                    <a:cubicBezTo>
                      <a:pt x="38316356" y="25545515"/>
                      <a:pt x="38372238" y="25489635"/>
                      <a:pt x="38372238" y="25421055"/>
                    </a:cubicBezTo>
                    <a:lnTo>
                      <a:pt x="38372238" y="124460"/>
                    </a:lnTo>
                    <a:cubicBezTo>
                      <a:pt x="38372238" y="55880"/>
                      <a:pt x="38316356" y="0"/>
                      <a:pt x="3824777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8" id="48"/>
            <p:cNvSpPr txBox="true"/>
            <p:nvPr/>
          </p:nvSpPr>
          <p:spPr>
            <a:xfrm rot="0">
              <a:off x="290730" y="105018"/>
              <a:ext cx="7377016" cy="532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 Bold"/>
                </a:rPr>
                <a:t>Biblioteca</a:t>
              </a:r>
            </a:p>
          </p:txBody>
        </p:sp>
        <p:sp>
          <p:nvSpPr>
            <p:cNvPr name="AutoShape 49" id="49"/>
            <p:cNvSpPr/>
            <p:nvPr/>
          </p:nvSpPr>
          <p:spPr>
            <a:xfrm rot="0">
              <a:off x="0" y="827820"/>
              <a:ext cx="7958475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50" id="50"/>
            <p:cNvSpPr txBox="true"/>
            <p:nvPr/>
          </p:nvSpPr>
          <p:spPr>
            <a:xfrm rot="0">
              <a:off x="210832" y="992920"/>
              <a:ext cx="6948485" cy="1675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string</a:t>
              </a:r>
            </a:p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livros: Array&lt;Livro&gt;</a:t>
              </a:r>
            </a:p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emprestimos: Array&lt;Emprestimo&gt;</a:t>
              </a:r>
            </a:p>
          </p:txBody>
        </p:sp>
        <p:sp>
          <p:nvSpPr>
            <p:cNvPr name="AutoShape 51" id="51"/>
            <p:cNvSpPr/>
            <p:nvPr/>
          </p:nvSpPr>
          <p:spPr>
            <a:xfrm rot="0">
              <a:off x="3816" y="2971768"/>
              <a:ext cx="7954659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52" id="52"/>
            <p:cNvSpPr txBox="true"/>
            <p:nvPr/>
          </p:nvSpPr>
          <p:spPr>
            <a:xfrm rot="0">
              <a:off x="210832" y="3328622"/>
              <a:ext cx="7747643" cy="1675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getLivros(): Array&lt;Livro&gt;</a:t>
              </a:r>
            </a:p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addLivro(livro: Livro): void</a:t>
              </a:r>
            </a:p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empresta(livro: Livro, leitor: Leitor): void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819895" y="4192234"/>
            <a:ext cx="6811240" cy="4305865"/>
            <a:chOff x="0" y="0"/>
            <a:chExt cx="1362197" cy="86114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362197" cy="861140"/>
            </a:xfrm>
            <a:custGeom>
              <a:avLst/>
              <a:gdLst/>
              <a:ahLst/>
              <a:cxnLst/>
              <a:rect r="r" b="b" t="t" l="l"/>
              <a:pathLst>
                <a:path h="861140" w="1362197">
                  <a:moveTo>
                    <a:pt x="0" y="0"/>
                  </a:moveTo>
                  <a:lnTo>
                    <a:pt x="1362197" y="0"/>
                  </a:lnTo>
                  <a:lnTo>
                    <a:pt x="1362197" y="861140"/>
                  </a:lnTo>
                  <a:lnTo>
                    <a:pt x="0" y="86114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950163" y="4031692"/>
            <a:ext cx="6902680" cy="4336345"/>
            <a:chOff x="0" y="0"/>
            <a:chExt cx="1380484" cy="867236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380484" cy="867236"/>
            </a:xfrm>
            <a:custGeom>
              <a:avLst/>
              <a:gdLst/>
              <a:ahLst/>
              <a:cxnLst/>
              <a:rect r="r" b="b" t="t" l="l"/>
              <a:pathLst>
                <a:path h="867236" w="1380484">
                  <a:moveTo>
                    <a:pt x="0" y="0"/>
                  </a:moveTo>
                  <a:lnTo>
                    <a:pt x="1380484" y="0"/>
                  </a:lnTo>
                  <a:lnTo>
                    <a:pt x="1380484" y="867236"/>
                  </a:lnTo>
                  <a:lnTo>
                    <a:pt x="0" y="867236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50163" y="4031692"/>
            <a:ext cx="6902680" cy="421715"/>
            <a:chOff x="0" y="0"/>
            <a:chExt cx="1890486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r="r" b="b" t="t" l="l"/>
              <a:pathLst>
                <a:path h="115498" w="1890486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0057699" y="4132404"/>
            <a:ext cx="672879" cy="22029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0237054" y="4564784"/>
            <a:ext cx="6447681" cy="3570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3ABDC4"/>
                </a:solidFill>
                <a:latin typeface="Fira Code"/>
              </a:rPr>
              <a:t>let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Biblioteca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=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Biblioteca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566">
                <a:solidFill>
                  <a:srgbClr val="FFFF00"/>
                </a:solidFill>
                <a:latin typeface="Fira Code"/>
              </a:rPr>
              <a:t>"Biblioteca Municipal"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2193"/>
              </a:lnSpc>
            </a:pP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3ABDC4"/>
                </a:solidFill>
                <a:latin typeface="Fira Code"/>
              </a:rPr>
              <a:t>let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leitor: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Leitor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Leitor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566">
                <a:solidFill>
                  <a:srgbClr val="FFFF00"/>
                </a:solidFill>
                <a:latin typeface="Fira Code"/>
              </a:rPr>
              <a:t>"Claudio Silva"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2193"/>
              </a:lnSpc>
            </a:pP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3ABDC4"/>
                </a:solidFill>
                <a:latin typeface="Fira Code"/>
              </a:rPr>
              <a:t>let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566">
                <a:solidFill>
                  <a:srgbClr val="FFFF00"/>
                </a:solidFill>
                <a:latin typeface="Fira Code"/>
              </a:rPr>
              <a:t>"Enciclopédia Barsa II"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2193"/>
              </a:lnSpc>
            </a:pP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biblioteca.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3ABDC4"/>
                </a:solidFill>
                <a:latin typeface="Fira Code"/>
              </a:rPr>
              <a:t>console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(biblioteca.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3ABDC4"/>
                </a:solidFill>
                <a:latin typeface="Fira Code"/>
              </a:rPr>
              <a:t>console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(biblioteca.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2193"/>
              </a:lnSpc>
            </a:pP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biblioteca.</a:t>
            </a:r>
            <a:r>
              <a:rPr lang="en-US" sz="1566">
                <a:solidFill>
                  <a:srgbClr val="F0AC92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566">
                <a:solidFill>
                  <a:srgbClr val="FFFF00"/>
                </a:solidFill>
                <a:latin typeface="Fira Code"/>
              </a:rPr>
              <a:t>"17/08/2022"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,livro,leitor);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435157" y="2500605"/>
            <a:ext cx="6818564" cy="7559061"/>
            <a:chOff x="0" y="0"/>
            <a:chExt cx="1363661" cy="1511755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r="r" b="b" t="t" l="l"/>
              <a:pathLst>
                <a:path h="1511755" w="1363661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72748" y="2340062"/>
            <a:ext cx="6902680" cy="7597705"/>
            <a:chOff x="0" y="0"/>
            <a:chExt cx="1380484" cy="1519484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r="r" b="b" t="t" l="l"/>
              <a:pathLst>
                <a:path h="1519484" w="1380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72748" y="2340062"/>
            <a:ext cx="6902680" cy="421715"/>
            <a:chOff x="0" y="0"/>
            <a:chExt cx="1890486" cy="115498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r="r" b="b" t="t" l="l"/>
              <a:pathLst>
                <a:path h="115498" w="1890486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680284" y="2440775"/>
            <a:ext cx="672879" cy="220290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1859640" y="2873155"/>
            <a:ext cx="6208514" cy="688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3344694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63262" y="4720189"/>
            <a:ext cx="7508214" cy="3168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5"/>
              </a:lnSpc>
            </a:pPr>
            <a:r>
              <a:rPr lang="en-US" sz="14891">
                <a:solidFill>
                  <a:srgbClr val="000000"/>
                </a:solidFill>
                <a:latin typeface="Bebas Neue Bold"/>
              </a:rPr>
              <a:t>INFORMAÇÃO</a:t>
            </a:r>
          </a:p>
          <a:p>
            <a:pPr algn="ctr">
              <a:lnSpc>
                <a:spcPts val="22038"/>
              </a:lnSpc>
            </a:pPr>
            <a:r>
              <a:rPr lang="en-US" sz="14891">
                <a:solidFill>
                  <a:srgbClr val="000000"/>
                </a:solidFill>
                <a:latin typeface="Bebas Neue Bold"/>
              </a:rPr>
              <a:t>EXTRA</a:t>
            </a:r>
          </a:p>
        </p:txBody>
      </p:sp>
      <p:sp>
        <p:nvSpPr>
          <p:cNvPr name="AutoShape 4" id="4"/>
          <p:cNvSpPr/>
          <p:nvPr/>
        </p:nvSpPr>
        <p:spPr>
          <a:xfrm rot="2017">
            <a:off x="1028693" y="5685873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3344694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99576"/>
            <a:ext cx="6012740" cy="1587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"/>
              </a:rPr>
              <a:t>GETTER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53129" y="2499576"/>
            <a:ext cx="6012740" cy="1587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"/>
              </a:rPr>
              <a:t>SETTER</a:t>
            </a:r>
          </a:p>
        </p:txBody>
      </p:sp>
      <p:sp>
        <p:nvSpPr>
          <p:cNvPr name="AutoShape 5" id="5"/>
          <p:cNvSpPr/>
          <p:nvPr/>
        </p:nvSpPr>
        <p:spPr>
          <a:xfrm rot="5400000">
            <a:off x="6111547" y="4836952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4127918"/>
            <a:ext cx="7152465" cy="3878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Utilizado para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criar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uma instância de uma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classe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 Tem como objetivo,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inicializar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um objeto populando os atributos da classe.</a:t>
            </a:r>
          </a:p>
          <a:p>
            <a:pPr>
              <a:lnSpc>
                <a:spcPts val="3839"/>
              </a:lnSpc>
            </a:pPr>
          </a:p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Caso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não declarado,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é considerada com um construtor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vazio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, ou seja,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sem argumentos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, inicializando um objeto cujos atributos serão todos </a:t>
            </a:r>
            <a:r>
              <a:rPr lang="en-US" sz="2399">
                <a:solidFill>
                  <a:srgbClr val="000000"/>
                </a:solidFill>
                <a:latin typeface="Poppins Bold Italics"/>
              </a:rPr>
              <a:t>undefined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53129" y="4127918"/>
            <a:ext cx="7173811" cy="1449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Uma referência à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instância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corrente, ou seja, ao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objeto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em questão. Usado para referenciar os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atributos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e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métodos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daquela instância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825065" y="5890567"/>
            <a:ext cx="4769080" cy="4092505"/>
            <a:chOff x="0" y="0"/>
            <a:chExt cx="953780" cy="81847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953780" cy="818470"/>
            </a:xfrm>
            <a:custGeom>
              <a:avLst/>
              <a:gdLst/>
              <a:ahLst/>
              <a:cxnLst/>
              <a:rect r="r" b="b" t="t" l="l"/>
              <a:pathLst>
                <a:path h="818470" w="953780">
                  <a:moveTo>
                    <a:pt x="0" y="0"/>
                  </a:moveTo>
                  <a:lnTo>
                    <a:pt x="953780" y="0"/>
                  </a:lnTo>
                  <a:lnTo>
                    <a:pt x="953780" y="818470"/>
                  </a:lnTo>
                  <a:lnTo>
                    <a:pt x="0" y="8184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940093" y="5730024"/>
            <a:ext cx="4753840" cy="4122985"/>
            <a:chOff x="0" y="0"/>
            <a:chExt cx="950732" cy="824566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950732" cy="824566"/>
            </a:xfrm>
            <a:custGeom>
              <a:avLst/>
              <a:gdLst/>
              <a:ahLst/>
              <a:cxnLst/>
              <a:rect r="r" b="b" t="t" l="l"/>
              <a:pathLst>
                <a:path h="824566" w="950732">
                  <a:moveTo>
                    <a:pt x="0" y="0"/>
                  </a:moveTo>
                  <a:lnTo>
                    <a:pt x="950732" y="0"/>
                  </a:lnTo>
                  <a:lnTo>
                    <a:pt x="950732" y="824566"/>
                  </a:lnTo>
                  <a:lnTo>
                    <a:pt x="0" y="824566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940093" y="5730024"/>
            <a:ext cx="4753840" cy="421715"/>
            <a:chOff x="0" y="0"/>
            <a:chExt cx="1301968" cy="115498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301968" cy="115498"/>
            </a:xfrm>
            <a:custGeom>
              <a:avLst/>
              <a:gdLst/>
              <a:ahLst/>
              <a:cxnLst/>
              <a:rect r="r" b="b" t="t" l="l"/>
              <a:pathLst>
                <a:path h="115498" w="1301968">
                  <a:moveTo>
                    <a:pt x="0" y="0"/>
                  </a:moveTo>
                  <a:lnTo>
                    <a:pt x="1301968" y="0"/>
                  </a:lnTo>
                  <a:lnTo>
                    <a:pt x="1301968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1047629" y="5830737"/>
            <a:ext cx="672879" cy="220290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1226985" y="6244067"/>
            <a:ext cx="4177964" cy="3440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0"/>
              </a:lnSpc>
            </a:pPr>
            <a:r>
              <a:rPr lang="en-US" sz="1957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Autor{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cpf: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          cpf: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.cpf= cpf;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DAFJhl8kT-c</dc:identifier>
  <dcterms:modified xsi:type="dcterms:W3CDTF">2011-08-01T06:04:30Z</dcterms:modified>
  <cp:revision>1</cp:revision>
  <dc:title>Aula #5 - Introdução à Orientação a Objetos</dc:title>
</cp:coreProperties>
</file>