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9"/>
    <p:sldId id="257" r:id="rId30"/>
    <p:sldId id="258" r:id="rId31"/>
    <p:sldId id="259" r:id="rId32"/>
    <p:sldId id="260" r:id="rId33"/>
    <p:sldId id="261" r:id="rId34"/>
    <p:sldId id="262" r:id="rId35"/>
    <p:sldId id="263" r:id="rId36"/>
    <p:sldId id="264" r:id="rId37"/>
    <p:sldId id="265" r:id="rId38"/>
    <p:sldId id="266" r:id="rId39"/>
    <p:sldId id="267" r:id="rId40"/>
    <p:sldId id="268" r:id="rId41"/>
    <p:sldId id="269" r:id="rId42"/>
    <p:sldId id="270" r:id="rId43"/>
    <p:sldId id="271" r:id="rId44"/>
    <p:sldId id="272" r:id="rId45"/>
    <p:sldId id="273" r:id="rId46"/>
    <p:sldId id="274" r:id="rId47"/>
    <p:sldId id="275" r:id="rId48"/>
    <p:sldId id="276" r:id="rId49"/>
    <p:sldId id="277" r:id="rId50"/>
    <p:sldId id="278" r:id="rId51"/>
    <p:sldId id="279" r:id="rId52"/>
    <p:sldId id="280" r:id="rId53"/>
  </p:sldIdLst>
  <p:sldSz cx="18288000" cy="10287000"/>
  <p:notesSz cx="6858000" cy="9144000"/>
  <p:embeddedFontLst>
    <p:embeddedFont>
      <p:font typeface="Bebas Neue" charset="1" panose="00000500000000000000"/>
      <p:regular r:id="rId6"/>
    </p:embeddedFont>
    <p:embeddedFont>
      <p:font typeface="Bebas Neue Bold" charset="1" panose="020B0606020202050201"/>
      <p:regular r:id="rId7"/>
    </p:embeddedFont>
    <p:embeddedFont>
      <p:font typeface="Glacial Indifference" charset="1" panose="00000000000000000000"/>
      <p:regular r:id="rId8"/>
    </p:embeddedFont>
    <p:embeddedFont>
      <p:font typeface="Glacial Indifference Bold" charset="1" panose="00000800000000000000"/>
      <p:regular r:id="rId9"/>
    </p:embeddedFont>
    <p:embeddedFont>
      <p:font typeface="Glacial Indifference Italics" charset="1" panose="00000000000000000000"/>
      <p:regular r:id="rId10"/>
    </p:embeddedFont>
    <p:embeddedFont>
      <p:font typeface="Glacial Indifference Bold Italics" charset="1" panose="00000800000000000000"/>
      <p:regular r:id="rId11"/>
    </p:embeddedFont>
    <p:embeddedFont>
      <p:font typeface="Arimo" charset="1" panose="020B0604020202020204"/>
      <p:regular r:id="rId12"/>
    </p:embeddedFont>
    <p:embeddedFont>
      <p:font typeface="Arimo Bold" charset="1" panose="020B0704020202020204"/>
      <p:regular r:id="rId13"/>
    </p:embeddedFont>
    <p:embeddedFont>
      <p:font typeface="Arimo Italics" charset="1" panose="020B0604020202090204"/>
      <p:regular r:id="rId14"/>
    </p:embeddedFont>
    <p:embeddedFont>
      <p:font typeface="Arimo Bold Italics" charset="1" panose="020B0704020202090204"/>
      <p:regular r:id="rId15"/>
    </p:embeddedFont>
    <p:embeddedFont>
      <p:font typeface="Fira Code" charset="1" panose="020B0809050000020004"/>
      <p:regular r:id="rId16"/>
    </p:embeddedFont>
    <p:embeddedFont>
      <p:font typeface="Fira Code Bold" charset="1" panose="020B0809050000020004"/>
      <p:regular r:id="rId17"/>
    </p:embeddedFont>
    <p:embeddedFont>
      <p:font typeface="Montserrat" charset="1" panose="00000500000000000000"/>
      <p:regular r:id="rId18"/>
    </p:embeddedFont>
    <p:embeddedFont>
      <p:font typeface="Montserrat Bold" charset="1" panose="00000600000000000000"/>
      <p:regular r:id="rId19"/>
    </p:embeddedFont>
    <p:embeddedFont>
      <p:font typeface="Montserrat Italics" charset="1" panose="00000500000000000000"/>
      <p:regular r:id="rId20"/>
    </p:embeddedFont>
    <p:embeddedFont>
      <p:font typeface="Montserrat Bold Italics" charset="1" panose="00000600000000000000"/>
      <p:regular r:id="rId21"/>
    </p:embeddedFont>
    <p:embeddedFont>
      <p:font typeface="Poppins" charset="1" panose="00000500000000000000"/>
      <p:regular r:id="rId22"/>
    </p:embeddedFont>
    <p:embeddedFont>
      <p:font typeface="Poppins Bold" charset="1" panose="00000800000000000000"/>
      <p:regular r:id="rId23"/>
    </p:embeddedFont>
    <p:embeddedFont>
      <p:font typeface="Poppins Italics" charset="1" panose="00000500000000000000"/>
      <p:regular r:id="rId24"/>
    </p:embeddedFont>
    <p:embeddedFont>
      <p:font typeface="Poppins Bold Italics" charset="1" panose="00000800000000000000"/>
      <p:regular r:id="rId25"/>
    </p:embeddedFont>
    <p:embeddedFont>
      <p:font typeface="Brittany" charset="1" panose="00000000000000000000"/>
      <p:regular r:id="rId26"/>
    </p:embeddedFont>
    <p:embeddedFont>
      <p:font typeface="Garet" charset="1" panose="00000000000000000000"/>
      <p:regular r:id="rId27"/>
    </p:embeddedFont>
    <p:embeddedFont>
      <p:font typeface="Garet Bold" charset="1" panose="00000000000000000000"/>
      <p:regular r:id="rId2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slides/slide1.xml" Type="http://schemas.openxmlformats.org/officeDocument/2006/relationships/slide"/><Relationship Id="rId3" Target="viewProps.xml" Type="http://schemas.openxmlformats.org/officeDocument/2006/relationships/viewProps"/><Relationship Id="rId30" Target="slides/slide2.xml" Type="http://schemas.openxmlformats.org/officeDocument/2006/relationships/slide"/><Relationship Id="rId31" Target="slides/slide3.xml" Type="http://schemas.openxmlformats.org/officeDocument/2006/relationships/slide"/><Relationship Id="rId32" Target="slides/slide4.xml" Type="http://schemas.openxmlformats.org/officeDocument/2006/relationships/slide"/><Relationship Id="rId33" Target="slides/slide5.xml" Type="http://schemas.openxmlformats.org/officeDocument/2006/relationships/slide"/><Relationship Id="rId34" Target="slides/slide6.xml" Type="http://schemas.openxmlformats.org/officeDocument/2006/relationships/slide"/><Relationship Id="rId35" Target="slides/slide7.xml" Type="http://schemas.openxmlformats.org/officeDocument/2006/relationships/slide"/><Relationship Id="rId36" Target="slides/slide8.xml" Type="http://schemas.openxmlformats.org/officeDocument/2006/relationships/slide"/><Relationship Id="rId37" Target="slides/slide9.xml" Type="http://schemas.openxmlformats.org/officeDocument/2006/relationships/slide"/><Relationship Id="rId38" Target="slides/slide10.xml" Type="http://schemas.openxmlformats.org/officeDocument/2006/relationships/slide"/><Relationship Id="rId39" Target="slides/slide11.xml" Type="http://schemas.openxmlformats.org/officeDocument/2006/relationships/slide"/><Relationship Id="rId4" Target="theme/theme1.xml" Type="http://schemas.openxmlformats.org/officeDocument/2006/relationships/theme"/><Relationship Id="rId40" Target="slides/slide12.xml" Type="http://schemas.openxmlformats.org/officeDocument/2006/relationships/slide"/><Relationship Id="rId41" Target="slides/slide13.xml" Type="http://schemas.openxmlformats.org/officeDocument/2006/relationships/slide"/><Relationship Id="rId42" Target="slides/slide14.xml" Type="http://schemas.openxmlformats.org/officeDocument/2006/relationships/slide"/><Relationship Id="rId43" Target="slides/slide15.xml" Type="http://schemas.openxmlformats.org/officeDocument/2006/relationships/slide"/><Relationship Id="rId44" Target="slides/slide16.xml" Type="http://schemas.openxmlformats.org/officeDocument/2006/relationships/slide"/><Relationship Id="rId45" Target="slides/slide17.xml" Type="http://schemas.openxmlformats.org/officeDocument/2006/relationships/slide"/><Relationship Id="rId46" Target="slides/slide18.xml" Type="http://schemas.openxmlformats.org/officeDocument/2006/relationships/slide"/><Relationship Id="rId47" Target="slides/slide19.xml" Type="http://schemas.openxmlformats.org/officeDocument/2006/relationships/slide"/><Relationship Id="rId48" Target="slides/slide20.xml" Type="http://schemas.openxmlformats.org/officeDocument/2006/relationships/slide"/><Relationship Id="rId49" Target="slides/slide21.xml" Type="http://schemas.openxmlformats.org/officeDocument/2006/relationships/slide"/><Relationship Id="rId5" Target="tableStyles.xml" Type="http://schemas.openxmlformats.org/officeDocument/2006/relationships/tableStyles"/><Relationship Id="rId50" Target="slides/slide22.xml" Type="http://schemas.openxmlformats.org/officeDocument/2006/relationships/slide"/><Relationship Id="rId51" Target="slides/slide23.xml" Type="http://schemas.openxmlformats.org/officeDocument/2006/relationships/slide"/><Relationship Id="rId52" Target="slides/slide24.xml" Type="http://schemas.openxmlformats.org/officeDocument/2006/relationships/slide"/><Relationship Id="rId53" Target="slides/slide25.xml" Type="http://schemas.openxmlformats.org/officeDocument/2006/relationships/slide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Relationship Id="rId4" Target="../media/image8.png" Type="http://schemas.openxmlformats.org/officeDocument/2006/relationships/image"/><Relationship Id="rId5" Target="../media/image9.svg" Type="http://schemas.openxmlformats.org/officeDocument/2006/relationships/image"/></Relationships>
</file>

<file path=ppt/slides/_rels/slide1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/Relationships>
</file>

<file path=ppt/slides/_rels/slide1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/Relationships>
</file>

<file path=ppt/slides/_rels/slide1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/Relationships>
</file>

<file path=ppt/slides/_rels/slide1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/Relationships>
</file>

<file path=ppt/slides/_rels/slide1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/Relationships>
</file>

<file path=ppt/slides/_rels/slide1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/Relationships>
</file>

<file path=ppt/slides/_rels/slide1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/Relationships>
</file>

<file path=ppt/slides/_rels/slide2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/Relationships>
</file>

<file path=ppt/slides/_rels/slide2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../media/image4.pn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bg>
      <p:bgPr>
        <a:solidFill>
          <a:srgbClr val="FBF3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696932" y="7681132"/>
            <a:ext cx="5012346" cy="781940"/>
            <a:chOff x="0" y="0"/>
            <a:chExt cx="6609980" cy="1031175"/>
          </a:xfrm>
        </p:grpSpPr>
        <p:sp>
          <p:nvSpPr>
            <p:cNvPr name="Freeform 3" id="3"/>
            <p:cNvSpPr/>
            <p:nvPr/>
          </p:nvSpPr>
          <p:spPr>
            <a:xfrm>
              <a:off x="31750" y="31750"/>
              <a:ext cx="6546479" cy="967675"/>
            </a:xfrm>
            <a:custGeom>
              <a:avLst/>
              <a:gdLst/>
              <a:ahLst/>
              <a:cxnLst/>
              <a:rect r="r" b="b" t="t" l="l"/>
              <a:pathLst>
                <a:path h="967675" w="6546479">
                  <a:moveTo>
                    <a:pt x="6453770" y="967675"/>
                  </a:moveTo>
                  <a:lnTo>
                    <a:pt x="92710" y="967675"/>
                  </a:lnTo>
                  <a:cubicBezTo>
                    <a:pt x="41910" y="967675"/>
                    <a:pt x="0" y="925765"/>
                    <a:pt x="0" y="874965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6452500" y="0"/>
                  </a:lnTo>
                  <a:cubicBezTo>
                    <a:pt x="6503300" y="0"/>
                    <a:pt x="6545210" y="41910"/>
                    <a:pt x="6545210" y="92710"/>
                  </a:cubicBezTo>
                  <a:lnTo>
                    <a:pt x="6545210" y="873695"/>
                  </a:lnTo>
                  <a:cubicBezTo>
                    <a:pt x="6546479" y="925765"/>
                    <a:pt x="6504570" y="967675"/>
                    <a:pt x="6453770" y="967675"/>
                  </a:cubicBezTo>
                  <a:close/>
                </a:path>
              </a:pathLst>
            </a:custGeom>
            <a:solidFill>
              <a:srgbClr val="DFD8CA"/>
            </a:solidFill>
          </p:spPr>
        </p:sp>
        <p:sp>
          <p:nvSpPr>
            <p:cNvPr name="Freeform 4" id="4"/>
            <p:cNvSpPr/>
            <p:nvPr/>
          </p:nvSpPr>
          <p:spPr>
            <a:xfrm>
              <a:off x="0" y="0"/>
              <a:ext cx="6609979" cy="1031175"/>
            </a:xfrm>
            <a:custGeom>
              <a:avLst/>
              <a:gdLst/>
              <a:ahLst/>
              <a:cxnLst/>
              <a:rect r="r" b="b" t="t" l="l"/>
              <a:pathLst>
                <a:path h="1031175" w="6609979">
                  <a:moveTo>
                    <a:pt x="6485520" y="59690"/>
                  </a:moveTo>
                  <a:cubicBezTo>
                    <a:pt x="6521079" y="59690"/>
                    <a:pt x="6550289" y="88900"/>
                    <a:pt x="6550289" y="124460"/>
                  </a:cubicBezTo>
                  <a:lnTo>
                    <a:pt x="6550289" y="906715"/>
                  </a:lnTo>
                  <a:cubicBezTo>
                    <a:pt x="6550289" y="942275"/>
                    <a:pt x="6521079" y="971485"/>
                    <a:pt x="6485520" y="971485"/>
                  </a:cubicBezTo>
                  <a:lnTo>
                    <a:pt x="124460" y="971485"/>
                  </a:lnTo>
                  <a:cubicBezTo>
                    <a:pt x="88900" y="971485"/>
                    <a:pt x="59690" y="942275"/>
                    <a:pt x="59690" y="906715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6485520" y="59690"/>
                  </a:lnTo>
                  <a:moveTo>
                    <a:pt x="6485520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906715"/>
                  </a:lnTo>
                  <a:cubicBezTo>
                    <a:pt x="0" y="975295"/>
                    <a:pt x="55880" y="1031175"/>
                    <a:pt x="124460" y="1031175"/>
                  </a:cubicBezTo>
                  <a:lnTo>
                    <a:pt x="6485520" y="1031175"/>
                  </a:lnTo>
                  <a:cubicBezTo>
                    <a:pt x="6554100" y="1031175"/>
                    <a:pt x="6609979" y="975295"/>
                    <a:pt x="6609979" y="906715"/>
                  </a:cubicBezTo>
                  <a:lnTo>
                    <a:pt x="6609979" y="124460"/>
                  </a:lnTo>
                  <a:cubicBezTo>
                    <a:pt x="6609979" y="55880"/>
                    <a:pt x="6554100" y="0"/>
                    <a:pt x="648552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16169118" y="946326"/>
            <a:ext cx="1090182" cy="277427"/>
            <a:chOff x="0" y="0"/>
            <a:chExt cx="1453576" cy="369903"/>
          </a:xfrm>
        </p:grpSpPr>
        <p:grpSp>
          <p:nvGrpSpPr>
            <p:cNvPr name="Group 6" id="6"/>
            <p:cNvGrpSpPr/>
            <p:nvPr/>
          </p:nvGrpSpPr>
          <p:grpSpPr>
            <a:xfrm rot="0">
              <a:off x="1083673" y="0"/>
              <a:ext cx="369903" cy="369903"/>
              <a:chOff x="0" y="0"/>
              <a:chExt cx="6350000" cy="6350000"/>
            </a:xfrm>
          </p:grpSpPr>
          <p:sp>
            <p:nvSpPr>
              <p:cNvPr name="Freeform 7" id="7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name="Group 8" id="8"/>
            <p:cNvGrpSpPr/>
            <p:nvPr/>
          </p:nvGrpSpPr>
          <p:grpSpPr>
            <a:xfrm rot="0">
              <a:off x="541837" y="0"/>
              <a:ext cx="369903" cy="369903"/>
              <a:chOff x="0" y="0"/>
              <a:chExt cx="6350000" cy="6350000"/>
            </a:xfrm>
          </p:grpSpPr>
          <p:sp>
            <p:nvSpPr>
              <p:cNvPr name="Freeform 9" id="9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name="Group 10" id="10"/>
            <p:cNvGrpSpPr/>
            <p:nvPr/>
          </p:nvGrpSpPr>
          <p:grpSpPr>
            <a:xfrm rot="0">
              <a:off x="0" y="0"/>
              <a:ext cx="369903" cy="369903"/>
              <a:chOff x="0" y="0"/>
              <a:chExt cx="6350000" cy="6350000"/>
            </a:xfrm>
          </p:grpSpPr>
          <p:sp>
            <p:nvSpPr>
              <p:cNvPr name="Freeform 11" id="11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</p:grpSp>
      <p:sp>
        <p:nvSpPr>
          <p:cNvPr name="TextBox 12" id="12"/>
          <p:cNvSpPr txBox="true"/>
          <p:nvPr/>
        </p:nvSpPr>
        <p:spPr>
          <a:xfrm rot="0">
            <a:off x="9921161" y="7804966"/>
            <a:ext cx="4582676" cy="5227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60"/>
              </a:lnSpc>
            </a:pPr>
            <a:r>
              <a:rPr lang="en-US" sz="3043" spc="456">
                <a:solidFill>
                  <a:srgbClr val="000000"/>
                </a:solidFill>
                <a:latin typeface="Bebas Neue"/>
              </a:rPr>
              <a:t>by Rafa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28700" y="8724357"/>
            <a:ext cx="4077715" cy="358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799"/>
              </a:lnSpc>
            </a:pPr>
            <a:r>
              <a:rPr lang="en-US" sz="1999">
                <a:solidFill>
                  <a:srgbClr val="000000"/>
                </a:solidFill>
                <a:latin typeface="Poppins"/>
              </a:rPr>
              <a:t>rafael_c_alves@hotmail.com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028700" y="777332"/>
            <a:ext cx="5327435" cy="5811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716"/>
              </a:lnSpc>
            </a:pPr>
            <a:r>
              <a:rPr lang="en-US" sz="3368">
                <a:solidFill>
                  <a:srgbClr val="000000"/>
                </a:solidFill>
                <a:latin typeface="Bebas Neue Bold"/>
              </a:rPr>
              <a:t>SENAC/São Leopoldo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4557061" y="3720392"/>
            <a:ext cx="8752774" cy="19583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522"/>
              </a:lnSpc>
            </a:pPr>
            <a:r>
              <a:rPr lang="en-US" sz="14522">
                <a:solidFill>
                  <a:srgbClr val="000000"/>
                </a:solidFill>
                <a:latin typeface="Bebas Neue Bold"/>
              </a:rPr>
              <a:t>ORIENTAÇÃO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4767613" y="5227495"/>
            <a:ext cx="8752774" cy="19583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522"/>
              </a:lnSpc>
            </a:pPr>
            <a:r>
              <a:rPr lang="en-US" sz="14522">
                <a:solidFill>
                  <a:srgbClr val="000000"/>
                </a:solidFill>
                <a:latin typeface="Bebas Neue Bold"/>
              </a:rPr>
              <a:t>OBJETOS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5500904" y="4823386"/>
            <a:ext cx="1710461" cy="17322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088"/>
              </a:lnSpc>
            </a:pPr>
            <a:r>
              <a:rPr lang="en-US" sz="13088">
                <a:solidFill>
                  <a:srgbClr val="B91646"/>
                </a:solidFill>
                <a:latin typeface="Brittany"/>
              </a:rPr>
              <a:t>a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6280027" y="2223887"/>
            <a:ext cx="5727946" cy="14601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922"/>
              </a:lnSpc>
            </a:pPr>
            <a:r>
              <a:rPr lang="en-US" sz="10922">
                <a:solidFill>
                  <a:srgbClr val="B91646"/>
                </a:solidFill>
                <a:latin typeface="Brittany"/>
              </a:rPr>
              <a:t>introdução à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7961435" y="5709789"/>
            <a:ext cx="8752774" cy="1959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522"/>
              </a:lnSpc>
            </a:pPr>
            <a:r>
              <a:rPr lang="en-US" sz="14522">
                <a:solidFill>
                  <a:srgbClr val="B91646"/>
                </a:solidFill>
                <a:latin typeface="Bebas Neue Bold"/>
              </a:rPr>
              <a:t>#5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3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338089" y="6198117"/>
            <a:ext cx="13801431" cy="829833"/>
            <a:chOff x="0" y="0"/>
            <a:chExt cx="5034800" cy="302725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5034800" cy="302725"/>
            </a:xfrm>
            <a:custGeom>
              <a:avLst/>
              <a:gdLst/>
              <a:ahLst/>
              <a:cxnLst/>
              <a:rect r="r" b="b" t="t" l="l"/>
              <a:pathLst>
                <a:path h="302725" w="5034800">
                  <a:moveTo>
                    <a:pt x="0" y="0"/>
                  </a:moveTo>
                  <a:lnTo>
                    <a:pt x="5034800" y="0"/>
                  </a:lnTo>
                  <a:lnTo>
                    <a:pt x="5034800" y="302725"/>
                  </a:lnTo>
                  <a:lnTo>
                    <a:pt x="0" y="302725"/>
                  </a:lnTo>
                  <a:close/>
                </a:path>
              </a:pathLst>
            </a:custGeom>
            <a:solidFill>
              <a:srgbClr val="B91646"/>
            </a:solidFill>
          </p:spPr>
        </p:sp>
      </p:grpSp>
      <p:pic>
        <p:nvPicPr>
          <p:cNvPr name="Picture 4" id="4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8207191" y="6279473"/>
            <a:ext cx="667121" cy="667121"/>
          </a:xfrm>
          <a:prstGeom prst="rect">
            <a:avLst/>
          </a:prstGeom>
        </p:spPr>
      </p:pic>
      <p:grpSp>
        <p:nvGrpSpPr>
          <p:cNvPr name="Group 5" id="5"/>
          <p:cNvGrpSpPr/>
          <p:nvPr/>
        </p:nvGrpSpPr>
        <p:grpSpPr>
          <a:xfrm rot="0">
            <a:off x="2338089" y="7188358"/>
            <a:ext cx="13801431" cy="829833"/>
            <a:chOff x="0" y="0"/>
            <a:chExt cx="5034800" cy="302725"/>
          </a:xfrm>
        </p:grpSpPr>
        <p:sp>
          <p:nvSpPr>
            <p:cNvPr name="Freeform 6" id="6"/>
            <p:cNvSpPr/>
            <p:nvPr/>
          </p:nvSpPr>
          <p:spPr>
            <a:xfrm>
              <a:off x="0" y="0"/>
              <a:ext cx="5034800" cy="302725"/>
            </a:xfrm>
            <a:custGeom>
              <a:avLst/>
              <a:gdLst/>
              <a:ahLst/>
              <a:cxnLst/>
              <a:rect r="r" b="b" t="t" l="l"/>
              <a:pathLst>
                <a:path h="302725" w="5034800">
                  <a:moveTo>
                    <a:pt x="0" y="0"/>
                  </a:moveTo>
                  <a:lnTo>
                    <a:pt x="5034800" y="0"/>
                  </a:lnTo>
                  <a:lnTo>
                    <a:pt x="5034800" y="302725"/>
                  </a:lnTo>
                  <a:lnTo>
                    <a:pt x="0" y="302725"/>
                  </a:lnTo>
                  <a:close/>
                </a:path>
              </a:pathLst>
            </a:custGeom>
            <a:solidFill>
              <a:srgbClr val="105652"/>
            </a:solidFill>
          </p:spPr>
        </p:sp>
      </p:grpSp>
      <p:pic>
        <p:nvPicPr>
          <p:cNvPr name="Picture 7" id="7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8207191" y="7269714"/>
            <a:ext cx="667121" cy="667121"/>
          </a:xfrm>
          <a:prstGeom prst="rect">
            <a:avLst/>
          </a:prstGeom>
        </p:spPr>
      </p:pic>
      <p:grpSp>
        <p:nvGrpSpPr>
          <p:cNvPr name="Group 8" id="8"/>
          <p:cNvGrpSpPr/>
          <p:nvPr/>
        </p:nvGrpSpPr>
        <p:grpSpPr>
          <a:xfrm rot="0">
            <a:off x="2338089" y="8180116"/>
            <a:ext cx="13801431" cy="829833"/>
            <a:chOff x="0" y="0"/>
            <a:chExt cx="5034800" cy="302725"/>
          </a:xfrm>
        </p:grpSpPr>
        <p:sp>
          <p:nvSpPr>
            <p:cNvPr name="Freeform 9" id="9"/>
            <p:cNvSpPr/>
            <p:nvPr/>
          </p:nvSpPr>
          <p:spPr>
            <a:xfrm>
              <a:off x="0" y="0"/>
              <a:ext cx="5034800" cy="302725"/>
            </a:xfrm>
            <a:custGeom>
              <a:avLst/>
              <a:gdLst/>
              <a:ahLst/>
              <a:cxnLst/>
              <a:rect r="r" b="b" t="t" l="l"/>
              <a:pathLst>
                <a:path h="302725" w="5034800">
                  <a:moveTo>
                    <a:pt x="0" y="0"/>
                  </a:moveTo>
                  <a:lnTo>
                    <a:pt x="5034800" y="0"/>
                  </a:lnTo>
                  <a:lnTo>
                    <a:pt x="5034800" y="302725"/>
                  </a:lnTo>
                  <a:lnTo>
                    <a:pt x="0" y="302725"/>
                  </a:lnTo>
                  <a:close/>
                </a:path>
              </a:pathLst>
            </a:custGeom>
            <a:solidFill>
              <a:srgbClr val="F9C041"/>
            </a:solidFill>
          </p:spPr>
        </p:sp>
      </p:grpSp>
      <p:pic>
        <p:nvPicPr>
          <p:cNvPr name="Picture 10" id="10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8207191" y="8261472"/>
            <a:ext cx="667121" cy="667121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1200966" y="6279473"/>
            <a:ext cx="654991" cy="667121"/>
          </a:xfrm>
          <a:prstGeom prst="rect">
            <a:avLst/>
          </a:prstGeom>
        </p:spPr>
      </p:pic>
      <p:sp>
        <p:nvSpPr>
          <p:cNvPr name="TextBox 12" id="12"/>
          <p:cNvSpPr txBox="true"/>
          <p:nvPr/>
        </p:nvSpPr>
        <p:spPr>
          <a:xfrm rot="0">
            <a:off x="7302009" y="4674117"/>
            <a:ext cx="2477485" cy="1400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44"/>
              </a:lnSpc>
            </a:pPr>
            <a:r>
              <a:rPr lang="en-US" sz="4620" spc="240">
                <a:solidFill>
                  <a:srgbClr val="000000"/>
                </a:solidFill>
                <a:latin typeface="Glacial Indifference"/>
              </a:rPr>
              <a:t>ACESSO INTERNO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4744877" y="1247775"/>
            <a:ext cx="8532553" cy="1597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83"/>
              </a:lnSpc>
            </a:pPr>
            <a:r>
              <a:rPr lang="en-US" sz="11883">
                <a:solidFill>
                  <a:srgbClr val="105652"/>
                </a:solidFill>
                <a:latin typeface="Bebas Neue Bold"/>
              </a:rPr>
              <a:t>ENCAPSULAMENTO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8272219" y="2364941"/>
            <a:ext cx="5270905" cy="16418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1">
              <a:lnSpc>
                <a:spcPts val="6626"/>
              </a:lnSpc>
              <a:spcBef>
                <a:spcPct val="0"/>
              </a:spcBef>
            </a:pPr>
            <a:r>
              <a:rPr lang="en-US" sz="4417">
                <a:solidFill>
                  <a:srgbClr val="494949"/>
                </a:solidFill>
                <a:latin typeface="Garet Bold"/>
              </a:rPr>
              <a:t>MODIFICADORES DE ACESSO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2594492" y="5002906"/>
            <a:ext cx="4402466" cy="7029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44"/>
              </a:lnSpc>
            </a:pPr>
            <a:r>
              <a:rPr lang="en-US" sz="4620" spc="240">
                <a:solidFill>
                  <a:srgbClr val="000000"/>
                </a:solidFill>
                <a:latin typeface="Glacial Indifference Bold"/>
              </a:rPr>
              <a:t>MODIFICADOR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2594492" y="6200732"/>
            <a:ext cx="4402466" cy="7484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10"/>
              </a:lnSpc>
            </a:pPr>
            <a:r>
              <a:rPr lang="en-US" sz="4419">
                <a:solidFill>
                  <a:srgbClr val="FBF3E4"/>
                </a:solidFill>
                <a:latin typeface="Glacial Indifference"/>
              </a:rPr>
              <a:t>PRIVATE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0289719" y="4674117"/>
            <a:ext cx="2477485" cy="1400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44"/>
              </a:lnSpc>
            </a:pPr>
            <a:r>
              <a:rPr lang="en-US" sz="4620" spc="240">
                <a:solidFill>
                  <a:srgbClr val="000000"/>
                </a:solidFill>
                <a:latin typeface="Glacial Indifference"/>
              </a:rPr>
              <a:t>ACESSO FILHAS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3277429" y="4674117"/>
            <a:ext cx="2708249" cy="1400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44"/>
              </a:lnSpc>
            </a:pPr>
            <a:r>
              <a:rPr lang="en-US" sz="4620" spc="240">
                <a:solidFill>
                  <a:srgbClr val="000000"/>
                </a:solidFill>
                <a:latin typeface="Glacial Indifference"/>
              </a:rPr>
              <a:t>ACESSO EXTERNO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2594492" y="8189297"/>
            <a:ext cx="4402466" cy="735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10"/>
              </a:lnSpc>
            </a:pPr>
            <a:r>
              <a:rPr lang="en-US" sz="4419">
                <a:solidFill>
                  <a:srgbClr val="000000"/>
                </a:solidFill>
                <a:latin typeface="Glacial Indifference"/>
              </a:rPr>
              <a:t>PUBLIC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2594492" y="7190973"/>
            <a:ext cx="4402466" cy="7484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10"/>
              </a:lnSpc>
            </a:pPr>
            <a:r>
              <a:rPr lang="en-US" sz="4419">
                <a:solidFill>
                  <a:srgbClr val="FBF3E4"/>
                </a:solidFill>
                <a:latin typeface="Glacial Indifference"/>
              </a:rPr>
              <a:t>PROTECTED</a:t>
            </a:r>
          </a:p>
        </p:txBody>
      </p:sp>
      <p:pic>
        <p:nvPicPr>
          <p:cNvPr name="Picture 21" id="21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4304058" y="6279473"/>
            <a:ext cx="654991" cy="667121"/>
          </a:xfrm>
          <a:prstGeom prst="rect">
            <a:avLst/>
          </a:prstGeom>
        </p:spPr>
      </p:pic>
      <p:pic>
        <p:nvPicPr>
          <p:cNvPr name="Picture 22" id="22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4304058" y="7269714"/>
            <a:ext cx="654991" cy="667121"/>
          </a:xfrm>
          <a:prstGeom prst="rect">
            <a:avLst/>
          </a:prstGeom>
        </p:spPr>
      </p:pic>
      <p:pic>
        <p:nvPicPr>
          <p:cNvPr name="Picture 23" id="23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1188837" y="7269714"/>
            <a:ext cx="667121" cy="667121"/>
          </a:xfrm>
          <a:prstGeom prst="rect">
            <a:avLst/>
          </a:prstGeom>
        </p:spPr>
      </p:pic>
      <p:pic>
        <p:nvPicPr>
          <p:cNvPr name="Picture 24" id="24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1188837" y="8261472"/>
            <a:ext cx="667121" cy="667121"/>
          </a:xfrm>
          <a:prstGeom prst="rect">
            <a:avLst/>
          </a:prstGeom>
        </p:spPr>
      </p:pic>
      <p:pic>
        <p:nvPicPr>
          <p:cNvPr name="Picture 25" id="25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4291928" y="8261472"/>
            <a:ext cx="667121" cy="667121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bg>
      <p:bgPr>
        <a:solidFill>
          <a:srgbClr val="FBF3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763262" y="4720189"/>
            <a:ext cx="7508214" cy="31689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445"/>
              </a:lnSpc>
            </a:pPr>
            <a:r>
              <a:rPr lang="en-US" sz="14891">
                <a:solidFill>
                  <a:srgbClr val="000000"/>
                </a:solidFill>
                <a:latin typeface="Bebas Neue Bold"/>
              </a:rPr>
              <a:t>INFORMAÇÃO</a:t>
            </a:r>
          </a:p>
          <a:p>
            <a:pPr algn="ctr">
              <a:lnSpc>
                <a:spcPts val="22038"/>
              </a:lnSpc>
            </a:pPr>
            <a:r>
              <a:rPr lang="en-US" sz="14891">
                <a:solidFill>
                  <a:srgbClr val="000000"/>
                </a:solidFill>
                <a:latin typeface="Bebas Neue Bold"/>
              </a:rPr>
              <a:t>EXTRA</a:t>
            </a:r>
          </a:p>
        </p:txBody>
      </p:sp>
      <p:sp>
        <p:nvSpPr>
          <p:cNvPr name="AutoShape 3" id="3"/>
          <p:cNvSpPr/>
          <p:nvPr/>
        </p:nvSpPr>
        <p:spPr>
          <a:xfrm rot="2017">
            <a:off x="1028693" y="5685873"/>
            <a:ext cx="16230603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bg>
      <p:bgPr>
        <a:solidFill>
          <a:srgbClr val="FBF3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933394" y="4919016"/>
            <a:ext cx="10992740" cy="4339284"/>
            <a:chOff x="0" y="0"/>
            <a:chExt cx="14496562" cy="5722386"/>
          </a:xfrm>
        </p:grpSpPr>
        <p:sp>
          <p:nvSpPr>
            <p:cNvPr name="Freeform 3" id="3"/>
            <p:cNvSpPr/>
            <p:nvPr/>
          </p:nvSpPr>
          <p:spPr>
            <a:xfrm>
              <a:off x="31750" y="31750"/>
              <a:ext cx="14433062" cy="5658886"/>
            </a:xfrm>
            <a:custGeom>
              <a:avLst/>
              <a:gdLst/>
              <a:ahLst/>
              <a:cxnLst/>
              <a:rect r="r" b="b" t="t" l="l"/>
              <a:pathLst>
                <a:path h="5658886" w="14433062">
                  <a:moveTo>
                    <a:pt x="14340351" y="5658886"/>
                  </a:moveTo>
                  <a:lnTo>
                    <a:pt x="92710" y="5658886"/>
                  </a:lnTo>
                  <a:cubicBezTo>
                    <a:pt x="41910" y="5658886"/>
                    <a:pt x="0" y="5616976"/>
                    <a:pt x="0" y="556617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4339081" y="0"/>
                  </a:lnTo>
                  <a:cubicBezTo>
                    <a:pt x="14389881" y="0"/>
                    <a:pt x="14431792" y="41910"/>
                    <a:pt x="14431792" y="92710"/>
                  </a:cubicBezTo>
                  <a:lnTo>
                    <a:pt x="14431792" y="5564906"/>
                  </a:lnTo>
                  <a:cubicBezTo>
                    <a:pt x="14433062" y="5616976"/>
                    <a:pt x="14391151" y="5658886"/>
                    <a:pt x="14340351" y="5658886"/>
                  </a:cubicBezTo>
                  <a:close/>
                </a:path>
              </a:pathLst>
            </a:custGeom>
            <a:solidFill>
              <a:srgbClr val="DFD8CA"/>
            </a:solidFill>
          </p:spPr>
        </p:sp>
        <p:sp>
          <p:nvSpPr>
            <p:cNvPr name="Freeform 4" id="4"/>
            <p:cNvSpPr/>
            <p:nvPr/>
          </p:nvSpPr>
          <p:spPr>
            <a:xfrm>
              <a:off x="0" y="0"/>
              <a:ext cx="14496562" cy="5722386"/>
            </a:xfrm>
            <a:custGeom>
              <a:avLst/>
              <a:gdLst/>
              <a:ahLst/>
              <a:cxnLst/>
              <a:rect r="r" b="b" t="t" l="l"/>
              <a:pathLst>
                <a:path h="5722386" w="14496562">
                  <a:moveTo>
                    <a:pt x="14372101" y="59690"/>
                  </a:moveTo>
                  <a:cubicBezTo>
                    <a:pt x="14407662" y="59690"/>
                    <a:pt x="14436872" y="88900"/>
                    <a:pt x="14436872" y="124460"/>
                  </a:cubicBezTo>
                  <a:lnTo>
                    <a:pt x="14436872" y="5597926"/>
                  </a:lnTo>
                  <a:cubicBezTo>
                    <a:pt x="14436872" y="5633486"/>
                    <a:pt x="14407662" y="5662696"/>
                    <a:pt x="14372101" y="5662696"/>
                  </a:cubicBezTo>
                  <a:lnTo>
                    <a:pt x="124460" y="5662696"/>
                  </a:lnTo>
                  <a:cubicBezTo>
                    <a:pt x="88900" y="5662696"/>
                    <a:pt x="59690" y="5633486"/>
                    <a:pt x="59690" y="559792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4372103" y="59690"/>
                  </a:lnTo>
                  <a:moveTo>
                    <a:pt x="14372103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5597926"/>
                  </a:lnTo>
                  <a:cubicBezTo>
                    <a:pt x="0" y="5666506"/>
                    <a:pt x="55880" y="5722386"/>
                    <a:pt x="124460" y="5722386"/>
                  </a:cubicBezTo>
                  <a:lnTo>
                    <a:pt x="14372103" y="5722386"/>
                  </a:lnTo>
                  <a:cubicBezTo>
                    <a:pt x="14440681" y="5722386"/>
                    <a:pt x="14496562" y="5666506"/>
                    <a:pt x="14496562" y="5597926"/>
                  </a:cubicBezTo>
                  <a:lnTo>
                    <a:pt x="14496562" y="124460"/>
                  </a:lnTo>
                  <a:cubicBezTo>
                    <a:pt x="14496562" y="55880"/>
                    <a:pt x="14440681" y="0"/>
                    <a:pt x="14372103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AutoShape 5" id="5"/>
          <p:cNvSpPr/>
          <p:nvPr/>
        </p:nvSpPr>
        <p:spPr>
          <a:xfrm rot="0">
            <a:off x="3933400" y="5531331"/>
            <a:ext cx="10992734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6" id="6"/>
          <p:cNvGrpSpPr/>
          <p:nvPr/>
        </p:nvGrpSpPr>
        <p:grpSpPr>
          <a:xfrm rot="0">
            <a:off x="6586232" y="5406518"/>
            <a:ext cx="280984" cy="278202"/>
            <a:chOff x="0" y="0"/>
            <a:chExt cx="1008785" cy="998798"/>
          </a:xfrm>
        </p:grpSpPr>
        <p:sp>
          <p:nvSpPr>
            <p:cNvPr name="Freeform 7" id="7"/>
            <p:cNvSpPr/>
            <p:nvPr/>
          </p:nvSpPr>
          <p:spPr>
            <a:xfrm>
              <a:off x="31750" y="31750"/>
              <a:ext cx="945285" cy="935298"/>
            </a:xfrm>
            <a:custGeom>
              <a:avLst/>
              <a:gdLst/>
              <a:ahLst/>
              <a:cxnLst/>
              <a:rect r="r" b="b" t="t" l="l"/>
              <a:pathLst>
                <a:path h="935298" w="945285">
                  <a:moveTo>
                    <a:pt x="852575" y="935298"/>
                  </a:moveTo>
                  <a:lnTo>
                    <a:pt x="92710" y="935298"/>
                  </a:lnTo>
                  <a:cubicBezTo>
                    <a:pt x="41910" y="935298"/>
                    <a:pt x="0" y="893388"/>
                    <a:pt x="0" y="842588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851305" y="0"/>
                  </a:lnTo>
                  <a:cubicBezTo>
                    <a:pt x="902105" y="0"/>
                    <a:pt x="944015" y="41910"/>
                    <a:pt x="944015" y="92710"/>
                  </a:cubicBezTo>
                  <a:lnTo>
                    <a:pt x="944015" y="841318"/>
                  </a:lnTo>
                  <a:cubicBezTo>
                    <a:pt x="945285" y="893388"/>
                    <a:pt x="903375" y="935298"/>
                    <a:pt x="852575" y="935298"/>
                  </a:cubicBezTo>
                  <a:close/>
                </a:path>
              </a:pathLst>
            </a:custGeom>
            <a:solidFill>
              <a:srgbClr val="B91646"/>
            </a:solidFill>
          </p:spPr>
        </p:sp>
        <p:sp>
          <p:nvSpPr>
            <p:cNvPr name="Freeform 8" id="8"/>
            <p:cNvSpPr/>
            <p:nvPr/>
          </p:nvSpPr>
          <p:spPr>
            <a:xfrm>
              <a:off x="0" y="0"/>
              <a:ext cx="1008785" cy="998799"/>
            </a:xfrm>
            <a:custGeom>
              <a:avLst/>
              <a:gdLst/>
              <a:ahLst/>
              <a:cxnLst/>
              <a:rect r="r" b="b" t="t" l="l"/>
              <a:pathLst>
                <a:path h="998799" w="1008785">
                  <a:moveTo>
                    <a:pt x="884325" y="59690"/>
                  </a:moveTo>
                  <a:cubicBezTo>
                    <a:pt x="919885" y="59690"/>
                    <a:pt x="949095" y="88900"/>
                    <a:pt x="949095" y="124460"/>
                  </a:cubicBezTo>
                  <a:lnTo>
                    <a:pt x="949095" y="874338"/>
                  </a:lnTo>
                  <a:cubicBezTo>
                    <a:pt x="949095" y="909899"/>
                    <a:pt x="919885" y="939108"/>
                    <a:pt x="884325" y="939108"/>
                  </a:cubicBezTo>
                  <a:lnTo>
                    <a:pt x="124460" y="939108"/>
                  </a:lnTo>
                  <a:cubicBezTo>
                    <a:pt x="88900" y="939108"/>
                    <a:pt x="59690" y="909899"/>
                    <a:pt x="59690" y="874338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884325" y="59690"/>
                  </a:lnTo>
                  <a:moveTo>
                    <a:pt x="884325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874338"/>
                  </a:lnTo>
                  <a:cubicBezTo>
                    <a:pt x="0" y="942919"/>
                    <a:pt x="55880" y="998799"/>
                    <a:pt x="124460" y="998799"/>
                  </a:cubicBezTo>
                  <a:lnTo>
                    <a:pt x="884325" y="998799"/>
                  </a:lnTo>
                  <a:cubicBezTo>
                    <a:pt x="952905" y="998799"/>
                    <a:pt x="1008785" y="942919"/>
                    <a:pt x="1008785" y="874338"/>
                  </a:cubicBezTo>
                  <a:lnTo>
                    <a:pt x="1008785" y="124460"/>
                  </a:lnTo>
                  <a:cubicBezTo>
                    <a:pt x="1008785" y="55880"/>
                    <a:pt x="952905" y="0"/>
                    <a:pt x="884325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11822489" y="5406518"/>
            <a:ext cx="280984" cy="278202"/>
            <a:chOff x="0" y="0"/>
            <a:chExt cx="1008785" cy="998798"/>
          </a:xfrm>
        </p:grpSpPr>
        <p:sp>
          <p:nvSpPr>
            <p:cNvPr name="Freeform 10" id="10"/>
            <p:cNvSpPr/>
            <p:nvPr/>
          </p:nvSpPr>
          <p:spPr>
            <a:xfrm>
              <a:off x="31750" y="31750"/>
              <a:ext cx="945285" cy="935298"/>
            </a:xfrm>
            <a:custGeom>
              <a:avLst/>
              <a:gdLst/>
              <a:ahLst/>
              <a:cxnLst/>
              <a:rect r="r" b="b" t="t" l="l"/>
              <a:pathLst>
                <a:path h="935298" w="945285">
                  <a:moveTo>
                    <a:pt x="852575" y="935298"/>
                  </a:moveTo>
                  <a:lnTo>
                    <a:pt x="92710" y="935298"/>
                  </a:lnTo>
                  <a:cubicBezTo>
                    <a:pt x="41910" y="935298"/>
                    <a:pt x="0" y="893388"/>
                    <a:pt x="0" y="842588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851305" y="0"/>
                  </a:lnTo>
                  <a:cubicBezTo>
                    <a:pt x="902105" y="0"/>
                    <a:pt x="944015" y="41910"/>
                    <a:pt x="944015" y="92710"/>
                  </a:cubicBezTo>
                  <a:lnTo>
                    <a:pt x="944015" y="841318"/>
                  </a:lnTo>
                  <a:cubicBezTo>
                    <a:pt x="945285" y="893388"/>
                    <a:pt x="903375" y="935298"/>
                    <a:pt x="852575" y="935298"/>
                  </a:cubicBezTo>
                  <a:close/>
                </a:path>
              </a:pathLst>
            </a:custGeom>
            <a:solidFill>
              <a:srgbClr val="105652"/>
            </a:solidFill>
          </p:spPr>
        </p:sp>
        <p:sp>
          <p:nvSpPr>
            <p:cNvPr name="Freeform 11" id="11"/>
            <p:cNvSpPr/>
            <p:nvPr/>
          </p:nvSpPr>
          <p:spPr>
            <a:xfrm>
              <a:off x="0" y="0"/>
              <a:ext cx="1008785" cy="998799"/>
            </a:xfrm>
            <a:custGeom>
              <a:avLst/>
              <a:gdLst/>
              <a:ahLst/>
              <a:cxnLst/>
              <a:rect r="r" b="b" t="t" l="l"/>
              <a:pathLst>
                <a:path h="998799" w="1008785">
                  <a:moveTo>
                    <a:pt x="884325" y="59690"/>
                  </a:moveTo>
                  <a:cubicBezTo>
                    <a:pt x="919885" y="59690"/>
                    <a:pt x="949095" y="88900"/>
                    <a:pt x="949095" y="124460"/>
                  </a:cubicBezTo>
                  <a:lnTo>
                    <a:pt x="949095" y="874338"/>
                  </a:lnTo>
                  <a:cubicBezTo>
                    <a:pt x="949095" y="909899"/>
                    <a:pt x="919885" y="939108"/>
                    <a:pt x="884325" y="939108"/>
                  </a:cubicBezTo>
                  <a:lnTo>
                    <a:pt x="124460" y="939108"/>
                  </a:lnTo>
                  <a:cubicBezTo>
                    <a:pt x="88900" y="939108"/>
                    <a:pt x="59690" y="909899"/>
                    <a:pt x="59690" y="874338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884325" y="59690"/>
                  </a:lnTo>
                  <a:moveTo>
                    <a:pt x="884325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874338"/>
                  </a:lnTo>
                  <a:cubicBezTo>
                    <a:pt x="0" y="942919"/>
                    <a:pt x="55880" y="998799"/>
                    <a:pt x="124460" y="998799"/>
                  </a:cubicBezTo>
                  <a:lnTo>
                    <a:pt x="884325" y="998799"/>
                  </a:lnTo>
                  <a:cubicBezTo>
                    <a:pt x="952905" y="998799"/>
                    <a:pt x="1008785" y="942919"/>
                    <a:pt x="1008785" y="874338"/>
                  </a:cubicBezTo>
                  <a:lnTo>
                    <a:pt x="1008785" y="124460"/>
                  </a:lnTo>
                  <a:cubicBezTo>
                    <a:pt x="1008785" y="55880"/>
                    <a:pt x="952905" y="0"/>
                    <a:pt x="884325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12" id="12"/>
          <p:cNvSpPr txBox="true"/>
          <p:nvPr/>
        </p:nvSpPr>
        <p:spPr>
          <a:xfrm rot="0">
            <a:off x="4507298" y="5850086"/>
            <a:ext cx="4438830" cy="11233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59"/>
              </a:lnSpc>
            </a:pPr>
            <a:r>
              <a:rPr lang="en-US" sz="6399">
                <a:solidFill>
                  <a:srgbClr val="000000"/>
                </a:solidFill>
                <a:latin typeface="Bebas Neue Bold"/>
              </a:rPr>
              <a:t>this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160423" y="5850086"/>
            <a:ext cx="3576232" cy="11233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59"/>
              </a:lnSpc>
            </a:pPr>
            <a:r>
              <a:rPr lang="en-US" sz="6399">
                <a:solidFill>
                  <a:srgbClr val="000000"/>
                </a:solidFill>
                <a:latin typeface="Bebas Neue Bold"/>
              </a:rPr>
              <a:t>equals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0174864" y="7718328"/>
            <a:ext cx="3576232" cy="11233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59"/>
              </a:lnSpc>
            </a:pPr>
            <a:r>
              <a:rPr lang="en-US" sz="6399">
                <a:solidFill>
                  <a:srgbClr val="000000"/>
                </a:solidFill>
                <a:latin typeface="Bebas Neue Bold"/>
              </a:rPr>
              <a:t>constantEs</a:t>
            </a:r>
          </a:p>
        </p:txBody>
      </p:sp>
      <p:sp>
        <p:nvSpPr>
          <p:cNvPr name="AutoShape 15" id="15"/>
          <p:cNvSpPr/>
          <p:nvPr/>
        </p:nvSpPr>
        <p:spPr>
          <a:xfrm rot="0">
            <a:off x="3933400" y="7403015"/>
            <a:ext cx="10992734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6" id="16"/>
          <p:cNvGrpSpPr/>
          <p:nvPr/>
        </p:nvGrpSpPr>
        <p:grpSpPr>
          <a:xfrm rot="0">
            <a:off x="11822489" y="7278201"/>
            <a:ext cx="280984" cy="278202"/>
            <a:chOff x="0" y="0"/>
            <a:chExt cx="1008785" cy="998798"/>
          </a:xfrm>
        </p:grpSpPr>
        <p:sp>
          <p:nvSpPr>
            <p:cNvPr name="Freeform 17" id="17"/>
            <p:cNvSpPr/>
            <p:nvPr/>
          </p:nvSpPr>
          <p:spPr>
            <a:xfrm>
              <a:off x="31750" y="31750"/>
              <a:ext cx="945285" cy="935298"/>
            </a:xfrm>
            <a:custGeom>
              <a:avLst/>
              <a:gdLst/>
              <a:ahLst/>
              <a:cxnLst/>
              <a:rect r="r" b="b" t="t" l="l"/>
              <a:pathLst>
                <a:path h="935298" w="945285">
                  <a:moveTo>
                    <a:pt x="852575" y="935298"/>
                  </a:moveTo>
                  <a:lnTo>
                    <a:pt x="92710" y="935298"/>
                  </a:lnTo>
                  <a:cubicBezTo>
                    <a:pt x="41910" y="935298"/>
                    <a:pt x="0" y="893388"/>
                    <a:pt x="0" y="842588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851305" y="0"/>
                  </a:lnTo>
                  <a:cubicBezTo>
                    <a:pt x="902105" y="0"/>
                    <a:pt x="944015" y="41910"/>
                    <a:pt x="944015" y="92710"/>
                  </a:cubicBezTo>
                  <a:lnTo>
                    <a:pt x="944015" y="841318"/>
                  </a:lnTo>
                  <a:cubicBezTo>
                    <a:pt x="945285" y="893388"/>
                    <a:pt x="903375" y="935298"/>
                    <a:pt x="852575" y="935298"/>
                  </a:cubicBezTo>
                  <a:close/>
                </a:path>
              </a:pathLst>
            </a:custGeom>
            <a:solidFill>
              <a:srgbClr val="B91646"/>
            </a:solidFill>
          </p:spPr>
        </p:sp>
        <p:sp>
          <p:nvSpPr>
            <p:cNvPr name="Freeform 18" id="18"/>
            <p:cNvSpPr/>
            <p:nvPr/>
          </p:nvSpPr>
          <p:spPr>
            <a:xfrm>
              <a:off x="0" y="0"/>
              <a:ext cx="1008785" cy="998799"/>
            </a:xfrm>
            <a:custGeom>
              <a:avLst/>
              <a:gdLst/>
              <a:ahLst/>
              <a:cxnLst/>
              <a:rect r="r" b="b" t="t" l="l"/>
              <a:pathLst>
                <a:path h="998799" w="1008785">
                  <a:moveTo>
                    <a:pt x="884325" y="59690"/>
                  </a:moveTo>
                  <a:cubicBezTo>
                    <a:pt x="919885" y="59690"/>
                    <a:pt x="949095" y="88900"/>
                    <a:pt x="949095" y="124460"/>
                  </a:cubicBezTo>
                  <a:lnTo>
                    <a:pt x="949095" y="874338"/>
                  </a:lnTo>
                  <a:cubicBezTo>
                    <a:pt x="949095" y="909899"/>
                    <a:pt x="919885" y="939108"/>
                    <a:pt x="884325" y="939108"/>
                  </a:cubicBezTo>
                  <a:lnTo>
                    <a:pt x="124460" y="939108"/>
                  </a:lnTo>
                  <a:cubicBezTo>
                    <a:pt x="88900" y="939108"/>
                    <a:pt x="59690" y="909899"/>
                    <a:pt x="59690" y="874338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884325" y="59690"/>
                  </a:lnTo>
                  <a:moveTo>
                    <a:pt x="884325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874338"/>
                  </a:lnTo>
                  <a:cubicBezTo>
                    <a:pt x="0" y="942919"/>
                    <a:pt x="55880" y="998799"/>
                    <a:pt x="124460" y="998799"/>
                  </a:cubicBezTo>
                  <a:lnTo>
                    <a:pt x="884325" y="998799"/>
                  </a:lnTo>
                  <a:cubicBezTo>
                    <a:pt x="952905" y="998799"/>
                    <a:pt x="1008785" y="942919"/>
                    <a:pt x="1008785" y="874338"/>
                  </a:cubicBezTo>
                  <a:lnTo>
                    <a:pt x="1008785" y="124460"/>
                  </a:lnTo>
                  <a:cubicBezTo>
                    <a:pt x="1008785" y="55880"/>
                    <a:pt x="952905" y="0"/>
                    <a:pt x="884325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19" id="19"/>
          <p:cNvGrpSpPr/>
          <p:nvPr/>
        </p:nvGrpSpPr>
        <p:grpSpPr>
          <a:xfrm rot="0">
            <a:off x="6586232" y="7278201"/>
            <a:ext cx="280984" cy="278202"/>
            <a:chOff x="0" y="0"/>
            <a:chExt cx="1008785" cy="998798"/>
          </a:xfrm>
        </p:grpSpPr>
        <p:sp>
          <p:nvSpPr>
            <p:cNvPr name="Freeform 20" id="20"/>
            <p:cNvSpPr/>
            <p:nvPr/>
          </p:nvSpPr>
          <p:spPr>
            <a:xfrm>
              <a:off x="31750" y="31750"/>
              <a:ext cx="945285" cy="935298"/>
            </a:xfrm>
            <a:custGeom>
              <a:avLst/>
              <a:gdLst/>
              <a:ahLst/>
              <a:cxnLst/>
              <a:rect r="r" b="b" t="t" l="l"/>
              <a:pathLst>
                <a:path h="935298" w="945285">
                  <a:moveTo>
                    <a:pt x="852575" y="935298"/>
                  </a:moveTo>
                  <a:lnTo>
                    <a:pt x="92710" y="935298"/>
                  </a:lnTo>
                  <a:cubicBezTo>
                    <a:pt x="41910" y="935298"/>
                    <a:pt x="0" y="893388"/>
                    <a:pt x="0" y="842588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851305" y="0"/>
                  </a:lnTo>
                  <a:cubicBezTo>
                    <a:pt x="902105" y="0"/>
                    <a:pt x="944015" y="41910"/>
                    <a:pt x="944015" y="92710"/>
                  </a:cubicBezTo>
                  <a:lnTo>
                    <a:pt x="944015" y="841318"/>
                  </a:lnTo>
                  <a:cubicBezTo>
                    <a:pt x="945285" y="893388"/>
                    <a:pt x="903375" y="935298"/>
                    <a:pt x="852575" y="935298"/>
                  </a:cubicBezTo>
                  <a:close/>
                </a:path>
              </a:pathLst>
            </a:custGeom>
            <a:solidFill>
              <a:srgbClr val="F7DF1E"/>
            </a:solidFill>
          </p:spPr>
        </p:sp>
        <p:sp>
          <p:nvSpPr>
            <p:cNvPr name="Freeform 21" id="21"/>
            <p:cNvSpPr/>
            <p:nvPr/>
          </p:nvSpPr>
          <p:spPr>
            <a:xfrm>
              <a:off x="0" y="0"/>
              <a:ext cx="1008785" cy="998799"/>
            </a:xfrm>
            <a:custGeom>
              <a:avLst/>
              <a:gdLst/>
              <a:ahLst/>
              <a:cxnLst/>
              <a:rect r="r" b="b" t="t" l="l"/>
              <a:pathLst>
                <a:path h="998799" w="1008785">
                  <a:moveTo>
                    <a:pt x="884325" y="59690"/>
                  </a:moveTo>
                  <a:cubicBezTo>
                    <a:pt x="919885" y="59690"/>
                    <a:pt x="949095" y="88900"/>
                    <a:pt x="949095" y="124460"/>
                  </a:cubicBezTo>
                  <a:lnTo>
                    <a:pt x="949095" y="874338"/>
                  </a:lnTo>
                  <a:cubicBezTo>
                    <a:pt x="949095" y="909899"/>
                    <a:pt x="919885" y="939108"/>
                    <a:pt x="884325" y="939108"/>
                  </a:cubicBezTo>
                  <a:lnTo>
                    <a:pt x="124460" y="939108"/>
                  </a:lnTo>
                  <a:cubicBezTo>
                    <a:pt x="88900" y="939108"/>
                    <a:pt x="59690" y="909899"/>
                    <a:pt x="59690" y="874338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884325" y="59690"/>
                  </a:lnTo>
                  <a:moveTo>
                    <a:pt x="884325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874338"/>
                  </a:lnTo>
                  <a:cubicBezTo>
                    <a:pt x="0" y="942919"/>
                    <a:pt x="55880" y="998799"/>
                    <a:pt x="124460" y="998799"/>
                  </a:cubicBezTo>
                  <a:lnTo>
                    <a:pt x="884325" y="998799"/>
                  </a:lnTo>
                  <a:cubicBezTo>
                    <a:pt x="952905" y="998799"/>
                    <a:pt x="1008785" y="942919"/>
                    <a:pt x="1008785" y="874338"/>
                  </a:cubicBezTo>
                  <a:lnTo>
                    <a:pt x="1008785" y="124460"/>
                  </a:lnTo>
                  <a:cubicBezTo>
                    <a:pt x="1008785" y="55880"/>
                    <a:pt x="952905" y="0"/>
                    <a:pt x="884325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22" id="22"/>
          <p:cNvSpPr txBox="true"/>
          <p:nvPr/>
        </p:nvSpPr>
        <p:spPr>
          <a:xfrm rot="0">
            <a:off x="4507298" y="7721769"/>
            <a:ext cx="4438830" cy="11233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59"/>
              </a:lnSpc>
            </a:pPr>
            <a:r>
              <a:rPr lang="en-US" sz="6399">
                <a:solidFill>
                  <a:srgbClr val="000000"/>
                </a:solidFill>
                <a:latin typeface="Bebas Neue Bold"/>
              </a:rPr>
              <a:t>get/set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6556537" y="1781175"/>
            <a:ext cx="5746454" cy="24237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98"/>
              </a:lnSpc>
            </a:pPr>
            <a:r>
              <a:rPr lang="en-US" sz="11396">
                <a:solidFill>
                  <a:srgbClr val="000000"/>
                </a:solidFill>
                <a:latin typeface="Bebas Neue Bold"/>
              </a:rPr>
              <a:t>INFORMAÇÃO</a:t>
            </a:r>
          </a:p>
          <a:p>
            <a:pPr algn="ctr">
              <a:lnSpc>
                <a:spcPts val="16867"/>
              </a:lnSpc>
            </a:pPr>
            <a:r>
              <a:rPr lang="en-US" sz="11396">
                <a:solidFill>
                  <a:srgbClr val="000000"/>
                </a:solidFill>
                <a:latin typeface="Bebas Neue Bold"/>
              </a:rPr>
              <a:t>EXTRA</a:t>
            </a:r>
          </a:p>
        </p:txBody>
      </p:sp>
      <p:sp>
        <p:nvSpPr>
          <p:cNvPr name="AutoShape 24" id="24"/>
          <p:cNvSpPr/>
          <p:nvPr/>
        </p:nvSpPr>
        <p:spPr>
          <a:xfrm rot="2017">
            <a:off x="2932908" y="2518663"/>
            <a:ext cx="12422184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3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994301" y="1097635"/>
            <a:ext cx="6012740" cy="1597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1883"/>
              </a:lnSpc>
            </a:pPr>
            <a:r>
              <a:rPr lang="en-US" sz="11883">
                <a:solidFill>
                  <a:srgbClr val="000000"/>
                </a:solidFill>
                <a:latin typeface="Bebas Neue Bold"/>
              </a:rPr>
              <a:t>THIS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4361497"/>
            <a:ext cx="7173811" cy="14497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839"/>
              </a:lnSpc>
            </a:pPr>
            <a:r>
              <a:rPr lang="en-US" sz="2399">
                <a:solidFill>
                  <a:srgbClr val="000000"/>
                </a:solidFill>
                <a:latin typeface="Poppins"/>
              </a:rPr>
              <a:t>Uma referência à </a:t>
            </a:r>
            <a:r>
              <a:rPr lang="en-US" sz="2399">
                <a:solidFill>
                  <a:srgbClr val="000000"/>
                </a:solidFill>
                <a:latin typeface="Poppins Bold"/>
              </a:rPr>
              <a:t>instância</a:t>
            </a:r>
            <a:r>
              <a:rPr lang="en-US" sz="2399">
                <a:solidFill>
                  <a:srgbClr val="000000"/>
                </a:solidFill>
                <a:latin typeface="Poppins"/>
              </a:rPr>
              <a:t> corrente, ou seja, ao </a:t>
            </a:r>
            <a:r>
              <a:rPr lang="en-US" sz="2399">
                <a:solidFill>
                  <a:srgbClr val="000000"/>
                </a:solidFill>
                <a:latin typeface="Poppins Bold"/>
              </a:rPr>
              <a:t>objeto</a:t>
            </a:r>
            <a:r>
              <a:rPr lang="en-US" sz="2399">
                <a:solidFill>
                  <a:srgbClr val="000000"/>
                </a:solidFill>
                <a:latin typeface="Poppins"/>
              </a:rPr>
              <a:t> em questão. Usado para referenciar os </a:t>
            </a:r>
            <a:r>
              <a:rPr lang="en-US" sz="2399">
                <a:solidFill>
                  <a:srgbClr val="000000"/>
                </a:solidFill>
                <a:latin typeface="Poppins Bold"/>
              </a:rPr>
              <a:t>atributos </a:t>
            </a:r>
            <a:r>
              <a:rPr lang="en-US" sz="2399">
                <a:solidFill>
                  <a:srgbClr val="000000"/>
                </a:solidFill>
                <a:latin typeface="Poppins"/>
              </a:rPr>
              <a:t>e </a:t>
            </a:r>
            <a:r>
              <a:rPr lang="en-US" sz="2399">
                <a:solidFill>
                  <a:srgbClr val="000000"/>
                </a:solidFill>
                <a:latin typeface="Poppins Bold"/>
              </a:rPr>
              <a:t>métodos </a:t>
            </a:r>
            <a:r>
              <a:rPr lang="en-US" sz="2399">
                <a:solidFill>
                  <a:srgbClr val="000000"/>
                </a:solidFill>
                <a:latin typeface="Poppins"/>
              </a:rPr>
              <a:t>daquela instância.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0420680" y="2379098"/>
            <a:ext cx="5194905" cy="6535587"/>
            <a:chOff x="0" y="0"/>
            <a:chExt cx="1038942" cy="1307068"/>
          </a:xfrm>
        </p:grpSpPr>
        <p:sp>
          <p:nvSpPr>
            <p:cNvPr name="Freeform 5" id="5"/>
            <p:cNvSpPr/>
            <p:nvPr/>
          </p:nvSpPr>
          <p:spPr>
            <a:xfrm>
              <a:off x="0" y="0"/>
              <a:ext cx="1038942" cy="1307068"/>
            </a:xfrm>
            <a:custGeom>
              <a:avLst/>
              <a:gdLst/>
              <a:ahLst/>
              <a:cxnLst/>
              <a:rect r="r" b="b" t="t" l="l"/>
              <a:pathLst>
                <a:path h="1307068" w="1038942">
                  <a:moveTo>
                    <a:pt x="0" y="0"/>
                  </a:moveTo>
                  <a:lnTo>
                    <a:pt x="1038942" y="0"/>
                  </a:lnTo>
                  <a:lnTo>
                    <a:pt x="1038942" y="1307068"/>
                  </a:lnTo>
                  <a:lnTo>
                    <a:pt x="0" y="1307068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0535709" y="2218555"/>
            <a:ext cx="5259507" cy="6514207"/>
            <a:chOff x="0" y="0"/>
            <a:chExt cx="1051862" cy="1302792"/>
          </a:xfrm>
        </p:grpSpPr>
        <p:sp>
          <p:nvSpPr>
            <p:cNvPr name="Freeform 8" id="8"/>
            <p:cNvSpPr/>
            <p:nvPr/>
          </p:nvSpPr>
          <p:spPr>
            <a:xfrm>
              <a:off x="0" y="0"/>
              <a:ext cx="1051862" cy="1302792"/>
            </a:xfrm>
            <a:custGeom>
              <a:avLst/>
              <a:gdLst/>
              <a:ahLst/>
              <a:cxnLst/>
              <a:rect r="r" b="b" t="t" l="l"/>
              <a:pathLst>
                <a:path h="1302792" w="1051862">
                  <a:moveTo>
                    <a:pt x="0" y="0"/>
                  </a:moveTo>
                  <a:lnTo>
                    <a:pt x="1051862" y="0"/>
                  </a:lnTo>
                  <a:lnTo>
                    <a:pt x="1051862" y="1302792"/>
                  </a:lnTo>
                  <a:lnTo>
                    <a:pt x="0" y="1302792"/>
                  </a:lnTo>
                  <a:close/>
                </a:path>
              </a:pathLst>
            </a:custGeom>
            <a:solidFill>
              <a:srgbClr val="4C618A"/>
            </a:solidFill>
            <a:ln w="57150">
              <a:solidFill>
                <a:srgbClr val="000000"/>
              </a:solidFill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0535709" y="2218555"/>
            <a:ext cx="5259507" cy="421715"/>
            <a:chOff x="0" y="0"/>
            <a:chExt cx="1440458" cy="115498"/>
          </a:xfrm>
        </p:grpSpPr>
        <p:sp>
          <p:nvSpPr>
            <p:cNvPr name="Freeform 11" id="11"/>
            <p:cNvSpPr/>
            <p:nvPr/>
          </p:nvSpPr>
          <p:spPr>
            <a:xfrm>
              <a:off x="0" y="0"/>
              <a:ext cx="1440458" cy="115498"/>
            </a:xfrm>
            <a:custGeom>
              <a:avLst/>
              <a:gdLst/>
              <a:ahLst/>
              <a:cxnLst/>
              <a:rect r="r" b="b" t="t" l="l"/>
              <a:pathLst>
                <a:path h="115498" w="1440458">
                  <a:moveTo>
                    <a:pt x="0" y="0"/>
                  </a:moveTo>
                  <a:lnTo>
                    <a:pt x="1440458" y="0"/>
                  </a:lnTo>
                  <a:lnTo>
                    <a:pt x="1440458" y="115498"/>
                  </a:lnTo>
                  <a:lnTo>
                    <a:pt x="0" y="115498"/>
                  </a:lnTo>
                  <a:close/>
                </a:path>
              </a:pathLst>
            </a:custGeom>
            <a:solidFill>
              <a:srgbClr val="FFFFFF"/>
            </a:solidFill>
            <a:ln w="57150">
              <a:solidFill>
                <a:srgbClr val="000000"/>
              </a:solidFill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pic>
        <p:nvPicPr>
          <p:cNvPr name="Picture 13" id="13"/>
          <p:cNvPicPr>
            <a:picLocks noChangeAspect="true"/>
          </p:cNvPicPr>
          <p:nvPr/>
        </p:nvPicPr>
        <p:blipFill>
          <a:blip r:embed="rId2"/>
          <a:srcRect l="0" t="25116" r="5098" b="33458"/>
          <a:stretch>
            <a:fillRect/>
          </a:stretch>
        </p:blipFill>
        <p:spPr>
          <a:xfrm flipH="false" flipV="false" rot="0">
            <a:off x="10643244" y="2319268"/>
            <a:ext cx="672879" cy="220290"/>
          </a:xfrm>
          <a:prstGeom prst="rect">
            <a:avLst/>
          </a:prstGeom>
        </p:spPr>
      </p:pic>
      <p:sp>
        <p:nvSpPr>
          <p:cNvPr name="TextBox 14" id="14"/>
          <p:cNvSpPr txBox="true"/>
          <p:nvPr/>
        </p:nvSpPr>
        <p:spPr>
          <a:xfrm rot="0">
            <a:off x="10822600" y="2732598"/>
            <a:ext cx="4624536" cy="58176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740"/>
              </a:lnSpc>
            </a:pPr>
            <a:r>
              <a:rPr lang="en-US" sz="1957">
                <a:solidFill>
                  <a:srgbClr val="2DBEB1"/>
                </a:solidFill>
                <a:latin typeface="Fira Code"/>
              </a:rPr>
              <a:t>class </a:t>
            </a:r>
            <a:r>
              <a:rPr lang="en-US" sz="1957">
                <a:solidFill>
                  <a:srgbClr val="FBF3E4"/>
                </a:solidFill>
                <a:latin typeface="Fira Code"/>
              </a:rPr>
              <a:t>Thing {</a:t>
            </a:r>
          </a:p>
          <a:p>
            <a:pPr>
              <a:lnSpc>
                <a:spcPts val="2740"/>
              </a:lnSpc>
            </a:pPr>
            <a:r>
              <a:rPr lang="en-US" sz="1957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957">
                <a:solidFill>
                  <a:srgbClr val="FE8CFE"/>
                </a:solidFill>
                <a:latin typeface="Fira Code"/>
              </a:rPr>
              <a:t>protected </a:t>
            </a:r>
            <a:r>
              <a:rPr lang="en-US" sz="1957">
                <a:solidFill>
                  <a:srgbClr val="FBF3E4"/>
                </a:solidFill>
                <a:latin typeface="Fira Code"/>
              </a:rPr>
              <a:t>name: </a:t>
            </a:r>
            <a:r>
              <a:rPr lang="en-US" sz="1957">
                <a:solidFill>
                  <a:srgbClr val="70FEFE"/>
                </a:solidFill>
                <a:latin typeface="Fira Code"/>
              </a:rPr>
              <a:t>string</a:t>
            </a:r>
            <a:r>
              <a:rPr lang="en-US" sz="1957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2740"/>
              </a:lnSpc>
            </a:pPr>
            <a:r>
              <a:rPr lang="en-US" sz="1957">
                <a:solidFill>
                  <a:srgbClr val="FE8CFE"/>
                </a:solidFill>
                <a:latin typeface="Fira Code"/>
              </a:rPr>
              <a:t>  protected </a:t>
            </a:r>
            <a:r>
              <a:rPr lang="en-US" sz="1957">
                <a:solidFill>
                  <a:srgbClr val="FBF3E4"/>
                </a:solidFill>
                <a:latin typeface="Fira Code"/>
              </a:rPr>
              <a:t>life: </a:t>
            </a:r>
            <a:r>
              <a:rPr lang="en-US" sz="1957">
                <a:solidFill>
                  <a:srgbClr val="70FEFE"/>
                </a:solidFill>
                <a:latin typeface="Fira Code"/>
              </a:rPr>
              <a:t>number</a:t>
            </a:r>
            <a:r>
              <a:rPr lang="en-US" sz="1957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2740"/>
              </a:lnSpc>
            </a:pPr>
            <a:r>
              <a:rPr lang="en-US" sz="1957">
                <a:solidFill>
                  <a:srgbClr val="FE8CFE"/>
                </a:solidFill>
                <a:latin typeface="Fira Code"/>
              </a:rPr>
              <a:t>  protected </a:t>
            </a:r>
            <a:r>
              <a:rPr lang="en-US" sz="1957">
                <a:solidFill>
                  <a:srgbClr val="FBF3E4"/>
                </a:solidFill>
                <a:latin typeface="Fira Code"/>
              </a:rPr>
              <a:t>destroyed:</a:t>
            </a:r>
            <a:r>
              <a:rPr lang="en-US" sz="1957">
                <a:solidFill>
                  <a:srgbClr val="FE8CFE"/>
                </a:solidFill>
                <a:latin typeface="Fira Code"/>
              </a:rPr>
              <a:t> </a:t>
            </a:r>
            <a:r>
              <a:rPr lang="en-US" sz="1957">
                <a:solidFill>
                  <a:srgbClr val="70FEFE"/>
                </a:solidFill>
                <a:latin typeface="Fira Code"/>
              </a:rPr>
              <a:t>boolean</a:t>
            </a:r>
            <a:r>
              <a:rPr lang="en-US" sz="1957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2740"/>
              </a:lnSpc>
            </a:pPr>
            <a:r>
              <a:rPr lang="en-US" sz="1957">
                <a:solidFill>
                  <a:srgbClr val="FBF3E4"/>
                </a:solidFill>
                <a:latin typeface="Fira Code"/>
              </a:rPr>
              <a:t>  </a:t>
            </a:r>
          </a:p>
          <a:p>
            <a:pPr>
              <a:lnSpc>
                <a:spcPts val="2740"/>
              </a:lnSpc>
            </a:pPr>
            <a:r>
              <a:rPr lang="en-US" sz="1957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957">
                <a:solidFill>
                  <a:srgbClr val="2DBEB1"/>
                </a:solidFill>
                <a:latin typeface="Fira Code"/>
              </a:rPr>
              <a:t>constructor</a:t>
            </a:r>
            <a:r>
              <a:rPr lang="en-US" sz="1957">
                <a:solidFill>
                  <a:srgbClr val="FBF3E4"/>
                </a:solidFill>
                <a:latin typeface="Fira Code"/>
              </a:rPr>
              <a:t>(name: </a:t>
            </a:r>
            <a:r>
              <a:rPr lang="en-US" sz="1957">
                <a:solidFill>
                  <a:srgbClr val="70FEFE"/>
                </a:solidFill>
                <a:latin typeface="Fira Code"/>
              </a:rPr>
              <a:t>string</a:t>
            </a:r>
            <a:r>
              <a:rPr lang="en-US" sz="1957">
                <a:solidFill>
                  <a:srgbClr val="FBF3E4"/>
                </a:solidFill>
                <a:latin typeface="Fira Code"/>
              </a:rPr>
              <a:t>,</a:t>
            </a:r>
          </a:p>
          <a:p>
            <a:pPr>
              <a:lnSpc>
                <a:spcPts val="2740"/>
              </a:lnSpc>
            </a:pPr>
            <a:r>
              <a:rPr lang="en-US" sz="1957">
                <a:solidFill>
                  <a:srgbClr val="FBF3E4"/>
                </a:solidFill>
                <a:latin typeface="Fira Code"/>
              </a:rPr>
              <a:t>              life: </a:t>
            </a:r>
            <a:r>
              <a:rPr lang="en-US" sz="1957">
                <a:solidFill>
                  <a:srgbClr val="70FEFE"/>
                </a:solidFill>
                <a:latin typeface="Fira Code"/>
              </a:rPr>
              <a:t>number</a:t>
            </a:r>
            <a:r>
              <a:rPr lang="en-US" sz="1957">
                <a:solidFill>
                  <a:srgbClr val="FBF3E4"/>
                </a:solidFill>
                <a:latin typeface="Fira Code"/>
              </a:rPr>
              <a:t>) {</a:t>
            </a:r>
          </a:p>
          <a:p>
            <a:pPr>
              <a:lnSpc>
                <a:spcPts val="2740"/>
              </a:lnSpc>
            </a:pPr>
            <a:r>
              <a:rPr lang="en-US" sz="1957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957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957">
                <a:solidFill>
                  <a:srgbClr val="FBF3E4"/>
                </a:solidFill>
                <a:latin typeface="Fira Code"/>
              </a:rPr>
              <a:t>.life = life;</a:t>
            </a:r>
          </a:p>
          <a:p>
            <a:pPr>
              <a:lnSpc>
                <a:spcPts val="2740"/>
              </a:lnSpc>
            </a:pPr>
            <a:r>
              <a:rPr lang="en-US" sz="1957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957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957">
                <a:solidFill>
                  <a:srgbClr val="FBF3E4"/>
                </a:solidFill>
                <a:latin typeface="Fira Code"/>
              </a:rPr>
              <a:t>.destroyed = </a:t>
            </a:r>
            <a:r>
              <a:rPr lang="en-US" sz="1957">
                <a:solidFill>
                  <a:srgbClr val="7ED957"/>
                </a:solidFill>
                <a:latin typeface="Fira Code"/>
              </a:rPr>
              <a:t>false</a:t>
            </a:r>
            <a:r>
              <a:rPr lang="en-US" sz="1957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2740"/>
              </a:lnSpc>
            </a:pPr>
            <a:r>
              <a:rPr lang="en-US" sz="1957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957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957">
                <a:solidFill>
                  <a:srgbClr val="FBF3E4"/>
                </a:solidFill>
                <a:latin typeface="Fira Code"/>
              </a:rPr>
              <a:t>.name = name;</a:t>
            </a:r>
          </a:p>
          <a:p>
            <a:pPr>
              <a:lnSpc>
                <a:spcPts val="2740"/>
              </a:lnSpc>
            </a:pPr>
            <a:r>
              <a:rPr lang="en-US" sz="1957">
                <a:solidFill>
                  <a:srgbClr val="FBF3E4"/>
                </a:solidFill>
                <a:latin typeface="Fira Code"/>
              </a:rPr>
              <a:t>  }</a:t>
            </a:r>
          </a:p>
          <a:p>
            <a:pPr>
              <a:lnSpc>
                <a:spcPts val="2740"/>
              </a:lnSpc>
            </a:pPr>
          </a:p>
          <a:p>
            <a:pPr>
              <a:lnSpc>
                <a:spcPts val="2740"/>
              </a:lnSpc>
            </a:pPr>
            <a:r>
              <a:rPr lang="en-US" sz="1957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957">
                <a:solidFill>
                  <a:srgbClr val="F8BFA7"/>
                </a:solidFill>
                <a:latin typeface="Fira Code"/>
              </a:rPr>
              <a:t>destroy</a:t>
            </a:r>
            <a:r>
              <a:rPr lang="en-US" sz="1957">
                <a:solidFill>
                  <a:srgbClr val="FBF3E4"/>
                </a:solidFill>
                <a:latin typeface="Fira Code"/>
              </a:rPr>
              <a:t>() {</a:t>
            </a:r>
          </a:p>
          <a:p>
            <a:pPr>
              <a:lnSpc>
                <a:spcPts val="2740"/>
              </a:lnSpc>
            </a:pPr>
            <a:r>
              <a:rPr lang="en-US" sz="1957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957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957">
                <a:solidFill>
                  <a:srgbClr val="FBF3E4"/>
                </a:solidFill>
                <a:latin typeface="Fira Code"/>
              </a:rPr>
              <a:t>.life = 0;</a:t>
            </a:r>
          </a:p>
          <a:p>
            <a:pPr>
              <a:lnSpc>
                <a:spcPts val="2740"/>
              </a:lnSpc>
            </a:pPr>
            <a:r>
              <a:rPr lang="en-US" sz="1957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957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957">
                <a:solidFill>
                  <a:srgbClr val="FBF3E4"/>
                </a:solidFill>
                <a:latin typeface="Fira Code"/>
              </a:rPr>
              <a:t>.destroyed = </a:t>
            </a:r>
            <a:r>
              <a:rPr lang="en-US" sz="1957">
                <a:solidFill>
                  <a:srgbClr val="7ED957"/>
                </a:solidFill>
                <a:latin typeface="Fira Code"/>
              </a:rPr>
              <a:t>true</a:t>
            </a:r>
            <a:r>
              <a:rPr lang="en-US" sz="1957">
                <a:solidFill>
                  <a:srgbClr val="FBF3E4"/>
                </a:solidFill>
                <a:latin typeface="Fira Code"/>
              </a:rPr>
              <a:t>; </a:t>
            </a:r>
          </a:p>
          <a:p>
            <a:pPr>
              <a:lnSpc>
                <a:spcPts val="2740"/>
              </a:lnSpc>
            </a:pPr>
            <a:r>
              <a:rPr lang="en-US" sz="1957">
                <a:solidFill>
                  <a:srgbClr val="FBF3E4"/>
                </a:solidFill>
                <a:latin typeface="Fira Code"/>
              </a:rPr>
              <a:t>  }</a:t>
            </a:r>
          </a:p>
          <a:p>
            <a:pPr>
              <a:lnSpc>
                <a:spcPts val="2740"/>
              </a:lnSpc>
            </a:pPr>
            <a:r>
              <a:rPr lang="en-US" sz="1957">
                <a:solidFill>
                  <a:srgbClr val="FBF3E4"/>
                </a:solidFill>
                <a:latin typeface="Fira Code"/>
              </a:rPr>
              <a:t>}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3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994301" y="1097635"/>
            <a:ext cx="6012740" cy="1597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1883"/>
              </a:lnSpc>
            </a:pPr>
            <a:r>
              <a:rPr lang="en-US" sz="11883">
                <a:solidFill>
                  <a:srgbClr val="000000"/>
                </a:solidFill>
                <a:latin typeface="Bebas Neue Bold"/>
              </a:rPr>
              <a:t>GET/SET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4361497"/>
            <a:ext cx="7036440" cy="24212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839"/>
              </a:lnSpc>
            </a:pPr>
            <a:r>
              <a:rPr lang="en-US" sz="2399">
                <a:solidFill>
                  <a:srgbClr val="000000"/>
                </a:solidFill>
                <a:latin typeface="Poppins"/>
              </a:rPr>
              <a:t>Utilizado para </a:t>
            </a:r>
            <a:r>
              <a:rPr lang="en-US" sz="2399">
                <a:solidFill>
                  <a:srgbClr val="000000"/>
                </a:solidFill>
                <a:latin typeface="Poppins Bold"/>
              </a:rPr>
              <a:t>expor atributos protegidos</a:t>
            </a:r>
            <a:r>
              <a:rPr lang="en-US" sz="2399">
                <a:solidFill>
                  <a:srgbClr val="000000"/>
                </a:solidFill>
                <a:latin typeface="Poppins"/>
              </a:rPr>
              <a:t> por modificadores de acesso. É importante que seja </a:t>
            </a:r>
            <a:r>
              <a:rPr lang="en-US" sz="2399">
                <a:solidFill>
                  <a:srgbClr val="000000"/>
                </a:solidFill>
                <a:latin typeface="Poppins Bold"/>
              </a:rPr>
              <a:t>usado com</a:t>
            </a:r>
            <a:r>
              <a:rPr lang="en-US" sz="2399">
                <a:solidFill>
                  <a:srgbClr val="000000"/>
                </a:solidFill>
                <a:latin typeface="Poppins"/>
              </a:rPr>
              <a:t> </a:t>
            </a:r>
            <a:r>
              <a:rPr lang="en-US" sz="2399">
                <a:solidFill>
                  <a:srgbClr val="000000"/>
                </a:solidFill>
                <a:latin typeface="Poppins Bold"/>
              </a:rPr>
              <a:t>cautela</a:t>
            </a:r>
            <a:r>
              <a:rPr lang="en-US" sz="2399">
                <a:solidFill>
                  <a:srgbClr val="000000"/>
                </a:solidFill>
                <a:latin typeface="Poppins"/>
              </a:rPr>
              <a:t>. Não há sentido em um modificador de acesso se implementados ambos get/set públicos.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0222085" y="559228"/>
            <a:ext cx="5409790" cy="9329087"/>
            <a:chOff x="0" y="0"/>
            <a:chExt cx="1081917" cy="1865747"/>
          </a:xfrm>
        </p:grpSpPr>
        <p:sp>
          <p:nvSpPr>
            <p:cNvPr name="Freeform 5" id="5"/>
            <p:cNvSpPr/>
            <p:nvPr/>
          </p:nvSpPr>
          <p:spPr>
            <a:xfrm>
              <a:off x="0" y="0"/>
              <a:ext cx="1081917" cy="1865747"/>
            </a:xfrm>
            <a:custGeom>
              <a:avLst/>
              <a:gdLst/>
              <a:ahLst/>
              <a:cxnLst/>
              <a:rect r="r" b="b" t="t" l="l"/>
              <a:pathLst>
                <a:path h="1865747" w="1081917">
                  <a:moveTo>
                    <a:pt x="0" y="0"/>
                  </a:moveTo>
                  <a:lnTo>
                    <a:pt x="1081917" y="0"/>
                  </a:lnTo>
                  <a:lnTo>
                    <a:pt x="1081917" y="1865747"/>
                  </a:lnTo>
                  <a:lnTo>
                    <a:pt x="0" y="1865747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0337114" y="398686"/>
            <a:ext cx="5496269" cy="9314634"/>
            <a:chOff x="0" y="0"/>
            <a:chExt cx="1099212" cy="1862856"/>
          </a:xfrm>
        </p:grpSpPr>
        <p:sp>
          <p:nvSpPr>
            <p:cNvPr name="Freeform 8" id="8"/>
            <p:cNvSpPr/>
            <p:nvPr/>
          </p:nvSpPr>
          <p:spPr>
            <a:xfrm>
              <a:off x="0" y="0"/>
              <a:ext cx="1099212" cy="1862856"/>
            </a:xfrm>
            <a:custGeom>
              <a:avLst/>
              <a:gdLst/>
              <a:ahLst/>
              <a:cxnLst/>
              <a:rect r="r" b="b" t="t" l="l"/>
              <a:pathLst>
                <a:path h="1862856" w="1099212">
                  <a:moveTo>
                    <a:pt x="0" y="0"/>
                  </a:moveTo>
                  <a:lnTo>
                    <a:pt x="1099212" y="0"/>
                  </a:lnTo>
                  <a:lnTo>
                    <a:pt x="1099212" y="1862856"/>
                  </a:lnTo>
                  <a:lnTo>
                    <a:pt x="0" y="1862856"/>
                  </a:lnTo>
                  <a:close/>
                </a:path>
              </a:pathLst>
            </a:custGeom>
            <a:solidFill>
              <a:srgbClr val="4C618A"/>
            </a:solidFill>
            <a:ln w="57150">
              <a:solidFill>
                <a:srgbClr val="000000"/>
              </a:solidFill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0337114" y="398686"/>
            <a:ext cx="5496269" cy="421715"/>
            <a:chOff x="0" y="0"/>
            <a:chExt cx="1505302" cy="115498"/>
          </a:xfrm>
        </p:grpSpPr>
        <p:sp>
          <p:nvSpPr>
            <p:cNvPr name="Freeform 11" id="11"/>
            <p:cNvSpPr/>
            <p:nvPr/>
          </p:nvSpPr>
          <p:spPr>
            <a:xfrm>
              <a:off x="0" y="0"/>
              <a:ext cx="1505302" cy="115498"/>
            </a:xfrm>
            <a:custGeom>
              <a:avLst/>
              <a:gdLst/>
              <a:ahLst/>
              <a:cxnLst/>
              <a:rect r="r" b="b" t="t" l="l"/>
              <a:pathLst>
                <a:path h="115498" w="1505302">
                  <a:moveTo>
                    <a:pt x="0" y="0"/>
                  </a:moveTo>
                  <a:lnTo>
                    <a:pt x="1505302" y="0"/>
                  </a:lnTo>
                  <a:lnTo>
                    <a:pt x="1505302" y="115498"/>
                  </a:lnTo>
                  <a:lnTo>
                    <a:pt x="0" y="115498"/>
                  </a:lnTo>
                  <a:close/>
                </a:path>
              </a:pathLst>
            </a:custGeom>
            <a:solidFill>
              <a:srgbClr val="FFFFFF"/>
            </a:solidFill>
            <a:ln w="57150">
              <a:solidFill>
                <a:srgbClr val="000000"/>
              </a:solidFill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pic>
        <p:nvPicPr>
          <p:cNvPr name="Picture 13" id="13"/>
          <p:cNvPicPr>
            <a:picLocks noChangeAspect="true"/>
          </p:cNvPicPr>
          <p:nvPr/>
        </p:nvPicPr>
        <p:blipFill>
          <a:blip r:embed="rId2"/>
          <a:srcRect l="0" t="25116" r="5098" b="33458"/>
          <a:stretch>
            <a:fillRect/>
          </a:stretch>
        </p:blipFill>
        <p:spPr>
          <a:xfrm flipH="false" flipV="false" rot="0">
            <a:off x="10444650" y="499398"/>
            <a:ext cx="672879" cy="220290"/>
          </a:xfrm>
          <a:prstGeom prst="rect">
            <a:avLst/>
          </a:prstGeom>
        </p:spPr>
      </p:pic>
      <p:sp>
        <p:nvSpPr>
          <p:cNvPr name="TextBox 14" id="14"/>
          <p:cNvSpPr txBox="true"/>
          <p:nvPr/>
        </p:nvSpPr>
        <p:spPr>
          <a:xfrm rot="0">
            <a:off x="10624005" y="922253"/>
            <a:ext cx="4821138" cy="85183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460"/>
              </a:lnSpc>
            </a:pPr>
            <a:r>
              <a:rPr lang="en-US" sz="1757">
                <a:solidFill>
                  <a:srgbClr val="2DBEB1"/>
                </a:solidFill>
                <a:latin typeface="Fira Code"/>
              </a:rPr>
              <a:t>class </a:t>
            </a:r>
            <a:r>
              <a:rPr lang="en-US" sz="1757">
                <a:solidFill>
                  <a:srgbClr val="FBF3E4"/>
                </a:solidFill>
                <a:latin typeface="Fira Code"/>
              </a:rPr>
              <a:t>Thing {</a:t>
            </a:r>
          </a:p>
          <a:p>
            <a:pPr>
              <a:lnSpc>
                <a:spcPts val="2460"/>
              </a:lnSpc>
            </a:pPr>
            <a:r>
              <a:rPr lang="en-US" sz="1757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757">
                <a:solidFill>
                  <a:srgbClr val="FE8CFE"/>
                </a:solidFill>
                <a:latin typeface="Fira Code"/>
              </a:rPr>
              <a:t>protected </a:t>
            </a:r>
            <a:r>
              <a:rPr lang="en-US" sz="1757">
                <a:solidFill>
                  <a:srgbClr val="FBF3E4"/>
                </a:solidFill>
                <a:latin typeface="Fira Code"/>
              </a:rPr>
              <a:t>name: </a:t>
            </a:r>
            <a:r>
              <a:rPr lang="en-US" sz="1757">
                <a:solidFill>
                  <a:srgbClr val="70FEFE"/>
                </a:solidFill>
                <a:latin typeface="Fira Code"/>
              </a:rPr>
              <a:t>string</a:t>
            </a:r>
            <a:r>
              <a:rPr lang="en-US" sz="1757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2460"/>
              </a:lnSpc>
            </a:pPr>
            <a:r>
              <a:rPr lang="en-US" sz="1757">
                <a:solidFill>
                  <a:srgbClr val="FE8CFE"/>
                </a:solidFill>
                <a:latin typeface="Fira Code"/>
              </a:rPr>
              <a:t>  protected </a:t>
            </a:r>
            <a:r>
              <a:rPr lang="en-US" sz="1757">
                <a:solidFill>
                  <a:srgbClr val="FBF3E4"/>
                </a:solidFill>
                <a:latin typeface="Fira Code"/>
              </a:rPr>
              <a:t>life: </a:t>
            </a:r>
            <a:r>
              <a:rPr lang="en-US" sz="1757">
                <a:solidFill>
                  <a:srgbClr val="70FEFE"/>
                </a:solidFill>
                <a:latin typeface="Fira Code"/>
              </a:rPr>
              <a:t>number</a:t>
            </a:r>
            <a:r>
              <a:rPr lang="en-US" sz="1757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2460"/>
              </a:lnSpc>
            </a:pPr>
            <a:r>
              <a:rPr lang="en-US" sz="1757">
                <a:solidFill>
                  <a:srgbClr val="FE8CFE"/>
                </a:solidFill>
                <a:latin typeface="Fira Code"/>
              </a:rPr>
              <a:t>  protected </a:t>
            </a:r>
            <a:r>
              <a:rPr lang="en-US" sz="1757">
                <a:solidFill>
                  <a:srgbClr val="FBF3E4"/>
                </a:solidFill>
                <a:latin typeface="Fira Code"/>
              </a:rPr>
              <a:t>destroyed:</a:t>
            </a:r>
            <a:r>
              <a:rPr lang="en-US" sz="1757">
                <a:solidFill>
                  <a:srgbClr val="FE8CFE"/>
                </a:solidFill>
                <a:latin typeface="Fira Code"/>
              </a:rPr>
              <a:t> </a:t>
            </a:r>
            <a:r>
              <a:rPr lang="en-US" sz="1757">
                <a:solidFill>
                  <a:srgbClr val="70FEFE"/>
                </a:solidFill>
                <a:latin typeface="Fira Code"/>
              </a:rPr>
              <a:t>boolean</a:t>
            </a:r>
            <a:r>
              <a:rPr lang="en-US" sz="1757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2460"/>
              </a:lnSpc>
            </a:pPr>
            <a:r>
              <a:rPr lang="en-US" sz="1757">
                <a:solidFill>
                  <a:srgbClr val="FBF3E4"/>
                </a:solidFill>
                <a:latin typeface="Fira Code"/>
              </a:rPr>
              <a:t>  </a:t>
            </a:r>
          </a:p>
          <a:p>
            <a:pPr>
              <a:lnSpc>
                <a:spcPts val="2460"/>
              </a:lnSpc>
            </a:pPr>
            <a:r>
              <a:rPr lang="en-US" sz="1757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757">
                <a:solidFill>
                  <a:srgbClr val="2DBEB1"/>
                </a:solidFill>
                <a:latin typeface="Fira Code"/>
              </a:rPr>
              <a:t>constructor</a:t>
            </a:r>
            <a:r>
              <a:rPr lang="en-US" sz="1757">
                <a:solidFill>
                  <a:srgbClr val="FBF3E4"/>
                </a:solidFill>
                <a:latin typeface="Fira Code"/>
              </a:rPr>
              <a:t>(name: </a:t>
            </a:r>
            <a:r>
              <a:rPr lang="en-US" sz="1757">
                <a:solidFill>
                  <a:srgbClr val="70FEFE"/>
                </a:solidFill>
                <a:latin typeface="Fira Code"/>
              </a:rPr>
              <a:t>string</a:t>
            </a:r>
            <a:r>
              <a:rPr lang="en-US" sz="1757">
                <a:solidFill>
                  <a:srgbClr val="FBF3E4"/>
                </a:solidFill>
                <a:latin typeface="Fira Code"/>
              </a:rPr>
              <a:t>,</a:t>
            </a:r>
          </a:p>
          <a:p>
            <a:pPr>
              <a:lnSpc>
                <a:spcPts val="2460"/>
              </a:lnSpc>
            </a:pPr>
            <a:r>
              <a:rPr lang="en-US" sz="1757">
                <a:solidFill>
                  <a:srgbClr val="FBF3E4"/>
                </a:solidFill>
                <a:latin typeface="Fira Code"/>
              </a:rPr>
              <a:t>              life: </a:t>
            </a:r>
            <a:r>
              <a:rPr lang="en-US" sz="1757">
                <a:solidFill>
                  <a:srgbClr val="70FEFE"/>
                </a:solidFill>
                <a:latin typeface="Fira Code"/>
              </a:rPr>
              <a:t>number</a:t>
            </a:r>
            <a:r>
              <a:rPr lang="en-US" sz="1757">
                <a:solidFill>
                  <a:srgbClr val="FBF3E4"/>
                </a:solidFill>
                <a:latin typeface="Fira Code"/>
              </a:rPr>
              <a:t>) {</a:t>
            </a:r>
          </a:p>
          <a:p>
            <a:pPr>
              <a:lnSpc>
                <a:spcPts val="2460"/>
              </a:lnSpc>
            </a:pPr>
            <a:r>
              <a:rPr lang="en-US" sz="1757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757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757">
                <a:solidFill>
                  <a:srgbClr val="FBF3E4"/>
                </a:solidFill>
                <a:latin typeface="Fira Code"/>
              </a:rPr>
              <a:t>.life = life;</a:t>
            </a:r>
          </a:p>
          <a:p>
            <a:pPr>
              <a:lnSpc>
                <a:spcPts val="2460"/>
              </a:lnSpc>
            </a:pPr>
            <a:r>
              <a:rPr lang="en-US" sz="1757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757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757">
                <a:solidFill>
                  <a:srgbClr val="FBF3E4"/>
                </a:solidFill>
                <a:latin typeface="Fira Code"/>
              </a:rPr>
              <a:t>.destroyed = </a:t>
            </a:r>
            <a:r>
              <a:rPr lang="en-US" sz="1757">
                <a:solidFill>
                  <a:srgbClr val="7ED957"/>
                </a:solidFill>
                <a:latin typeface="Fira Code"/>
              </a:rPr>
              <a:t>false</a:t>
            </a:r>
            <a:r>
              <a:rPr lang="en-US" sz="1757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2460"/>
              </a:lnSpc>
            </a:pPr>
            <a:r>
              <a:rPr lang="en-US" sz="1757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757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757">
                <a:solidFill>
                  <a:srgbClr val="FBF3E4"/>
                </a:solidFill>
                <a:latin typeface="Fira Code"/>
              </a:rPr>
              <a:t>.name = name;</a:t>
            </a:r>
          </a:p>
          <a:p>
            <a:pPr>
              <a:lnSpc>
                <a:spcPts val="2460"/>
              </a:lnSpc>
            </a:pPr>
            <a:r>
              <a:rPr lang="en-US" sz="1757">
                <a:solidFill>
                  <a:srgbClr val="FBF3E4"/>
                </a:solidFill>
                <a:latin typeface="Fira Code"/>
              </a:rPr>
              <a:t>  }</a:t>
            </a:r>
          </a:p>
          <a:p>
            <a:pPr>
              <a:lnSpc>
                <a:spcPts val="2460"/>
              </a:lnSpc>
            </a:pPr>
          </a:p>
          <a:p>
            <a:pPr>
              <a:lnSpc>
                <a:spcPts val="2460"/>
              </a:lnSpc>
            </a:pPr>
            <a:r>
              <a:rPr lang="en-US" sz="1757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757">
                <a:solidFill>
                  <a:srgbClr val="F8BFA7"/>
                </a:solidFill>
                <a:latin typeface="Fira Code"/>
              </a:rPr>
              <a:t>destroy</a:t>
            </a:r>
            <a:r>
              <a:rPr lang="en-US" sz="1757">
                <a:solidFill>
                  <a:srgbClr val="FBF3E4"/>
                </a:solidFill>
                <a:latin typeface="Fira Code"/>
              </a:rPr>
              <a:t>(): </a:t>
            </a:r>
            <a:r>
              <a:rPr lang="en-US" sz="1757">
                <a:solidFill>
                  <a:srgbClr val="70FEFE"/>
                </a:solidFill>
                <a:latin typeface="Fira Code"/>
              </a:rPr>
              <a:t>void</a:t>
            </a:r>
            <a:r>
              <a:rPr lang="en-US" sz="1757">
                <a:solidFill>
                  <a:srgbClr val="FBF3E4"/>
                </a:solidFill>
                <a:latin typeface="Fira Code"/>
              </a:rPr>
              <a:t> {</a:t>
            </a:r>
          </a:p>
          <a:p>
            <a:pPr>
              <a:lnSpc>
                <a:spcPts val="2460"/>
              </a:lnSpc>
            </a:pPr>
            <a:r>
              <a:rPr lang="en-US" sz="1757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757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757">
                <a:solidFill>
                  <a:srgbClr val="FBF3E4"/>
                </a:solidFill>
                <a:latin typeface="Fira Code"/>
              </a:rPr>
              <a:t>.life = 0;</a:t>
            </a:r>
          </a:p>
          <a:p>
            <a:pPr>
              <a:lnSpc>
                <a:spcPts val="2460"/>
              </a:lnSpc>
            </a:pPr>
            <a:r>
              <a:rPr lang="en-US" sz="1757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757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757">
                <a:solidFill>
                  <a:srgbClr val="FBF3E4"/>
                </a:solidFill>
                <a:latin typeface="Fira Code"/>
              </a:rPr>
              <a:t>.destroyed = </a:t>
            </a:r>
            <a:r>
              <a:rPr lang="en-US" sz="1757">
                <a:solidFill>
                  <a:srgbClr val="7ED957"/>
                </a:solidFill>
                <a:latin typeface="Fira Code"/>
              </a:rPr>
              <a:t>true</a:t>
            </a:r>
            <a:r>
              <a:rPr lang="en-US" sz="1757">
                <a:solidFill>
                  <a:srgbClr val="FBF3E4"/>
                </a:solidFill>
                <a:latin typeface="Fira Code"/>
              </a:rPr>
              <a:t>; </a:t>
            </a:r>
          </a:p>
          <a:p>
            <a:pPr>
              <a:lnSpc>
                <a:spcPts val="2460"/>
              </a:lnSpc>
            </a:pPr>
            <a:r>
              <a:rPr lang="en-US" sz="1757">
                <a:solidFill>
                  <a:srgbClr val="FBF3E4"/>
                </a:solidFill>
                <a:latin typeface="Fira Code"/>
              </a:rPr>
              <a:t>  }</a:t>
            </a:r>
          </a:p>
          <a:p>
            <a:pPr>
              <a:lnSpc>
                <a:spcPts val="2460"/>
              </a:lnSpc>
            </a:pPr>
          </a:p>
          <a:p>
            <a:pPr>
              <a:lnSpc>
                <a:spcPts val="2460"/>
              </a:lnSpc>
            </a:pPr>
            <a:r>
              <a:rPr lang="en-US" sz="1757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757">
                <a:solidFill>
                  <a:srgbClr val="F8BFA7"/>
                </a:solidFill>
                <a:latin typeface="Fira Code"/>
              </a:rPr>
              <a:t>getLife</a:t>
            </a:r>
            <a:r>
              <a:rPr lang="en-US" sz="1757">
                <a:solidFill>
                  <a:srgbClr val="FBF3E4"/>
                </a:solidFill>
                <a:latin typeface="Fira Code"/>
              </a:rPr>
              <a:t>(): </a:t>
            </a:r>
            <a:r>
              <a:rPr lang="en-US" sz="1757">
                <a:solidFill>
                  <a:srgbClr val="70FEFE"/>
                </a:solidFill>
                <a:latin typeface="Fira Code"/>
              </a:rPr>
              <a:t>number </a:t>
            </a:r>
            <a:r>
              <a:rPr lang="en-US" sz="1757">
                <a:solidFill>
                  <a:srgbClr val="FBF3E4"/>
                </a:solidFill>
                <a:latin typeface="Fira Code"/>
              </a:rPr>
              <a:t>{</a:t>
            </a:r>
          </a:p>
          <a:p>
            <a:pPr>
              <a:lnSpc>
                <a:spcPts val="2460"/>
              </a:lnSpc>
            </a:pPr>
            <a:r>
              <a:rPr lang="en-US" sz="1757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757">
                <a:solidFill>
                  <a:srgbClr val="FE8CFE"/>
                </a:solidFill>
                <a:latin typeface="Fira Code"/>
              </a:rPr>
              <a:t>return this</a:t>
            </a:r>
            <a:r>
              <a:rPr lang="en-US" sz="1757">
                <a:solidFill>
                  <a:srgbClr val="FBF3E4"/>
                </a:solidFill>
                <a:latin typeface="Fira Code"/>
              </a:rPr>
              <a:t>.life;</a:t>
            </a:r>
          </a:p>
          <a:p>
            <a:pPr>
              <a:lnSpc>
                <a:spcPts val="2460"/>
              </a:lnSpc>
            </a:pPr>
            <a:r>
              <a:rPr lang="en-US" sz="1757">
                <a:solidFill>
                  <a:srgbClr val="FBF3E4"/>
                </a:solidFill>
                <a:latin typeface="Fira Code"/>
              </a:rPr>
              <a:t>  }</a:t>
            </a:r>
          </a:p>
          <a:p>
            <a:pPr>
              <a:lnSpc>
                <a:spcPts val="2460"/>
              </a:lnSpc>
            </a:pPr>
          </a:p>
          <a:p>
            <a:pPr>
              <a:lnSpc>
                <a:spcPts val="2460"/>
              </a:lnSpc>
            </a:pPr>
            <a:r>
              <a:rPr lang="en-US" sz="1757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757">
                <a:solidFill>
                  <a:srgbClr val="F8BFA7"/>
                </a:solidFill>
                <a:latin typeface="Fira Code"/>
              </a:rPr>
              <a:t>takeDamage</a:t>
            </a:r>
            <a:r>
              <a:rPr lang="en-US" sz="1757">
                <a:solidFill>
                  <a:srgbClr val="FBF3E4"/>
                </a:solidFill>
                <a:latin typeface="Fira Code"/>
              </a:rPr>
              <a:t>(damage: </a:t>
            </a:r>
            <a:r>
              <a:rPr lang="en-US" sz="1757">
                <a:solidFill>
                  <a:srgbClr val="70FEFE"/>
                </a:solidFill>
                <a:latin typeface="Fira Code"/>
              </a:rPr>
              <a:t>number</a:t>
            </a:r>
            <a:r>
              <a:rPr lang="en-US" sz="1757">
                <a:solidFill>
                  <a:srgbClr val="FBF3E4"/>
                </a:solidFill>
                <a:latin typeface="Fira Code"/>
              </a:rPr>
              <a:t>): </a:t>
            </a:r>
            <a:r>
              <a:rPr lang="en-US" sz="1757">
                <a:solidFill>
                  <a:srgbClr val="70FEFE"/>
                </a:solidFill>
                <a:latin typeface="Fira Code"/>
              </a:rPr>
              <a:t>void </a:t>
            </a:r>
            <a:r>
              <a:rPr lang="en-US" sz="1757">
                <a:solidFill>
                  <a:srgbClr val="FBF3E4"/>
                </a:solidFill>
                <a:latin typeface="Fira Code"/>
              </a:rPr>
              <a:t>{</a:t>
            </a:r>
          </a:p>
          <a:p>
            <a:pPr>
              <a:lnSpc>
                <a:spcPts val="2460"/>
              </a:lnSpc>
            </a:pPr>
            <a:r>
              <a:rPr lang="en-US" sz="1757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757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757">
                <a:solidFill>
                  <a:srgbClr val="FBF3E4"/>
                </a:solidFill>
                <a:latin typeface="Fira Code"/>
              </a:rPr>
              <a:t>.life -= damage;</a:t>
            </a:r>
          </a:p>
          <a:p>
            <a:pPr>
              <a:lnSpc>
                <a:spcPts val="2460"/>
              </a:lnSpc>
            </a:pPr>
            <a:r>
              <a:rPr lang="en-US" sz="1757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757">
                <a:solidFill>
                  <a:srgbClr val="FE8CFE"/>
                </a:solidFill>
                <a:latin typeface="Fira Code"/>
              </a:rPr>
              <a:t>if </a:t>
            </a:r>
            <a:r>
              <a:rPr lang="en-US" sz="1757">
                <a:solidFill>
                  <a:srgbClr val="FBF3E4"/>
                </a:solidFill>
                <a:latin typeface="Fira Code"/>
              </a:rPr>
              <a:t>(</a:t>
            </a:r>
            <a:r>
              <a:rPr lang="en-US" sz="1757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757">
                <a:solidFill>
                  <a:srgbClr val="FBF3E4"/>
                </a:solidFill>
                <a:latin typeface="Fira Code"/>
              </a:rPr>
              <a:t>.life &lt;= </a:t>
            </a:r>
            <a:r>
              <a:rPr lang="en-US" sz="1757">
                <a:solidFill>
                  <a:srgbClr val="7ED957"/>
                </a:solidFill>
                <a:latin typeface="Fira Code"/>
              </a:rPr>
              <a:t>0</a:t>
            </a:r>
            <a:r>
              <a:rPr lang="en-US" sz="1757">
                <a:solidFill>
                  <a:srgbClr val="FBF3E4"/>
                </a:solidFill>
                <a:latin typeface="Fira Code"/>
              </a:rPr>
              <a:t>) {</a:t>
            </a:r>
          </a:p>
          <a:p>
            <a:pPr>
              <a:lnSpc>
                <a:spcPts val="2460"/>
              </a:lnSpc>
            </a:pPr>
            <a:r>
              <a:rPr lang="en-US" sz="1757">
                <a:solidFill>
                  <a:srgbClr val="FBF3E4"/>
                </a:solidFill>
                <a:latin typeface="Fira Code"/>
              </a:rPr>
              <a:t>      </a:t>
            </a:r>
            <a:r>
              <a:rPr lang="en-US" sz="1757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757">
                <a:solidFill>
                  <a:srgbClr val="FBF3E4"/>
                </a:solidFill>
                <a:latin typeface="Fira Code"/>
              </a:rPr>
              <a:t>.destroy();</a:t>
            </a:r>
          </a:p>
          <a:p>
            <a:pPr>
              <a:lnSpc>
                <a:spcPts val="2460"/>
              </a:lnSpc>
            </a:pPr>
            <a:r>
              <a:rPr lang="en-US" sz="1757">
                <a:solidFill>
                  <a:srgbClr val="FBF3E4"/>
                </a:solidFill>
                <a:latin typeface="Fira Code"/>
              </a:rPr>
              <a:t>    }</a:t>
            </a:r>
          </a:p>
          <a:p>
            <a:pPr>
              <a:lnSpc>
                <a:spcPts val="2460"/>
              </a:lnSpc>
            </a:pPr>
            <a:r>
              <a:rPr lang="en-US" sz="1757">
                <a:solidFill>
                  <a:srgbClr val="FBF3E4"/>
                </a:solidFill>
                <a:latin typeface="Fira Code"/>
              </a:rPr>
              <a:t>  }</a:t>
            </a:r>
          </a:p>
          <a:p>
            <a:pPr>
              <a:lnSpc>
                <a:spcPts val="2460"/>
              </a:lnSpc>
            </a:pPr>
            <a:r>
              <a:rPr lang="en-US" sz="1757">
                <a:solidFill>
                  <a:srgbClr val="FBF3E4"/>
                </a:solidFill>
                <a:latin typeface="Fira Code"/>
              </a:rPr>
              <a:t>}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3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994301" y="1097635"/>
            <a:ext cx="6012740" cy="1597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1883"/>
              </a:lnSpc>
            </a:pPr>
            <a:r>
              <a:rPr lang="en-US" sz="11883">
                <a:solidFill>
                  <a:srgbClr val="000000"/>
                </a:solidFill>
                <a:latin typeface="Bebas Neue Bold"/>
              </a:rPr>
              <a:t>GET/SET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3297384"/>
            <a:ext cx="7254825" cy="24212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839"/>
              </a:lnSpc>
            </a:pPr>
            <a:r>
              <a:rPr lang="en-US" sz="2399">
                <a:solidFill>
                  <a:srgbClr val="000000"/>
                </a:solidFill>
                <a:latin typeface="Poppins"/>
              </a:rPr>
              <a:t>Utilizado para </a:t>
            </a:r>
            <a:r>
              <a:rPr lang="en-US" sz="2399">
                <a:solidFill>
                  <a:srgbClr val="000000"/>
                </a:solidFill>
                <a:latin typeface="Poppins Bold"/>
              </a:rPr>
              <a:t>expor atributos protegidos</a:t>
            </a:r>
            <a:r>
              <a:rPr lang="en-US" sz="2399">
                <a:solidFill>
                  <a:srgbClr val="000000"/>
                </a:solidFill>
                <a:latin typeface="Poppins"/>
              </a:rPr>
              <a:t> por modificadores de acesso. É importante que seja </a:t>
            </a:r>
            <a:r>
              <a:rPr lang="en-US" sz="2399">
                <a:solidFill>
                  <a:srgbClr val="000000"/>
                </a:solidFill>
                <a:latin typeface="Poppins Bold"/>
              </a:rPr>
              <a:t>usado com</a:t>
            </a:r>
            <a:r>
              <a:rPr lang="en-US" sz="2399">
                <a:solidFill>
                  <a:srgbClr val="000000"/>
                </a:solidFill>
                <a:latin typeface="Poppins"/>
              </a:rPr>
              <a:t> </a:t>
            </a:r>
            <a:r>
              <a:rPr lang="en-US" sz="2399">
                <a:solidFill>
                  <a:srgbClr val="000000"/>
                </a:solidFill>
                <a:latin typeface="Poppins Bold"/>
              </a:rPr>
              <a:t>cautela</a:t>
            </a:r>
            <a:r>
              <a:rPr lang="en-US" sz="2399">
                <a:solidFill>
                  <a:srgbClr val="000000"/>
                </a:solidFill>
                <a:latin typeface="Poppins"/>
              </a:rPr>
              <a:t>. Não há sentido em um modificador de acesso se implementados ambos get/set públicos.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6837044"/>
            <a:ext cx="7036440" cy="14497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839"/>
              </a:lnSpc>
            </a:pPr>
            <a:r>
              <a:rPr lang="en-US" sz="2399">
                <a:solidFill>
                  <a:srgbClr val="000000"/>
                </a:solidFill>
                <a:latin typeface="Poppins Bold"/>
              </a:rPr>
              <a:t>ATENÇÃO</a:t>
            </a:r>
            <a:r>
              <a:rPr lang="en-US" sz="2399">
                <a:solidFill>
                  <a:srgbClr val="000000"/>
                </a:solidFill>
                <a:latin typeface="Poppins"/>
              </a:rPr>
              <a:t>: getters para </a:t>
            </a:r>
            <a:r>
              <a:rPr lang="en-US" sz="2399">
                <a:solidFill>
                  <a:srgbClr val="000000"/>
                </a:solidFill>
                <a:latin typeface="Poppins Bold"/>
              </a:rPr>
              <a:t>atributos</a:t>
            </a:r>
            <a:r>
              <a:rPr lang="en-US" sz="2399">
                <a:solidFill>
                  <a:srgbClr val="000000"/>
                </a:solidFill>
                <a:latin typeface="Poppins"/>
              </a:rPr>
              <a:t> do tipo </a:t>
            </a:r>
            <a:r>
              <a:rPr lang="en-US" sz="2399">
                <a:solidFill>
                  <a:srgbClr val="000000"/>
                </a:solidFill>
                <a:latin typeface="Poppins Bold"/>
              </a:rPr>
              <a:t>boolean</a:t>
            </a:r>
            <a:r>
              <a:rPr lang="en-US" sz="2399">
                <a:solidFill>
                  <a:srgbClr val="000000"/>
                </a:solidFill>
                <a:latin typeface="Poppins"/>
              </a:rPr>
              <a:t> possuem o </a:t>
            </a:r>
            <a:r>
              <a:rPr lang="en-US" sz="2399">
                <a:solidFill>
                  <a:srgbClr val="000000"/>
                </a:solidFill>
                <a:latin typeface="Poppins Bold"/>
              </a:rPr>
              <a:t>prefixo</a:t>
            </a:r>
            <a:r>
              <a:rPr lang="en-US" sz="2399">
                <a:solidFill>
                  <a:srgbClr val="000000"/>
                </a:solidFill>
                <a:latin typeface="Poppins"/>
              </a:rPr>
              <a:t> "</a:t>
            </a:r>
            <a:r>
              <a:rPr lang="en-US" sz="2399">
                <a:solidFill>
                  <a:srgbClr val="000000"/>
                </a:solidFill>
                <a:latin typeface="Poppins Bold"/>
              </a:rPr>
              <a:t>is</a:t>
            </a:r>
            <a:r>
              <a:rPr lang="en-US" sz="2399">
                <a:solidFill>
                  <a:srgbClr val="000000"/>
                </a:solidFill>
                <a:latin typeface="Poppins"/>
              </a:rPr>
              <a:t>" ao invés de "get".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10321894" y="484212"/>
            <a:ext cx="4844726" cy="9479117"/>
            <a:chOff x="0" y="0"/>
            <a:chExt cx="968909" cy="1895752"/>
          </a:xfrm>
        </p:grpSpPr>
        <p:sp>
          <p:nvSpPr>
            <p:cNvPr name="Freeform 6" id="6"/>
            <p:cNvSpPr/>
            <p:nvPr/>
          </p:nvSpPr>
          <p:spPr>
            <a:xfrm>
              <a:off x="0" y="0"/>
              <a:ext cx="968909" cy="1895752"/>
            </a:xfrm>
            <a:custGeom>
              <a:avLst/>
              <a:gdLst/>
              <a:ahLst/>
              <a:cxnLst/>
              <a:rect r="r" b="b" t="t" l="l"/>
              <a:pathLst>
                <a:path h="1895752" w="968909">
                  <a:moveTo>
                    <a:pt x="0" y="0"/>
                  </a:moveTo>
                  <a:lnTo>
                    <a:pt x="968909" y="0"/>
                  </a:lnTo>
                  <a:lnTo>
                    <a:pt x="968909" y="1895752"/>
                  </a:lnTo>
                  <a:lnTo>
                    <a:pt x="0" y="1895752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0436923" y="323670"/>
            <a:ext cx="4938920" cy="9511062"/>
            <a:chOff x="0" y="0"/>
            <a:chExt cx="987747" cy="1902140"/>
          </a:xfrm>
        </p:grpSpPr>
        <p:sp>
          <p:nvSpPr>
            <p:cNvPr name="Freeform 9" id="9"/>
            <p:cNvSpPr/>
            <p:nvPr/>
          </p:nvSpPr>
          <p:spPr>
            <a:xfrm>
              <a:off x="0" y="0"/>
              <a:ext cx="987747" cy="1902140"/>
            </a:xfrm>
            <a:custGeom>
              <a:avLst/>
              <a:gdLst/>
              <a:ahLst/>
              <a:cxnLst/>
              <a:rect r="r" b="b" t="t" l="l"/>
              <a:pathLst>
                <a:path h="1902140" w="987747">
                  <a:moveTo>
                    <a:pt x="0" y="0"/>
                  </a:moveTo>
                  <a:lnTo>
                    <a:pt x="987747" y="0"/>
                  </a:lnTo>
                  <a:lnTo>
                    <a:pt x="987747" y="1902140"/>
                  </a:lnTo>
                  <a:lnTo>
                    <a:pt x="0" y="1902140"/>
                  </a:lnTo>
                  <a:close/>
                </a:path>
              </a:pathLst>
            </a:custGeom>
            <a:solidFill>
              <a:srgbClr val="4C618A"/>
            </a:solidFill>
            <a:ln w="57150">
              <a:solidFill>
                <a:srgbClr val="000000"/>
              </a:solidFill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0436923" y="323670"/>
            <a:ext cx="4938920" cy="421715"/>
            <a:chOff x="0" y="0"/>
            <a:chExt cx="1352657" cy="115498"/>
          </a:xfrm>
        </p:grpSpPr>
        <p:sp>
          <p:nvSpPr>
            <p:cNvPr name="Freeform 12" id="12"/>
            <p:cNvSpPr/>
            <p:nvPr/>
          </p:nvSpPr>
          <p:spPr>
            <a:xfrm>
              <a:off x="0" y="0"/>
              <a:ext cx="1352657" cy="115498"/>
            </a:xfrm>
            <a:custGeom>
              <a:avLst/>
              <a:gdLst/>
              <a:ahLst/>
              <a:cxnLst/>
              <a:rect r="r" b="b" t="t" l="l"/>
              <a:pathLst>
                <a:path h="115498" w="1352657">
                  <a:moveTo>
                    <a:pt x="0" y="0"/>
                  </a:moveTo>
                  <a:lnTo>
                    <a:pt x="1352657" y="0"/>
                  </a:lnTo>
                  <a:lnTo>
                    <a:pt x="1352657" y="115498"/>
                  </a:lnTo>
                  <a:lnTo>
                    <a:pt x="0" y="115498"/>
                  </a:lnTo>
                  <a:close/>
                </a:path>
              </a:pathLst>
            </a:custGeom>
            <a:solidFill>
              <a:srgbClr val="FFFFFF"/>
            </a:solidFill>
            <a:ln w="57150">
              <a:solidFill>
                <a:srgbClr val="000000"/>
              </a:solidFill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pic>
        <p:nvPicPr>
          <p:cNvPr name="Picture 14" id="14"/>
          <p:cNvPicPr>
            <a:picLocks noChangeAspect="true"/>
          </p:cNvPicPr>
          <p:nvPr/>
        </p:nvPicPr>
        <p:blipFill>
          <a:blip r:embed="rId2"/>
          <a:srcRect l="0" t="25116" r="5098" b="33458"/>
          <a:stretch>
            <a:fillRect/>
          </a:stretch>
        </p:blipFill>
        <p:spPr>
          <a:xfrm flipH="false" flipV="false" rot="0">
            <a:off x="10544459" y="424383"/>
            <a:ext cx="672879" cy="220290"/>
          </a:xfrm>
          <a:prstGeom prst="rect">
            <a:avLst/>
          </a:prstGeom>
        </p:spPr>
      </p:pic>
      <p:sp>
        <p:nvSpPr>
          <p:cNvPr name="TextBox 15" id="15"/>
          <p:cNvSpPr txBox="true"/>
          <p:nvPr/>
        </p:nvSpPr>
        <p:spPr>
          <a:xfrm rot="0">
            <a:off x="10723814" y="856763"/>
            <a:ext cx="4273748" cy="88186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180"/>
              </a:lnSpc>
            </a:pPr>
            <a:r>
              <a:rPr lang="en-US" sz="1557">
                <a:solidFill>
                  <a:srgbClr val="2DBEB1"/>
                </a:solidFill>
                <a:latin typeface="Fira Code"/>
              </a:rPr>
              <a:t>class </a:t>
            </a:r>
            <a:r>
              <a:rPr lang="en-US" sz="1557">
                <a:solidFill>
                  <a:srgbClr val="FBF3E4"/>
                </a:solidFill>
                <a:latin typeface="Fira Code"/>
              </a:rPr>
              <a:t>Thing {</a:t>
            </a:r>
          </a:p>
          <a:p>
            <a:pPr>
              <a:lnSpc>
                <a:spcPts val="2180"/>
              </a:lnSpc>
            </a:pPr>
            <a:r>
              <a:rPr lang="en-US" sz="1557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557">
                <a:solidFill>
                  <a:srgbClr val="FE8CFE"/>
                </a:solidFill>
                <a:latin typeface="Fira Code"/>
              </a:rPr>
              <a:t>protected </a:t>
            </a:r>
            <a:r>
              <a:rPr lang="en-US" sz="1557">
                <a:solidFill>
                  <a:srgbClr val="FBF3E4"/>
                </a:solidFill>
                <a:latin typeface="Fira Code"/>
              </a:rPr>
              <a:t>name: </a:t>
            </a:r>
            <a:r>
              <a:rPr lang="en-US" sz="1557">
                <a:solidFill>
                  <a:srgbClr val="70FEFE"/>
                </a:solidFill>
                <a:latin typeface="Fira Code"/>
              </a:rPr>
              <a:t>string</a:t>
            </a:r>
            <a:r>
              <a:rPr lang="en-US" sz="1557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2180"/>
              </a:lnSpc>
            </a:pPr>
            <a:r>
              <a:rPr lang="en-US" sz="1557">
                <a:solidFill>
                  <a:srgbClr val="FE8CFE"/>
                </a:solidFill>
                <a:latin typeface="Fira Code"/>
              </a:rPr>
              <a:t>  protected </a:t>
            </a:r>
            <a:r>
              <a:rPr lang="en-US" sz="1557">
                <a:solidFill>
                  <a:srgbClr val="FBF3E4"/>
                </a:solidFill>
                <a:latin typeface="Fira Code"/>
              </a:rPr>
              <a:t>life: </a:t>
            </a:r>
            <a:r>
              <a:rPr lang="en-US" sz="1557">
                <a:solidFill>
                  <a:srgbClr val="70FEFE"/>
                </a:solidFill>
                <a:latin typeface="Fira Code"/>
              </a:rPr>
              <a:t>number</a:t>
            </a:r>
            <a:r>
              <a:rPr lang="en-US" sz="1557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2180"/>
              </a:lnSpc>
            </a:pPr>
            <a:r>
              <a:rPr lang="en-US" sz="1557">
                <a:solidFill>
                  <a:srgbClr val="FE8CFE"/>
                </a:solidFill>
                <a:latin typeface="Fira Code"/>
              </a:rPr>
              <a:t>  protected </a:t>
            </a:r>
            <a:r>
              <a:rPr lang="en-US" sz="1557">
                <a:solidFill>
                  <a:srgbClr val="FBF3E4"/>
                </a:solidFill>
                <a:latin typeface="Fira Code"/>
              </a:rPr>
              <a:t>destroyed:</a:t>
            </a:r>
            <a:r>
              <a:rPr lang="en-US" sz="1557">
                <a:solidFill>
                  <a:srgbClr val="FE8CFE"/>
                </a:solidFill>
                <a:latin typeface="Fira Code"/>
              </a:rPr>
              <a:t> </a:t>
            </a:r>
            <a:r>
              <a:rPr lang="en-US" sz="1557">
                <a:solidFill>
                  <a:srgbClr val="70FEFE"/>
                </a:solidFill>
                <a:latin typeface="Fira Code"/>
              </a:rPr>
              <a:t>boolean</a:t>
            </a:r>
            <a:r>
              <a:rPr lang="en-US" sz="1557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2180"/>
              </a:lnSpc>
            </a:pPr>
            <a:r>
              <a:rPr lang="en-US" sz="1557">
                <a:solidFill>
                  <a:srgbClr val="FBF3E4"/>
                </a:solidFill>
                <a:latin typeface="Fira Code"/>
              </a:rPr>
              <a:t>  </a:t>
            </a:r>
          </a:p>
          <a:p>
            <a:pPr>
              <a:lnSpc>
                <a:spcPts val="2180"/>
              </a:lnSpc>
            </a:pPr>
            <a:r>
              <a:rPr lang="en-US" sz="1557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557">
                <a:solidFill>
                  <a:srgbClr val="2DBEB1"/>
                </a:solidFill>
                <a:latin typeface="Fira Code"/>
              </a:rPr>
              <a:t>constructor</a:t>
            </a:r>
            <a:r>
              <a:rPr lang="en-US" sz="1557">
                <a:solidFill>
                  <a:srgbClr val="FBF3E4"/>
                </a:solidFill>
                <a:latin typeface="Fira Code"/>
              </a:rPr>
              <a:t>(name: </a:t>
            </a:r>
            <a:r>
              <a:rPr lang="en-US" sz="1557">
                <a:solidFill>
                  <a:srgbClr val="70FEFE"/>
                </a:solidFill>
                <a:latin typeface="Fira Code"/>
              </a:rPr>
              <a:t>string</a:t>
            </a:r>
            <a:r>
              <a:rPr lang="en-US" sz="1557">
                <a:solidFill>
                  <a:srgbClr val="FBF3E4"/>
                </a:solidFill>
                <a:latin typeface="Fira Code"/>
              </a:rPr>
              <a:t>,</a:t>
            </a:r>
          </a:p>
          <a:p>
            <a:pPr>
              <a:lnSpc>
                <a:spcPts val="2180"/>
              </a:lnSpc>
            </a:pPr>
            <a:r>
              <a:rPr lang="en-US" sz="1557">
                <a:solidFill>
                  <a:srgbClr val="FBF3E4"/>
                </a:solidFill>
                <a:latin typeface="Fira Code"/>
              </a:rPr>
              <a:t>              life: </a:t>
            </a:r>
            <a:r>
              <a:rPr lang="en-US" sz="1557">
                <a:solidFill>
                  <a:srgbClr val="70FEFE"/>
                </a:solidFill>
                <a:latin typeface="Fira Code"/>
              </a:rPr>
              <a:t>number</a:t>
            </a:r>
            <a:r>
              <a:rPr lang="en-US" sz="1557">
                <a:solidFill>
                  <a:srgbClr val="FBF3E4"/>
                </a:solidFill>
                <a:latin typeface="Fira Code"/>
              </a:rPr>
              <a:t>) {</a:t>
            </a:r>
          </a:p>
          <a:p>
            <a:pPr>
              <a:lnSpc>
                <a:spcPts val="2180"/>
              </a:lnSpc>
            </a:pPr>
            <a:r>
              <a:rPr lang="en-US" sz="1557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557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557">
                <a:solidFill>
                  <a:srgbClr val="FBF3E4"/>
                </a:solidFill>
                <a:latin typeface="Fira Code"/>
              </a:rPr>
              <a:t>.life = life;</a:t>
            </a:r>
          </a:p>
          <a:p>
            <a:pPr>
              <a:lnSpc>
                <a:spcPts val="2180"/>
              </a:lnSpc>
            </a:pPr>
            <a:r>
              <a:rPr lang="en-US" sz="1557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557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557">
                <a:solidFill>
                  <a:srgbClr val="FBF3E4"/>
                </a:solidFill>
                <a:latin typeface="Fira Code"/>
              </a:rPr>
              <a:t>.destroyed = </a:t>
            </a:r>
            <a:r>
              <a:rPr lang="en-US" sz="1557">
                <a:solidFill>
                  <a:srgbClr val="7ED957"/>
                </a:solidFill>
                <a:latin typeface="Fira Code"/>
              </a:rPr>
              <a:t>false</a:t>
            </a:r>
            <a:r>
              <a:rPr lang="en-US" sz="1557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2180"/>
              </a:lnSpc>
            </a:pPr>
            <a:r>
              <a:rPr lang="en-US" sz="1557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557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557">
                <a:solidFill>
                  <a:srgbClr val="FBF3E4"/>
                </a:solidFill>
                <a:latin typeface="Fira Code"/>
              </a:rPr>
              <a:t>.name = name;</a:t>
            </a:r>
          </a:p>
          <a:p>
            <a:pPr>
              <a:lnSpc>
                <a:spcPts val="2180"/>
              </a:lnSpc>
            </a:pPr>
            <a:r>
              <a:rPr lang="en-US" sz="1557">
                <a:solidFill>
                  <a:srgbClr val="FBF3E4"/>
                </a:solidFill>
                <a:latin typeface="Fira Code"/>
              </a:rPr>
              <a:t>  }</a:t>
            </a:r>
          </a:p>
          <a:p>
            <a:pPr>
              <a:lnSpc>
                <a:spcPts val="2180"/>
              </a:lnSpc>
            </a:pPr>
          </a:p>
          <a:p>
            <a:pPr>
              <a:lnSpc>
                <a:spcPts val="2180"/>
              </a:lnSpc>
            </a:pPr>
            <a:r>
              <a:rPr lang="en-US" sz="1557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557">
                <a:solidFill>
                  <a:srgbClr val="F8BFA7"/>
                </a:solidFill>
                <a:latin typeface="Fira Code"/>
              </a:rPr>
              <a:t>destroy</a:t>
            </a:r>
            <a:r>
              <a:rPr lang="en-US" sz="1557">
                <a:solidFill>
                  <a:srgbClr val="FBF3E4"/>
                </a:solidFill>
                <a:latin typeface="Fira Code"/>
              </a:rPr>
              <a:t>(): </a:t>
            </a:r>
            <a:r>
              <a:rPr lang="en-US" sz="1557">
                <a:solidFill>
                  <a:srgbClr val="70FEFE"/>
                </a:solidFill>
                <a:latin typeface="Fira Code"/>
              </a:rPr>
              <a:t>void</a:t>
            </a:r>
            <a:r>
              <a:rPr lang="en-US" sz="1557">
                <a:solidFill>
                  <a:srgbClr val="FBF3E4"/>
                </a:solidFill>
                <a:latin typeface="Fira Code"/>
              </a:rPr>
              <a:t> {</a:t>
            </a:r>
          </a:p>
          <a:p>
            <a:pPr>
              <a:lnSpc>
                <a:spcPts val="2180"/>
              </a:lnSpc>
            </a:pPr>
            <a:r>
              <a:rPr lang="en-US" sz="1557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557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557">
                <a:solidFill>
                  <a:srgbClr val="FBF3E4"/>
                </a:solidFill>
                <a:latin typeface="Fira Code"/>
              </a:rPr>
              <a:t>.life = 0;</a:t>
            </a:r>
          </a:p>
          <a:p>
            <a:pPr>
              <a:lnSpc>
                <a:spcPts val="2180"/>
              </a:lnSpc>
            </a:pPr>
            <a:r>
              <a:rPr lang="en-US" sz="1557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557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557">
                <a:solidFill>
                  <a:srgbClr val="FBF3E4"/>
                </a:solidFill>
                <a:latin typeface="Fira Code"/>
              </a:rPr>
              <a:t>.destroyed = </a:t>
            </a:r>
            <a:r>
              <a:rPr lang="en-US" sz="1557">
                <a:solidFill>
                  <a:srgbClr val="7ED957"/>
                </a:solidFill>
                <a:latin typeface="Fira Code"/>
              </a:rPr>
              <a:t>true</a:t>
            </a:r>
            <a:r>
              <a:rPr lang="en-US" sz="1557">
                <a:solidFill>
                  <a:srgbClr val="FBF3E4"/>
                </a:solidFill>
                <a:latin typeface="Fira Code"/>
              </a:rPr>
              <a:t>; </a:t>
            </a:r>
          </a:p>
          <a:p>
            <a:pPr>
              <a:lnSpc>
                <a:spcPts val="2180"/>
              </a:lnSpc>
            </a:pPr>
            <a:r>
              <a:rPr lang="en-US" sz="1557">
                <a:solidFill>
                  <a:srgbClr val="FBF3E4"/>
                </a:solidFill>
                <a:latin typeface="Fira Code"/>
              </a:rPr>
              <a:t>  }</a:t>
            </a:r>
          </a:p>
          <a:p>
            <a:pPr>
              <a:lnSpc>
                <a:spcPts val="2180"/>
              </a:lnSpc>
            </a:pPr>
          </a:p>
          <a:p>
            <a:pPr>
              <a:lnSpc>
                <a:spcPts val="2180"/>
              </a:lnSpc>
            </a:pPr>
            <a:r>
              <a:rPr lang="en-US" sz="1557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557">
                <a:solidFill>
                  <a:srgbClr val="F8BFA7"/>
                </a:solidFill>
                <a:latin typeface="Fira Code"/>
              </a:rPr>
              <a:t>getLife</a:t>
            </a:r>
            <a:r>
              <a:rPr lang="en-US" sz="1557">
                <a:solidFill>
                  <a:srgbClr val="FBF3E4"/>
                </a:solidFill>
                <a:latin typeface="Fira Code"/>
              </a:rPr>
              <a:t>(): </a:t>
            </a:r>
            <a:r>
              <a:rPr lang="en-US" sz="1557">
                <a:solidFill>
                  <a:srgbClr val="70FEFE"/>
                </a:solidFill>
                <a:latin typeface="Fira Code"/>
              </a:rPr>
              <a:t>number </a:t>
            </a:r>
            <a:r>
              <a:rPr lang="en-US" sz="1557">
                <a:solidFill>
                  <a:srgbClr val="FBF3E4"/>
                </a:solidFill>
                <a:latin typeface="Fira Code"/>
              </a:rPr>
              <a:t>{</a:t>
            </a:r>
          </a:p>
          <a:p>
            <a:pPr>
              <a:lnSpc>
                <a:spcPts val="2180"/>
              </a:lnSpc>
            </a:pPr>
            <a:r>
              <a:rPr lang="en-US" sz="1557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557">
                <a:solidFill>
                  <a:srgbClr val="FE8CFE"/>
                </a:solidFill>
                <a:latin typeface="Fira Code"/>
              </a:rPr>
              <a:t>return this</a:t>
            </a:r>
            <a:r>
              <a:rPr lang="en-US" sz="1557">
                <a:solidFill>
                  <a:srgbClr val="FBF3E4"/>
                </a:solidFill>
                <a:latin typeface="Fira Code"/>
              </a:rPr>
              <a:t>.life;</a:t>
            </a:r>
          </a:p>
          <a:p>
            <a:pPr>
              <a:lnSpc>
                <a:spcPts val="2180"/>
              </a:lnSpc>
            </a:pPr>
            <a:r>
              <a:rPr lang="en-US" sz="1557">
                <a:solidFill>
                  <a:srgbClr val="FBF3E4"/>
                </a:solidFill>
                <a:latin typeface="Fira Code"/>
              </a:rPr>
              <a:t>  }</a:t>
            </a:r>
          </a:p>
          <a:p>
            <a:pPr>
              <a:lnSpc>
                <a:spcPts val="2180"/>
              </a:lnSpc>
            </a:pPr>
          </a:p>
          <a:p>
            <a:pPr>
              <a:lnSpc>
                <a:spcPts val="2180"/>
              </a:lnSpc>
            </a:pPr>
            <a:r>
              <a:rPr lang="en-US" sz="1557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557">
                <a:solidFill>
                  <a:srgbClr val="F8BFA7"/>
                </a:solidFill>
                <a:latin typeface="Fira Code"/>
              </a:rPr>
              <a:t>takeDamage</a:t>
            </a:r>
            <a:r>
              <a:rPr lang="en-US" sz="1557">
                <a:solidFill>
                  <a:srgbClr val="FBF3E4"/>
                </a:solidFill>
                <a:latin typeface="Fira Code"/>
              </a:rPr>
              <a:t>(damage: </a:t>
            </a:r>
            <a:r>
              <a:rPr lang="en-US" sz="1557">
                <a:solidFill>
                  <a:srgbClr val="70FEFE"/>
                </a:solidFill>
                <a:latin typeface="Fira Code"/>
              </a:rPr>
              <a:t>number</a:t>
            </a:r>
            <a:r>
              <a:rPr lang="en-US" sz="1557">
                <a:solidFill>
                  <a:srgbClr val="FBF3E4"/>
                </a:solidFill>
                <a:latin typeface="Fira Code"/>
              </a:rPr>
              <a:t>): </a:t>
            </a:r>
            <a:r>
              <a:rPr lang="en-US" sz="1557">
                <a:solidFill>
                  <a:srgbClr val="70FEFE"/>
                </a:solidFill>
                <a:latin typeface="Fira Code"/>
              </a:rPr>
              <a:t>void </a:t>
            </a:r>
            <a:r>
              <a:rPr lang="en-US" sz="1557">
                <a:solidFill>
                  <a:srgbClr val="FBF3E4"/>
                </a:solidFill>
                <a:latin typeface="Fira Code"/>
              </a:rPr>
              <a:t>{</a:t>
            </a:r>
          </a:p>
          <a:p>
            <a:pPr>
              <a:lnSpc>
                <a:spcPts val="2180"/>
              </a:lnSpc>
            </a:pPr>
            <a:r>
              <a:rPr lang="en-US" sz="1557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557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557">
                <a:solidFill>
                  <a:srgbClr val="FBF3E4"/>
                </a:solidFill>
                <a:latin typeface="Fira Code"/>
              </a:rPr>
              <a:t>.life -= damage;</a:t>
            </a:r>
          </a:p>
          <a:p>
            <a:pPr>
              <a:lnSpc>
                <a:spcPts val="2180"/>
              </a:lnSpc>
            </a:pPr>
            <a:r>
              <a:rPr lang="en-US" sz="1557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557">
                <a:solidFill>
                  <a:srgbClr val="FE8CFE"/>
                </a:solidFill>
                <a:latin typeface="Fira Code"/>
              </a:rPr>
              <a:t>if </a:t>
            </a:r>
            <a:r>
              <a:rPr lang="en-US" sz="1557">
                <a:solidFill>
                  <a:srgbClr val="FBF3E4"/>
                </a:solidFill>
                <a:latin typeface="Fira Code"/>
              </a:rPr>
              <a:t>(</a:t>
            </a:r>
            <a:r>
              <a:rPr lang="en-US" sz="1557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557">
                <a:solidFill>
                  <a:srgbClr val="FBF3E4"/>
                </a:solidFill>
                <a:latin typeface="Fira Code"/>
              </a:rPr>
              <a:t>.life &lt;= </a:t>
            </a:r>
            <a:r>
              <a:rPr lang="en-US" sz="1557">
                <a:solidFill>
                  <a:srgbClr val="7ED957"/>
                </a:solidFill>
                <a:latin typeface="Fira Code"/>
              </a:rPr>
              <a:t>0</a:t>
            </a:r>
            <a:r>
              <a:rPr lang="en-US" sz="1557">
                <a:solidFill>
                  <a:srgbClr val="FBF3E4"/>
                </a:solidFill>
                <a:latin typeface="Fira Code"/>
              </a:rPr>
              <a:t>) {</a:t>
            </a:r>
          </a:p>
          <a:p>
            <a:pPr>
              <a:lnSpc>
                <a:spcPts val="2180"/>
              </a:lnSpc>
            </a:pPr>
            <a:r>
              <a:rPr lang="en-US" sz="1557">
                <a:solidFill>
                  <a:srgbClr val="FBF3E4"/>
                </a:solidFill>
                <a:latin typeface="Fira Code"/>
              </a:rPr>
              <a:t>      </a:t>
            </a:r>
            <a:r>
              <a:rPr lang="en-US" sz="1557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557">
                <a:solidFill>
                  <a:srgbClr val="FBF3E4"/>
                </a:solidFill>
                <a:latin typeface="Fira Code"/>
              </a:rPr>
              <a:t>.destroy();</a:t>
            </a:r>
          </a:p>
          <a:p>
            <a:pPr>
              <a:lnSpc>
                <a:spcPts val="2180"/>
              </a:lnSpc>
            </a:pPr>
            <a:r>
              <a:rPr lang="en-US" sz="1557">
                <a:solidFill>
                  <a:srgbClr val="FBF3E4"/>
                </a:solidFill>
                <a:latin typeface="Fira Code"/>
              </a:rPr>
              <a:t>    }</a:t>
            </a:r>
          </a:p>
          <a:p>
            <a:pPr>
              <a:lnSpc>
                <a:spcPts val="2180"/>
              </a:lnSpc>
            </a:pPr>
            <a:r>
              <a:rPr lang="en-US" sz="1557">
                <a:solidFill>
                  <a:srgbClr val="FBF3E4"/>
                </a:solidFill>
                <a:latin typeface="Fira Code"/>
              </a:rPr>
              <a:t>  }</a:t>
            </a:r>
          </a:p>
          <a:p>
            <a:pPr>
              <a:lnSpc>
                <a:spcPts val="2180"/>
              </a:lnSpc>
            </a:pPr>
          </a:p>
          <a:p>
            <a:pPr>
              <a:lnSpc>
                <a:spcPts val="2180"/>
              </a:lnSpc>
            </a:pPr>
            <a:r>
              <a:rPr lang="en-US" sz="1557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557">
                <a:solidFill>
                  <a:srgbClr val="F8BFA7"/>
                </a:solidFill>
                <a:latin typeface="Fira Code"/>
              </a:rPr>
              <a:t>isDestroyed</a:t>
            </a:r>
            <a:r>
              <a:rPr lang="en-US" sz="1557">
                <a:solidFill>
                  <a:srgbClr val="FBF3E4"/>
                </a:solidFill>
                <a:latin typeface="Fira Code"/>
              </a:rPr>
              <a:t>(): </a:t>
            </a:r>
            <a:r>
              <a:rPr lang="en-US" sz="1557">
                <a:solidFill>
                  <a:srgbClr val="70FEFE"/>
                </a:solidFill>
                <a:latin typeface="Fira Code"/>
              </a:rPr>
              <a:t>boolean </a:t>
            </a:r>
            <a:r>
              <a:rPr lang="en-US" sz="1557">
                <a:solidFill>
                  <a:srgbClr val="FBF3E4"/>
                </a:solidFill>
                <a:latin typeface="Fira Code"/>
              </a:rPr>
              <a:t>{</a:t>
            </a:r>
          </a:p>
          <a:p>
            <a:pPr>
              <a:lnSpc>
                <a:spcPts val="2180"/>
              </a:lnSpc>
            </a:pPr>
            <a:r>
              <a:rPr lang="en-US" sz="1557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557">
                <a:solidFill>
                  <a:srgbClr val="FE8CFE"/>
                </a:solidFill>
                <a:latin typeface="Fira Code"/>
              </a:rPr>
              <a:t>return this</a:t>
            </a:r>
            <a:r>
              <a:rPr lang="en-US" sz="1557">
                <a:solidFill>
                  <a:srgbClr val="FBF3E4"/>
                </a:solidFill>
                <a:latin typeface="Fira Code"/>
              </a:rPr>
              <a:t>.destroyed;</a:t>
            </a:r>
          </a:p>
          <a:p>
            <a:pPr>
              <a:lnSpc>
                <a:spcPts val="2180"/>
              </a:lnSpc>
            </a:pPr>
            <a:r>
              <a:rPr lang="en-US" sz="1557">
                <a:solidFill>
                  <a:srgbClr val="FBF3E4"/>
                </a:solidFill>
                <a:latin typeface="Fira Code"/>
              </a:rPr>
              <a:t>  }</a:t>
            </a:r>
          </a:p>
          <a:p>
            <a:pPr>
              <a:lnSpc>
                <a:spcPts val="2180"/>
              </a:lnSpc>
            </a:pPr>
            <a:r>
              <a:rPr lang="en-US" sz="1557">
                <a:solidFill>
                  <a:srgbClr val="FBF3E4"/>
                </a:solidFill>
                <a:latin typeface="Fira Code"/>
              </a:rPr>
              <a:t>}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3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994301" y="1097635"/>
            <a:ext cx="6012740" cy="1597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1883"/>
              </a:lnSpc>
            </a:pPr>
            <a:r>
              <a:rPr lang="en-US" sz="11883">
                <a:solidFill>
                  <a:srgbClr val="000000"/>
                </a:solidFill>
                <a:latin typeface="Bebas Neue Bold"/>
              </a:rPr>
              <a:t>EQUALS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3542555"/>
            <a:ext cx="7173811" cy="4781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839"/>
              </a:lnSpc>
            </a:pPr>
            <a:r>
              <a:rPr lang="en-US" sz="2399">
                <a:solidFill>
                  <a:srgbClr val="000000"/>
                </a:solidFill>
                <a:latin typeface="Poppins"/>
              </a:rPr>
              <a:t>Método utilizado para </a:t>
            </a:r>
            <a:r>
              <a:rPr lang="en-US" sz="2399">
                <a:solidFill>
                  <a:srgbClr val="000000"/>
                </a:solidFill>
                <a:latin typeface="Poppins Bold"/>
              </a:rPr>
              <a:t>comparar </a:t>
            </a:r>
            <a:r>
              <a:rPr lang="en-US" sz="2399">
                <a:solidFill>
                  <a:srgbClr val="000000"/>
                </a:solidFill>
                <a:latin typeface="Poppins"/>
              </a:rPr>
              <a:t>dois </a:t>
            </a:r>
            <a:r>
              <a:rPr lang="en-US" sz="2399">
                <a:solidFill>
                  <a:srgbClr val="000000"/>
                </a:solidFill>
                <a:latin typeface="Poppins Bold"/>
              </a:rPr>
              <a:t>objetos</a:t>
            </a:r>
            <a:r>
              <a:rPr lang="en-US" sz="2399">
                <a:solidFill>
                  <a:srgbClr val="000000"/>
                </a:solidFill>
                <a:latin typeface="Poppins"/>
              </a:rPr>
              <a:t>. 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4503362"/>
            <a:ext cx="7173811" cy="24212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839"/>
              </a:lnSpc>
            </a:pPr>
            <a:r>
              <a:rPr lang="en-US" sz="2399">
                <a:solidFill>
                  <a:srgbClr val="000000"/>
                </a:solidFill>
                <a:latin typeface="Poppins"/>
              </a:rPr>
              <a:t>Ao utilizar objetos, deve-se </a:t>
            </a:r>
            <a:r>
              <a:rPr lang="en-US" sz="2399">
                <a:solidFill>
                  <a:srgbClr val="000000"/>
                </a:solidFill>
                <a:latin typeface="Poppins Bold"/>
              </a:rPr>
              <a:t>evitar </a:t>
            </a:r>
            <a:r>
              <a:rPr lang="en-US" sz="2399">
                <a:solidFill>
                  <a:srgbClr val="000000"/>
                </a:solidFill>
                <a:latin typeface="Poppins"/>
              </a:rPr>
              <a:t>a comparação por meio dos operadores "</a:t>
            </a:r>
            <a:r>
              <a:rPr lang="en-US" sz="2399">
                <a:solidFill>
                  <a:srgbClr val="000000"/>
                </a:solidFill>
                <a:latin typeface="Poppins Bold"/>
              </a:rPr>
              <a:t>==</a:t>
            </a:r>
            <a:r>
              <a:rPr lang="en-US" sz="2399">
                <a:solidFill>
                  <a:srgbClr val="000000"/>
                </a:solidFill>
                <a:latin typeface="Poppins"/>
              </a:rPr>
              <a:t>" e "</a:t>
            </a:r>
            <a:r>
              <a:rPr lang="en-US" sz="2399">
                <a:solidFill>
                  <a:srgbClr val="000000"/>
                </a:solidFill>
                <a:latin typeface="Poppins Bold"/>
              </a:rPr>
              <a:t>===</a:t>
            </a:r>
            <a:r>
              <a:rPr lang="en-US" sz="2399">
                <a:solidFill>
                  <a:srgbClr val="000000"/>
                </a:solidFill>
                <a:latin typeface="Poppins"/>
              </a:rPr>
              <a:t>". Apesar de funcionar, estes operadores </a:t>
            </a:r>
            <a:r>
              <a:rPr lang="en-US" sz="2399">
                <a:solidFill>
                  <a:srgbClr val="000000"/>
                </a:solidFill>
                <a:latin typeface="Poppins Bold"/>
              </a:rPr>
              <a:t>não comparam o conteúdo</a:t>
            </a:r>
            <a:r>
              <a:rPr lang="en-US" sz="2399">
                <a:solidFill>
                  <a:srgbClr val="000000"/>
                </a:solidFill>
                <a:latin typeface="Poppins"/>
              </a:rPr>
              <a:t> dos objetos e sim o </a:t>
            </a:r>
            <a:r>
              <a:rPr lang="en-US" sz="2399">
                <a:solidFill>
                  <a:srgbClr val="000000"/>
                </a:solidFill>
                <a:latin typeface="Poppins Bold"/>
              </a:rPr>
              <a:t>enderço de memória</a:t>
            </a:r>
            <a:r>
              <a:rPr lang="en-US" sz="2399">
                <a:solidFill>
                  <a:srgbClr val="000000"/>
                </a:solidFill>
                <a:latin typeface="Poppins"/>
              </a:rPr>
              <a:t> ocupado por ele. 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7407270"/>
            <a:ext cx="7173811" cy="14497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839"/>
              </a:lnSpc>
            </a:pPr>
            <a:r>
              <a:rPr lang="en-US" sz="2399">
                <a:solidFill>
                  <a:srgbClr val="000000"/>
                </a:solidFill>
                <a:latin typeface="Poppins"/>
              </a:rPr>
              <a:t>Implementando um método </a:t>
            </a:r>
            <a:r>
              <a:rPr lang="en-US" sz="2399">
                <a:solidFill>
                  <a:srgbClr val="000000"/>
                </a:solidFill>
                <a:latin typeface="Poppins Bold"/>
              </a:rPr>
              <a:t>equals </a:t>
            </a:r>
            <a:r>
              <a:rPr lang="en-US" sz="2399">
                <a:solidFill>
                  <a:srgbClr val="000000"/>
                </a:solidFill>
                <a:latin typeface="Poppins"/>
              </a:rPr>
              <a:t>é possível seguir a </a:t>
            </a:r>
            <a:r>
              <a:rPr lang="en-US" sz="2399">
                <a:solidFill>
                  <a:srgbClr val="000000"/>
                </a:solidFill>
                <a:latin typeface="Poppins Bold"/>
              </a:rPr>
              <a:t>regra </a:t>
            </a:r>
            <a:r>
              <a:rPr lang="en-US" sz="2399">
                <a:solidFill>
                  <a:srgbClr val="000000"/>
                </a:solidFill>
                <a:latin typeface="Poppins"/>
              </a:rPr>
              <a:t>cabível ao contexto da aplicação.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10709603" y="1256438"/>
            <a:ext cx="5912787" cy="7961948"/>
            <a:chOff x="0" y="0"/>
            <a:chExt cx="1010751" cy="1361042"/>
          </a:xfrm>
        </p:grpSpPr>
        <p:sp>
          <p:nvSpPr>
            <p:cNvPr name="Freeform 7" id="7"/>
            <p:cNvSpPr/>
            <p:nvPr/>
          </p:nvSpPr>
          <p:spPr>
            <a:xfrm>
              <a:off x="0" y="0"/>
              <a:ext cx="1010751" cy="1361042"/>
            </a:xfrm>
            <a:custGeom>
              <a:avLst/>
              <a:gdLst/>
              <a:ahLst/>
              <a:cxnLst/>
              <a:rect r="r" b="b" t="t" l="l"/>
              <a:pathLst>
                <a:path h="1361042" w="1010751">
                  <a:moveTo>
                    <a:pt x="0" y="0"/>
                  </a:moveTo>
                  <a:lnTo>
                    <a:pt x="1010751" y="0"/>
                  </a:lnTo>
                  <a:lnTo>
                    <a:pt x="1010751" y="1361042"/>
                  </a:lnTo>
                  <a:lnTo>
                    <a:pt x="0" y="1361042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0844178" y="1068614"/>
            <a:ext cx="6101797" cy="7999321"/>
            <a:chOff x="0" y="0"/>
            <a:chExt cx="1043061" cy="1367431"/>
          </a:xfrm>
        </p:grpSpPr>
        <p:sp>
          <p:nvSpPr>
            <p:cNvPr name="Freeform 10" id="10"/>
            <p:cNvSpPr/>
            <p:nvPr/>
          </p:nvSpPr>
          <p:spPr>
            <a:xfrm>
              <a:off x="0" y="0"/>
              <a:ext cx="1043061" cy="1367431"/>
            </a:xfrm>
            <a:custGeom>
              <a:avLst/>
              <a:gdLst/>
              <a:ahLst/>
              <a:cxnLst/>
              <a:rect r="r" b="b" t="t" l="l"/>
              <a:pathLst>
                <a:path h="1367431" w="1043061">
                  <a:moveTo>
                    <a:pt x="0" y="0"/>
                  </a:moveTo>
                  <a:lnTo>
                    <a:pt x="1043061" y="0"/>
                  </a:lnTo>
                  <a:lnTo>
                    <a:pt x="1043061" y="1367431"/>
                  </a:lnTo>
                  <a:lnTo>
                    <a:pt x="0" y="1367431"/>
                  </a:lnTo>
                  <a:close/>
                </a:path>
              </a:pathLst>
            </a:custGeom>
            <a:solidFill>
              <a:srgbClr val="4C618A"/>
            </a:solidFill>
            <a:ln w="57150">
              <a:solidFill>
                <a:srgbClr val="000000"/>
              </a:solidFill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0844178" y="1068614"/>
            <a:ext cx="6101797" cy="493379"/>
            <a:chOff x="0" y="0"/>
            <a:chExt cx="1428407" cy="115498"/>
          </a:xfrm>
        </p:grpSpPr>
        <p:sp>
          <p:nvSpPr>
            <p:cNvPr name="Freeform 13" id="13"/>
            <p:cNvSpPr/>
            <p:nvPr/>
          </p:nvSpPr>
          <p:spPr>
            <a:xfrm>
              <a:off x="0" y="0"/>
              <a:ext cx="1428407" cy="115498"/>
            </a:xfrm>
            <a:custGeom>
              <a:avLst/>
              <a:gdLst/>
              <a:ahLst/>
              <a:cxnLst/>
              <a:rect r="r" b="b" t="t" l="l"/>
              <a:pathLst>
                <a:path h="115498" w="1428407">
                  <a:moveTo>
                    <a:pt x="0" y="0"/>
                  </a:moveTo>
                  <a:lnTo>
                    <a:pt x="1428407" y="0"/>
                  </a:lnTo>
                  <a:lnTo>
                    <a:pt x="1428407" y="115498"/>
                  </a:lnTo>
                  <a:lnTo>
                    <a:pt x="0" y="115498"/>
                  </a:lnTo>
                  <a:close/>
                </a:path>
              </a:pathLst>
            </a:custGeom>
            <a:solidFill>
              <a:srgbClr val="FFFFFF"/>
            </a:solidFill>
            <a:ln w="57150">
              <a:solidFill>
                <a:srgbClr val="000000"/>
              </a:solidFill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pic>
        <p:nvPicPr>
          <p:cNvPr name="Picture 15" id="15"/>
          <p:cNvPicPr>
            <a:picLocks noChangeAspect="true"/>
          </p:cNvPicPr>
          <p:nvPr/>
        </p:nvPicPr>
        <p:blipFill>
          <a:blip r:embed="rId2"/>
          <a:srcRect l="0" t="25116" r="5098" b="33458"/>
          <a:stretch>
            <a:fillRect/>
          </a:stretch>
        </p:blipFill>
        <p:spPr>
          <a:xfrm flipH="false" flipV="false" rot="0">
            <a:off x="10969988" y="1186441"/>
            <a:ext cx="787225" cy="257725"/>
          </a:xfrm>
          <a:prstGeom prst="rect">
            <a:avLst/>
          </a:prstGeom>
        </p:spPr>
      </p:pic>
      <p:sp>
        <p:nvSpPr>
          <p:cNvPr name="TextBox 16" id="16"/>
          <p:cNvSpPr txBox="true"/>
          <p:nvPr/>
        </p:nvSpPr>
        <p:spPr>
          <a:xfrm rot="0">
            <a:off x="11179822" y="1676485"/>
            <a:ext cx="5555270" cy="71014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551"/>
              </a:lnSpc>
            </a:pPr>
            <a:r>
              <a:rPr lang="en-US" sz="1822">
                <a:solidFill>
                  <a:srgbClr val="2DBEB1"/>
                </a:solidFill>
                <a:latin typeface="Fira Code"/>
              </a:rPr>
              <a:t>class </a:t>
            </a:r>
            <a:r>
              <a:rPr lang="en-US" sz="1822">
                <a:solidFill>
                  <a:srgbClr val="FBF3E4"/>
                </a:solidFill>
                <a:latin typeface="Fira Code"/>
              </a:rPr>
              <a:t>Thing {</a:t>
            </a:r>
          </a:p>
          <a:p>
            <a:pPr>
              <a:lnSpc>
                <a:spcPts val="2551"/>
              </a:lnSpc>
            </a:pPr>
            <a:r>
              <a:rPr lang="en-US" sz="1822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822">
                <a:solidFill>
                  <a:srgbClr val="FE8CFE"/>
                </a:solidFill>
                <a:latin typeface="Fira Code"/>
              </a:rPr>
              <a:t>protected </a:t>
            </a:r>
            <a:r>
              <a:rPr lang="en-US" sz="1822">
                <a:solidFill>
                  <a:srgbClr val="FBF3E4"/>
                </a:solidFill>
                <a:latin typeface="Fira Code"/>
              </a:rPr>
              <a:t>name: </a:t>
            </a:r>
            <a:r>
              <a:rPr lang="en-US" sz="1822">
                <a:solidFill>
                  <a:srgbClr val="70FEFE"/>
                </a:solidFill>
                <a:latin typeface="Fira Code"/>
              </a:rPr>
              <a:t>string</a:t>
            </a:r>
            <a:r>
              <a:rPr lang="en-US" sz="1822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2551"/>
              </a:lnSpc>
            </a:pPr>
            <a:r>
              <a:rPr lang="en-US" sz="1822">
                <a:solidFill>
                  <a:srgbClr val="FE8CFE"/>
                </a:solidFill>
                <a:latin typeface="Fira Code"/>
              </a:rPr>
              <a:t>  protected </a:t>
            </a:r>
            <a:r>
              <a:rPr lang="en-US" sz="1822">
                <a:solidFill>
                  <a:srgbClr val="FBF3E4"/>
                </a:solidFill>
                <a:latin typeface="Fira Code"/>
              </a:rPr>
              <a:t>life: </a:t>
            </a:r>
            <a:r>
              <a:rPr lang="en-US" sz="1822">
                <a:solidFill>
                  <a:srgbClr val="70FEFE"/>
                </a:solidFill>
                <a:latin typeface="Fira Code"/>
              </a:rPr>
              <a:t>number</a:t>
            </a:r>
            <a:r>
              <a:rPr lang="en-US" sz="1822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2551"/>
              </a:lnSpc>
            </a:pPr>
            <a:r>
              <a:rPr lang="en-US" sz="1822">
                <a:solidFill>
                  <a:srgbClr val="FE8CFE"/>
                </a:solidFill>
                <a:latin typeface="Fira Code"/>
              </a:rPr>
              <a:t>  protected </a:t>
            </a:r>
            <a:r>
              <a:rPr lang="en-US" sz="1822">
                <a:solidFill>
                  <a:srgbClr val="FBF3E4"/>
                </a:solidFill>
                <a:latin typeface="Fira Code"/>
              </a:rPr>
              <a:t>destroyed:</a:t>
            </a:r>
            <a:r>
              <a:rPr lang="en-US" sz="1822">
                <a:solidFill>
                  <a:srgbClr val="FE8CFE"/>
                </a:solidFill>
                <a:latin typeface="Fira Code"/>
              </a:rPr>
              <a:t> </a:t>
            </a:r>
            <a:r>
              <a:rPr lang="en-US" sz="1822">
                <a:solidFill>
                  <a:srgbClr val="70FEFE"/>
                </a:solidFill>
                <a:latin typeface="Fira Code"/>
              </a:rPr>
              <a:t>boolean</a:t>
            </a:r>
            <a:r>
              <a:rPr lang="en-US" sz="1822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2551"/>
              </a:lnSpc>
            </a:pPr>
            <a:r>
              <a:rPr lang="en-US" sz="1822">
                <a:solidFill>
                  <a:srgbClr val="FBF3E4"/>
                </a:solidFill>
                <a:latin typeface="Fira Code"/>
              </a:rPr>
              <a:t>  </a:t>
            </a:r>
          </a:p>
          <a:p>
            <a:pPr>
              <a:lnSpc>
                <a:spcPts val="2551"/>
              </a:lnSpc>
            </a:pPr>
            <a:r>
              <a:rPr lang="en-US" sz="1822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822">
                <a:solidFill>
                  <a:srgbClr val="2DBEB1"/>
                </a:solidFill>
                <a:latin typeface="Fira Code"/>
              </a:rPr>
              <a:t>constructor</a:t>
            </a:r>
            <a:r>
              <a:rPr lang="en-US" sz="1822">
                <a:solidFill>
                  <a:srgbClr val="FBF3E4"/>
                </a:solidFill>
                <a:latin typeface="Fira Code"/>
              </a:rPr>
              <a:t>(name: </a:t>
            </a:r>
            <a:r>
              <a:rPr lang="en-US" sz="1822">
                <a:solidFill>
                  <a:srgbClr val="70FEFE"/>
                </a:solidFill>
                <a:latin typeface="Fira Code"/>
              </a:rPr>
              <a:t>string</a:t>
            </a:r>
            <a:r>
              <a:rPr lang="en-US" sz="1822">
                <a:solidFill>
                  <a:srgbClr val="FBF3E4"/>
                </a:solidFill>
                <a:latin typeface="Fira Code"/>
              </a:rPr>
              <a:t>,</a:t>
            </a:r>
          </a:p>
          <a:p>
            <a:pPr>
              <a:lnSpc>
                <a:spcPts val="2551"/>
              </a:lnSpc>
            </a:pPr>
            <a:r>
              <a:rPr lang="en-US" sz="1822">
                <a:solidFill>
                  <a:srgbClr val="FBF3E4"/>
                </a:solidFill>
                <a:latin typeface="Fira Code"/>
              </a:rPr>
              <a:t>              life: </a:t>
            </a:r>
            <a:r>
              <a:rPr lang="en-US" sz="1822">
                <a:solidFill>
                  <a:srgbClr val="70FEFE"/>
                </a:solidFill>
                <a:latin typeface="Fira Code"/>
              </a:rPr>
              <a:t>number</a:t>
            </a:r>
            <a:r>
              <a:rPr lang="en-US" sz="1822">
                <a:solidFill>
                  <a:srgbClr val="FBF3E4"/>
                </a:solidFill>
                <a:latin typeface="Fira Code"/>
              </a:rPr>
              <a:t>) {</a:t>
            </a:r>
          </a:p>
          <a:p>
            <a:pPr>
              <a:lnSpc>
                <a:spcPts val="2551"/>
              </a:lnSpc>
            </a:pPr>
            <a:r>
              <a:rPr lang="en-US" sz="1822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822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822">
                <a:solidFill>
                  <a:srgbClr val="FBF3E4"/>
                </a:solidFill>
                <a:latin typeface="Fira Code"/>
              </a:rPr>
              <a:t>.life = life;</a:t>
            </a:r>
          </a:p>
          <a:p>
            <a:pPr>
              <a:lnSpc>
                <a:spcPts val="2551"/>
              </a:lnSpc>
            </a:pPr>
            <a:r>
              <a:rPr lang="en-US" sz="1822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822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822">
                <a:solidFill>
                  <a:srgbClr val="FBF3E4"/>
                </a:solidFill>
                <a:latin typeface="Fira Code"/>
              </a:rPr>
              <a:t>.destroyed = </a:t>
            </a:r>
            <a:r>
              <a:rPr lang="en-US" sz="1822">
                <a:solidFill>
                  <a:srgbClr val="7ED957"/>
                </a:solidFill>
                <a:latin typeface="Fira Code"/>
              </a:rPr>
              <a:t>false</a:t>
            </a:r>
            <a:r>
              <a:rPr lang="en-US" sz="1822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2551"/>
              </a:lnSpc>
            </a:pPr>
            <a:r>
              <a:rPr lang="en-US" sz="1822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822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822">
                <a:solidFill>
                  <a:srgbClr val="FBF3E4"/>
                </a:solidFill>
                <a:latin typeface="Fira Code"/>
              </a:rPr>
              <a:t>.name = name;</a:t>
            </a:r>
          </a:p>
          <a:p>
            <a:pPr>
              <a:lnSpc>
                <a:spcPts val="2551"/>
              </a:lnSpc>
            </a:pPr>
            <a:r>
              <a:rPr lang="en-US" sz="1822">
                <a:solidFill>
                  <a:srgbClr val="FBF3E4"/>
                </a:solidFill>
                <a:latin typeface="Fira Code"/>
              </a:rPr>
              <a:t>  }</a:t>
            </a:r>
          </a:p>
          <a:p>
            <a:pPr>
              <a:lnSpc>
                <a:spcPts val="2551"/>
              </a:lnSpc>
            </a:pPr>
          </a:p>
          <a:p>
            <a:pPr>
              <a:lnSpc>
                <a:spcPts val="2551"/>
              </a:lnSpc>
            </a:pPr>
            <a:r>
              <a:rPr lang="en-US" sz="1822">
                <a:solidFill>
                  <a:srgbClr val="D9D9D9"/>
                </a:solidFill>
                <a:latin typeface="Fira Code"/>
              </a:rPr>
              <a:t>  //métodos</a:t>
            </a:r>
          </a:p>
          <a:p>
            <a:pPr>
              <a:lnSpc>
                <a:spcPts val="2551"/>
              </a:lnSpc>
            </a:pPr>
            <a:r>
              <a:rPr lang="en-US" sz="1822">
                <a:solidFill>
                  <a:srgbClr val="FBF3E4"/>
                </a:solidFill>
                <a:latin typeface="Fira Code"/>
              </a:rPr>
              <a:t>  </a:t>
            </a:r>
          </a:p>
          <a:p>
            <a:pPr>
              <a:lnSpc>
                <a:spcPts val="2551"/>
              </a:lnSpc>
            </a:pPr>
            <a:r>
              <a:rPr lang="en-US" sz="1822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822">
                <a:solidFill>
                  <a:srgbClr val="F8BFA7"/>
                </a:solidFill>
                <a:latin typeface="Fira Code"/>
              </a:rPr>
              <a:t>getName</a:t>
            </a:r>
            <a:r>
              <a:rPr lang="en-US" sz="1822">
                <a:solidFill>
                  <a:srgbClr val="FBF3E4"/>
                </a:solidFill>
                <a:latin typeface="Fira Code"/>
              </a:rPr>
              <a:t>(): </a:t>
            </a:r>
            <a:r>
              <a:rPr lang="en-US" sz="1822">
                <a:solidFill>
                  <a:srgbClr val="70FEFE"/>
                </a:solidFill>
                <a:latin typeface="Fira Code"/>
              </a:rPr>
              <a:t>string </a:t>
            </a:r>
            <a:r>
              <a:rPr lang="en-US" sz="1822">
                <a:solidFill>
                  <a:srgbClr val="FBF3E4"/>
                </a:solidFill>
                <a:latin typeface="Fira Code"/>
              </a:rPr>
              <a:t>{</a:t>
            </a:r>
          </a:p>
          <a:p>
            <a:pPr>
              <a:lnSpc>
                <a:spcPts val="2551"/>
              </a:lnSpc>
            </a:pPr>
            <a:r>
              <a:rPr lang="en-US" sz="1822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822">
                <a:solidFill>
                  <a:srgbClr val="FE8CFE"/>
                </a:solidFill>
                <a:latin typeface="Fira Code"/>
              </a:rPr>
              <a:t>return this</a:t>
            </a:r>
            <a:r>
              <a:rPr lang="en-US" sz="1822">
                <a:solidFill>
                  <a:srgbClr val="FBF3E4"/>
                </a:solidFill>
                <a:latin typeface="Fira Code"/>
              </a:rPr>
              <a:t>.name;</a:t>
            </a:r>
          </a:p>
          <a:p>
            <a:pPr>
              <a:lnSpc>
                <a:spcPts val="2551"/>
              </a:lnSpc>
            </a:pPr>
            <a:r>
              <a:rPr lang="en-US" sz="1822">
                <a:solidFill>
                  <a:srgbClr val="FBF3E4"/>
                </a:solidFill>
                <a:latin typeface="Fira Code"/>
              </a:rPr>
              <a:t>  }</a:t>
            </a:r>
          </a:p>
          <a:p>
            <a:pPr>
              <a:lnSpc>
                <a:spcPts val="2551"/>
              </a:lnSpc>
            </a:pPr>
          </a:p>
          <a:p>
            <a:pPr>
              <a:lnSpc>
                <a:spcPts val="2551"/>
              </a:lnSpc>
            </a:pPr>
            <a:r>
              <a:rPr lang="en-US" sz="1822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822">
                <a:solidFill>
                  <a:srgbClr val="F8BFA7"/>
                </a:solidFill>
                <a:latin typeface="Fira Code"/>
              </a:rPr>
              <a:t>equals</a:t>
            </a:r>
            <a:r>
              <a:rPr lang="en-US" sz="1822">
                <a:solidFill>
                  <a:srgbClr val="FBF3E4"/>
                </a:solidFill>
                <a:latin typeface="Fira Code"/>
              </a:rPr>
              <a:t>(thing: </a:t>
            </a:r>
            <a:r>
              <a:rPr lang="en-US" sz="1822">
                <a:solidFill>
                  <a:srgbClr val="70FEFE"/>
                </a:solidFill>
                <a:latin typeface="Fira Code"/>
              </a:rPr>
              <a:t>Thing</a:t>
            </a:r>
            <a:r>
              <a:rPr lang="en-US" sz="1822">
                <a:solidFill>
                  <a:srgbClr val="FBF3E4"/>
                </a:solidFill>
                <a:latin typeface="Fira Code"/>
              </a:rPr>
              <a:t>): </a:t>
            </a:r>
            <a:r>
              <a:rPr lang="en-US" sz="1822">
                <a:solidFill>
                  <a:srgbClr val="70FEFE"/>
                </a:solidFill>
                <a:latin typeface="Fira Code"/>
              </a:rPr>
              <a:t>boolean </a:t>
            </a:r>
            <a:r>
              <a:rPr lang="en-US" sz="1822">
                <a:solidFill>
                  <a:srgbClr val="FBF3E4"/>
                </a:solidFill>
                <a:latin typeface="Fira Code"/>
              </a:rPr>
              <a:t>{</a:t>
            </a:r>
          </a:p>
          <a:p>
            <a:pPr>
              <a:lnSpc>
                <a:spcPts val="2551"/>
              </a:lnSpc>
            </a:pPr>
            <a:r>
              <a:rPr lang="en-US" sz="1822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822">
                <a:solidFill>
                  <a:srgbClr val="FE8CFE"/>
                </a:solidFill>
                <a:latin typeface="Fira Code"/>
              </a:rPr>
              <a:t>return this</a:t>
            </a:r>
            <a:r>
              <a:rPr lang="en-US" sz="1822">
                <a:solidFill>
                  <a:srgbClr val="FBF3E4"/>
                </a:solidFill>
                <a:latin typeface="Fira Code"/>
              </a:rPr>
              <a:t>.name === thing.getName()</a:t>
            </a:r>
          </a:p>
          <a:p>
            <a:pPr>
              <a:lnSpc>
                <a:spcPts val="2551"/>
              </a:lnSpc>
            </a:pPr>
            <a:r>
              <a:rPr lang="en-US" sz="1822">
                <a:solidFill>
                  <a:srgbClr val="FBF3E4"/>
                </a:solidFill>
                <a:latin typeface="Fira Code"/>
              </a:rPr>
              <a:t>  }</a:t>
            </a:r>
          </a:p>
          <a:p>
            <a:pPr>
              <a:lnSpc>
                <a:spcPts val="2551"/>
              </a:lnSpc>
            </a:pPr>
            <a:r>
              <a:rPr lang="en-US" sz="1822">
                <a:solidFill>
                  <a:srgbClr val="FBF3E4"/>
                </a:solidFill>
                <a:latin typeface="Fira Code"/>
              </a:rPr>
              <a:t>}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3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994301" y="1097635"/>
            <a:ext cx="6012740" cy="1597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1883"/>
              </a:lnSpc>
            </a:pPr>
            <a:r>
              <a:rPr lang="en-US" sz="11883">
                <a:solidFill>
                  <a:srgbClr val="000000"/>
                </a:solidFill>
                <a:latin typeface="Bebas Neue Bold"/>
              </a:rPr>
              <a:t>CONSTANTES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9453424" y="2882698"/>
            <a:ext cx="7274404" cy="6186079"/>
            <a:chOff x="0" y="0"/>
            <a:chExt cx="1243511" cy="1057469"/>
          </a:xfrm>
        </p:grpSpPr>
        <p:sp>
          <p:nvSpPr>
            <p:cNvPr name="Freeform 4" id="4"/>
            <p:cNvSpPr/>
            <p:nvPr/>
          </p:nvSpPr>
          <p:spPr>
            <a:xfrm>
              <a:off x="0" y="0"/>
              <a:ext cx="1243511" cy="1057469"/>
            </a:xfrm>
            <a:custGeom>
              <a:avLst/>
              <a:gdLst/>
              <a:ahLst/>
              <a:cxnLst/>
              <a:rect r="r" b="b" t="t" l="l"/>
              <a:pathLst>
                <a:path h="1057469" w="1243511">
                  <a:moveTo>
                    <a:pt x="0" y="0"/>
                  </a:moveTo>
                  <a:lnTo>
                    <a:pt x="1243511" y="0"/>
                  </a:lnTo>
                  <a:lnTo>
                    <a:pt x="1243511" y="1057469"/>
                  </a:lnTo>
                  <a:lnTo>
                    <a:pt x="0" y="1057469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9588000" y="2694875"/>
            <a:ext cx="7443822" cy="6053117"/>
            <a:chOff x="0" y="0"/>
            <a:chExt cx="1272472" cy="1034740"/>
          </a:xfrm>
        </p:grpSpPr>
        <p:sp>
          <p:nvSpPr>
            <p:cNvPr name="Freeform 7" id="7"/>
            <p:cNvSpPr/>
            <p:nvPr/>
          </p:nvSpPr>
          <p:spPr>
            <a:xfrm>
              <a:off x="0" y="0"/>
              <a:ext cx="1272472" cy="1034740"/>
            </a:xfrm>
            <a:custGeom>
              <a:avLst/>
              <a:gdLst/>
              <a:ahLst/>
              <a:cxnLst/>
              <a:rect r="r" b="b" t="t" l="l"/>
              <a:pathLst>
                <a:path h="1034740" w="1272472">
                  <a:moveTo>
                    <a:pt x="0" y="0"/>
                  </a:moveTo>
                  <a:lnTo>
                    <a:pt x="1272472" y="0"/>
                  </a:lnTo>
                  <a:lnTo>
                    <a:pt x="1272472" y="1034740"/>
                  </a:lnTo>
                  <a:lnTo>
                    <a:pt x="0" y="1034740"/>
                  </a:lnTo>
                  <a:close/>
                </a:path>
              </a:pathLst>
            </a:custGeom>
            <a:solidFill>
              <a:srgbClr val="4C618A"/>
            </a:solidFill>
            <a:ln w="57150">
              <a:solidFill>
                <a:srgbClr val="000000"/>
              </a:solidFill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9588000" y="2694875"/>
            <a:ext cx="7443822" cy="493379"/>
            <a:chOff x="0" y="0"/>
            <a:chExt cx="1742570" cy="115498"/>
          </a:xfrm>
        </p:grpSpPr>
        <p:sp>
          <p:nvSpPr>
            <p:cNvPr name="Freeform 10" id="10"/>
            <p:cNvSpPr/>
            <p:nvPr/>
          </p:nvSpPr>
          <p:spPr>
            <a:xfrm>
              <a:off x="0" y="0"/>
              <a:ext cx="1742570" cy="115498"/>
            </a:xfrm>
            <a:custGeom>
              <a:avLst/>
              <a:gdLst/>
              <a:ahLst/>
              <a:cxnLst/>
              <a:rect r="r" b="b" t="t" l="l"/>
              <a:pathLst>
                <a:path h="115498" w="1742570">
                  <a:moveTo>
                    <a:pt x="0" y="0"/>
                  </a:moveTo>
                  <a:lnTo>
                    <a:pt x="1742570" y="0"/>
                  </a:lnTo>
                  <a:lnTo>
                    <a:pt x="1742570" y="115498"/>
                  </a:lnTo>
                  <a:lnTo>
                    <a:pt x="0" y="115498"/>
                  </a:lnTo>
                  <a:close/>
                </a:path>
              </a:pathLst>
            </a:custGeom>
            <a:solidFill>
              <a:srgbClr val="FFFFFF"/>
            </a:solidFill>
            <a:ln w="57150">
              <a:solidFill>
                <a:srgbClr val="000000"/>
              </a:solidFill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pic>
        <p:nvPicPr>
          <p:cNvPr name="Picture 12" id="12"/>
          <p:cNvPicPr>
            <a:picLocks noChangeAspect="true"/>
          </p:cNvPicPr>
          <p:nvPr/>
        </p:nvPicPr>
        <p:blipFill>
          <a:blip r:embed="rId2"/>
          <a:srcRect l="0" t="25116" r="5098" b="33458"/>
          <a:stretch>
            <a:fillRect/>
          </a:stretch>
        </p:blipFill>
        <p:spPr>
          <a:xfrm flipH="false" flipV="false" rot="0">
            <a:off x="9713810" y="2812701"/>
            <a:ext cx="787225" cy="257725"/>
          </a:xfrm>
          <a:prstGeom prst="rect">
            <a:avLst/>
          </a:prstGeom>
        </p:spPr>
      </p:pic>
      <p:sp>
        <p:nvSpPr>
          <p:cNvPr name="TextBox 13" id="13"/>
          <p:cNvSpPr txBox="true"/>
          <p:nvPr/>
        </p:nvSpPr>
        <p:spPr>
          <a:xfrm rot="0">
            <a:off x="9923644" y="3302745"/>
            <a:ext cx="6804184" cy="51734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551"/>
              </a:lnSpc>
            </a:pPr>
            <a:r>
              <a:rPr lang="en-US" sz="1822">
                <a:solidFill>
                  <a:srgbClr val="2DBEB1"/>
                </a:solidFill>
                <a:latin typeface="Fira Code"/>
              </a:rPr>
              <a:t>class </a:t>
            </a:r>
            <a:r>
              <a:rPr lang="en-US" sz="1822">
                <a:solidFill>
                  <a:srgbClr val="FBF3E4"/>
                </a:solidFill>
                <a:latin typeface="Fira Code"/>
              </a:rPr>
              <a:t>Thing {</a:t>
            </a:r>
          </a:p>
          <a:p>
            <a:pPr>
              <a:lnSpc>
                <a:spcPts val="2551"/>
              </a:lnSpc>
            </a:pPr>
            <a:r>
              <a:rPr lang="en-US" sz="1822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822">
                <a:solidFill>
                  <a:srgbClr val="FE8CFE"/>
                </a:solidFill>
                <a:latin typeface="Fira Code"/>
              </a:rPr>
              <a:t>static readonly</a:t>
            </a:r>
            <a:r>
              <a:rPr lang="en-US" sz="1822">
                <a:solidFill>
                  <a:srgbClr val="FBF3E4"/>
                </a:solidFill>
                <a:latin typeface="Fira Code"/>
              </a:rPr>
              <a:t> defaultLife = </a:t>
            </a:r>
            <a:r>
              <a:rPr lang="en-US" sz="1822">
                <a:solidFill>
                  <a:srgbClr val="7ED957"/>
                </a:solidFill>
                <a:latin typeface="Fira Code"/>
              </a:rPr>
              <a:t>1000</a:t>
            </a:r>
            <a:r>
              <a:rPr lang="en-US" sz="1822">
                <a:solidFill>
                  <a:srgbClr val="FBF3E4"/>
                </a:solidFill>
                <a:latin typeface="Fira Code"/>
              </a:rPr>
              <a:t>; </a:t>
            </a:r>
          </a:p>
          <a:p>
            <a:pPr>
              <a:lnSpc>
                <a:spcPts val="2551"/>
              </a:lnSpc>
            </a:pPr>
          </a:p>
          <a:p>
            <a:pPr>
              <a:lnSpc>
                <a:spcPts val="2551"/>
              </a:lnSpc>
            </a:pPr>
            <a:r>
              <a:rPr lang="en-US" sz="1822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822">
                <a:solidFill>
                  <a:srgbClr val="FE8CFE"/>
                </a:solidFill>
                <a:latin typeface="Fira Code"/>
              </a:rPr>
              <a:t>protected </a:t>
            </a:r>
            <a:r>
              <a:rPr lang="en-US" sz="1822">
                <a:solidFill>
                  <a:srgbClr val="FBF3E4"/>
                </a:solidFill>
                <a:latin typeface="Fira Code"/>
              </a:rPr>
              <a:t>name: </a:t>
            </a:r>
            <a:r>
              <a:rPr lang="en-US" sz="1822">
                <a:solidFill>
                  <a:srgbClr val="70FEFE"/>
                </a:solidFill>
                <a:latin typeface="Fira Code"/>
              </a:rPr>
              <a:t>string</a:t>
            </a:r>
            <a:r>
              <a:rPr lang="en-US" sz="1822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2551"/>
              </a:lnSpc>
            </a:pPr>
            <a:r>
              <a:rPr lang="en-US" sz="1822">
                <a:solidFill>
                  <a:srgbClr val="FE8CFE"/>
                </a:solidFill>
                <a:latin typeface="Fira Code"/>
              </a:rPr>
              <a:t>  protected </a:t>
            </a:r>
            <a:r>
              <a:rPr lang="en-US" sz="1822">
                <a:solidFill>
                  <a:srgbClr val="FBF3E4"/>
                </a:solidFill>
                <a:latin typeface="Fira Code"/>
              </a:rPr>
              <a:t>life: </a:t>
            </a:r>
            <a:r>
              <a:rPr lang="en-US" sz="1822">
                <a:solidFill>
                  <a:srgbClr val="70FEFE"/>
                </a:solidFill>
                <a:latin typeface="Fira Code"/>
              </a:rPr>
              <a:t>number</a:t>
            </a:r>
            <a:r>
              <a:rPr lang="en-US" sz="1822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2551"/>
              </a:lnSpc>
            </a:pPr>
            <a:r>
              <a:rPr lang="en-US" sz="1822">
                <a:solidFill>
                  <a:srgbClr val="FE8CFE"/>
                </a:solidFill>
                <a:latin typeface="Fira Code"/>
              </a:rPr>
              <a:t>  protected </a:t>
            </a:r>
            <a:r>
              <a:rPr lang="en-US" sz="1822">
                <a:solidFill>
                  <a:srgbClr val="FBF3E4"/>
                </a:solidFill>
                <a:latin typeface="Fira Code"/>
              </a:rPr>
              <a:t>destroyed:</a:t>
            </a:r>
            <a:r>
              <a:rPr lang="en-US" sz="1822">
                <a:solidFill>
                  <a:srgbClr val="FE8CFE"/>
                </a:solidFill>
                <a:latin typeface="Fira Code"/>
              </a:rPr>
              <a:t> </a:t>
            </a:r>
            <a:r>
              <a:rPr lang="en-US" sz="1822">
                <a:solidFill>
                  <a:srgbClr val="70FEFE"/>
                </a:solidFill>
                <a:latin typeface="Fira Code"/>
              </a:rPr>
              <a:t>boolean</a:t>
            </a:r>
            <a:r>
              <a:rPr lang="en-US" sz="1822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2551"/>
              </a:lnSpc>
            </a:pPr>
            <a:r>
              <a:rPr lang="en-US" sz="1822">
                <a:solidFill>
                  <a:srgbClr val="FBF3E4"/>
                </a:solidFill>
                <a:latin typeface="Fira Code"/>
              </a:rPr>
              <a:t>  </a:t>
            </a:r>
          </a:p>
          <a:p>
            <a:pPr>
              <a:lnSpc>
                <a:spcPts val="2551"/>
              </a:lnSpc>
            </a:pPr>
            <a:r>
              <a:rPr lang="en-US" sz="1822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822">
                <a:solidFill>
                  <a:srgbClr val="2DBEB1"/>
                </a:solidFill>
                <a:latin typeface="Fira Code"/>
              </a:rPr>
              <a:t>constructor</a:t>
            </a:r>
            <a:r>
              <a:rPr lang="en-US" sz="1822">
                <a:solidFill>
                  <a:srgbClr val="FBF3E4"/>
                </a:solidFill>
                <a:latin typeface="Fira Code"/>
              </a:rPr>
              <a:t>(name: </a:t>
            </a:r>
            <a:r>
              <a:rPr lang="en-US" sz="1822">
                <a:solidFill>
                  <a:srgbClr val="70FEFE"/>
                </a:solidFill>
                <a:latin typeface="Fira Code"/>
              </a:rPr>
              <a:t>string</a:t>
            </a:r>
            <a:r>
              <a:rPr lang="en-US" sz="1822">
                <a:solidFill>
                  <a:srgbClr val="FBF3E4"/>
                </a:solidFill>
                <a:latin typeface="Fira Code"/>
              </a:rPr>
              <a:t>,</a:t>
            </a:r>
          </a:p>
          <a:p>
            <a:pPr>
              <a:lnSpc>
                <a:spcPts val="2551"/>
              </a:lnSpc>
            </a:pPr>
            <a:r>
              <a:rPr lang="en-US" sz="1822">
                <a:solidFill>
                  <a:srgbClr val="FBF3E4"/>
                </a:solidFill>
                <a:latin typeface="Fira Code"/>
              </a:rPr>
              <a:t>              life: </a:t>
            </a:r>
            <a:r>
              <a:rPr lang="en-US" sz="1822">
                <a:solidFill>
                  <a:srgbClr val="70FEFE"/>
                </a:solidFill>
                <a:latin typeface="Fira Code"/>
              </a:rPr>
              <a:t>number </a:t>
            </a:r>
            <a:r>
              <a:rPr lang="en-US" sz="1822">
                <a:solidFill>
                  <a:srgbClr val="FBF3E4"/>
                </a:solidFill>
                <a:latin typeface="Fira Code"/>
              </a:rPr>
              <a:t>= </a:t>
            </a:r>
            <a:r>
              <a:rPr lang="en-US" sz="1822">
                <a:solidFill>
                  <a:srgbClr val="70FEFE"/>
                </a:solidFill>
                <a:latin typeface="Fira Code"/>
              </a:rPr>
              <a:t>Thing</a:t>
            </a:r>
            <a:r>
              <a:rPr lang="en-US" sz="1822">
                <a:solidFill>
                  <a:srgbClr val="FBF3E4"/>
                </a:solidFill>
                <a:latin typeface="Fira Code"/>
              </a:rPr>
              <a:t>.defaultLife) {</a:t>
            </a:r>
          </a:p>
          <a:p>
            <a:pPr>
              <a:lnSpc>
                <a:spcPts val="2551"/>
              </a:lnSpc>
            </a:pPr>
            <a:r>
              <a:rPr lang="en-US" sz="1822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822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822">
                <a:solidFill>
                  <a:srgbClr val="FBF3E4"/>
                </a:solidFill>
                <a:latin typeface="Fira Code"/>
              </a:rPr>
              <a:t>.life = life;</a:t>
            </a:r>
          </a:p>
          <a:p>
            <a:pPr>
              <a:lnSpc>
                <a:spcPts val="2551"/>
              </a:lnSpc>
            </a:pPr>
            <a:r>
              <a:rPr lang="en-US" sz="1822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822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822">
                <a:solidFill>
                  <a:srgbClr val="FBF3E4"/>
                </a:solidFill>
                <a:latin typeface="Fira Code"/>
              </a:rPr>
              <a:t>.destroyed = </a:t>
            </a:r>
            <a:r>
              <a:rPr lang="en-US" sz="1822">
                <a:solidFill>
                  <a:srgbClr val="7ED957"/>
                </a:solidFill>
                <a:latin typeface="Fira Code"/>
              </a:rPr>
              <a:t>false</a:t>
            </a:r>
            <a:r>
              <a:rPr lang="en-US" sz="1822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2551"/>
              </a:lnSpc>
            </a:pPr>
            <a:r>
              <a:rPr lang="en-US" sz="1822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822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822">
                <a:solidFill>
                  <a:srgbClr val="FBF3E4"/>
                </a:solidFill>
                <a:latin typeface="Fira Code"/>
              </a:rPr>
              <a:t>.name = name;</a:t>
            </a:r>
          </a:p>
          <a:p>
            <a:pPr>
              <a:lnSpc>
                <a:spcPts val="2551"/>
              </a:lnSpc>
            </a:pPr>
            <a:r>
              <a:rPr lang="en-US" sz="1822">
                <a:solidFill>
                  <a:srgbClr val="FBF3E4"/>
                </a:solidFill>
                <a:latin typeface="Fira Code"/>
              </a:rPr>
              <a:t>  }</a:t>
            </a:r>
          </a:p>
          <a:p>
            <a:pPr>
              <a:lnSpc>
                <a:spcPts val="2551"/>
              </a:lnSpc>
            </a:pPr>
          </a:p>
          <a:p>
            <a:pPr>
              <a:lnSpc>
                <a:spcPts val="2551"/>
              </a:lnSpc>
            </a:pPr>
            <a:r>
              <a:rPr lang="en-US" sz="1822">
                <a:solidFill>
                  <a:srgbClr val="D9D9D9"/>
                </a:solidFill>
                <a:latin typeface="Fira Code"/>
              </a:rPr>
              <a:t>  //métodos</a:t>
            </a:r>
          </a:p>
          <a:p>
            <a:pPr>
              <a:lnSpc>
                <a:spcPts val="2551"/>
              </a:lnSpc>
            </a:pPr>
            <a:r>
              <a:rPr lang="en-US" sz="1822">
                <a:solidFill>
                  <a:srgbClr val="FBF3E4"/>
                </a:solidFill>
                <a:latin typeface="Fira Code"/>
              </a:rPr>
              <a:t>}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994301" y="3618568"/>
            <a:ext cx="7173811" cy="14497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839"/>
              </a:lnSpc>
            </a:pPr>
            <a:r>
              <a:rPr lang="en-US" sz="2399">
                <a:solidFill>
                  <a:srgbClr val="000000"/>
                </a:solidFill>
                <a:latin typeface="Poppins"/>
              </a:rPr>
              <a:t>Tal qual o tipo </a:t>
            </a:r>
            <a:r>
              <a:rPr lang="en-US" sz="2399">
                <a:solidFill>
                  <a:srgbClr val="000000"/>
                </a:solidFill>
                <a:latin typeface="Poppins Bold"/>
              </a:rPr>
              <a:t>const </a:t>
            </a:r>
            <a:r>
              <a:rPr lang="en-US" sz="2399">
                <a:solidFill>
                  <a:srgbClr val="000000"/>
                </a:solidFill>
                <a:latin typeface="Poppins"/>
              </a:rPr>
              <a:t>do </a:t>
            </a:r>
            <a:r>
              <a:rPr lang="en-US" sz="2399">
                <a:solidFill>
                  <a:srgbClr val="000000"/>
                </a:solidFill>
                <a:latin typeface="Poppins Bold"/>
              </a:rPr>
              <a:t>javascript</a:t>
            </a:r>
            <a:r>
              <a:rPr lang="en-US" sz="2399">
                <a:solidFill>
                  <a:srgbClr val="000000"/>
                </a:solidFill>
                <a:latin typeface="Poppins"/>
              </a:rPr>
              <a:t>, estes valores </a:t>
            </a:r>
            <a:r>
              <a:rPr lang="en-US" sz="2399">
                <a:solidFill>
                  <a:srgbClr val="000000"/>
                </a:solidFill>
                <a:latin typeface="Poppins Bold"/>
              </a:rPr>
              <a:t>não </a:t>
            </a:r>
            <a:r>
              <a:rPr lang="en-US" sz="2399">
                <a:solidFill>
                  <a:srgbClr val="000000"/>
                </a:solidFill>
                <a:latin typeface="Poppins"/>
              </a:rPr>
              <a:t>podem ser </a:t>
            </a:r>
            <a:r>
              <a:rPr lang="en-US" sz="2399">
                <a:solidFill>
                  <a:srgbClr val="000000"/>
                </a:solidFill>
                <a:latin typeface="Poppins Bold"/>
              </a:rPr>
              <a:t>alterados </a:t>
            </a:r>
            <a:r>
              <a:rPr lang="en-US" sz="2399">
                <a:solidFill>
                  <a:srgbClr val="000000"/>
                </a:solidFill>
                <a:latin typeface="Poppins"/>
              </a:rPr>
              <a:t>em tempo de </a:t>
            </a:r>
            <a:r>
              <a:rPr lang="en-US" sz="2399">
                <a:solidFill>
                  <a:srgbClr val="000000"/>
                </a:solidFill>
                <a:latin typeface="Poppins Bold"/>
              </a:rPr>
              <a:t>execução</a:t>
            </a:r>
            <a:r>
              <a:rPr lang="en-US" sz="2399">
                <a:solidFill>
                  <a:srgbClr val="000000"/>
                </a:solidFill>
                <a:latin typeface="Poppins"/>
              </a:rPr>
              <a:t>.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028700" y="5509288"/>
            <a:ext cx="7173811" cy="14497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839"/>
              </a:lnSpc>
            </a:pPr>
            <a:r>
              <a:rPr lang="en-US" sz="2399">
                <a:solidFill>
                  <a:srgbClr val="B91646"/>
                </a:solidFill>
                <a:latin typeface="Poppins Bold"/>
              </a:rPr>
              <a:t>readonly</a:t>
            </a:r>
            <a:r>
              <a:rPr lang="en-US" sz="2399">
                <a:solidFill>
                  <a:srgbClr val="B91646"/>
                </a:solidFill>
                <a:latin typeface="Poppins"/>
              </a:rPr>
              <a:t> </a:t>
            </a:r>
            <a:r>
              <a:rPr lang="en-US" sz="2399">
                <a:solidFill>
                  <a:srgbClr val="000000"/>
                </a:solidFill>
                <a:latin typeface="Poppins"/>
              </a:rPr>
              <a:t>utilizado para definir um </a:t>
            </a:r>
            <a:r>
              <a:rPr lang="en-US" sz="2399">
                <a:solidFill>
                  <a:srgbClr val="000000"/>
                </a:solidFill>
                <a:latin typeface="Poppins Bold"/>
              </a:rPr>
              <a:t>atributo </a:t>
            </a:r>
            <a:r>
              <a:rPr lang="en-US" sz="2399">
                <a:solidFill>
                  <a:srgbClr val="000000"/>
                </a:solidFill>
                <a:latin typeface="Poppins"/>
              </a:rPr>
              <a:t>cujo valor pode ser alterado </a:t>
            </a:r>
            <a:r>
              <a:rPr lang="en-US" sz="2399">
                <a:solidFill>
                  <a:srgbClr val="000000"/>
                </a:solidFill>
                <a:latin typeface="Poppins Bold"/>
              </a:rPr>
              <a:t>apenas </a:t>
            </a:r>
            <a:r>
              <a:rPr lang="en-US" sz="2399">
                <a:solidFill>
                  <a:srgbClr val="000000"/>
                </a:solidFill>
                <a:latin typeface="Poppins"/>
              </a:rPr>
              <a:t>no </a:t>
            </a:r>
            <a:r>
              <a:rPr lang="en-US" sz="2399">
                <a:solidFill>
                  <a:srgbClr val="000000"/>
                </a:solidFill>
                <a:latin typeface="Poppins Bold"/>
              </a:rPr>
              <a:t>construtor</a:t>
            </a:r>
            <a:r>
              <a:rPr lang="en-US" sz="2399">
                <a:solidFill>
                  <a:srgbClr val="000000"/>
                </a:solidFill>
                <a:latin typeface="Poppins"/>
              </a:rPr>
              <a:t>.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994301" y="7328217"/>
            <a:ext cx="7173811" cy="19354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839"/>
              </a:lnSpc>
            </a:pPr>
            <a:r>
              <a:rPr lang="en-US" sz="2399">
                <a:solidFill>
                  <a:srgbClr val="B91646"/>
                </a:solidFill>
                <a:latin typeface="Poppins Bold"/>
              </a:rPr>
              <a:t>static </a:t>
            </a:r>
            <a:r>
              <a:rPr lang="en-US" sz="2399">
                <a:solidFill>
                  <a:srgbClr val="000000"/>
                </a:solidFill>
                <a:latin typeface="Poppins"/>
              </a:rPr>
              <a:t>operador utilizado para definir um </a:t>
            </a:r>
            <a:r>
              <a:rPr lang="en-US" sz="2399">
                <a:solidFill>
                  <a:srgbClr val="000000"/>
                </a:solidFill>
                <a:latin typeface="Poppins Bold"/>
              </a:rPr>
              <a:t>atributo </a:t>
            </a:r>
            <a:r>
              <a:rPr lang="en-US" sz="2399">
                <a:solidFill>
                  <a:srgbClr val="000000"/>
                </a:solidFill>
                <a:latin typeface="Poppins"/>
              </a:rPr>
              <a:t>que </a:t>
            </a:r>
            <a:r>
              <a:rPr lang="en-US" sz="2399">
                <a:solidFill>
                  <a:srgbClr val="000000"/>
                </a:solidFill>
                <a:latin typeface="Poppins Bold"/>
              </a:rPr>
              <a:t>não </a:t>
            </a:r>
            <a:r>
              <a:rPr lang="en-US" sz="2399">
                <a:solidFill>
                  <a:srgbClr val="000000"/>
                </a:solidFill>
                <a:latin typeface="Poppins"/>
              </a:rPr>
              <a:t>será </a:t>
            </a:r>
            <a:r>
              <a:rPr lang="en-US" sz="2399">
                <a:solidFill>
                  <a:srgbClr val="000000"/>
                </a:solidFill>
                <a:latin typeface="Poppins Bold"/>
              </a:rPr>
              <a:t>acessível </a:t>
            </a:r>
            <a:r>
              <a:rPr lang="en-US" sz="2399">
                <a:solidFill>
                  <a:srgbClr val="000000"/>
                </a:solidFill>
                <a:latin typeface="Poppins"/>
              </a:rPr>
              <a:t>pelas </a:t>
            </a:r>
            <a:r>
              <a:rPr lang="en-US" sz="2399">
                <a:solidFill>
                  <a:srgbClr val="000000"/>
                </a:solidFill>
                <a:latin typeface="Poppins Bold"/>
              </a:rPr>
              <a:t>instâncias</a:t>
            </a:r>
            <a:r>
              <a:rPr lang="en-US" sz="2399">
                <a:solidFill>
                  <a:srgbClr val="000000"/>
                </a:solidFill>
                <a:latin typeface="Poppins"/>
              </a:rPr>
              <a:t>. Será </a:t>
            </a:r>
            <a:r>
              <a:rPr lang="en-US" sz="2399">
                <a:solidFill>
                  <a:srgbClr val="000000"/>
                </a:solidFill>
                <a:latin typeface="Poppins Bold"/>
              </a:rPr>
              <a:t>visível </a:t>
            </a:r>
            <a:r>
              <a:rPr lang="en-US" sz="2399">
                <a:solidFill>
                  <a:srgbClr val="000000"/>
                </a:solidFill>
                <a:latin typeface="Poppins"/>
              </a:rPr>
              <a:t>apenas a nível da </a:t>
            </a:r>
            <a:r>
              <a:rPr lang="en-US" sz="2399">
                <a:solidFill>
                  <a:srgbClr val="000000"/>
                </a:solidFill>
                <a:latin typeface="Poppins Bold"/>
              </a:rPr>
              <a:t>classe</a:t>
            </a:r>
            <a:r>
              <a:rPr lang="en-US" sz="2399">
                <a:solidFill>
                  <a:srgbClr val="000000"/>
                </a:solidFill>
                <a:latin typeface="Poppins"/>
              </a:rPr>
              <a:t>.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3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689" y="4716943"/>
            <a:ext cx="16230600" cy="4541357"/>
            <a:chOff x="0" y="0"/>
            <a:chExt cx="21403936" cy="5988868"/>
          </a:xfrm>
        </p:grpSpPr>
        <p:sp>
          <p:nvSpPr>
            <p:cNvPr name="Freeform 3" id="3"/>
            <p:cNvSpPr/>
            <p:nvPr/>
          </p:nvSpPr>
          <p:spPr>
            <a:xfrm>
              <a:off x="31750" y="31750"/>
              <a:ext cx="21340435" cy="5925368"/>
            </a:xfrm>
            <a:custGeom>
              <a:avLst/>
              <a:gdLst/>
              <a:ahLst/>
              <a:cxnLst/>
              <a:rect r="r" b="b" t="t" l="l"/>
              <a:pathLst>
                <a:path h="5925368" w="21340435">
                  <a:moveTo>
                    <a:pt x="21247726" y="5925368"/>
                  </a:moveTo>
                  <a:lnTo>
                    <a:pt x="92710" y="5925368"/>
                  </a:lnTo>
                  <a:cubicBezTo>
                    <a:pt x="41910" y="5925368"/>
                    <a:pt x="0" y="5883458"/>
                    <a:pt x="0" y="5832658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21246457" y="0"/>
                  </a:lnTo>
                  <a:cubicBezTo>
                    <a:pt x="21297257" y="0"/>
                    <a:pt x="21339166" y="41910"/>
                    <a:pt x="21339166" y="92710"/>
                  </a:cubicBezTo>
                  <a:lnTo>
                    <a:pt x="21339166" y="5831388"/>
                  </a:lnTo>
                  <a:cubicBezTo>
                    <a:pt x="21340435" y="5883458"/>
                    <a:pt x="21298526" y="5925368"/>
                    <a:pt x="21247726" y="5925368"/>
                  </a:cubicBezTo>
                  <a:close/>
                </a:path>
              </a:pathLst>
            </a:custGeom>
            <a:solidFill>
              <a:srgbClr val="DFD8CA"/>
            </a:solidFill>
          </p:spPr>
        </p:sp>
        <p:sp>
          <p:nvSpPr>
            <p:cNvPr name="Freeform 4" id="4"/>
            <p:cNvSpPr/>
            <p:nvPr/>
          </p:nvSpPr>
          <p:spPr>
            <a:xfrm>
              <a:off x="0" y="0"/>
              <a:ext cx="21403935" cy="5988868"/>
            </a:xfrm>
            <a:custGeom>
              <a:avLst/>
              <a:gdLst/>
              <a:ahLst/>
              <a:cxnLst/>
              <a:rect r="r" b="b" t="t" l="l"/>
              <a:pathLst>
                <a:path h="5988868" w="21403935">
                  <a:moveTo>
                    <a:pt x="21279476" y="59690"/>
                  </a:moveTo>
                  <a:cubicBezTo>
                    <a:pt x="21315035" y="59690"/>
                    <a:pt x="21344246" y="88900"/>
                    <a:pt x="21344246" y="124460"/>
                  </a:cubicBezTo>
                  <a:lnTo>
                    <a:pt x="21344246" y="5864408"/>
                  </a:lnTo>
                  <a:cubicBezTo>
                    <a:pt x="21344246" y="5899968"/>
                    <a:pt x="21315035" y="5929178"/>
                    <a:pt x="21279476" y="5929178"/>
                  </a:cubicBezTo>
                  <a:lnTo>
                    <a:pt x="124460" y="5929178"/>
                  </a:lnTo>
                  <a:cubicBezTo>
                    <a:pt x="88900" y="5929178"/>
                    <a:pt x="59690" y="5899968"/>
                    <a:pt x="59690" y="5864408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21279476" y="59690"/>
                  </a:lnTo>
                  <a:moveTo>
                    <a:pt x="2127947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5864408"/>
                  </a:lnTo>
                  <a:cubicBezTo>
                    <a:pt x="0" y="5932988"/>
                    <a:pt x="55880" y="5988868"/>
                    <a:pt x="124460" y="5988868"/>
                  </a:cubicBezTo>
                  <a:lnTo>
                    <a:pt x="21279476" y="5988868"/>
                  </a:lnTo>
                  <a:cubicBezTo>
                    <a:pt x="21348057" y="5988868"/>
                    <a:pt x="21403935" y="5932988"/>
                    <a:pt x="21403935" y="5864408"/>
                  </a:cubicBezTo>
                  <a:lnTo>
                    <a:pt x="21403935" y="124460"/>
                  </a:lnTo>
                  <a:cubicBezTo>
                    <a:pt x="21403935" y="55880"/>
                    <a:pt x="21348057" y="0"/>
                    <a:pt x="21279476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AutoShape 5" id="5"/>
          <p:cNvSpPr/>
          <p:nvPr/>
        </p:nvSpPr>
        <p:spPr>
          <a:xfrm rot="2017">
            <a:off x="1028693" y="5334020"/>
            <a:ext cx="16230603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6" id="6"/>
          <p:cNvGrpSpPr/>
          <p:nvPr/>
        </p:nvGrpSpPr>
        <p:grpSpPr>
          <a:xfrm rot="0">
            <a:off x="4776790" y="5218732"/>
            <a:ext cx="280984" cy="278202"/>
            <a:chOff x="0" y="0"/>
            <a:chExt cx="1008785" cy="998798"/>
          </a:xfrm>
        </p:grpSpPr>
        <p:sp>
          <p:nvSpPr>
            <p:cNvPr name="Freeform 7" id="7"/>
            <p:cNvSpPr/>
            <p:nvPr/>
          </p:nvSpPr>
          <p:spPr>
            <a:xfrm>
              <a:off x="31750" y="31750"/>
              <a:ext cx="945285" cy="935298"/>
            </a:xfrm>
            <a:custGeom>
              <a:avLst/>
              <a:gdLst/>
              <a:ahLst/>
              <a:cxnLst/>
              <a:rect r="r" b="b" t="t" l="l"/>
              <a:pathLst>
                <a:path h="935298" w="945285">
                  <a:moveTo>
                    <a:pt x="852575" y="935298"/>
                  </a:moveTo>
                  <a:lnTo>
                    <a:pt x="92710" y="935298"/>
                  </a:lnTo>
                  <a:cubicBezTo>
                    <a:pt x="41910" y="935298"/>
                    <a:pt x="0" y="893388"/>
                    <a:pt x="0" y="842588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851305" y="0"/>
                  </a:lnTo>
                  <a:cubicBezTo>
                    <a:pt x="902105" y="0"/>
                    <a:pt x="944015" y="41910"/>
                    <a:pt x="944015" y="92710"/>
                  </a:cubicBezTo>
                  <a:lnTo>
                    <a:pt x="944015" y="841318"/>
                  </a:lnTo>
                  <a:cubicBezTo>
                    <a:pt x="945285" y="893388"/>
                    <a:pt x="903375" y="935298"/>
                    <a:pt x="852575" y="935298"/>
                  </a:cubicBezTo>
                  <a:close/>
                </a:path>
              </a:pathLst>
            </a:custGeom>
            <a:solidFill>
              <a:srgbClr val="B91646"/>
            </a:solidFill>
          </p:spPr>
        </p:sp>
        <p:sp>
          <p:nvSpPr>
            <p:cNvPr name="Freeform 8" id="8"/>
            <p:cNvSpPr/>
            <p:nvPr/>
          </p:nvSpPr>
          <p:spPr>
            <a:xfrm>
              <a:off x="0" y="0"/>
              <a:ext cx="1008785" cy="998799"/>
            </a:xfrm>
            <a:custGeom>
              <a:avLst/>
              <a:gdLst/>
              <a:ahLst/>
              <a:cxnLst/>
              <a:rect r="r" b="b" t="t" l="l"/>
              <a:pathLst>
                <a:path h="998799" w="1008785">
                  <a:moveTo>
                    <a:pt x="884325" y="59690"/>
                  </a:moveTo>
                  <a:cubicBezTo>
                    <a:pt x="919885" y="59690"/>
                    <a:pt x="949095" y="88900"/>
                    <a:pt x="949095" y="124460"/>
                  </a:cubicBezTo>
                  <a:lnTo>
                    <a:pt x="949095" y="874338"/>
                  </a:lnTo>
                  <a:cubicBezTo>
                    <a:pt x="949095" y="909899"/>
                    <a:pt x="919885" y="939108"/>
                    <a:pt x="884325" y="939108"/>
                  </a:cubicBezTo>
                  <a:lnTo>
                    <a:pt x="124460" y="939108"/>
                  </a:lnTo>
                  <a:cubicBezTo>
                    <a:pt x="88900" y="939108"/>
                    <a:pt x="59690" y="909899"/>
                    <a:pt x="59690" y="874338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884325" y="59690"/>
                  </a:lnTo>
                  <a:moveTo>
                    <a:pt x="884325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874338"/>
                  </a:lnTo>
                  <a:cubicBezTo>
                    <a:pt x="0" y="942919"/>
                    <a:pt x="55880" y="998799"/>
                    <a:pt x="124460" y="998799"/>
                  </a:cubicBezTo>
                  <a:lnTo>
                    <a:pt x="884325" y="998799"/>
                  </a:lnTo>
                  <a:cubicBezTo>
                    <a:pt x="952905" y="998799"/>
                    <a:pt x="1008785" y="942919"/>
                    <a:pt x="1008785" y="874338"/>
                  </a:cubicBezTo>
                  <a:lnTo>
                    <a:pt x="1008785" y="124460"/>
                  </a:lnTo>
                  <a:cubicBezTo>
                    <a:pt x="1008785" y="55880"/>
                    <a:pt x="952905" y="0"/>
                    <a:pt x="884325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12815767" y="5218732"/>
            <a:ext cx="280984" cy="278202"/>
            <a:chOff x="0" y="0"/>
            <a:chExt cx="1008785" cy="998798"/>
          </a:xfrm>
        </p:grpSpPr>
        <p:sp>
          <p:nvSpPr>
            <p:cNvPr name="Freeform 10" id="10"/>
            <p:cNvSpPr/>
            <p:nvPr/>
          </p:nvSpPr>
          <p:spPr>
            <a:xfrm>
              <a:off x="31750" y="31750"/>
              <a:ext cx="945285" cy="935298"/>
            </a:xfrm>
            <a:custGeom>
              <a:avLst/>
              <a:gdLst/>
              <a:ahLst/>
              <a:cxnLst/>
              <a:rect r="r" b="b" t="t" l="l"/>
              <a:pathLst>
                <a:path h="935298" w="945285">
                  <a:moveTo>
                    <a:pt x="852575" y="935298"/>
                  </a:moveTo>
                  <a:lnTo>
                    <a:pt x="92710" y="935298"/>
                  </a:lnTo>
                  <a:cubicBezTo>
                    <a:pt x="41910" y="935298"/>
                    <a:pt x="0" y="893388"/>
                    <a:pt x="0" y="842588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851305" y="0"/>
                  </a:lnTo>
                  <a:cubicBezTo>
                    <a:pt x="902105" y="0"/>
                    <a:pt x="944015" y="41910"/>
                    <a:pt x="944015" y="92710"/>
                  </a:cubicBezTo>
                  <a:lnTo>
                    <a:pt x="944015" y="841318"/>
                  </a:lnTo>
                  <a:cubicBezTo>
                    <a:pt x="945285" y="893388"/>
                    <a:pt x="903375" y="935298"/>
                    <a:pt x="852575" y="935298"/>
                  </a:cubicBezTo>
                  <a:close/>
                </a:path>
              </a:pathLst>
            </a:custGeom>
            <a:solidFill>
              <a:srgbClr val="105652"/>
            </a:solidFill>
          </p:spPr>
        </p:sp>
        <p:sp>
          <p:nvSpPr>
            <p:cNvPr name="Freeform 11" id="11"/>
            <p:cNvSpPr/>
            <p:nvPr/>
          </p:nvSpPr>
          <p:spPr>
            <a:xfrm>
              <a:off x="0" y="0"/>
              <a:ext cx="1008785" cy="998799"/>
            </a:xfrm>
            <a:custGeom>
              <a:avLst/>
              <a:gdLst/>
              <a:ahLst/>
              <a:cxnLst/>
              <a:rect r="r" b="b" t="t" l="l"/>
              <a:pathLst>
                <a:path h="998799" w="1008785">
                  <a:moveTo>
                    <a:pt x="884325" y="59690"/>
                  </a:moveTo>
                  <a:cubicBezTo>
                    <a:pt x="919885" y="59690"/>
                    <a:pt x="949095" y="88900"/>
                    <a:pt x="949095" y="124460"/>
                  </a:cubicBezTo>
                  <a:lnTo>
                    <a:pt x="949095" y="874338"/>
                  </a:lnTo>
                  <a:cubicBezTo>
                    <a:pt x="949095" y="909899"/>
                    <a:pt x="919885" y="939108"/>
                    <a:pt x="884325" y="939108"/>
                  </a:cubicBezTo>
                  <a:lnTo>
                    <a:pt x="124460" y="939108"/>
                  </a:lnTo>
                  <a:cubicBezTo>
                    <a:pt x="88900" y="939108"/>
                    <a:pt x="59690" y="909899"/>
                    <a:pt x="59690" y="874338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884325" y="59690"/>
                  </a:lnTo>
                  <a:moveTo>
                    <a:pt x="884325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874338"/>
                  </a:lnTo>
                  <a:cubicBezTo>
                    <a:pt x="0" y="942919"/>
                    <a:pt x="55880" y="998799"/>
                    <a:pt x="124460" y="998799"/>
                  </a:cubicBezTo>
                  <a:lnTo>
                    <a:pt x="884325" y="998799"/>
                  </a:lnTo>
                  <a:cubicBezTo>
                    <a:pt x="952905" y="998799"/>
                    <a:pt x="1008785" y="942919"/>
                    <a:pt x="1008785" y="874338"/>
                  </a:cubicBezTo>
                  <a:lnTo>
                    <a:pt x="1008785" y="124460"/>
                  </a:lnTo>
                  <a:cubicBezTo>
                    <a:pt x="1008785" y="55880"/>
                    <a:pt x="952905" y="0"/>
                    <a:pt x="884325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12" id="12"/>
          <p:cNvSpPr txBox="true"/>
          <p:nvPr/>
        </p:nvSpPr>
        <p:spPr>
          <a:xfrm rot="0">
            <a:off x="10018014" y="5628963"/>
            <a:ext cx="5876489" cy="13610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958"/>
              </a:lnSpc>
            </a:pPr>
            <a:r>
              <a:rPr lang="en-US" sz="7827">
                <a:solidFill>
                  <a:srgbClr val="000000"/>
                </a:solidFill>
                <a:latin typeface="Bebas Neue Bold"/>
              </a:rPr>
              <a:t>encapsulamento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595092" y="7625792"/>
            <a:ext cx="4722333" cy="13610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958"/>
              </a:lnSpc>
            </a:pPr>
            <a:r>
              <a:rPr lang="en-US" sz="7827">
                <a:solidFill>
                  <a:srgbClr val="000000"/>
                </a:solidFill>
                <a:latin typeface="Bebas Neue Bold"/>
              </a:rPr>
              <a:t>polimorfismo</a:t>
            </a:r>
          </a:p>
        </p:txBody>
      </p:sp>
      <p:sp>
        <p:nvSpPr>
          <p:cNvPr name="AutoShape 14" id="14"/>
          <p:cNvSpPr/>
          <p:nvPr/>
        </p:nvSpPr>
        <p:spPr>
          <a:xfrm rot="2017">
            <a:off x="1028693" y="7329529"/>
            <a:ext cx="16230603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5" id="15"/>
          <p:cNvGrpSpPr/>
          <p:nvPr/>
        </p:nvGrpSpPr>
        <p:grpSpPr>
          <a:xfrm rot="0">
            <a:off x="4776790" y="7214240"/>
            <a:ext cx="280984" cy="278202"/>
            <a:chOff x="0" y="0"/>
            <a:chExt cx="1008785" cy="998798"/>
          </a:xfrm>
        </p:grpSpPr>
        <p:sp>
          <p:nvSpPr>
            <p:cNvPr name="Freeform 16" id="16"/>
            <p:cNvSpPr/>
            <p:nvPr/>
          </p:nvSpPr>
          <p:spPr>
            <a:xfrm>
              <a:off x="31750" y="31750"/>
              <a:ext cx="945285" cy="935298"/>
            </a:xfrm>
            <a:custGeom>
              <a:avLst/>
              <a:gdLst/>
              <a:ahLst/>
              <a:cxnLst/>
              <a:rect r="r" b="b" t="t" l="l"/>
              <a:pathLst>
                <a:path h="935298" w="945285">
                  <a:moveTo>
                    <a:pt x="852575" y="935298"/>
                  </a:moveTo>
                  <a:lnTo>
                    <a:pt x="92710" y="935298"/>
                  </a:lnTo>
                  <a:cubicBezTo>
                    <a:pt x="41910" y="935298"/>
                    <a:pt x="0" y="893388"/>
                    <a:pt x="0" y="842588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851305" y="0"/>
                  </a:lnTo>
                  <a:cubicBezTo>
                    <a:pt x="902105" y="0"/>
                    <a:pt x="944015" y="41910"/>
                    <a:pt x="944015" y="92710"/>
                  </a:cubicBezTo>
                  <a:lnTo>
                    <a:pt x="944015" y="841318"/>
                  </a:lnTo>
                  <a:cubicBezTo>
                    <a:pt x="945285" y="893388"/>
                    <a:pt x="903375" y="935298"/>
                    <a:pt x="852575" y="935298"/>
                  </a:cubicBezTo>
                  <a:close/>
                </a:path>
              </a:pathLst>
            </a:custGeom>
            <a:solidFill>
              <a:srgbClr val="F9C041"/>
            </a:solidFill>
          </p:spPr>
        </p:sp>
        <p:sp>
          <p:nvSpPr>
            <p:cNvPr name="Freeform 17" id="17"/>
            <p:cNvSpPr/>
            <p:nvPr/>
          </p:nvSpPr>
          <p:spPr>
            <a:xfrm>
              <a:off x="0" y="0"/>
              <a:ext cx="1008785" cy="998799"/>
            </a:xfrm>
            <a:custGeom>
              <a:avLst/>
              <a:gdLst/>
              <a:ahLst/>
              <a:cxnLst/>
              <a:rect r="r" b="b" t="t" l="l"/>
              <a:pathLst>
                <a:path h="998799" w="1008785">
                  <a:moveTo>
                    <a:pt x="884325" y="59690"/>
                  </a:moveTo>
                  <a:cubicBezTo>
                    <a:pt x="919885" y="59690"/>
                    <a:pt x="949095" y="88900"/>
                    <a:pt x="949095" y="124460"/>
                  </a:cubicBezTo>
                  <a:lnTo>
                    <a:pt x="949095" y="874338"/>
                  </a:lnTo>
                  <a:cubicBezTo>
                    <a:pt x="949095" y="909899"/>
                    <a:pt x="919885" y="939108"/>
                    <a:pt x="884325" y="939108"/>
                  </a:cubicBezTo>
                  <a:lnTo>
                    <a:pt x="124460" y="939108"/>
                  </a:lnTo>
                  <a:cubicBezTo>
                    <a:pt x="88900" y="939108"/>
                    <a:pt x="59690" y="909899"/>
                    <a:pt x="59690" y="874338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884325" y="59690"/>
                  </a:lnTo>
                  <a:moveTo>
                    <a:pt x="884325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874338"/>
                  </a:lnTo>
                  <a:cubicBezTo>
                    <a:pt x="0" y="942919"/>
                    <a:pt x="55880" y="998799"/>
                    <a:pt x="124460" y="998799"/>
                  </a:cubicBezTo>
                  <a:lnTo>
                    <a:pt x="884325" y="998799"/>
                  </a:lnTo>
                  <a:cubicBezTo>
                    <a:pt x="952905" y="998799"/>
                    <a:pt x="1008785" y="942919"/>
                    <a:pt x="1008785" y="874338"/>
                  </a:cubicBezTo>
                  <a:lnTo>
                    <a:pt x="1008785" y="124460"/>
                  </a:lnTo>
                  <a:cubicBezTo>
                    <a:pt x="1008785" y="55880"/>
                    <a:pt x="952905" y="0"/>
                    <a:pt x="884325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2815767" y="7199953"/>
            <a:ext cx="280984" cy="278202"/>
            <a:chOff x="0" y="0"/>
            <a:chExt cx="1008785" cy="998798"/>
          </a:xfrm>
        </p:grpSpPr>
        <p:sp>
          <p:nvSpPr>
            <p:cNvPr name="Freeform 19" id="19"/>
            <p:cNvSpPr/>
            <p:nvPr/>
          </p:nvSpPr>
          <p:spPr>
            <a:xfrm>
              <a:off x="31750" y="31750"/>
              <a:ext cx="945285" cy="935298"/>
            </a:xfrm>
            <a:custGeom>
              <a:avLst/>
              <a:gdLst/>
              <a:ahLst/>
              <a:cxnLst/>
              <a:rect r="r" b="b" t="t" l="l"/>
              <a:pathLst>
                <a:path h="935298" w="945285">
                  <a:moveTo>
                    <a:pt x="852575" y="935298"/>
                  </a:moveTo>
                  <a:lnTo>
                    <a:pt x="92710" y="935298"/>
                  </a:lnTo>
                  <a:cubicBezTo>
                    <a:pt x="41910" y="935298"/>
                    <a:pt x="0" y="893388"/>
                    <a:pt x="0" y="842588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851305" y="0"/>
                  </a:lnTo>
                  <a:cubicBezTo>
                    <a:pt x="902105" y="0"/>
                    <a:pt x="944015" y="41910"/>
                    <a:pt x="944015" y="92710"/>
                  </a:cubicBezTo>
                  <a:lnTo>
                    <a:pt x="944015" y="841318"/>
                  </a:lnTo>
                  <a:cubicBezTo>
                    <a:pt x="945285" y="893388"/>
                    <a:pt x="903375" y="935298"/>
                    <a:pt x="852575" y="935298"/>
                  </a:cubicBezTo>
                  <a:close/>
                </a:path>
              </a:pathLst>
            </a:custGeom>
            <a:solidFill>
              <a:srgbClr val="B91646"/>
            </a:solidFill>
          </p:spPr>
        </p:sp>
        <p:sp>
          <p:nvSpPr>
            <p:cNvPr name="Freeform 20" id="20"/>
            <p:cNvSpPr/>
            <p:nvPr/>
          </p:nvSpPr>
          <p:spPr>
            <a:xfrm>
              <a:off x="0" y="0"/>
              <a:ext cx="1008785" cy="998799"/>
            </a:xfrm>
            <a:custGeom>
              <a:avLst/>
              <a:gdLst/>
              <a:ahLst/>
              <a:cxnLst/>
              <a:rect r="r" b="b" t="t" l="l"/>
              <a:pathLst>
                <a:path h="998799" w="1008785">
                  <a:moveTo>
                    <a:pt x="884325" y="59690"/>
                  </a:moveTo>
                  <a:cubicBezTo>
                    <a:pt x="919885" y="59690"/>
                    <a:pt x="949095" y="88900"/>
                    <a:pt x="949095" y="124460"/>
                  </a:cubicBezTo>
                  <a:lnTo>
                    <a:pt x="949095" y="874338"/>
                  </a:lnTo>
                  <a:cubicBezTo>
                    <a:pt x="949095" y="909899"/>
                    <a:pt x="919885" y="939108"/>
                    <a:pt x="884325" y="939108"/>
                  </a:cubicBezTo>
                  <a:lnTo>
                    <a:pt x="124460" y="939108"/>
                  </a:lnTo>
                  <a:cubicBezTo>
                    <a:pt x="88900" y="939108"/>
                    <a:pt x="59690" y="909899"/>
                    <a:pt x="59690" y="874338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884325" y="59690"/>
                  </a:lnTo>
                  <a:moveTo>
                    <a:pt x="884325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874338"/>
                  </a:lnTo>
                  <a:cubicBezTo>
                    <a:pt x="0" y="942919"/>
                    <a:pt x="55880" y="998799"/>
                    <a:pt x="124460" y="998799"/>
                  </a:cubicBezTo>
                  <a:lnTo>
                    <a:pt x="884325" y="998799"/>
                  </a:lnTo>
                  <a:cubicBezTo>
                    <a:pt x="952905" y="998799"/>
                    <a:pt x="1008785" y="942919"/>
                    <a:pt x="1008785" y="874338"/>
                  </a:cubicBezTo>
                  <a:lnTo>
                    <a:pt x="1008785" y="124460"/>
                  </a:lnTo>
                  <a:cubicBezTo>
                    <a:pt x="1008785" y="55880"/>
                    <a:pt x="952905" y="0"/>
                    <a:pt x="884325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21" id="21"/>
          <p:cNvGrpSpPr/>
          <p:nvPr/>
        </p:nvGrpSpPr>
        <p:grpSpPr>
          <a:xfrm rot="0">
            <a:off x="5316914" y="0"/>
            <a:ext cx="7654172" cy="4408030"/>
            <a:chOff x="0" y="0"/>
            <a:chExt cx="10205562" cy="5877373"/>
          </a:xfrm>
        </p:grpSpPr>
        <p:sp>
          <p:nvSpPr>
            <p:cNvPr name="TextBox 22" id="22"/>
            <p:cNvSpPr txBox="true"/>
            <p:nvPr/>
          </p:nvSpPr>
          <p:spPr>
            <a:xfrm rot="0">
              <a:off x="0" y="1856592"/>
              <a:ext cx="9965829" cy="230480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2401"/>
                </a:lnSpc>
              </a:pPr>
              <a:r>
                <a:rPr lang="en-US" sz="12401">
                  <a:solidFill>
                    <a:srgbClr val="000000"/>
                  </a:solidFill>
                  <a:latin typeface="Bebas Neue Bold"/>
                </a:rPr>
                <a:t>ORIENTADA</a:t>
              </a:r>
            </a:p>
          </p:txBody>
        </p:sp>
        <p:sp>
          <p:nvSpPr>
            <p:cNvPr name="TextBox 23" id="23"/>
            <p:cNvSpPr txBox="true"/>
            <p:nvPr/>
          </p:nvSpPr>
          <p:spPr>
            <a:xfrm rot="0">
              <a:off x="239733" y="3572565"/>
              <a:ext cx="9965829" cy="230480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2401"/>
                </a:lnSpc>
              </a:pPr>
              <a:r>
                <a:rPr lang="en-US" sz="12401">
                  <a:solidFill>
                    <a:srgbClr val="000000"/>
                  </a:solidFill>
                  <a:latin typeface="Bebas Neue Bold"/>
                </a:rPr>
                <a:t>OBJETOS</a:t>
              </a:r>
            </a:p>
          </p:txBody>
        </p:sp>
        <p:sp>
          <p:nvSpPr>
            <p:cNvPr name="TextBox 24" id="24"/>
            <p:cNvSpPr txBox="true"/>
            <p:nvPr/>
          </p:nvSpPr>
          <p:spPr>
            <a:xfrm rot="0">
              <a:off x="1074652" y="3113771"/>
              <a:ext cx="1947516" cy="204603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1177"/>
                </a:lnSpc>
              </a:pPr>
              <a:r>
                <a:rPr lang="en-US" sz="11177">
                  <a:solidFill>
                    <a:srgbClr val="B91646"/>
                  </a:solidFill>
                  <a:latin typeface="Brittany"/>
                </a:rPr>
                <a:t>a</a:t>
              </a:r>
            </a:p>
          </p:txBody>
        </p:sp>
        <p:sp>
          <p:nvSpPr>
            <p:cNvPr name="TextBox 25" id="25"/>
            <p:cNvSpPr txBox="true"/>
            <p:nvPr/>
          </p:nvSpPr>
          <p:spPr>
            <a:xfrm rot="0">
              <a:off x="1961754" y="180975"/>
              <a:ext cx="6521787" cy="170923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9327"/>
                </a:lnSpc>
              </a:pPr>
              <a:r>
                <a:rPr lang="en-US" sz="9327">
                  <a:solidFill>
                    <a:srgbClr val="B91646"/>
                  </a:solidFill>
                  <a:latin typeface="Brittany"/>
                </a:rPr>
                <a:t>programação</a:t>
              </a:r>
            </a:p>
          </p:txBody>
        </p:sp>
      </p:grpSp>
      <p:sp>
        <p:nvSpPr>
          <p:cNvPr name="AutoShape 26" id="26"/>
          <p:cNvSpPr/>
          <p:nvPr/>
        </p:nvSpPr>
        <p:spPr>
          <a:xfrm rot="2017">
            <a:off x="1028682" y="4298492"/>
            <a:ext cx="16230603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27" id="27"/>
          <p:cNvSpPr txBox="true"/>
          <p:nvPr/>
        </p:nvSpPr>
        <p:spPr>
          <a:xfrm rot="0">
            <a:off x="2942952" y="5628963"/>
            <a:ext cx="3948660" cy="13610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958"/>
              </a:lnSpc>
            </a:pPr>
            <a:r>
              <a:rPr lang="en-US" sz="7827">
                <a:solidFill>
                  <a:srgbClr val="000000"/>
                </a:solidFill>
                <a:latin typeface="Bebas Neue Bold"/>
              </a:rPr>
              <a:t>Abstração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3266381" y="7625792"/>
            <a:ext cx="3301802" cy="13610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958"/>
              </a:lnSpc>
            </a:pPr>
            <a:r>
              <a:rPr lang="en-US" sz="7827">
                <a:solidFill>
                  <a:srgbClr val="000000"/>
                </a:solidFill>
                <a:latin typeface="Bebas Neue Bold"/>
              </a:rPr>
              <a:t>herança</a:t>
            </a:r>
          </a:p>
        </p:txBody>
      </p:sp>
      <p:pic>
        <p:nvPicPr>
          <p:cNvPr name="Picture 29" id="29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9839846" y="7277079"/>
            <a:ext cx="6262480" cy="1981221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>
  <p:cSld>
    <p:bg>
      <p:bgPr>
        <a:solidFill>
          <a:srgbClr val="FBF3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793398" y="2677259"/>
            <a:ext cx="8532553" cy="1597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83"/>
              </a:lnSpc>
            </a:pPr>
            <a:r>
              <a:rPr lang="en-US" sz="11883">
                <a:solidFill>
                  <a:srgbClr val="000000"/>
                </a:solidFill>
                <a:latin typeface="Bebas Neue Bold"/>
              </a:rPr>
              <a:t>OBJETO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2155878" y="4148472"/>
            <a:ext cx="2939648" cy="3677286"/>
            <a:chOff x="0" y="0"/>
            <a:chExt cx="3919531" cy="4903049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0" y="0"/>
              <a:ext cx="3919531" cy="4903049"/>
              <a:chOff x="0" y="0"/>
              <a:chExt cx="18218478" cy="22789995"/>
            </a:xfrm>
          </p:grpSpPr>
          <p:sp>
            <p:nvSpPr>
              <p:cNvPr name="Freeform 5" id="5"/>
              <p:cNvSpPr/>
              <p:nvPr/>
            </p:nvSpPr>
            <p:spPr>
              <a:xfrm>
                <a:off x="31750" y="31750"/>
                <a:ext cx="18154979" cy="22726495"/>
              </a:xfrm>
              <a:custGeom>
                <a:avLst/>
                <a:gdLst/>
                <a:ahLst/>
                <a:cxnLst/>
                <a:rect r="r" b="b" t="t" l="l"/>
                <a:pathLst>
                  <a:path h="22726495" w="18154979">
                    <a:moveTo>
                      <a:pt x="18062268" y="22726495"/>
                    </a:moveTo>
                    <a:lnTo>
                      <a:pt x="92710" y="22726495"/>
                    </a:lnTo>
                    <a:cubicBezTo>
                      <a:pt x="41910" y="22726495"/>
                      <a:pt x="0" y="22684584"/>
                      <a:pt x="0" y="22633784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18060998" y="0"/>
                    </a:lnTo>
                    <a:cubicBezTo>
                      <a:pt x="18111798" y="0"/>
                      <a:pt x="18153707" y="41910"/>
                      <a:pt x="18153707" y="92710"/>
                    </a:cubicBezTo>
                    <a:lnTo>
                      <a:pt x="18153707" y="22632515"/>
                    </a:lnTo>
                    <a:cubicBezTo>
                      <a:pt x="18154979" y="22684584"/>
                      <a:pt x="18113068" y="22726495"/>
                      <a:pt x="18062268" y="22726495"/>
                    </a:cubicBezTo>
                    <a:close/>
                  </a:path>
                </a:pathLst>
              </a:custGeom>
              <a:solidFill>
                <a:srgbClr val="F9C041"/>
              </a:solidFill>
            </p:spPr>
          </p:sp>
          <p:sp>
            <p:nvSpPr>
              <p:cNvPr name="Freeform 6" id="6"/>
              <p:cNvSpPr/>
              <p:nvPr/>
            </p:nvSpPr>
            <p:spPr>
              <a:xfrm>
                <a:off x="0" y="0"/>
                <a:ext cx="18218479" cy="22789995"/>
              </a:xfrm>
              <a:custGeom>
                <a:avLst/>
                <a:gdLst/>
                <a:ahLst/>
                <a:cxnLst/>
                <a:rect r="r" b="b" t="t" l="l"/>
                <a:pathLst>
                  <a:path h="22789995" w="18218479">
                    <a:moveTo>
                      <a:pt x="18094018" y="59690"/>
                    </a:moveTo>
                    <a:cubicBezTo>
                      <a:pt x="18129579" y="59690"/>
                      <a:pt x="18158788" y="88900"/>
                      <a:pt x="18158788" y="124460"/>
                    </a:cubicBezTo>
                    <a:lnTo>
                      <a:pt x="18158788" y="22665534"/>
                    </a:lnTo>
                    <a:cubicBezTo>
                      <a:pt x="18158788" y="22701095"/>
                      <a:pt x="18129579" y="22730306"/>
                      <a:pt x="18094018" y="22730306"/>
                    </a:cubicBezTo>
                    <a:lnTo>
                      <a:pt x="124460" y="22730306"/>
                    </a:lnTo>
                    <a:cubicBezTo>
                      <a:pt x="88900" y="22730306"/>
                      <a:pt x="59690" y="22701095"/>
                      <a:pt x="59690" y="22665534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18094018" y="59690"/>
                    </a:lnTo>
                    <a:moveTo>
                      <a:pt x="18094018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22665534"/>
                    </a:lnTo>
                    <a:cubicBezTo>
                      <a:pt x="0" y="22734115"/>
                      <a:pt x="55880" y="22789995"/>
                      <a:pt x="124460" y="22789995"/>
                    </a:cubicBezTo>
                    <a:lnTo>
                      <a:pt x="18094018" y="22789995"/>
                    </a:lnTo>
                    <a:cubicBezTo>
                      <a:pt x="18162598" y="22789995"/>
                      <a:pt x="18218479" y="22734115"/>
                      <a:pt x="18218479" y="22665534"/>
                    </a:cubicBezTo>
                    <a:lnTo>
                      <a:pt x="18218479" y="124460"/>
                    </a:lnTo>
                    <a:cubicBezTo>
                      <a:pt x="18218479" y="55880"/>
                      <a:pt x="18162598" y="0"/>
                      <a:pt x="18094018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name="TextBox 7" id="7"/>
            <p:cNvSpPr txBox="true"/>
            <p:nvPr/>
          </p:nvSpPr>
          <p:spPr>
            <a:xfrm rot="0">
              <a:off x="150789" y="68324"/>
              <a:ext cx="3617954" cy="54932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534"/>
                </a:lnSpc>
                <a:spcBef>
                  <a:spcPct val="0"/>
                </a:spcBef>
              </a:pPr>
              <a:r>
                <a:rPr lang="en-US" sz="2356">
                  <a:solidFill>
                    <a:srgbClr val="000000"/>
                  </a:solidFill>
                  <a:latin typeface="Montserrat Bold"/>
                </a:rPr>
                <a:t>Sandijunior</a:t>
              </a:r>
            </a:p>
          </p:txBody>
        </p:sp>
        <p:sp>
          <p:nvSpPr>
            <p:cNvPr name="AutoShape 8" id="8"/>
            <p:cNvSpPr/>
            <p:nvPr/>
          </p:nvSpPr>
          <p:spPr>
            <a:xfrm rot="0">
              <a:off x="0" y="858944"/>
              <a:ext cx="3919531" cy="0"/>
            </a:xfrm>
            <a:prstGeom prst="line">
              <a:avLst/>
            </a:prstGeom>
            <a:ln cap="flat" w="12700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TextBox 9" id="9"/>
            <p:cNvSpPr txBox="true"/>
            <p:nvPr/>
          </p:nvSpPr>
          <p:spPr>
            <a:xfrm rot="0">
              <a:off x="218699" y="1032811"/>
              <a:ext cx="3700832" cy="114214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3534"/>
                </a:lnSpc>
              </a:pPr>
              <a:r>
                <a:rPr lang="en-US" sz="2356">
                  <a:solidFill>
                    <a:srgbClr val="000000"/>
                  </a:solidFill>
                  <a:latin typeface="Montserrat"/>
                </a:rPr>
                <a:t>raça: SRD</a:t>
              </a:r>
            </a:p>
            <a:p>
              <a:pPr algn="just" marL="0" indent="0" lvl="0">
                <a:lnSpc>
                  <a:spcPts val="3534"/>
                </a:lnSpc>
                <a:spcBef>
                  <a:spcPct val="0"/>
                </a:spcBef>
              </a:pPr>
              <a:r>
                <a:rPr lang="en-US" sz="2356">
                  <a:solidFill>
                    <a:srgbClr val="000000"/>
                  </a:solidFill>
                  <a:latin typeface="Montserrat"/>
                </a:rPr>
                <a:t>cor: preto</a:t>
              </a:r>
            </a:p>
          </p:txBody>
        </p:sp>
        <p:sp>
          <p:nvSpPr>
            <p:cNvPr name="AutoShape 10" id="10"/>
            <p:cNvSpPr/>
            <p:nvPr/>
          </p:nvSpPr>
          <p:spPr>
            <a:xfrm rot="0">
              <a:off x="0" y="2445174"/>
              <a:ext cx="3919531" cy="0"/>
            </a:xfrm>
            <a:prstGeom prst="line">
              <a:avLst/>
            </a:prstGeom>
            <a:ln cap="flat" w="12700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TextBox 11" id="11"/>
            <p:cNvSpPr txBox="true"/>
            <p:nvPr/>
          </p:nvSpPr>
          <p:spPr>
            <a:xfrm rot="0">
              <a:off x="218699" y="2862838"/>
              <a:ext cx="3550043" cy="173496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3534"/>
                </a:lnSpc>
              </a:pPr>
              <a:r>
                <a:rPr lang="en-US" sz="2356">
                  <a:solidFill>
                    <a:srgbClr val="000000"/>
                  </a:solidFill>
                  <a:latin typeface="Montserrat"/>
                </a:rPr>
                <a:t>late(): void</a:t>
              </a:r>
            </a:p>
            <a:p>
              <a:pPr algn="just">
                <a:lnSpc>
                  <a:spcPts val="3534"/>
                </a:lnSpc>
              </a:pPr>
              <a:r>
                <a:rPr lang="en-US" sz="2356">
                  <a:solidFill>
                    <a:srgbClr val="000000"/>
                  </a:solidFill>
                  <a:latin typeface="Montserrat"/>
                </a:rPr>
                <a:t>corre(): void</a:t>
              </a:r>
            </a:p>
            <a:p>
              <a:pPr algn="just" marL="0" indent="0" lvl="0">
                <a:lnSpc>
                  <a:spcPts val="3534"/>
                </a:lnSpc>
                <a:spcBef>
                  <a:spcPct val="0"/>
                </a:spcBef>
              </a:pPr>
              <a:r>
                <a:rPr lang="en-US" sz="2356">
                  <a:solidFill>
                    <a:srgbClr val="000000"/>
                  </a:solidFill>
                  <a:latin typeface="Montserrat"/>
                </a:rPr>
                <a:t>fazCoco(): Coco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7023823" y="4148472"/>
            <a:ext cx="2939648" cy="3677286"/>
            <a:chOff x="0" y="0"/>
            <a:chExt cx="3919531" cy="4903049"/>
          </a:xfrm>
        </p:grpSpPr>
        <p:grpSp>
          <p:nvGrpSpPr>
            <p:cNvPr name="Group 13" id="13"/>
            <p:cNvGrpSpPr/>
            <p:nvPr/>
          </p:nvGrpSpPr>
          <p:grpSpPr>
            <a:xfrm rot="0">
              <a:off x="0" y="0"/>
              <a:ext cx="3919531" cy="4903049"/>
              <a:chOff x="0" y="0"/>
              <a:chExt cx="18218478" cy="22789995"/>
            </a:xfrm>
          </p:grpSpPr>
          <p:sp>
            <p:nvSpPr>
              <p:cNvPr name="Freeform 14" id="14"/>
              <p:cNvSpPr/>
              <p:nvPr/>
            </p:nvSpPr>
            <p:spPr>
              <a:xfrm>
                <a:off x="31750" y="31750"/>
                <a:ext cx="18154979" cy="22726495"/>
              </a:xfrm>
              <a:custGeom>
                <a:avLst/>
                <a:gdLst/>
                <a:ahLst/>
                <a:cxnLst/>
                <a:rect r="r" b="b" t="t" l="l"/>
                <a:pathLst>
                  <a:path h="22726495" w="18154979">
                    <a:moveTo>
                      <a:pt x="18062268" y="22726495"/>
                    </a:moveTo>
                    <a:lnTo>
                      <a:pt x="92710" y="22726495"/>
                    </a:lnTo>
                    <a:cubicBezTo>
                      <a:pt x="41910" y="22726495"/>
                      <a:pt x="0" y="22684584"/>
                      <a:pt x="0" y="22633784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18060998" y="0"/>
                    </a:lnTo>
                    <a:cubicBezTo>
                      <a:pt x="18111798" y="0"/>
                      <a:pt x="18153707" y="41910"/>
                      <a:pt x="18153707" y="92710"/>
                    </a:cubicBezTo>
                    <a:lnTo>
                      <a:pt x="18153707" y="22632515"/>
                    </a:lnTo>
                    <a:cubicBezTo>
                      <a:pt x="18154979" y="22684584"/>
                      <a:pt x="18113068" y="22726495"/>
                      <a:pt x="18062268" y="22726495"/>
                    </a:cubicBezTo>
                    <a:close/>
                  </a:path>
                </a:pathLst>
              </a:custGeom>
              <a:solidFill>
                <a:srgbClr val="F9C041"/>
              </a:solidFill>
            </p:spPr>
          </p:sp>
          <p:sp>
            <p:nvSpPr>
              <p:cNvPr name="Freeform 15" id="15"/>
              <p:cNvSpPr/>
              <p:nvPr/>
            </p:nvSpPr>
            <p:spPr>
              <a:xfrm>
                <a:off x="0" y="0"/>
                <a:ext cx="18218479" cy="22789995"/>
              </a:xfrm>
              <a:custGeom>
                <a:avLst/>
                <a:gdLst/>
                <a:ahLst/>
                <a:cxnLst/>
                <a:rect r="r" b="b" t="t" l="l"/>
                <a:pathLst>
                  <a:path h="22789995" w="18218479">
                    <a:moveTo>
                      <a:pt x="18094018" y="59690"/>
                    </a:moveTo>
                    <a:cubicBezTo>
                      <a:pt x="18129579" y="59690"/>
                      <a:pt x="18158788" y="88900"/>
                      <a:pt x="18158788" y="124460"/>
                    </a:cubicBezTo>
                    <a:lnTo>
                      <a:pt x="18158788" y="22665534"/>
                    </a:lnTo>
                    <a:cubicBezTo>
                      <a:pt x="18158788" y="22701095"/>
                      <a:pt x="18129579" y="22730306"/>
                      <a:pt x="18094018" y="22730306"/>
                    </a:cubicBezTo>
                    <a:lnTo>
                      <a:pt x="124460" y="22730306"/>
                    </a:lnTo>
                    <a:cubicBezTo>
                      <a:pt x="88900" y="22730306"/>
                      <a:pt x="59690" y="22701095"/>
                      <a:pt x="59690" y="22665534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18094018" y="59690"/>
                    </a:lnTo>
                    <a:moveTo>
                      <a:pt x="18094018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22665534"/>
                    </a:lnTo>
                    <a:cubicBezTo>
                      <a:pt x="0" y="22734115"/>
                      <a:pt x="55880" y="22789995"/>
                      <a:pt x="124460" y="22789995"/>
                    </a:cubicBezTo>
                    <a:lnTo>
                      <a:pt x="18094018" y="22789995"/>
                    </a:lnTo>
                    <a:cubicBezTo>
                      <a:pt x="18162598" y="22789995"/>
                      <a:pt x="18218479" y="22734115"/>
                      <a:pt x="18218479" y="22665534"/>
                    </a:cubicBezTo>
                    <a:lnTo>
                      <a:pt x="18218479" y="124460"/>
                    </a:lnTo>
                    <a:cubicBezTo>
                      <a:pt x="18218479" y="55880"/>
                      <a:pt x="18162598" y="0"/>
                      <a:pt x="18094018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name="TextBox 16" id="16"/>
            <p:cNvSpPr txBox="true"/>
            <p:nvPr/>
          </p:nvSpPr>
          <p:spPr>
            <a:xfrm rot="0">
              <a:off x="150789" y="68324"/>
              <a:ext cx="3617954" cy="54932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534"/>
                </a:lnSpc>
                <a:spcBef>
                  <a:spcPct val="0"/>
                </a:spcBef>
              </a:pPr>
              <a:r>
                <a:rPr lang="en-US" sz="2356">
                  <a:solidFill>
                    <a:srgbClr val="000000"/>
                  </a:solidFill>
                  <a:latin typeface="Montserrat Bold"/>
                </a:rPr>
                <a:t>Fred</a:t>
              </a:r>
            </a:p>
          </p:txBody>
        </p:sp>
        <p:sp>
          <p:nvSpPr>
            <p:cNvPr name="AutoShape 17" id="17"/>
            <p:cNvSpPr/>
            <p:nvPr/>
          </p:nvSpPr>
          <p:spPr>
            <a:xfrm rot="0">
              <a:off x="0" y="858944"/>
              <a:ext cx="3919531" cy="0"/>
            </a:xfrm>
            <a:prstGeom prst="line">
              <a:avLst/>
            </a:prstGeom>
            <a:ln cap="flat" w="12700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TextBox 18" id="18"/>
            <p:cNvSpPr txBox="true"/>
            <p:nvPr/>
          </p:nvSpPr>
          <p:spPr>
            <a:xfrm rot="0">
              <a:off x="218699" y="1032811"/>
              <a:ext cx="3700832" cy="114214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3534"/>
                </a:lnSpc>
              </a:pPr>
              <a:r>
                <a:rPr lang="en-US" sz="2356">
                  <a:solidFill>
                    <a:srgbClr val="000000"/>
                  </a:solidFill>
                  <a:latin typeface="Montserrat"/>
                </a:rPr>
                <a:t>raça: Beagle</a:t>
              </a:r>
            </a:p>
            <a:p>
              <a:pPr algn="just" marL="0" indent="0" lvl="0">
                <a:lnSpc>
                  <a:spcPts val="3534"/>
                </a:lnSpc>
                <a:spcBef>
                  <a:spcPct val="0"/>
                </a:spcBef>
              </a:pPr>
              <a:r>
                <a:rPr lang="en-US" sz="2356">
                  <a:solidFill>
                    <a:srgbClr val="000000"/>
                  </a:solidFill>
                  <a:latin typeface="Montserrat"/>
                </a:rPr>
                <a:t>cor: bege</a:t>
              </a:r>
            </a:p>
          </p:txBody>
        </p:sp>
        <p:sp>
          <p:nvSpPr>
            <p:cNvPr name="AutoShape 19" id="19"/>
            <p:cNvSpPr/>
            <p:nvPr/>
          </p:nvSpPr>
          <p:spPr>
            <a:xfrm rot="0">
              <a:off x="0" y="2445174"/>
              <a:ext cx="3919531" cy="0"/>
            </a:xfrm>
            <a:prstGeom prst="line">
              <a:avLst/>
            </a:prstGeom>
            <a:ln cap="flat" w="12700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TextBox 20" id="20"/>
            <p:cNvSpPr txBox="true"/>
            <p:nvPr/>
          </p:nvSpPr>
          <p:spPr>
            <a:xfrm rot="0">
              <a:off x="218699" y="2862838"/>
              <a:ext cx="3550043" cy="173496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3534"/>
                </a:lnSpc>
              </a:pPr>
              <a:r>
                <a:rPr lang="en-US" sz="2356">
                  <a:solidFill>
                    <a:srgbClr val="000000"/>
                  </a:solidFill>
                  <a:latin typeface="Montserrat"/>
                </a:rPr>
                <a:t>late(): void</a:t>
              </a:r>
            </a:p>
            <a:p>
              <a:pPr algn="just">
                <a:lnSpc>
                  <a:spcPts val="3534"/>
                </a:lnSpc>
              </a:pPr>
              <a:r>
                <a:rPr lang="en-US" sz="2356">
                  <a:solidFill>
                    <a:srgbClr val="000000"/>
                  </a:solidFill>
                  <a:latin typeface="Montserrat"/>
                </a:rPr>
                <a:t>corre(): void</a:t>
              </a:r>
            </a:p>
            <a:p>
              <a:pPr algn="just" marL="0" indent="0" lvl="0">
                <a:lnSpc>
                  <a:spcPts val="3534"/>
                </a:lnSpc>
                <a:spcBef>
                  <a:spcPct val="0"/>
                </a:spcBef>
              </a:pPr>
              <a:r>
                <a:rPr lang="en-US" sz="2356">
                  <a:solidFill>
                    <a:srgbClr val="000000"/>
                  </a:solidFill>
                  <a:latin typeface="Montserrat"/>
                </a:rPr>
                <a:t>fazCoco(): Coco</a:t>
              </a: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12891640" y="4148472"/>
            <a:ext cx="2939648" cy="3680344"/>
            <a:chOff x="0" y="0"/>
            <a:chExt cx="3919531" cy="4907125"/>
          </a:xfrm>
        </p:grpSpPr>
        <p:grpSp>
          <p:nvGrpSpPr>
            <p:cNvPr name="Group 22" id="22"/>
            <p:cNvGrpSpPr/>
            <p:nvPr/>
          </p:nvGrpSpPr>
          <p:grpSpPr>
            <a:xfrm rot="0">
              <a:off x="0" y="0"/>
              <a:ext cx="3919531" cy="4907125"/>
              <a:chOff x="0" y="0"/>
              <a:chExt cx="18218478" cy="22808943"/>
            </a:xfrm>
          </p:grpSpPr>
          <p:sp>
            <p:nvSpPr>
              <p:cNvPr name="Freeform 23" id="23"/>
              <p:cNvSpPr/>
              <p:nvPr/>
            </p:nvSpPr>
            <p:spPr>
              <a:xfrm>
                <a:off x="31750" y="31750"/>
                <a:ext cx="18154979" cy="22745443"/>
              </a:xfrm>
              <a:custGeom>
                <a:avLst/>
                <a:gdLst/>
                <a:ahLst/>
                <a:cxnLst/>
                <a:rect r="r" b="b" t="t" l="l"/>
                <a:pathLst>
                  <a:path h="22745443" w="18154979">
                    <a:moveTo>
                      <a:pt x="18062268" y="22745443"/>
                    </a:moveTo>
                    <a:lnTo>
                      <a:pt x="92710" y="22745443"/>
                    </a:lnTo>
                    <a:cubicBezTo>
                      <a:pt x="41910" y="22745443"/>
                      <a:pt x="0" y="22703532"/>
                      <a:pt x="0" y="22652732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18060998" y="0"/>
                    </a:lnTo>
                    <a:cubicBezTo>
                      <a:pt x="18111798" y="0"/>
                      <a:pt x="18153707" y="41910"/>
                      <a:pt x="18153707" y="92710"/>
                    </a:cubicBezTo>
                    <a:lnTo>
                      <a:pt x="18153707" y="22651462"/>
                    </a:lnTo>
                    <a:cubicBezTo>
                      <a:pt x="18154979" y="22703532"/>
                      <a:pt x="18113068" y="22745443"/>
                      <a:pt x="18062268" y="22745443"/>
                    </a:cubicBezTo>
                    <a:close/>
                  </a:path>
                </a:pathLst>
              </a:custGeom>
              <a:solidFill>
                <a:srgbClr val="F9C041"/>
              </a:solidFill>
            </p:spPr>
          </p:sp>
          <p:sp>
            <p:nvSpPr>
              <p:cNvPr name="Freeform 24" id="24"/>
              <p:cNvSpPr/>
              <p:nvPr/>
            </p:nvSpPr>
            <p:spPr>
              <a:xfrm>
                <a:off x="0" y="0"/>
                <a:ext cx="18218479" cy="22808943"/>
              </a:xfrm>
              <a:custGeom>
                <a:avLst/>
                <a:gdLst/>
                <a:ahLst/>
                <a:cxnLst/>
                <a:rect r="r" b="b" t="t" l="l"/>
                <a:pathLst>
                  <a:path h="22808943" w="18218479">
                    <a:moveTo>
                      <a:pt x="18094018" y="59690"/>
                    </a:moveTo>
                    <a:cubicBezTo>
                      <a:pt x="18129579" y="59690"/>
                      <a:pt x="18158788" y="88900"/>
                      <a:pt x="18158788" y="124460"/>
                    </a:cubicBezTo>
                    <a:lnTo>
                      <a:pt x="18158788" y="22684482"/>
                    </a:lnTo>
                    <a:cubicBezTo>
                      <a:pt x="18158788" y="22720043"/>
                      <a:pt x="18129579" y="22749253"/>
                      <a:pt x="18094018" y="22749253"/>
                    </a:cubicBezTo>
                    <a:lnTo>
                      <a:pt x="124460" y="22749253"/>
                    </a:lnTo>
                    <a:cubicBezTo>
                      <a:pt x="88900" y="22749253"/>
                      <a:pt x="59690" y="22720043"/>
                      <a:pt x="59690" y="22684482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18094018" y="59690"/>
                    </a:lnTo>
                    <a:moveTo>
                      <a:pt x="18094018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22684482"/>
                    </a:lnTo>
                    <a:cubicBezTo>
                      <a:pt x="0" y="22753062"/>
                      <a:pt x="55880" y="22808943"/>
                      <a:pt x="124460" y="22808943"/>
                    </a:cubicBezTo>
                    <a:lnTo>
                      <a:pt x="18094018" y="22808943"/>
                    </a:lnTo>
                    <a:cubicBezTo>
                      <a:pt x="18162598" y="22808943"/>
                      <a:pt x="18218479" y="22753062"/>
                      <a:pt x="18218479" y="22684482"/>
                    </a:cubicBezTo>
                    <a:lnTo>
                      <a:pt x="18218479" y="124460"/>
                    </a:lnTo>
                    <a:cubicBezTo>
                      <a:pt x="18218479" y="55880"/>
                      <a:pt x="18162598" y="0"/>
                      <a:pt x="18094018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name="TextBox 25" id="25"/>
            <p:cNvSpPr txBox="true"/>
            <p:nvPr/>
          </p:nvSpPr>
          <p:spPr>
            <a:xfrm rot="0">
              <a:off x="150789" y="68324"/>
              <a:ext cx="3617954" cy="55339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534"/>
                </a:lnSpc>
                <a:spcBef>
                  <a:spcPct val="0"/>
                </a:spcBef>
              </a:pPr>
              <a:r>
                <a:rPr lang="en-US" sz="2356">
                  <a:solidFill>
                    <a:srgbClr val="000000"/>
                  </a:solidFill>
                  <a:latin typeface="Montserrat Bold"/>
                </a:rPr>
                <a:t>Cachorro</a:t>
              </a:r>
            </a:p>
          </p:txBody>
        </p:sp>
        <p:sp>
          <p:nvSpPr>
            <p:cNvPr name="AutoShape 26" id="26"/>
            <p:cNvSpPr/>
            <p:nvPr/>
          </p:nvSpPr>
          <p:spPr>
            <a:xfrm rot="0">
              <a:off x="0" y="863021"/>
              <a:ext cx="3919531" cy="0"/>
            </a:xfrm>
            <a:prstGeom prst="line">
              <a:avLst/>
            </a:prstGeom>
            <a:ln cap="flat" w="12700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TextBox 27" id="27"/>
            <p:cNvSpPr txBox="true"/>
            <p:nvPr/>
          </p:nvSpPr>
          <p:spPr>
            <a:xfrm rot="0">
              <a:off x="218699" y="1036887"/>
              <a:ext cx="3700832" cy="114214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3534"/>
                </a:lnSpc>
              </a:pPr>
              <a:r>
                <a:rPr lang="en-US" sz="2356">
                  <a:solidFill>
                    <a:srgbClr val="000000"/>
                  </a:solidFill>
                  <a:latin typeface="Montserrat"/>
                </a:rPr>
                <a:t>raça: string</a:t>
              </a:r>
            </a:p>
            <a:p>
              <a:pPr algn="just" marL="0" indent="0" lvl="0">
                <a:lnSpc>
                  <a:spcPts val="3534"/>
                </a:lnSpc>
                <a:spcBef>
                  <a:spcPct val="0"/>
                </a:spcBef>
              </a:pPr>
              <a:r>
                <a:rPr lang="en-US" sz="2356">
                  <a:solidFill>
                    <a:srgbClr val="000000"/>
                  </a:solidFill>
                  <a:latin typeface="Montserrat"/>
                </a:rPr>
                <a:t>cor: string</a:t>
              </a:r>
            </a:p>
          </p:txBody>
        </p:sp>
        <p:sp>
          <p:nvSpPr>
            <p:cNvPr name="AutoShape 28" id="28"/>
            <p:cNvSpPr/>
            <p:nvPr/>
          </p:nvSpPr>
          <p:spPr>
            <a:xfrm rot="0">
              <a:off x="0" y="2449251"/>
              <a:ext cx="3919531" cy="0"/>
            </a:xfrm>
            <a:prstGeom prst="line">
              <a:avLst/>
            </a:prstGeom>
            <a:ln cap="flat" w="12700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TextBox 29" id="29"/>
            <p:cNvSpPr txBox="true"/>
            <p:nvPr/>
          </p:nvSpPr>
          <p:spPr>
            <a:xfrm rot="0">
              <a:off x="218699" y="2866915"/>
              <a:ext cx="3550043" cy="173496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3534"/>
                </a:lnSpc>
              </a:pPr>
              <a:r>
                <a:rPr lang="en-US" sz="2356">
                  <a:solidFill>
                    <a:srgbClr val="000000"/>
                  </a:solidFill>
                  <a:latin typeface="Montserrat"/>
                </a:rPr>
                <a:t>late(): void</a:t>
              </a:r>
            </a:p>
            <a:p>
              <a:pPr algn="just">
                <a:lnSpc>
                  <a:spcPts val="3534"/>
                </a:lnSpc>
              </a:pPr>
              <a:r>
                <a:rPr lang="en-US" sz="2356">
                  <a:solidFill>
                    <a:srgbClr val="000000"/>
                  </a:solidFill>
                  <a:latin typeface="Montserrat"/>
                </a:rPr>
                <a:t>corre(): void</a:t>
              </a:r>
            </a:p>
            <a:p>
              <a:pPr algn="just" marL="0" indent="0" lvl="0">
                <a:lnSpc>
                  <a:spcPts val="3534"/>
                </a:lnSpc>
                <a:spcBef>
                  <a:spcPct val="0"/>
                </a:spcBef>
              </a:pPr>
              <a:r>
                <a:rPr lang="en-US" sz="2356">
                  <a:solidFill>
                    <a:srgbClr val="000000"/>
                  </a:solidFill>
                  <a:latin typeface="Montserrat"/>
                </a:rPr>
                <a:t>fazCoco(): Coco</a:t>
              </a:r>
            </a:p>
          </p:txBody>
        </p:sp>
      </p:grpSp>
      <p:sp>
        <p:nvSpPr>
          <p:cNvPr name="TextBox 30" id="30"/>
          <p:cNvSpPr txBox="true"/>
          <p:nvPr/>
        </p:nvSpPr>
        <p:spPr>
          <a:xfrm rot="0">
            <a:off x="12228326" y="2677259"/>
            <a:ext cx="4266276" cy="1597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83"/>
              </a:lnSpc>
            </a:pPr>
            <a:r>
              <a:rPr lang="en-US" sz="11883">
                <a:solidFill>
                  <a:srgbClr val="000000"/>
                </a:solidFill>
                <a:latin typeface="Bebas Neue Bold"/>
              </a:rPr>
              <a:t>CLASSE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028700" y="1152525"/>
            <a:ext cx="4500556" cy="10105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422"/>
              </a:lnSpc>
            </a:pPr>
            <a:r>
              <a:rPr lang="en-US" sz="7422">
                <a:solidFill>
                  <a:srgbClr val="B91646"/>
                </a:solidFill>
                <a:latin typeface="Bebas Neue Bold"/>
              </a:rPr>
              <a:t>POLIMORFISMO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FBF3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5400000">
            <a:off x="10281879" y="742863"/>
            <a:ext cx="5153568" cy="8801273"/>
            <a:chOff x="0" y="0"/>
            <a:chExt cx="10113297" cy="17271506"/>
          </a:xfrm>
        </p:grpSpPr>
        <p:sp>
          <p:nvSpPr>
            <p:cNvPr name="Freeform 3" id="3"/>
            <p:cNvSpPr/>
            <p:nvPr/>
          </p:nvSpPr>
          <p:spPr>
            <a:xfrm>
              <a:off x="31750" y="31750"/>
              <a:ext cx="10049797" cy="17208007"/>
            </a:xfrm>
            <a:custGeom>
              <a:avLst/>
              <a:gdLst/>
              <a:ahLst/>
              <a:cxnLst/>
              <a:rect r="r" b="b" t="t" l="l"/>
              <a:pathLst>
                <a:path h="17208007" w="10049797">
                  <a:moveTo>
                    <a:pt x="9957087" y="17208007"/>
                  </a:moveTo>
                  <a:lnTo>
                    <a:pt x="92710" y="17208007"/>
                  </a:lnTo>
                  <a:cubicBezTo>
                    <a:pt x="41910" y="17208007"/>
                    <a:pt x="0" y="17166096"/>
                    <a:pt x="0" y="1711529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9955817" y="0"/>
                  </a:lnTo>
                  <a:cubicBezTo>
                    <a:pt x="10006617" y="0"/>
                    <a:pt x="10048527" y="41910"/>
                    <a:pt x="10048527" y="92710"/>
                  </a:cubicBezTo>
                  <a:lnTo>
                    <a:pt x="10048527" y="17114027"/>
                  </a:lnTo>
                  <a:cubicBezTo>
                    <a:pt x="10049797" y="17166096"/>
                    <a:pt x="10007887" y="17208007"/>
                    <a:pt x="9957087" y="17208007"/>
                  </a:cubicBezTo>
                  <a:close/>
                </a:path>
              </a:pathLst>
            </a:custGeom>
            <a:solidFill>
              <a:srgbClr val="DFD8CA"/>
            </a:solidFill>
          </p:spPr>
        </p:sp>
        <p:sp>
          <p:nvSpPr>
            <p:cNvPr name="Freeform 4" id="4"/>
            <p:cNvSpPr/>
            <p:nvPr/>
          </p:nvSpPr>
          <p:spPr>
            <a:xfrm>
              <a:off x="0" y="0"/>
              <a:ext cx="10113297" cy="17271507"/>
            </a:xfrm>
            <a:custGeom>
              <a:avLst/>
              <a:gdLst/>
              <a:ahLst/>
              <a:cxnLst/>
              <a:rect r="r" b="b" t="t" l="l"/>
              <a:pathLst>
                <a:path h="17271507" w="10113297">
                  <a:moveTo>
                    <a:pt x="9988837" y="59690"/>
                  </a:moveTo>
                  <a:cubicBezTo>
                    <a:pt x="10024397" y="59690"/>
                    <a:pt x="10053607" y="88900"/>
                    <a:pt x="10053607" y="124460"/>
                  </a:cubicBezTo>
                  <a:lnTo>
                    <a:pt x="10053607" y="17147046"/>
                  </a:lnTo>
                  <a:cubicBezTo>
                    <a:pt x="10053607" y="17182607"/>
                    <a:pt x="10024397" y="17211816"/>
                    <a:pt x="9988837" y="17211816"/>
                  </a:cubicBezTo>
                  <a:lnTo>
                    <a:pt x="124460" y="17211816"/>
                  </a:lnTo>
                  <a:cubicBezTo>
                    <a:pt x="88900" y="17211816"/>
                    <a:pt x="59690" y="17182607"/>
                    <a:pt x="59690" y="1714704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9988837" y="59690"/>
                  </a:lnTo>
                  <a:moveTo>
                    <a:pt x="9988837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17147046"/>
                  </a:lnTo>
                  <a:cubicBezTo>
                    <a:pt x="0" y="17215627"/>
                    <a:pt x="55880" y="17271507"/>
                    <a:pt x="124460" y="17271507"/>
                  </a:cubicBezTo>
                  <a:lnTo>
                    <a:pt x="9988837" y="17271507"/>
                  </a:lnTo>
                  <a:cubicBezTo>
                    <a:pt x="10057417" y="17271507"/>
                    <a:pt x="10113297" y="17215627"/>
                    <a:pt x="10113297" y="17147046"/>
                  </a:cubicBezTo>
                  <a:lnTo>
                    <a:pt x="10113297" y="124460"/>
                  </a:lnTo>
                  <a:cubicBezTo>
                    <a:pt x="10113297" y="55880"/>
                    <a:pt x="10057417" y="0"/>
                    <a:pt x="9988837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AutoShape 5" id="5"/>
          <p:cNvSpPr/>
          <p:nvPr/>
        </p:nvSpPr>
        <p:spPr>
          <a:xfrm rot="-5400000">
            <a:off x="6704404" y="5138738"/>
            <a:ext cx="5153568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6" id="6"/>
          <p:cNvGrpSpPr/>
          <p:nvPr/>
        </p:nvGrpSpPr>
        <p:grpSpPr>
          <a:xfrm rot="0">
            <a:off x="9187711" y="3235939"/>
            <a:ext cx="7732812" cy="3805597"/>
            <a:chOff x="0" y="0"/>
            <a:chExt cx="10310417" cy="5074130"/>
          </a:xfrm>
        </p:grpSpPr>
        <p:grpSp>
          <p:nvGrpSpPr>
            <p:cNvPr name="Group 7" id="7"/>
            <p:cNvGrpSpPr/>
            <p:nvPr/>
          </p:nvGrpSpPr>
          <p:grpSpPr>
            <a:xfrm rot="-5400000">
              <a:off x="-1246" y="4422616"/>
              <a:ext cx="251764" cy="249272"/>
              <a:chOff x="0" y="0"/>
              <a:chExt cx="1008785" cy="998798"/>
            </a:xfrm>
          </p:grpSpPr>
          <p:sp>
            <p:nvSpPr>
              <p:cNvPr name="Freeform 8" id="8"/>
              <p:cNvSpPr/>
              <p:nvPr/>
            </p:nvSpPr>
            <p:spPr>
              <a:xfrm>
                <a:off x="31750" y="31750"/>
                <a:ext cx="945285" cy="935298"/>
              </a:xfrm>
              <a:custGeom>
                <a:avLst/>
                <a:gdLst/>
                <a:ahLst/>
                <a:cxnLst/>
                <a:rect r="r" b="b" t="t" l="l"/>
                <a:pathLst>
                  <a:path h="935298" w="945285">
                    <a:moveTo>
                      <a:pt x="852575" y="935298"/>
                    </a:moveTo>
                    <a:lnTo>
                      <a:pt x="92710" y="935298"/>
                    </a:lnTo>
                    <a:cubicBezTo>
                      <a:pt x="41910" y="935298"/>
                      <a:pt x="0" y="893388"/>
                      <a:pt x="0" y="842588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851305" y="0"/>
                    </a:lnTo>
                    <a:cubicBezTo>
                      <a:pt x="902105" y="0"/>
                      <a:pt x="944015" y="41910"/>
                      <a:pt x="944015" y="92710"/>
                    </a:cubicBezTo>
                    <a:lnTo>
                      <a:pt x="944015" y="841318"/>
                    </a:lnTo>
                    <a:cubicBezTo>
                      <a:pt x="945285" y="893388"/>
                      <a:pt x="903375" y="935298"/>
                      <a:pt x="852575" y="935298"/>
                    </a:cubicBezTo>
                    <a:close/>
                  </a:path>
                </a:pathLst>
              </a:custGeom>
              <a:solidFill>
                <a:srgbClr val="B91646"/>
              </a:solidFill>
            </p:spPr>
          </p:sp>
          <p:sp>
            <p:nvSpPr>
              <p:cNvPr name="Freeform 9" id="9"/>
              <p:cNvSpPr/>
              <p:nvPr/>
            </p:nvSpPr>
            <p:spPr>
              <a:xfrm>
                <a:off x="0" y="0"/>
                <a:ext cx="1008785" cy="998799"/>
              </a:xfrm>
              <a:custGeom>
                <a:avLst/>
                <a:gdLst/>
                <a:ahLst/>
                <a:cxnLst/>
                <a:rect r="r" b="b" t="t" l="l"/>
                <a:pathLst>
                  <a:path h="998799" w="1008785">
                    <a:moveTo>
                      <a:pt x="884325" y="59690"/>
                    </a:moveTo>
                    <a:cubicBezTo>
                      <a:pt x="919885" y="59690"/>
                      <a:pt x="949095" y="88900"/>
                      <a:pt x="949095" y="124460"/>
                    </a:cubicBezTo>
                    <a:lnTo>
                      <a:pt x="949095" y="874338"/>
                    </a:lnTo>
                    <a:cubicBezTo>
                      <a:pt x="949095" y="909899"/>
                      <a:pt x="919885" y="939108"/>
                      <a:pt x="884325" y="939108"/>
                    </a:cubicBezTo>
                    <a:lnTo>
                      <a:pt x="124460" y="939108"/>
                    </a:lnTo>
                    <a:cubicBezTo>
                      <a:pt x="88900" y="939108"/>
                      <a:pt x="59690" y="909899"/>
                      <a:pt x="59690" y="874338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884325" y="59690"/>
                    </a:lnTo>
                    <a:moveTo>
                      <a:pt x="884325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874338"/>
                    </a:lnTo>
                    <a:cubicBezTo>
                      <a:pt x="0" y="942919"/>
                      <a:pt x="55880" y="998799"/>
                      <a:pt x="124460" y="998799"/>
                    </a:cubicBezTo>
                    <a:lnTo>
                      <a:pt x="884325" y="998799"/>
                    </a:lnTo>
                    <a:cubicBezTo>
                      <a:pt x="952905" y="998799"/>
                      <a:pt x="1008785" y="942919"/>
                      <a:pt x="1008785" y="874338"/>
                    </a:cubicBezTo>
                    <a:lnTo>
                      <a:pt x="1008785" y="124460"/>
                    </a:lnTo>
                    <a:cubicBezTo>
                      <a:pt x="1008785" y="55880"/>
                      <a:pt x="952905" y="0"/>
                      <a:pt x="884325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name="Group 10" id="10"/>
            <p:cNvGrpSpPr/>
            <p:nvPr/>
          </p:nvGrpSpPr>
          <p:grpSpPr>
            <a:xfrm rot="-5400000">
              <a:off x="-1246" y="414942"/>
              <a:ext cx="251764" cy="249272"/>
              <a:chOff x="0" y="0"/>
              <a:chExt cx="1008785" cy="998798"/>
            </a:xfrm>
          </p:grpSpPr>
          <p:sp>
            <p:nvSpPr>
              <p:cNvPr name="Freeform 11" id="11"/>
              <p:cNvSpPr/>
              <p:nvPr/>
            </p:nvSpPr>
            <p:spPr>
              <a:xfrm>
                <a:off x="31750" y="31750"/>
                <a:ext cx="945285" cy="935298"/>
              </a:xfrm>
              <a:custGeom>
                <a:avLst/>
                <a:gdLst/>
                <a:ahLst/>
                <a:cxnLst/>
                <a:rect r="r" b="b" t="t" l="l"/>
                <a:pathLst>
                  <a:path h="935298" w="945285">
                    <a:moveTo>
                      <a:pt x="852575" y="935298"/>
                    </a:moveTo>
                    <a:lnTo>
                      <a:pt x="92710" y="935298"/>
                    </a:lnTo>
                    <a:cubicBezTo>
                      <a:pt x="41910" y="935298"/>
                      <a:pt x="0" y="893388"/>
                      <a:pt x="0" y="842588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851305" y="0"/>
                    </a:lnTo>
                    <a:cubicBezTo>
                      <a:pt x="902105" y="0"/>
                      <a:pt x="944015" y="41910"/>
                      <a:pt x="944015" y="92710"/>
                    </a:cubicBezTo>
                    <a:lnTo>
                      <a:pt x="944015" y="841318"/>
                    </a:lnTo>
                    <a:cubicBezTo>
                      <a:pt x="945285" y="893388"/>
                      <a:pt x="903375" y="935298"/>
                      <a:pt x="852575" y="935298"/>
                    </a:cubicBezTo>
                    <a:close/>
                  </a:path>
                </a:pathLst>
              </a:custGeom>
              <a:solidFill>
                <a:srgbClr val="105652"/>
              </a:solidFill>
            </p:spPr>
          </p:sp>
          <p:sp>
            <p:nvSpPr>
              <p:cNvPr name="Freeform 12" id="12"/>
              <p:cNvSpPr/>
              <p:nvPr/>
            </p:nvSpPr>
            <p:spPr>
              <a:xfrm>
                <a:off x="0" y="0"/>
                <a:ext cx="1008785" cy="998799"/>
              </a:xfrm>
              <a:custGeom>
                <a:avLst/>
                <a:gdLst/>
                <a:ahLst/>
                <a:cxnLst/>
                <a:rect r="r" b="b" t="t" l="l"/>
                <a:pathLst>
                  <a:path h="998799" w="1008785">
                    <a:moveTo>
                      <a:pt x="884325" y="59690"/>
                    </a:moveTo>
                    <a:cubicBezTo>
                      <a:pt x="919885" y="59690"/>
                      <a:pt x="949095" y="88900"/>
                      <a:pt x="949095" y="124460"/>
                    </a:cubicBezTo>
                    <a:lnTo>
                      <a:pt x="949095" y="874338"/>
                    </a:lnTo>
                    <a:cubicBezTo>
                      <a:pt x="949095" y="909899"/>
                      <a:pt x="919885" y="939108"/>
                      <a:pt x="884325" y="939108"/>
                    </a:cubicBezTo>
                    <a:lnTo>
                      <a:pt x="124460" y="939108"/>
                    </a:lnTo>
                    <a:cubicBezTo>
                      <a:pt x="88900" y="939108"/>
                      <a:pt x="59690" y="909899"/>
                      <a:pt x="59690" y="874338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884325" y="59690"/>
                    </a:lnTo>
                    <a:moveTo>
                      <a:pt x="884325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874338"/>
                    </a:lnTo>
                    <a:cubicBezTo>
                      <a:pt x="0" y="942919"/>
                      <a:pt x="55880" y="998799"/>
                      <a:pt x="124460" y="998799"/>
                    </a:cubicBezTo>
                    <a:lnTo>
                      <a:pt x="884325" y="998799"/>
                    </a:lnTo>
                    <a:cubicBezTo>
                      <a:pt x="952905" y="998799"/>
                      <a:pt x="1008785" y="942919"/>
                      <a:pt x="1008785" y="874338"/>
                    </a:cubicBezTo>
                    <a:lnTo>
                      <a:pt x="1008785" y="124460"/>
                    </a:lnTo>
                    <a:cubicBezTo>
                      <a:pt x="1008785" y="55880"/>
                      <a:pt x="952905" y="0"/>
                      <a:pt x="884325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name="TextBox 13" id="13"/>
            <p:cNvSpPr txBox="true"/>
            <p:nvPr/>
          </p:nvSpPr>
          <p:spPr>
            <a:xfrm rot="0">
              <a:off x="1317058" y="-104775"/>
              <a:ext cx="8739179" cy="118393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7364"/>
                </a:lnSpc>
              </a:pPr>
              <a:r>
                <a:rPr lang="en-US" sz="5260">
                  <a:solidFill>
                    <a:srgbClr val="000000"/>
                  </a:solidFill>
                  <a:latin typeface="Bebas Neue Bold"/>
                </a:rPr>
                <a:t>REvisão </a:t>
              </a:r>
            </a:p>
          </p:txBody>
        </p:sp>
        <p:grpSp>
          <p:nvGrpSpPr>
            <p:cNvPr name="Group 14" id="14"/>
            <p:cNvGrpSpPr/>
            <p:nvPr/>
          </p:nvGrpSpPr>
          <p:grpSpPr>
            <a:xfrm rot="-5400000">
              <a:off x="-1246" y="2418779"/>
              <a:ext cx="251764" cy="249272"/>
              <a:chOff x="0" y="0"/>
              <a:chExt cx="1008785" cy="998798"/>
            </a:xfrm>
          </p:grpSpPr>
          <p:sp>
            <p:nvSpPr>
              <p:cNvPr name="Freeform 15" id="15"/>
              <p:cNvSpPr/>
              <p:nvPr/>
            </p:nvSpPr>
            <p:spPr>
              <a:xfrm>
                <a:off x="31750" y="31750"/>
                <a:ext cx="945285" cy="935298"/>
              </a:xfrm>
              <a:custGeom>
                <a:avLst/>
                <a:gdLst/>
                <a:ahLst/>
                <a:cxnLst/>
                <a:rect r="r" b="b" t="t" l="l"/>
                <a:pathLst>
                  <a:path h="935298" w="945285">
                    <a:moveTo>
                      <a:pt x="852575" y="935298"/>
                    </a:moveTo>
                    <a:lnTo>
                      <a:pt x="92710" y="935298"/>
                    </a:lnTo>
                    <a:cubicBezTo>
                      <a:pt x="41910" y="935298"/>
                      <a:pt x="0" y="893388"/>
                      <a:pt x="0" y="842588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851305" y="0"/>
                    </a:lnTo>
                    <a:cubicBezTo>
                      <a:pt x="902105" y="0"/>
                      <a:pt x="944015" y="41910"/>
                      <a:pt x="944015" y="92710"/>
                    </a:cubicBezTo>
                    <a:lnTo>
                      <a:pt x="944015" y="841318"/>
                    </a:lnTo>
                    <a:cubicBezTo>
                      <a:pt x="945285" y="893388"/>
                      <a:pt x="903375" y="935298"/>
                      <a:pt x="852575" y="935298"/>
                    </a:cubicBezTo>
                    <a:close/>
                  </a:path>
                </a:pathLst>
              </a:custGeom>
              <a:solidFill>
                <a:srgbClr val="F9C041"/>
              </a:solidFill>
            </p:spPr>
          </p:sp>
          <p:sp>
            <p:nvSpPr>
              <p:cNvPr name="Freeform 16" id="16"/>
              <p:cNvSpPr/>
              <p:nvPr/>
            </p:nvSpPr>
            <p:spPr>
              <a:xfrm>
                <a:off x="0" y="0"/>
                <a:ext cx="1008785" cy="998799"/>
              </a:xfrm>
              <a:custGeom>
                <a:avLst/>
                <a:gdLst/>
                <a:ahLst/>
                <a:cxnLst/>
                <a:rect r="r" b="b" t="t" l="l"/>
                <a:pathLst>
                  <a:path h="998799" w="1008785">
                    <a:moveTo>
                      <a:pt x="884325" y="59690"/>
                    </a:moveTo>
                    <a:cubicBezTo>
                      <a:pt x="919885" y="59690"/>
                      <a:pt x="949095" y="88900"/>
                      <a:pt x="949095" y="124460"/>
                    </a:cubicBezTo>
                    <a:lnTo>
                      <a:pt x="949095" y="874338"/>
                    </a:lnTo>
                    <a:cubicBezTo>
                      <a:pt x="949095" y="909899"/>
                      <a:pt x="919885" y="939108"/>
                      <a:pt x="884325" y="939108"/>
                    </a:cubicBezTo>
                    <a:lnTo>
                      <a:pt x="124460" y="939108"/>
                    </a:lnTo>
                    <a:cubicBezTo>
                      <a:pt x="88900" y="939108"/>
                      <a:pt x="59690" y="909899"/>
                      <a:pt x="59690" y="874338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884325" y="59690"/>
                    </a:lnTo>
                    <a:moveTo>
                      <a:pt x="884325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874338"/>
                    </a:lnTo>
                    <a:cubicBezTo>
                      <a:pt x="0" y="942919"/>
                      <a:pt x="55880" y="998799"/>
                      <a:pt x="124460" y="998799"/>
                    </a:cubicBezTo>
                    <a:lnTo>
                      <a:pt x="884325" y="998799"/>
                    </a:lnTo>
                    <a:cubicBezTo>
                      <a:pt x="952905" y="998799"/>
                      <a:pt x="1008785" y="942919"/>
                      <a:pt x="1008785" y="874338"/>
                    </a:cubicBezTo>
                    <a:lnTo>
                      <a:pt x="1008785" y="124460"/>
                    </a:lnTo>
                    <a:cubicBezTo>
                      <a:pt x="1008785" y="55880"/>
                      <a:pt x="952905" y="0"/>
                      <a:pt x="884325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name="TextBox 17" id="17"/>
            <p:cNvSpPr txBox="true"/>
            <p:nvPr/>
          </p:nvSpPr>
          <p:spPr>
            <a:xfrm rot="0">
              <a:off x="1317058" y="1899062"/>
              <a:ext cx="8993358" cy="117123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7364"/>
                </a:lnSpc>
              </a:pPr>
              <a:r>
                <a:rPr lang="en-US" sz="5260">
                  <a:solidFill>
                    <a:srgbClr val="000000"/>
                  </a:solidFill>
                  <a:latin typeface="Bebas Neue Bold"/>
                </a:rPr>
                <a:t>Informação Extra</a:t>
              </a:r>
            </a:p>
          </p:txBody>
        </p:sp>
        <p:sp>
          <p:nvSpPr>
            <p:cNvPr name="TextBox 18" id="18"/>
            <p:cNvSpPr txBox="true"/>
            <p:nvPr/>
          </p:nvSpPr>
          <p:spPr>
            <a:xfrm rot="0">
              <a:off x="1317058" y="3902898"/>
              <a:ext cx="8993358" cy="117123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7364"/>
                </a:lnSpc>
              </a:pPr>
              <a:r>
                <a:rPr lang="en-US" sz="5260">
                  <a:solidFill>
                    <a:srgbClr val="000000"/>
                  </a:solidFill>
                  <a:latin typeface="Bebas Neue Bold"/>
                </a:rPr>
                <a:t>polimorfismo #2</a:t>
              </a:r>
            </a:p>
          </p:txBody>
        </p:sp>
      </p:grpSp>
      <p:sp>
        <p:nvSpPr>
          <p:cNvPr name="AutoShape 19" id="19"/>
          <p:cNvSpPr/>
          <p:nvPr/>
        </p:nvSpPr>
        <p:spPr>
          <a:xfrm rot="-5400000">
            <a:off x="3648935" y="5133975"/>
            <a:ext cx="8229600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20" id="20"/>
          <p:cNvGrpSpPr/>
          <p:nvPr/>
        </p:nvGrpSpPr>
        <p:grpSpPr>
          <a:xfrm rot="0">
            <a:off x="447291" y="2903993"/>
            <a:ext cx="7777430" cy="4479014"/>
            <a:chOff x="0" y="0"/>
            <a:chExt cx="10369906" cy="5972019"/>
          </a:xfrm>
        </p:grpSpPr>
        <p:sp>
          <p:nvSpPr>
            <p:cNvPr name="TextBox 21" id="21"/>
            <p:cNvSpPr txBox="true"/>
            <p:nvPr/>
          </p:nvSpPr>
          <p:spPr>
            <a:xfrm rot="0">
              <a:off x="0" y="1882808"/>
              <a:ext cx="10126313" cy="234560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2601"/>
                </a:lnSpc>
              </a:pPr>
              <a:r>
                <a:rPr lang="en-US" sz="12601">
                  <a:solidFill>
                    <a:srgbClr val="000000"/>
                  </a:solidFill>
                  <a:latin typeface="Bebas Neue Bold"/>
                </a:rPr>
                <a:t>ORIENTAÇÃO</a:t>
              </a:r>
            </a:p>
          </p:txBody>
        </p:sp>
        <p:sp>
          <p:nvSpPr>
            <p:cNvPr name="TextBox 22" id="22"/>
            <p:cNvSpPr txBox="true"/>
            <p:nvPr/>
          </p:nvSpPr>
          <p:spPr>
            <a:xfrm rot="0">
              <a:off x="243594" y="3626414"/>
              <a:ext cx="10126313" cy="234560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2601"/>
                </a:lnSpc>
              </a:pPr>
              <a:r>
                <a:rPr lang="en-US" sz="12601">
                  <a:solidFill>
                    <a:srgbClr val="000000"/>
                  </a:solidFill>
                  <a:latin typeface="Bebas Neue Bold"/>
                </a:rPr>
                <a:t>OBJETOS</a:t>
              </a:r>
            </a:p>
          </p:txBody>
        </p:sp>
        <p:sp>
          <p:nvSpPr>
            <p:cNvPr name="TextBox 23" id="23"/>
            <p:cNvSpPr txBox="true"/>
            <p:nvPr/>
          </p:nvSpPr>
          <p:spPr>
            <a:xfrm rot="0">
              <a:off x="1091957" y="3150860"/>
              <a:ext cx="1978877" cy="209203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1357"/>
                </a:lnSpc>
              </a:pPr>
              <a:r>
                <a:rPr lang="en-US" sz="11357">
                  <a:solidFill>
                    <a:srgbClr val="B91646"/>
                  </a:solidFill>
                  <a:latin typeface="Brittany"/>
                </a:rPr>
                <a:t>a</a:t>
              </a:r>
            </a:p>
          </p:txBody>
        </p:sp>
        <p:sp>
          <p:nvSpPr>
            <p:cNvPr name="TextBox 24" id="24"/>
            <p:cNvSpPr txBox="true"/>
            <p:nvPr/>
          </p:nvSpPr>
          <p:spPr>
            <a:xfrm rot="0">
              <a:off x="1993345" y="180975"/>
              <a:ext cx="6626810" cy="173967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9477"/>
                </a:lnSpc>
              </a:pPr>
              <a:r>
                <a:rPr lang="en-US" sz="9477">
                  <a:solidFill>
                    <a:srgbClr val="B91646"/>
                  </a:solidFill>
                  <a:latin typeface="Brittany"/>
                </a:rPr>
                <a:t>introdução à</a:t>
              </a:r>
            </a:p>
          </p:txBody>
        </p:sp>
      </p:grpSp>
      <p:sp>
        <p:nvSpPr>
          <p:cNvPr name="TextBox 25" id="25"/>
          <p:cNvSpPr txBox="true"/>
          <p:nvPr/>
        </p:nvSpPr>
        <p:spPr>
          <a:xfrm rot="0">
            <a:off x="3496115" y="6113710"/>
            <a:ext cx="7140334" cy="16065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47"/>
              </a:lnSpc>
            </a:pPr>
            <a:r>
              <a:rPr lang="en-US" sz="11847">
                <a:solidFill>
                  <a:srgbClr val="B91646"/>
                </a:solidFill>
                <a:latin typeface="Bebas Neue Bold"/>
              </a:rPr>
              <a:t>#5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>
  <p:cSld>
    <p:bg>
      <p:bgPr>
        <a:solidFill>
          <a:srgbClr val="FBF3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152525"/>
            <a:ext cx="4500556" cy="10105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422"/>
              </a:lnSpc>
            </a:pPr>
            <a:r>
              <a:rPr lang="en-US" sz="7422">
                <a:solidFill>
                  <a:srgbClr val="B91646"/>
                </a:solidFill>
                <a:latin typeface="Bebas Neue Bold"/>
              </a:rPr>
              <a:t>POLIMORFISMO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643723" y="2695419"/>
            <a:ext cx="3885533" cy="3693239"/>
            <a:chOff x="0" y="0"/>
            <a:chExt cx="5180711" cy="4924319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0" y="0"/>
              <a:ext cx="5180711" cy="4924319"/>
              <a:chOff x="0" y="0"/>
              <a:chExt cx="18218478" cy="17316851"/>
            </a:xfrm>
          </p:grpSpPr>
          <p:sp>
            <p:nvSpPr>
              <p:cNvPr name="Freeform 5" id="5"/>
              <p:cNvSpPr/>
              <p:nvPr/>
            </p:nvSpPr>
            <p:spPr>
              <a:xfrm>
                <a:off x="31750" y="31750"/>
                <a:ext cx="18154979" cy="17253352"/>
              </a:xfrm>
              <a:custGeom>
                <a:avLst/>
                <a:gdLst/>
                <a:ahLst/>
                <a:cxnLst/>
                <a:rect r="r" b="b" t="t" l="l"/>
                <a:pathLst>
                  <a:path h="17253352" w="18154979">
                    <a:moveTo>
                      <a:pt x="18062268" y="17253352"/>
                    </a:moveTo>
                    <a:lnTo>
                      <a:pt x="92710" y="17253352"/>
                    </a:lnTo>
                    <a:cubicBezTo>
                      <a:pt x="41910" y="17253352"/>
                      <a:pt x="0" y="17211441"/>
                      <a:pt x="0" y="17160641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18060998" y="0"/>
                    </a:lnTo>
                    <a:cubicBezTo>
                      <a:pt x="18111798" y="0"/>
                      <a:pt x="18153707" y="41910"/>
                      <a:pt x="18153707" y="92710"/>
                    </a:cubicBezTo>
                    <a:lnTo>
                      <a:pt x="18153707" y="17159371"/>
                    </a:lnTo>
                    <a:cubicBezTo>
                      <a:pt x="18154979" y="17211441"/>
                      <a:pt x="18113068" y="17253352"/>
                      <a:pt x="18062268" y="17253352"/>
                    </a:cubicBezTo>
                    <a:close/>
                  </a:path>
                </a:pathLst>
              </a:custGeom>
              <a:solidFill>
                <a:srgbClr val="F9C041"/>
              </a:solidFill>
            </p:spPr>
          </p:sp>
          <p:sp>
            <p:nvSpPr>
              <p:cNvPr name="Freeform 6" id="6"/>
              <p:cNvSpPr/>
              <p:nvPr/>
            </p:nvSpPr>
            <p:spPr>
              <a:xfrm>
                <a:off x="0" y="0"/>
                <a:ext cx="18218479" cy="17316852"/>
              </a:xfrm>
              <a:custGeom>
                <a:avLst/>
                <a:gdLst/>
                <a:ahLst/>
                <a:cxnLst/>
                <a:rect r="r" b="b" t="t" l="l"/>
                <a:pathLst>
                  <a:path h="17316852" w="18218479">
                    <a:moveTo>
                      <a:pt x="18094018" y="59690"/>
                    </a:moveTo>
                    <a:cubicBezTo>
                      <a:pt x="18129579" y="59690"/>
                      <a:pt x="18158788" y="88900"/>
                      <a:pt x="18158788" y="124460"/>
                    </a:cubicBezTo>
                    <a:lnTo>
                      <a:pt x="18158788" y="17192391"/>
                    </a:lnTo>
                    <a:cubicBezTo>
                      <a:pt x="18158788" y="17227952"/>
                      <a:pt x="18129579" y="17257162"/>
                      <a:pt x="18094018" y="17257162"/>
                    </a:cubicBezTo>
                    <a:lnTo>
                      <a:pt x="124460" y="17257162"/>
                    </a:lnTo>
                    <a:cubicBezTo>
                      <a:pt x="88900" y="17257162"/>
                      <a:pt x="59690" y="17227952"/>
                      <a:pt x="59690" y="17192391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18094018" y="59690"/>
                    </a:lnTo>
                    <a:moveTo>
                      <a:pt x="18094018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17192391"/>
                    </a:lnTo>
                    <a:cubicBezTo>
                      <a:pt x="0" y="17260971"/>
                      <a:pt x="55880" y="17316852"/>
                      <a:pt x="124460" y="17316852"/>
                    </a:cubicBezTo>
                    <a:lnTo>
                      <a:pt x="18094018" y="17316852"/>
                    </a:lnTo>
                    <a:cubicBezTo>
                      <a:pt x="18162598" y="17316852"/>
                      <a:pt x="18218479" y="17260971"/>
                      <a:pt x="18218479" y="17192391"/>
                    </a:cubicBezTo>
                    <a:lnTo>
                      <a:pt x="18218479" y="124460"/>
                    </a:lnTo>
                    <a:cubicBezTo>
                      <a:pt x="18218479" y="55880"/>
                      <a:pt x="18162598" y="0"/>
                      <a:pt x="18094018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name="TextBox 7" id="7"/>
            <p:cNvSpPr txBox="true"/>
            <p:nvPr/>
          </p:nvSpPr>
          <p:spPr>
            <a:xfrm rot="0">
              <a:off x="199308" y="105302"/>
              <a:ext cx="4782096" cy="150543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671"/>
                </a:lnSpc>
              </a:pPr>
              <a:r>
                <a:rPr lang="en-US" sz="3114">
                  <a:solidFill>
                    <a:srgbClr val="000000"/>
                  </a:solidFill>
                  <a:latin typeface="Montserrat"/>
                </a:rPr>
                <a:t>&lt;interface&gt;</a:t>
              </a:r>
            </a:p>
            <a:p>
              <a:pPr algn="ctr" marL="0" indent="0" lvl="0">
                <a:lnSpc>
                  <a:spcPts val="4671"/>
                </a:lnSpc>
                <a:spcBef>
                  <a:spcPct val="0"/>
                </a:spcBef>
              </a:pPr>
              <a:r>
                <a:rPr lang="en-US" sz="3114">
                  <a:solidFill>
                    <a:srgbClr val="000000"/>
                  </a:solidFill>
                  <a:latin typeface="Montserrat"/>
                </a:rPr>
                <a:t>Cacador</a:t>
              </a:r>
            </a:p>
          </p:txBody>
        </p:sp>
        <p:sp>
          <p:nvSpPr>
            <p:cNvPr name="AutoShape 8" id="8"/>
            <p:cNvSpPr/>
            <p:nvPr/>
          </p:nvSpPr>
          <p:spPr>
            <a:xfrm rot="0">
              <a:off x="0" y="1929677"/>
              <a:ext cx="5180711" cy="0"/>
            </a:xfrm>
            <a:prstGeom prst="line">
              <a:avLst/>
            </a:prstGeom>
            <a:ln cap="flat" w="16786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9" id="9"/>
            <p:cNvSpPr/>
            <p:nvPr/>
          </p:nvSpPr>
          <p:spPr>
            <a:xfrm rot="0">
              <a:off x="0" y="3242730"/>
              <a:ext cx="5180711" cy="0"/>
            </a:xfrm>
            <a:prstGeom prst="line">
              <a:avLst/>
            </a:prstGeom>
            <a:ln cap="flat" w="16786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TextBox 10" id="10"/>
            <p:cNvSpPr txBox="true"/>
            <p:nvPr/>
          </p:nvSpPr>
          <p:spPr>
            <a:xfrm rot="0">
              <a:off x="289069" y="3809778"/>
              <a:ext cx="4692334" cy="71108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 marL="0" indent="0" lvl="0">
                <a:lnSpc>
                  <a:spcPts val="4671"/>
                </a:lnSpc>
                <a:spcBef>
                  <a:spcPct val="0"/>
                </a:spcBef>
              </a:pPr>
              <a:r>
                <a:rPr lang="en-US" sz="3114">
                  <a:solidFill>
                    <a:srgbClr val="000000"/>
                  </a:solidFill>
                  <a:latin typeface="Montserrat"/>
                </a:rPr>
                <a:t>rastreia(): void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0181234" y="4934608"/>
            <a:ext cx="1562949" cy="417760"/>
            <a:chOff x="0" y="0"/>
            <a:chExt cx="570168" cy="152400"/>
          </a:xfrm>
        </p:grpSpPr>
        <p:sp>
          <p:nvSpPr>
            <p:cNvPr name="Freeform 12" id="12"/>
            <p:cNvSpPr/>
            <p:nvPr/>
          </p:nvSpPr>
          <p:spPr>
            <a:xfrm>
              <a:off x="0" y="0"/>
              <a:ext cx="570168" cy="152400"/>
            </a:xfrm>
            <a:custGeom>
              <a:avLst/>
              <a:gdLst/>
              <a:ahLst/>
              <a:cxnLst/>
              <a:rect r="r" b="b" t="t" l="l"/>
              <a:pathLst>
                <a:path h="152400" w="570168">
                  <a:moveTo>
                    <a:pt x="0" y="0"/>
                  </a:moveTo>
                  <a:lnTo>
                    <a:pt x="570168" y="0"/>
                  </a:lnTo>
                  <a:lnTo>
                    <a:pt x="570168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9C041"/>
            </a:solid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10181234" y="2545996"/>
            <a:ext cx="1562949" cy="417760"/>
            <a:chOff x="0" y="0"/>
            <a:chExt cx="570168" cy="152400"/>
          </a:xfrm>
        </p:grpSpPr>
        <p:sp>
          <p:nvSpPr>
            <p:cNvPr name="Freeform 14" id="14"/>
            <p:cNvSpPr/>
            <p:nvPr/>
          </p:nvSpPr>
          <p:spPr>
            <a:xfrm>
              <a:off x="0" y="0"/>
              <a:ext cx="570168" cy="152400"/>
            </a:xfrm>
            <a:custGeom>
              <a:avLst/>
              <a:gdLst/>
              <a:ahLst/>
              <a:cxnLst/>
              <a:rect r="r" b="b" t="t" l="l"/>
              <a:pathLst>
                <a:path h="152400" w="570168">
                  <a:moveTo>
                    <a:pt x="0" y="0"/>
                  </a:moveTo>
                  <a:lnTo>
                    <a:pt x="570168" y="0"/>
                  </a:lnTo>
                  <a:lnTo>
                    <a:pt x="570168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B91646"/>
            </a:solidFill>
          </p:spPr>
        </p:sp>
      </p:grpSp>
      <p:sp>
        <p:nvSpPr>
          <p:cNvPr name="TextBox 15" id="15"/>
          <p:cNvSpPr txBox="true"/>
          <p:nvPr/>
        </p:nvSpPr>
        <p:spPr>
          <a:xfrm rot="0">
            <a:off x="10181234" y="5583387"/>
            <a:ext cx="7078066" cy="8469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Montserrat Bold"/>
              </a:rPr>
              <a:t>NÃO </a:t>
            </a:r>
            <a:r>
              <a:rPr lang="en-US" sz="2271">
                <a:solidFill>
                  <a:srgbClr val="000000"/>
                </a:solidFill>
                <a:latin typeface="Montserrat"/>
              </a:rPr>
              <a:t>permite a </a:t>
            </a:r>
            <a:r>
              <a:rPr lang="en-US" sz="2271">
                <a:solidFill>
                  <a:srgbClr val="000000"/>
                </a:solidFill>
                <a:latin typeface="Montserrat Bold"/>
              </a:rPr>
              <a:t>IMPLEMENTAÇÃO </a:t>
            </a:r>
            <a:r>
              <a:rPr lang="en-US" sz="2271">
                <a:solidFill>
                  <a:srgbClr val="000000"/>
                </a:solidFill>
                <a:latin typeface="Montserrat"/>
              </a:rPr>
              <a:t>de métodos. </a:t>
            </a:r>
            <a:r>
              <a:rPr lang="en-US" sz="2271">
                <a:solidFill>
                  <a:srgbClr val="000000"/>
                </a:solidFill>
                <a:latin typeface="Montserrat Bold"/>
              </a:rPr>
              <a:t>TODOS </a:t>
            </a:r>
            <a:r>
              <a:rPr lang="en-US" sz="2271">
                <a:solidFill>
                  <a:srgbClr val="000000"/>
                </a:solidFill>
                <a:latin typeface="Montserrat"/>
              </a:rPr>
              <a:t>os métodos são </a:t>
            </a:r>
            <a:r>
              <a:rPr lang="en-US" sz="2271">
                <a:solidFill>
                  <a:srgbClr val="000000"/>
                </a:solidFill>
                <a:latin typeface="Montserrat Bold"/>
              </a:rPr>
              <a:t>ABSTRATOS</a:t>
            </a:r>
            <a:r>
              <a:rPr lang="en-US" sz="2271">
                <a:solidFill>
                  <a:srgbClr val="000000"/>
                </a:solidFill>
                <a:latin typeface="Montserrat"/>
              </a:rPr>
              <a:t>.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0181234" y="3192356"/>
            <a:ext cx="7078066" cy="12755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Montserrat Bold"/>
              </a:rPr>
              <a:t>INTERFACES </a:t>
            </a:r>
            <a:r>
              <a:rPr lang="en-US" sz="2271">
                <a:solidFill>
                  <a:srgbClr val="000000"/>
                </a:solidFill>
                <a:latin typeface="Montserrat"/>
              </a:rPr>
              <a:t>podem ser vistas como classes </a:t>
            </a:r>
            <a:r>
              <a:rPr lang="en-US" sz="2271">
                <a:solidFill>
                  <a:srgbClr val="000000"/>
                </a:solidFill>
                <a:latin typeface="Montserrat Bold"/>
              </a:rPr>
              <a:t>ABSTRATAS </a:t>
            </a:r>
            <a:r>
              <a:rPr lang="en-US" sz="2271">
                <a:solidFill>
                  <a:srgbClr val="000000"/>
                </a:solidFill>
                <a:latin typeface="Montserrat"/>
              </a:rPr>
              <a:t>mais </a:t>
            </a:r>
            <a:r>
              <a:rPr lang="en-US" sz="2271">
                <a:solidFill>
                  <a:srgbClr val="000000"/>
                </a:solidFill>
                <a:latin typeface="Montserrat Bold"/>
              </a:rPr>
              <a:t>LIMITADAS</a:t>
            </a:r>
            <a:r>
              <a:rPr lang="en-US" sz="2271">
                <a:solidFill>
                  <a:srgbClr val="000000"/>
                </a:solidFill>
                <a:latin typeface="Montserrat"/>
              </a:rPr>
              <a:t>. Também não podem ser instanciadas diretamente.  </a:t>
            </a:r>
          </a:p>
        </p:txBody>
      </p:sp>
      <p:grpSp>
        <p:nvGrpSpPr>
          <p:cNvPr name="Group 17" id="17"/>
          <p:cNvGrpSpPr/>
          <p:nvPr/>
        </p:nvGrpSpPr>
        <p:grpSpPr>
          <a:xfrm rot="0">
            <a:off x="4973198" y="5448921"/>
            <a:ext cx="3885533" cy="3693239"/>
            <a:chOff x="0" y="0"/>
            <a:chExt cx="5180711" cy="4924319"/>
          </a:xfrm>
        </p:grpSpPr>
        <p:grpSp>
          <p:nvGrpSpPr>
            <p:cNvPr name="Group 18" id="18"/>
            <p:cNvGrpSpPr/>
            <p:nvPr/>
          </p:nvGrpSpPr>
          <p:grpSpPr>
            <a:xfrm rot="0">
              <a:off x="0" y="0"/>
              <a:ext cx="5180711" cy="4924319"/>
              <a:chOff x="0" y="0"/>
              <a:chExt cx="18218478" cy="17316851"/>
            </a:xfrm>
          </p:grpSpPr>
          <p:sp>
            <p:nvSpPr>
              <p:cNvPr name="Freeform 19" id="19"/>
              <p:cNvSpPr/>
              <p:nvPr/>
            </p:nvSpPr>
            <p:spPr>
              <a:xfrm>
                <a:off x="31750" y="31750"/>
                <a:ext cx="18154979" cy="17253352"/>
              </a:xfrm>
              <a:custGeom>
                <a:avLst/>
                <a:gdLst/>
                <a:ahLst/>
                <a:cxnLst/>
                <a:rect r="r" b="b" t="t" l="l"/>
                <a:pathLst>
                  <a:path h="17253352" w="18154979">
                    <a:moveTo>
                      <a:pt x="18062268" y="17253352"/>
                    </a:moveTo>
                    <a:lnTo>
                      <a:pt x="92710" y="17253352"/>
                    </a:lnTo>
                    <a:cubicBezTo>
                      <a:pt x="41910" y="17253352"/>
                      <a:pt x="0" y="17211441"/>
                      <a:pt x="0" y="17160641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18060998" y="0"/>
                    </a:lnTo>
                    <a:cubicBezTo>
                      <a:pt x="18111798" y="0"/>
                      <a:pt x="18153707" y="41910"/>
                      <a:pt x="18153707" y="92710"/>
                    </a:cubicBezTo>
                    <a:lnTo>
                      <a:pt x="18153707" y="17159371"/>
                    </a:lnTo>
                    <a:cubicBezTo>
                      <a:pt x="18154979" y="17211441"/>
                      <a:pt x="18113068" y="17253352"/>
                      <a:pt x="18062268" y="17253352"/>
                    </a:cubicBezTo>
                    <a:close/>
                  </a:path>
                </a:pathLst>
              </a:custGeom>
              <a:solidFill>
                <a:srgbClr val="F9C041"/>
              </a:solidFill>
            </p:spPr>
          </p:sp>
          <p:sp>
            <p:nvSpPr>
              <p:cNvPr name="Freeform 20" id="20"/>
              <p:cNvSpPr/>
              <p:nvPr/>
            </p:nvSpPr>
            <p:spPr>
              <a:xfrm>
                <a:off x="0" y="0"/>
                <a:ext cx="18218479" cy="17316852"/>
              </a:xfrm>
              <a:custGeom>
                <a:avLst/>
                <a:gdLst/>
                <a:ahLst/>
                <a:cxnLst/>
                <a:rect r="r" b="b" t="t" l="l"/>
                <a:pathLst>
                  <a:path h="17316852" w="18218479">
                    <a:moveTo>
                      <a:pt x="18094018" y="59690"/>
                    </a:moveTo>
                    <a:cubicBezTo>
                      <a:pt x="18129579" y="59690"/>
                      <a:pt x="18158788" y="88900"/>
                      <a:pt x="18158788" y="124460"/>
                    </a:cubicBezTo>
                    <a:lnTo>
                      <a:pt x="18158788" y="17192391"/>
                    </a:lnTo>
                    <a:cubicBezTo>
                      <a:pt x="18158788" y="17227952"/>
                      <a:pt x="18129579" y="17257162"/>
                      <a:pt x="18094018" y="17257162"/>
                    </a:cubicBezTo>
                    <a:lnTo>
                      <a:pt x="124460" y="17257162"/>
                    </a:lnTo>
                    <a:cubicBezTo>
                      <a:pt x="88900" y="17257162"/>
                      <a:pt x="59690" y="17227952"/>
                      <a:pt x="59690" y="17192391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18094018" y="59690"/>
                    </a:lnTo>
                    <a:moveTo>
                      <a:pt x="18094018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17192391"/>
                    </a:lnTo>
                    <a:cubicBezTo>
                      <a:pt x="0" y="17260971"/>
                      <a:pt x="55880" y="17316852"/>
                      <a:pt x="124460" y="17316852"/>
                    </a:cubicBezTo>
                    <a:lnTo>
                      <a:pt x="18094018" y="17316852"/>
                    </a:lnTo>
                    <a:cubicBezTo>
                      <a:pt x="18162598" y="17316852"/>
                      <a:pt x="18218479" y="17260971"/>
                      <a:pt x="18218479" y="17192391"/>
                    </a:cubicBezTo>
                    <a:lnTo>
                      <a:pt x="18218479" y="124460"/>
                    </a:lnTo>
                    <a:cubicBezTo>
                      <a:pt x="18218479" y="55880"/>
                      <a:pt x="18162598" y="0"/>
                      <a:pt x="18094018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name="TextBox 21" id="21"/>
            <p:cNvSpPr txBox="true"/>
            <p:nvPr/>
          </p:nvSpPr>
          <p:spPr>
            <a:xfrm rot="0">
              <a:off x="199308" y="105302"/>
              <a:ext cx="4782096" cy="150543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671"/>
                </a:lnSpc>
              </a:pPr>
              <a:r>
                <a:rPr lang="en-US" sz="3114">
                  <a:solidFill>
                    <a:srgbClr val="000000"/>
                  </a:solidFill>
                  <a:latin typeface="Montserrat"/>
                </a:rPr>
                <a:t>&lt;interface&gt;</a:t>
              </a:r>
            </a:p>
            <a:p>
              <a:pPr algn="ctr" marL="0" indent="0" lvl="0">
                <a:lnSpc>
                  <a:spcPts val="4671"/>
                </a:lnSpc>
                <a:spcBef>
                  <a:spcPct val="0"/>
                </a:spcBef>
              </a:pPr>
              <a:r>
                <a:rPr lang="en-US" sz="3114">
                  <a:solidFill>
                    <a:srgbClr val="000000"/>
                  </a:solidFill>
                  <a:latin typeface="Montserrat"/>
                </a:rPr>
                <a:t>Guia</a:t>
              </a:r>
            </a:p>
          </p:txBody>
        </p:sp>
        <p:sp>
          <p:nvSpPr>
            <p:cNvPr name="AutoShape 22" id="22"/>
            <p:cNvSpPr/>
            <p:nvPr/>
          </p:nvSpPr>
          <p:spPr>
            <a:xfrm rot="0">
              <a:off x="0" y="1929677"/>
              <a:ext cx="5180711" cy="0"/>
            </a:xfrm>
            <a:prstGeom prst="line">
              <a:avLst/>
            </a:prstGeom>
            <a:ln cap="flat" w="16786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23" id="23"/>
            <p:cNvSpPr/>
            <p:nvPr/>
          </p:nvSpPr>
          <p:spPr>
            <a:xfrm rot="0">
              <a:off x="0" y="3242730"/>
              <a:ext cx="5180711" cy="0"/>
            </a:xfrm>
            <a:prstGeom prst="line">
              <a:avLst/>
            </a:prstGeom>
            <a:ln cap="flat" w="16786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TextBox 24" id="24"/>
            <p:cNvSpPr txBox="true"/>
            <p:nvPr/>
          </p:nvSpPr>
          <p:spPr>
            <a:xfrm rot="0">
              <a:off x="289069" y="3809778"/>
              <a:ext cx="4692334" cy="71108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 marL="0" indent="0" lvl="0">
                <a:lnSpc>
                  <a:spcPts val="4671"/>
                </a:lnSpc>
                <a:spcBef>
                  <a:spcPct val="0"/>
                </a:spcBef>
              </a:pPr>
              <a:r>
                <a:rPr lang="en-US" sz="3114">
                  <a:solidFill>
                    <a:srgbClr val="000000"/>
                  </a:solidFill>
                  <a:latin typeface="Montserrat"/>
                </a:rPr>
                <a:t>guia(): void</a:t>
              </a:r>
            </a:p>
          </p:txBody>
        </p:sp>
      </p:grpSp>
      <p:grpSp>
        <p:nvGrpSpPr>
          <p:cNvPr name="Group 25" id="25"/>
          <p:cNvGrpSpPr/>
          <p:nvPr/>
        </p:nvGrpSpPr>
        <p:grpSpPr>
          <a:xfrm rot="0">
            <a:off x="10181234" y="6897013"/>
            <a:ext cx="1562949" cy="417760"/>
            <a:chOff x="0" y="0"/>
            <a:chExt cx="570168" cy="152400"/>
          </a:xfrm>
        </p:grpSpPr>
        <p:sp>
          <p:nvSpPr>
            <p:cNvPr name="Freeform 26" id="26"/>
            <p:cNvSpPr/>
            <p:nvPr/>
          </p:nvSpPr>
          <p:spPr>
            <a:xfrm>
              <a:off x="0" y="0"/>
              <a:ext cx="570168" cy="152400"/>
            </a:xfrm>
            <a:custGeom>
              <a:avLst/>
              <a:gdLst/>
              <a:ahLst/>
              <a:cxnLst/>
              <a:rect r="r" b="b" t="t" l="l"/>
              <a:pathLst>
                <a:path h="152400" w="570168">
                  <a:moveTo>
                    <a:pt x="0" y="0"/>
                  </a:moveTo>
                  <a:lnTo>
                    <a:pt x="570168" y="0"/>
                  </a:lnTo>
                  <a:lnTo>
                    <a:pt x="570168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105652"/>
            </a:solidFill>
          </p:spPr>
        </p:sp>
      </p:grpSp>
      <p:sp>
        <p:nvSpPr>
          <p:cNvPr name="TextBox 27" id="27"/>
          <p:cNvSpPr txBox="true"/>
          <p:nvPr/>
        </p:nvSpPr>
        <p:spPr>
          <a:xfrm rot="0">
            <a:off x="10181234" y="7545792"/>
            <a:ext cx="7078066" cy="8469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Montserrat Bold"/>
              </a:rPr>
              <a:t>NÃO </a:t>
            </a:r>
            <a:r>
              <a:rPr lang="en-US" sz="2271">
                <a:solidFill>
                  <a:srgbClr val="000000"/>
                </a:solidFill>
                <a:latin typeface="Montserrat"/>
              </a:rPr>
              <a:t>permite a definição de atributos. </a:t>
            </a:r>
            <a:r>
              <a:rPr lang="en-US" sz="2271">
                <a:solidFill>
                  <a:srgbClr val="000000"/>
                </a:solidFill>
                <a:latin typeface="Montserrat Bold"/>
              </a:rPr>
              <a:t>APENAS </a:t>
            </a:r>
            <a:r>
              <a:rPr lang="en-US" sz="2271">
                <a:solidFill>
                  <a:srgbClr val="000000"/>
                </a:solidFill>
                <a:latin typeface="Montserrat"/>
              </a:rPr>
              <a:t>constantes estáticas são permitidas.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3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57220" y="2802481"/>
            <a:ext cx="5409393" cy="7073201"/>
            <a:chOff x="0" y="0"/>
            <a:chExt cx="864502" cy="1130404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864502" cy="1130403"/>
            </a:xfrm>
            <a:custGeom>
              <a:avLst/>
              <a:gdLst/>
              <a:ahLst/>
              <a:cxnLst/>
              <a:rect r="r" b="b" t="t" l="l"/>
              <a:pathLst>
                <a:path h="1130403" w="864502">
                  <a:moveTo>
                    <a:pt x="0" y="0"/>
                  </a:moveTo>
                  <a:lnTo>
                    <a:pt x="864502" y="0"/>
                  </a:lnTo>
                  <a:lnTo>
                    <a:pt x="864502" y="1130403"/>
                  </a:lnTo>
                  <a:lnTo>
                    <a:pt x="0" y="1130403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929402" y="2601579"/>
            <a:ext cx="5510565" cy="7105347"/>
            <a:chOff x="0" y="0"/>
            <a:chExt cx="880671" cy="1135541"/>
          </a:xfrm>
        </p:grpSpPr>
        <p:sp>
          <p:nvSpPr>
            <p:cNvPr name="Freeform 6" id="6"/>
            <p:cNvSpPr/>
            <p:nvPr/>
          </p:nvSpPr>
          <p:spPr>
            <a:xfrm>
              <a:off x="0" y="0"/>
              <a:ext cx="880671" cy="1135541"/>
            </a:xfrm>
            <a:custGeom>
              <a:avLst/>
              <a:gdLst/>
              <a:ahLst/>
              <a:cxnLst/>
              <a:rect r="r" b="b" t="t" l="l"/>
              <a:pathLst>
                <a:path h="1135541" w="880671">
                  <a:moveTo>
                    <a:pt x="0" y="0"/>
                  </a:moveTo>
                  <a:lnTo>
                    <a:pt x="880671" y="0"/>
                  </a:lnTo>
                  <a:lnTo>
                    <a:pt x="880671" y="1135541"/>
                  </a:lnTo>
                  <a:lnTo>
                    <a:pt x="0" y="1135541"/>
                  </a:lnTo>
                  <a:close/>
                </a:path>
              </a:pathLst>
            </a:custGeom>
            <a:solidFill>
              <a:srgbClr val="4C618A"/>
            </a:solidFill>
            <a:ln w="57150">
              <a:solidFill>
                <a:srgbClr val="000000"/>
              </a:solidFill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929402" y="2601579"/>
            <a:ext cx="5510565" cy="527734"/>
            <a:chOff x="0" y="0"/>
            <a:chExt cx="1206023" cy="115498"/>
          </a:xfrm>
        </p:grpSpPr>
        <p:sp>
          <p:nvSpPr>
            <p:cNvPr name="Freeform 9" id="9"/>
            <p:cNvSpPr/>
            <p:nvPr/>
          </p:nvSpPr>
          <p:spPr>
            <a:xfrm>
              <a:off x="0" y="0"/>
              <a:ext cx="1206023" cy="115498"/>
            </a:xfrm>
            <a:custGeom>
              <a:avLst/>
              <a:gdLst/>
              <a:ahLst/>
              <a:cxnLst/>
              <a:rect r="r" b="b" t="t" l="l"/>
              <a:pathLst>
                <a:path h="115498" w="1206023">
                  <a:moveTo>
                    <a:pt x="0" y="0"/>
                  </a:moveTo>
                  <a:lnTo>
                    <a:pt x="1206023" y="0"/>
                  </a:lnTo>
                  <a:lnTo>
                    <a:pt x="1206023" y="115498"/>
                  </a:lnTo>
                  <a:lnTo>
                    <a:pt x="0" y="115498"/>
                  </a:lnTo>
                  <a:close/>
                </a:path>
              </a:pathLst>
            </a:custGeom>
            <a:solidFill>
              <a:srgbClr val="FFFFFF"/>
            </a:solidFill>
            <a:ln w="57150">
              <a:solidFill>
                <a:srgbClr val="000000"/>
              </a:solidFill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pic>
        <p:nvPicPr>
          <p:cNvPr name="Picture 11" id="11"/>
          <p:cNvPicPr>
            <a:picLocks noChangeAspect="true"/>
          </p:cNvPicPr>
          <p:nvPr/>
        </p:nvPicPr>
        <p:blipFill>
          <a:blip r:embed="rId2"/>
          <a:srcRect l="0" t="25116" r="5098" b="33458"/>
          <a:stretch>
            <a:fillRect/>
          </a:stretch>
        </p:blipFill>
        <p:spPr>
          <a:xfrm flipH="false" flipV="false" rot="0">
            <a:off x="2063973" y="2727610"/>
            <a:ext cx="842041" cy="275671"/>
          </a:xfrm>
          <a:prstGeom prst="rect">
            <a:avLst/>
          </a:prstGeom>
        </p:spPr>
      </p:pic>
      <p:sp>
        <p:nvSpPr>
          <p:cNvPr name="TextBox 12" id="12"/>
          <p:cNvSpPr txBox="true"/>
          <p:nvPr/>
        </p:nvSpPr>
        <p:spPr>
          <a:xfrm rot="0">
            <a:off x="2207634" y="3271309"/>
            <a:ext cx="4481959" cy="6160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744"/>
              </a:lnSpc>
            </a:pPr>
            <a:r>
              <a:rPr lang="en-US" sz="1960">
                <a:solidFill>
                  <a:srgbClr val="FE8CFE"/>
                </a:solidFill>
                <a:latin typeface="Fira Code"/>
              </a:rPr>
              <a:t>abstract </a:t>
            </a:r>
            <a:r>
              <a:rPr lang="en-US" sz="1960">
                <a:solidFill>
                  <a:srgbClr val="2DBEB1"/>
                </a:solidFill>
                <a:latin typeface="Fira Code"/>
              </a:rPr>
              <a:t>class 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Mamifero {</a:t>
            </a: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E8CFE"/>
                </a:solidFill>
                <a:latin typeface="Fira Code"/>
              </a:rPr>
              <a:t>  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cor: </a:t>
            </a:r>
            <a:r>
              <a:rPr lang="en-US" sz="1960">
                <a:solidFill>
                  <a:srgbClr val="70FEFE"/>
                </a:solidFill>
                <a:latin typeface="Fira Code"/>
              </a:rPr>
              <a:t>string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  </a:t>
            </a: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960">
                <a:solidFill>
                  <a:srgbClr val="2DBEB1"/>
                </a:solidFill>
                <a:latin typeface="Fira Code"/>
              </a:rPr>
              <a:t>constructor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(cor: </a:t>
            </a:r>
            <a:r>
              <a:rPr lang="en-US" sz="1960">
                <a:solidFill>
                  <a:srgbClr val="70FEFE"/>
                </a:solidFill>
                <a:latin typeface="Fira Code"/>
              </a:rPr>
              <a:t>string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) {</a:t>
            </a: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     </a:t>
            </a:r>
            <a:r>
              <a:rPr lang="en-US" sz="1960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.cor = cor;</a:t>
            </a: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  }</a:t>
            </a: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  </a:t>
            </a: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960">
                <a:solidFill>
                  <a:srgbClr val="F8BFA7"/>
                </a:solidFill>
                <a:latin typeface="Fira Code"/>
              </a:rPr>
              <a:t>amamenta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(): </a:t>
            </a:r>
            <a:r>
              <a:rPr lang="en-US" sz="1960">
                <a:solidFill>
                  <a:srgbClr val="70FEFE"/>
                </a:solidFill>
                <a:latin typeface="Fira Code"/>
              </a:rPr>
              <a:t>void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 {</a:t>
            </a: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960">
                <a:solidFill>
                  <a:srgbClr val="3ABDC4"/>
                </a:solidFill>
                <a:latin typeface="Fira Code"/>
              </a:rPr>
              <a:t>// implementação do método</a:t>
            </a: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  }</a:t>
            </a:r>
          </a:p>
          <a:p>
            <a:pPr>
              <a:lnSpc>
                <a:spcPts val="2744"/>
              </a:lnSpc>
            </a:pP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960">
                <a:solidFill>
                  <a:srgbClr val="F8BFA7"/>
                </a:solidFill>
                <a:latin typeface="Fira Code"/>
              </a:rPr>
              <a:t>fazCoco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(): </a:t>
            </a:r>
            <a:r>
              <a:rPr lang="en-US" sz="1960">
                <a:solidFill>
                  <a:srgbClr val="70FEFE"/>
                </a:solidFill>
                <a:latin typeface="Fira Code"/>
              </a:rPr>
              <a:t>Coco 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{</a:t>
            </a: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960">
                <a:solidFill>
                  <a:srgbClr val="2DBEB1"/>
                </a:solidFill>
                <a:latin typeface="Fira Code"/>
              </a:rPr>
              <a:t>// implementação do método</a:t>
            </a: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  }</a:t>
            </a: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  </a:t>
            </a: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960">
                <a:solidFill>
                  <a:srgbClr val="FE8CFE"/>
                </a:solidFill>
                <a:latin typeface="Fira Code"/>
              </a:rPr>
              <a:t>abstract </a:t>
            </a:r>
            <a:r>
              <a:rPr lang="en-US" sz="1960">
                <a:solidFill>
                  <a:srgbClr val="F8BFA7"/>
                </a:solidFill>
                <a:latin typeface="Fira Code"/>
              </a:rPr>
              <a:t>comunica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(): </a:t>
            </a:r>
            <a:r>
              <a:rPr lang="en-US" sz="1960">
                <a:solidFill>
                  <a:srgbClr val="70FEFE"/>
                </a:solidFill>
                <a:latin typeface="Fira Code"/>
              </a:rPr>
              <a:t>void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960">
                <a:solidFill>
                  <a:srgbClr val="FE8CFE"/>
                </a:solidFill>
                <a:latin typeface="Fira Code"/>
              </a:rPr>
              <a:t>abstract </a:t>
            </a:r>
            <a:r>
              <a:rPr lang="en-US" sz="1960">
                <a:solidFill>
                  <a:srgbClr val="F8BFA7"/>
                </a:solidFill>
                <a:latin typeface="Fira Code"/>
              </a:rPr>
              <a:t>desloca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(): </a:t>
            </a:r>
            <a:r>
              <a:rPr lang="en-US" sz="1960">
                <a:solidFill>
                  <a:srgbClr val="70FEFE"/>
                </a:solidFill>
                <a:latin typeface="Fira Code"/>
              </a:rPr>
              <a:t>void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}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9144000" y="610197"/>
            <a:ext cx="6915820" cy="9096729"/>
            <a:chOff x="0" y="0"/>
            <a:chExt cx="1105252" cy="1453793"/>
          </a:xfrm>
        </p:grpSpPr>
        <p:sp>
          <p:nvSpPr>
            <p:cNvPr name="Freeform 14" id="14"/>
            <p:cNvSpPr/>
            <p:nvPr/>
          </p:nvSpPr>
          <p:spPr>
            <a:xfrm>
              <a:off x="0" y="0"/>
              <a:ext cx="1105252" cy="1453794"/>
            </a:xfrm>
            <a:custGeom>
              <a:avLst/>
              <a:gdLst/>
              <a:ahLst/>
              <a:cxnLst/>
              <a:rect r="r" b="b" t="t" l="l"/>
              <a:pathLst>
                <a:path h="1453794" w="1105252">
                  <a:moveTo>
                    <a:pt x="0" y="0"/>
                  </a:moveTo>
                  <a:lnTo>
                    <a:pt x="1105252" y="0"/>
                  </a:lnTo>
                  <a:lnTo>
                    <a:pt x="1105252" y="1453794"/>
                  </a:lnTo>
                  <a:lnTo>
                    <a:pt x="0" y="1453794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9316182" y="409294"/>
            <a:ext cx="7098687" cy="9089327"/>
            <a:chOff x="0" y="0"/>
            <a:chExt cx="1134476" cy="1452611"/>
          </a:xfrm>
        </p:grpSpPr>
        <p:sp>
          <p:nvSpPr>
            <p:cNvPr name="Freeform 17" id="17"/>
            <p:cNvSpPr/>
            <p:nvPr/>
          </p:nvSpPr>
          <p:spPr>
            <a:xfrm>
              <a:off x="0" y="0"/>
              <a:ext cx="1134476" cy="1452611"/>
            </a:xfrm>
            <a:custGeom>
              <a:avLst/>
              <a:gdLst/>
              <a:ahLst/>
              <a:cxnLst/>
              <a:rect r="r" b="b" t="t" l="l"/>
              <a:pathLst>
                <a:path h="1452611" w="1134476">
                  <a:moveTo>
                    <a:pt x="0" y="0"/>
                  </a:moveTo>
                  <a:lnTo>
                    <a:pt x="1134476" y="0"/>
                  </a:lnTo>
                  <a:lnTo>
                    <a:pt x="1134476" y="1452611"/>
                  </a:lnTo>
                  <a:lnTo>
                    <a:pt x="0" y="1452611"/>
                  </a:lnTo>
                  <a:close/>
                </a:path>
              </a:pathLst>
            </a:custGeom>
            <a:solidFill>
              <a:srgbClr val="4C618A"/>
            </a:solidFill>
            <a:ln w="57150">
              <a:solidFill>
                <a:srgbClr val="000000"/>
              </a:solidFill>
            </a:ln>
          </p:spPr>
        </p:sp>
        <p:sp>
          <p:nvSpPr>
            <p:cNvPr name="TextBox 18" id="18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9316182" y="409294"/>
            <a:ext cx="7098687" cy="527734"/>
            <a:chOff x="0" y="0"/>
            <a:chExt cx="1553594" cy="115498"/>
          </a:xfrm>
        </p:grpSpPr>
        <p:sp>
          <p:nvSpPr>
            <p:cNvPr name="Freeform 20" id="20"/>
            <p:cNvSpPr/>
            <p:nvPr/>
          </p:nvSpPr>
          <p:spPr>
            <a:xfrm>
              <a:off x="0" y="0"/>
              <a:ext cx="1553594" cy="115498"/>
            </a:xfrm>
            <a:custGeom>
              <a:avLst/>
              <a:gdLst/>
              <a:ahLst/>
              <a:cxnLst/>
              <a:rect r="r" b="b" t="t" l="l"/>
              <a:pathLst>
                <a:path h="115498" w="1553594">
                  <a:moveTo>
                    <a:pt x="0" y="0"/>
                  </a:moveTo>
                  <a:lnTo>
                    <a:pt x="1553594" y="0"/>
                  </a:lnTo>
                  <a:lnTo>
                    <a:pt x="1553594" y="115498"/>
                  </a:lnTo>
                  <a:lnTo>
                    <a:pt x="0" y="115498"/>
                  </a:lnTo>
                  <a:close/>
                </a:path>
              </a:pathLst>
            </a:custGeom>
            <a:solidFill>
              <a:srgbClr val="FFFFFF"/>
            </a:solidFill>
            <a:ln w="57150">
              <a:solidFill>
                <a:srgbClr val="000000"/>
              </a:solidFill>
            </a:ln>
          </p:spPr>
        </p:sp>
        <p:sp>
          <p:nvSpPr>
            <p:cNvPr name="TextBox 21" id="21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pic>
        <p:nvPicPr>
          <p:cNvPr name="Picture 22" id="22"/>
          <p:cNvPicPr>
            <a:picLocks noChangeAspect="true"/>
          </p:cNvPicPr>
          <p:nvPr/>
        </p:nvPicPr>
        <p:blipFill>
          <a:blip r:embed="rId2"/>
          <a:srcRect l="0" t="25116" r="5098" b="33458"/>
          <a:stretch>
            <a:fillRect/>
          </a:stretch>
        </p:blipFill>
        <p:spPr>
          <a:xfrm flipH="false" flipV="false" rot="0">
            <a:off x="9450752" y="535325"/>
            <a:ext cx="842041" cy="275671"/>
          </a:xfrm>
          <a:prstGeom prst="rect">
            <a:avLst/>
          </a:prstGeom>
        </p:spPr>
      </p:pic>
      <p:sp>
        <p:nvSpPr>
          <p:cNvPr name="TextBox 23" id="23"/>
          <p:cNvSpPr txBox="true"/>
          <p:nvPr/>
        </p:nvSpPr>
        <p:spPr>
          <a:xfrm rot="0">
            <a:off x="9594414" y="1079025"/>
            <a:ext cx="6274891" cy="8217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744"/>
              </a:lnSpc>
            </a:pPr>
            <a:r>
              <a:rPr lang="en-US" sz="1960">
                <a:solidFill>
                  <a:srgbClr val="2DBEB1"/>
                </a:solidFill>
                <a:latin typeface="Fira Code"/>
              </a:rPr>
              <a:t>class 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Cachorro </a:t>
            </a:r>
            <a:r>
              <a:rPr lang="en-US" sz="1960">
                <a:solidFill>
                  <a:srgbClr val="FE8CFE"/>
                </a:solidFill>
                <a:latin typeface="Fira Code"/>
              </a:rPr>
              <a:t>extends 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Mamifero {</a:t>
            </a: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E8CFE"/>
                </a:solidFill>
                <a:latin typeface="Fira Code"/>
              </a:rPr>
              <a:t>  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raca: </a:t>
            </a:r>
            <a:r>
              <a:rPr lang="en-US" sz="1960">
                <a:solidFill>
                  <a:srgbClr val="70FEFE"/>
                </a:solidFill>
                <a:latin typeface="Fira Code"/>
              </a:rPr>
              <a:t>string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  </a:t>
            </a: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960">
                <a:solidFill>
                  <a:srgbClr val="2DBEB1"/>
                </a:solidFill>
                <a:latin typeface="Fira Code"/>
              </a:rPr>
              <a:t>constructor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(cor: </a:t>
            </a:r>
            <a:r>
              <a:rPr lang="en-US" sz="1960">
                <a:solidFill>
                  <a:srgbClr val="70FEFE"/>
                </a:solidFill>
                <a:latin typeface="Fira Code"/>
              </a:rPr>
              <a:t>string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,</a:t>
            </a:r>
            <a:r>
              <a:rPr lang="en-US" sz="1960">
                <a:solidFill>
                  <a:srgbClr val="70FEFE"/>
                </a:solidFill>
                <a:latin typeface="Fira Code"/>
              </a:rPr>
              <a:t> 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raca:</a:t>
            </a:r>
            <a:r>
              <a:rPr lang="en-US" sz="1960">
                <a:solidFill>
                  <a:srgbClr val="70FEFE"/>
                </a:solidFill>
                <a:latin typeface="Fira Code"/>
              </a:rPr>
              <a:t> string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) {</a:t>
            </a: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     </a:t>
            </a:r>
            <a:r>
              <a:rPr lang="en-US" sz="1960">
                <a:solidFill>
                  <a:srgbClr val="FE8CFE"/>
                </a:solidFill>
                <a:latin typeface="Fira Code"/>
              </a:rPr>
              <a:t>super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(cor)</a:t>
            </a: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     </a:t>
            </a:r>
            <a:r>
              <a:rPr lang="en-US" sz="1960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.raca = raca;</a:t>
            </a: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  }</a:t>
            </a: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  </a:t>
            </a: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960">
                <a:solidFill>
                  <a:srgbClr val="FE8CFE"/>
                </a:solidFill>
                <a:latin typeface="Fira Code"/>
              </a:rPr>
              <a:t>private </a:t>
            </a:r>
            <a:r>
              <a:rPr lang="en-US" sz="1960">
                <a:solidFill>
                  <a:srgbClr val="F8BFA7"/>
                </a:solidFill>
                <a:latin typeface="Fira Code"/>
              </a:rPr>
              <a:t>late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(): </a:t>
            </a:r>
            <a:r>
              <a:rPr lang="en-US" sz="1960">
                <a:solidFill>
                  <a:srgbClr val="70FEFE"/>
                </a:solidFill>
                <a:latin typeface="Fira Code"/>
              </a:rPr>
              <a:t>void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 {</a:t>
            </a: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960">
                <a:solidFill>
                  <a:srgbClr val="3ABDC4"/>
                </a:solidFill>
                <a:latin typeface="Fira Code"/>
              </a:rPr>
              <a:t>// implementação do método</a:t>
            </a: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  }</a:t>
            </a:r>
          </a:p>
          <a:p>
            <a:pPr>
              <a:lnSpc>
                <a:spcPts val="2744"/>
              </a:lnSpc>
            </a:pP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960">
                <a:solidFill>
                  <a:srgbClr val="FE8CFE"/>
                </a:solidFill>
                <a:latin typeface="Fira Code"/>
              </a:rPr>
              <a:t>private </a:t>
            </a:r>
            <a:r>
              <a:rPr lang="en-US" sz="1960">
                <a:solidFill>
                  <a:srgbClr val="F8BFA7"/>
                </a:solidFill>
                <a:latin typeface="Fira Code"/>
              </a:rPr>
              <a:t>corre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(): </a:t>
            </a:r>
            <a:r>
              <a:rPr lang="en-US" sz="1960">
                <a:solidFill>
                  <a:srgbClr val="70FEFE"/>
                </a:solidFill>
                <a:latin typeface="Fira Code"/>
              </a:rPr>
              <a:t>void 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{</a:t>
            </a: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960">
                <a:solidFill>
                  <a:srgbClr val="2DBEB1"/>
                </a:solidFill>
                <a:latin typeface="Fira Code"/>
              </a:rPr>
              <a:t>// implementação do método</a:t>
            </a: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  }      </a:t>
            </a:r>
          </a:p>
          <a:p>
            <a:pPr>
              <a:lnSpc>
                <a:spcPts val="2744"/>
              </a:lnSpc>
            </a:pP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960">
                <a:solidFill>
                  <a:srgbClr val="F8BFA7"/>
                </a:solidFill>
                <a:latin typeface="Fira Code"/>
              </a:rPr>
              <a:t>comunica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(): </a:t>
            </a:r>
            <a:r>
              <a:rPr lang="en-US" sz="1960">
                <a:solidFill>
                  <a:srgbClr val="70FEFE"/>
                </a:solidFill>
                <a:latin typeface="Fira Code"/>
              </a:rPr>
              <a:t>void 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{</a:t>
            </a: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960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.late();</a:t>
            </a: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  }</a:t>
            </a:r>
          </a:p>
          <a:p>
            <a:pPr>
              <a:lnSpc>
                <a:spcPts val="2744"/>
              </a:lnSpc>
            </a:pP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960">
                <a:solidFill>
                  <a:srgbClr val="F8BFA7"/>
                </a:solidFill>
                <a:latin typeface="Fira Code"/>
              </a:rPr>
              <a:t>desloca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(): </a:t>
            </a:r>
            <a:r>
              <a:rPr lang="en-US" sz="1960">
                <a:solidFill>
                  <a:srgbClr val="70FEFE"/>
                </a:solidFill>
                <a:latin typeface="Fira Code"/>
              </a:rPr>
              <a:t>void 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{</a:t>
            </a: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960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.corre();</a:t>
            </a: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  }</a:t>
            </a: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}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028700" y="1152525"/>
            <a:ext cx="4500556" cy="10105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422"/>
              </a:lnSpc>
            </a:pPr>
            <a:r>
              <a:rPr lang="en-US" sz="7422">
                <a:solidFill>
                  <a:srgbClr val="B91646"/>
                </a:solidFill>
                <a:latin typeface="Bebas Neue Bold"/>
              </a:rPr>
              <a:t>POLIMORFISMO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3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152525"/>
            <a:ext cx="4500556" cy="10105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422"/>
              </a:lnSpc>
            </a:pPr>
            <a:r>
              <a:rPr lang="en-US" sz="7422">
                <a:solidFill>
                  <a:srgbClr val="B91646"/>
                </a:solidFill>
                <a:latin typeface="Bebas Neue Bold"/>
              </a:rPr>
              <a:t>POLIMORFISMO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2696875" y="2999019"/>
            <a:ext cx="3288983" cy="2091328"/>
            <a:chOff x="0" y="0"/>
            <a:chExt cx="525629" cy="334226"/>
          </a:xfrm>
        </p:grpSpPr>
        <p:sp>
          <p:nvSpPr>
            <p:cNvPr name="Freeform 4" id="4"/>
            <p:cNvSpPr/>
            <p:nvPr/>
          </p:nvSpPr>
          <p:spPr>
            <a:xfrm>
              <a:off x="0" y="0"/>
              <a:ext cx="525629" cy="334226"/>
            </a:xfrm>
            <a:custGeom>
              <a:avLst/>
              <a:gdLst/>
              <a:ahLst/>
              <a:cxnLst/>
              <a:rect r="r" b="b" t="t" l="l"/>
              <a:pathLst>
                <a:path h="334226" w="525629">
                  <a:moveTo>
                    <a:pt x="0" y="0"/>
                  </a:moveTo>
                  <a:lnTo>
                    <a:pt x="525629" y="0"/>
                  </a:lnTo>
                  <a:lnTo>
                    <a:pt x="525629" y="334226"/>
                  </a:lnTo>
                  <a:lnTo>
                    <a:pt x="0" y="334226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2869057" y="2798117"/>
            <a:ext cx="3285728" cy="2088146"/>
            <a:chOff x="0" y="0"/>
            <a:chExt cx="525109" cy="333717"/>
          </a:xfrm>
        </p:grpSpPr>
        <p:sp>
          <p:nvSpPr>
            <p:cNvPr name="Freeform 7" id="7"/>
            <p:cNvSpPr/>
            <p:nvPr/>
          </p:nvSpPr>
          <p:spPr>
            <a:xfrm>
              <a:off x="0" y="0"/>
              <a:ext cx="525109" cy="333717"/>
            </a:xfrm>
            <a:custGeom>
              <a:avLst/>
              <a:gdLst/>
              <a:ahLst/>
              <a:cxnLst/>
              <a:rect r="r" b="b" t="t" l="l"/>
              <a:pathLst>
                <a:path h="333717" w="525109">
                  <a:moveTo>
                    <a:pt x="0" y="0"/>
                  </a:moveTo>
                  <a:lnTo>
                    <a:pt x="525109" y="0"/>
                  </a:lnTo>
                  <a:lnTo>
                    <a:pt x="525109" y="333717"/>
                  </a:lnTo>
                  <a:lnTo>
                    <a:pt x="0" y="333717"/>
                  </a:lnTo>
                  <a:close/>
                </a:path>
              </a:pathLst>
            </a:custGeom>
            <a:solidFill>
              <a:srgbClr val="4C618A"/>
            </a:solidFill>
            <a:ln w="57150">
              <a:solidFill>
                <a:srgbClr val="000000"/>
              </a:solidFill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2869057" y="2798117"/>
            <a:ext cx="3285728" cy="527734"/>
            <a:chOff x="0" y="0"/>
            <a:chExt cx="719103" cy="115498"/>
          </a:xfrm>
        </p:grpSpPr>
        <p:sp>
          <p:nvSpPr>
            <p:cNvPr name="Freeform 10" id="10"/>
            <p:cNvSpPr/>
            <p:nvPr/>
          </p:nvSpPr>
          <p:spPr>
            <a:xfrm>
              <a:off x="0" y="0"/>
              <a:ext cx="719103" cy="115498"/>
            </a:xfrm>
            <a:custGeom>
              <a:avLst/>
              <a:gdLst/>
              <a:ahLst/>
              <a:cxnLst/>
              <a:rect r="r" b="b" t="t" l="l"/>
              <a:pathLst>
                <a:path h="115498" w="719103">
                  <a:moveTo>
                    <a:pt x="0" y="0"/>
                  </a:moveTo>
                  <a:lnTo>
                    <a:pt x="719103" y="0"/>
                  </a:lnTo>
                  <a:lnTo>
                    <a:pt x="719103" y="115498"/>
                  </a:lnTo>
                  <a:lnTo>
                    <a:pt x="0" y="115498"/>
                  </a:lnTo>
                  <a:close/>
                </a:path>
              </a:pathLst>
            </a:custGeom>
            <a:solidFill>
              <a:srgbClr val="FFFFFF"/>
            </a:solidFill>
            <a:ln w="57150">
              <a:solidFill>
                <a:srgbClr val="000000"/>
              </a:solidFill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pic>
        <p:nvPicPr>
          <p:cNvPr name="Picture 12" id="12"/>
          <p:cNvPicPr>
            <a:picLocks noChangeAspect="true"/>
          </p:cNvPicPr>
          <p:nvPr/>
        </p:nvPicPr>
        <p:blipFill>
          <a:blip r:embed="rId2"/>
          <a:srcRect l="0" t="25116" r="5098" b="33458"/>
          <a:stretch>
            <a:fillRect/>
          </a:stretch>
        </p:blipFill>
        <p:spPr>
          <a:xfrm flipH="false" flipV="false" rot="0">
            <a:off x="3003627" y="2924148"/>
            <a:ext cx="842041" cy="275671"/>
          </a:xfrm>
          <a:prstGeom prst="rect">
            <a:avLst/>
          </a:prstGeom>
        </p:spPr>
      </p:pic>
      <p:sp>
        <p:nvSpPr>
          <p:cNvPr name="TextBox 13" id="13"/>
          <p:cNvSpPr txBox="true"/>
          <p:nvPr/>
        </p:nvSpPr>
        <p:spPr>
          <a:xfrm rot="0">
            <a:off x="3147289" y="3467848"/>
            <a:ext cx="2838569" cy="1017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744"/>
              </a:lnSpc>
            </a:pPr>
            <a:r>
              <a:rPr lang="en-US" sz="1960">
                <a:solidFill>
                  <a:srgbClr val="2DBEB1"/>
                </a:solidFill>
                <a:latin typeface="Fira Code"/>
              </a:rPr>
              <a:t>interface 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Guia {</a:t>
            </a: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960">
                <a:solidFill>
                  <a:srgbClr val="F8BFA7"/>
                </a:solidFill>
                <a:latin typeface="Fira Code"/>
              </a:rPr>
              <a:t>guia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(): </a:t>
            </a:r>
            <a:r>
              <a:rPr lang="en-US" sz="1960">
                <a:solidFill>
                  <a:srgbClr val="70FEFE"/>
                </a:solidFill>
                <a:latin typeface="Fira Code"/>
              </a:rPr>
              <a:t>void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;    </a:t>
            </a: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}</a:t>
            </a:r>
          </a:p>
        </p:txBody>
      </p:sp>
      <p:grpSp>
        <p:nvGrpSpPr>
          <p:cNvPr name="Group 14" id="14"/>
          <p:cNvGrpSpPr/>
          <p:nvPr/>
        </p:nvGrpSpPr>
        <p:grpSpPr>
          <a:xfrm rot="0">
            <a:off x="2782966" y="5931711"/>
            <a:ext cx="3371819" cy="2091328"/>
            <a:chOff x="0" y="0"/>
            <a:chExt cx="538867" cy="334226"/>
          </a:xfrm>
        </p:grpSpPr>
        <p:sp>
          <p:nvSpPr>
            <p:cNvPr name="Freeform 15" id="15"/>
            <p:cNvSpPr/>
            <p:nvPr/>
          </p:nvSpPr>
          <p:spPr>
            <a:xfrm>
              <a:off x="0" y="0"/>
              <a:ext cx="538867" cy="334226"/>
            </a:xfrm>
            <a:custGeom>
              <a:avLst/>
              <a:gdLst/>
              <a:ahLst/>
              <a:cxnLst/>
              <a:rect r="r" b="b" t="t" l="l"/>
              <a:pathLst>
                <a:path h="334226" w="538867">
                  <a:moveTo>
                    <a:pt x="0" y="0"/>
                  </a:moveTo>
                  <a:lnTo>
                    <a:pt x="538867" y="0"/>
                  </a:lnTo>
                  <a:lnTo>
                    <a:pt x="538867" y="334226"/>
                  </a:lnTo>
                  <a:lnTo>
                    <a:pt x="0" y="334226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2955148" y="5730809"/>
            <a:ext cx="3462656" cy="2088146"/>
            <a:chOff x="0" y="0"/>
            <a:chExt cx="553384" cy="333717"/>
          </a:xfrm>
        </p:grpSpPr>
        <p:sp>
          <p:nvSpPr>
            <p:cNvPr name="Freeform 18" id="18"/>
            <p:cNvSpPr/>
            <p:nvPr/>
          </p:nvSpPr>
          <p:spPr>
            <a:xfrm>
              <a:off x="0" y="0"/>
              <a:ext cx="553384" cy="333717"/>
            </a:xfrm>
            <a:custGeom>
              <a:avLst/>
              <a:gdLst/>
              <a:ahLst/>
              <a:cxnLst/>
              <a:rect r="r" b="b" t="t" l="l"/>
              <a:pathLst>
                <a:path h="333717" w="553384">
                  <a:moveTo>
                    <a:pt x="0" y="0"/>
                  </a:moveTo>
                  <a:lnTo>
                    <a:pt x="553384" y="0"/>
                  </a:lnTo>
                  <a:lnTo>
                    <a:pt x="553384" y="333717"/>
                  </a:lnTo>
                  <a:lnTo>
                    <a:pt x="0" y="333717"/>
                  </a:lnTo>
                  <a:close/>
                </a:path>
              </a:pathLst>
            </a:custGeom>
            <a:solidFill>
              <a:srgbClr val="4C618A"/>
            </a:solidFill>
            <a:ln w="57150">
              <a:solidFill>
                <a:srgbClr val="000000"/>
              </a:solidFill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2955148" y="5730809"/>
            <a:ext cx="3462656" cy="527734"/>
            <a:chOff x="0" y="0"/>
            <a:chExt cx="757825" cy="115498"/>
          </a:xfrm>
        </p:grpSpPr>
        <p:sp>
          <p:nvSpPr>
            <p:cNvPr name="Freeform 21" id="21"/>
            <p:cNvSpPr/>
            <p:nvPr/>
          </p:nvSpPr>
          <p:spPr>
            <a:xfrm>
              <a:off x="0" y="0"/>
              <a:ext cx="757825" cy="115498"/>
            </a:xfrm>
            <a:custGeom>
              <a:avLst/>
              <a:gdLst/>
              <a:ahLst/>
              <a:cxnLst/>
              <a:rect r="r" b="b" t="t" l="l"/>
              <a:pathLst>
                <a:path h="115498" w="757825">
                  <a:moveTo>
                    <a:pt x="0" y="0"/>
                  </a:moveTo>
                  <a:lnTo>
                    <a:pt x="757825" y="0"/>
                  </a:lnTo>
                  <a:lnTo>
                    <a:pt x="757825" y="115498"/>
                  </a:lnTo>
                  <a:lnTo>
                    <a:pt x="0" y="115498"/>
                  </a:lnTo>
                  <a:close/>
                </a:path>
              </a:pathLst>
            </a:custGeom>
            <a:solidFill>
              <a:srgbClr val="FFFFFF"/>
            </a:solidFill>
            <a:ln w="57150">
              <a:solidFill>
                <a:srgbClr val="000000"/>
              </a:solidFill>
            </a:ln>
          </p:spPr>
        </p:sp>
        <p:sp>
          <p:nvSpPr>
            <p:cNvPr name="TextBox 22" id="22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pic>
        <p:nvPicPr>
          <p:cNvPr name="Picture 23" id="23"/>
          <p:cNvPicPr>
            <a:picLocks noChangeAspect="true"/>
          </p:cNvPicPr>
          <p:nvPr/>
        </p:nvPicPr>
        <p:blipFill>
          <a:blip r:embed="rId2"/>
          <a:srcRect l="0" t="25116" r="5098" b="33458"/>
          <a:stretch>
            <a:fillRect/>
          </a:stretch>
        </p:blipFill>
        <p:spPr>
          <a:xfrm flipH="false" flipV="false" rot="0">
            <a:off x="3089718" y="5856840"/>
            <a:ext cx="842041" cy="275671"/>
          </a:xfrm>
          <a:prstGeom prst="rect">
            <a:avLst/>
          </a:prstGeom>
        </p:spPr>
      </p:pic>
      <p:sp>
        <p:nvSpPr>
          <p:cNvPr name="TextBox 24" id="24"/>
          <p:cNvSpPr txBox="true"/>
          <p:nvPr/>
        </p:nvSpPr>
        <p:spPr>
          <a:xfrm rot="0">
            <a:off x="3233380" y="6400539"/>
            <a:ext cx="2987873" cy="1017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744"/>
              </a:lnSpc>
            </a:pPr>
            <a:r>
              <a:rPr lang="en-US" sz="1960">
                <a:solidFill>
                  <a:srgbClr val="2DBEB1"/>
                </a:solidFill>
                <a:latin typeface="Fira Code"/>
              </a:rPr>
              <a:t>interface 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Cacador {</a:t>
            </a: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960">
                <a:solidFill>
                  <a:srgbClr val="F8BFA7"/>
                </a:solidFill>
                <a:latin typeface="Fira Code"/>
              </a:rPr>
              <a:t>rastreia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(): </a:t>
            </a:r>
            <a:r>
              <a:rPr lang="en-US" sz="1960">
                <a:solidFill>
                  <a:srgbClr val="70FEFE"/>
                </a:solidFill>
                <a:latin typeface="Fira Code"/>
              </a:rPr>
              <a:t>void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; </a:t>
            </a: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}</a:t>
            </a:r>
          </a:p>
        </p:txBody>
      </p:sp>
      <p:grpSp>
        <p:nvGrpSpPr>
          <p:cNvPr name="Group 25" id="25"/>
          <p:cNvGrpSpPr/>
          <p:nvPr/>
        </p:nvGrpSpPr>
        <p:grpSpPr>
          <a:xfrm rot="0">
            <a:off x="7576927" y="1769791"/>
            <a:ext cx="9113997" cy="6948322"/>
            <a:chOff x="0" y="0"/>
            <a:chExt cx="1456553" cy="1110446"/>
          </a:xfrm>
        </p:grpSpPr>
        <p:sp>
          <p:nvSpPr>
            <p:cNvPr name="Freeform 26" id="26"/>
            <p:cNvSpPr/>
            <p:nvPr/>
          </p:nvSpPr>
          <p:spPr>
            <a:xfrm>
              <a:off x="0" y="0"/>
              <a:ext cx="1456553" cy="1110446"/>
            </a:xfrm>
            <a:custGeom>
              <a:avLst/>
              <a:gdLst/>
              <a:ahLst/>
              <a:cxnLst/>
              <a:rect r="r" b="b" t="t" l="l"/>
              <a:pathLst>
                <a:path h="1110446" w="1456553">
                  <a:moveTo>
                    <a:pt x="0" y="0"/>
                  </a:moveTo>
                  <a:lnTo>
                    <a:pt x="1456553" y="0"/>
                  </a:lnTo>
                  <a:lnTo>
                    <a:pt x="1456553" y="1110446"/>
                  </a:lnTo>
                  <a:lnTo>
                    <a:pt x="0" y="1110446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27" id="27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28" id="28"/>
          <p:cNvGrpSpPr/>
          <p:nvPr/>
        </p:nvGrpSpPr>
        <p:grpSpPr>
          <a:xfrm rot="0">
            <a:off x="7749109" y="1568888"/>
            <a:ext cx="9171268" cy="6994339"/>
            <a:chOff x="0" y="0"/>
            <a:chExt cx="1465706" cy="1117800"/>
          </a:xfrm>
        </p:grpSpPr>
        <p:sp>
          <p:nvSpPr>
            <p:cNvPr name="Freeform 29" id="29"/>
            <p:cNvSpPr/>
            <p:nvPr/>
          </p:nvSpPr>
          <p:spPr>
            <a:xfrm>
              <a:off x="0" y="0"/>
              <a:ext cx="1465706" cy="1117800"/>
            </a:xfrm>
            <a:custGeom>
              <a:avLst/>
              <a:gdLst/>
              <a:ahLst/>
              <a:cxnLst/>
              <a:rect r="r" b="b" t="t" l="l"/>
              <a:pathLst>
                <a:path h="1117800" w="1465706">
                  <a:moveTo>
                    <a:pt x="0" y="0"/>
                  </a:moveTo>
                  <a:lnTo>
                    <a:pt x="1465706" y="0"/>
                  </a:lnTo>
                  <a:lnTo>
                    <a:pt x="1465706" y="1117800"/>
                  </a:lnTo>
                  <a:lnTo>
                    <a:pt x="0" y="1117800"/>
                  </a:lnTo>
                  <a:close/>
                </a:path>
              </a:pathLst>
            </a:custGeom>
            <a:solidFill>
              <a:srgbClr val="4C618A"/>
            </a:solidFill>
            <a:ln w="57150">
              <a:solidFill>
                <a:srgbClr val="000000"/>
              </a:solidFill>
            </a:ln>
          </p:spPr>
        </p:sp>
        <p:sp>
          <p:nvSpPr>
            <p:cNvPr name="TextBox 30" id="30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31" id="31"/>
          <p:cNvGrpSpPr/>
          <p:nvPr/>
        </p:nvGrpSpPr>
        <p:grpSpPr>
          <a:xfrm rot="0">
            <a:off x="7749109" y="1568888"/>
            <a:ext cx="9171268" cy="527734"/>
            <a:chOff x="0" y="0"/>
            <a:chExt cx="2007192" cy="115498"/>
          </a:xfrm>
        </p:grpSpPr>
        <p:sp>
          <p:nvSpPr>
            <p:cNvPr name="Freeform 32" id="32"/>
            <p:cNvSpPr/>
            <p:nvPr/>
          </p:nvSpPr>
          <p:spPr>
            <a:xfrm>
              <a:off x="0" y="0"/>
              <a:ext cx="2007192" cy="115498"/>
            </a:xfrm>
            <a:custGeom>
              <a:avLst/>
              <a:gdLst/>
              <a:ahLst/>
              <a:cxnLst/>
              <a:rect r="r" b="b" t="t" l="l"/>
              <a:pathLst>
                <a:path h="115498" w="2007192">
                  <a:moveTo>
                    <a:pt x="0" y="0"/>
                  </a:moveTo>
                  <a:lnTo>
                    <a:pt x="2007192" y="0"/>
                  </a:lnTo>
                  <a:lnTo>
                    <a:pt x="2007192" y="115498"/>
                  </a:lnTo>
                  <a:lnTo>
                    <a:pt x="0" y="115498"/>
                  </a:lnTo>
                  <a:close/>
                </a:path>
              </a:pathLst>
            </a:custGeom>
            <a:solidFill>
              <a:srgbClr val="FFFFFF"/>
            </a:solidFill>
            <a:ln w="57150">
              <a:solidFill>
                <a:srgbClr val="000000"/>
              </a:solidFill>
            </a:ln>
          </p:spPr>
        </p:sp>
        <p:sp>
          <p:nvSpPr>
            <p:cNvPr name="TextBox 33" id="33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pic>
        <p:nvPicPr>
          <p:cNvPr name="Picture 34" id="34"/>
          <p:cNvPicPr>
            <a:picLocks noChangeAspect="true"/>
          </p:cNvPicPr>
          <p:nvPr/>
        </p:nvPicPr>
        <p:blipFill>
          <a:blip r:embed="rId2"/>
          <a:srcRect l="0" t="25116" r="5098" b="33458"/>
          <a:stretch>
            <a:fillRect/>
          </a:stretch>
        </p:blipFill>
        <p:spPr>
          <a:xfrm flipH="false" flipV="false" rot="0">
            <a:off x="7883679" y="1694919"/>
            <a:ext cx="842041" cy="275671"/>
          </a:xfrm>
          <a:prstGeom prst="rect">
            <a:avLst/>
          </a:prstGeom>
        </p:spPr>
      </p:pic>
      <p:sp>
        <p:nvSpPr>
          <p:cNvPr name="TextBox 35" id="35"/>
          <p:cNvSpPr txBox="true"/>
          <p:nvPr/>
        </p:nvSpPr>
        <p:spPr>
          <a:xfrm rot="0">
            <a:off x="8027340" y="2238619"/>
            <a:ext cx="8663583" cy="6160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744"/>
              </a:lnSpc>
            </a:pPr>
            <a:r>
              <a:rPr lang="en-US" sz="1960">
                <a:solidFill>
                  <a:srgbClr val="2DBEB1"/>
                </a:solidFill>
                <a:latin typeface="Fira Code"/>
              </a:rPr>
              <a:t>class 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Cachorro </a:t>
            </a:r>
            <a:r>
              <a:rPr lang="en-US" sz="1960">
                <a:solidFill>
                  <a:srgbClr val="FE8CFE"/>
                </a:solidFill>
                <a:latin typeface="Fira Code"/>
              </a:rPr>
              <a:t>extends 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Mamifero </a:t>
            </a:r>
            <a:r>
              <a:rPr lang="en-US" sz="1960">
                <a:solidFill>
                  <a:srgbClr val="FE8CFE"/>
                </a:solidFill>
                <a:latin typeface="Fira Code"/>
              </a:rPr>
              <a:t>implements 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Guia, Cacador {</a:t>
            </a: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E8CFE"/>
                </a:solidFill>
                <a:latin typeface="Fira Code"/>
              </a:rPr>
              <a:t>  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raca: </a:t>
            </a:r>
            <a:r>
              <a:rPr lang="en-US" sz="1960">
                <a:solidFill>
                  <a:srgbClr val="70FEFE"/>
                </a:solidFill>
                <a:latin typeface="Fira Code"/>
              </a:rPr>
              <a:t>string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  </a:t>
            </a: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960">
                <a:solidFill>
                  <a:srgbClr val="2DBEB1"/>
                </a:solidFill>
                <a:latin typeface="Fira Code"/>
              </a:rPr>
              <a:t>constructor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(cor: </a:t>
            </a:r>
            <a:r>
              <a:rPr lang="en-US" sz="1960">
                <a:solidFill>
                  <a:srgbClr val="70FEFE"/>
                </a:solidFill>
                <a:latin typeface="Fira Code"/>
              </a:rPr>
              <a:t>string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,</a:t>
            </a:r>
            <a:r>
              <a:rPr lang="en-US" sz="1960">
                <a:solidFill>
                  <a:srgbClr val="70FEFE"/>
                </a:solidFill>
                <a:latin typeface="Fira Code"/>
              </a:rPr>
              <a:t> 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raca:</a:t>
            </a:r>
            <a:r>
              <a:rPr lang="en-US" sz="1960">
                <a:solidFill>
                  <a:srgbClr val="70FEFE"/>
                </a:solidFill>
                <a:latin typeface="Fira Code"/>
              </a:rPr>
              <a:t> string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) {</a:t>
            </a: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     </a:t>
            </a:r>
            <a:r>
              <a:rPr lang="en-US" sz="1960">
                <a:solidFill>
                  <a:srgbClr val="FE8CFE"/>
                </a:solidFill>
                <a:latin typeface="Fira Code"/>
              </a:rPr>
              <a:t>super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(cor)</a:t>
            </a: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     </a:t>
            </a:r>
            <a:r>
              <a:rPr lang="en-US" sz="1960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.raca = raca;</a:t>
            </a: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  }</a:t>
            </a: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  </a:t>
            </a: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 </a:t>
            </a:r>
            <a:r>
              <a:rPr lang="en-US" sz="1960">
                <a:solidFill>
                  <a:srgbClr val="D9D9D9"/>
                </a:solidFill>
                <a:latin typeface="Fira Code"/>
              </a:rPr>
              <a:t> // métodos</a:t>
            </a:r>
          </a:p>
          <a:p>
            <a:pPr>
              <a:lnSpc>
                <a:spcPts val="2744"/>
              </a:lnSpc>
            </a:pP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960">
                <a:solidFill>
                  <a:srgbClr val="F8BFA7"/>
                </a:solidFill>
                <a:latin typeface="Fira Code"/>
              </a:rPr>
              <a:t>ratreia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(): </a:t>
            </a:r>
            <a:r>
              <a:rPr lang="en-US" sz="1960">
                <a:solidFill>
                  <a:srgbClr val="70FEFE"/>
                </a:solidFill>
                <a:latin typeface="Fira Code"/>
              </a:rPr>
              <a:t>void 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{</a:t>
            </a: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   </a:t>
            </a:r>
            <a:r>
              <a:rPr lang="en-US" sz="1960">
                <a:solidFill>
                  <a:srgbClr val="D9D9D9"/>
                </a:solidFill>
                <a:latin typeface="Fira Code"/>
              </a:rPr>
              <a:t> // implementação do método</a:t>
            </a: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  }</a:t>
            </a:r>
          </a:p>
          <a:p>
            <a:pPr>
              <a:lnSpc>
                <a:spcPts val="2744"/>
              </a:lnSpc>
            </a:pP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960">
                <a:solidFill>
                  <a:srgbClr val="F8BFA7"/>
                </a:solidFill>
                <a:latin typeface="Fira Code"/>
              </a:rPr>
              <a:t>guia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(): </a:t>
            </a:r>
            <a:r>
              <a:rPr lang="en-US" sz="1960">
                <a:solidFill>
                  <a:srgbClr val="70FEFE"/>
                </a:solidFill>
                <a:latin typeface="Fira Code"/>
              </a:rPr>
              <a:t>void 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{</a:t>
            </a: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960">
                <a:solidFill>
                  <a:srgbClr val="D9D9D9"/>
                </a:solidFill>
                <a:latin typeface="Fira Code"/>
              </a:rPr>
              <a:t>// implementação do método</a:t>
            </a: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  }</a:t>
            </a: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}</a:t>
            </a:r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>
  <p:cSld>
    <p:bg>
      <p:bgPr>
        <a:solidFill>
          <a:srgbClr val="FBF3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799243" y="1051683"/>
            <a:ext cx="5355194" cy="1597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1883"/>
              </a:lnSpc>
            </a:pPr>
            <a:r>
              <a:rPr lang="en-US" sz="11883">
                <a:solidFill>
                  <a:srgbClr val="B91646"/>
                </a:solidFill>
                <a:latin typeface="Bebas Neue Bold"/>
              </a:rPr>
              <a:t>DESAFIO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6351141" y="4442949"/>
            <a:ext cx="5585717" cy="24869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10088"/>
              </a:lnSpc>
              <a:spcBef>
                <a:spcPct val="0"/>
              </a:spcBef>
            </a:pPr>
            <a:r>
              <a:rPr lang="en-US" sz="6725">
                <a:solidFill>
                  <a:srgbClr val="494949"/>
                </a:solidFill>
                <a:latin typeface="Garet Bold"/>
              </a:rPr>
              <a:t>COMBATE RPG</a:t>
            </a:r>
          </a:p>
        </p:txBody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>
  <p:cSld>
    <p:bg>
      <p:bgPr>
        <a:solidFill>
          <a:srgbClr val="FBF3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494072" y="3357562"/>
            <a:ext cx="11299867" cy="31946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039"/>
              </a:lnSpc>
            </a:pPr>
            <a:r>
              <a:rPr lang="en-US" sz="18600">
                <a:solidFill>
                  <a:srgbClr val="000000"/>
                </a:solidFill>
                <a:latin typeface="Bebas Neue Bold"/>
              </a:rPr>
              <a:t>OBRIGADO!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952500"/>
            <a:ext cx="3501810" cy="5811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716"/>
              </a:lnSpc>
            </a:pPr>
            <a:r>
              <a:rPr lang="en-US" sz="3368">
                <a:solidFill>
                  <a:srgbClr val="000000"/>
                </a:solidFill>
                <a:latin typeface="Bebas Neue Bold"/>
              </a:rPr>
              <a:t>Senac/são Leopoldo </a:t>
            </a:r>
          </a:p>
        </p:txBody>
      </p:sp>
      <p:sp>
        <p:nvSpPr>
          <p:cNvPr name="AutoShape 4" id="4"/>
          <p:cNvSpPr/>
          <p:nvPr/>
        </p:nvSpPr>
        <p:spPr>
          <a:xfrm rot="2017">
            <a:off x="1028704" y="8439495"/>
            <a:ext cx="16230603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 rot="2017">
            <a:off x="1028704" y="1797738"/>
            <a:ext cx="16230603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6" id="6"/>
          <p:cNvGrpSpPr/>
          <p:nvPr/>
        </p:nvGrpSpPr>
        <p:grpSpPr>
          <a:xfrm rot="0">
            <a:off x="16169118" y="946326"/>
            <a:ext cx="1090182" cy="277427"/>
            <a:chOff x="0" y="0"/>
            <a:chExt cx="1453576" cy="369903"/>
          </a:xfrm>
        </p:grpSpPr>
        <p:grpSp>
          <p:nvGrpSpPr>
            <p:cNvPr name="Group 7" id="7"/>
            <p:cNvGrpSpPr/>
            <p:nvPr/>
          </p:nvGrpSpPr>
          <p:grpSpPr>
            <a:xfrm rot="0">
              <a:off x="1083673" y="0"/>
              <a:ext cx="369903" cy="369903"/>
              <a:chOff x="0" y="0"/>
              <a:chExt cx="6350000" cy="6350000"/>
            </a:xfrm>
          </p:grpSpPr>
          <p:sp>
            <p:nvSpPr>
              <p:cNvPr name="Freeform 8" id="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name="Group 9" id="9"/>
            <p:cNvGrpSpPr/>
            <p:nvPr/>
          </p:nvGrpSpPr>
          <p:grpSpPr>
            <a:xfrm rot="0">
              <a:off x="541837" y="0"/>
              <a:ext cx="369903" cy="369903"/>
              <a:chOff x="0" y="0"/>
              <a:chExt cx="6350000" cy="6350000"/>
            </a:xfrm>
          </p:grpSpPr>
          <p:sp>
            <p:nvSpPr>
              <p:cNvPr name="Freeform 10" id="1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name="Group 11" id="11"/>
            <p:cNvGrpSpPr/>
            <p:nvPr/>
          </p:nvGrpSpPr>
          <p:grpSpPr>
            <a:xfrm rot="0">
              <a:off x="0" y="0"/>
              <a:ext cx="369903" cy="369903"/>
              <a:chOff x="0" y="0"/>
              <a:chExt cx="6350000" cy="6350000"/>
            </a:xfrm>
          </p:grpSpPr>
          <p:sp>
            <p:nvSpPr>
              <p:cNvPr name="Freeform 12" id="1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</p:grpSp>
      <p:sp>
        <p:nvSpPr>
          <p:cNvPr name="TextBox 13" id="13"/>
          <p:cNvSpPr txBox="true"/>
          <p:nvPr/>
        </p:nvSpPr>
        <p:spPr>
          <a:xfrm rot="0">
            <a:off x="1028700" y="8724357"/>
            <a:ext cx="4077715" cy="358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799"/>
              </a:lnSpc>
            </a:pPr>
            <a:r>
              <a:rPr lang="en-US" sz="1999">
                <a:solidFill>
                  <a:srgbClr val="000000"/>
                </a:solidFill>
                <a:latin typeface="Poppins"/>
              </a:rPr>
              <a:t>rafael_c_alves@hotmail.com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3757501" y="8603627"/>
            <a:ext cx="3501810" cy="5811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716"/>
              </a:lnSpc>
            </a:pPr>
            <a:r>
              <a:rPr lang="en-US" sz="3368">
                <a:solidFill>
                  <a:srgbClr val="000000"/>
                </a:solidFill>
                <a:latin typeface="Bebas Neue Bold"/>
              </a:rPr>
              <a:t>Rafael Corrêa</a:t>
            </a:r>
          </a:p>
        </p:txBody>
      </p: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3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5400000">
            <a:off x="6568498" y="6357215"/>
            <a:ext cx="5131954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0502128" y="3491436"/>
            <a:ext cx="5750608" cy="5750608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3177052" y="3659039"/>
            <a:ext cx="2739725" cy="11945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779"/>
              </a:lnSpc>
            </a:pPr>
            <a:r>
              <a:rPr lang="en-US" sz="8779">
                <a:solidFill>
                  <a:srgbClr val="105652"/>
                </a:solidFill>
                <a:latin typeface="Bebas Neue Bold"/>
              </a:rPr>
              <a:t>ACESSE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407483" y="5005990"/>
            <a:ext cx="6278862" cy="11945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779"/>
              </a:lnSpc>
            </a:pPr>
            <a:r>
              <a:rPr lang="en-US" sz="8779">
                <a:solidFill>
                  <a:srgbClr val="B91646"/>
                </a:solidFill>
                <a:latin typeface="Bebas Neue Bold"/>
              </a:rPr>
              <a:t>WWW.MENTI.COM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798284" y="6352941"/>
            <a:ext cx="5497260" cy="11945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779"/>
              </a:lnSpc>
            </a:pPr>
            <a:r>
              <a:rPr lang="en-US" sz="8779">
                <a:solidFill>
                  <a:srgbClr val="105652"/>
                </a:solidFill>
                <a:latin typeface="Bebas Neue Bold"/>
              </a:rPr>
              <a:t>INSIRA O CÓDIGO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798284" y="7699893"/>
            <a:ext cx="5497260" cy="11945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779"/>
              </a:lnSpc>
            </a:pPr>
            <a:r>
              <a:rPr lang="en-US" sz="8779">
                <a:solidFill>
                  <a:srgbClr val="B91646"/>
                </a:solidFill>
                <a:latin typeface="Bebas Neue Bold"/>
              </a:rPr>
              <a:t>6363 6390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874346" y="8780144"/>
            <a:ext cx="7006171" cy="4781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39"/>
              </a:lnSpc>
            </a:pPr>
            <a:r>
              <a:rPr lang="en-US" sz="2399">
                <a:solidFill>
                  <a:srgbClr val="000000"/>
                </a:solidFill>
                <a:latin typeface="Poppins"/>
              </a:rPr>
              <a:t>ou use o QR code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137630" y="1448847"/>
            <a:ext cx="6012740" cy="16016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83"/>
              </a:lnSpc>
            </a:pPr>
            <a:r>
              <a:rPr lang="en-US" sz="11883">
                <a:solidFill>
                  <a:srgbClr val="000000"/>
                </a:solidFill>
                <a:latin typeface="Bebas Neue Bold"/>
              </a:rPr>
              <a:t>FEEDBACK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FBF3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689" y="4716943"/>
            <a:ext cx="16230600" cy="4541357"/>
            <a:chOff x="0" y="0"/>
            <a:chExt cx="21403936" cy="5988868"/>
          </a:xfrm>
        </p:grpSpPr>
        <p:sp>
          <p:nvSpPr>
            <p:cNvPr name="Freeform 3" id="3"/>
            <p:cNvSpPr/>
            <p:nvPr/>
          </p:nvSpPr>
          <p:spPr>
            <a:xfrm>
              <a:off x="31750" y="31750"/>
              <a:ext cx="21340435" cy="5925368"/>
            </a:xfrm>
            <a:custGeom>
              <a:avLst/>
              <a:gdLst/>
              <a:ahLst/>
              <a:cxnLst/>
              <a:rect r="r" b="b" t="t" l="l"/>
              <a:pathLst>
                <a:path h="5925368" w="21340435">
                  <a:moveTo>
                    <a:pt x="21247726" y="5925368"/>
                  </a:moveTo>
                  <a:lnTo>
                    <a:pt x="92710" y="5925368"/>
                  </a:lnTo>
                  <a:cubicBezTo>
                    <a:pt x="41910" y="5925368"/>
                    <a:pt x="0" y="5883458"/>
                    <a:pt x="0" y="5832658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21246457" y="0"/>
                  </a:lnTo>
                  <a:cubicBezTo>
                    <a:pt x="21297257" y="0"/>
                    <a:pt x="21339166" y="41910"/>
                    <a:pt x="21339166" y="92710"/>
                  </a:cubicBezTo>
                  <a:lnTo>
                    <a:pt x="21339166" y="5831388"/>
                  </a:lnTo>
                  <a:cubicBezTo>
                    <a:pt x="21340435" y="5883458"/>
                    <a:pt x="21298526" y="5925368"/>
                    <a:pt x="21247726" y="5925368"/>
                  </a:cubicBezTo>
                  <a:close/>
                </a:path>
              </a:pathLst>
            </a:custGeom>
            <a:solidFill>
              <a:srgbClr val="DFD8CA"/>
            </a:solidFill>
          </p:spPr>
        </p:sp>
        <p:sp>
          <p:nvSpPr>
            <p:cNvPr name="Freeform 4" id="4"/>
            <p:cNvSpPr/>
            <p:nvPr/>
          </p:nvSpPr>
          <p:spPr>
            <a:xfrm>
              <a:off x="0" y="0"/>
              <a:ext cx="21403935" cy="5988868"/>
            </a:xfrm>
            <a:custGeom>
              <a:avLst/>
              <a:gdLst/>
              <a:ahLst/>
              <a:cxnLst/>
              <a:rect r="r" b="b" t="t" l="l"/>
              <a:pathLst>
                <a:path h="5988868" w="21403935">
                  <a:moveTo>
                    <a:pt x="21279476" y="59690"/>
                  </a:moveTo>
                  <a:cubicBezTo>
                    <a:pt x="21315035" y="59690"/>
                    <a:pt x="21344246" y="88900"/>
                    <a:pt x="21344246" y="124460"/>
                  </a:cubicBezTo>
                  <a:lnTo>
                    <a:pt x="21344246" y="5864408"/>
                  </a:lnTo>
                  <a:cubicBezTo>
                    <a:pt x="21344246" y="5899968"/>
                    <a:pt x="21315035" y="5929178"/>
                    <a:pt x="21279476" y="5929178"/>
                  </a:cubicBezTo>
                  <a:lnTo>
                    <a:pt x="124460" y="5929178"/>
                  </a:lnTo>
                  <a:cubicBezTo>
                    <a:pt x="88900" y="5929178"/>
                    <a:pt x="59690" y="5899968"/>
                    <a:pt x="59690" y="5864408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21279476" y="59690"/>
                  </a:lnTo>
                  <a:moveTo>
                    <a:pt x="2127947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5864408"/>
                  </a:lnTo>
                  <a:cubicBezTo>
                    <a:pt x="0" y="5932988"/>
                    <a:pt x="55880" y="5988868"/>
                    <a:pt x="124460" y="5988868"/>
                  </a:cubicBezTo>
                  <a:lnTo>
                    <a:pt x="21279476" y="5988868"/>
                  </a:lnTo>
                  <a:cubicBezTo>
                    <a:pt x="21348057" y="5988868"/>
                    <a:pt x="21403935" y="5932988"/>
                    <a:pt x="21403935" y="5864408"/>
                  </a:cubicBezTo>
                  <a:lnTo>
                    <a:pt x="21403935" y="124460"/>
                  </a:lnTo>
                  <a:cubicBezTo>
                    <a:pt x="21403935" y="55880"/>
                    <a:pt x="21348057" y="0"/>
                    <a:pt x="21279476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AutoShape 5" id="5"/>
          <p:cNvSpPr/>
          <p:nvPr/>
        </p:nvSpPr>
        <p:spPr>
          <a:xfrm rot="2017">
            <a:off x="1028693" y="5334020"/>
            <a:ext cx="16230603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6" id="6"/>
          <p:cNvGrpSpPr/>
          <p:nvPr/>
        </p:nvGrpSpPr>
        <p:grpSpPr>
          <a:xfrm rot="0">
            <a:off x="4776790" y="5218732"/>
            <a:ext cx="280984" cy="278202"/>
            <a:chOff x="0" y="0"/>
            <a:chExt cx="1008785" cy="998798"/>
          </a:xfrm>
        </p:grpSpPr>
        <p:sp>
          <p:nvSpPr>
            <p:cNvPr name="Freeform 7" id="7"/>
            <p:cNvSpPr/>
            <p:nvPr/>
          </p:nvSpPr>
          <p:spPr>
            <a:xfrm>
              <a:off x="31750" y="31750"/>
              <a:ext cx="945285" cy="935298"/>
            </a:xfrm>
            <a:custGeom>
              <a:avLst/>
              <a:gdLst/>
              <a:ahLst/>
              <a:cxnLst/>
              <a:rect r="r" b="b" t="t" l="l"/>
              <a:pathLst>
                <a:path h="935298" w="945285">
                  <a:moveTo>
                    <a:pt x="852575" y="935298"/>
                  </a:moveTo>
                  <a:lnTo>
                    <a:pt x="92710" y="935298"/>
                  </a:lnTo>
                  <a:cubicBezTo>
                    <a:pt x="41910" y="935298"/>
                    <a:pt x="0" y="893388"/>
                    <a:pt x="0" y="842588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851305" y="0"/>
                  </a:lnTo>
                  <a:cubicBezTo>
                    <a:pt x="902105" y="0"/>
                    <a:pt x="944015" y="41910"/>
                    <a:pt x="944015" y="92710"/>
                  </a:cubicBezTo>
                  <a:lnTo>
                    <a:pt x="944015" y="841318"/>
                  </a:lnTo>
                  <a:cubicBezTo>
                    <a:pt x="945285" y="893388"/>
                    <a:pt x="903375" y="935298"/>
                    <a:pt x="852575" y="935298"/>
                  </a:cubicBezTo>
                  <a:close/>
                </a:path>
              </a:pathLst>
            </a:custGeom>
            <a:solidFill>
              <a:srgbClr val="B91646"/>
            </a:solidFill>
          </p:spPr>
        </p:sp>
        <p:sp>
          <p:nvSpPr>
            <p:cNvPr name="Freeform 8" id="8"/>
            <p:cNvSpPr/>
            <p:nvPr/>
          </p:nvSpPr>
          <p:spPr>
            <a:xfrm>
              <a:off x="0" y="0"/>
              <a:ext cx="1008785" cy="998799"/>
            </a:xfrm>
            <a:custGeom>
              <a:avLst/>
              <a:gdLst/>
              <a:ahLst/>
              <a:cxnLst/>
              <a:rect r="r" b="b" t="t" l="l"/>
              <a:pathLst>
                <a:path h="998799" w="1008785">
                  <a:moveTo>
                    <a:pt x="884325" y="59690"/>
                  </a:moveTo>
                  <a:cubicBezTo>
                    <a:pt x="919885" y="59690"/>
                    <a:pt x="949095" y="88900"/>
                    <a:pt x="949095" y="124460"/>
                  </a:cubicBezTo>
                  <a:lnTo>
                    <a:pt x="949095" y="874338"/>
                  </a:lnTo>
                  <a:cubicBezTo>
                    <a:pt x="949095" y="909899"/>
                    <a:pt x="919885" y="939108"/>
                    <a:pt x="884325" y="939108"/>
                  </a:cubicBezTo>
                  <a:lnTo>
                    <a:pt x="124460" y="939108"/>
                  </a:lnTo>
                  <a:cubicBezTo>
                    <a:pt x="88900" y="939108"/>
                    <a:pt x="59690" y="909899"/>
                    <a:pt x="59690" y="874338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884325" y="59690"/>
                  </a:lnTo>
                  <a:moveTo>
                    <a:pt x="884325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874338"/>
                  </a:lnTo>
                  <a:cubicBezTo>
                    <a:pt x="0" y="942919"/>
                    <a:pt x="55880" y="998799"/>
                    <a:pt x="124460" y="998799"/>
                  </a:cubicBezTo>
                  <a:lnTo>
                    <a:pt x="884325" y="998799"/>
                  </a:lnTo>
                  <a:cubicBezTo>
                    <a:pt x="952905" y="998799"/>
                    <a:pt x="1008785" y="942919"/>
                    <a:pt x="1008785" y="874338"/>
                  </a:cubicBezTo>
                  <a:lnTo>
                    <a:pt x="1008785" y="124460"/>
                  </a:lnTo>
                  <a:cubicBezTo>
                    <a:pt x="1008785" y="55880"/>
                    <a:pt x="952905" y="0"/>
                    <a:pt x="884325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12815767" y="5218732"/>
            <a:ext cx="280984" cy="278202"/>
            <a:chOff x="0" y="0"/>
            <a:chExt cx="1008785" cy="998798"/>
          </a:xfrm>
        </p:grpSpPr>
        <p:sp>
          <p:nvSpPr>
            <p:cNvPr name="Freeform 10" id="10"/>
            <p:cNvSpPr/>
            <p:nvPr/>
          </p:nvSpPr>
          <p:spPr>
            <a:xfrm>
              <a:off x="31750" y="31750"/>
              <a:ext cx="945285" cy="935298"/>
            </a:xfrm>
            <a:custGeom>
              <a:avLst/>
              <a:gdLst/>
              <a:ahLst/>
              <a:cxnLst/>
              <a:rect r="r" b="b" t="t" l="l"/>
              <a:pathLst>
                <a:path h="935298" w="945285">
                  <a:moveTo>
                    <a:pt x="852575" y="935298"/>
                  </a:moveTo>
                  <a:lnTo>
                    <a:pt x="92710" y="935298"/>
                  </a:lnTo>
                  <a:cubicBezTo>
                    <a:pt x="41910" y="935298"/>
                    <a:pt x="0" y="893388"/>
                    <a:pt x="0" y="842588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851305" y="0"/>
                  </a:lnTo>
                  <a:cubicBezTo>
                    <a:pt x="902105" y="0"/>
                    <a:pt x="944015" y="41910"/>
                    <a:pt x="944015" y="92710"/>
                  </a:cubicBezTo>
                  <a:lnTo>
                    <a:pt x="944015" y="841318"/>
                  </a:lnTo>
                  <a:cubicBezTo>
                    <a:pt x="945285" y="893388"/>
                    <a:pt x="903375" y="935298"/>
                    <a:pt x="852575" y="935298"/>
                  </a:cubicBezTo>
                  <a:close/>
                </a:path>
              </a:pathLst>
            </a:custGeom>
            <a:solidFill>
              <a:srgbClr val="105652"/>
            </a:solidFill>
          </p:spPr>
        </p:sp>
        <p:sp>
          <p:nvSpPr>
            <p:cNvPr name="Freeform 11" id="11"/>
            <p:cNvSpPr/>
            <p:nvPr/>
          </p:nvSpPr>
          <p:spPr>
            <a:xfrm>
              <a:off x="0" y="0"/>
              <a:ext cx="1008785" cy="998799"/>
            </a:xfrm>
            <a:custGeom>
              <a:avLst/>
              <a:gdLst/>
              <a:ahLst/>
              <a:cxnLst/>
              <a:rect r="r" b="b" t="t" l="l"/>
              <a:pathLst>
                <a:path h="998799" w="1008785">
                  <a:moveTo>
                    <a:pt x="884325" y="59690"/>
                  </a:moveTo>
                  <a:cubicBezTo>
                    <a:pt x="919885" y="59690"/>
                    <a:pt x="949095" y="88900"/>
                    <a:pt x="949095" y="124460"/>
                  </a:cubicBezTo>
                  <a:lnTo>
                    <a:pt x="949095" y="874338"/>
                  </a:lnTo>
                  <a:cubicBezTo>
                    <a:pt x="949095" y="909899"/>
                    <a:pt x="919885" y="939108"/>
                    <a:pt x="884325" y="939108"/>
                  </a:cubicBezTo>
                  <a:lnTo>
                    <a:pt x="124460" y="939108"/>
                  </a:lnTo>
                  <a:cubicBezTo>
                    <a:pt x="88900" y="939108"/>
                    <a:pt x="59690" y="909899"/>
                    <a:pt x="59690" y="874338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884325" y="59690"/>
                  </a:lnTo>
                  <a:moveTo>
                    <a:pt x="884325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874338"/>
                  </a:lnTo>
                  <a:cubicBezTo>
                    <a:pt x="0" y="942919"/>
                    <a:pt x="55880" y="998799"/>
                    <a:pt x="124460" y="998799"/>
                  </a:cubicBezTo>
                  <a:lnTo>
                    <a:pt x="884325" y="998799"/>
                  </a:lnTo>
                  <a:cubicBezTo>
                    <a:pt x="952905" y="998799"/>
                    <a:pt x="1008785" y="942919"/>
                    <a:pt x="1008785" y="874338"/>
                  </a:cubicBezTo>
                  <a:lnTo>
                    <a:pt x="1008785" y="124460"/>
                  </a:lnTo>
                  <a:cubicBezTo>
                    <a:pt x="1008785" y="55880"/>
                    <a:pt x="952905" y="0"/>
                    <a:pt x="884325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12" id="12"/>
          <p:cNvSpPr txBox="true"/>
          <p:nvPr/>
        </p:nvSpPr>
        <p:spPr>
          <a:xfrm rot="0">
            <a:off x="10018014" y="5628963"/>
            <a:ext cx="5876489" cy="13610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958"/>
              </a:lnSpc>
            </a:pPr>
            <a:r>
              <a:rPr lang="en-US" sz="7827">
                <a:solidFill>
                  <a:srgbClr val="000000"/>
                </a:solidFill>
                <a:latin typeface="Bebas Neue Bold"/>
              </a:rPr>
              <a:t>encapsulamento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595092" y="7625792"/>
            <a:ext cx="4722333" cy="13610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958"/>
              </a:lnSpc>
            </a:pPr>
            <a:r>
              <a:rPr lang="en-US" sz="7827">
                <a:solidFill>
                  <a:srgbClr val="000000"/>
                </a:solidFill>
                <a:latin typeface="Bebas Neue Bold"/>
              </a:rPr>
              <a:t>polimorfismo</a:t>
            </a:r>
          </a:p>
        </p:txBody>
      </p:sp>
      <p:sp>
        <p:nvSpPr>
          <p:cNvPr name="AutoShape 14" id="14"/>
          <p:cNvSpPr/>
          <p:nvPr/>
        </p:nvSpPr>
        <p:spPr>
          <a:xfrm rot="2017">
            <a:off x="1028693" y="7329529"/>
            <a:ext cx="16230603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5" id="15"/>
          <p:cNvGrpSpPr/>
          <p:nvPr/>
        </p:nvGrpSpPr>
        <p:grpSpPr>
          <a:xfrm rot="0">
            <a:off x="4776790" y="7214240"/>
            <a:ext cx="280984" cy="278202"/>
            <a:chOff x="0" y="0"/>
            <a:chExt cx="1008785" cy="998798"/>
          </a:xfrm>
        </p:grpSpPr>
        <p:sp>
          <p:nvSpPr>
            <p:cNvPr name="Freeform 16" id="16"/>
            <p:cNvSpPr/>
            <p:nvPr/>
          </p:nvSpPr>
          <p:spPr>
            <a:xfrm>
              <a:off x="31750" y="31750"/>
              <a:ext cx="945285" cy="935298"/>
            </a:xfrm>
            <a:custGeom>
              <a:avLst/>
              <a:gdLst/>
              <a:ahLst/>
              <a:cxnLst/>
              <a:rect r="r" b="b" t="t" l="l"/>
              <a:pathLst>
                <a:path h="935298" w="945285">
                  <a:moveTo>
                    <a:pt x="852575" y="935298"/>
                  </a:moveTo>
                  <a:lnTo>
                    <a:pt x="92710" y="935298"/>
                  </a:lnTo>
                  <a:cubicBezTo>
                    <a:pt x="41910" y="935298"/>
                    <a:pt x="0" y="893388"/>
                    <a:pt x="0" y="842588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851305" y="0"/>
                  </a:lnTo>
                  <a:cubicBezTo>
                    <a:pt x="902105" y="0"/>
                    <a:pt x="944015" y="41910"/>
                    <a:pt x="944015" y="92710"/>
                  </a:cubicBezTo>
                  <a:lnTo>
                    <a:pt x="944015" y="841318"/>
                  </a:lnTo>
                  <a:cubicBezTo>
                    <a:pt x="945285" y="893388"/>
                    <a:pt x="903375" y="935298"/>
                    <a:pt x="852575" y="935298"/>
                  </a:cubicBezTo>
                  <a:close/>
                </a:path>
              </a:pathLst>
            </a:custGeom>
            <a:solidFill>
              <a:srgbClr val="F9C041"/>
            </a:solidFill>
          </p:spPr>
        </p:sp>
        <p:sp>
          <p:nvSpPr>
            <p:cNvPr name="Freeform 17" id="17"/>
            <p:cNvSpPr/>
            <p:nvPr/>
          </p:nvSpPr>
          <p:spPr>
            <a:xfrm>
              <a:off x="0" y="0"/>
              <a:ext cx="1008785" cy="998799"/>
            </a:xfrm>
            <a:custGeom>
              <a:avLst/>
              <a:gdLst/>
              <a:ahLst/>
              <a:cxnLst/>
              <a:rect r="r" b="b" t="t" l="l"/>
              <a:pathLst>
                <a:path h="998799" w="1008785">
                  <a:moveTo>
                    <a:pt x="884325" y="59690"/>
                  </a:moveTo>
                  <a:cubicBezTo>
                    <a:pt x="919885" y="59690"/>
                    <a:pt x="949095" y="88900"/>
                    <a:pt x="949095" y="124460"/>
                  </a:cubicBezTo>
                  <a:lnTo>
                    <a:pt x="949095" y="874338"/>
                  </a:lnTo>
                  <a:cubicBezTo>
                    <a:pt x="949095" y="909899"/>
                    <a:pt x="919885" y="939108"/>
                    <a:pt x="884325" y="939108"/>
                  </a:cubicBezTo>
                  <a:lnTo>
                    <a:pt x="124460" y="939108"/>
                  </a:lnTo>
                  <a:cubicBezTo>
                    <a:pt x="88900" y="939108"/>
                    <a:pt x="59690" y="909899"/>
                    <a:pt x="59690" y="874338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884325" y="59690"/>
                  </a:lnTo>
                  <a:moveTo>
                    <a:pt x="884325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874338"/>
                  </a:lnTo>
                  <a:cubicBezTo>
                    <a:pt x="0" y="942919"/>
                    <a:pt x="55880" y="998799"/>
                    <a:pt x="124460" y="998799"/>
                  </a:cubicBezTo>
                  <a:lnTo>
                    <a:pt x="884325" y="998799"/>
                  </a:lnTo>
                  <a:cubicBezTo>
                    <a:pt x="952905" y="998799"/>
                    <a:pt x="1008785" y="942919"/>
                    <a:pt x="1008785" y="874338"/>
                  </a:cubicBezTo>
                  <a:lnTo>
                    <a:pt x="1008785" y="124460"/>
                  </a:lnTo>
                  <a:cubicBezTo>
                    <a:pt x="1008785" y="55880"/>
                    <a:pt x="952905" y="0"/>
                    <a:pt x="884325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2815767" y="7199953"/>
            <a:ext cx="280984" cy="278202"/>
            <a:chOff x="0" y="0"/>
            <a:chExt cx="1008785" cy="998798"/>
          </a:xfrm>
        </p:grpSpPr>
        <p:sp>
          <p:nvSpPr>
            <p:cNvPr name="Freeform 19" id="19"/>
            <p:cNvSpPr/>
            <p:nvPr/>
          </p:nvSpPr>
          <p:spPr>
            <a:xfrm>
              <a:off x="31750" y="31750"/>
              <a:ext cx="945285" cy="935298"/>
            </a:xfrm>
            <a:custGeom>
              <a:avLst/>
              <a:gdLst/>
              <a:ahLst/>
              <a:cxnLst/>
              <a:rect r="r" b="b" t="t" l="l"/>
              <a:pathLst>
                <a:path h="935298" w="945285">
                  <a:moveTo>
                    <a:pt x="852575" y="935298"/>
                  </a:moveTo>
                  <a:lnTo>
                    <a:pt x="92710" y="935298"/>
                  </a:lnTo>
                  <a:cubicBezTo>
                    <a:pt x="41910" y="935298"/>
                    <a:pt x="0" y="893388"/>
                    <a:pt x="0" y="842588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851305" y="0"/>
                  </a:lnTo>
                  <a:cubicBezTo>
                    <a:pt x="902105" y="0"/>
                    <a:pt x="944015" y="41910"/>
                    <a:pt x="944015" y="92710"/>
                  </a:cubicBezTo>
                  <a:lnTo>
                    <a:pt x="944015" y="841318"/>
                  </a:lnTo>
                  <a:cubicBezTo>
                    <a:pt x="945285" y="893388"/>
                    <a:pt x="903375" y="935298"/>
                    <a:pt x="852575" y="935298"/>
                  </a:cubicBezTo>
                  <a:close/>
                </a:path>
              </a:pathLst>
            </a:custGeom>
            <a:solidFill>
              <a:srgbClr val="B91646"/>
            </a:solidFill>
          </p:spPr>
        </p:sp>
        <p:sp>
          <p:nvSpPr>
            <p:cNvPr name="Freeform 20" id="20"/>
            <p:cNvSpPr/>
            <p:nvPr/>
          </p:nvSpPr>
          <p:spPr>
            <a:xfrm>
              <a:off x="0" y="0"/>
              <a:ext cx="1008785" cy="998799"/>
            </a:xfrm>
            <a:custGeom>
              <a:avLst/>
              <a:gdLst/>
              <a:ahLst/>
              <a:cxnLst/>
              <a:rect r="r" b="b" t="t" l="l"/>
              <a:pathLst>
                <a:path h="998799" w="1008785">
                  <a:moveTo>
                    <a:pt x="884325" y="59690"/>
                  </a:moveTo>
                  <a:cubicBezTo>
                    <a:pt x="919885" y="59690"/>
                    <a:pt x="949095" y="88900"/>
                    <a:pt x="949095" y="124460"/>
                  </a:cubicBezTo>
                  <a:lnTo>
                    <a:pt x="949095" y="874338"/>
                  </a:lnTo>
                  <a:cubicBezTo>
                    <a:pt x="949095" y="909899"/>
                    <a:pt x="919885" y="939108"/>
                    <a:pt x="884325" y="939108"/>
                  </a:cubicBezTo>
                  <a:lnTo>
                    <a:pt x="124460" y="939108"/>
                  </a:lnTo>
                  <a:cubicBezTo>
                    <a:pt x="88900" y="939108"/>
                    <a:pt x="59690" y="909899"/>
                    <a:pt x="59690" y="874338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884325" y="59690"/>
                  </a:lnTo>
                  <a:moveTo>
                    <a:pt x="884325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874338"/>
                  </a:lnTo>
                  <a:cubicBezTo>
                    <a:pt x="0" y="942919"/>
                    <a:pt x="55880" y="998799"/>
                    <a:pt x="124460" y="998799"/>
                  </a:cubicBezTo>
                  <a:lnTo>
                    <a:pt x="884325" y="998799"/>
                  </a:lnTo>
                  <a:cubicBezTo>
                    <a:pt x="952905" y="998799"/>
                    <a:pt x="1008785" y="942919"/>
                    <a:pt x="1008785" y="874338"/>
                  </a:cubicBezTo>
                  <a:lnTo>
                    <a:pt x="1008785" y="124460"/>
                  </a:lnTo>
                  <a:cubicBezTo>
                    <a:pt x="1008785" y="55880"/>
                    <a:pt x="952905" y="0"/>
                    <a:pt x="884325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21" id="21"/>
          <p:cNvGrpSpPr/>
          <p:nvPr/>
        </p:nvGrpSpPr>
        <p:grpSpPr>
          <a:xfrm rot="0">
            <a:off x="5316914" y="0"/>
            <a:ext cx="7654172" cy="4408030"/>
            <a:chOff x="0" y="0"/>
            <a:chExt cx="10205562" cy="5877373"/>
          </a:xfrm>
        </p:grpSpPr>
        <p:sp>
          <p:nvSpPr>
            <p:cNvPr name="TextBox 22" id="22"/>
            <p:cNvSpPr txBox="true"/>
            <p:nvPr/>
          </p:nvSpPr>
          <p:spPr>
            <a:xfrm rot="0">
              <a:off x="0" y="1856592"/>
              <a:ext cx="9965829" cy="230480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2401"/>
                </a:lnSpc>
              </a:pPr>
              <a:r>
                <a:rPr lang="en-US" sz="12401">
                  <a:solidFill>
                    <a:srgbClr val="000000"/>
                  </a:solidFill>
                  <a:latin typeface="Bebas Neue Bold"/>
                </a:rPr>
                <a:t>ORIENTADA</a:t>
              </a:r>
            </a:p>
          </p:txBody>
        </p:sp>
        <p:sp>
          <p:nvSpPr>
            <p:cNvPr name="TextBox 23" id="23"/>
            <p:cNvSpPr txBox="true"/>
            <p:nvPr/>
          </p:nvSpPr>
          <p:spPr>
            <a:xfrm rot="0">
              <a:off x="239733" y="3572565"/>
              <a:ext cx="9965829" cy="230480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2401"/>
                </a:lnSpc>
              </a:pPr>
              <a:r>
                <a:rPr lang="en-US" sz="12401">
                  <a:solidFill>
                    <a:srgbClr val="000000"/>
                  </a:solidFill>
                  <a:latin typeface="Bebas Neue Bold"/>
                </a:rPr>
                <a:t>OBJETOS</a:t>
              </a:r>
            </a:p>
          </p:txBody>
        </p:sp>
        <p:sp>
          <p:nvSpPr>
            <p:cNvPr name="TextBox 24" id="24"/>
            <p:cNvSpPr txBox="true"/>
            <p:nvPr/>
          </p:nvSpPr>
          <p:spPr>
            <a:xfrm rot="0">
              <a:off x="1074652" y="3113771"/>
              <a:ext cx="1947516" cy="204603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1177"/>
                </a:lnSpc>
              </a:pPr>
              <a:r>
                <a:rPr lang="en-US" sz="11177">
                  <a:solidFill>
                    <a:srgbClr val="B91646"/>
                  </a:solidFill>
                  <a:latin typeface="Brittany"/>
                </a:rPr>
                <a:t>a</a:t>
              </a:r>
            </a:p>
          </p:txBody>
        </p:sp>
        <p:sp>
          <p:nvSpPr>
            <p:cNvPr name="TextBox 25" id="25"/>
            <p:cNvSpPr txBox="true"/>
            <p:nvPr/>
          </p:nvSpPr>
          <p:spPr>
            <a:xfrm rot="0">
              <a:off x="1961754" y="180975"/>
              <a:ext cx="6521787" cy="170923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9327"/>
                </a:lnSpc>
              </a:pPr>
              <a:r>
                <a:rPr lang="en-US" sz="9327">
                  <a:solidFill>
                    <a:srgbClr val="B91646"/>
                  </a:solidFill>
                  <a:latin typeface="Brittany"/>
                </a:rPr>
                <a:t>programação</a:t>
              </a:r>
            </a:p>
          </p:txBody>
        </p:sp>
      </p:grpSp>
      <p:sp>
        <p:nvSpPr>
          <p:cNvPr name="AutoShape 26" id="26"/>
          <p:cNvSpPr/>
          <p:nvPr/>
        </p:nvSpPr>
        <p:spPr>
          <a:xfrm rot="2017">
            <a:off x="1028682" y="4298492"/>
            <a:ext cx="16230603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27" id="27"/>
          <p:cNvSpPr txBox="true"/>
          <p:nvPr/>
        </p:nvSpPr>
        <p:spPr>
          <a:xfrm rot="0">
            <a:off x="2942952" y="5628963"/>
            <a:ext cx="3948660" cy="13610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958"/>
              </a:lnSpc>
            </a:pPr>
            <a:r>
              <a:rPr lang="en-US" sz="7827">
                <a:solidFill>
                  <a:srgbClr val="000000"/>
                </a:solidFill>
                <a:latin typeface="Bebas Neue Bold"/>
              </a:rPr>
              <a:t>Abstração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3266381" y="7625792"/>
            <a:ext cx="3301802" cy="13610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958"/>
              </a:lnSpc>
            </a:pPr>
            <a:r>
              <a:rPr lang="en-US" sz="7827">
                <a:solidFill>
                  <a:srgbClr val="000000"/>
                </a:solidFill>
                <a:latin typeface="Bebas Neue Bold"/>
              </a:rPr>
              <a:t>herança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3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17663" t="25174" r="20342" b="31200"/>
          <a:stretch>
            <a:fillRect/>
          </a:stretch>
        </p:blipFill>
        <p:spPr>
          <a:xfrm flipH="false" flipV="false" rot="0">
            <a:off x="6490035" y="2860912"/>
            <a:ext cx="5307929" cy="4980279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4877724" y="1082163"/>
            <a:ext cx="8532553" cy="1597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83"/>
              </a:lnSpc>
            </a:pPr>
            <a:r>
              <a:rPr lang="en-US" sz="11883">
                <a:solidFill>
                  <a:srgbClr val="000000"/>
                </a:solidFill>
                <a:latin typeface="Bebas Neue Bold"/>
              </a:rPr>
              <a:t>OBJETO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2516084" y="3934259"/>
            <a:ext cx="2939648" cy="3677286"/>
            <a:chOff x="0" y="0"/>
            <a:chExt cx="3919531" cy="4903049"/>
          </a:xfrm>
        </p:grpSpPr>
        <p:grpSp>
          <p:nvGrpSpPr>
            <p:cNvPr name="Group 5" id="5"/>
            <p:cNvGrpSpPr/>
            <p:nvPr/>
          </p:nvGrpSpPr>
          <p:grpSpPr>
            <a:xfrm rot="0">
              <a:off x="0" y="0"/>
              <a:ext cx="3919531" cy="4903049"/>
              <a:chOff x="0" y="0"/>
              <a:chExt cx="18218478" cy="22789995"/>
            </a:xfrm>
          </p:grpSpPr>
          <p:sp>
            <p:nvSpPr>
              <p:cNvPr name="Freeform 6" id="6"/>
              <p:cNvSpPr/>
              <p:nvPr/>
            </p:nvSpPr>
            <p:spPr>
              <a:xfrm>
                <a:off x="31750" y="31750"/>
                <a:ext cx="18154979" cy="22726495"/>
              </a:xfrm>
              <a:custGeom>
                <a:avLst/>
                <a:gdLst/>
                <a:ahLst/>
                <a:cxnLst/>
                <a:rect r="r" b="b" t="t" l="l"/>
                <a:pathLst>
                  <a:path h="22726495" w="18154979">
                    <a:moveTo>
                      <a:pt x="18062268" y="22726495"/>
                    </a:moveTo>
                    <a:lnTo>
                      <a:pt x="92710" y="22726495"/>
                    </a:lnTo>
                    <a:cubicBezTo>
                      <a:pt x="41910" y="22726495"/>
                      <a:pt x="0" y="22684584"/>
                      <a:pt x="0" y="22633784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18060998" y="0"/>
                    </a:lnTo>
                    <a:cubicBezTo>
                      <a:pt x="18111798" y="0"/>
                      <a:pt x="18153707" y="41910"/>
                      <a:pt x="18153707" y="92710"/>
                    </a:cubicBezTo>
                    <a:lnTo>
                      <a:pt x="18153707" y="22632515"/>
                    </a:lnTo>
                    <a:cubicBezTo>
                      <a:pt x="18154979" y="22684584"/>
                      <a:pt x="18113068" y="22726495"/>
                      <a:pt x="18062268" y="22726495"/>
                    </a:cubicBezTo>
                    <a:close/>
                  </a:path>
                </a:pathLst>
              </a:custGeom>
              <a:solidFill>
                <a:srgbClr val="F9C041"/>
              </a:solidFill>
            </p:spPr>
          </p:sp>
          <p:sp>
            <p:nvSpPr>
              <p:cNvPr name="Freeform 7" id="7"/>
              <p:cNvSpPr/>
              <p:nvPr/>
            </p:nvSpPr>
            <p:spPr>
              <a:xfrm>
                <a:off x="0" y="0"/>
                <a:ext cx="18218479" cy="22789995"/>
              </a:xfrm>
              <a:custGeom>
                <a:avLst/>
                <a:gdLst/>
                <a:ahLst/>
                <a:cxnLst/>
                <a:rect r="r" b="b" t="t" l="l"/>
                <a:pathLst>
                  <a:path h="22789995" w="18218479">
                    <a:moveTo>
                      <a:pt x="18094018" y="59690"/>
                    </a:moveTo>
                    <a:cubicBezTo>
                      <a:pt x="18129579" y="59690"/>
                      <a:pt x="18158788" y="88900"/>
                      <a:pt x="18158788" y="124460"/>
                    </a:cubicBezTo>
                    <a:lnTo>
                      <a:pt x="18158788" y="22665534"/>
                    </a:lnTo>
                    <a:cubicBezTo>
                      <a:pt x="18158788" y="22701095"/>
                      <a:pt x="18129579" y="22730306"/>
                      <a:pt x="18094018" y="22730306"/>
                    </a:cubicBezTo>
                    <a:lnTo>
                      <a:pt x="124460" y="22730306"/>
                    </a:lnTo>
                    <a:cubicBezTo>
                      <a:pt x="88900" y="22730306"/>
                      <a:pt x="59690" y="22701095"/>
                      <a:pt x="59690" y="22665534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18094018" y="59690"/>
                    </a:lnTo>
                    <a:moveTo>
                      <a:pt x="18094018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22665534"/>
                    </a:lnTo>
                    <a:cubicBezTo>
                      <a:pt x="0" y="22734115"/>
                      <a:pt x="55880" y="22789995"/>
                      <a:pt x="124460" y="22789995"/>
                    </a:cubicBezTo>
                    <a:lnTo>
                      <a:pt x="18094018" y="22789995"/>
                    </a:lnTo>
                    <a:cubicBezTo>
                      <a:pt x="18162598" y="22789995"/>
                      <a:pt x="18218479" y="22734115"/>
                      <a:pt x="18218479" y="22665534"/>
                    </a:cubicBezTo>
                    <a:lnTo>
                      <a:pt x="18218479" y="124460"/>
                    </a:lnTo>
                    <a:cubicBezTo>
                      <a:pt x="18218479" y="55880"/>
                      <a:pt x="18162598" y="0"/>
                      <a:pt x="18094018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name="TextBox 8" id="8"/>
            <p:cNvSpPr txBox="true"/>
            <p:nvPr/>
          </p:nvSpPr>
          <p:spPr>
            <a:xfrm rot="0">
              <a:off x="150789" y="68324"/>
              <a:ext cx="3617954" cy="54932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534"/>
                </a:lnSpc>
                <a:spcBef>
                  <a:spcPct val="0"/>
                </a:spcBef>
              </a:pPr>
              <a:r>
                <a:rPr lang="en-US" sz="2356">
                  <a:solidFill>
                    <a:srgbClr val="000000"/>
                  </a:solidFill>
                  <a:latin typeface="Montserrat Bold"/>
                </a:rPr>
                <a:t>Sandijunior</a:t>
              </a:r>
            </a:p>
          </p:txBody>
        </p:sp>
        <p:sp>
          <p:nvSpPr>
            <p:cNvPr name="AutoShape 9" id="9"/>
            <p:cNvSpPr/>
            <p:nvPr/>
          </p:nvSpPr>
          <p:spPr>
            <a:xfrm rot="0">
              <a:off x="0" y="858944"/>
              <a:ext cx="3919531" cy="0"/>
            </a:xfrm>
            <a:prstGeom prst="line">
              <a:avLst/>
            </a:prstGeom>
            <a:ln cap="flat" w="12700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TextBox 10" id="10"/>
            <p:cNvSpPr txBox="true"/>
            <p:nvPr/>
          </p:nvSpPr>
          <p:spPr>
            <a:xfrm rot="0">
              <a:off x="218699" y="1032811"/>
              <a:ext cx="3700832" cy="114214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3534"/>
                </a:lnSpc>
              </a:pPr>
              <a:r>
                <a:rPr lang="en-US" sz="2356">
                  <a:solidFill>
                    <a:srgbClr val="000000"/>
                  </a:solidFill>
                  <a:latin typeface="Montserrat"/>
                </a:rPr>
                <a:t>raça: SRD</a:t>
              </a:r>
            </a:p>
            <a:p>
              <a:pPr algn="just" marL="0" indent="0" lvl="0">
                <a:lnSpc>
                  <a:spcPts val="3534"/>
                </a:lnSpc>
                <a:spcBef>
                  <a:spcPct val="0"/>
                </a:spcBef>
              </a:pPr>
              <a:r>
                <a:rPr lang="en-US" sz="2356">
                  <a:solidFill>
                    <a:srgbClr val="000000"/>
                  </a:solidFill>
                  <a:latin typeface="Montserrat"/>
                </a:rPr>
                <a:t>cor: preto</a:t>
              </a:r>
            </a:p>
          </p:txBody>
        </p:sp>
        <p:sp>
          <p:nvSpPr>
            <p:cNvPr name="AutoShape 11" id="11"/>
            <p:cNvSpPr/>
            <p:nvPr/>
          </p:nvSpPr>
          <p:spPr>
            <a:xfrm rot="0">
              <a:off x="0" y="2445174"/>
              <a:ext cx="3919531" cy="0"/>
            </a:xfrm>
            <a:prstGeom prst="line">
              <a:avLst/>
            </a:prstGeom>
            <a:ln cap="flat" w="12700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TextBox 12" id="12"/>
            <p:cNvSpPr txBox="true"/>
            <p:nvPr/>
          </p:nvSpPr>
          <p:spPr>
            <a:xfrm rot="0">
              <a:off x="218699" y="2862838"/>
              <a:ext cx="3550043" cy="173496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3534"/>
                </a:lnSpc>
              </a:pPr>
              <a:r>
                <a:rPr lang="en-US" sz="2356">
                  <a:solidFill>
                    <a:srgbClr val="000000"/>
                  </a:solidFill>
                  <a:latin typeface="Montserrat"/>
                </a:rPr>
                <a:t>late(): void</a:t>
              </a:r>
            </a:p>
            <a:p>
              <a:pPr algn="just">
                <a:lnSpc>
                  <a:spcPts val="3534"/>
                </a:lnSpc>
              </a:pPr>
              <a:r>
                <a:rPr lang="en-US" sz="2356">
                  <a:solidFill>
                    <a:srgbClr val="000000"/>
                  </a:solidFill>
                  <a:latin typeface="Montserrat"/>
                </a:rPr>
                <a:t>corre(): void</a:t>
              </a:r>
            </a:p>
            <a:p>
              <a:pPr algn="just" marL="0" indent="0" lvl="0">
                <a:lnSpc>
                  <a:spcPts val="3534"/>
                </a:lnSpc>
                <a:spcBef>
                  <a:spcPct val="0"/>
                </a:spcBef>
              </a:pPr>
              <a:r>
                <a:rPr lang="en-US" sz="2356">
                  <a:solidFill>
                    <a:srgbClr val="000000"/>
                  </a:solidFill>
                  <a:latin typeface="Montserrat"/>
                </a:rPr>
                <a:t>fazCoco(): Coco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2832268" y="3934259"/>
            <a:ext cx="2939648" cy="3677286"/>
            <a:chOff x="0" y="0"/>
            <a:chExt cx="3919531" cy="4903049"/>
          </a:xfrm>
        </p:grpSpPr>
        <p:grpSp>
          <p:nvGrpSpPr>
            <p:cNvPr name="Group 14" id="14"/>
            <p:cNvGrpSpPr/>
            <p:nvPr/>
          </p:nvGrpSpPr>
          <p:grpSpPr>
            <a:xfrm rot="0">
              <a:off x="0" y="0"/>
              <a:ext cx="3919531" cy="4903049"/>
              <a:chOff x="0" y="0"/>
              <a:chExt cx="18218478" cy="22789995"/>
            </a:xfrm>
          </p:grpSpPr>
          <p:sp>
            <p:nvSpPr>
              <p:cNvPr name="Freeform 15" id="15"/>
              <p:cNvSpPr/>
              <p:nvPr/>
            </p:nvSpPr>
            <p:spPr>
              <a:xfrm>
                <a:off x="31750" y="31750"/>
                <a:ext cx="18154979" cy="22726495"/>
              </a:xfrm>
              <a:custGeom>
                <a:avLst/>
                <a:gdLst/>
                <a:ahLst/>
                <a:cxnLst/>
                <a:rect r="r" b="b" t="t" l="l"/>
                <a:pathLst>
                  <a:path h="22726495" w="18154979">
                    <a:moveTo>
                      <a:pt x="18062268" y="22726495"/>
                    </a:moveTo>
                    <a:lnTo>
                      <a:pt x="92710" y="22726495"/>
                    </a:lnTo>
                    <a:cubicBezTo>
                      <a:pt x="41910" y="22726495"/>
                      <a:pt x="0" y="22684584"/>
                      <a:pt x="0" y="22633784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18060998" y="0"/>
                    </a:lnTo>
                    <a:cubicBezTo>
                      <a:pt x="18111798" y="0"/>
                      <a:pt x="18153707" y="41910"/>
                      <a:pt x="18153707" y="92710"/>
                    </a:cubicBezTo>
                    <a:lnTo>
                      <a:pt x="18153707" y="22632515"/>
                    </a:lnTo>
                    <a:cubicBezTo>
                      <a:pt x="18154979" y="22684584"/>
                      <a:pt x="18113068" y="22726495"/>
                      <a:pt x="18062268" y="22726495"/>
                    </a:cubicBezTo>
                    <a:close/>
                  </a:path>
                </a:pathLst>
              </a:custGeom>
              <a:solidFill>
                <a:srgbClr val="F9C041"/>
              </a:solidFill>
            </p:spPr>
          </p:sp>
          <p:sp>
            <p:nvSpPr>
              <p:cNvPr name="Freeform 16" id="16"/>
              <p:cNvSpPr/>
              <p:nvPr/>
            </p:nvSpPr>
            <p:spPr>
              <a:xfrm>
                <a:off x="0" y="0"/>
                <a:ext cx="18218479" cy="22789995"/>
              </a:xfrm>
              <a:custGeom>
                <a:avLst/>
                <a:gdLst/>
                <a:ahLst/>
                <a:cxnLst/>
                <a:rect r="r" b="b" t="t" l="l"/>
                <a:pathLst>
                  <a:path h="22789995" w="18218479">
                    <a:moveTo>
                      <a:pt x="18094018" y="59690"/>
                    </a:moveTo>
                    <a:cubicBezTo>
                      <a:pt x="18129579" y="59690"/>
                      <a:pt x="18158788" y="88900"/>
                      <a:pt x="18158788" y="124460"/>
                    </a:cubicBezTo>
                    <a:lnTo>
                      <a:pt x="18158788" y="22665534"/>
                    </a:lnTo>
                    <a:cubicBezTo>
                      <a:pt x="18158788" y="22701095"/>
                      <a:pt x="18129579" y="22730306"/>
                      <a:pt x="18094018" y="22730306"/>
                    </a:cubicBezTo>
                    <a:lnTo>
                      <a:pt x="124460" y="22730306"/>
                    </a:lnTo>
                    <a:cubicBezTo>
                      <a:pt x="88900" y="22730306"/>
                      <a:pt x="59690" y="22701095"/>
                      <a:pt x="59690" y="22665534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18094018" y="59690"/>
                    </a:lnTo>
                    <a:moveTo>
                      <a:pt x="18094018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22665534"/>
                    </a:lnTo>
                    <a:cubicBezTo>
                      <a:pt x="0" y="22734115"/>
                      <a:pt x="55880" y="22789995"/>
                      <a:pt x="124460" y="22789995"/>
                    </a:cubicBezTo>
                    <a:lnTo>
                      <a:pt x="18094018" y="22789995"/>
                    </a:lnTo>
                    <a:cubicBezTo>
                      <a:pt x="18162598" y="22789995"/>
                      <a:pt x="18218479" y="22734115"/>
                      <a:pt x="18218479" y="22665534"/>
                    </a:cubicBezTo>
                    <a:lnTo>
                      <a:pt x="18218479" y="124460"/>
                    </a:lnTo>
                    <a:cubicBezTo>
                      <a:pt x="18218479" y="55880"/>
                      <a:pt x="18162598" y="0"/>
                      <a:pt x="18094018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name="TextBox 17" id="17"/>
            <p:cNvSpPr txBox="true"/>
            <p:nvPr/>
          </p:nvSpPr>
          <p:spPr>
            <a:xfrm rot="0">
              <a:off x="150789" y="68324"/>
              <a:ext cx="3617954" cy="54932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534"/>
                </a:lnSpc>
                <a:spcBef>
                  <a:spcPct val="0"/>
                </a:spcBef>
              </a:pPr>
              <a:r>
                <a:rPr lang="en-US" sz="2356">
                  <a:solidFill>
                    <a:srgbClr val="000000"/>
                  </a:solidFill>
                  <a:latin typeface="Montserrat Bold"/>
                </a:rPr>
                <a:t>Fred</a:t>
              </a:r>
            </a:p>
          </p:txBody>
        </p:sp>
        <p:sp>
          <p:nvSpPr>
            <p:cNvPr name="AutoShape 18" id="18"/>
            <p:cNvSpPr/>
            <p:nvPr/>
          </p:nvSpPr>
          <p:spPr>
            <a:xfrm rot="0">
              <a:off x="0" y="858944"/>
              <a:ext cx="3919531" cy="0"/>
            </a:xfrm>
            <a:prstGeom prst="line">
              <a:avLst/>
            </a:prstGeom>
            <a:ln cap="flat" w="12700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TextBox 19" id="19"/>
            <p:cNvSpPr txBox="true"/>
            <p:nvPr/>
          </p:nvSpPr>
          <p:spPr>
            <a:xfrm rot="0">
              <a:off x="218699" y="1032811"/>
              <a:ext cx="3700832" cy="114214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3534"/>
                </a:lnSpc>
              </a:pPr>
              <a:r>
                <a:rPr lang="en-US" sz="2356">
                  <a:solidFill>
                    <a:srgbClr val="000000"/>
                  </a:solidFill>
                  <a:latin typeface="Montserrat"/>
                </a:rPr>
                <a:t>raça: Beagle</a:t>
              </a:r>
            </a:p>
            <a:p>
              <a:pPr algn="just" marL="0" indent="0" lvl="0">
                <a:lnSpc>
                  <a:spcPts val="3534"/>
                </a:lnSpc>
                <a:spcBef>
                  <a:spcPct val="0"/>
                </a:spcBef>
              </a:pPr>
              <a:r>
                <a:rPr lang="en-US" sz="2356">
                  <a:solidFill>
                    <a:srgbClr val="000000"/>
                  </a:solidFill>
                  <a:latin typeface="Montserrat"/>
                </a:rPr>
                <a:t>cor: bege</a:t>
              </a:r>
            </a:p>
          </p:txBody>
        </p:sp>
        <p:sp>
          <p:nvSpPr>
            <p:cNvPr name="AutoShape 20" id="20"/>
            <p:cNvSpPr/>
            <p:nvPr/>
          </p:nvSpPr>
          <p:spPr>
            <a:xfrm rot="0">
              <a:off x="0" y="2445174"/>
              <a:ext cx="3919531" cy="0"/>
            </a:xfrm>
            <a:prstGeom prst="line">
              <a:avLst/>
            </a:prstGeom>
            <a:ln cap="flat" w="12700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TextBox 21" id="21"/>
            <p:cNvSpPr txBox="true"/>
            <p:nvPr/>
          </p:nvSpPr>
          <p:spPr>
            <a:xfrm rot="0">
              <a:off x="218699" y="2862838"/>
              <a:ext cx="3550043" cy="173496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3534"/>
                </a:lnSpc>
              </a:pPr>
              <a:r>
                <a:rPr lang="en-US" sz="2356">
                  <a:solidFill>
                    <a:srgbClr val="000000"/>
                  </a:solidFill>
                  <a:latin typeface="Montserrat"/>
                </a:rPr>
                <a:t>late(): void</a:t>
              </a:r>
            </a:p>
            <a:p>
              <a:pPr algn="just">
                <a:lnSpc>
                  <a:spcPts val="3534"/>
                </a:lnSpc>
              </a:pPr>
              <a:r>
                <a:rPr lang="en-US" sz="2356">
                  <a:solidFill>
                    <a:srgbClr val="000000"/>
                  </a:solidFill>
                  <a:latin typeface="Montserrat"/>
                </a:rPr>
                <a:t>corre(): void</a:t>
              </a:r>
            </a:p>
            <a:p>
              <a:pPr algn="just" marL="0" indent="0" lvl="0">
                <a:lnSpc>
                  <a:spcPts val="3534"/>
                </a:lnSpc>
                <a:spcBef>
                  <a:spcPct val="0"/>
                </a:spcBef>
              </a:pPr>
              <a:r>
                <a:rPr lang="en-US" sz="2356">
                  <a:solidFill>
                    <a:srgbClr val="000000"/>
                  </a:solidFill>
                  <a:latin typeface="Montserrat"/>
                </a:rPr>
                <a:t>fazCoco(): Coco</a:t>
              </a:r>
            </a:p>
          </p:txBody>
        </p:sp>
      </p:grpSp>
      <p:sp>
        <p:nvSpPr>
          <p:cNvPr name="TextBox 22" id="22"/>
          <p:cNvSpPr txBox="true"/>
          <p:nvPr/>
        </p:nvSpPr>
        <p:spPr>
          <a:xfrm rot="0">
            <a:off x="1028700" y="1152525"/>
            <a:ext cx="3344694" cy="10105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422"/>
              </a:lnSpc>
            </a:pPr>
            <a:r>
              <a:rPr lang="en-US" sz="7422">
                <a:solidFill>
                  <a:srgbClr val="B91646"/>
                </a:solidFill>
                <a:latin typeface="Bebas Neue Bold"/>
              </a:rPr>
              <a:t>ABSTRAÇÃO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bg>
      <p:bgPr>
        <a:solidFill>
          <a:srgbClr val="FBF3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793398" y="2677259"/>
            <a:ext cx="8532553" cy="1597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83"/>
              </a:lnSpc>
            </a:pPr>
            <a:r>
              <a:rPr lang="en-US" sz="11883">
                <a:solidFill>
                  <a:srgbClr val="000000"/>
                </a:solidFill>
                <a:latin typeface="Bebas Neue Bold"/>
              </a:rPr>
              <a:t>OBJETO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2155878" y="4148472"/>
            <a:ext cx="2939648" cy="3677286"/>
            <a:chOff x="0" y="0"/>
            <a:chExt cx="3919531" cy="4903049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0" y="0"/>
              <a:ext cx="3919531" cy="4903049"/>
              <a:chOff x="0" y="0"/>
              <a:chExt cx="18218478" cy="22789995"/>
            </a:xfrm>
          </p:grpSpPr>
          <p:sp>
            <p:nvSpPr>
              <p:cNvPr name="Freeform 5" id="5"/>
              <p:cNvSpPr/>
              <p:nvPr/>
            </p:nvSpPr>
            <p:spPr>
              <a:xfrm>
                <a:off x="31750" y="31750"/>
                <a:ext cx="18154979" cy="22726495"/>
              </a:xfrm>
              <a:custGeom>
                <a:avLst/>
                <a:gdLst/>
                <a:ahLst/>
                <a:cxnLst/>
                <a:rect r="r" b="b" t="t" l="l"/>
                <a:pathLst>
                  <a:path h="22726495" w="18154979">
                    <a:moveTo>
                      <a:pt x="18062268" y="22726495"/>
                    </a:moveTo>
                    <a:lnTo>
                      <a:pt x="92710" y="22726495"/>
                    </a:lnTo>
                    <a:cubicBezTo>
                      <a:pt x="41910" y="22726495"/>
                      <a:pt x="0" y="22684584"/>
                      <a:pt x="0" y="22633784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18060998" y="0"/>
                    </a:lnTo>
                    <a:cubicBezTo>
                      <a:pt x="18111798" y="0"/>
                      <a:pt x="18153707" y="41910"/>
                      <a:pt x="18153707" y="92710"/>
                    </a:cubicBezTo>
                    <a:lnTo>
                      <a:pt x="18153707" y="22632515"/>
                    </a:lnTo>
                    <a:cubicBezTo>
                      <a:pt x="18154979" y="22684584"/>
                      <a:pt x="18113068" y="22726495"/>
                      <a:pt x="18062268" y="22726495"/>
                    </a:cubicBezTo>
                    <a:close/>
                  </a:path>
                </a:pathLst>
              </a:custGeom>
              <a:solidFill>
                <a:srgbClr val="F9C041"/>
              </a:solidFill>
            </p:spPr>
          </p:sp>
          <p:sp>
            <p:nvSpPr>
              <p:cNvPr name="Freeform 6" id="6"/>
              <p:cNvSpPr/>
              <p:nvPr/>
            </p:nvSpPr>
            <p:spPr>
              <a:xfrm>
                <a:off x="0" y="0"/>
                <a:ext cx="18218479" cy="22789995"/>
              </a:xfrm>
              <a:custGeom>
                <a:avLst/>
                <a:gdLst/>
                <a:ahLst/>
                <a:cxnLst/>
                <a:rect r="r" b="b" t="t" l="l"/>
                <a:pathLst>
                  <a:path h="22789995" w="18218479">
                    <a:moveTo>
                      <a:pt x="18094018" y="59690"/>
                    </a:moveTo>
                    <a:cubicBezTo>
                      <a:pt x="18129579" y="59690"/>
                      <a:pt x="18158788" y="88900"/>
                      <a:pt x="18158788" y="124460"/>
                    </a:cubicBezTo>
                    <a:lnTo>
                      <a:pt x="18158788" y="22665534"/>
                    </a:lnTo>
                    <a:cubicBezTo>
                      <a:pt x="18158788" y="22701095"/>
                      <a:pt x="18129579" y="22730306"/>
                      <a:pt x="18094018" y="22730306"/>
                    </a:cubicBezTo>
                    <a:lnTo>
                      <a:pt x="124460" y="22730306"/>
                    </a:lnTo>
                    <a:cubicBezTo>
                      <a:pt x="88900" y="22730306"/>
                      <a:pt x="59690" y="22701095"/>
                      <a:pt x="59690" y="22665534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18094018" y="59690"/>
                    </a:lnTo>
                    <a:moveTo>
                      <a:pt x="18094018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22665534"/>
                    </a:lnTo>
                    <a:cubicBezTo>
                      <a:pt x="0" y="22734115"/>
                      <a:pt x="55880" y="22789995"/>
                      <a:pt x="124460" y="22789995"/>
                    </a:cubicBezTo>
                    <a:lnTo>
                      <a:pt x="18094018" y="22789995"/>
                    </a:lnTo>
                    <a:cubicBezTo>
                      <a:pt x="18162598" y="22789995"/>
                      <a:pt x="18218479" y="22734115"/>
                      <a:pt x="18218479" y="22665534"/>
                    </a:cubicBezTo>
                    <a:lnTo>
                      <a:pt x="18218479" y="124460"/>
                    </a:lnTo>
                    <a:cubicBezTo>
                      <a:pt x="18218479" y="55880"/>
                      <a:pt x="18162598" y="0"/>
                      <a:pt x="18094018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name="TextBox 7" id="7"/>
            <p:cNvSpPr txBox="true"/>
            <p:nvPr/>
          </p:nvSpPr>
          <p:spPr>
            <a:xfrm rot="0">
              <a:off x="150789" y="68324"/>
              <a:ext cx="3617954" cy="54932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534"/>
                </a:lnSpc>
                <a:spcBef>
                  <a:spcPct val="0"/>
                </a:spcBef>
              </a:pPr>
              <a:r>
                <a:rPr lang="en-US" sz="2356">
                  <a:solidFill>
                    <a:srgbClr val="000000"/>
                  </a:solidFill>
                  <a:latin typeface="Montserrat Bold"/>
                </a:rPr>
                <a:t>Sandijunior</a:t>
              </a:r>
            </a:p>
          </p:txBody>
        </p:sp>
        <p:sp>
          <p:nvSpPr>
            <p:cNvPr name="AutoShape 8" id="8"/>
            <p:cNvSpPr/>
            <p:nvPr/>
          </p:nvSpPr>
          <p:spPr>
            <a:xfrm rot="0">
              <a:off x="0" y="858944"/>
              <a:ext cx="3919531" cy="0"/>
            </a:xfrm>
            <a:prstGeom prst="line">
              <a:avLst/>
            </a:prstGeom>
            <a:ln cap="flat" w="12700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TextBox 9" id="9"/>
            <p:cNvSpPr txBox="true"/>
            <p:nvPr/>
          </p:nvSpPr>
          <p:spPr>
            <a:xfrm rot="0">
              <a:off x="218699" y="1032811"/>
              <a:ext cx="3700832" cy="114214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3534"/>
                </a:lnSpc>
              </a:pPr>
              <a:r>
                <a:rPr lang="en-US" sz="2356">
                  <a:solidFill>
                    <a:srgbClr val="000000"/>
                  </a:solidFill>
                  <a:latin typeface="Montserrat"/>
                </a:rPr>
                <a:t>raça: SRD</a:t>
              </a:r>
            </a:p>
            <a:p>
              <a:pPr algn="just" marL="0" indent="0" lvl="0">
                <a:lnSpc>
                  <a:spcPts val="3534"/>
                </a:lnSpc>
                <a:spcBef>
                  <a:spcPct val="0"/>
                </a:spcBef>
              </a:pPr>
              <a:r>
                <a:rPr lang="en-US" sz="2356">
                  <a:solidFill>
                    <a:srgbClr val="000000"/>
                  </a:solidFill>
                  <a:latin typeface="Montserrat"/>
                </a:rPr>
                <a:t>cor: preto</a:t>
              </a:r>
            </a:p>
          </p:txBody>
        </p:sp>
        <p:sp>
          <p:nvSpPr>
            <p:cNvPr name="AutoShape 10" id="10"/>
            <p:cNvSpPr/>
            <p:nvPr/>
          </p:nvSpPr>
          <p:spPr>
            <a:xfrm rot="0">
              <a:off x="0" y="2445174"/>
              <a:ext cx="3919531" cy="0"/>
            </a:xfrm>
            <a:prstGeom prst="line">
              <a:avLst/>
            </a:prstGeom>
            <a:ln cap="flat" w="12700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TextBox 11" id="11"/>
            <p:cNvSpPr txBox="true"/>
            <p:nvPr/>
          </p:nvSpPr>
          <p:spPr>
            <a:xfrm rot="0">
              <a:off x="218699" y="2862838"/>
              <a:ext cx="3550043" cy="173496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3534"/>
                </a:lnSpc>
              </a:pPr>
              <a:r>
                <a:rPr lang="en-US" sz="2356">
                  <a:solidFill>
                    <a:srgbClr val="000000"/>
                  </a:solidFill>
                  <a:latin typeface="Montserrat"/>
                </a:rPr>
                <a:t>late(): void</a:t>
              </a:r>
            </a:p>
            <a:p>
              <a:pPr algn="just">
                <a:lnSpc>
                  <a:spcPts val="3534"/>
                </a:lnSpc>
              </a:pPr>
              <a:r>
                <a:rPr lang="en-US" sz="2356">
                  <a:solidFill>
                    <a:srgbClr val="000000"/>
                  </a:solidFill>
                  <a:latin typeface="Montserrat"/>
                </a:rPr>
                <a:t>corre(): void</a:t>
              </a:r>
            </a:p>
            <a:p>
              <a:pPr algn="just" marL="0" indent="0" lvl="0">
                <a:lnSpc>
                  <a:spcPts val="3534"/>
                </a:lnSpc>
                <a:spcBef>
                  <a:spcPct val="0"/>
                </a:spcBef>
              </a:pPr>
              <a:r>
                <a:rPr lang="en-US" sz="2356">
                  <a:solidFill>
                    <a:srgbClr val="000000"/>
                  </a:solidFill>
                  <a:latin typeface="Montserrat"/>
                </a:rPr>
                <a:t>fazCoco(): Coco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7023823" y="4148472"/>
            <a:ext cx="2939648" cy="3677286"/>
            <a:chOff x="0" y="0"/>
            <a:chExt cx="3919531" cy="4903049"/>
          </a:xfrm>
        </p:grpSpPr>
        <p:grpSp>
          <p:nvGrpSpPr>
            <p:cNvPr name="Group 13" id="13"/>
            <p:cNvGrpSpPr/>
            <p:nvPr/>
          </p:nvGrpSpPr>
          <p:grpSpPr>
            <a:xfrm rot="0">
              <a:off x="0" y="0"/>
              <a:ext cx="3919531" cy="4903049"/>
              <a:chOff x="0" y="0"/>
              <a:chExt cx="18218478" cy="22789995"/>
            </a:xfrm>
          </p:grpSpPr>
          <p:sp>
            <p:nvSpPr>
              <p:cNvPr name="Freeform 14" id="14"/>
              <p:cNvSpPr/>
              <p:nvPr/>
            </p:nvSpPr>
            <p:spPr>
              <a:xfrm>
                <a:off x="31750" y="31750"/>
                <a:ext cx="18154979" cy="22726495"/>
              </a:xfrm>
              <a:custGeom>
                <a:avLst/>
                <a:gdLst/>
                <a:ahLst/>
                <a:cxnLst/>
                <a:rect r="r" b="b" t="t" l="l"/>
                <a:pathLst>
                  <a:path h="22726495" w="18154979">
                    <a:moveTo>
                      <a:pt x="18062268" y="22726495"/>
                    </a:moveTo>
                    <a:lnTo>
                      <a:pt x="92710" y="22726495"/>
                    </a:lnTo>
                    <a:cubicBezTo>
                      <a:pt x="41910" y="22726495"/>
                      <a:pt x="0" y="22684584"/>
                      <a:pt x="0" y="22633784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18060998" y="0"/>
                    </a:lnTo>
                    <a:cubicBezTo>
                      <a:pt x="18111798" y="0"/>
                      <a:pt x="18153707" y="41910"/>
                      <a:pt x="18153707" y="92710"/>
                    </a:cubicBezTo>
                    <a:lnTo>
                      <a:pt x="18153707" y="22632515"/>
                    </a:lnTo>
                    <a:cubicBezTo>
                      <a:pt x="18154979" y="22684584"/>
                      <a:pt x="18113068" y="22726495"/>
                      <a:pt x="18062268" y="22726495"/>
                    </a:cubicBezTo>
                    <a:close/>
                  </a:path>
                </a:pathLst>
              </a:custGeom>
              <a:solidFill>
                <a:srgbClr val="F9C041"/>
              </a:solidFill>
            </p:spPr>
          </p:sp>
          <p:sp>
            <p:nvSpPr>
              <p:cNvPr name="Freeform 15" id="15"/>
              <p:cNvSpPr/>
              <p:nvPr/>
            </p:nvSpPr>
            <p:spPr>
              <a:xfrm>
                <a:off x="0" y="0"/>
                <a:ext cx="18218479" cy="22789995"/>
              </a:xfrm>
              <a:custGeom>
                <a:avLst/>
                <a:gdLst/>
                <a:ahLst/>
                <a:cxnLst/>
                <a:rect r="r" b="b" t="t" l="l"/>
                <a:pathLst>
                  <a:path h="22789995" w="18218479">
                    <a:moveTo>
                      <a:pt x="18094018" y="59690"/>
                    </a:moveTo>
                    <a:cubicBezTo>
                      <a:pt x="18129579" y="59690"/>
                      <a:pt x="18158788" y="88900"/>
                      <a:pt x="18158788" y="124460"/>
                    </a:cubicBezTo>
                    <a:lnTo>
                      <a:pt x="18158788" y="22665534"/>
                    </a:lnTo>
                    <a:cubicBezTo>
                      <a:pt x="18158788" y="22701095"/>
                      <a:pt x="18129579" y="22730306"/>
                      <a:pt x="18094018" y="22730306"/>
                    </a:cubicBezTo>
                    <a:lnTo>
                      <a:pt x="124460" y="22730306"/>
                    </a:lnTo>
                    <a:cubicBezTo>
                      <a:pt x="88900" y="22730306"/>
                      <a:pt x="59690" y="22701095"/>
                      <a:pt x="59690" y="22665534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18094018" y="59690"/>
                    </a:lnTo>
                    <a:moveTo>
                      <a:pt x="18094018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22665534"/>
                    </a:lnTo>
                    <a:cubicBezTo>
                      <a:pt x="0" y="22734115"/>
                      <a:pt x="55880" y="22789995"/>
                      <a:pt x="124460" y="22789995"/>
                    </a:cubicBezTo>
                    <a:lnTo>
                      <a:pt x="18094018" y="22789995"/>
                    </a:lnTo>
                    <a:cubicBezTo>
                      <a:pt x="18162598" y="22789995"/>
                      <a:pt x="18218479" y="22734115"/>
                      <a:pt x="18218479" y="22665534"/>
                    </a:cubicBezTo>
                    <a:lnTo>
                      <a:pt x="18218479" y="124460"/>
                    </a:lnTo>
                    <a:cubicBezTo>
                      <a:pt x="18218479" y="55880"/>
                      <a:pt x="18162598" y="0"/>
                      <a:pt x="18094018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name="TextBox 16" id="16"/>
            <p:cNvSpPr txBox="true"/>
            <p:nvPr/>
          </p:nvSpPr>
          <p:spPr>
            <a:xfrm rot="0">
              <a:off x="150789" y="68324"/>
              <a:ext cx="3617954" cy="54932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534"/>
                </a:lnSpc>
                <a:spcBef>
                  <a:spcPct val="0"/>
                </a:spcBef>
              </a:pPr>
              <a:r>
                <a:rPr lang="en-US" sz="2356">
                  <a:solidFill>
                    <a:srgbClr val="000000"/>
                  </a:solidFill>
                  <a:latin typeface="Montserrat Bold"/>
                </a:rPr>
                <a:t>Fred</a:t>
              </a:r>
            </a:p>
          </p:txBody>
        </p:sp>
        <p:sp>
          <p:nvSpPr>
            <p:cNvPr name="AutoShape 17" id="17"/>
            <p:cNvSpPr/>
            <p:nvPr/>
          </p:nvSpPr>
          <p:spPr>
            <a:xfrm rot="0">
              <a:off x="0" y="858944"/>
              <a:ext cx="3919531" cy="0"/>
            </a:xfrm>
            <a:prstGeom prst="line">
              <a:avLst/>
            </a:prstGeom>
            <a:ln cap="flat" w="12700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TextBox 18" id="18"/>
            <p:cNvSpPr txBox="true"/>
            <p:nvPr/>
          </p:nvSpPr>
          <p:spPr>
            <a:xfrm rot="0">
              <a:off x="218699" y="1032811"/>
              <a:ext cx="3700832" cy="114214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3534"/>
                </a:lnSpc>
              </a:pPr>
              <a:r>
                <a:rPr lang="en-US" sz="2356">
                  <a:solidFill>
                    <a:srgbClr val="000000"/>
                  </a:solidFill>
                  <a:latin typeface="Montserrat"/>
                </a:rPr>
                <a:t>raça: Beagle</a:t>
              </a:r>
            </a:p>
            <a:p>
              <a:pPr algn="just" marL="0" indent="0" lvl="0">
                <a:lnSpc>
                  <a:spcPts val="3534"/>
                </a:lnSpc>
                <a:spcBef>
                  <a:spcPct val="0"/>
                </a:spcBef>
              </a:pPr>
              <a:r>
                <a:rPr lang="en-US" sz="2356">
                  <a:solidFill>
                    <a:srgbClr val="000000"/>
                  </a:solidFill>
                  <a:latin typeface="Montserrat"/>
                </a:rPr>
                <a:t>cor: bege</a:t>
              </a:r>
            </a:p>
          </p:txBody>
        </p:sp>
        <p:sp>
          <p:nvSpPr>
            <p:cNvPr name="AutoShape 19" id="19"/>
            <p:cNvSpPr/>
            <p:nvPr/>
          </p:nvSpPr>
          <p:spPr>
            <a:xfrm rot="0">
              <a:off x="0" y="2445174"/>
              <a:ext cx="3919531" cy="0"/>
            </a:xfrm>
            <a:prstGeom prst="line">
              <a:avLst/>
            </a:prstGeom>
            <a:ln cap="flat" w="12700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TextBox 20" id="20"/>
            <p:cNvSpPr txBox="true"/>
            <p:nvPr/>
          </p:nvSpPr>
          <p:spPr>
            <a:xfrm rot="0">
              <a:off x="218699" y="2862838"/>
              <a:ext cx="3550043" cy="173496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3534"/>
                </a:lnSpc>
              </a:pPr>
              <a:r>
                <a:rPr lang="en-US" sz="2356">
                  <a:solidFill>
                    <a:srgbClr val="000000"/>
                  </a:solidFill>
                  <a:latin typeface="Montserrat"/>
                </a:rPr>
                <a:t>late(): void</a:t>
              </a:r>
            </a:p>
            <a:p>
              <a:pPr algn="just">
                <a:lnSpc>
                  <a:spcPts val="3534"/>
                </a:lnSpc>
              </a:pPr>
              <a:r>
                <a:rPr lang="en-US" sz="2356">
                  <a:solidFill>
                    <a:srgbClr val="000000"/>
                  </a:solidFill>
                  <a:latin typeface="Montserrat"/>
                </a:rPr>
                <a:t>corre(): void</a:t>
              </a:r>
            </a:p>
            <a:p>
              <a:pPr algn="just" marL="0" indent="0" lvl="0">
                <a:lnSpc>
                  <a:spcPts val="3534"/>
                </a:lnSpc>
                <a:spcBef>
                  <a:spcPct val="0"/>
                </a:spcBef>
              </a:pPr>
              <a:r>
                <a:rPr lang="en-US" sz="2356">
                  <a:solidFill>
                    <a:srgbClr val="000000"/>
                  </a:solidFill>
                  <a:latin typeface="Montserrat"/>
                </a:rPr>
                <a:t>fazCoco(): Coco</a:t>
              </a: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12891640" y="4148472"/>
            <a:ext cx="2939648" cy="3680344"/>
            <a:chOff x="0" y="0"/>
            <a:chExt cx="3919531" cy="4907125"/>
          </a:xfrm>
        </p:grpSpPr>
        <p:grpSp>
          <p:nvGrpSpPr>
            <p:cNvPr name="Group 22" id="22"/>
            <p:cNvGrpSpPr/>
            <p:nvPr/>
          </p:nvGrpSpPr>
          <p:grpSpPr>
            <a:xfrm rot="0">
              <a:off x="0" y="0"/>
              <a:ext cx="3919531" cy="4907125"/>
              <a:chOff x="0" y="0"/>
              <a:chExt cx="18218478" cy="22808943"/>
            </a:xfrm>
          </p:grpSpPr>
          <p:sp>
            <p:nvSpPr>
              <p:cNvPr name="Freeform 23" id="23"/>
              <p:cNvSpPr/>
              <p:nvPr/>
            </p:nvSpPr>
            <p:spPr>
              <a:xfrm>
                <a:off x="31750" y="31750"/>
                <a:ext cx="18154979" cy="22745443"/>
              </a:xfrm>
              <a:custGeom>
                <a:avLst/>
                <a:gdLst/>
                <a:ahLst/>
                <a:cxnLst/>
                <a:rect r="r" b="b" t="t" l="l"/>
                <a:pathLst>
                  <a:path h="22745443" w="18154979">
                    <a:moveTo>
                      <a:pt x="18062268" y="22745443"/>
                    </a:moveTo>
                    <a:lnTo>
                      <a:pt x="92710" y="22745443"/>
                    </a:lnTo>
                    <a:cubicBezTo>
                      <a:pt x="41910" y="22745443"/>
                      <a:pt x="0" y="22703532"/>
                      <a:pt x="0" y="22652732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18060998" y="0"/>
                    </a:lnTo>
                    <a:cubicBezTo>
                      <a:pt x="18111798" y="0"/>
                      <a:pt x="18153707" y="41910"/>
                      <a:pt x="18153707" y="92710"/>
                    </a:cubicBezTo>
                    <a:lnTo>
                      <a:pt x="18153707" y="22651462"/>
                    </a:lnTo>
                    <a:cubicBezTo>
                      <a:pt x="18154979" y="22703532"/>
                      <a:pt x="18113068" y="22745443"/>
                      <a:pt x="18062268" y="22745443"/>
                    </a:cubicBezTo>
                    <a:close/>
                  </a:path>
                </a:pathLst>
              </a:custGeom>
              <a:solidFill>
                <a:srgbClr val="F9C041"/>
              </a:solidFill>
            </p:spPr>
          </p:sp>
          <p:sp>
            <p:nvSpPr>
              <p:cNvPr name="Freeform 24" id="24"/>
              <p:cNvSpPr/>
              <p:nvPr/>
            </p:nvSpPr>
            <p:spPr>
              <a:xfrm>
                <a:off x="0" y="0"/>
                <a:ext cx="18218479" cy="22808943"/>
              </a:xfrm>
              <a:custGeom>
                <a:avLst/>
                <a:gdLst/>
                <a:ahLst/>
                <a:cxnLst/>
                <a:rect r="r" b="b" t="t" l="l"/>
                <a:pathLst>
                  <a:path h="22808943" w="18218479">
                    <a:moveTo>
                      <a:pt x="18094018" y="59690"/>
                    </a:moveTo>
                    <a:cubicBezTo>
                      <a:pt x="18129579" y="59690"/>
                      <a:pt x="18158788" y="88900"/>
                      <a:pt x="18158788" y="124460"/>
                    </a:cubicBezTo>
                    <a:lnTo>
                      <a:pt x="18158788" y="22684482"/>
                    </a:lnTo>
                    <a:cubicBezTo>
                      <a:pt x="18158788" y="22720043"/>
                      <a:pt x="18129579" y="22749253"/>
                      <a:pt x="18094018" y="22749253"/>
                    </a:cubicBezTo>
                    <a:lnTo>
                      <a:pt x="124460" y="22749253"/>
                    </a:lnTo>
                    <a:cubicBezTo>
                      <a:pt x="88900" y="22749253"/>
                      <a:pt x="59690" y="22720043"/>
                      <a:pt x="59690" y="22684482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18094018" y="59690"/>
                    </a:lnTo>
                    <a:moveTo>
                      <a:pt x="18094018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22684482"/>
                    </a:lnTo>
                    <a:cubicBezTo>
                      <a:pt x="0" y="22753062"/>
                      <a:pt x="55880" y="22808943"/>
                      <a:pt x="124460" y="22808943"/>
                    </a:cubicBezTo>
                    <a:lnTo>
                      <a:pt x="18094018" y="22808943"/>
                    </a:lnTo>
                    <a:cubicBezTo>
                      <a:pt x="18162598" y="22808943"/>
                      <a:pt x="18218479" y="22753062"/>
                      <a:pt x="18218479" y="22684482"/>
                    </a:cubicBezTo>
                    <a:lnTo>
                      <a:pt x="18218479" y="124460"/>
                    </a:lnTo>
                    <a:cubicBezTo>
                      <a:pt x="18218479" y="55880"/>
                      <a:pt x="18162598" y="0"/>
                      <a:pt x="18094018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name="TextBox 25" id="25"/>
            <p:cNvSpPr txBox="true"/>
            <p:nvPr/>
          </p:nvSpPr>
          <p:spPr>
            <a:xfrm rot="0">
              <a:off x="150789" y="68324"/>
              <a:ext cx="3617954" cy="55339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534"/>
                </a:lnSpc>
                <a:spcBef>
                  <a:spcPct val="0"/>
                </a:spcBef>
              </a:pPr>
              <a:r>
                <a:rPr lang="en-US" sz="2356">
                  <a:solidFill>
                    <a:srgbClr val="000000"/>
                  </a:solidFill>
                  <a:latin typeface="Montserrat Bold"/>
                </a:rPr>
                <a:t>Cachorro</a:t>
              </a:r>
            </a:p>
          </p:txBody>
        </p:sp>
        <p:sp>
          <p:nvSpPr>
            <p:cNvPr name="AutoShape 26" id="26"/>
            <p:cNvSpPr/>
            <p:nvPr/>
          </p:nvSpPr>
          <p:spPr>
            <a:xfrm rot="0">
              <a:off x="0" y="863021"/>
              <a:ext cx="3919531" cy="0"/>
            </a:xfrm>
            <a:prstGeom prst="line">
              <a:avLst/>
            </a:prstGeom>
            <a:ln cap="flat" w="12700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TextBox 27" id="27"/>
            <p:cNvSpPr txBox="true"/>
            <p:nvPr/>
          </p:nvSpPr>
          <p:spPr>
            <a:xfrm rot="0">
              <a:off x="218699" y="1036887"/>
              <a:ext cx="3700832" cy="114214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3534"/>
                </a:lnSpc>
              </a:pPr>
              <a:r>
                <a:rPr lang="en-US" sz="2356">
                  <a:solidFill>
                    <a:srgbClr val="000000"/>
                  </a:solidFill>
                  <a:latin typeface="Montserrat"/>
                </a:rPr>
                <a:t>raça: string</a:t>
              </a:r>
            </a:p>
            <a:p>
              <a:pPr algn="just" marL="0" indent="0" lvl="0">
                <a:lnSpc>
                  <a:spcPts val="3534"/>
                </a:lnSpc>
                <a:spcBef>
                  <a:spcPct val="0"/>
                </a:spcBef>
              </a:pPr>
              <a:r>
                <a:rPr lang="en-US" sz="2356">
                  <a:solidFill>
                    <a:srgbClr val="000000"/>
                  </a:solidFill>
                  <a:latin typeface="Montserrat"/>
                </a:rPr>
                <a:t>cor: string</a:t>
              </a:r>
            </a:p>
          </p:txBody>
        </p:sp>
        <p:sp>
          <p:nvSpPr>
            <p:cNvPr name="AutoShape 28" id="28"/>
            <p:cNvSpPr/>
            <p:nvPr/>
          </p:nvSpPr>
          <p:spPr>
            <a:xfrm rot="0">
              <a:off x="0" y="2449251"/>
              <a:ext cx="3919531" cy="0"/>
            </a:xfrm>
            <a:prstGeom prst="line">
              <a:avLst/>
            </a:prstGeom>
            <a:ln cap="flat" w="12700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TextBox 29" id="29"/>
            <p:cNvSpPr txBox="true"/>
            <p:nvPr/>
          </p:nvSpPr>
          <p:spPr>
            <a:xfrm rot="0">
              <a:off x="218699" y="2866915"/>
              <a:ext cx="3550043" cy="173496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3534"/>
                </a:lnSpc>
              </a:pPr>
              <a:r>
                <a:rPr lang="en-US" sz="2356">
                  <a:solidFill>
                    <a:srgbClr val="000000"/>
                  </a:solidFill>
                  <a:latin typeface="Montserrat"/>
                </a:rPr>
                <a:t>late(): void</a:t>
              </a:r>
            </a:p>
            <a:p>
              <a:pPr algn="just">
                <a:lnSpc>
                  <a:spcPts val="3534"/>
                </a:lnSpc>
              </a:pPr>
              <a:r>
                <a:rPr lang="en-US" sz="2356">
                  <a:solidFill>
                    <a:srgbClr val="000000"/>
                  </a:solidFill>
                  <a:latin typeface="Montserrat"/>
                </a:rPr>
                <a:t>corre(): void</a:t>
              </a:r>
            </a:p>
            <a:p>
              <a:pPr algn="just" marL="0" indent="0" lvl="0">
                <a:lnSpc>
                  <a:spcPts val="3534"/>
                </a:lnSpc>
                <a:spcBef>
                  <a:spcPct val="0"/>
                </a:spcBef>
              </a:pPr>
              <a:r>
                <a:rPr lang="en-US" sz="2356">
                  <a:solidFill>
                    <a:srgbClr val="000000"/>
                  </a:solidFill>
                  <a:latin typeface="Montserrat"/>
                </a:rPr>
                <a:t>fazCoco(): Coco</a:t>
              </a:r>
            </a:p>
          </p:txBody>
        </p:sp>
      </p:grpSp>
      <p:sp>
        <p:nvSpPr>
          <p:cNvPr name="TextBox 30" id="30"/>
          <p:cNvSpPr txBox="true"/>
          <p:nvPr/>
        </p:nvSpPr>
        <p:spPr>
          <a:xfrm rot="0">
            <a:off x="12228326" y="2677259"/>
            <a:ext cx="4266276" cy="1597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83"/>
              </a:lnSpc>
            </a:pPr>
            <a:r>
              <a:rPr lang="en-US" sz="11883">
                <a:solidFill>
                  <a:srgbClr val="000000"/>
                </a:solidFill>
                <a:latin typeface="Bebas Neue Bold"/>
              </a:rPr>
              <a:t>CLASSE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028700" y="1152525"/>
            <a:ext cx="3344694" cy="10105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422"/>
              </a:lnSpc>
            </a:pPr>
            <a:r>
              <a:rPr lang="en-US" sz="7422">
                <a:solidFill>
                  <a:srgbClr val="B91646"/>
                </a:solidFill>
                <a:latin typeface="Bebas Neue Bold"/>
              </a:rPr>
              <a:t>ABSTRAÇÃO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3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152525"/>
            <a:ext cx="3344694" cy="9981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422"/>
              </a:lnSpc>
            </a:pPr>
            <a:r>
              <a:rPr lang="en-US" sz="7422">
                <a:solidFill>
                  <a:srgbClr val="E6B13B"/>
                </a:solidFill>
                <a:latin typeface="Bebas Neue Bold"/>
              </a:rPr>
              <a:t>HERANÇA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4877724" y="2369745"/>
            <a:ext cx="8532553" cy="1597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83"/>
              </a:lnSpc>
            </a:pPr>
            <a:r>
              <a:rPr lang="en-US" sz="11883">
                <a:solidFill>
                  <a:srgbClr val="000000"/>
                </a:solidFill>
                <a:latin typeface="Bebas Neue Bold"/>
              </a:rPr>
              <a:t>MAMÍFERO</a:t>
            </a:r>
          </a:p>
        </p:txBody>
      </p:sp>
      <p:sp>
        <p:nvSpPr>
          <p:cNvPr name="AutoShape 4" id="4"/>
          <p:cNvSpPr/>
          <p:nvPr/>
        </p:nvSpPr>
        <p:spPr>
          <a:xfrm rot="8237678">
            <a:off x="5425746" y="4988307"/>
            <a:ext cx="3152176" cy="0"/>
          </a:xfrm>
          <a:prstGeom prst="line">
            <a:avLst/>
          </a:prstGeom>
          <a:ln cap="flat" w="95250">
            <a:solidFill>
              <a:srgbClr val="000000"/>
            </a:solidFill>
            <a:prstDash val="solid"/>
            <a:headEnd type="arrow" len="sm" w="med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 rot="5469783">
            <a:off x="8182346" y="4843621"/>
            <a:ext cx="1848905" cy="0"/>
          </a:xfrm>
          <a:prstGeom prst="line">
            <a:avLst/>
          </a:prstGeom>
          <a:ln cap="flat" w="95250">
            <a:solidFill>
              <a:srgbClr val="000000"/>
            </a:solidFill>
            <a:prstDash val="solid"/>
            <a:headEnd type="arrow" len="sm" w="med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 rot="2540100">
            <a:off x="9709156" y="5034152"/>
            <a:ext cx="3310620" cy="0"/>
          </a:xfrm>
          <a:prstGeom prst="line">
            <a:avLst/>
          </a:prstGeom>
          <a:ln cap="flat" w="95250">
            <a:solidFill>
              <a:srgbClr val="000000"/>
            </a:solidFill>
            <a:prstDash val="solid"/>
            <a:headEnd type="arrow" len="sm" w="med"/>
            <a:tailEnd type="none" len="sm" w="sm"/>
          </a:ln>
        </p:spPr>
      </p:sp>
      <p:pic>
        <p:nvPicPr>
          <p:cNvPr name="Picture 7" id="7"/>
          <p:cNvPicPr>
            <a:picLocks noChangeAspect="true"/>
          </p:cNvPicPr>
          <p:nvPr/>
        </p:nvPicPr>
        <p:blipFill>
          <a:blip r:embed="rId2"/>
          <a:srcRect l="0" t="18264" r="0" b="18415"/>
          <a:stretch>
            <a:fillRect/>
          </a:stretch>
        </p:blipFill>
        <p:spPr>
          <a:xfrm flipH="false" flipV="false" rot="0">
            <a:off x="11962042" y="6196569"/>
            <a:ext cx="3705264" cy="2346158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7589860" y="5815508"/>
            <a:ext cx="3108280" cy="310828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3362784" y="6104880"/>
            <a:ext cx="2529536" cy="252953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bg>
      <p:bgPr>
        <a:solidFill>
          <a:srgbClr val="FBF3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152525"/>
            <a:ext cx="3344694" cy="9981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422"/>
              </a:lnSpc>
            </a:pPr>
            <a:r>
              <a:rPr lang="en-US" sz="7422">
                <a:solidFill>
                  <a:srgbClr val="E6B13B"/>
                </a:solidFill>
                <a:latin typeface="Bebas Neue Bold"/>
              </a:rPr>
              <a:t>HERANÇA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3391503" y="5788509"/>
            <a:ext cx="2939648" cy="2791108"/>
            <a:chOff x="0" y="0"/>
            <a:chExt cx="3919531" cy="3721478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0" y="0"/>
              <a:ext cx="3919531" cy="3721478"/>
              <a:chOff x="0" y="0"/>
              <a:chExt cx="18218478" cy="17297904"/>
            </a:xfrm>
          </p:grpSpPr>
          <p:sp>
            <p:nvSpPr>
              <p:cNvPr name="Freeform 5" id="5"/>
              <p:cNvSpPr/>
              <p:nvPr/>
            </p:nvSpPr>
            <p:spPr>
              <a:xfrm>
                <a:off x="31750" y="31750"/>
                <a:ext cx="18154979" cy="17234404"/>
              </a:xfrm>
              <a:custGeom>
                <a:avLst/>
                <a:gdLst/>
                <a:ahLst/>
                <a:cxnLst/>
                <a:rect r="r" b="b" t="t" l="l"/>
                <a:pathLst>
                  <a:path h="17234404" w="18154979">
                    <a:moveTo>
                      <a:pt x="18062268" y="17234404"/>
                    </a:moveTo>
                    <a:lnTo>
                      <a:pt x="92710" y="17234404"/>
                    </a:lnTo>
                    <a:cubicBezTo>
                      <a:pt x="41910" y="17234404"/>
                      <a:pt x="0" y="17192493"/>
                      <a:pt x="0" y="17141693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18060998" y="0"/>
                    </a:lnTo>
                    <a:cubicBezTo>
                      <a:pt x="18111798" y="0"/>
                      <a:pt x="18153707" y="41910"/>
                      <a:pt x="18153707" y="92710"/>
                    </a:cubicBezTo>
                    <a:lnTo>
                      <a:pt x="18153707" y="17140424"/>
                    </a:lnTo>
                    <a:cubicBezTo>
                      <a:pt x="18154979" y="17192493"/>
                      <a:pt x="18113068" y="17234404"/>
                      <a:pt x="18062268" y="17234404"/>
                    </a:cubicBezTo>
                    <a:close/>
                  </a:path>
                </a:pathLst>
              </a:custGeom>
              <a:solidFill>
                <a:srgbClr val="F9C041"/>
              </a:solidFill>
            </p:spPr>
          </p:sp>
          <p:sp>
            <p:nvSpPr>
              <p:cNvPr name="Freeform 6" id="6"/>
              <p:cNvSpPr/>
              <p:nvPr/>
            </p:nvSpPr>
            <p:spPr>
              <a:xfrm>
                <a:off x="0" y="0"/>
                <a:ext cx="18218479" cy="17297904"/>
              </a:xfrm>
              <a:custGeom>
                <a:avLst/>
                <a:gdLst/>
                <a:ahLst/>
                <a:cxnLst/>
                <a:rect r="r" b="b" t="t" l="l"/>
                <a:pathLst>
                  <a:path h="17297904" w="18218479">
                    <a:moveTo>
                      <a:pt x="18094018" y="59690"/>
                    </a:moveTo>
                    <a:cubicBezTo>
                      <a:pt x="18129579" y="59690"/>
                      <a:pt x="18158788" y="88900"/>
                      <a:pt x="18158788" y="124460"/>
                    </a:cubicBezTo>
                    <a:lnTo>
                      <a:pt x="18158788" y="17173443"/>
                    </a:lnTo>
                    <a:cubicBezTo>
                      <a:pt x="18158788" y="17209004"/>
                      <a:pt x="18129579" y="17238213"/>
                      <a:pt x="18094018" y="17238213"/>
                    </a:cubicBezTo>
                    <a:lnTo>
                      <a:pt x="124460" y="17238213"/>
                    </a:lnTo>
                    <a:cubicBezTo>
                      <a:pt x="88900" y="17238213"/>
                      <a:pt x="59690" y="17209004"/>
                      <a:pt x="59690" y="17173443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18094018" y="59690"/>
                    </a:lnTo>
                    <a:moveTo>
                      <a:pt x="18094018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17173443"/>
                    </a:lnTo>
                    <a:cubicBezTo>
                      <a:pt x="0" y="17242024"/>
                      <a:pt x="55880" y="17297904"/>
                      <a:pt x="124460" y="17297904"/>
                    </a:cubicBezTo>
                    <a:lnTo>
                      <a:pt x="18094018" y="17297904"/>
                    </a:lnTo>
                    <a:cubicBezTo>
                      <a:pt x="18162598" y="17297904"/>
                      <a:pt x="18218479" y="17242024"/>
                      <a:pt x="18218479" y="17173443"/>
                    </a:cubicBezTo>
                    <a:lnTo>
                      <a:pt x="18218479" y="124460"/>
                    </a:lnTo>
                    <a:cubicBezTo>
                      <a:pt x="18218479" y="55880"/>
                      <a:pt x="18162598" y="0"/>
                      <a:pt x="18094018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name="TextBox 7" id="7"/>
            <p:cNvSpPr txBox="true"/>
            <p:nvPr/>
          </p:nvSpPr>
          <p:spPr>
            <a:xfrm rot="0">
              <a:off x="150789" y="68324"/>
              <a:ext cx="3617954" cy="55339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534"/>
                </a:lnSpc>
                <a:spcBef>
                  <a:spcPct val="0"/>
                </a:spcBef>
              </a:pPr>
              <a:r>
                <a:rPr lang="en-US" sz="2356">
                  <a:solidFill>
                    <a:srgbClr val="000000"/>
                  </a:solidFill>
                  <a:latin typeface="Montserrat Bold"/>
                </a:rPr>
                <a:t>Cachorro</a:t>
              </a:r>
            </a:p>
          </p:txBody>
        </p:sp>
        <p:sp>
          <p:nvSpPr>
            <p:cNvPr name="AutoShape 8" id="8"/>
            <p:cNvSpPr/>
            <p:nvPr/>
          </p:nvSpPr>
          <p:spPr>
            <a:xfrm rot="0">
              <a:off x="0" y="863021"/>
              <a:ext cx="3919531" cy="0"/>
            </a:xfrm>
            <a:prstGeom prst="line">
              <a:avLst/>
            </a:prstGeom>
            <a:ln cap="flat" w="12700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TextBox 9" id="9"/>
            <p:cNvSpPr txBox="true"/>
            <p:nvPr/>
          </p:nvSpPr>
          <p:spPr>
            <a:xfrm rot="0">
              <a:off x="218699" y="1036887"/>
              <a:ext cx="3700832" cy="54932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 marL="0" indent="0" lvl="0">
                <a:lnSpc>
                  <a:spcPts val="3534"/>
                </a:lnSpc>
                <a:spcBef>
                  <a:spcPct val="0"/>
                </a:spcBef>
              </a:pPr>
              <a:r>
                <a:rPr lang="en-US" sz="2356">
                  <a:solidFill>
                    <a:srgbClr val="000000"/>
                  </a:solidFill>
                  <a:latin typeface="Montserrat"/>
                </a:rPr>
                <a:t>raça: string</a:t>
              </a:r>
            </a:p>
          </p:txBody>
        </p:sp>
        <p:sp>
          <p:nvSpPr>
            <p:cNvPr name="AutoShape 10" id="10"/>
            <p:cNvSpPr/>
            <p:nvPr/>
          </p:nvSpPr>
          <p:spPr>
            <a:xfrm rot="0">
              <a:off x="0" y="1856427"/>
              <a:ext cx="3919531" cy="0"/>
            </a:xfrm>
            <a:prstGeom prst="line">
              <a:avLst/>
            </a:prstGeom>
            <a:ln cap="flat" w="12700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TextBox 11" id="11"/>
            <p:cNvSpPr txBox="true"/>
            <p:nvPr/>
          </p:nvSpPr>
          <p:spPr>
            <a:xfrm rot="0">
              <a:off x="218699" y="2274091"/>
              <a:ext cx="3550043" cy="114214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3534"/>
                </a:lnSpc>
              </a:pPr>
              <a:r>
                <a:rPr lang="en-US" sz="2356">
                  <a:solidFill>
                    <a:srgbClr val="000000"/>
                  </a:solidFill>
                  <a:latin typeface="Montserrat"/>
                </a:rPr>
                <a:t>late(): void</a:t>
              </a:r>
            </a:p>
            <a:p>
              <a:pPr algn="just" marL="0" indent="0" lvl="0">
                <a:lnSpc>
                  <a:spcPts val="3534"/>
                </a:lnSpc>
                <a:spcBef>
                  <a:spcPct val="0"/>
                </a:spcBef>
              </a:pPr>
              <a:r>
                <a:rPr lang="en-US" sz="2356">
                  <a:solidFill>
                    <a:srgbClr val="000000"/>
                  </a:solidFill>
                  <a:latin typeface="Montserrat"/>
                </a:rPr>
                <a:t>corre(): void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7293124" y="5788509"/>
            <a:ext cx="3563546" cy="2791108"/>
            <a:chOff x="0" y="0"/>
            <a:chExt cx="4751394" cy="3721478"/>
          </a:xfrm>
        </p:grpSpPr>
        <p:grpSp>
          <p:nvGrpSpPr>
            <p:cNvPr name="Group 13" id="13"/>
            <p:cNvGrpSpPr/>
            <p:nvPr/>
          </p:nvGrpSpPr>
          <p:grpSpPr>
            <a:xfrm rot="0">
              <a:off x="0" y="0"/>
              <a:ext cx="4751394" cy="3721478"/>
              <a:chOff x="0" y="0"/>
              <a:chExt cx="22085086" cy="17297904"/>
            </a:xfrm>
          </p:grpSpPr>
          <p:sp>
            <p:nvSpPr>
              <p:cNvPr name="Freeform 14" id="14"/>
              <p:cNvSpPr/>
              <p:nvPr/>
            </p:nvSpPr>
            <p:spPr>
              <a:xfrm>
                <a:off x="31750" y="31750"/>
                <a:ext cx="22021586" cy="17234404"/>
              </a:xfrm>
              <a:custGeom>
                <a:avLst/>
                <a:gdLst/>
                <a:ahLst/>
                <a:cxnLst/>
                <a:rect r="r" b="b" t="t" l="l"/>
                <a:pathLst>
                  <a:path h="17234404" w="22021586">
                    <a:moveTo>
                      <a:pt x="21928875" y="17234404"/>
                    </a:moveTo>
                    <a:lnTo>
                      <a:pt x="92710" y="17234404"/>
                    </a:lnTo>
                    <a:cubicBezTo>
                      <a:pt x="41910" y="17234404"/>
                      <a:pt x="0" y="17192493"/>
                      <a:pt x="0" y="17141693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21927606" y="0"/>
                    </a:lnTo>
                    <a:cubicBezTo>
                      <a:pt x="21978406" y="0"/>
                      <a:pt x="22020316" y="41910"/>
                      <a:pt x="22020316" y="92710"/>
                    </a:cubicBezTo>
                    <a:lnTo>
                      <a:pt x="22020316" y="17140424"/>
                    </a:lnTo>
                    <a:cubicBezTo>
                      <a:pt x="22021586" y="17192493"/>
                      <a:pt x="21979675" y="17234404"/>
                      <a:pt x="21928875" y="17234404"/>
                    </a:cubicBezTo>
                    <a:close/>
                  </a:path>
                </a:pathLst>
              </a:custGeom>
              <a:solidFill>
                <a:srgbClr val="F9C041"/>
              </a:solidFill>
            </p:spPr>
          </p:sp>
          <p:sp>
            <p:nvSpPr>
              <p:cNvPr name="Freeform 15" id="15"/>
              <p:cNvSpPr/>
              <p:nvPr/>
            </p:nvSpPr>
            <p:spPr>
              <a:xfrm>
                <a:off x="0" y="0"/>
                <a:ext cx="22085086" cy="17297904"/>
              </a:xfrm>
              <a:custGeom>
                <a:avLst/>
                <a:gdLst/>
                <a:ahLst/>
                <a:cxnLst/>
                <a:rect r="r" b="b" t="t" l="l"/>
                <a:pathLst>
                  <a:path h="17297904" w="22085086">
                    <a:moveTo>
                      <a:pt x="21960625" y="59690"/>
                    </a:moveTo>
                    <a:cubicBezTo>
                      <a:pt x="21996186" y="59690"/>
                      <a:pt x="22025395" y="88900"/>
                      <a:pt x="22025395" y="124460"/>
                    </a:cubicBezTo>
                    <a:lnTo>
                      <a:pt x="22025395" y="17173443"/>
                    </a:lnTo>
                    <a:cubicBezTo>
                      <a:pt x="22025395" y="17209004"/>
                      <a:pt x="21996186" y="17238213"/>
                      <a:pt x="21960625" y="17238213"/>
                    </a:cubicBezTo>
                    <a:lnTo>
                      <a:pt x="124460" y="17238213"/>
                    </a:lnTo>
                    <a:cubicBezTo>
                      <a:pt x="88900" y="17238213"/>
                      <a:pt x="59690" y="17209004"/>
                      <a:pt x="59690" y="17173443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21960625" y="59690"/>
                    </a:lnTo>
                    <a:moveTo>
                      <a:pt x="21960625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17173443"/>
                    </a:lnTo>
                    <a:cubicBezTo>
                      <a:pt x="0" y="17242024"/>
                      <a:pt x="55880" y="17297904"/>
                      <a:pt x="124460" y="17297904"/>
                    </a:cubicBezTo>
                    <a:lnTo>
                      <a:pt x="21960625" y="17297904"/>
                    </a:lnTo>
                    <a:cubicBezTo>
                      <a:pt x="22029206" y="17297904"/>
                      <a:pt x="22085086" y="17242024"/>
                      <a:pt x="22085086" y="17173443"/>
                    </a:cubicBezTo>
                    <a:lnTo>
                      <a:pt x="22085086" y="124460"/>
                    </a:lnTo>
                    <a:cubicBezTo>
                      <a:pt x="22085086" y="55880"/>
                      <a:pt x="22029206" y="0"/>
                      <a:pt x="21960625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name="TextBox 16" id="16"/>
            <p:cNvSpPr txBox="true"/>
            <p:nvPr/>
          </p:nvSpPr>
          <p:spPr>
            <a:xfrm rot="0">
              <a:off x="150789" y="68324"/>
              <a:ext cx="4432884" cy="55339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534"/>
                </a:lnSpc>
                <a:spcBef>
                  <a:spcPct val="0"/>
                </a:spcBef>
              </a:pPr>
              <a:r>
                <a:rPr lang="en-US" sz="2356">
                  <a:solidFill>
                    <a:srgbClr val="000000"/>
                  </a:solidFill>
                  <a:latin typeface="Montserrat Bold"/>
                </a:rPr>
                <a:t>Golfinho</a:t>
              </a:r>
            </a:p>
          </p:txBody>
        </p:sp>
        <p:sp>
          <p:nvSpPr>
            <p:cNvPr name="AutoShape 17" id="17"/>
            <p:cNvSpPr/>
            <p:nvPr/>
          </p:nvSpPr>
          <p:spPr>
            <a:xfrm rot="0">
              <a:off x="0" y="863021"/>
              <a:ext cx="4751394" cy="0"/>
            </a:xfrm>
            <a:prstGeom prst="line">
              <a:avLst/>
            </a:prstGeom>
            <a:ln cap="flat" w="12700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TextBox 18" id="18"/>
            <p:cNvSpPr txBox="true"/>
            <p:nvPr/>
          </p:nvSpPr>
          <p:spPr>
            <a:xfrm rot="0">
              <a:off x="218699" y="1036887"/>
              <a:ext cx="3700832" cy="54932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 marL="0" indent="0" lvl="0">
                <a:lnSpc>
                  <a:spcPts val="3534"/>
                </a:lnSpc>
                <a:spcBef>
                  <a:spcPct val="0"/>
                </a:spcBef>
              </a:pPr>
            </a:p>
          </p:txBody>
        </p:sp>
        <p:sp>
          <p:nvSpPr>
            <p:cNvPr name="AutoShape 19" id="19"/>
            <p:cNvSpPr/>
            <p:nvPr/>
          </p:nvSpPr>
          <p:spPr>
            <a:xfrm rot="0">
              <a:off x="0" y="1856427"/>
              <a:ext cx="4751394" cy="0"/>
            </a:xfrm>
            <a:prstGeom prst="line">
              <a:avLst/>
            </a:prstGeom>
            <a:ln cap="flat" w="12700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TextBox 20" id="20"/>
            <p:cNvSpPr txBox="true"/>
            <p:nvPr/>
          </p:nvSpPr>
          <p:spPr>
            <a:xfrm rot="0">
              <a:off x="218699" y="2274091"/>
              <a:ext cx="4268471" cy="114214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3534"/>
                </a:lnSpc>
              </a:pPr>
              <a:r>
                <a:rPr lang="en-US" sz="2356">
                  <a:solidFill>
                    <a:srgbClr val="000000"/>
                  </a:solidFill>
                  <a:latin typeface="Montserrat"/>
                </a:rPr>
                <a:t>nada(): void</a:t>
              </a:r>
            </a:p>
            <a:p>
              <a:pPr algn="just" marL="0" indent="0" lvl="0">
                <a:lnSpc>
                  <a:spcPts val="3534"/>
                </a:lnSpc>
                <a:spcBef>
                  <a:spcPct val="0"/>
                </a:spcBef>
              </a:pPr>
              <a:r>
                <a:rPr lang="en-US" sz="2356">
                  <a:solidFill>
                    <a:srgbClr val="000000"/>
                  </a:solidFill>
                  <a:latin typeface="Montserrat"/>
                </a:rPr>
                <a:t>ecolocaliza(): void</a:t>
              </a: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7605072" y="1849280"/>
            <a:ext cx="2939648" cy="2791108"/>
            <a:chOff x="0" y="0"/>
            <a:chExt cx="3919531" cy="3721478"/>
          </a:xfrm>
        </p:grpSpPr>
        <p:grpSp>
          <p:nvGrpSpPr>
            <p:cNvPr name="Group 22" id="22"/>
            <p:cNvGrpSpPr/>
            <p:nvPr/>
          </p:nvGrpSpPr>
          <p:grpSpPr>
            <a:xfrm rot="0">
              <a:off x="0" y="0"/>
              <a:ext cx="3919531" cy="3721478"/>
              <a:chOff x="0" y="0"/>
              <a:chExt cx="18218478" cy="17297904"/>
            </a:xfrm>
          </p:grpSpPr>
          <p:sp>
            <p:nvSpPr>
              <p:cNvPr name="Freeform 23" id="23"/>
              <p:cNvSpPr/>
              <p:nvPr/>
            </p:nvSpPr>
            <p:spPr>
              <a:xfrm>
                <a:off x="31750" y="31750"/>
                <a:ext cx="18154979" cy="17234404"/>
              </a:xfrm>
              <a:custGeom>
                <a:avLst/>
                <a:gdLst/>
                <a:ahLst/>
                <a:cxnLst/>
                <a:rect r="r" b="b" t="t" l="l"/>
                <a:pathLst>
                  <a:path h="17234404" w="18154979">
                    <a:moveTo>
                      <a:pt x="18062268" y="17234404"/>
                    </a:moveTo>
                    <a:lnTo>
                      <a:pt x="92710" y="17234404"/>
                    </a:lnTo>
                    <a:cubicBezTo>
                      <a:pt x="41910" y="17234404"/>
                      <a:pt x="0" y="17192493"/>
                      <a:pt x="0" y="17141693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18060998" y="0"/>
                    </a:lnTo>
                    <a:cubicBezTo>
                      <a:pt x="18111798" y="0"/>
                      <a:pt x="18153707" y="41910"/>
                      <a:pt x="18153707" y="92710"/>
                    </a:cubicBezTo>
                    <a:lnTo>
                      <a:pt x="18153707" y="17140424"/>
                    </a:lnTo>
                    <a:cubicBezTo>
                      <a:pt x="18154979" y="17192493"/>
                      <a:pt x="18113068" y="17234404"/>
                      <a:pt x="18062268" y="17234404"/>
                    </a:cubicBezTo>
                    <a:close/>
                  </a:path>
                </a:pathLst>
              </a:custGeom>
              <a:solidFill>
                <a:srgbClr val="F9C041"/>
              </a:solidFill>
            </p:spPr>
          </p:sp>
          <p:sp>
            <p:nvSpPr>
              <p:cNvPr name="Freeform 24" id="24"/>
              <p:cNvSpPr/>
              <p:nvPr/>
            </p:nvSpPr>
            <p:spPr>
              <a:xfrm>
                <a:off x="0" y="0"/>
                <a:ext cx="18218479" cy="17297904"/>
              </a:xfrm>
              <a:custGeom>
                <a:avLst/>
                <a:gdLst/>
                <a:ahLst/>
                <a:cxnLst/>
                <a:rect r="r" b="b" t="t" l="l"/>
                <a:pathLst>
                  <a:path h="17297904" w="18218479">
                    <a:moveTo>
                      <a:pt x="18094018" y="59690"/>
                    </a:moveTo>
                    <a:cubicBezTo>
                      <a:pt x="18129579" y="59690"/>
                      <a:pt x="18158788" y="88900"/>
                      <a:pt x="18158788" y="124460"/>
                    </a:cubicBezTo>
                    <a:lnTo>
                      <a:pt x="18158788" y="17173443"/>
                    </a:lnTo>
                    <a:cubicBezTo>
                      <a:pt x="18158788" y="17209004"/>
                      <a:pt x="18129579" y="17238213"/>
                      <a:pt x="18094018" y="17238213"/>
                    </a:cubicBezTo>
                    <a:lnTo>
                      <a:pt x="124460" y="17238213"/>
                    </a:lnTo>
                    <a:cubicBezTo>
                      <a:pt x="88900" y="17238213"/>
                      <a:pt x="59690" y="17209004"/>
                      <a:pt x="59690" y="17173443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18094018" y="59690"/>
                    </a:lnTo>
                    <a:moveTo>
                      <a:pt x="18094018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17173443"/>
                    </a:lnTo>
                    <a:cubicBezTo>
                      <a:pt x="0" y="17242024"/>
                      <a:pt x="55880" y="17297904"/>
                      <a:pt x="124460" y="17297904"/>
                    </a:cubicBezTo>
                    <a:lnTo>
                      <a:pt x="18094018" y="17297904"/>
                    </a:lnTo>
                    <a:cubicBezTo>
                      <a:pt x="18162598" y="17297904"/>
                      <a:pt x="18218479" y="17242024"/>
                      <a:pt x="18218479" y="17173443"/>
                    </a:cubicBezTo>
                    <a:lnTo>
                      <a:pt x="18218479" y="124460"/>
                    </a:lnTo>
                    <a:cubicBezTo>
                      <a:pt x="18218479" y="55880"/>
                      <a:pt x="18162598" y="0"/>
                      <a:pt x="18094018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name="TextBox 25" id="25"/>
            <p:cNvSpPr txBox="true"/>
            <p:nvPr/>
          </p:nvSpPr>
          <p:spPr>
            <a:xfrm rot="0">
              <a:off x="150789" y="68324"/>
              <a:ext cx="3617954" cy="55339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534"/>
                </a:lnSpc>
                <a:spcBef>
                  <a:spcPct val="0"/>
                </a:spcBef>
              </a:pPr>
              <a:r>
                <a:rPr lang="en-US" sz="2356">
                  <a:solidFill>
                    <a:srgbClr val="000000"/>
                  </a:solidFill>
                  <a:latin typeface="Montserrat Bold"/>
                </a:rPr>
                <a:t>Mamífero</a:t>
              </a:r>
            </a:p>
          </p:txBody>
        </p:sp>
        <p:sp>
          <p:nvSpPr>
            <p:cNvPr name="AutoShape 26" id="26"/>
            <p:cNvSpPr/>
            <p:nvPr/>
          </p:nvSpPr>
          <p:spPr>
            <a:xfrm rot="0">
              <a:off x="0" y="863021"/>
              <a:ext cx="3919531" cy="0"/>
            </a:xfrm>
            <a:prstGeom prst="line">
              <a:avLst/>
            </a:prstGeom>
            <a:ln cap="flat" w="12700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TextBox 27" id="27"/>
            <p:cNvSpPr txBox="true"/>
            <p:nvPr/>
          </p:nvSpPr>
          <p:spPr>
            <a:xfrm rot="0">
              <a:off x="218699" y="1036887"/>
              <a:ext cx="3700832" cy="54932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 marL="0" indent="0" lvl="0">
                <a:lnSpc>
                  <a:spcPts val="3534"/>
                </a:lnSpc>
                <a:spcBef>
                  <a:spcPct val="0"/>
                </a:spcBef>
              </a:pPr>
              <a:r>
                <a:rPr lang="en-US" sz="2356">
                  <a:solidFill>
                    <a:srgbClr val="000000"/>
                  </a:solidFill>
                  <a:latin typeface="Montserrat"/>
                </a:rPr>
                <a:t>cor: string</a:t>
              </a:r>
            </a:p>
          </p:txBody>
        </p:sp>
        <p:sp>
          <p:nvSpPr>
            <p:cNvPr name="AutoShape 28" id="28"/>
            <p:cNvSpPr/>
            <p:nvPr/>
          </p:nvSpPr>
          <p:spPr>
            <a:xfrm rot="0">
              <a:off x="0" y="1856427"/>
              <a:ext cx="3919531" cy="0"/>
            </a:xfrm>
            <a:prstGeom prst="line">
              <a:avLst/>
            </a:prstGeom>
            <a:ln cap="flat" w="12700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TextBox 29" id="29"/>
            <p:cNvSpPr txBox="true"/>
            <p:nvPr/>
          </p:nvSpPr>
          <p:spPr>
            <a:xfrm rot="0">
              <a:off x="218699" y="2274091"/>
              <a:ext cx="3550043" cy="114214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3534"/>
                </a:lnSpc>
              </a:pPr>
              <a:r>
                <a:rPr lang="en-US" sz="2356">
                  <a:solidFill>
                    <a:srgbClr val="000000"/>
                  </a:solidFill>
                  <a:latin typeface="Montserrat"/>
                </a:rPr>
                <a:t>amamenta(): void</a:t>
              </a:r>
            </a:p>
            <a:p>
              <a:pPr algn="just" marL="0" indent="0" lvl="0">
                <a:lnSpc>
                  <a:spcPts val="3534"/>
                </a:lnSpc>
                <a:spcBef>
                  <a:spcPct val="0"/>
                </a:spcBef>
              </a:pPr>
              <a:r>
                <a:rPr lang="en-US" sz="2356">
                  <a:solidFill>
                    <a:srgbClr val="000000"/>
                  </a:solidFill>
                  <a:latin typeface="Montserrat"/>
                </a:rPr>
                <a:t>fazCoco(): Coco</a:t>
              </a:r>
            </a:p>
          </p:txBody>
        </p:sp>
      </p:grpSp>
      <p:sp>
        <p:nvSpPr>
          <p:cNvPr name="AutoShape 30" id="30"/>
          <p:cNvSpPr/>
          <p:nvPr/>
        </p:nvSpPr>
        <p:spPr>
          <a:xfrm rot="2428485">
            <a:off x="10299625" y="5076072"/>
            <a:ext cx="2048369" cy="0"/>
          </a:xfrm>
          <a:prstGeom prst="line">
            <a:avLst/>
          </a:prstGeom>
          <a:ln cap="flat" w="95250">
            <a:solidFill>
              <a:srgbClr val="000000"/>
            </a:solidFill>
            <a:prstDash val="solid"/>
            <a:headEnd type="arrow" len="sm" w="med"/>
            <a:tailEnd type="none" len="sm" w="sm"/>
          </a:ln>
        </p:spPr>
      </p:sp>
      <p:sp>
        <p:nvSpPr>
          <p:cNvPr name="AutoShape 31" id="31"/>
          <p:cNvSpPr/>
          <p:nvPr/>
        </p:nvSpPr>
        <p:spPr>
          <a:xfrm rot="5371889">
            <a:off x="8516923" y="5166824"/>
            <a:ext cx="1148159" cy="0"/>
          </a:xfrm>
          <a:prstGeom prst="line">
            <a:avLst/>
          </a:prstGeom>
          <a:ln cap="flat" w="95250">
            <a:solidFill>
              <a:srgbClr val="000000"/>
            </a:solidFill>
            <a:prstDash val="solid"/>
            <a:headEnd type="arrow" len="sm" w="med"/>
            <a:tailEnd type="none" len="sm" w="sm"/>
          </a:ln>
        </p:spPr>
      </p:sp>
      <p:sp>
        <p:nvSpPr>
          <p:cNvPr name="AutoShape 32" id="32"/>
          <p:cNvSpPr/>
          <p:nvPr/>
        </p:nvSpPr>
        <p:spPr>
          <a:xfrm rot="8197457">
            <a:off x="6091800" y="5167631"/>
            <a:ext cx="1752622" cy="0"/>
          </a:xfrm>
          <a:prstGeom prst="line">
            <a:avLst/>
          </a:prstGeom>
          <a:ln cap="flat" w="95250">
            <a:solidFill>
              <a:srgbClr val="000000"/>
            </a:solidFill>
            <a:prstDash val="solid"/>
            <a:headEnd type="arrow" len="sm" w="med"/>
            <a:tailEnd type="none" len="sm" w="sm"/>
          </a:ln>
        </p:spPr>
      </p:sp>
      <p:grpSp>
        <p:nvGrpSpPr>
          <p:cNvPr name="Group 33" id="33"/>
          <p:cNvGrpSpPr/>
          <p:nvPr/>
        </p:nvGrpSpPr>
        <p:grpSpPr>
          <a:xfrm rot="0">
            <a:off x="11974397" y="5788509"/>
            <a:ext cx="3563546" cy="2791108"/>
            <a:chOff x="0" y="0"/>
            <a:chExt cx="4751394" cy="3721478"/>
          </a:xfrm>
        </p:grpSpPr>
        <p:grpSp>
          <p:nvGrpSpPr>
            <p:cNvPr name="Group 34" id="34"/>
            <p:cNvGrpSpPr/>
            <p:nvPr/>
          </p:nvGrpSpPr>
          <p:grpSpPr>
            <a:xfrm rot="0">
              <a:off x="0" y="0"/>
              <a:ext cx="4751394" cy="3721478"/>
              <a:chOff x="0" y="0"/>
              <a:chExt cx="22085086" cy="17297904"/>
            </a:xfrm>
          </p:grpSpPr>
          <p:sp>
            <p:nvSpPr>
              <p:cNvPr name="Freeform 35" id="35"/>
              <p:cNvSpPr/>
              <p:nvPr/>
            </p:nvSpPr>
            <p:spPr>
              <a:xfrm>
                <a:off x="31750" y="31750"/>
                <a:ext cx="22021586" cy="17234404"/>
              </a:xfrm>
              <a:custGeom>
                <a:avLst/>
                <a:gdLst/>
                <a:ahLst/>
                <a:cxnLst/>
                <a:rect r="r" b="b" t="t" l="l"/>
                <a:pathLst>
                  <a:path h="17234404" w="22021586">
                    <a:moveTo>
                      <a:pt x="21928875" y="17234404"/>
                    </a:moveTo>
                    <a:lnTo>
                      <a:pt x="92710" y="17234404"/>
                    </a:lnTo>
                    <a:cubicBezTo>
                      <a:pt x="41910" y="17234404"/>
                      <a:pt x="0" y="17192493"/>
                      <a:pt x="0" y="17141693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21927606" y="0"/>
                    </a:lnTo>
                    <a:cubicBezTo>
                      <a:pt x="21978406" y="0"/>
                      <a:pt x="22020316" y="41910"/>
                      <a:pt x="22020316" y="92710"/>
                    </a:cubicBezTo>
                    <a:lnTo>
                      <a:pt x="22020316" y="17140424"/>
                    </a:lnTo>
                    <a:cubicBezTo>
                      <a:pt x="22021586" y="17192493"/>
                      <a:pt x="21979675" y="17234404"/>
                      <a:pt x="21928875" y="17234404"/>
                    </a:cubicBezTo>
                    <a:close/>
                  </a:path>
                </a:pathLst>
              </a:custGeom>
              <a:solidFill>
                <a:srgbClr val="F9C041"/>
              </a:solidFill>
            </p:spPr>
          </p:sp>
          <p:sp>
            <p:nvSpPr>
              <p:cNvPr name="Freeform 36" id="36"/>
              <p:cNvSpPr/>
              <p:nvPr/>
            </p:nvSpPr>
            <p:spPr>
              <a:xfrm>
                <a:off x="0" y="0"/>
                <a:ext cx="22085086" cy="17297904"/>
              </a:xfrm>
              <a:custGeom>
                <a:avLst/>
                <a:gdLst/>
                <a:ahLst/>
                <a:cxnLst/>
                <a:rect r="r" b="b" t="t" l="l"/>
                <a:pathLst>
                  <a:path h="17297904" w="22085086">
                    <a:moveTo>
                      <a:pt x="21960625" y="59690"/>
                    </a:moveTo>
                    <a:cubicBezTo>
                      <a:pt x="21996186" y="59690"/>
                      <a:pt x="22025395" y="88900"/>
                      <a:pt x="22025395" y="124460"/>
                    </a:cubicBezTo>
                    <a:lnTo>
                      <a:pt x="22025395" y="17173443"/>
                    </a:lnTo>
                    <a:cubicBezTo>
                      <a:pt x="22025395" y="17209004"/>
                      <a:pt x="21996186" y="17238213"/>
                      <a:pt x="21960625" y="17238213"/>
                    </a:cubicBezTo>
                    <a:lnTo>
                      <a:pt x="124460" y="17238213"/>
                    </a:lnTo>
                    <a:cubicBezTo>
                      <a:pt x="88900" y="17238213"/>
                      <a:pt x="59690" y="17209004"/>
                      <a:pt x="59690" y="17173443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21960625" y="59690"/>
                    </a:lnTo>
                    <a:moveTo>
                      <a:pt x="21960625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17173443"/>
                    </a:lnTo>
                    <a:cubicBezTo>
                      <a:pt x="0" y="17242024"/>
                      <a:pt x="55880" y="17297904"/>
                      <a:pt x="124460" y="17297904"/>
                    </a:cubicBezTo>
                    <a:lnTo>
                      <a:pt x="21960625" y="17297904"/>
                    </a:lnTo>
                    <a:cubicBezTo>
                      <a:pt x="22029206" y="17297904"/>
                      <a:pt x="22085086" y="17242024"/>
                      <a:pt x="22085086" y="17173443"/>
                    </a:cubicBezTo>
                    <a:lnTo>
                      <a:pt x="22085086" y="124460"/>
                    </a:lnTo>
                    <a:cubicBezTo>
                      <a:pt x="22085086" y="55880"/>
                      <a:pt x="22029206" y="0"/>
                      <a:pt x="21960625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name="TextBox 37" id="37"/>
            <p:cNvSpPr txBox="true"/>
            <p:nvPr/>
          </p:nvSpPr>
          <p:spPr>
            <a:xfrm rot="0">
              <a:off x="150789" y="68324"/>
              <a:ext cx="4432884" cy="55339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534"/>
                </a:lnSpc>
                <a:spcBef>
                  <a:spcPct val="0"/>
                </a:spcBef>
              </a:pPr>
              <a:r>
                <a:rPr lang="en-US" sz="2356">
                  <a:solidFill>
                    <a:srgbClr val="000000"/>
                  </a:solidFill>
                  <a:latin typeface="Montserrat Bold"/>
                </a:rPr>
                <a:t>Morcego</a:t>
              </a:r>
            </a:p>
          </p:txBody>
        </p:sp>
        <p:sp>
          <p:nvSpPr>
            <p:cNvPr name="AutoShape 38" id="38"/>
            <p:cNvSpPr/>
            <p:nvPr/>
          </p:nvSpPr>
          <p:spPr>
            <a:xfrm rot="0">
              <a:off x="0" y="863021"/>
              <a:ext cx="4751394" cy="0"/>
            </a:xfrm>
            <a:prstGeom prst="line">
              <a:avLst/>
            </a:prstGeom>
            <a:ln cap="flat" w="12700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TextBox 39" id="39"/>
            <p:cNvSpPr txBox="true"/>
            <p:nvPr/>
          </p:nvSpPr>
          <p:spPr>
            <a:xfrm rot="0">
              <a:off x="218699" y="1036887"/>
              <a:ext cx="3700832" cy="54932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 marL="0" indent="0" lvl="0">
                <a:lnSpc>
                  <a:spcPts val="3534"/>
                </a:lnSpc>
                <a:spcBef>
                  <a:spcPct val="0"/>
                </a:spcBef>
              </a:pPr>
            </a:p>
          </p:txBody>
        </p:sp>
        <p:sp>
          <p:nvSpPr>
            <p:cNvPr name="AutoShape 40" id="40"/>
            <p:cNvSpPr/>
            <p:nvPr/>
          </p:nvSpPr>
          <p:spPr>
            <a:xfrm rot="0">
              <a:off x="0" y="1856427"/>
              <a:ext cx="4751394" cy="0"/>
            </a:xfrm>
            <a:prstGeom prst="line">
              <a:avLst/>
            </a:prstGeom>
            <a:ln cap="flat" w="12700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TextBox 41" id="41"/>
            <p:cNvSpPr txBox="true"/>
            <p:nvPr/>
          </p:nvSpPr>
          <p:spPr>
            <a:xfrm rot="0">
              <a:off x="218699" y="2274091"/>
              <a:ext cx="4268471" cy="114214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3534"/>
                </a:lnSpc>
              </a:pPr>
              <a:r>
                <a:rPr lang="en-US" sz="2356">
                  <a:solidFill>
                    <a:srgbClr val="000000"/>
                  </a:solidFill>
                  <a:latin typeface="Montserrat"/>
                </a:rPr>
                <a:t>voa(): void</a:t>
              </a:r>
            </a:p>
            <a:p>
              <a:pPr algn="just" marL="0" indent="0" lvl="0">
                <a:lnSpc>
                  <a:spcPts val="3534"/>
                </a:lnSpc>
                <a:spcBef>
                  <a:spcPct val="0"/>
                </a:spcBef>
              </a:pPr>
              <a:r>
                <a:rPr lang="en-US" sz="2356">
                  <a:solidFill>
                    <a:srgbClr val="000000"/>
                  </a:solidFill>
                  <a:latin typeface="Montserrat"/>
                </a:rPr>
                <a:t>ecolocaliza(): void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3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72199" y="3132013"/>
            <a:ext cx="4315881" cy="5643349"/>
            <a:chOff x="0" y="0"/>
            <a:chExt cx="864502" cy="1130404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864502" cy="1130403"/>
            </a:xfrm>
            <a:custGeom>
              <a:avLst/>
              <a:gdLst/>
              <a:ahLst/>
              <a:cxnLst/>
              <a:rect r="r" b="b" t="t" l="l"/>
              <a:pathLst>
                <a:path h="1130403" w="864502">
                  <a:moveTo>
                    <a:pt x="0" y="0"/>
                  </a:moveTo>
                  <a:lnTo>
                    <a:pt x="864502" y="0"/>
                  </a:lnTo>
                  <a:lnTo>
                    <a:pt x="864502" y="1130403"/>
                  </a:lnTo>
                  <a:lnTo>
                    <a:pt x="0" y="1130403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009575" y="2971723"/>
            <a:ext cx="4396601" cy="5668996"/>
            <a:chOff x="0" y="0"/>
            <a:chExt cx="880671" cy="1135541"/>
          </a:xfrm>
        </p:grpSpPr>
        <p:sp>
          <p:nvSpPr>
            <p:cNvPr name="Freeform 6" id="6"/>
            <p:cNvSpPr/>
            <p:nvPr/>
          </p:nvSpPr>
          <p:spPr>
            <a:xfrm>
              <a:off x="0" y="0"/>
              <a:ext cx="880671" cy="1135541"/>
            </a:xfrm>
            <a:custGeom>
              <a:avLst/>
              <a:gdLst/>
              <a:ahLst/>
              <a:cxnLst/>
              <a:rect r="r" b="b" t="t" l="l"/>
              <a:pathLst>
                <a:path h="1135541" w="880671">
                  <a:moveTo>
                    <a:pt x="0" y="0"/>
                  </a:moveTo>
                  <a:lnTo>
                    <a:pt x="880671" y="0"/>
                  </a:lnTo>
                  <a:lnTo>
                    <a:pt x="880671" y="1135541"/>
                  </a:lnTo>
                  <a:lnTo>
                    <a:pt x="0" y="1135541"/>
                  </a:lnTo>
                  <a:close/>
                </a:path>
              </a:pathLst>
            </a:custGeom>
            <a:solidFill>
              <a:srgbClr val="4C618A"/>
            </a:solidFill>
            <a:ln w="57150">
              <a:solidFill>
                <a:srgbClr val="000000"/>
              </a:solidFill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009575" y="2971723"/>
            <a:ext cx="4396601" cy="421052"/>
            <a:chOff x="0" y="0"/>
            <a:chExt cx="1206023" cy="115498"/>
          </a:xfrm>
        </p:grpSpPr>
        <p:sp>
          <p:nvSpPr>
            <p:cNvPr name="Freeform 9" id="9"/>
            <p:cNvSpPr/>
            <p:nvPr/>
          </p:nvSpPr>
          <p:spPr>
            <a:xfrm>
              <a:off x="0" y="0"/>
              <a:ext cx="1206023" cy="115498"/>
            </a:xfrm>
            <a:custGeom>
              <a:avLst/>
              <a:gdLst/>
              <a:ahLst/>
              <a:cxnLst/>
              <a:rect r="r" b="b" t="t" l="l"/>
              <a:pathLst>
                <a:path h="115498" w="1206023">
                  <a:moveTo>
                    <a:pt x="0" y="0"/>
                  </a:moveTo>
                  <a:lnTo>
                    <a:pt x="1206023" y="0"/>
                  </a:lnTo>
                  <a:lnTo>
                    <a:pt x="1206023" y="115498"/>
                  </a:lnTo>
                  <a:lnTo>
                    <a:pt x="0" y="115498"/>
                  </a:lnTo>
                  <a:close/>
                </a:path>
              </a:pathLst>
            </a:custGeom>
            <a:solidFill>
              <a:srgbClr val="FFFFFF"/>
            </a:solidFill>
            <a:ln w="57150">
              <a:solidFill>
                <a:srgbClr val="000000"/>
              </a:solidFill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pic>
        <p:nvPicPr>
          <p:cNvPr name="Picture 11" id="11"/>
          <p:cNvPicPr>
            <a:picLocks noChangeAspect="true"/>
          </p:cNvPicPr>
          <p:nvPr/>
        </p:nvPicPr>
        <p:blipFill>
          <a:blip r:embed="rId2"/>
          <a:srcRect l="0" t="25116" r="5098" b="33458"/>
          <a:stretch>
            <a:fillRect/>
          </a:stretch>
        </p:blipFill>
        <p:spPr>
          <a:xfrm flipH="false" flipV="false" rot="0">
            <a:off x="1116942" y="3072277"/>
            <a:ext cx="671822" cy="219944"/>
          </a:xfrm>
          <a:prstGeom prst="rect">
            <a:avLst/>
          </a:prstGeom>
        </p:spPr>
      </p:pic>
      <p:sp>
        <p:nvSpPr>
          <p:cNvPr name="TextBox 12" id="12"/>
          <p:cNvSpPr txBox="true"/>
          <p:nvPr/>
        </p:nvSpPr>
        <p:spPr>
          <a:xfrm rot="0">
            <a:off x="1231562" y="3517415"/>
            <a:ext cx="3575928" cy="49038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189"/>
              </a:lnSpc>
            </a:pPr>
            <a:r>
              <a:rPr lang="en-US" sz="1564">
                <a:solidFill>
                  <a:srgbClr val="FE8CFE"/>
                </a:solidFill>
                <a:latin typeface="Fira Code"/>
              </a:rPr>
              <a:t>abstract </a:t>
            </a:r>
            <a:r>
              <a:rPr lang="en-US" sz="1564">
                <a:solidFill>
                  <a:srgbClr val="2DBEB1"/>
                </a:solidFill>
                <a:latin typeface="Fira Code"/>
              </a:rPr>
              <a:t>class </a:t>
            </a:r>
            <a:r>
              <a:rPr lang="en-US" sz="1564">
                <a:solidFill>
                  <a:srgbClr val="FBF3E4"/>
                </a:solidFill>
                <a:latin typeface="Fira Code"/>
              </a:rPr>
              <a:t>Mamifero {</a:t>
            </a:r>
          </a:p>
          <a:p>
            <a:pPr>
              <a:lnSpc>
                <a:spcPts val="2189"/>
              </a:lnSpc>
            </a:pPr>
            <a:r>
              <a:rPr lang="en-US" sz="1564">
                <a:solidFill>
                  <a:srgbClr val="FE8CFE"/>
                </a:solidFill>
                <a:latin typeface="Fira Code"/>
              </a:rPr>
              <a:t>  </a:t>
            </a:r>
            <a:r>
              <a:rPr lang="en-US" sz="1564">
                <a:solidFill>
                  <a:srgbClr val="FBF3E4"/>
                </a:solidFill>
                <a:latin typeface="Fira Code"/>
              </a:rPr>
              <a:t>cor: </a:t>
            </a:r>
            <a:r>
              <a:rPr lang="en-US" sz="1564">
                <a:solidFill>
                  <a:srgbClr val="70FEFE"/>
                </a:solidFill>
                <a:latin typeface="Fira Code"/>
              </a:rPr>
              <a:t>string</a:t>
            </a:r>
            <a:r>
              <a:rPr lang="en-US" sz="1564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2189"/>
              </a:lnSpc>
            </a:pPr>
            <a:r>
              <a:rPr lang="en-US" sz="1564">
                <a:solidFill>
                  <a:srgbClr val="FBF3E4"/>
                </a:solidFill>
                <a:latin typeface="Fira Code"/>
              </a:rPr>
              <a:t>  </a:t>
            </a:r>
          </a:p>
          <a:p>
            <a:pPr>
              <a:lnSpc>
                <a:spcPts val="2189"/>
              </a:lnSpc>
            </a:pPr>
            <a:r>
              <a:rPr lang="en-US" sz="1564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564">
                <a:solidFill>
                  <a:srgbClr val="2DBEB1"/>
                </a:solidFill>
                <a:latin typeface="Fira Code"/>
              </a:rPr>
              <a:t>constructor</a:t>
            </a:r>
            <a:r>
              <a:rPr lang="en-US" sz="1564">
                <a:solidFill>
                  <a:srgbClr val="FBF3E4"/>
                </a:solidFill>
                <a:latin typeface="Fira Code"/>
              </a:rPr>
              <a:t>(cor: </a:t>
            </a:r>
            <a:r>
              <a:rPr lang="en-US" sz="1564">
                <a:solidFill>
                  <a:srgbClr val="70FEFE"/>
                </a:solidFill>
                <a:latin typeface="Fira Code"/>
              </a:rPr>
              <a:t>string</a:t>
            </a:r>
            <a:r>
              <a:rPr lang="en-US" sz="1564">
                <a:solidFill>
                  <a:srgbClr val="FBF3E4"/>
                </a:solidFill>
                <a:latin typeface="Fira Code"/>
              </a:rPr>
              <a:t>) {</a:t>
            </a:r>
          </a:p>
          <a:p>
            <a:pPr>
              <a:lnSpc>
                <a:spcPts val="2189"/>
              </a:lnSpc>
            </a:pPr>
            <a:r>
              <a:rPr lang="en-US" sz="1564">
                <a:solidFill>
                  <a:srgbClr val="FBF3E4"/>
                </a:solidFill>
                <a:latin typeface="Fira Code"/>
              </a:rPr>
              <a:t>     </a:t>
            </a:r>
            <a:r>
              <a:rPr lang="en-US" sz="1564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564">
                <a:solidFill>
                  <a:srgbClr val="FBF3E4"/>
                </a:solidFill>
                <a:latin typeface="Fira Code"/>
              </a:rPr>
              <a:t>.cor = cor;</a:t>
            </a:r>
          </a:p>
          <a:p>
            <a:pPr>
              <a:lnSpc>
                <a:spcPts val="2189"/>
              </a:lnSpc>
            </a:pPr>
            <a:r>
              <a:rPr lang="en-US" sz="1564">
                <a:solidFill>
                  <a:srgbClr val="FBF3E4"/>
                </a:solidFill>
                <a:latin typeface="Fira Code"/>
              </a:rPr>
              <a:t>  }</a:t>
            </a:r>
          </a:p>
          <a:p>
            <a:pPr>
              <a:lnSpc>
                <a:spcPts val="2189"/>
              </a:lnSpc>
            </a:pPr>
            <a:r>
              <a:rPr lang="en-US" sz="1564">
                <a:solidFill>
                  <a:srgbClr val="FBF3E4"/>
                </a:solidFill>
                <a:latin typeface="Fira Code"/>
              </a:rPr>
              <a:t>  </a:t>
            </a:r>
          </a:p>
          <a:p>
            <a:pPr>
              <a:lnSpc>
                <a:spcPts val="2189"/>
              </a:lnSpc>
            </a:pPr>
            <a:r>
              <a:rPr lang="en-US" sz="1564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564">
                <a:solidFill>
                  <a:srgbClr val="F8BFA7"/>
                </a:solidFill>
                <a:latin typeface="Fira Code"/>
              </a:rPr>
              <a:t>amamenta</a:t>
            </a:r>
            <a:r>
              <a:rPr lang="en-US" sz="1564">
                <a:solidFill>
                  <a:srgbClr val="FBF3E4"/>
                </a:solidFill>
                <a:latin typeface="Fira Code"/>
              </a:rPr>
              <a:t>(): </a:t>
            </a:r>
            <a:r>
              <a:rPr lang="en-US" sz="1564">
                <a:solidFill>
                  <a:srgbClr val="70FEFE"/>
                </a:solidFill>
                <a:latin typeface="Fira Code"/>
              </a:rPr>
              <a:t>void</a:t>
            </a:r>
            <a:r>
              <a:rPr lang="en-US" sz="1564">
                <a:solidFill>
                  <a:srgbClr val="FBF3E4"/>
                </a:solidFill>
                <a:latin typeface="Fira Code"/>
              </a:rPr>
              <a:t> {</a:t>
            </a:r>
          </a:p>
          <a:p>
            <a:pPr>
              <a:lnSpc>
                <a:spcPts val="2189"/>
              </a:lnSpc>
            </a:pPr>
            <a:r>
              <a:rPr lang="en-US" sz="1564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564">
                <a:solidFill>
                  <a:srgbClr val="3ABDC4"/>
                </a:solidFill>
                <a:latin typeface="Fira Code"/>
              </a:rPr>
              <a:t>// implementação do método</a:t>
            </a:r>
          </a:p>
          <a:p>
            <a:pPr>
              <a:lnSpc>
                <a:spcPts val="2189"/>
              </a:lnSpc>
            </a:pPr>
            <a:r>
              <a:rPr lang="en-US" sz="1564">
                <a:solidFill>
                  <a:srgbClr val="FBF3E4"/>
                </a:solidFill>
                <a:latin typeface="Fira Code"/>
              </a:rPr>
              <a:t>  }</a:t>
            </a:r>
          </a:p>
          <a:p>
            <a:pPr>
              <a:lnSpc>
                <a:spcPts val="2189"/>
              </a:lnSpc>
            </a:pPr>
          </a:p>
          <a:p>
            <a:pPr>
              <a:lnSpc>
                <a:spcPts val="2189"/>
              </a:lnSpc>
            </a:pPr>
            <a:r>
              <a:rPr lang="en-US" sz="1564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564">
                <a:solidFill>
                  <a:srgbClr val="F8BFA7"/>
                </a:solidFill>
                <a:latin typeface="Fira Code"/>
              </a:rPr>
              <a:t>fazCoco</a:t>
            </a:r>
            <a:r>
              <a:rPr lang="en-US" sz="1564">
                <a:solidFill>
                  <a:srgbClr val="FBF3E4"/>
                </a:solidFill>
                <a:latin typeface="Fira Code"/>
              </a:rPr>
              <a:t>(): </a:t>
            </a:r>
            <a:r>
              <a:rPr lang="en-US" sz="1564">
                <a:solidFill>
                  <a:srgbClr val="70FEFE"/>
                </a:solidFill>
                <a:latin typeface="Fira Code"/>
              </a:rPr>
              <a:t>Coco </a:t>
            </a:r>
            <a:r>
              <a:rPr lang="en-US" sz="1564">
                <a:solidFill>
                  <a:srgbClr val="FBF3E4"/>
                </a:solidFill>
                <a:latin typeface="Fira Code"/>
              </a:rPr>
              <a:t>{</a:t>
            </a:r>
          </a:p>
          <a:p>
            <a:pPr>
              <a:lnSpc>
                <a:spcPts val="2189"/>
              </a:lnSpc>
            </a:pPr>
            <a:r>
              <a:rPr lang="en-US" sz="1564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564">
                <a:solidFill>
                  <a:srgbClr val="2DBEB1"/>
                </a:solidFill>
                <a:latin typeface="Fira Code"/>
              </a:rPr>
              <a:t>// implementação do método</a:t>
            </a:r>
          </a:p>
          <a:p>
            <a:pPr>
              <a:lnSpc>
                <a:spcPts val="2189"/>
              </a:lnSpc>
            </a:pPr>
            <a:r>
              <a:rPr lang="en-US" sz="1564">
                <a:solidFill>
                  <a:srgbClr val="FBF3E4"/>
                </a:solidFill>
                <a:latin typeface="Fira Code"/>
              </a:rPr>
              <a:t>  }</a:t>
            </a:r>
          </a:p>
          <a:p>
            <a:pPr>
              <a:lnSpc>
                <a:spcPts val="2189"/>
              </a:lnSpc>
            </a:pPr>
            <a:r>
              <a:rPr lang="en-US" sz="1564">
                <a:solidFill>
                  <a:srgbClr val="FBF3E4"/>
                </a:solidFill>
                <a:latin typeface="Fira Code"/>
              </a:rPr>
              <a:t>  </a:t>
            </a:r>
          </a:p>
          <a:p>
            <a:pPr>
              <a:lnSpc>
                <a:spcPts val="2189"/>
              </a:lnSpc>
            </a:pPr>
            <a:r>
              <a:rPr lang="en-US" sz="1564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564">
                <a:solidFill>
                  <a:srgbClr val="FE8CFE"/>
                </a:solidFill>
                <a:latin typeface="Fira Code"/>
              </a:rPr>
              <a:t>abstract </a:t>
            </a:r>
            <a:r>
              <a:rPr lang="en-US" sz="1564">
                <a:solidFill>
                  <a:srgbClr val="F8BFA7"/>
                </a:solidFill>
                <a:latin typeface="Fira Code"/>
              </a:rPr>
              <a:t>comunica</a:t>
            </a:r>
            <a:r>
              <a:rPr lang="en-US" sz="1564">
                <a:solidFill>
                  <a:srgbClr val="FBF3E4"/>
                </a:solidFill>
                <a:latin typeface="Fira Code"/>
              </a:rPr>
              <a:t>(): </a:t>
            </a:r>
            <a:r>
              <a:rPr lang="en-US" sz="1564">
                <a:solidFill>
                  <a:srgbClr val="70FEFE"/>
                </a:solidFill>
                <a:latin typeface="Fira Code"/>
              </a:rPr>
              <a:t>void</a:t>
            </a:r>
            <a:r>
              <a:rPr lang="en-US" sz="1564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2189"/>
              </a:lnSpc>
            </a:pPr>
            <a:r>
              <a:rPr lang="en-US" sz="1564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564">
                <a:solidFill>
                  <a:srgbClr val="FE8CFE"/>
                </a:solidFill>
                <a:latin typeface="Fira Code"/>
              </a:rPr>
              <a:t>abstract </a:t>
            </a:r>
            <a:r>
              <a:rPr lang="en-US" sz="1564">
                <a:solidFill>
                  <a:srgbClr val="F8BFA7"/>
                </a:solidFill>
                <a:latin typeface="Fira Code"/>
              </a:rPr>
              <a:t>desloca</a:t>
            </a:r>
            <a:r>
              <a:rPr lang="en-US" sz="1564">
                <a:solidFill>
                  <a:srgbClr val="FBF3E4"/>
                </a:solidFill>
                <a:latin typeface="Fira Code"/>
              </a:rPr>
              <a:t>(): </a:t>
            </a:r>
            <a:r>
              <a:rPr lang="en-US" sz="1564">
                <a:solidFill>
                  <a:srgbClr val="70FEFE"/>
                </a:solidFill>
                <a:latin typeface="Fira Code"/>
              </a:rPr>
              <a:t>void</a:t>
            </a:r>
            <a:r>
              <a:rPr lang="en-US" sz="1564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2189"/>
              </a:lnSpc>
            </a:pPr>
            <a:r>
              <a:rPr lang="en-US" sz="1564">
                <a:solidFill>
                  <a:srgbClr val="FBF3E4"/>
                </a:solidFill>
                <a:latin typeface="Fira Code"/>
              </a:rPr>
              <a:t>}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6164553" y="1594735"/>
            <a:ext cx="5517783" cy="7257819"/>
            <a:chOff x="0" y="0"/>
            <a:chExt cx="1105252" cy="1453793"/>
          </a:xfrm>
        </p:grpSpPr>
        <p:sp>
          <p:nvSpPr>
            <p:cNvPr name="Freeform 14" id="14"/>
            <p:cNvSpPr/>
            <p:nvPr/>
          </p:nvSpPr>
          <p:spPr>
            <a:xfrm>
              <a:off x="0" y="0"/>
              <a:ext cx="1105252" cy="1453794"/>
            </a:xfrm>
            <a:custGeom>
              <a:avLst/>
              <a:gdLst/>
              <a:ahLst/>
              <a:cxnLst/>
              <a:rect r="r" b="b" t="t" l="l"/>
              <a:pathLst>
                <a:path h="1453794" w="1105252">
                  <a:moveTo>
                    <a:pt x="0" y="0"/>
                  </a:moveTo>
                  <a:lnTo>
                    <a:pt x="1105252" y="0"/>
                  </a:lnTo>
                  <a:lnTo>
                    <a:pt x="1105252" y="1453794"/>
                  </a:lnTo>
                  <a:lnTo>
                    <a:pt x="0" y="1453794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6301928" y="1434445"/>
            <a:ext cx="5663683" cy="7251914"/>
            <a:chOff x="0" y="0"/>
            <a:chExt cx="1134476" cy="1452611"/>
          </a:xfrm>
        </p:grpSpPr>
        <p:sp>
          <p:nvSpPr>
            <p:cNvPr name="Freeform 17" id="17"/>
            <p:cNvSpPr/>
            <p:nvPr/>
          </p:nvSpPr>
          <p:spPr>
            <a:xfrm>
              <a:off x="0" y="0"/>
              <a:ext cx="1134476" cy="1452611"/>
            </a:xfrm>
            <a:custGeom>
              <a:avLst/>
              <a:gdLst/>
              <a:ahLst/>
              <a:cxnLst/>
              <a:rect r="r" b="b" t="t" l="l"/>
              <a:pathLst>
                <a:path h="1452611" w="1134476">
                  <a:moveTo>
                    <a:pt x="0" y="0"/>
                  </a:moveTo>
                  <a:lnTo>
                    <a:pt x="1134476" y="0"/>
                  </a:lnTo>
                  <a:lnTo>
                    <a:pt x="1134476" y="1452611"/>
                  </a:lnTo>
                  <a:lnTo>
                    <a:pt x="0" y="1452611"/>
                  </a:lnTo>
                  <a:close/>
                </a:path>
              </a:pathLst>
            </a:custGeom>
            <a:solidFill>
              <a:srgbClr val="4C618A"/>
            </a:solidFill>
            <a:ln w="57150">
              <a:solidFill>
                <a:srgbClr val="000000"/>
              </a:solidFill>
            </a:ln>
          </p:spPr>
        </p:sp>
        <p:sp>
          <p:nvSpPr>
            <p:cNvPr name="TextBox 18" id="18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6301928" y="1434445"/>
            <a:ext cx="5663683" cy="421052"/>
            <a:chOff x="0" y="0"/>
            <a:chExt cx="1553594" cy="115498"/>
          </a:xfrm>
        </p:grpSpPr>
        <p:sp>
          <p:nvSpPr>
            <p:cNvPr name="Freeform 20" id="20"/>
            <p:cNvSpPr/>
            <p:nvPr/>
          </p:nvSpPr>
          <p:spPr>
            <a:xfrm>
              <a:off x="0" y="0"/>
              <a:ext cx="1553594" cy="115498"/>
            </a:xfrm>
            <a:custGeom>
              <a:avLst/>
              <a:gdLst/>
              <a:ahLst/>
              <a:cxnLst/>
              <a:rect r="r" b="b" t="t" l="l"/>
              <a:pathLst>
                <a:path h="115498" w="1553594">
                  <a:moveTo>
                    <a:pt x="0" y="0"/>
                  </a:moveTo>
                  <a:lnTo>
                    <a:pt x="1553594" y="0"/>
                  </a:lnTo>
                  <a:lnTo>
                    <a:pt x="1553594" y="115498"/>
                  </a:lnTo>
                  <a:lnTo>
                    <a:pt x="0" y="115498"/>
                  </a:lnTo>
                  <a:close/>
                </a:path>
              </a:pathLst>
            </a:custGeom>
            <a:solidFill>
              <a:srgbClr val="FFFFFF"/>
            </a:solidFill>
            <a:ln w="57150">
              <a:solidFill>
                <a:srgbClr val="000000"/>
              </a:solidFill>
            </a:ln>
          </p:spPr>
        </p:sp>
        <p:sp>
          <p:nvSpPr>
            <p:cNvPr name="TextBox 21" id="21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pic>
        <p:nvPicPr>
          <p:cNvPr name="Picture 22" id="22"/>
          <p:cNvPicPr>
            <a:picLocks noChangeAspect="true"/>
          </p:cNvPicPr>
          <p:nvPr/>
        </p:nvPicPr>
        <p:blipFill>
          <a:blip r:embed="rId2"/>
          <a:srcRect l="0" t="25116" r="5098" b="33458"/>
          <a:stretch>
            <a:fillRect/>
          </a:stretch>
        </p:blipFill>
        <p:spPr>
          <a:xfrm flipH="false" flipV="false" rot="0">
            <a:off x="6409295" y="1535000"/>
            <a:ext cx="671822" cy="219944"/>
          </a:xfrm>
          <a:prstGeom prst="rect">
            <a:avLst/>
          </a:prstGeom>
        </p:spPr>
      </p:pic>
      <p:sp>
        <p:nvSpPr>
          <p:cNvPr name="TextBox 23" id="23"/>
          <p:cNvSpPr txBox="true"/>
          <p:nvPr/>
        </p:nvSpPr>
        <p:spPr>
          <a:xfrm rot="0">
            <a:off x="6523915" y="1980138"/>
            <a:ext cx="5006418" cy="65452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189"/>
              </a:lnSpc>
            </a:pPr>
            <a:r>
              <a:rPr lang="en-US" sz="1564">
                <a:solidFill>
                  <a:srgbClr val="2DBEB1"/>
                </a:solidFill>
                <a:latin typeface="Fira Code"/>
              </a:rPr>
              <a:t>class </a:t>
            </a:r>
            <a:r>
              <a:rPr lang="en-US" sz="1564">
                <a:solidFill>
                  <a:srgbClr val="FBF3E4"/>
                </a:solidFill>
                <a:latin typeface="Fira Code"/>
              </a:rPr>
              <a:t>Cachorro </a:t>
            </a:r>
            <a:r>
              <a:rPr lang="en-US" sz="1564">
                <a:solidFill>
                  <a:srgbClr val="FE8CFE"/>
                </a:solidFill>
                <a:latin typeface="Fira Code"/>
              </a:rPr>
              <a:t>extends </a:t>
            </a:r>
            <a:r>
              <a:rPr lang="en-US" sz="1564">
                <a:solidFill>
                  <a:srgbClr val="FBF3E4"/>
                </a:solidFill>
                <a:latin typeface="Fira Code"/>
              </a:rPr>
              <a:t>Mamifero {</a:t>
            </a:r>
          </a:p>
          <a:p>
            <a:pPr>
              <a:lnSpc>
                <a:spcPts val="2189"/>
              </a:lnSpc>
            </a:pPr>
            <a:r>
              <a:rPr lang="en-US" sz="1564">
                <a:solidFill>
                  <a:srgbClr val="FE8CFE"/>
                </a:solidFill>
                <a:latin typeface="Fira Code"/>
              </a:rPr>
              <a:t>  </a:t>
            </a:r>
            <a:r>
              <a:rPr lang="en-US" sz="1564">
                <a:solidFill>
                  <a:srgbClr val="FBF3E4"/>
                </a:solidFill>
                <a:latin typeface="Fira Code"/>
              </a:rPr>
              <a:t>raca: </a:t>
            </a:r>
            <a:r>
              <a:rPr lang="en-US" sz="1564">
                <a:solidFill>
                  <a:srgbClr val="70FEFE"/>
                </a:solidFill>
                <a:latin typeface="Fira Code"/>
              </a:rPr>
              <a:t>string</a:t>
            </a:r>
            <a:r>
              <a:rPr lang="en-US" sz="1564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2189"/>
              </a:lnSpc>
            </a:pPr>
            <a:r>
              <a:rPr lang="en-US" sz="1564">
                <a:solidFill>
                  <a:srgbClr val="FBF3E4"/>
                </a:solidFill>
                <a:latin typeface="Fira Code"/>
              </a:rPr>
              <a:t>  </a:t>
            </a:r>
          </a:p>
          <a:p>
            <a:pPr>
              <a:lnSpc>
                <a:spcPts val="2189"/>
              </a:lnSpc>
            </a:pPr>
            <a:r>
              <a:rPr lang="en-US" sz="1564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564">
                <a:solidFill>
                  <a:srgbClr val="2DBEB1"/>
                </a:solidFill>
                <a:latin typeface="Fira Code"/>
              </a:rPr>
              <a:t>constructor</a:t>
            </a:r>
            <a:r>
              <a:rPr lang="en-US" sz="1564">
                <a:solidFill>
                  <a:srgbClr val="FBF3E4"/>
                </a:solidFill>
                <a:latin typeface="Fira Code"/>
              </a:rPr>
              <a:t>(cor: </a:t>
            </a:r>
            <a:r>
              <a:rPr lang="en-US" sz="1564">
                <a:solidFill>
                  <a:srgbClr val="70FEFE"/>
                </a:solidFill>
                <a:latin typeface="Fira Code"/>
              </a:rPr>
              <a:t>string</a:t>
            </a:r>
            <a:r>
              <a:rPr lang="en-US" sz="1564">
                <a:solidFill>
                  <a:srgbClr val="FBF3E4"/>
                </a:solidFill>
                <a:latin typeface="Fira Code"/>
              </a:rPr>
              <a:t>,</a:t>
            </a:r>
            <a:r>
              <a:rPr lang="en-US" sz="1564">
                <a:solidFill>
                  <a:srgbClr val="70FEFE"/>
                </a:solidFill>
                <a:latin typeface="Fira Code"/>
              </a:rPr>
              <a:t> </a:t>
            </a:r>
            <a:r>
              <a:rPr lang="en-US" sz="1564">
                <a:solidFill>
                  <a:srgbClr val="FBF3E4"/>
                </a:solidFill>
                <a:latin typeface="Fira Code"/>
              </a:rPr>
              <a:t>raca:</a:t>
            </a:r>
            <a:r>
              <a:rPr lang="en-US" sz="1564">
                <a:solidFill>
                  <a:srgbClr val="70FEFE"/>
                </a:solidFill>
                <a:latin typeface="Fira Code"/>
              </a:rPr>
              <a:t> string</a:t>
            </a:r>
            <a:r>
              <a:rPr lang="en-US" sz="1564">
                <a:solidFill>
                  <a:srgbClr val="FBF3E4"/>
                </a:solidFill>
                <a:latin typeface="Fira Code"/>
              </a:rPr>
              <a:t>) {</a:t>
            </a:r>
          </a:p>
          <a:p>
            <a:pPr>
              <a:lnSpc>
                <a:spcPts val="2189"/>
              </a:lnSpc>
            </a:pPr>
            <a:r>
              <a:rPr lang="en-US" sz="1564">
                <a:solidFill>
                  <a:srgbClr val="FBF3E4"/>
                </a:solidFill>
                <a:latin typeface="Fira Code"/>
              </a:rPr>
              <a:t>     </a:t>
            </a:r>
            <a:r>
              <a:rPr lang="en-US" sz="1564">
                <a:solidFill>
                  <a:srgbClr val="FE8CFE"/>
                </a:solidFill>
                <a:latin typeface="Fira Code"/>
              </a:rPr>
              <a:t>super</a:t>
            </a:r>
            <a:r>
              <a:rPr lang="en-US" sz="1564">
                <a:solidFill>
                  <a:srgbClr val="FBF3E4"/>
                </a:solidFill>
                <a:latin typeface="Fira Code"/>
              </a:rPr>
              <a:t>(cor)</a:t>
            </a:r>
          </a:p>
          <a:p>
            <a:pPr>
              <a:lnSpc>
                <a:spcPts val="2189"/>
              </a:lnSpc>
            </a:pPr>
            <a:r>
              <a:rPr lang="en-US" sz="1564">
                <a:solidFill>
                  <a:srgbClr val="FBF3E4"/>
                </a:solidFill>
                <a:latin typeface="Fira Code"/>
              </a:rPr>
              <a:t>     </a:t>
            </a:r>
            <a:r>
              <a:rPr lang="en-US" sz="1564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564">
                <a:solidFill>
                  <a:srgbClr val="FBF3E4"/>
                </a:solidFill>
                <a:latin typeface="Fira Code"/>
              </a:rPr>
              <a:t>.raca = raca;</a:t>
            </a:r>
          </a:p>
          <a:p>
            <a:pPr>
              <a:lnSpc>
                <a:spcPts val="2189"/>
              </a:lnSpc>
            </a:pPr>
            <a:r>
              <a:rPr lang="en-US" sz="1564">
                <a:solidFill>
                  <a:srgbClr val="FBF3E4"/>
                </a:solidFill>
                <a:latin typeface="Fira Code"/>
              </a:rPr>
              <a:t>  }</a:t>
            </a:r>
          </a:p>
          <a:p>
            <a:pPr>
              <a:lnSpc>
                <a:spcPts val="2189"/>
              </a:lnSpc>
            </a:pPr>
            <a:r>
              <a:rPr lang="en-US" sz="1564">
                <a:solidFill>
                  <a:srgbClr val="FBF3E4"/>
                </a:solidFill>
                <a:latin typeface="Fira Code"/>
              </a:rPr>
              <a:t>  </a:t>
            </a:r>
          </a:p>
          <a:p>
            <a:pPr>
              <a:lnSpc>
                <a:spcPts val="2189"/>
              </a:lnSpc>
            </a:pPr>
            <a:r>
              <a:rPr lang="en-US" sz="1564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564">
                <a:solidFill>
                  <a:srgbClr val="FE8CFE"/>
                </a:solidFill>
                <a:latin typeface="Fira Code"/>
              </a:rPr>
              <a:t>private </a:t>
            </a:r>
            <a:r>
              <a:rPr lang="en-US" sz="1564">
                <a:solidFill>
                  <a:srgbClr val="F8BFA7"/>
                </a:solidFill>
                <a:latin typeface="Fira Code"/>
              </a:rPr>
              <a:t>late</a:t>
            </a:r>
            <a:r>
              <a:rPr lang="en-US" sz="1564">
                <a:solidFill>
                  <a:srgbClr val="FBF3E4"/>
                </a:solidFill>
                <a:latin typeface="Fira Code"/>
              </a:rPr>
              <a:t>(): </a:t>
            </a:r>
            <a:r>
              <a:rPr lang="en-US" sz="1564">
                <a:solidFill>
                  <a:srgbClr val="70FEFE"/>
                </a:solidFill>
                <a:latin typeface="Fira Code"/>
              </a:rPr>
              <a:t>void</a:t>
            </a:r>
            <a:r>
              <a:rPr lang="en-US" sz="1564">
                <a:solidFill>
                  <a:srgbClr val="FBF3E4"/>
                </a:solidFill>
                <a:latin typeface="Fira Code"/>
              </a:rPr>
              <a:t> {</a:t>
            </a:r>
          </a:p>
          <a:p>
            <a:pPr>
              <a:lnSpc>
                <a:spcPts val="2189"/>
              </a:lnSpc>
            </a:pPr>
            <a:r>
              <a:rPr lang="en-US" sz="1564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564">
                <a:solidFill>
                  <a:srgbClr val="3ABDC4"/>
                </a:solidFill>
                <a:latin typeface="Fira Code"/>
              </a:rPr>
              <a:t>// implementação do método</a:t>
            </a:r>
          </a:p>
          <a:p>
            <a:pPr>
              <a:lnSpc>
                <a:spcPts val="2189"/>
              </a:lnSpc>
            </a:pPr>
            <a:r>
              <a:rPr lang="en-US" sz="1564">
                <a:solidFill>
                  <a:srgbClr val="FBF3E4"/>
                </a:solidFill>
                <a:latin typeface="Fira Code"/>
              </a:rPr>
              <a:t>  }</a:t>
            </a:r>
          </a:p>
          <a:p>
            <a:pPr>
              <a:lnSpc>
                <a:spcPts val="2189"/>
              </a:lnSpc>
            </a:pPr>
          </a:p>
          <a:p>
            <a:pPr>
              <a:lnSpc>
                <a:spcPts val="2189"/>
              </a:lnSpc>
            </a:pPr>
            <a:r>
              <a:rPr lang="en-US" sz="1564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564">
                <a:solidFill>
                  <a:srgbClr val="FE8CFE"/>
                </a:solidFill>
                <a:latin typeface="Fira Code"/>
              </a:rPr>
              <a:t>private </a:t>
            </a:r>
            <a:r>
              <a:rPr lang="en-US" sz="1564">
                <a:solidFill>
                  <a:srgbClr val="F8BFA7"/>
                </a:solidFill>
                <a:latin typeface="Fira Code"/>
              </a:rPr>
              <a:t>corre</a:t>
            </a:r>
            <a:r>
              <a:rPr lang="en-US" sz="1564">
                <a:solidFill>
                  <a:srgbClr val="FBF3E4"/>
                </a:solidFill>
                <a:latin typeface="Fira Code"/>
              </a:rPr>
              <a:t>(): </a:t>
            </a:r>
            <a:r>
              <a:rPr lang="en-US" sz="1564">
                <a:solidFill>
                  <a:srgbClr val="70FEFE"/>
                </a:solidFill>
                <a:latin typeface="Fira Code"/>
              </a:rPr>
              <a:t>void </a:t>
            </a:r>
            <a:r>
              <a:rPr lang="en-US" sz="1564">
                <a:solidFill>
                  <a:srgbClr val="FBF3E4"/>
                </a:solidFill>
                <a:latin typeface="Fira Code"/>
              </a:rPr>
              <a:t>{</a:t>
            </a:r>
          </a:p>
          <a:p>
            <a:pPr>
              <a:lnSpc>
                <a:spcPts val="2189"/>
              </a:lnSpc>
            </a:pPr>
            <a:r>
              <a:rPr lang="en-US" sz="1564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564">
                <a:solidFill>
                  <a:srgbClr val="2DBEB1"/>
                </a:solidFill>
                <a:latin typeface="Fira Code"/>
              </a:rPr>
              <a:t>// implementação do método</a:t>
            </a:r>
          </a:p>
          <a:p>
            <a:pPr>
              <a:lnSpc>
                <a:spcPts val="2189"/>
              </a:lnSpc>
            </a:pPr>
            <a:r>
              <a:rPr lang="en-US" sz="1564">
                <a:solidFill>
                  <a:srgbClr val="FBF3E4"/>
                </a:solidFill>
                <a:latin typeface="Fira Code"/>
              </a:rPr>
              <a:t>  }      </a:t>
            </a:r>
          </a:p>
          <a:p>
            <a:pPr>
              <a:lnSpc>
                <a:spcPts val="2189"/>
              </a:lnSpc>
            </a:pPr>
          </a:p>
          <a:p>
            <a:pPr>
              <a:lnSpc>
                <a:spcPts val="2189"/>
              </a:lnSpc>
            </a:pPr>
            <a:r>
              <a:rPr lang="en-US" sz="1564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564">
                <a:solidFill>
                  <a:srgbClr val="F8BFA7"/>
                </a:solidFill>
                <a:latin typeface="Fira Code"/>
              </a:rPr>
              <a:t>comunica</a:t>
            </a:r>
            <a:r>
              <a:rPr lang="en-US" sz="1564">
                <a:solidFill>
                  <a:srgbClr val="FBF3E4"/>
                </a:solidFill>
                <a:latin typeface="Fira Code"/>
              </a:rPr>
              <a:t>(): </a:t>
            </a:r>
            <a:r>
              <a:rPr lang="en-US" sz="1564">
                <a:solidFill>
                  <a:srgbClr val="70FEFE"/>
                </a:solidFill>
                <a:latin typeface="Fira Code"/>
              </a:rPr>
              <a:t>void </a:t>
            </a:r>
            <a:r>
              <a:rPr lang="en-US" sz="1564">
                <a:solidFill>
                  <a:srgbClr val="FBF3E4"/>
                </a:solidFill>
                <a:latin typeface="Fira Code"/>
              </a:rPr>
              <a:t>{</a:t>
            </a:r>
          </a:p>
          <a:p>
            <a:pPr>
              <a:lnSpc>
                <a:spcPts val="2189"/>
              </a:lnSpc>
            </a:pPr>
            <a:r>
              <a:rPr lang="en-US" sz="1564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564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564">
                <a:solidFill>
                  <a:srgbClr val="FBF3E4"/>
                </a:solidFill>
                <a:latin typeface="Fira Code"/>
              </a:rPr>
              <a:t>.late();</a:t>
            </a:r>
          </a:p>
          <a:p>
            <a:pPr>
              <a:lnSpc>
                <a:spcPts val="2189"/>
              </a:lnSpc>
            </a:pPr>
            <a:r>
              <a:rPr lang="en-US" sz="1564">
                <a:solidFill>
                  <a:srgbClr val="FBF3E4"/>
                </a:solidFill>
                <a:latin typeface="Fira Code"/>
              </a:rPr>
              <a:t>  }</a:t>
            </a:r>
          </a:p>
          <a:p>
            <a:pPr>
              <a:lnSpc>
                <a:spcPts val="2189"/>
              </a:lnSpc>
            </a:pPr>
          </a:p>
          <a:p>
            <a:pPr>
              <a:lnSpc>
                <a:spcPts val="2189"/>
              </a:lnSpc>
            </a:pPr>
            <a:r>
              <a:rPr lang="en-US" sz="1564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564">
                <a:solidFill>
                  <a:srgbClr val="F8BFA7"/>
                </a:solidFill>
                <a:latin typeface="Fira Code"/>
              </a:rPr>
              <a:t>desloca</a:t>
            </a:r>
            <a:r>
              <a:rPr lang="en-US" sz="1564">
                <a:solidFill>
                  <a:srgbClr val="FBF3E4"/>
                </a:solidFill>
                <a:latin typeface="Fira Code"/>
              </a:rPr>
              <a:t>(): </a:t>
            </a:r>
            <a:r>
              <a:rPr lang="en-US" sz="1564">
                <a:solidFill>
                  <a:srgbClr val="70FEFE"/>
                </a:solidFill>
                <a:latin typeface="Fira Code"/>
              </a:rPr>
              <a:t>void </a:t>
            </a:r>
            <a:r>
              <a:rPr lang="en-US" sz="1564">
                <a:solidFill>
                  <a:srgbClr val="FBF3E4"/>
                </a:solidFill>
                <a:latin typeface="Fira Code"/>
              </a:rPr>
              <a:t>{</a:t>
            </a:r>
          </a:p>
          <a:p>
            <a:pPr>
              <a:lnSpc>
                <a:spcPts val="2189"/>
              </a:lnSpc>
            </a:pPr>
            <a:r>
              <a:rPr lang="en-US" sz="1564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564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564">
                <a:solidFill>
                  <a:srgbClr val="FBF3E4"/>
                </a:solidFill>
                <a:latin typeface="Fira Code"/>
              </a:rPr>
              <a:t>.corre();</a:t>
            </a:r>
          </a:p>
          <a:p>
            <a:pPr>
              <a:lnSpc>
                <a:spcPts val="2189"/>
              </a:lnSpc>
            </a:pPr>
            <a:r>
              <a:rPr lang="en-US" sz="1564">
                <a:solidFill>
                  <a:srgbClr val="FBF3E4"/>
                </a:solidFill>
                <a:latin typeface="Fira Code"/>
              </a:rPr>
              <a:t>  }</a:t>
            </a:r>
          </a:p>
          <a:p>
            <a:pPr>
              <a:lnSpc>
                <a:spcPts val="2189"/>
              </a:lnSpc>
            </a:pPr>
            <a:r>
              <a:rPr lang="en-US" sz="1564">
                <a:solidFill>
                  <a:srgbClr val="FBF3E4"/>
                </a:solidFill>
                <a:latin typeface="Fira Code"/>
              </a:rPr>
              <a:t>}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028700" y="1152525"/>
            <a:ext cx="4500556" cy="10105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422"/>
              </a:lnSpc>
            </a:pPr>
            <a:r>
              <a:rPr lang="en-US" sz="7422">
                <a:solidFill>
                  <a:srgbClr val="B91646"/>
                </a:solidFill>
                <a:latin typeface="Bebas Neue Bold"/>
              </a:rPr>
              <a:t>POLIMORFISMO</a:t>
            </a:r>
          </a:p>
        </p:txBody>
      </p:sp>
      <p:grpSp>
        <p:nvGrpSpPr>
          <p:cNvPr name="Group 25" id="25"/>
          <p:cNvGrpSpPr/>
          <p:nvPr/>
        </p:nvGrpSpPr>
        <p:grpSpPr>
          <a:xfrm rot="0">
            <a:off x="12801500" y="2320107"/>
            <a:ext cx="4385495" cy="6532447"/>
            <a:chOff x="0" y="0"/>
            <a:chExt cx="878446" cy="1308496"/>
          </a:xfrm>
        </p:grpSpPr>
        <p:sp>
          <p:nvSpPr>
            <p:cNvPr name="Freeform 26" id="26"/>
            <p:cNvSpPr/>
            <p:nvPr/>
          </p:nvSpPr>
          <p:spPr>
            <a:xfrm>
              <a:off x="0" y="0"/>
              <a:ext cx="878446" cy="1308496"/>
            </a:xfrm>
            <a:custGeom>
              <a:avLst/>
              <a:gdLst/>
              <a:ahLst/>
              <a:cxnLst/>
              <a:rect r="r" b="b" t="t" l="l"/>
              <a:pathLst>
                <a:path h="1308496" w="878446">
                  <a:moveTo>
                    <a:pt x="0" y="0"/>
                  </a:moveTo>
                  <a:lnTo>
                    <a:pt x="878446" y="0"/>
                  </a:lnTo>
                  <a:lnTo>
                    <a:pt x="878446" y="1308496"/>
                  </a:lnTo>
                  <a:lnTo>
                    <a:pt x="0" y="1308496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27" id="27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28" id="28"/>
          <p:cNvGrpSpPr/>
          <p:nvPr/>
        </p:nvGrpSpPr>
        <p:grpSpPr>
          <a:xfrm rot="0">
            <a:off x="12938875" y="2159817"/>
            <a:ext cx="4476925" cy="6508850"/>
            <a:chOff x="0" y="0"/>
            <a:chExt cx="896760" cy="1303770"/>
          </a:xfrm>
        </p:grpSpPr>
        <p:sp>
          <p:nvSpPr>
            <p:cNvPr name="Freeform 29" id="29"/>
            <p:cNvSpPr/>
            <p:nvPr/>
          </p:nvSpPr>
          <p:spPr>
            <a:xfrm>
              <a:off x="0" y="0"/>
              <a:ext cx="896760" cy="1303770"/>
            </a:xfrm>
            <a:custGeom>
              <a:avLst/>
              <a:gdLst/>
              <a:ahLst/>
              <a:cxnLst/>
              <a:rect r="r" b="b" t="t" l="l"/>
              <a:pathLst>
                <a:path h="1303770" w="896760">
                  <a:moveTo>
                    <a:pt x="0" y="0"/>
                  </a:moveTo>
                  <a:lnTo>
                    <a:pt x="896760" y="0"/>
                  </a:lnTo>
                  <a:lnTo>
                    <a:pt x="896760" y="1303770"/>
                  </a:lnTo>
                  <a:lnTo>
                    <a:pt x="0" y="1303770"/>
                  </a:lnTo>
                  <a:close/>
                </a:path>
              </a:pathLst>
            </a:custGeom>
            <a:solidFill>
              <a:srgbClr val="4C618A"/>
            </a:solidFill>
            <a:ln w="57150">
              <a:solidFill>
                <a:srgbClr val="000000"/>
              </a:solidFill>
            </a:ln>
          </p:spPr>
        </p:sp>
        <p:sp>
          <p:nvSpPr>
            <p:cNvPr name="TextBox 30" id="30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31" id="31"/>
          <p:cNvGrpSpPr/>
          <p:nvPr/>
        </p:nvGrpSpPr>
        <p:grpSpPr>
          <a:xfrm rot="0">
            <a:off x="12938875" y="2159817"/>
            <a:ext cx="4476925" cy="421052"/>
            <a:chOff x="0" y="0"/>
            <a:chExt cx="1228057" cy="115498"/>
          </a:xfrm>
        </p:grpSpPr>
        <p:sp>
          <p:nvSpPr>
            <p:cNvPr name="Freeform 32" id="32"/>
            <p:cNvSpPr/>
            <p:nvPr/>
          </p:nvSpPr>
          <p:spPr>
            <a:xfrm>
              <a:off x="0" y="0"/>
              <a:ext cx="1228057" cy="115498"/>
            </a:xfrm>
            <a:custGeom>
              <a:avLst/>
              <a:gdLst/>
              <a:ahLst/>
              <a:cxnLst/>
              <a:rect r="r" b="b" t="t" l="l"/>
              <a:pathLst>
                <a:path h="115498" w="1228057">
                  <a:moveTo>
                    <a:pt x="0" y="0"/>
                  </a:moveTo>
                  <a:lnTo>
                    <a:pt x="1228057" y="0"/>
                  </a:lnTo>
                  <a:lnTo>
                    <a:pt x="1228057" y="115498"/>
                  </a:lnTo>
                  <a:lnTo>
                    <a:pt x="0" y="115498"/>
                  </a:lnTo>
                  <a:close/>
                </a:path>
              </a:pathLst>
            </a:custGeom>
            <a:solidFill>
              <a:srgbClr val="FFFFFF"/>
            </a:solidFill>
            <a:ln w="57150">
              <a:solidFill>
                <a:srgbClr val="000000"/>
              </a:solidFill>
            </a:ln>
          </p:spPr>
        </p:sp>
        <p:sp>
          <p:nvSpPr>
            <p:cNvPr name="TextBox 33" id="33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pic>
        <p:nvPicPr>
          <p:cNvPr name="Picture 34" id="34"/>
          <p:cNvPicPr>
            <a:picLocks noChangeAspect="true"/>
          </p:cNvPicPr>
          <p:nvPr/>
        </p:nvPicPr>
        <p:blipFill>
          <a:blip r:embed="rId2"/>
          <a:srcRect l="0" t="25116" r="5098" b="33458"/>
          <a:stretch>
            <a:fillRect/>
          </a:stretch>
        </p:blipFill>
        <p:spPr>
          <a:xfrm flipH="false" flipV="false" rot="0">
            <a:off x="13046242" y="2260372"/>
            <a:ext cx="671822" cy="219944"/>
          </a:xfrm>
          <a:prstGeom prst="rect">
            <a:avLst/>
          </a:prstGeom>
        </p:spPr>
      </p:pic>
      <p:sp>
        <p:nvSpPr>
          <p:cNvPr name="TextBox 35" id="35"/>
          <p:cNvSpPr txBox="true"/>
          <p:nvPr/>
        </p:nvSpPr>
        <p:spPr>
          <a:xfrm rot="0">
            <a:off x="13160862" y="2705510"/>
            <a:ext cx="3814363" cy="57245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189"/>
              </a:lnSpc>
            </a:pPr>
            <a:r>
              <a:rPr lang="en-US" sz="1564">
                <a:solidFill>
                  <a:srgbClr val="2DBEB1"/>
                </a:solidFill>
                <a:latin typeface="Fira Code"/>
              </a:rPr>
              <a:t>class </a:t>
            </a:r>
            <a:r>
              <a:rPr lang="en-US" sz="1564">
                <a:solidFill>
                  <a:srgbClr val="FBF3E4"/>
                </a:solidFill>
                <a:latin typeface="Fira Code"/>
              </a:rPr>
              <a:t>Morcego </a:t>
            </a:r>
            <a:r>
              <a:rPr lang="en-US" sz="1564">
                <a:solidFill>
                  <a:srgbClr val="FE8CFE"/>
                </a:solidFill>
                <a:latin typeface="Fira Code"/>
              </a:rPr>
              <a:t>extends </a:t>
            </a:r>
            <a:r>
              <a:rPr lang="en-US" sz="1564">
                <a:solidFill>
                  <a:srgbClr val="FBF3E4"/>
                </a:solidFill>
                <a:latin typeface="Fira Code"/>
              </a:rPr>
              <a:t>Mamifero {</a:t>
            </a:r>
          </a:p>
          <a:p>
            <a:pPr>
              <a:lnSpc>
                <a:spcPts val="2189"/>
              </a:lnSpc>
            </a:pPr>
            <a:r>
              <a:rPr lang="en-US" sz="1564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564">
                <a:solidFill>
                  <a:srgbClr val="2DBEB1"/>
                </a:solidFill>
                <a:latin typeface="Fira Code"/>
              </a:rPr>
              <a:t>constructor</a:t>
            </a:r>
            <a:r>
              <a:rPr lang="en-US" sz="1564">
                <a:solidFill>
                  <a:srgbClr val="FBF3E4"/>
                </a:solidFill>
                <a:latin typeface="Fira Code"/>
              </a:rPr>
              <a:t>(cor: </a:t>
            </a:r>
            <a:r>
              <a:rPr lang="en-US" sz="1564">
                <a:solidFill>
                  <a:srgbClr val="70FEFE"/>
                </a:solidFill>
                <a:latin typeface="Fira Code"/>
              </a:rPr>
              <a:t>string</a:t>
            </a:r>
            <a:r>
              <a:rPr lang="en-US" sz="1564">
                <a:solidFill>
                  <a:srgbClr val="FBF3E4"/>
                </a:solidFill>
                <a:latin typeface="Fira Code"/>
              </a:rPr>
              <a:t>) {</a:t>
            </a:r>
          </a:p>
          <a:p>
            <a:pPr>
              <a:lnSpc>
                <a:spcPts val="2189"/>
              </a:lnSpc>
            </a:pPr>
            <a:r>
              <a:rPr lang="en-US" sz="1564">
                <a:solidFill>
                  <a:srgbClr val="FBF3E4"/>
                </a:solidFill>
                <a:latin typeface="Fira Code"/>
              </a:rPr>
              <a:t>     </a:t>
            </a:r>
            <a:r>
              <a:rPr lang="en-US" sz="1564">
                <a:solidFill>
                  <a:srgbClr val="FE8CFE"/>
                </a:solidFill>
                <a:latin typeface="Fira Code"/>
              </a:rPr>
              <a:t>super</a:t>
            </a:r>
            <a:r>
              <a:rPr lang="en-US" sz="1564">
                <a:solidFill>
                  <a:srgbClr val="FBF3E4"/>
                </a:solidFill>
                <a:latin typeface="Fira Code"/>
              </a:rPr>
              <a:t>(cor)</a:t>
            </a:r>
          </a:p>
          <a:p>
            <a:pPr>
              <a:lnSpc>
                <a:spcPts val="2189"/>
              </a:lnSpc>
            </a:pPr>
            <a:r>
              <a:rPr lang="en-US" sz="1564">
                <a:solidFill>
                  <a:srgbClr val="FBF3E4"/>
                </a:solidFill>
                <a:latin typeface="Fira Code"/>
              </a:rPr>
              <a:t>  }</a:t>
            </a:r>
          </a:p>
          <a:p>
            <a:pPr>
              <a:lnSpc>
                <a:spcPts val="2189"/>
              </a:lnSpc>
            </a:pPr>
            <a:r>
              <a:rPr lang="en-US" sz="1564">
                <a:solidFill>
                  <a:srgbClr val="FBF3E4"/>
                </a:solidFill>
                <a:latin typeface="Fira Code"/>
              </a:rPr>
              <a:t>  </a:t>
            </a:r>
          </a:p>
          <a:p>
            <a:pPr>
              <a:lnSpc>
                <a:spcPts val="2189"/>
              </a:lnSpc>
            </a:pPr>
            <a:r>
              <a:rPr lang="en-US" sz="1564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564">
                <a:solidFill>
                  <a:srgbClr val="FE8CFE"/>
                </a:solidFill>
                <a:latin typeface="Fira Code"/>
              </a:rPr>
              <a:t>private </a:t>
            </a:r>
            <a:r>
              <a:rPr lang="en-US" sz="1564">
                <a:solidFill>
                  <a:srgbClr val="F8BFA7"/>
                </a:solidFill>
                <a:latin typeface="Fira Code"/>
              </a:rPr>
              <a:t>ecolocaliza</a:t>
            </a:r>
            <a:r>
              <a:rPr lang="en-US" sz="1564">
                <a:solidFill>
                  <a:srgbClr val="FBF3E4"/>
                </a:solidFill>
                <a:latin typeface="Fira Code"/>
              </a:rPr>
              <a:t>(): </a:t>
            </a:r>
            <a:r>
              <a:rPr lang="en-US" sz="1564">
                <a:solidFill>
                  <a:srgbClr val="70FEFE"/>
                </a:solidFill>
                <a:latin typeface="Fira Code"/>
              </a:rPr>
              <a:t>void</a:t>
            </a:r>
            <a:r>
              <a:rPr lang="en-US" sz="1564">
                <a:solidFill>
                  <a:srgbClr val="FBF3E4"/>
                </a:solidFill>
                <a:latin typeface="Fira Code"/>
              </a:rPr>
              <a:t> {</a:t>
            </a:r>
          </a:p>
          <a:p>
            <a:pPr>
              <a:lnSpc>
                <a:spcPts val="2189"/>
              </a:lnSpc>
            </a:pPr>
            <a:r>
              <a:rPr lang="en-US" sz="1564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564">
                <a:solidFill>
                  <a:srgbClr val="3ABDC4"/>
                </a:solidFill>
                <a:latin typeface="Fira Code"/>
              </a:rPr>
              <a:t>// implementação do método</a:t>
            </a:r>
          </a:p>
          <a:p>
            <a:pPr>
              <a:lnSpc>
                <a:spcPts val="2189"/>
              </a:lnSpc>
            </a:pPr>
            <a:r>
              <a:rPr lang="en-US" sz="1564">
                <a:solidFill>
                  <a:srgbClr val="FBF3E4"/>
                </a:solidFill>
                <a:latin typeface="Fira Code"/>
              </a:rPr>
              <a:t>  }</a:t>
            </a:r>
          </a:p>
          <a:p>
            <a:pPr>
              <a:lnSpc>
                <a:spcPts val="2189"/>
              </a:lnSpc>
            </a:pPr>
          </a:p>
          <a:p>
            <a:pPr>
              <a:lnSpc>
                <a:spcPts val="2189"/>
              </a:lnSpc>
            </a:pPr>
            <a:r>
              <a:rPr lang="en-US" sz="1564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564">
                <a:solidFill>
                  <a:srgbClr val="FE8CFE"/>
                </a:solidFill>
                <a:latin typeface="Fira Code"/>
              </a:rPr>
              <a:t>private </a:t>
            </a:r>
            <a:r>
              <a:rPr lang="en-US" sz="1564">
                <a:solidFill>
                  <a:srgbClr val="F8BFA7"/>
                </a:solidFill>
                <a:latin typeface="Fira Code"/>
              </a:rPr>
              <a:t>voa</a:t>
            </a:r>
            <a:r>
              <a:rPr lang="en-US" sz="1564">
                <a:solidFill>
                  <a:srgbClr val="FBF3E4"/>
                </a:solidFill>
                <a:latin typeface="Fira Code"/>
              </a:rPr>
              <a:t>(): </a:t>
            </a:r>
            <a:r>
              <a:rPr lang="en-US" sz="1564">
                <a:solidFill>
                  <a:srgbClr val="70FEFE"/>
                </a:solidFill>
                <a:latin typeface="Fira Code"/>
              </a:rPr>
              <a:t>void </a:t>
            </a:r>
            <a:r>
              <a:rPr lang="en-US" sz="1564">
                <a:solidFill>
                  <a:srgbClr val="FBF3E4"/>
                </a:solidFill>
                <a:latin typeface="Fira Code"/>
              </a:rPr>
              <a:t>{</a:t>
            </a:r>
          </a:p>
          <a:p>
            <a:pPr>
              <a:lnSpc>
                <a:spcPts val="2189"/>
              </a:lnSpc>
            </a:pPr>
            <a:r>
              <a:rPr lang="en-US" sz="1564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564">
                <a:solidFill>
                  <a:srgbClr val="2DBEB1"/>
                </a:solidFill>
                <a:latin typeface="Fira Code"/>
              </a:rPr>
              <a:t>// implementação do método</a:t>
            </a:r>
          </a:p>
          <a:p>
            <a:pPr>
              <a:lnSpc>
                <a:spcPts val="2189"/>
              </a:lnSpc>
            </a:pPr>
            <a:r>
              <a:rPr lang="en-US" sz="1564">
                <a:solidFill>
                  <a:srgbClr val="FBF3E4"/>
                </a:solidFill>
                <a:latin typeface="Fira Code"/>
              </a:rPr>
              <a:t>  }      </a:t>
            </a:r>
          </a:p>
          <a:p>
            <a:pPr>
              <a:lnSpc>
                <a:spcPts val="2189"/>
              </a:lnSpc>
            </a:pPr>
          </a:p>
          <a:p>
            <a:pPr>
              <a:lnSpc>
                <a:spcPts val="2189"/>
              </a:lnSpc>
            </a:pPr>
            <a:r>
              <a:rPr lang="en-US" sz="1564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564">
                <a:solidFill>
                  <a:srgbClr val="F8BFA7"/>
                </a:solidFill>
                <a:latin typeface="Fira Code"/>
              </a:rPr>
              <a:t>comunica</a:t>
            </a:r>
            <a:r>
              <a:rPr lang="en-US" sz="1564">
                <a:solidFill>
                  <a:srgbClr val="FBF3E4"/>
                </a:solidFill>
                <a:latin typeface="Fira Code"/>
              </a:rPr>
              <a:t>(): </a:t>
            </a:r>
            <a:r>
              <a:rPr lang="en-US" sz="1564">
                <a:solidFill>
                  <a:srgbClr val="70FEFE"/>
                </a:solidFill>
                <a:latin typeface="Fira Code"/>
              </a:rPr>
              <a:t>void </a:t>
            </a:r>
            <a:r>
              <a:rPr lang="en-US" sz="1564">
                <a:solidFill>
                  <a:srgbClr val="FBF3E4"/>
                </a:solidFill>
                <a:latin typeface="Fira Code"/>
              </a:rPr>
              <a:t>{</a:t>
            </a:r>
          </a:p>
          <a:p>
            <a:pPr>
              <a:lnSpc>
                <a:spcPts val="2189"/>
              </a:lnSpc>
            </a:pPr>
            <a:r>
              <a:rPr lang="en-US" sz="1564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564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564">
                <a:solidFill>
                  <a:srgbClr val="FBF3E4"/>
                </a:solidFill>
                <a:latin typeface="Fira Code"/>
              </a:rPr>
              <a:t>.ecolocaliza();</a:t>
            </a:r>
          </a:p>
          <a:p>
            <a:pPr>
              <a:lnSpc>
                <a:spcPts val="2189"/>
              </a:lnSpc>
            </a:pPr>
            <a:r>
              <a:rPr lang="en-US" sz="1564">
                <a:solidFill>
                  <a:srgbClr val="FBF3E4"/>
                </a:solidFill>
                <a:latin typeface="Fira Code"/>
              </a:rPr>
              <a:t>  }</a:t>
            </a:r>
          </a:p>
          <a:p>
            <a:pPr>
              <a:lnSpc>
                <a:spcPts val="2189"/>
              </a:lnSpc>
            </a:pPr>
          </a:p>
          <a:p>
            <a:pPr>
              <a:lnSpc>
                <a:spcPts val="2189"/>
              </a:lnSpc>
            </a:pPr>
            <a:r>
              <a:rPr lang="en-US" sz="1564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564">
                <a:solidFill>
                  <a:srgbClr val="F8BFA7"/>
                </a:solidFill>
                <a:latin typeface="Fira Code"/>
              </a:rPr>
              <a:t>desloca</a:t>
            </a:r>
            <a:r>
              <a:rPr lang="en-US" sz="1564">
                <a:solidFill>
                  <a:srgbClr val="FBF3E4"/>
                </a:solidFill>
                <a:latin typeface="Fira Code"/>
              </a:rPr>
              <a:t>(): </a:t>
            </a:r>
            <a:r>
              <a:rPr lang="en-US" sz="1564">
                <a:solidFill>
                  <a:srgbClr val="70FEFE"/>
                </a:solidFill>
                <a:latin typeface="Fira Code"/>
              </a:rPr>
              <a:t>void </a:t>
            </a:r>
            <a:r>
              <a:rPr lang="en-US" sz="1564">
                <a:solidFill>
                  <a:srgbClr val="FBF3E4"/>
                </a:solidFill>
                <a:latin typeface="Fira Code"/>
              </a:rPr>
              <a:t>{</a:t>
            </a:r>
          </a:p>
          <a:p>
            <a:pPr>
              <a:lnSpc>
                <a:spcPts val="2189"/>
              </a:lnSpc>
            </a:pPr>
            <a:r>
              <a:rPr lang="en-US" sz="1564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564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564">
                <a:solidFill>
                  <a:srgbClr val="FBF3E4"/>
                </a:solidFill>
                <a:latin typeface="Fira Code"/>
              </a:rPr>
              <a:t>.voa();</a:t>
            </a:r>
          </a:p>
          <a:p>
            <a:pPr>
              <a:lnSpc>
                <a:spcPts val="2189"/>
              </a:lnSpc>
            </a:pPr>
            <a:r>
              <a:rPr lang="en-US" sz="1564">
                <a:solidFill>
                  <a:srgbClr val="FBF3E4"/>
                </a:solidFill>
                <a:latin typeface="Fira Code"/>
              </a:rPr>
              <a:t>  }</a:t>
            </a:r>
          </a:p>
          <a:p>
            <a:pPr>
              <a:lnSpc>
                <a:spcPts val="2189"/>
              </a:lnSpc>
            </a:pPr>
            <a:r>
              <a:rPr lang="en-US" sz="1564">
                <a:solidFill>
                  <a:srgbClr val="FBF3E4"/>
                </a:solidFill>
                <a:latin typeface="Fira Code"/>
              </a:rPr>
              <a:t>}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bg>
      <p:bgPr>
        <a:solidFill>
          <a:srgbClr val="FBF3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744877" y="1093867"/>
            <a:ext cx="8532553" cy="1597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83"/>
              </a:lnSpc>
            </a:pPr>
            <a:r>
              <a:rPr lang="en-US" sz="11883">
                <a:solidFill>
                  <a:srgbClr val="105652"/>
                </a:solidFill>
                <a:latin typeface="Bebas Neue Bold"/>
              </a:rPr>
              <a:t>ENCAPSULAMENTO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5734269" y="3364484"/>
            <a:ext cx="5893816" cy="5893816"/>
            <a:chOff x="0" y="0"/>
            <a:chExt cx="7858421" cy="7858421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0" y="0"/>
              <a:ext cx="7858421" cy="7858421"/>
              <a:chOff x="0" y="0"/>
              <a:chExt cx="812800" cy="812800"/>
            </a:xfrm>
          </p:grpSpPr>
          <p:sp>
            <p:nvSpPr>
              <p:cNvPr name="Freeform 5" id="5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09173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105652"/>
              </a:solidFill>
              <a:ln w="38100">
                <a:solidFill>
                  <a:srgbClr val="000000"/>
                </a:solidFill>
              </a:ln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76200" y="0"/>
                <a:ext cx="660400" cy="7366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407"/>
                  </a:lnSpc>
                </a:pPr>
              </a:p>
            </p:txBody>
          </p:sp>
        </p:grpSp>
        <p:sp>
          <p:nvSpPr>
            <p:cNvPr name="AutoShape 7" id="7"/>
            <p:cNvSpPr/>
            <p:nvPr/>
          </p:nvSpPr>
          <p:spPr>
            <a:xfrm rot="5400000">
              <a:off x="0" y="3903810"/>
              <a:ext cx="7858421" cy="0"/>
            </a:xfrm>
            <a:prstGeom prst="line">
              <a:avLst/>
            </a:prstGeom>
            <a:ln cap="flat" w="50800">
              <a:solidFill>
                <a:srgbClr val="FBF3E4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8" id="8"/>
            <p:cNvSpPr/>
            <p:nvPr/>
          </p:nvSpPr>
          <p:spPr>
            <a:xfrm rot="-10800000">
              <a:off x="0" y="3903810"/>
              <a:ext cx="7858421" cy="0"/>
            </a:xfrm>
            <a:prstGeom prst="line">
              <a:avLst/>
            </a:prstGeom>
            <a:ln cap="flat" w="50800">
              <a:solidFill>
                <a:srgbClr val="FBF3E4"/>
              </a:solidFill>
              <a:prstDash val="solid"/>
              <a:headEnd type="none" len="sm" w="sm"/>
              <a:tailEnd type="none" len="sm" w="sm"/>
            </a:ln>
          </p:spPr>
        </p:sp>
        <p:grpSp>
          <p:nvGrpSpPr>
            <p:cNvPr name="Group 9" id="9"/>
            <p:cNvGrpSpPr/>
            <p:nvPr/>
          </p:nvGrpSpPr>
          <p:grpSpPr>
            <a:xfrm rot="0">
              <a:off x="1724501" y="1701449"/>
              <a:ext cx="4416613" cy="4416613"/>
              <a:chOff x="0" y="0"/>
              <a:chExt cx="812800" cy="812800"/>
            </a:xfrm>
          </p:grpSpPr>
          <p:sp>
            <p:nvSpPr>
              <p:cNvPr name="Freeform 10" id="10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09173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9C041"/>
              </a:solidFill>
              <a:ln w="38100">
                <a:solidFill>
                  <a:srgbClr val="000000"/>
                </a:solidFill>
              </a:ln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76200" y="0"/>
                <a:ext cx="660400" cy="7366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407"/>
                  </a:lnSpc>
                </a:pPr>
              </a:p>
            </p:txBody>
          </p:sp>
        </p:grpSp>
        <p:sp>
          <p:nvSpPr>
            <p:cNvPr name="TextBox 12" id="12"/>
            <p:cNvSpPr txBox="true"/>
            <p:nvPr/>
          </p:nvSpPr>
          <p:spPr>
            <a:xfrm rot="0">
              <a:off x="2506900" y="2311045"/>
              <a:ext cx="2851814" cy="41203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1">
                <a:lnSpc>
                  <a:spcPts val="2642"/>
                </a:lnSpc>
                <a:spcBef>
                  <a:spcPct val="0"/>
                </a:spcBef>
              </a:pPr>
              <a:r>
                <a:rPr lang="en-US" sz="1761">
                  <a:solidFill>
                    <a:srgbClr val="494949"/>
                  </a:solidFill>
                  <a:latin typeface="Garet Bold"/>
                </a:rPr>
                <a:t>DADOS</a:t>
              </a:r>
            </a:p>
          </p:txBody>
        </p:sp>
        <p:grpSp>
          <p:nvGrpSpPr>
            <p:cNvPr name="Group 13" id="13"/>
            <p:cNvGrpSpPr/>
            <p:nvPr/>
          </p:nvGrpSpPr>
          <p:grpSpPr>
            <a:xfrm rot="0">
              <a:off x="2929442" y="2864482"/>
              <a:ext cx="583772" cy="579041"/>
              <a:chOff x="0" y="0"/>
              <a:chExt cx="1039602" cy="1031175"/>
            </a:xfrm>
          </p:grpSpPr>
          <p:sp>
            <p:nvSpPr>
              <p:cNvPr name="Freeform 14" id="14"/>
              <p:cNvSpPr/>
              <p:nvPr/>
            </p:nvSpPr>
            <p:spPr>
              <a:xfrm>
                <a:off x="31750" y="31750"/>
                <a:ext cx="976102" cy="967675"/>
              </a:xfrm>
              <a:custGeom>
                <a:avLst/>
                <a:gdLst/>
                <a:ahLst/>
                <a:cxnLst/>
                <a:rect r="r" b="b" t="t" l="l"/>
                <a:pathLst>
                  <a:path h="967675" w="976102">
                    <a:moveTo>
                      <a:pt x="883392" y="967675"/>
                    </a:moveTo>
                    <a:lnTo>
                      <a:pt x="92710" y="967675"/>
                    </a:lnTo>
                    <a:cubicBezTo>
                      <a:pt x="41910" y="967675"/>
                      <a:pt x="0" y="925765"/>
                      <a:pt x="0" y="87496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882122" y="0"/>
                    </a:lnTo>
                    <a:cubicBezTo>
                      <a:pt x="932922" y="0"/>
                      <a:pt x="974832" y="41910"/>
                      <a:pt x="974832" y="92710"/>
                    </a:cubicBezTo>
                    <a:lnTo>
                      <a:pt x="974832" y="873695"/>
                    </a:lnTo>
                    <a:cubicBezTo>
                      <a:pt x="976102" y="925765"/>
                      <a:pt x="934192" y="967675"/>
                      <a:pt x="883392" y="967675"/>
                    </a:cubicBezTo>
                    <a:close/>
                  </a:path>
                </a:pathLst>
              </a:custGeom>
              <a:solidFill>
                <a:srgbClr val="B91646"/>
              </a:solidFill>
            </p:spPr>
          </p:sp>
          <p:sp>
            <p:nvSpPr>
              <p:cNvPr name="Freeform 15" id="15"/>
              <p:cNvSpPr/>
              <p:nvPr/>
            </p:nvSpPr>
            <p:spPr>
              <a:xfrm>
                <a:off x="0" y="0"/>
                <a:ext cx="1039602" cy="1031175"/>
              </a:xfrm>
              <a:custGeom>
                <a:avLst/>
                <a:gdLst/>
                <a:ahLst/>
                <a:cxnLst/>
                <a:rect r="r" b="b" t="t" l="l"/>
                <a:pathLst>
                  <a:path h="1031175" w="1039602">
                    <a:moveTo>
                      <a:pt x="915142" y="59690"/>
                    </a:moveTo>
                    <a:cubicBezTo>
                      <a:pt x="950701" y="59690"/>
                      <a:pt x="979912" y="88900"/>
                      <a:pt x="979912" y="124460"/>
                    </a:cubicBezTo>
                    <a:lnTo>
                      <a:pt x="979912" y="906715"/>
                    </a:lnTo>
                    <a:cubicBezTo>
                      <a:pt x="979912" y="942275"/>
                      <a:pt x="950701" y="971485"/>
                      <a:pt x="915142" y="971485"/>
                    </a:cubicBezTo>
                    <a:lnTo>
                      <a:pt x="124460" y="971485"/>
                    </a:lnTo>
                    <a:cubicBezTo>
                      <a:pt x="88900" y="971485"/>
                      <a:pt x="59690" y="942275"/>
                      <a:pt x="59690" y="90671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915142" y="59690"/>
                    </a:lnTo>
                    <a:moveTo>
                      <a:pt x="915142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906715"/>
                    </a:lnTo>
                    <a:cubicBezTo>
                      <a:pt x="0" y="975295"/>
                      <a:pt x="55880" y="1031175"/>
                      <a:pt x="124460" y="1031175"/>
                    </a:cubicBezTo>
                    <a:lnTo>
                      <a:pt x="915142" y="1031175"/>
                    </a:lnTo>
                    <a:cubicBezTo>
                      <a:pt x="983722" y="1031175"/>
                      <a:pt x="1039602" y="975295"/>
                      <a:pt x="1039602" y="906715"/>
                    </a:cubicBezTo>
                    <a:lnTo>
                      <a:pt x="1039602" y="124460"/>
                    </a:lnTo>
                    <a:cubicBezTo>
                      <a:pt x="1039602" y="55880"/>
                      <a:pt x="983722" y="0"/>
                      <a:pt x="915142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name="Group 16" id="16"/>
            <p:cNvGrpSpPr/>
            <p:nvPr/>
          </p:nvGrpSpPr>
          <p:grpSpPr>
            <a:xfrm rot="0">
              <a:off x="3641666" y="2864482"/>
              <a:ext cx="583772" cy="579041"/>
              <a:chOff x="0" y="0"/>
              <a:chExt cx="1039602" cy="1031175"/>
            </a:xfrm>
          </p:grpSpPr>
          <p:sp>
            <p:nvSpPr>
              <p:cNvPr name="Freeform 17" id="17"/>
              <p:cNvSpPr/>
              <p:nvPr/>
            </p:nvSpPr>
            <p:spPr>
              <a:xfrm>
                <a:off x="31750" y="31750"/>
                <a:ext cx="976102" cy="967675"/>
              </a:xfrm>
              <a:custGeom>
                <a:avLst/>
                <a:gdLst/>
                <a:ahLst/>
                <a:cxnLst/>
                <a:rect r="r" b="b" t="t" l="l"/>
                <a:pathLst>
                  <a:path h="967675" w="976102">
                    <a:moveTo>
                      <a:pt x="883392" y="967675"/>
                    </a:moveTo>
                    <a:lnTo>
                      <a:pt x="92710" y="967675"/>
                    </a:lnTo>
                    <a:cubicBezTo>
                      <a:pt x="41910" y="967675"/>
                      <a:pt x="0" y="925765"/>
                      <a:pt x="0" y="87496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882122" y="0"/>
                    </a:lnTo>
                    <a:cubicBezTo>
                      <a:pt x="932922" y="0"/>
                      <a:pt x="974832" y="41910"/>
                      <a:pt x="974832" y="92710"/>
                    </a:cubicBezTo>
                    <a:lnTo>
                      <a:pt x="974832" y="873695"/>
                    </a:lnTo>
                    <a:cubicBezTo>
                      <a:pt x="976102" y="925765"/>
                      <a:pt x="934192" y="967675"/>
                      <a:pt x="883392" y="967675"/>
                    </a:cubicBezTo>
                    <a:close/>
                  </a:path>
                </a:pathLst>
              </a:custGeom>
              <a:solidFill>
                <a:srgbClr val="B91646"/>
              </a:solidFill>
            </p:spPr>
          </p:sp>
          <p:sp>
            <p:nvSpPr>
              <p:cNvPr name="Freeform 18" id="18"/>
              <p:cNvSpPr/>
              <p:nvPr/>
            </p:nvSpPr>
            <p:spPr>
              <a:xfrm>
                <a:off x="0" y="0"/>
                <a:ext cx="1039602" cy="1031175"/>
              </a:xfrm>
              <a:custGeom>
                <a:avLst/>
                <a:gdLst/>
                <a:ahLst/>
                <a:cxnLst/>
                <a:rect r="r" b="b" t="t" l="l"/>
                <a:pathLst>
                  <a:path h="1031175" w="1039602">
                    <a:moveTo>
                      <a:pt x="915142" y="59690"/>
                    </a:moveTo>
                    <a:cubicBezTo>
                      <a:pt x="950701" y="59690"/>
                      <a:pt x="979912" y="88900"/>
                      <a:pt x="979912" y="124460"/>
                    </a:cubicBezTo>
                    <a:lnTo>
                      <a:pt x="979912" y="906715"/>
                    </a:lnTo>
                    <a:cubicBezTo>
                      <a:pt x="979912" y="942275"/>
                      <a:pt x="950701" y="971485"/>
                      <a:pt x="915142" y="971485"/>
                    </a:cubicBezTo>
                    <a:lnTo>
                      <a:pt x="124460" y="971485"/>
                    </a:lnTo>
                    <a:cubicBezTo>
                      <a:pt x="88900" y="971485"/>
                      <a:pt x="59690" y="942275"/>
                      <a:pt x="59690" y="90671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915142" y="59690"/>
                    </a:lnTo>
                    <a:moveTo>
                      <a:pt x="915142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906715"/>
                    </a:lnTo>
                    <a:cubicBezTo>
                      <a:pt x="0" y="975295"/>
                      <a:pt x="55880" y="1031175"/>
                      <a:pt x="124460" y="1031175"/>
                    </a:cubicBezTo>
                    <a:lnTo>
                      <a:pt x="915142" y="1031175"/>
                    </a:lnTo>
                    <a:cubicBezTo>
                      <a:pt x="983722" y="1031175"/>
                      <a:pt x="1039602" y="975295"/>
                      <a:pt x="1039602" y="906715"/>
                    </a:cubicBezTo>
                    <a:lnTo>
                      <a:pt x="1039602" y="124460"/>
                    </a:lnTo>
                    <a:cubicBezTo>
                      <a:pt x="1039602" y="55880"/>
                      <a:pt x="983722" y="0"/>
                      <a:pt x="915142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name="Group 19" id="19"/>
            <p:cNvGrpSpPr/>
            <p:nvPr/>
          </p:nvGrpSpPr>
          <p:grpSpPr>
            <a:xfrm rot="0">
              <a:off x="4352401" y="2864482"/>
              <a:ext cx="583772" cy="579041"/>
              <a:chOff x="0" y="0"/>
              <a:chExt cx="1039602" cy="1031175"/>
            </a:xfrm>
          </p:grpSpPr>
          <p:sp>
            <p:nvSpPr>
              <p:cNvPr name="Freeform 20" id="20"/>
              <p:cNvSpPr/>
              <p:nvPr/>
            </p:nvSpPr>
            <p:spPr>
              <a:xfrm>
                <a:off x="31750" y="31750"/>
                <a:ext cx="976102" cy="967675"/>
              </a:xfrm>
              <a:custGeom>
                <a:avLst/>
                <a:gdLst/>
                <a:ahLst/>
                <a:cxnLst/>
                <a:rect r="r" b="b" t="t" l="l"/>
                <a:pathLst>
                  <a:path h="967675" w="976102">
                    <a:moveTo>
                      <a:pt x="883392" y="967675"/>
                    </a:moveTo>
                    <a:lnTo>
                      <a:pt x="92710" y="967675"/>
                    </a:lnTo>
                    <a:cubicBezTo>
                      <a:pt x="41910" y="967675"/>
                      <a:pt x="0" y="925765"/>
                      <a:pt x="0" y="87496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882122" y="0"/>
                    </a:lnTo>
                    <a:cubicBezTo>
                      <a:pt x="932922" y="0"/>
                      <a:pt x="974832" y="41910"/>
                      <a:pt x="974832" y="92710"/>
                    </a:cubicBezTo>
                    <a:lnTo>
                      <a:pt x="974832" y="873695"/>
                    </a:lnTo>
                    <a:cubicBezTo>
                      <a:pt x="976102" y="925765"/>
                      <a:pt x="934192" y="967675"/>
                      <a:pt x="883392" y="967675"/>
                    </a:cubicBezTo>
                    <a:close/>
                  </a:path>
                </a:pathLst>
              </a:custGeom>
              <a:solidFill>
                <a:srgbClr val="B91646"/>
              </a:solidFill>
            </p:spPr>
          </p:sp>
          <p:sp>
            <p:nvSpPr>
              <p:cNvPr name="Freeform 21" id="21"/>
              <p:cNvSpPr/>
              <p:nvPr/>
            </p:nvSpPr>
            <p:spPr>
              <a:xfrm>
                <a:off x="0" y="0"/>
                <a:ext cx="1039602" cy="1031175"/>
              </a:xfrm>
              <a:custGeom>
                <a:avLst/>
                <a:gdLst/>
                <a:ahLst/>
                <a:cxnLst/>
                <a:rect r="r" b="b" t="t" l="l"/>
                <a:pathLst>
                  <a:path h="1031175" w="1039602">
                    <a:moveTo>
                      <a:pt x="915142" y="59690"/>
                    </a:moveTo>
                    <a:cubicBezTo>
                      <a:pt x="950701" y="59690"/>
                      <a:pt x="979912" y="88900"/>
                      <a:pt x="979912" y="124460"/>
                    </a:cubicBezTo>
                    <a:lnTo>
                      <a:pt x="979912" y="906715"/>
                    </a:lnTo>
                    <a:cubicBezTo>
                      <a:pt x="979912" y="942275"/>
                      <a:pt x="950701" y="971485"/>
                      <a:pt x="915142" y="971485"/>
                    </a:cubicBezTo>
                    <a:lnTo>
                      <a:pt x="124460" y="971485"/>
                    </a:lnTo>
                    <a:cubicBezTo>
                      <a:pt x="88900" y="971485"/>
                      <a:pt x="59690" y="942275"/>
                      <a:pt x="59690" y="90671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915142" y="59690"/>
                    </a:lnTo>
                    <a:moveTo>
                      <a:pt x="915142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906715"/>
                    </a:lnTo>
                    <a:cubicBezTo>
                      <a:pt x="0" y="975295"/>
                      <a:pt x="55880" y="1031175"/>
                      <a:pt x="124460" y="1031175"/>
                    </a:cubicBezTo>
                    <a:lnTo>
                      <a:pt x="915142" y="1031175"/>
                    </a:lnTo>
                    <a:cubicBezTo>
                      <a:pt x="983722" y="1031175"/>
                      <a:pt x="1039602" y="975295"/>
                      <a:pt x="1039602" y="906715"/>
                    </a:cubicBezTo>
                    <a:lnTo>
                      <a:pt x="1039602" y="124460"/>
                    </a:lnTo>
                    <a:cubicBezTo>
                      <a:pt x="1039602" y="55880"/>
                      <a:pt x="983722" y="0"/>
                      <a:pt x="915142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name="Group 22" id="22"/>
            <p:cNvGrpSpPr/>
            <p:nvPr/>
          </p:nvGrpSpPr>
          <p:grpSpPr>
            <a:xfrm rot="0">
              <a:off x="2929442" y="3620611"/>
              <a:ext cx="583772" cy="579041"/>
              <a:chOff x="0" y="0"/>
              <a:chExt cx="1039602" cy="1031175"/>
            </a:xfrm>
          </p:grpSpPr>
          <p:sp>
            <p:nvSpPr>
              <p:cNvPr name="Freeform 23" id="23"/>
              <p:cNvSpPr/>
              <p:nvPr/>
            </p:nvSpPr>
            <p:spPr>
              <a:xfrm>
                <a:off x="31750" y="31750"/>
                <a:ext cx="976102" cy="967675"/>
              </a:xfrm>
              <a:custGeom>
                <a:avLst/>
                <a:gdLst/>
                <a:ahLst/>
                <a:cxnLst/>
                <a:rect r="r" b="b" t="t" l="l"/>
                <a:pathLst>
                  <a:path h="967675" w="976102">
                    <a:moveTo>
                      <a:pt x="883392" y="967675"/>
                    </a:moveTo>
                    <a:lnTo>
                      <a:pt x="92710" y="967675"/>
                    </a:lnTo>
                    <a:cubicBezTo>
                      <a:pt x="41910" y="967675"/>
                      <a:pt x="0" y="925765"/>
                      <a:pt x="0" y="87496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882122" y="0"/>
                    </a:lnTo>
                    <a:cubicBezTo>
                      <a:pt x="932922" y="0"/>
                      <a:pt x="974832" y="41910"/>
                      <a:pt x="974832" y="92710"/>
                    </a:cubicBezTo>
                    <a:lnTo>
                      <a:pt x="974832" y="873695"/>
                    </a:lnTo>
                    <a:cubicBezTo>
                      <a:pt x="976102" y="925765"/>
                      <a:pt x="934192" y="967675"/>
                      <a:pt x="883392" y="967675"/>
                    </a:cubicBezTo>
                    <a:close/>
                  </a:path>
                </a:pathLst>
              </a:custGeom>
              <a:solidFill>
                <a:srgbClr val="B91646"/>
              </a:solidFill>
            </p:spPr>
          </p:sp>
          <p:sp>
            <p:nvSpPr>
              <p:cNvPr name="Freeform 24" id="24"/>
              <p:cNvSpPr/>
              <p:nvPr/>
            </p:nvSpPr>
            <p:spPr>
              <a:xfrm>
                <a:off x="0" y="0"/>
                <a:ext cx="1039602" cy="1031175"/>
              </a:xfrm>
              <a:custGeom>
                <a:avLst/>
                <a:gdLst/>
                <a:ahLst/>
                <a:cxnLst/>
                <a:rect r="r" b="b" t="t" l="l"/>
                <a:pathLst>
                  <a:path h="1031175" w="1039602">
                    <a:moveTo>
                      <a:pt x="915142" y="59690"/>
                    </a:moveTo>
                    <a:cubicBezTo>
                      <a:pt x="950701" y="59690"/>
                      <a:pt x="979912" y="88900"/>
                      <a:pt x="979912" y="124460"/>
                    </a:cubicBezTo>
                    <a:lnTo>
                      <a:pt x="979912" y="906715"/>
                    </a:lnTo>
                    <a:cubicBezTo>
                      <a:pt x="979912" y="942275"/>
                      <a:pt x="950701" y="971485"/>
                      <a:pt x="915142" y="971485"/>
                    </a:cubicBezTo>
                    <a:lnTo>
                      <a:pt x="124460" y="971485"/>
                    </a:lnTo>
                    <a:cubicBezTo>
                      <a:pt x="88900" y="971485"/>
                      <a:pt x="59690" y="942275"/>
                      <a:pt x="59690" y="90671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915142" y="59690"/>
                    </a:lnTo>
                    <a:moveTo>
                      <a:pt x="915142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906715"/>
                    </a:lnTo>
                    <a:cubicBezTo>
                      <a:pt x="0" y="975295"/>
                      <a:pt x="55880" y="1031175"/>
                      <a:pt x="124460" y="1031175"/>
                    </a:cubicBezTo>
                    <a:lnTo>
                      <a:pt x="915142" y="1031175"/>
                    </a:lnTo>
                    <a:cubicBezTo>
                      <a:pt x="983722" y="1031175"/>
                      <a:pt x="1039602" y="975295"/>
                      <a:pt x="1039602" y="906715"/>
                    </a:cubicBezTo>
                    <a:lnTo>
                      <a:pt x="1039602" y="124460"/>
                    </a:lnTo>
                    <a:cubicBezTo>
                      <a:pt x="1039602" y="55880"/>
                      <a:pt x="983722" y="0"/>
                      <a:pt x="915142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name="Group 25" id="25"/>
            <p:cNvGrpSpPr/>
            <p:nvPr/>
          </p:nvGrpSpPr>
          <p:grpSpPr>
            <a:xfrm rot="0">
              <a:off x="3641666" y="3620611"/>
              <a:ext cx="583772" cy="579041"/>
              <a:chOff x="0" y="0"/>
              <a:chExt cx="1039602" cy="1031175"/>
            </a:xfrm>
          </p:grpSpPr>
          <p:sp>
            <p:nvSpPr>
              <p:cNvPr name="Freeform 26" id="26"/>
              <p:cNvSpPr/>
              <p:nvPr/>
            </p:nvSpPr>
            <p:spPr>
              <a:xfrm>
                <a:off x="31750" y="31750"/>
                <a:ext cx="976102" cy="967675"/>
              </a:xfrm>
              <a:custGeom>
                <a:avLst/>
                <a:gdLst/>
                <a:ahLst/>
                <a:cxnLst/>
                <a:rect r="r" b="b" t="t" l="l"/>
                <a:pathLst>
                  <a:path h="967675" w="976102">
                    <a:moveTo>
                      <a:pt x="883392" y="967675"/>
                    </a:moveTo>
                    <a:lnTo>
                      <a:pt x="92710" y="967675"/>
                    </a:lnTo>
                    <a:cubicBezTo>
                      <a:pt x="41910" y="967675"/>
                      <a:pt x="0" y="925765"/>
                      <a:pt x="0" y="87496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882122" y="0"/>
                    </a:lnTo>
                    <a:cubicBezTo>
                      <a:pt x="932922" y="0"/>
                      <a:pt x="974832" y="41910"/>
                      <a:pt x="974832" y="92710"/>
                    </a:cubicBezTo>
                    <a:lnTo>
                      <a:pt x="974832" y="873695"/>
                    </a:lnTo>
                    <a:cubicBezTo>
                      <a:pt x="976102" y="925765"/>
                      <a:pt x="934192" y="967675"/>
                      <a:pt x="883392" y="967675"/>
                    </a:cubicBezTo>
                    <a:close/>
                  </a:path>
                </a:pathLst>
              </a:custGeom>
              <a:solidFill>
                <a:srgbClr val="B91646"/>
              </a:solidFill>
            </p:spPr>
          </p:sp>
          <p:sp>
            <p:nvSpPr>
              <p:cNvPr name="Freeform 27" id="27"/>
              <p:cNvSpPr/>
              <p:nvPr/>
            </p:nvSpPr>
            <p:spPr>
              <a:xfrm>
                <a:off x="0" y="0"/>
                <a:ext cx="1039602" cy="1031175"/>
              </a:xfrm>
              <a:custGeom>
                <a:avLst/>
                <a:gdLst/>
                <a:ahLst/>
                <a:cxnLst/>
                <a:rect r="r" b="b" t="t" l="l"/>
                <a:pathLst>
                  <a:path h="1031175" w="1039602">
                    <a:moveTo>
                      <a:pt x="915142" y="59690"/>
                    </a:moveTo>
                    <a:cubicBezTo>
                      <a:pt x="950701" y="59690"/>
                      <a:pt x="979912" y="88900"/>
                      <a:pt x="979912" y="124460"/>
                    </a:cubicBezTo>
                    <a:lnTo>
                      <a:pt x="979912" y="906715"/>
                    </a:lnTo>
                    <a:cubicBezTo>
                      <a:pt x="979912" y="942275"/>
                      <a:pt x="950701" y="971485"/>
                      <a:pt x="915142" y="971485"/>
                    </a:cubicBezTo>
                    <a:lnTo>
                      <a:pt x="124460" y="971485"/>
                    </a:lnTo>
                    <a:cubicBezTo>
                      <a:pt x="88900" y="971485"/>
                      <a:pt x="59690" y="942275"/>
                      <a:pt x="59690" y="90671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915142" y="59690"/>
                    </a:lnTo>
                    <a:moveTo>
                      <a:pt x="915142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906715"/>
                    </a:lnTo>
                    <a:cubicBezTo>
                      <a:pt x="0" y="975295"/>
                      <a:pt x="55880" y="1031175"/>
                      <a:pt x="124460" y="1031175"/>
                    </a:cubicBezTo>
                    <a:lnTo>
                      <a:pt x="915142" y="1031175"/>
                    </a:lnTo>
                    <a:cubicBezTo>
                      <a:pt x="983722" y="1031175"/>
                      <a:pt x="1039602" y="975295"/>
                      <a:pt x="1039602" y="906715"/>
                    </a:cubicBezTo>
                    <a:lnTo>
                      <a:pt x="1039602" y="124460"/>
                    </a:lnTo>
                    <a:cubicBezTo>
                      <a:pt x="1039602" y="55880"/>
                      <a:pt x="983722" y="0"/>
                      <a:pt x="915142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name="Group 28" id="28"/>
            <p:cNvGrpSpPr/>
            <p:nvPr/>
          </p:nvGrpSpPr>
          <p:grpSpPr>
            <a:xfrm rot="0">
              <a:off x="4352401" y="3620611"/>
              <a:ext cx="583772" cy="579041"/>
              <a:chOff x="0" y="0"/>
              <a:chExt cx="1039602" cy="1031175"/>
            </a:xfrm>
          </p:grpSpPr>
          <p:sp>
            <p:nvSpPr>
              <p:cNvPr name="Freeform 29" id="29"/>
              <p:cNvSpPr/>
              <p:nvPr/>
            </p:nvSpPr>
            <p:spPr>
              <a:xfrm>
                <a:off x="31750" y="31750"/>
                <a:ext cx="976102" cy="967675"/>
              </a:xfrm>
              <a:custGeom>
                <a:avLst/>
                <a:gdLst/>
                <a:ahLst/>
                <a:cxnLst/>
                <a:rect r="r" b="b" t="t" l="l"/>
                <a:pathLst>
                  <a:path h="967675" w="976102">
                    <a:moveTo>
                      <a:pt x="883392" y="967675"/>
                    </a:moveTo>
                    <a:lnTo>
                      <a:pt x="92710" y="967675"/>
                    </a:lnTo>
                    <a:cubicBezTo>
                      <a:pt x="41910" y="967675"/>
                      <a:pt x="0" y="925765"/>
                      <a:pt x="0" y="87496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882122" y="0"/>
                    </a:lnTo>
                    <a:cubicBezTo>
                      <a:pt x="932922" y="0"/>
                      <a:pt x="974832" y="41910"/>
                      <a:pt x="974832" y="92710"/>
                    </a:cubicBezTo>
                    <a:lnTo>
                      <a:pt x="974832" y="873695"/>
                    </a:lnTo>
                    <a:cubicBezTo>
                      <a:pt x="976102" y="925765"/>
                      <a:pt x="934192" y="967675"/>
                      <a:pt x="883392" y="967675"/>
                    </a:cubicBezTo>
                    <a:close/>
                  </a:path>
                </a:pathLst>
              </a:custGeom>
              <a:solidFill>
                <a:srgbClr val="B91646"/>
              </a:solidFill>
            </p:spPr>
          </p:sp>
          <p:sp>
            <p:nvSpPr>
              <p:cNvPr name="Freeform 30" id="30"/>
              <p:cNvSpPr/>
              <p:nvPr/>
            </p:nvSpPr>
            <p:spPr>
              <a:xfrm>
                <a:off x="0" y="0"/>
                <a:ext cx="1039602" cy="1031175"/>
              </a:xfrm>
              <a:custGeom>
                <a:avLst/>
                <a:gdLst/>
                <a:ahLst/>
                <a:cxnLst/>
                <a:rect r="r" b="b" t="t" l="l"/>
                <a:pathLst>
                  <a:path h="1031175" w="1039602">
                    <a:moveTo>
                      <a:pt x="915142" y="59690"/>
                    </a:moveTo>
                    <a:cubicBezTo>
                      <a:pt x="950701" y="59690"/>
                      <a:pt x="979912" y="88900"/>
                      <a:pt x="979912" y="124460"/>
                    </a:cubicBezTo>
                    <a:lnTo>
                      <a:pt x="979912" y="906715"/>
                    </a:lnTo>
                    <a:cubicBezTo>
                      <a:pt x="979912" y="942275"/>
                      <a:pt x="950701" y="971485"/>
                      <a:pt x="915142" y="971485"/>
                    </a:cubicBezTo>
                    <a:lnTo>
                      <a:pt x="124460" y="971485"/>
                    </a:lnTo>
                    <a:cubicBezTo>
                      <a:pt x="88900" y="971485"/>
                      <a:pt x="59690" y="942275"/>
                      <a:pt x="59690" y="90671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915142" y="59690"/>
                    </a:lnTo>
                    <a:moveTo>
                      <a:pt x="915142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906715"/>
                    </a:lnTo>
                    <a:cubicBezTo>
                      <a:pt x="0" y="975295"/>
                      <a:pt x="55880" y="1031175"/>
                      <a:pt x="124460" y="1031175"/>
                    </a:cubicBezTo>
                    <a:lnTo>
                      <a:pt x="915142" y="1031175"/>
                    </a:lnTo>
                    <a:cubicBezTo>
                      <a:pt x="983722" y="1031175"/>
                      <a:pt x="1039602" y="975295"/>
                      <a:pt x="1039602" y="906715"/>
                    </a:cubicBezTo>
                    <a:lnTo>
                      <a:pt x="1039602" y="124460"/>
                    </a:lnTo>
                    <a:cubicBezTo>
                      <a:pt x="1039602" y="55880"/>
                      <a:pt x="983722" y="0"/>
                      <a:pt x="915142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name="Group 31" id="31"/>
            <p:cNvGrpSpPr/>
            <p:nvPr/>
          </p:nvGrpSpPr>
          <p:grpSpPr>
            <a:xfrm rot="0">
              <a:off x="2929442" y="4375987"/>
              <a:ext cx="583772" cy="579041"/>
              <a:chOff x="0" y="0"/>
              <a:chExt cx="1039602" cy="1031175"/>
            </a:xfrm>
          </p:grpSpPr>
          <p:sp>
            <p:nvSpPr>
              <p:cNvPr name="Freeform 32" id="32"/>
              <p:cNvSpPr/>
              <p:nvPr/>
            </p:nvSpPr>
            <p:spPr>
              <a:xfrm>
                <a:off x="31750" y="31750"/>
                <a:ext cx="976102" cy="967675"/>
              </a:xfrm>
              <a:custGeom>
                <a:avLst/>
                <a:gdLst/>
                <a:ahLst/>
                <a:cxnLst/>
                <a:rect r="r" b="b" t="t" l="l"/>
                <a:pathLst>
                  <a:path h="967675" w="976102">
                    <a:moveTo>
                      <a:pt x="883392" y="967675"/>
                    </a:moveTo>
                    <a:lnTo>
                      <a:pt x="92710" y="967675"/>
                    </a:lnTo>
                    <a:cubicBezTo>
                      <a:pt x="41910" y="967675"/>
                      <a:pt x="0" y="925765"/>
                      <a:pt x="0" y="87496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882122" y="0"/>
                    </a:lnTo>
                    <a:cubicBezTo>
                      <a:pt x="932922" y="0"/>
                      <a:pt x="974832" y="41910"/>
                      <a:pt x="974832" y="92710"/>
                    </a:cubicBezTo>
                    <a:lnTo>
                      <a:pt x="974832" y="873695"/>
                    </a:lnTo>
                    <a:cubicBezTo>
                      <a:pt x="976102" y="925765"/>
                      <a:pt x="934192" y="967675"/>
                      <a:pt x="883392" y="967675"/>
                    </a:cubicBezTo>
                    <a:close/>
                  </a:path>
                </a:pathLst>
              </a:custGeom>
              <a:solidFill>
                <a:srgbClr val="B91646"/>
              </a:solidFill>
            </p:spPr>
          </p:sp>
          <p:sp>
            <p:nvSpPr>
              <p:cNvPr name="Freeform 33" id="33"/>
              <p:cNvSpPr/>
              <p:nvPr/>
            </p:nvSpPr>
            <p:spPr>
              <a:xfrm>
                <a:off x="0" y="0"/>
                <a:ext cx="1039602" cy="1031175"/>
              </a:xfrm>
              <a:custGeom>
                <a:avLst/>
                <a:gdLst/>
                <a:ahLst/>
                <a:cxnLst/>
                <a:rect r="r" b="b" t="t" l="l"/>
                <a:pathLst>
                  <a:path h="1031175" w="1039602">
                    <a:moveTo>
                      <a:pt x="915142" y="59690"/>
                    </a:moveTo>
                    <a:cubicBezTo>
                      <a:pt x="950701" y="59690"/>
                      <a:pt x="979912" y="88900"/>
                      <a:pt x="979912" y="124460"/>
                    </a:cubicBezTo>
                    <a:lnTo>
                      <a:pt x="979912" y="906715"/>
                    </a:lnTo>
                    <a:cubicBezTo>
                      <a:pt x="979912" y="942275"/>
                      <a:pt x="950701" y="971485"/>
                      <a:pt x="915142" y="971485"/>
                    </a:cubicBezTo>
                    <a:lnTo>
                      <a:pt x="124460" y="971485"/>
                    </a:lnTo>
                    <a:cubicBezTo>
                      <a:pt x="88900" y="971485"/>
                      <a:pt x="59690" y="942275"/>
                      <a:pt x="59690" y="90671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915142" y="59690"/>
                    </a:lnTo>
                    <a:moveTo>
                      <a:pt x="915142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906715"/>
                    </a:lnTo>
                    <a:cubicBezTo>
                      <a:pt x="0" y="975295"/>
                      <a:pt x="55880" y="1031175"/>
                      <a:pt x="124460" y="1031175"/>
                    </a:cubicBezTo>
                    <a:lnTo>
                      <a:pt x="915142" y="1031175"/>
                    </a:lnTo>
                    <a:cubicBezTo>
                      <a:pt x="983722" y="1031175"/>
                      <a:pt x="1039602" y="975295"/>
                      <a:pt x="1039602" y="906715"/>
                    </a:cubicBezTo>
                    <a:lnTo>
                      <a:pt x="1039602" y="124460"/>
                    </a:lnTo>
                    <a:cubicBezTo>
                      <a:pt x="1039602" y="55880"/>
                      <a:pt x="983722" y="0"/>
                      <a:pt x="915142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name="Group 34" id="34"/>
            <p:cNvGrpSpPr/>
            <p:nvPr/>
          </p:nvGrpSpPr>
          <p:grpSpPr>
            <a:xfrm rot="0">
              <a:off x="3641666" y="4375987"/>
              <a:ext cx="583772" cy="579041"/>
              <a:chOff x="0" y="0"/>
              <a:chExt cx="1039602" cy="1031175"/>
            </a:xfrm>
          </p:grpSpPr>
          <p:sp>
            <p:nvSpPr>
              <p:cNvPr name="Freeform 35" id="35"/>
              <p:cNvSpPr/>
              <p:nvPr/>
            </p:nvSpPr>
            <p:spPr>
              <a:xfrm>
                <a:off x="31750" y="31750"/>
                <a:ext cx="976102" cy="967675"/>
              </a:xfrm>
              <a:custGeom>
                <a:avLst/>
                <a:gdLst/>
                <a:ahLst/>
                <a:cxnLst/>
                <a:rect r="r" b="b" t="t" l="l"/>
                <a:pathLst>
                  <a:path h="967675" w="976102">
                    <a:moveTo>
                      <a:pt x="883392" y="967675"/>
                    </a:moveTo>
                    <a:lnTo>
                      <a:pt x="92710" y="967675"/>
                    </a:lnTo>
                    <a:cubicBezTo>
                      <a:pt x="41910" y="967675"/>
                      <a:pt x="0" y="925765"/>
                      <a:pt x="0" y="87496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882122" y="0"/>
                    </a:lnTo>
                    <a:cubicBezTo>
                      <a:pt x="932922" y="0"/>
                      <a:pt x="974832" y="41910"/>
                      <a:pt x="974832" y="92710"/>
                    </a:cubicBezTo>
                    <a:lnTo>
                      <a:pt x="974832" y="873695"/>
                    </a:lnTo>
                    <a:cubicBezTo>
                      <a:pt x="976102" y="925765"/>
                      <a:pt x="934192" y="967675"/>
                      <a:pt x="883392" y="967675"/>
                    </a:cubicBezTo>
                    <a:close/>
                  </a:path>
                </a:pathLst>
              </a:custGeom>
              <a:solidFill>
                <a:srgbClr val="B91646"/>
              </a:solidFill>
            </p:spPr>
          </p:sp>
          <p:sp>
            <p:nvSpPr>
              <p:cNvPr name="Freeform 36" id="36"/>
              <p:cNvSpPr/>
              <p:nvPr/>
            </p:nvSpPr>
            <p:spPr>
              <a:xfrm>
                <a:off x="0" y="0"/>
                <a:ext cx="1039602" cy="1031175"/>
              </a:xfrm>
              <a:custGeom>
                <a:avLst/>
                <a:gdLst/>
                <a:ahLst/>
                <a:cxnLst/>
                <a:rect r="r" b="b" t="t" l="l"/>
                <a:pathLst>
                  <a:path h="1031175" w="1039602">
                    <a:moveTo>
                      <a:pt x="915142" y="59690"/>
                    </a:moveTo>
                    <a:cubicBezTo>
                      <a:pt x="950701" y="59690"/>
                      <a:pt x="979912" y="88900"/>
                      <a:pt x="979912" y="124460"/>
                    </a:cubicBezTo>
                    <a:lnTo>
                      <a:pt x="979912" y="906715"/>
                    </a:lnTo>
                    <a:cubicBezTo>
                      <a:pt x="979912" y="942275"/>
                      <a:pt x="950701" y="971485"/>
                      <a:pt x="915142" y="971485"/>
                    </a:cubicBezTo>
                    <a:lnTo>
                      <a:pt x="124460" y="971485"/>
                    </a:lnTo>
                    <a:cubicBezTo>
                      <a:pt x="88900" y="971485"/>
                      <a:pt x="59690" y="942275"/>
                      <a:pt x="59690" y="90671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915142" y="59690"/>
                    </a:lnTo>
                    <a:moveTo>
                      <a:pt x="915142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906715"/>
                    </a:lnTo>
                    <a:cubicBezTo>
                      <a:pt x="0" y="975295"/>
                      <a:pt x="55880" y="1031175"/>
                      <a:pt x="124460" y="1031175"/>
                    </a:cubicBezTo>
                    <a:lnTo>
                      <a:pt x="915142" y="1031175"/>
                    </a:lnTo>
                    <a:cubicBezTo>
                      <a:pt x="983722" y="1031175"/>
                      <a:pt x="1039602" y="975295"/>
                      <a:pt x="1039602" y="906715"/>
                    </a:cubicBezTo>
                    <a:lnTo>
                      <a:pt x="1039602" y="124460"/>
                    </a:lnTo>
                    <a:cubicBezTo>
                      <a:pt x="1039602" y="55880"/>
                      <a:pt x="983722" y="0"/>
                      <a:pt x="915142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name="Group 37" id="37"/>
            <p:cNvGrpSpPr/>
            <p:nvPr/>
          </p:nvGrpSpPr>
          <p:grpSpPr>
            <a:xfrm rot="0">
              <a:off x="4352401" y="4375987"/>
              <a:ext cx="583772" cy="579041"/>
              <a:chOff x="0" y="0"/>
              <a:chExt cx="1039602" cy="1031175"/>
            </a:xfrm>
          </p:grpSpPr>
          <p:sp>
            <p:nvSpPr>
              <p:cNvPr name="Freeform 38" id="38"/>
              <p:cNvSpPr/>
              <p:nvPr/>
            </p:nvSpPr>
            <p:spPr>
              <a:xfrm>
                <a:off x="31750" y="31750"/>
                <a:ext cx="976102" cy="967675"/>
              </a:xfrm>
              <a:custGeom>
                <a:avLst/>
                <a:gdLst/>
                <a:ahLst/>
                <a:cxnLst/>
                <a:rect r="r" b="b" t="t" l="l"/>
                <a:pathLst>
                  <a:path h="967675" w="976102">
                    <a:moveTo>
                      <a:pt x="883392" y="967675"/>
                    </a:moveTo>
                    <a:lnTo>
                      <a:pt x="92710" y="967675"/>
                    </a:lnTo>
                    <a:cubicBezTo>
                      <a:pt x="41910" y="967675"/>
                      <a:pt x="0" y="925765"/>
                      <a:pt x="0" y="87496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882122" y="0"/>
                    </a:lnTo>
                    <a:cubicBezTo>
                      <a:pt x="932922" y="0"/>
                      <a:pt x="974832" y="41910"/>
                      <a:pt x="974832" y="92710"/>
                    </a:cubicBezTo>
                    <a:lnTo>
                      <a:pt x="974832" y="873695"/>
                    </a:lnTo>
                    <a:cubicBezTo>
                      <a:pt x="976102" y="925765"/>
                      <a:pt x="934192" y="967675"/>
                      <a:pt x="883392" y="967675"/>
                    </a:cubicBezTo>
                    <a:close/>
                  </a:path>
                </a:pathLst>
              </a:custGeom>
              <a:solidFill>
                <a:srgbClr val="B91646"/>
              </a:solidFill>
            </p:spPr>
          </p:sp>
          <p:sp>
            <p:nvSpPr>
              <p:cNvPr name="Freeform 39" id="39"/>
              <p:cNvSpPr/>
              <p:nvPr/>
            </p:nvSpPr>
            <p:spPr>
              <a:xfrm>
                <a:off x="0" y="0"/>
                <a:ext cx="1039602" cy="1031175"/>
              </a:xfrm>
              <a:custGeom>
                <a:avLst/>
                <a:gdLst/>
                <a:ahLst/>
                <a:cxnLst/>
                <a:rect r="r" b="b" t="t" l="l"/>
                <a:pathLst>
                  <a:path h="1031175" w="1039602">
                    <a:moveTo>
                      <a:pt x="915142" y="59690"/>
                    </a:moveTo>
                    <a:cubicBezTo>
                      <a:pt x="950701" y="59690"/>
                      <a:pt x="979912" y="88900"/>
                      <a:pt x="979912" y="124460"/>
                    </a:cubicBezTo>
                    <a:lnTo>
                      <a:pt x="979912" y="906715"/>
                    </a:lnTo>
                    <a:cubicBezTo>
                      <a:pt x="979912" y="942275"/>
                      <a:pt x="950701" y="971485"/>
                      <a:pt x="915142" y="971485"/>
                    </a:cubicBezTo>
                    <a:lnTo>
                      <a:pt x="124460" y="971485"/>
                    </a:lnTo>
                    <a:cubicBezTo>
                      <a:pt x="88900" y="971485"/>
                      <a:pt x="59690" y="942275"/>
                      <a:pt x="59690" y="90671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915142" y="59690"/>
                    </a:lnTo>
                    <a:moveTo>
                      <a:pt x="915142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906715"/>
                    </a:lnTo>
                    <a:cubicBezTo>
                      <a:pt x="0" y="975295"/>
                      <a:pt x="55880" y="1031175"/>
                      <a:pt x="124460" y="1031175"/>
                    </a:cubicBezTo>
                    <a:lnTo>
                      <a:pt x="915142" y="1031175"/>
                    </a:lnTo>
                    <a:cubicBezTo>
                      <a:pt x="983722" y="1031175"/>
                      <a:pt x="1039602" y="975295"/>
                      <a:pt x="1039602" y="906715"/>
                    </a:cubicBezTo>
                    <a:lnTo>
                      <a:pt x="1039602" y="124460"/>
                    </a:lnTo>
                    <a:cubicBezTo>
                      <a:pt x="1039602" y="55880"/>
                      <a:pt x="983722" y="0"/>
                      <a:pt x="915142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name="TextBox 40" id="40"/>
            <p:cNvSpPr txBox="true"/>
            <p:nvPr/>
          </p:nvSpPr>
          <p:spPr>
            <a:xfrm rot="0">
              <a:off x="4644287" y="1644299"/>
              <a:ext cx="2851814" cy="41216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1">
                <a:lnSpc>
                  <a:spcPts val="2642"/>
                </a:lnSpc>
                <a:spcBef>
                  <a:spcPct val="0"/>
                </a:spcBef>
              </a:pPr>
              <a:r>
                <a:rPr lang="en-US" sz="1761">
                  <a:solidFill>
                    <a:srgbClr val="FBF3E4"/>
                  </a:solidFill>
                  <a:latin typeface="Garet Bold"/>
                </a:rPr>
                <a:t>OPERAÇÕES</a:t>
              </a:r>
            </a:p>
          </p:txBody>
        </p:sp>
        <p:sp>
          <p:nvSpPr>
            <p:cNvPr name="TextBox 41" id="41"/>
            <p:cNvSpPr txBox="true"/>
            <p:nvPr/>
          </p:nvSpPr>
          <p:spPr>
            <a:xfrm rot="0">
              <a:off x="4644287" y="5824978"/>
              <a:ext cx="2851814" cy="41216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1">
                <a:lnSpc>
                  <a:spcPts val="2642"/>
                </a:lnSpc>
                <a:spcBef>
                  <a:spcPct val="0"/>
                </a:spcBef>
              </a:pPr>
              <a:r>
                <a:rPr lang="en-US" sz="1761">
                  <a:solidFill>
                    <a:srgbClr val="FBF3E4"/>
                  </a:solidFill>
                  <a:latin typeface="Garet Bold"/>
                </a:rPr>
                <a:t>OPERAÇÕES</a:t>
              </a:r>
            </a:p>
          </p:txBody>
        </p:sp>
        <p:sp>
          <p:nvSpPr>
            <p:cNvPr name="TextBox 42" id="42"/>
            <p:cNvSpPr txBox="true"/>
            <p:nvPr/>
          </p:nvSpPr>
          <p:spPr>
            <a:xfrm rot="0">
              <a:off x="298594" y="1644299"/>
              <a:ext cx="2851814" cy="41216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1">
                <a:lnSpc>
                  <a:spcPts val="2642"/>
                </a:lnSpc>
                <a:spcBef>
                  <a:spcPct val="0"/>
                </a:spcBef>
              </a:pPr>
              <a:r>
                <a:rPr lang="en-US" sz="1761">
                  <a:solidFill>
                    <a:srgbClr val="FBF3E4"/>
                  </a:solidFill>
                  <a:latin typeface="Garet Bold"/>
                </a:rPr>
                <a:t>OPERAÇÕES</a:t>
              </a:r>
            </a:p>
          </p:txBody>
        </p:sp>
        <p:sp>
          <p:nvSpPr>
            <p:cNvPr name="TextBox 43" id="43"/>
            <p:cNvSpPr txBox="true"/>
            <p:nvPr/>
          </p:nvSpPr>
          <p:spPr>
            <a:xfrm rot="0">
              <a:off x="369514" y="5883471"/>
              <a:ext cx="2851814" cy="41216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1">
                <a:lnSpc>
                  <a:spcPts val="2642"/>
                </a:lnSpc>
                <a:spcBef>
                  <a:spcPct val="0"/>
                </a:spcBef>
              </a:pPr>
              <a:r>
                <a:rPr lang="en-US" sz="1761">
                  <a:solidFill>
                    <a:srgbClr val="FBF3E4"/>
                  </a:solidFill>
                  <a:latin typeface="Garet Bold"/>
                </a:rPr>
                <a:t>OPERAÇÕES</a:t>
              </a:r>
            </a:p>
          </p:txBody>
        </p:sp>
      </p:grpSp>
      <p:sp>
        <p:nvSpPr>
          <p:cNvPr name="TextBox 44" id="44"/>
          <p:cNvSpPr txBox="true"/>
          <p:nvPr/>
        </p:nvSpPr>
        <p:spPr>
          <a:xfrm rot="0">
            <a:off x="8272219" y="2211033"/>
            <a:ext cx="5270905" cy="16418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1">
              <a:lnSpc>
                <a:spcPts val="6626"/>
              </a:lnSpc>
              <a:spcBef>
                <a:spcPct val="0"/>
              </a:spcBef>
            </a:pPr>
            <a:r>
              <a:rPr lang="en-US" sz="4417">
                <a:solidFill>
                  <a:srgbClr val="494949"/>
                </a:solidFill>
                <a:latin typeface="Garet Bold"/>
              </a:rPr>
              <a:t>MODIFICADORES DE ACESSO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DAFMyg8Y61g</dc:identifier>
  <dcterms:modified xsi:type="dcterms:W3CDTF">2011-08-01T06:04:30Z</dcterms:modified>
  <cp:revision>1</cp:revision>
  <dc:title>Aula #8 - Introdução à Orientação a Objetos</dc:title>
</cp:coreProperties>
</file>