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</p:sldIdLst>
  <p:sldSz cx="18288000" cy="10287000"/>
  <p:notesSz cx="6858000" cy="9144000"/>
  <p:embeddedFontLst>
    <p:embeddedFont>
      <p:font typeface="Bebas Neue" charset="1" panose="00000500000000000000"/>
      <p:regular r:id="rId6"/>
    </p:embeddedFont>
    <p:embeddedFont>
      <p:font typeface="Bebas Neue Bold" charset="1" panose="020B0606020202050201"/>
      <p:regular r:id="rId7"/>
    </p:embeddedFont>
    <p:embeddedFont>
      <p:font typeface="Glacial Indifference" charset="1" panose="00000000000000000000"/>
      <p:regular r:id="rId8"/>
    </p:embeddedFont>
    <p:embeddedFont>
      <p:font typeface="Glacial Indifference Bold" charset="1" panose="00000800000000000000"/>
      <p:regular r:id="rId9"/>
    </p:embeddedFont>
    <p:embeddedFont>
      <p:font typeface="Glacial Indifference Italics" charset="1" panose="00000000000000000000"/>
      <p:regular r:id="rId10"/>
    </p:embeddedFont>
    <p:embeddedFont>
      <p:font typeface="Glacial Indifference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Fira Code" charset="1" panose="020B0809050000020004"/>
      <p:regular r:id="rId16"/>
    </p:embeddedFont>
    <p:embeddedFont>
      <p:font typeface="Fira Code Bold" charset="1" panose="020B0809050000020004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600000000000000"/>
      <p:regular r:id="rId19"/>
    </p:embeddedFont>
    <p:embeddedFont>
      <p:font typeface="Montserrat Italics" charset="1" panose="00000500000000000000"/>
      <p:regular r:id="rId20"/>
    </p:embeddedFont>
    <p:embeddedFont>
      <p:font typeface="Montserrat Bold Italics" charset="1" panose="000006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Poppins Italics" charset="1" panose="00000500000000000000"/>
      <p:regular r:id="rId24"/>
    </p:embeddedFont>
    <p:embeddedFont>
      <p:font typeface="Poppins Bold Italics" charset="1" panose="00000800000000000000"/>
      <p:regular r:id="rId25"/>
    </p:embeddedFont>
    <p:embeddedFont>
      <p:font typeface="Brittany" charset="1" panose="00000000000000000000"/>
      <p:regular r:id="rId26"/>
    </p:embeddedFont>
    <p:embeddedFont>
      <p:font typeface="Garet" charset="1" panose="00000000000000000000"/>
      <p:regular r:id="rId27"/>
    </p:embeddedFont>
    <p:embeddedFont>
      <p:font typeface="Garet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54" Target="slides/slide26.xml" Type="http://schemas.openxmlformats.org/officeDocument/2006/relationships/slide"/><Relationship Id="rId55" Target="slides/slide27.xml" Type="http://schemas.openxmlformats.org/officeDocument/2006/relationships/slide"/><Relationship Id="rId56" Target="slides/slide28.xml" Type="http://schemas.openxmlformats.org/officeDocument/2006/relationships/slide"/><Relationship Id="rId57" Target="slides/slide29.xml" Type="http://schemas.openxmlformats.org/officeDocument/2006/relationships/slide"/><Relationship Id="rId58" Target="slides/slide30.xml" Type="http://schemas.openxmlformats.org/officeDocument/2006/relationships/slide"/><Relationship Id="rId59" Target="slides/slide31.xml" Type="http://schemas.openxmlformats.org/officeDocument/2006/relationships/slide"/><Relationship Id="rId6" Target="fonts/font6.fntdata" Type="http://schemas.openxmlformats.org/officeDocument/2006/relationships/font"/><Relationship Id="rId60" Target="slides/slide32.xml" Type="http://schemas.openxmlformats.org/officeDocument/2006/relationships/slide"/><Relationship Id="rId61" Target="slides/slide33.xml" Type="http://schemas.openxmlformats.org/officeDocument/2006/relationships/slide"/><Relationship Id="rId62" Target="slides/slide34.xml" Type="http://schemas.openxmlformats.org/officeDocument/2006/relationships/slide"/><Relationship Id="rId63" Target="slides/slide35.xml" Type="http://schemas.openxmlformats.org/officeDocument/2006/relationships/slide"/><Relationship Id="rId64" Target="slides/slide36.xml" Type="http://schemas.openxmlformats.org/officeDocument/2006/relationships/slide"/><Relationship Id="rId65" Target="slides/slide37.xml" Type="http://schemas.openxmlformats.org/officeDocument/2006/relationships/slide"/><Relationship Id="rId66" Target="slides/slide38.xml" Type="http://schemas.openxmlformats.org/officeDocument/2006/relationships/slide"/><Relationship Id="rId67" Target="slides/slide39.xml" Type="http://schemas.openxmlformats.org/officeDocument/2006/relationships/slide"/><Relationship Id="rId68" Target="slides/slide40.xml" Type="http://schemas.openxmlformats.org/officeDocument/2006/relationships/slide"/><Relationship Id="rId69" Target="slides/slide41.xml" Type="http://schemas.openxmlformats.org/officeDocument/2006/relationships/slide"/><Relationship Id="rId7" Target="fonts/font7.fntdata" Type="http://schemas.openxmlformats.org/officeDocument/2006/relationships/font"/><Relationship Id="rId70" Target="slides/slide42.xml" Type="http://schemas.openxmlformats.org/officeDocument/2006/relationships/slide"/><Relationship Id="rId71" Target="slides/slide43.xml" Type="http://schemas.openxmlformats.org/officeDocument/2006/relationships/slide"/><Relationship Id="rId72" Target="slides/slide44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http://draw.io" TargetMode="External" Type="http://schemas.openxmlformats.org/officeDocument/2006/relationships/hyperlink"/><Relationship Id="rId4" Target="../media/image14.png" Type="http://schemas.openxmlformats.org/officeDocument/2006/relationships/image"/><Relationship Id="rId5" Target="https://marketplace.visualstudio.com/items?itemName=AlexShen.classdiagram-ts" TargetMode="External" Type="http://schemas.openxmlformats.org/officeDocument/2006/relationships/hyperlink"/><Relationship Id="rId6" Target="https://www.uml.org" TargetMode="External" Type="http://schemas.openxmlformats.org/officeDocument/2006/relationships/hyperlink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96932" y="7681132"/>
            <a:ext cx="5012346" cy="781940"/>
            <a:chOff x="0" y="0"/>
            <a:chExt cx="6609980" cy="1031175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6546479" cy="967675"/>
            </a:xfrm>
            <a:custGeom>
              <a:avLst/>
              <a:gdLst/>
              <a:ahLst/>
              <a:cxnLst/>
              <a:rect r="r" b="b" t="t" l="l"/>
              <a:pathLst>
                <a:path h="967675" w="6546479">
                  <a:moveTo>
                    <a:pt x="6453770" y="967675"/>
                  </a:moveTo>
                  <a:lnTo>
                    <a:pt x="92710" y="967675"/>
                  </a:lnTo>
                  <a:cubicBezTo>
                    <a:pt x="41910" y="967675"/>
                    <a:pt x="0" y="925765"/>
                    <a:pt x="0" y="8749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52500" y="0"/>
                  </a:lnTo>
                  <a:cubicBezTo>
                    <a:pt x="6503300" y="0"/>
                    <a:pt x="6545210" y="41910"/>
                    <a:pt x="6545210" y="92710"/>
                  </a:cubicBezTo>
                  <a:lnTo>
                    <a:pt x="6545210" y="873695"/>
                  </a:lnTo>
                  <a:cubicBezTo>
                    <a:pt x="6546479" y="925765"/>
                    <a:pt x="6504570" y="967675"/>
                    <a:pt x="6453770" y="967675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6609979" cy="1031175"/>
            </a:xfrm>
            <a:custGeom>
              <a:avLst/>
              <a:gdLst/>
              <a:ahLst/>
              <a:cxnLst/>
              <a:rect r="r" b="b" t="t" l="l"/>
              <a:pathLst>
                <a:path h="1031175" w="6609979">
                  <a:moveTo>
                    <a:pt x="6485520" y="59690"/>
                  </a:moveTo>
                  <a:cubicBezTo>
                    <a:pt x="6521079" y="59690"/>
                    <a:pt x="6550289" y="88900"/>
                    <a:pt x="6550289" y="124460"/>
                  </a:cubicBezTo>
                  <a:lnTo>
                    <a:pt x="6550289" y="906715"/>
                  </a:lnTo>
                  <a:cubicBezTo>
                    <a:pt x="6550289" y="942275"/>
                    <a:pt x="6521079" y="971485"/>
                    <a:pt x="6485520" y="971485"/>
                  </a:cubicBezTo>
                  <a:lnTo>
                    <a:pt x="124460" y="971485"/>
                  </a:lnTo>
                  <a:cubicBezTo>
                    <a:pt x="88900" y="971485"/>
                    <a:pt x="59690" y="942275"/>
                    <a:pt x="59690" y="9067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485520" y="59690"/>
                  </a:lnTo>
                  <a:moveTo>
                    <a:pt x="64855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06715"/>
                  </a:lnTo>
                  <a:cubicBezTo>
                    <a:pt x="0" y="975295"/>
                    <a:pt x="55880" y="1031175"/>
                    <a:pt x="124460" y="1031175"/>
                  </a:cubicBezTo>
                  <a:lnTo>
                    <a:pt x="6485520" y="1031175"/>
                  </a:lnTo>
                  <a:cubicBezTo>
                    <a:pt x="6554100" y="1031175"/>
                    <a:pt x="6609979" y="975295"/>
                    <a:pt x="6609979" y="906715"/>
                  </a:cubicBezTo>
                  <a:lnTo>
                    <a:pt x="6609979" y="124460"/>
                  </a:lnTo>
                  <a:cubicBezTo>
                    <a:pt x="6609979" y="55880"/>
                    <a:pt x="6554100" y="0"/>
                    <a:pt x="64855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69118" y="946326"/>
            <a:ext cx="1090182" cy="277427"/>
            <a:chOff x="0" y="0"/>
            <a:chExt cx="1453576" cy="36990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083673" y="0"/>
              <a:ext cx="369903" cy="369903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41837" y="0"/>
              <a:ext cx="369903" cy="369903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369903" cy="369903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9921161" y="7804966"/>
            <a:ext cx="4582676" cy="522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</a:pPr>
            <a:r>
              <a:rPr lang="en-US" sz="3043" spc="456">
                <a:solidFill>
                  <a:srgbClr val="000000"/>
                </a:solidFill>
                <a:latin typeface="Bebas Neue"/>
              </a:rPr>
              <a:t>by Rafa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724357"/>
            <a:ext cx="407771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</a:rPr>
              <a:t>rafael_c_alves@hotmail.com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77332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6"/>
              </a:lnSpc>
            </a:pPr>
            <a:r>
              <a:rPr lang="en-US" sz="3368">
                <a:solidFill>
                  <a:srgbClr val="000000"/>
                </a:solidFill>
                <a:latin typeface="Bebas Neue Bold"/>
              </a:rPr>
              <a:t>SENAC/São Leopoldo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57061" y="3720392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ORIENTAÇÃO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613" y="5227495"/>
            <a:ext cx="8752774" cy="195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000000"/>
                </a:solidFill>
                <a:latin typeface="Bebas Neue Bold"/>
              </a:rPr>
              <a:t>OBJETOS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00904" y="4823386"/>
            <a:ext cx="1710461" cy="173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8"/>
              </a:lnSpc>
            </a:pPr>
            <a:r>
              <a:rPr lang="en-US" sz="13088">
                <a:solidFill>
                  <a:srgbClr val="B91646"/>
                </a:solidFill>
                <a:latin typeface="Brittany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80027" y="2223887"/>
            <a:ext cx="5727946" cy="146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2"/>
              </a:lnSpc>
            </a:pPr>
            <a:r>
              <a:rPr lang="en-US" sz="10922">
                <a:solidFill>
                  <a:srgbClr val="B91646"/>
                </a:solidFill>
                <a:latin typeface="Brittany"/>
              </a:rPr>
              <a:t>introdução 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61435" y="5709789"/>
            <a:ext cx="8752774" cy="1959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2"/>
              </a:lnSpc>
            </a:pPr>
            <a:r>
              <a:rPr lang="en-US" sz="14522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199" y="3132013"/>
            <a:ext cx="4315881" cy="5643349"/>
            <a:chOff x="0" y="0"/>
            <a:chExt cx="864502" cy="11304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r="r" b="b" t="t" l="l"/>
              <a:pathLst>
                <a:path h="113040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9575" y="2971723"/>
            <a:ext cx="4396601" cy="5668996"/>
            <a:chOff x="0" y="0"/>
            <a:chExt cx="880671" cy="113554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r="r" b="b" t="t" l="l"/>
              <a:pathLst>
                <a:path h="1135541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9575" y="2971723"/>
            <a:ext cx="4396601" cy="421052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16942" y="3072277"/>
            <a:ext cx="671822" cy="21994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31562" y="3517415"/>
            <a:ext cx="3575928" cy="490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164553" y="1594735"/>
            <a:ext cx="5517783" cy="7257819"/>
            <a:chOff x="0" y="0"/>
            <a:chExt cx="1105252" cy="145379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r="r" b="b" t="t" l="l"/>
              <a:pathLst>
                <a:path h="1453794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01928" y="1434445"/>
            <a:ext cx="5663683" cy="7251914"/>
            <a:chOff x="0" y="0"/>
            <a:chExt cx="1134476" cy="145261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r="r" b="b" t="t" l="l"/>
              <a:pathLst>
                <a:path h="145261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301928" y="1434445"/>
            <a:ext cx="5663683" cy="421052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9295" y="1535000"/>
            <a:ext cx="671822" cy="219944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523915" y="1980138"/>
            <a:ext cx="5006418" cy="654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801500" y="2320107"/>
            <a:ext cx="4385495" cy="6532447"/>
            <a:chOff x="0" y="0"/>
            <a:chExt cx="878446" cy="130849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r="r" b="b" t="t" l="l"/>
              <a:pathLst>
                <a:path h="1308496" w="87844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938875" y="2159817"/>
            <a:ext cx="4476925" cy="6508850"/>
            <a:chOff x="0" y="0"/>
            <a:chExt cx="896760" cy="130377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r="r" b="b" t="t" l="l"/>
              <a:pathLst>
                <a:path h="1303770" w="89676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938875" y="2159817"/>
            <a:ext cx="4476925" cy="421052"/>
            <a:chOff x="0" y="0"/>
            <a:chExt cx="1228057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r="r" b="b" t="t" l="l"/>
              <a:pathLst>
                <a:path h="115498" w="1228057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3046242" y="2260372"/>
            <a:ext cx="671822" cy="219944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3160862" y="2705510"/>
            <a:ext cx="3814363" cy="572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96875" y="2999019"/>
            <a:ext cx="3288983" cy="2091328"/>
            <a:chOff x="0" y="0"/>
            <a:chExt cx="525629" cy="33422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25629" cy="334226"/>
            </a:xfrm>
            <a:custGeom>
              <a:avLst/>
              <a:gdLst/>
              <a:ahLst/>
              <a:cxnLst/>
              <a:rect r="r" b="b" t="t" l="l"/>
              <a:pathLst>
                <a:path h="334226" w="525629">
                  <a:moveTo>
                    <a:pt x="0" y="0"/>
                  </a:moveTo>
                  <a:lnTo>
                    <a:pt x="525629" y="0"/>
                  </a:lnTo>
                  <a:lnTo>
                    <a:pt x="525629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69057" y="2798117"/>
            <a:ext cx="3285728" cy="2088146"/>
            <a:chOff x="0" y="0"/>
            <a:chExt cx="525109" cy="33371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25109" cy="333717"/>
            </a:xfrm>
            <a:custGeom>
              <a:avLst/>
              <a:gdLst/>
              <a:ahLst/>
              <a:cxnLst/>
              <a:rect r="r" b="b" t="t" l="l"/>
              <a:pathLst>
                <a:path h="333717" w="525109">
                  <a:moveTo>
                    <a:pt x="0" y="0"/>
                  </a:moveTo>
                  <a:lnTo>
                    <a:pt x="525109" y="0"/>
                  </a:lnTo>
                  <a:lnTo>
                    <a:pt x="525109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69057" y="2798117"/>
            <a:ext cx="3285728" cy="527734"/>
            <a:chOff x="0" y="0"/>
            <a:chExt cx="71910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19103" cy="115498"/>
            </a:xfrm>
            <a:custGeom>
              <a:avLst/>
              <a:gdLst/>
              <a:ahLst/>
              <a:cxnLst/>
              <a:rect r="r" b="b" t="t" l="l"/>
              <a:pathLst>
                <a:path h="115498" w="719103">
                  <a:moveTo>
                    <a:pt x="0" y="0"/>
                  </a:moveTo>
                  <a:lnTo>
                    <a:pt x="719103" y="0"/>
                  </a:lnTo>
                  <a:lnTo>
                    <a:pt x="71910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003627" y="2924148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147289" y="3467848"/>
            <a:ext cx="2838569" cy="101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782966" y="5931711"/>
            <a:ext cx="3371819" cy="2091328"/>
            <a:chOff x="0" y="0"/>
            <a:chExt cx="538867" cy="33422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38867" cy="334226"/>
            </a:xfrm>
            <a:custGeom>
              <a:avLst/>
              <a:gdLst/>
              <a:ahLst/>
              <a:cxnLst/>
              <a:rect r="r" b="b" t="t" l="l"/>
              <a:pathLst>
                <a:path h="334226" w="538867">
                  <a:moveTo>
                    <a:pt x="0" y="0"/>
                  </a:moveTo>
                  <a:lnTo>
                    <a:pt x="538867" y="0"/>
                  </a:lnTo>
                  <a:lnTo>
                    <a:pt x="538867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55148" y="5730809"/>
            <a:ext cx="3462656" cy="2088146"/>
            <a:chOff x="0" y="0"/>
            <a:chExt cx="553384" cy="3337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553384" cy="333717"/>
            </a:xfrm>
            <a:custGeom>
              <a:avLst/>
              <a:gdLst/>
              <a:ahLst/>
              <a:cxnLst/>
              <a:rect r="r" b="b" t="t" l="l"/>
              <a:pathLst>
                <a:path h="333717" w="553384">
                  <a:moveTo>
                    <a:pt x="0" y="0"/>
                  </a:moveTo>
                  <a:lnTo>
                    <a:pt x="553384" y="0"/>
                  </a:lnTo>
                  <a:lnTo>
                    <a:pt x="553384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955148" y="5730809"/>
            <a:ext cx="3462656" cy="527734"/>
            <a:chOff x="0" y="0"/>
            <a:chExt cx="757825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757825" cy="115498"/>
            </a:xfrm>
            <a:custGeom>
              <a:avLst/>
              <a:gdLst/>
              <a:ahLst/>
              <a:cxnLst/>
              <a:rect r="r" b="b" t="t" l="l"/>
              <a:pathLst>
                <a:path h="115498" w="757825">
                  <a:moveTo>
                    <a:pt x="0" y="0"/>
                  </a:moveTo>
                  <a:lnTo>
                    <a:pt x="757825" y="0"/>
                  </a:lnTo>
                  <a:lnTo>
                    <a:pt x="75782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089718" y="585684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3233380" y="6400539"/>
            <a:ext cx="2987873" cy="101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rastreia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576927" y="1769791"/>
            <a:ext cx="9113997" cy="6948322"/>
            <a:chOff x="0" y="0"/>
            <a:chExt cx="1456553" cy="111044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456553" cy="1110446"/>
            </a:xfrm>
            <a:custGeom>
              <a:avLst/>
              <a:gdLst/>
              <a:ahLst/>
              <a:cxnLst/>
              <a:rect r="r" b="b" t="t" l="l"/>
              <a:pathLst>
                <a:path h="1110446" w="1456553">
                  <a:moveTo>
                    <a:pt x="0" y="0"/>
                  </a:moveTo>
                  <a:lnTo>
                    <a:pt x="1456553" y="0"/>
                  </a:lnTo>
                  <a:lnTo>
                    <a:pt x="1456553" y="1110446"/>
                  </a:lnTo>
                  <a:lnTo>
                    <a:pt x="0" y="11104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749109" y="1568888"/>
            <a:ext cx="9171268" cy="6994339"/>
            <a:chOff x="0" y="0"/>
            <a:chExt cx="1465706" cy="111780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465706" cy="1117800"/>
            </a:xfrm>
            <a:custGeom>
              <a:avLst/>
              <a:gdLst/>
              <a:ahLst/>
              <a:cxnLst/>
              <a:rect r="r" b="b" t="t" l="l"/>
              <a:pathLst>
                <a:path h="1117800" w="1465706">
                  <a:moveTo>
                    <a:pt x="0" y="0"/>
                  </a:moveTo>
                  <a:lnTo>
                    <a:pt x="1465706" y="0"/>
                  </a:lnTo>
                  <a:lnTo>
                    <a:pt x="1465706" y="1117800"/>
                  </a:lnTo>
                  <a:lnTo>
                    <a:pt x="0" y="11178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749109" y="1568888"/>
            <a:ext cx="9171268" cy="527734"/>
            <a:chOff x="0" y="0"/>
            <a:chExt cx="2007192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007192" cy="115498"/>
            </a:xfrm>
            <a:custGeom>
              <a:avLst/>
              <a:gdLst/>
              <a:ahLst/>
              <a:cxnLst/>
              <a:rect r="r" b="b" t="t" l="l"/>
              <a:pathLst>
                <a:path h="115498" w="2007192">
                  <a:moveTo>
                    <a:pt x="0" y="0"/>
                  </a:moveTo>
                  <a:lnTo>
                    <a:pt x="2007192" y="0"/>
                  </a:lnTo>
                  <a:lnTo>
                    <a:pt x="200719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883679" y="1694919"/>
            <a:ext cx="842041" cy="275671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8027340" y="2238619"/>
            <a:ext cx="8663583" cy="61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implements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Guia, 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métodos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43723" y="2695419"/>
            <a:ext cx="3885533" cy="3693239"/>
            <a:chOff x="0" y="0"/>
            <a:chExt cx="5180711" cy="492431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99308" y="105302"/>
              <a:ext cx="4782096" cy="150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1929677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rot="0">
              <a:off x="0" y="3242730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89069" y="3809778"/>
              <a:ext cx="4692334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81234" y="4934608"/>
            <a:ext cx="1562949" cy="417760"/>
            <a:chOff x="0" y="0"/>
            <a:chExt cx="570168" cy="1524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181234" y="2545996"/>
            <a:ext cx="1562949" cy="417760"/>
            <a:chOff x="0" y="0"/>
            <a:chExt cx="570168" cy="1524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181234" y="5583387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IMPLEMENTAÇÃO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de métodos.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TODOS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os métodos são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ABSTRATOS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81234" y="3192356"/>
            <a:ext cx="7078066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INTERFACES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podem ser vistas como classes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ABSTRATAS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mais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LIMITADAS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. Também não podem ser instanciadas diretamente. 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973198" y="5448921"/>
            <a:ext cx="3885533" cy="3693239"/>
            <a:chOff x="0" y="0"/>
            <a:chExt cx="5180711" cy="4924319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5180711" cy="4924319"/>
              <a:chOff x="0" y="0"/>
              <a:chExt cx="18218478" cy="17316851"/>
            </a:xfrm>
          </p:grpSpPr>
          <p:sp>
            <p:nvSpPr>
              <p:cNvPr name="Freeform 19" id="19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99308" y="105302"/>
              <a:ext cx="4782096" cy="1505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rot="0">
              <a:off x="0" y="1929677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0" y="3242730"/>
              <a:ext cx="5180711" cy="0"/>
            </a:xfrm>
            <a:prstGeom prst="line">
              <a:avLst/>
            </a:prstGeom>
            <a:ln cap="flat" w="1678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289069" y="3809778"/>
              <a:ext cx="4692334" cy="711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671"/>
                </a:lnSpc>
                <a:spcBef>
                  <a:spcPct val="0"/>
                </a:spcBef>
              </a:pPr>
              <a:r>
                <a:rPr lang="en-US" sz="3114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181234" y="6897013"/>
            <a:ext cx="1562949" cy="417760"/>
            <a:chOff x="0" y="0"/>
            <a:chExt cx="570168" cy="152400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181234" y="7545792"/>
            <a:ext cx="7078066" cy="84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 Bold"/>
              </a:rPr>
              <a:t>NÃO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permite a definição de atributos. </a:t>
            </a:r>
            <a:r>
              <a:rPr lang="en-US" sz="2271">
                <a:solidFill>
                  <a:srgbClr val="000000"/>
                </a:solidFill>
                <a:latin typeface="Montserrat Bold"/>
              </a:rPr>
              <a:t>APENAS </a:t>
            </a:r>
            <a:r>
              <a:rPr lang="en-US" sz="2271">
                <a:solidFill>
                  <a:srgbClr val="000000"/>
                </a:solidFill>
                <a:latin typeface="Montserrat"/>
              </a:rPr>
              <a:t>constantes estáticas são permitidas.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THIS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61497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Uma referência à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corrente, ou seja, ao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questão. Usado para referenciar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métodos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daquela instância.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420680" y="2379098"/>
            <a:ext cx="5194905" cy="6535587"/>
            <a:chOff x="0" y="0"/>
            <a:chExt cx="1038942" cy="1307068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038942" cy="1307068"/>
            </a:xfrm>
            <a:custGeom>
              <a:avLst/>
              <a:gdLst/>
              <a:ahLst/>
              <a:cxnLst/>
              <a:rect r="r" b="b" t="t" l="l"/>
              <a:pathLst>
                <a:path h="1307068" w="1038942">
                  <a:moveTo>
                    <a:pt x="0" y="0"/>
                  </a:moveTo>
                  <a:lnTo>
                    <a:pt x="1038942" y="0"/>
                  </a:lnTo>
                  <a:lnTo>
                    <a:pt x="1038942" y="1307068"/>
                  </a:lnTo>
                  <a:lnTo>
                    <a:pt x="0" y="13070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535709" y="2218555"/>
            <a:ext cx="5259507" cy="6514207"/>
            <a:chOff x="0" y="0"/>
            <a:chExt cx="1051862" cy="1302792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051862" cy="1302792"/>
            </a:xfrm>
            <a:custGeom>
              <a:avLst/>
              <a:gdLst/>
              <a:ahLst/>
              <a:cxnLst/>
              <a:rect r="r" b="b" t="t" l="l"/>
              <a:pathLst>
                <a:path h="1302792" w="1051862">
                  <a:moveTo>
                    <a:pt x="0" y="0"/>
                  </a:moveTo>
                  <a:lnTo>
                    <a:pt x="1051862" y="0"/>
                  </a:lnTo>
                  <a:lnTo>
                    <a:pt x="1051862" y="1302792"/>
                  </a:lnTo>
                  <a:lnTo>
                    <a:pt x="0" y="1302792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535709" y="2218555"/>
            <a:ext cx="5259507" cy="421715"/>
            <a:chOff x="0" y="0"/>
            <a:chExt cx="1440458" cy="115498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440458" cy="115498"/>
            </a:xfrm>
            <a:custGeom>
              <a:avLst/>
              <a:gdLst/>
              <a:ahLst/>
              <a:cxnLst/>
              <a:rect r="r" b="b" t="t" l="l"/>
              <a:pathLst>
                <a:path h="115498" w="1440458">
                  <a:moveTo>
                    <a:pt x="0" y="0"/>
                  </a:moveTo>
                  <a:lnTo>
                    <a:pt x="1440458" y="0"/>
                  </a:lnTo>
                  <a:lnTo>
                    <a:pt x="1440458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643244" y="2319268"/>
            <a:ext cx="672879" cy="22029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822600" y="2732598"/>
            <a:ext cx="4624536" cy="581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GET/SET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297384"/>
            <a:ext cx="7254825" cy="24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expor atributos protegidos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por modificadores de acesso. É importante que seja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usado com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cautela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Não há sentido em um modificador de acesso se implementados ambos get/set públicos.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837044"/>
            <a:ext cx="7036440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ATENÇÃO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: getters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boolean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possuem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prefixo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ao invés de "get".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321894" y="484212"/>
            <a:ext cx="4844726" cy="9479117"/>
            <a:chOff x="0" y="0"/>
            <a:chExt cx="968909" cy="189575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968909" cy="1895752"/>
            </a:xfrm>
            <a:custGeom>
              <a:avLst/>
              <a:gdLst/>
              <a:ahLst/>
              <a:cxnLst/>
              <a:rect r="r" b="b" t="t" l="l"/>
              <a:pathLst>
                <a:path h="1895752" w="968909">
                  <a:moveTo>
                    <a:pt x="0" y="0"/>
                  </a:moveTo>
                  <a:lnTo>
                    <a:pt x="968909" y="0"/>
                  </a:lnTo>
                  <a:lnTo>
                    <a:pt x="968909" y="1895752"/>
                  </a:lnTo>
                  <a:lnTo>
                    <a:pt x="0" y="18957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436923" y="323670"/>
            <a:ext cx="4938920" cy="9511062"/>
            <a:chOff x="0" y="0"/>
            <a:chExt cx="987747" cy="19021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987747" cy="1902140"/>
            </a:xfrm>
            <a:custGeom>
              <a:avLst/>
              <a:gdLst/>
              <a:ahLst/>
              <a:cxnLst/>
              <a:rect r="r" b="b" t="t" l="l"/>
              <a:pathLst>
                <a:path h="1902140" w="987747">
                  <a:moveTo>
                    <a:pt x="0" y="0"/>
                  </a:moveTo>
                  <a:lnTo>
                    <a:pt x="987747" y="0"/>
                  </a:lnTo>
                  <a:lnTo>
                    <a:pt x="987747" y="1902140"/>
                  </a:lnTo>
                  <a:lnTo>
                    <a:pt x="0" y="19021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36923" y="323670"/>
            <a:ext cx="4938920" cy="421715"/>
            <a:chOff x="0" y="0"/>
            <a:chExt cx="1352657" cy="115498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352657" cy="115498"/>
            </a:xfrm>
            <a:custGeom>
              <a:avLst/>
              <a:gdLst/>
              <a:ahLst/>
              <a:cxnLst/>
              <a:rect r="r" b="b" t="t" l="l"/>
              <a:pathLst>
                <a:path h="115498" w="1352657">
                  <a:moveTo>
                    <a:pt x="0" y="0"/>
                  </a:moveTo>
                  <a:lnTo>
                    <a:pt x="1352657" y="0"/>
                  </a:lnTo>
                  <a:lnTo>
                    <a:pt x="13526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544459" y="424383"/>
            <a:ext cx="672879" cy="22029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723814" y="856763"/>
            <a:ext cx="4273748" cy="881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0"/>
              </a:lnSpc>
            </a:pPr>
            <a:r>
              <a:rPr lang="en-US" sz="1557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destroy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= 0;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true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getLife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takeDamage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(damage: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-= damage;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if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.life &lt;= </a:t>
            </a:r>
            <a:r>
              <a:rPr lang="en-US" sz="15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.destroy();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57">
                <a:solidFill>
                  <a:srgbClr val="F8BFA7"/>
                </a:solidFill>
                <a:latin typeface="Fira Code"/>
              </a:rPr>
              <a:t>isDestroyed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57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57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557">
                <a:solidFill>
                  <a:srgbClr val="FBF3E4"/>
                </a:solidFill>
                <a:latin typeface="Fira Code"/>
              </a:rPr>
              <a:t>.destroyed;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0"/>
              </a:lnSpc>
            </a:pPr>
            <a:r>
              <a:rPr lang="en-US" sz="15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EQUALS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42555"/>
            <a:ext cx="717381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Método utilizado para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comparar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objetos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03362"/>
            <a:ext cx="7173811" cy="242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Ao utilizar objetos, deve-se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evitar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comparação por meio dos operadores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 e "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===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". Apesar de funcionar, estes operadores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comparam o conteúdo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dos objetos e sim 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enderço de memória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ocupado por ele.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07270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Implementando um método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equals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é possível seguir 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regra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cabível ao contexto da aplicação.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709603" y="1256438"/>
            <a:ext cx="5912787" cy="7961948"/>
            <a:chOff x="0" y="0"/>
            <a:chExt cx="1010751" cy="136104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010751" cy="1361042"/>
            </a:xfrm>
            <a:custGeom>
              <a:avLst/>
              <a:gdLst/>
              <a:ahLst/>
              <a:cxnLst/>
              <a:rect r="r" b="b" t="t" l="l"/>
              <a:pathLst>
                <a:path h="1361042" w="1010751">
                  <a:moveTo>
                    <a:pt x="0" y="0"/>
                  </a:moveTo>
                  <a:lnTo>
                    <a:pt x="1010751" y="0"/>
                  </a:lnTo>
                  <a:lnTo>
                    <a:pt x="1010751" y="1361042"/>
                  </a:lnTo>
                  <a:lnTo>
                    <a:pt x="0" y="136104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44178" y="1068614"/>
            <a:ext cx="6101797" cy="7999321"/>
            <a:chOff x="0" y="0"/>
            <a:chExt cx="1043061" cy="1367431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043061" cy="1367431"/>
            </a:xfrm>
            <a:custGeom>
              <a:avLst/>
              <a:gdLst/>
              <a:ahLst/>
              <a:cxnLst/>
              <a:rect r="r" b="b" t="t" l="l"/>
              <a:pathLst>
                <a:path h="1367431" w="1043061">
                  <a:moveTo>
                    <a:pt x="0" y="0"/>
                  </a:moveTo>
                  <a:lnTo>
                    <a:pt x="1043061" y="0"/>
                  </a:lnTo>
                  <a:lnTo>
                    <a:pt x="1043061" y="1367431"/>
                  </a:lnTo>
                  <a:lnTo>
                    <a:pt x="0" y="136743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44178" y="1068614"/>
            <a:ext cx="6101797" cy="493379"/>
            <a:chOff x="0" y="0"/>
            <a:chExt cx="1428407" cy="11549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428407" cy="115498"/>
            </a:xfrm>
            <a:custGeom>
              <a:avLst/>
              <a:gdLst/>
              <a:ahLst/>
              <a:cxnLst/>
              <a:rect r="r" b="b" t="t" l="l"/>
              <a:pathLst>
                <a:path h="115498" w="1428407">
                  <a:moveTo>
                    <a:pt x="0" y="0"/>
                  </a:moveTo>
                  <a:lnTo>
                    <a:pt x="1428407" y="0"/>
                  </a:lnTo>
                  <a:lnTo>
                    <a:pt x="142840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0969988" y="1186441"/>
            <a:ext cx="787225" cy="25772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1179822" y="1676485"/>
            <a:ext cx="5555270" cy="71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getName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8BFA7"/>
                </a:solidFill>
                <a:latin typeface="Fira Code"/>
              </a:rPr>
              <a:t>equals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(thing: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):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return 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=== thing.getName()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CONSTANTES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453424" y="2882698"/>
            <a:ext cx="7274404" cy="6186079"/>
            <a:chOff x="0" y="0"/>
            <a:chExt cx="1243511" cy="105746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243511" cy="1057469"/>
            </a:xfrm>
            <a:custGeom>
              <a:avLst/>
              <a:gdLst/>
              <a:ahLst/>
              <a:cxnLst/>
              <a:rect r="r" b="b" t="t" l="l"/>
              <a:pathLst>
                <a:path h="1057469" w="1243511">
                  <a:moveTo>
                    <a:pt x="0" y="0"/>
                  </a:moveTo>
                  <a:lnTo>
                    <a:pt x="1243511" y="0"/>
                  </a:lnTo>
                  <a:lnTo>
                    <a:pt x="1243511" y="1057469"/>
                  </a:lnTo>
                  <a:lnTo>
                    <a:pt x="0" y="10574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88000" y="2694875"/>
            <a:ext cx="7443822" cy="6053117"/>
            <a:chOff x="0" y="0"/>
            <a:chExt cx="1272472" cy="10347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272472" cy="1034740"/>
            </a:xfrm>
            <a:custGeom>
              <a:avLst/>
              <a:gdLst/>
              <a:ahLst/>
              <a:cxnLst/>
              <a:rect r="r" b="b" t="t" l="l"/>
              <a:pathLst>
                <a:path h="1034740" w="1272472">
                  <a:moveTo>
                    <a:pt x="0" y="0"/>
                  </a:moveTo>
                  <a:lnTo>
                    <a:pt x="1272472" y="0"/>
                  </a:lnTo>
                  <a:lnTo>
                    <a:pt x="1272472" y="1034740"/>
                  </a:lnTo>
                  <a:lnTo>
                    <a:pt x="0" y="103474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88000" y="2694875"/>
            <a:ext cx="7443822" cy="493379"/>
            <a:chOff x="0" y="0"/>
            <a:chExt cx="1742570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742570" cy="115498"/>
            </a:xfrm>
            <a:custGeom>
              <a:avLst/>
              <a:gdLst/>
              <a:ahLst/>
              <a:cxnLst/>
              <a:rect r="r" b="b" t="t" l="l"/>
              <a:pathLst>
                <a:path h="115498" w="1742570">
                  <a:moveTo>
                    <a:pt x="0" y="0"/>
                  </a:moveTo>
                  <a:lnTo>
                    <a:pt x="1742570" y="0"/>
                  </a:lnTo>
                  <a:lnTo>
                    <a:pt x="1742570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9713810" y="2812701"/>
            <a:ext cx="787225" cy="25772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9923644" y="3302745"/>
            <a:ext cx="6804184" cy="517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1"/>
              </a:lnSpc>
            </a:pPr>
            <a:r>
              <a:rPr lang="en-US" sz="1822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Thing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static readonly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 defaultLife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1000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E8CFE"/>
                </a:solidFill>
                <a:latin typeface="Fira Code"/>
              </a:rPr>
              <a:t>  protected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destroyed: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boolean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822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(name: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,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          life: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number 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= </a:t>
            </a:r>
            <a:r>
              <a:rPr lang="en-US" sz="1822">
                <a:solidFill>
                  <a:srgbClr val="70FEFE"/>
                </a:solidFill>
                <a:latin typeface="Fira Code"/>
              </a:rPr>
              <a:t>Thing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.defaultLife) {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.life = life;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.destroyed = </a:t>
            </a:r>
            <a:r>
              <a:rPr lang="en-US" sz="1822">
                <a:solidFill>
                  <a:srgbClr val="7ED957"/>
                </a:solidFill>
                <a:latin typeface="Fira Code"/>
              </a:rPr>
              <a:t>false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822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822">
                <a:solidFill>
                  <a:srgbClr val="FBF3E4"/>
                </a:solidFill>
                <a:latin typeface="Fira Code"/>
              </a:rPr>
              <a:t>.name = name;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551"/>
              </a:lnSpc>
            </a:pP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D9D9D9"/>
                </a:solidFill>
                <a:latin typeface="Fira Code"/>
              </a:rPr>
              <a:t>  //métodos</a:t>
            </a:r>
          </a:p>
          <a:p>
            <a:pPr>
              <a:lnSpc>
                <a:spcPts val="2551"/>
              </a:lnSpc>
            </a:pPr>
            <a:r>
              <a:rPr lang="en-US" sz="1822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3618568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Tal qual 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javascript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, estes valores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podem ser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alterados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em tempo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execução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509288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readonly</a:t>
            </a:r>
            <a:r>
              <a:rPr lang="en-US" sz="2399">
                <a:solidFill>
                  <a:srgbClr val="B91646"/>
                </a:solidFill>
                <a:latin typeface="Poppins"/>
              </a:rPr>
              <a:t>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cujo valor pode ser alterado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apenas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no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construtor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4301" y="7328217"/>
            <a:ext cx="7173811" cy="193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B91646"/>
                </a:solidFill>
                <a:latin typeface="Poppins Bold"/>
              </a:rPr>
              <a:t>static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operador utilizado para definir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atributo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que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não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acessível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pelas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instâncias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Será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visível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apenas a nível da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classe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3262" y="4720189"/>
            <a:ext cx="7508214" cy="3168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22038"/>
              </a:lnSpc>
            </a:pPr>
            <a:r>
              <a:rPr lang="en-US" sz="14891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3" id="3"/>
          <p:cNvSpPr/>
          <p:nvPr/>
        </p:nvSpPr>
        <p:spPr>
          <a:xfrm rot="2017">
            <a:off x="1028693" y="5685873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084046" y="3694755"/>
            <a:ext cx="10119908" cy="289748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67863" y="5221427"/>
            <a:ext cx="1811406" cy="57306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44885" y="4382869"/>
            <a:ext cx="1811406" cy="57306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4018" y="5585949"/>
            <a:ext cx="1977022" cy="6254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984018" y="6014412"/>
            <a:ext cx="1977022" cy="6254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33394" y="4919016"/>
            <a:ext cx="10992740" cy="4339284"/>
            <a:chOff x="0" y="0"/>
            <a:chExt cx="14496562" cy="572238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4433062" cy="5658886"/>
            </a:xfrm>
            <a:custGeom>
              <a:avLst/>
              <a:gdLst/>
              <a:ahLst/>
              <a:cxnLst/>
              <a:rect r="r" b="b" t="t" l="l"/>
              <a:pathLst>
                <a:path h="5658886" w="14433062">
                  <a:moveTo>
                    <a:pt x="14340351" y="5658886"/>
                  </a:moveTo>
                  <a:lnTo>
                    <a:pt x="92710" y="5658886"/>
                  </a:lnTo>
                  <a:cubicBezTo>
                    <a:pt x="41910" y="5658886"/>
                    <a:pt x="0" y="5616976"/>
                    <a:pt x="0" y="55661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39081" y="0"/>
                  </a:lnTo>
                  <a:cubicBezTo>
                    <a:pt x="14389881" y="0"/>
                    <a:pt x="14431792" y="41910"/>
                    <a:pt x="14431792" y="92710"/>
                  </a:cubicBezTo>
                  <a:lnTo>
                    <a:pt x="14431792" y="5564906"/>
                  </a:lnTo>
                  <a:cubicBezTo>
                    <a:pt x="14433062" y="5616976"/>
                    <a:pt x="14391151" y="5658886"/>
                    <a:pt x="14340351" y="5658886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4496562" cy="5722386"/>
            </a:xfrm>
            <a:custGeom>
              <a:avLst/>
              <a:gdLst/>
              <a:ahLst/>
              <a:cxnLst/>
              <a:rect r="r" b="b" t="t" l="l"/>
              <a:pathLst>
                <a:path h="5722386" w="14496562">
                  <a:moveTo>
                    <a:pt x="14372101" y="59690"/>
                  </a:moveTo>
                  <a:cubicBezTo>
                    <a:pt x="14407662" y="59690"/>
                    <a:pt x="14436872" y="88900"/>
                    <a:pt x="14436872" y="124460"/>
                  </a:cubicBezTo>
                  <a:lnTo>
                    <a:pt x="14436872" y="5597926"/>
                  </a:lnTo>
                  <a:cubicBezTo>
                    <a:pt x="14436872" y="5633486"/>
                    <a:pt x="14407662" y="5662696"/>
                    <a:pt x="14372101" y="5662696"/>
                  </a:cubicBezTo>
                  <a:lnTo>
                    <a:pt x="124460" y="5662696"/>
                  </a:lnTo>
                  <a:cubicBezTo>
                    <a:pt x="88900" y="5662696"/>
                    <a:pt x="59690" y="5633486"/>
                    <a:pt x="59690" y="55979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72103" y="59690"/>
                  </a:lnTo>
                  <a:moveTo>
                    <a:pt x="143721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597926"/>
                  </a:lnTo>
                  <a:cubicBezTo>
                    <a:pt x="0" y="5666506"/>
                    <a:pt x="55880" y="5722386"/>
                    <a:pt x="124460" y="5722386"/>
                  </a:cubicBezTo>
                  <a:lnTo>
                    <a:pt x="14372103" y="5722386"/>
                  </a:lnTo>
                  <a:cubicBezTo>
                    <a:pt x="14440681" y="5722386"/>
                    <a:pt x="14496562" y="5666506"/>
                    <a:pt x="14496562" y="5597926"/>
                  </a:cubicBezTo>
                  <a:lnTo>
                    <a:pt x="14496562" y="124460"/>
                  </a:lnTo>
                  <a:cubicBezTo>
                    <a:pt x="14496562" y="55880"/>
                    <a:pt x="14440681" y="0"/>
                    <a:pt x="143721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3933400" y="5531331"/>
            <a:ext cx="1099273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6586232" y="5406518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822489" y="5406518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507298" y="5850086"/>
            <a:ext cx="4438830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loop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60423" y="5850086"/>
            <a:ext cx="3576232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74864" y="7718328"/>
            <a:ext cx="3576232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each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3933400" y="7403015"/>
            <a:ext cx="1099273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1822489" y="7278201"/>
            <a:ext cx="280984" cy="278202"/>
            <a:chOff x="0" y="0"/>
            <a:chExt cx="1008785" cy="998798"/>
          </a:xfrm>
        </p:grpSpPr>
        <p:sp>
          <p:nvSpPr>
            <p:cNvPr name="Freeform 17" id="1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18" id="1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586232" y="7278201"/>
            <a:ext cx="280984" cy="278202"/>
            <a:chOff x="0" y="0"/>
            <a:chExt cx="1008785" cy="998798"/>
          </a:xfrm>
        </p:grpSpPr>
        <p:sp>
          <p:nvSpPr>
            <p:cNvPr name="Freeform 20" id="2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7DF1E"/>
            </a:solidFill>
          </p:spPr>
        </p:sp>
        <p:sp>
          <p:nvSpPr>
            <p:cNvPr name="Freeform 21" id="2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507298" y="7721769"/>
            <a:ext cx="4438830" cy="112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Bebas Neue Bold"/>
              </a:rPr>
              <a:t>for of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56537" y="1781175"/>
            <a:ext cx="5746454" cy="242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INFORMAÇÃO</a:t>
            </a:r>
          </a:p>
          <a:p>
            <a:pPr algn="ctr">
              <a:lnSpc>
                <a:spcPts val="16867"/>
              </a:lnSpc>
            </a:pPr>
            <a:r>
              <a:rPr lang="en-US" sz="11396">
                <a:solidFill>
                  <a:srgbClr val="000000"/>
                </a:solidFill>
                <a:latin typeface="Bebas Neue Bold"/>
              </a:rPr>
              <a:t>EXTRA</a:t>
            </a:r>
          </a:p>
        </p:txBody>
      </p:sp>
      <p:sp>
        <p:nvSpPr>
          <p:cNvPr name="AutoShape 24" id="24"/>
          <p:cNvSpPr/>
          <p:nvPr/>
        </p:nvSpPr>
        <p:spPr>
          <a:xfrm rot="2017">
            <a:off x="2932908" y="2518663"/>
            <a:ext cx="1242218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636970" y="1387773"/>
            <a:ext cx="6443387" cy="8801273"/>
            <a:chOff x="0" y="0"/>
            <a:chExt cx="12644421" cy="1727150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2580921" cy="17208007"/>
            </a:xfrm>
            <a:custGeom>
              <a:avLst/>
              <a:gdLst/>
              <a:ahLst/>
              <a:cxnLst/>
              <a:rect r="r" b="b" t="t" l="l"/>
              <a:pathLst>
                <a:path h="17208007" w="12580921">
                  <a:moveTo>
                    <a:pt x="12488211" y="17208007"/>
                  </a:moveTo>
                  <a:lnTo>
                    <a:pt x="92710" y="17208007"/>
                  </a:lnTo>
                  <a:cubicBezTo>
                    <a:pt x="41910" y="17208007"/>
                    <a:pt x="0" y="17166096"/>
                    <a:pt x="0" y="1711529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86941" y="0"/>
                  </a:lnTo>
                  <a:cubicBezTo>
                    <a:pt x="12537741" y="0"/>
                    <a:pt x="12579652" y="41910"/>
                    <a:pt x="12579652" y="92710"/>
                  </a:cubicBezTo>
                  <a:lnTo>
                    <a:pt x="12579652" y="17114027"/>
                  </a:lnTo>
                  <a:cubicBezTo>
                    <a:pt x="12580921" y="17166096"/>
                    <a:pt x="12539011" y="17208007"/>
                    <a:pt x="12488211" y="17208007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2644421" cy="17271507"/>
            </a:xfrm>
            <a:custGeom>
              <a:avLst/>
              <a:gdLst/>
              <a:ahLst/>
              <a:cxnLst/>
              <a:rect r="r" b="b" t="t" l="l"/>
              <a:pathLst>
                <a:path h="17271507" w="12644421">
                  <a:moveTo>
                    <a:pt x="12519961" y="59690"/>
                  </a:moveTo>
                  <a:cubicBezTo>
                    <a:pt x="12555521" y="59690"/>
                    <a:pt x="12584731" y="88900"/>
                    <a:pt x="12584731" y="124460"/>
                  </a:cubicBezTo>
                  <a:lnTo>
                    <a:pt x="12584731" y="17147046"/>
                  </a:lnTo>
                  <a:cubicBezTo>
                    <a:pt x="12584731" y="17182607"/>
                    <a:pt x="12555521" y="17211816"/>
                    <a:pt x="12519961" y="17211816"/>
                  </a:cubicBezTo>
                  <a:lnTo>
                    <a:pt x="124460" y="17211816"/>
                  </a:lnTo>
                  <a:cubicBezTo>
                    <a:pt x="88900" y="17211816"/>
                    <a:pt x="59690" y="17182607"/>
                    <a:pt x="59690" y="1714704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19961" y="59690"/>
                  </a:lnTo>
                  <a:moveTo>
                    <a:pt x="1251996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147046"/>
                  </a:lnTo>
                  <a:cubicBezTo>
                    <a:pt x="0" y="17215627"/>
                    <a:pt x="55880" y="17271507"/>
                    <a:pt x="124460" y="17271507"/>
                  </a:cubicBezTo>
                  <a:lnTo>
                    <a:pt x="12519961" y="17271507"/>
                  </a:lnTo>
                  <a:cubicBezTo>
                    <a:pt x="12588541" y="17271507"/>
                    <a:pt x="12644421" y="17215627"/>
                    <a:pt x="12644421" y="17147046"/>
                  </a:cubicBezTo>
                  <a:lnTo>
                    <a:pt x="12644421" y="124460"/>
                  </a:lnTo>
                  <a:cubicBezTo>
                    <a:pt x="12644421" y="55880"/>
                    <a:pt x="12588541" y="0"/>
                    <a:pt x="125199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-5400000">
            <a:off x="6059494" y="5783647"/>
            <a:ext cx="644338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5400000">
            <a:off x="9186776" y="6536709"/>
            <a:ext cx="188823" cy="186954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9186776" y="3547146"/>
            <a:ext cx="188823" cy="186954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175505" y="3131164"/>
            <a:ext cx="6554384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REvisão 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9186776" y="5041927"/>
            <a:ext cx="188823" cy="186954"/>
            <a:chOff x="0" y="0"/>
            <a:chExt cx="1008785" cy="998798"/>
          </a:xfrm>
        </p:grpSpPr>
        <p:sp>
          <p:nvSpPr>
            <p:cNvPr name="Freeform 14" id="14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175505" y="4625946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MAH QUê ISSO? FOR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75505" y="6120727"/>
            <a:ext cx="6745019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UML</a:t>
            </a:r>
          </a:p>
        </p:txBody>
      </p:sp>
      <p:sp>
        <p:nvSpPr>
          <p:cNvPr name="AutoShape 18" id="18"/>
          <p:cNvSpPr/>
          <p:nvPr/>
        </p:nvSpPr>
        <p:spPr>
          <a:xfrm rot="-5400000">
            <a:off x="3648935" y="5133975"/>
            <a:ext cx="8229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447291" y="2903993"/>
            <a:ext cx="7777430" cy="4479014"/>
            <a:chOff x="0" y="0"/>
            <a:chExt cx="10369906" cy="5972019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882808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ORIENTAÇÃO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43594" y="3626414"/>
              <a:ext cx="10126313" cy="2345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01"/>
                </a:lnSpc>
              </a:pPr>
              <a:r>
                <a:rPr lang="en-US" sz="126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091957" y="3150860"/>
              <a:ext cx="1978877" cy="2092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57"/>
                </a:lnSpc>
              </a:pPr>
              <a:r>
                <a:rPr lang="en-US" sz="1135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993345" y="180975"/>
              <a:ext cx="6626810" cy="1739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477"/>
                </a:lnSpc>
              </a:pPr>
              <a:r>
                <a:rPr lang="en-US" sz="9477">
                  <a:solidFill>
                    <a:srgbClr val="B91646"/>
                  </a:solidFill>
                  <a:latin typeface="Brittany"/>
                </a:rPr>
                <a:t>introdução à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5320737" y="6113710"/>
            <a:ext cx="3457995" cy="16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11847">
                <a:solidFill>
                  <a:srgbClr val="B91646"/>
                </a:solidFill>
                <a:latin typeface="Bebas Neue Bold"/>
              </a:rPr>
              <a:t>#6</a:t>
            </a:r>
          </a:p>
        </p:txBody>
      </p:sp>
      <p:grpSp>
        <p:nvGrpSpPr>
          <p:cNvPr name="Group 25" id="25"/>
          <p:cNvGrpSpPr/>
          <p:nvPr/>
        </p:nvGrpSpPr>
        <p:grpSpPr>
          <a:xfrm rot="-5400000">
            <a:off x="9186776" y="8031491"/>
            <a:ext cx="188823" cy="186954"/>
            <a:chOff x="0" y="0"/>
            <a:chExt cx="1008785" cy="998798"/>
          </a:xfrm>
        </p:grpSpPr>
        <p:sp>
          <p:nvSpPr>
            <p:cNvPr name="Freeform 26" id="2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175505" y="7615509"/>
            <a:ext cx="6554384" cy="91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4"/>
              </a:lnSpc>
            </a:pPr>
            <a:r>
              <a:rPr lang="en-US" sz="5260">
                <a:solidFill>
                  <a:srgbClr val="000000"/>
                </a:solidFill>
                <a:latin typeface="Bebas Neue Bold"/>
              </a:rPr>
              <a:t>Projeto integrador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LOOP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15206" y="4099153"/>
            <a:ext cx="9243992" cy="5296852"/>
            <a:chOff x="0" y="0"/>
            <a:chExt cx="1848728" cy="105933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48728" cy="1059330"/>
            </a:xfrm>
            <a:custGeom>
              <a:avLst/>
              <a:gdLst/>
              <a:ahLst/>
              <a:cxnLst/>
              <a:rect r="r" b="b" t="t" l="l"/>
              <a:pathLst>
                <a:path h="1059330" w="1848728">
                  <a:moveTo>
                    <a:pt x="0" y="0"/>
                  </a:moveTo>
                  <a:lnTo>
                    <a:pt x="1848728" y="0"/>
                  </a:lnTo>
                  <a:lnTo>
                    <a:pt x="1848728" y="1059330"/>
                  </a:lnTo>
                  <a:lnTo>
                    <a:pt x="0" y="105933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30235" y="3938610"/>
            <a:ext cx="9317718" cy="5319690"/>
            <a:chOff x="0" y="0"/>
            <a:chExt cx="1863473" cy="106389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63473" cy="1063898"/>
            </a:xfrm>
            <a:custGeom>
              <a:avLst/>
              <a:gdLst/>
              <a:ahLst/>
              <a:cxnLst/>
              <a:rect r="r" b="b" t="t" l="l"/>
              <a:pathLst>
                <a:path h="1063898" w="1863473">
                  <a:moveTo>
                    <a:pt x="0" y="0"/>
                  </a:moveTo>
                  <a:lnTo>
                    <a:pt x="1863473" y="0"/>
                  </a:lnTo>
                  <a:lnTo>
                    <a:pt x="1863473" y="1063898"/>
                  </a:lnTo>
                  <a:lnTo>
                    <a:pt x="0" y="1063898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30235" y="3938610"/>
            <a:ext cx="9317718" cy="421715"/>
            <a:chOff x="0" y="0"/>
            <a:chExt cx="2551909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51909" cy="115498"/>
            </a:xfrm>
            <a:custGeom>
              <a:avLst/>
              <a:gdLst/>
              <a:ahLst/>
              <a:cxnLst/>
              <a:rect r="r" b="b" t="t" l="l"/>
              <a:pathLst>
                <a:path h="115498" w="2551909">
                  <a:moveTo>
                    <a:pt x="0" y="0"/>
                  </a:moveTo>
                  <a:lnTo>
                    <a:pt x="2551909" y="0"/>
                  </a:lnTo>
                  <a:lnTo>
                    <a:pt x="2551909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937771" y="4039323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117126" y="4452653"/>
            <a:ext cx="8842072" cy="478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0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length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number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1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 &lt; </a:t>
            </a:r>
            <a:r>
              <a:rPr lang="en-US" sz="1957">
                <a:solidFill>
                  <a:srgbClr val="7ED957"/>
                </a:solidFill>
                <a:latin typeface="Fira Code"/>
              </a:rPr>
              <a:t>4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i++)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 // imprime 1, 2 e 3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 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i!= 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"abababa"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; i+=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){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imprime a, aba, ababa e abababa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  <a:p>
            <a:pPr>
              <a:lnSpc>
                <a:spcPts val="27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início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término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determinados.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4954" y="4013699"/>
            <a:ext cx="717381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precisa estar ligada a um array.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4954" y="4686865"/>
            <a:ext cx="7173811" cy="47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O iterador pode ser de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qualquer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tipo.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IN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620829" y="6448948"/>
            <a:ext cx="9012319" cy="2497001"/>
            <a:chOff x="0" y="0"/>
            <a:chExt cx="1802396" cy="49938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r="r" b="b" t="t" l="l"/>
              <a:pathLst>
                <a:path h="499381" w="1802396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735858" y="6288406"/>
            <a:ext cx="9128964" cy="2515978"/>
            <a:chOff x="0" y="0"/>
            <a:chExt cx="1825724" cy="50317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r="r" b="b" t="t" l="l"/>
              <a:pathLst>
                <a:path h="503177" w="1825724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35858" y="6288406"/>
            <a:ext cx="9128964" cy="421715"/>
            <a:chOff x="0" y="0"/>
            <a:chExt cx="250021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r="r" b="b" t="t" l="l"/>
              <a:pathLst>
                <a:path h="115498" w="2500213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843394" y="638911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022749" y="6802449"/>
            <a:ext cx="8502402" cy="1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in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(array[i]);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8449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Sempre utiliza um iterador do tipo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string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contador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. Ex.: "0", "1", "2", "3",...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29200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 não permite a sua alteração.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OF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46665" y="6410848"/>
            <a:ext cx="9012319" cy="2497001"/>
            <a:chOff x="0" y="0"/>
            <a:chExt cx="1802396" cy="49938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r="r" b="b" t="t" l="l"/>
              <a:pathLst>
                <a:path h="499381" w="1802396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61694" y="6250306"/>
            <a:ext cx="9128964" cy="2515978"/>
            <a:chOff x="0" y="0"/>
            <a:chExt cx="1825724" cy="50317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r="r" b="b" t="t" l="l"/>
              <a:pathLst>
                <a:path h="503177" w="1825724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61694" y="6250306"/>
            <a:ext cx="9128964" cy="421715"/>
            <a:chOff x="0" y="0"/>
            <a:chExt cx="250021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r="r" b="b" t="t" l="l"/>
              <a:pathLst>
                <a:path h="115498" w="2500213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969230" y="6351019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148585" y="6764349"/>
            <a:ext cx="7905750" cy="1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E8CFE"/>
                </a:solidFill>
                <a:latin typeface="Fira Code"/>
              </a:rPr>
              <a:t>for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const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item </a:t>
            </a:r>
            <a:r>
              <a:rPr lang="en-US" sz="1957">
                <a:solidFill>
                  <a:srgbClr val="2DBEB1"/>
                </a:solidFill>
                <a:latin typeface="Fira Code"/>
              </a:rPr>
              <a:t>of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array)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8449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29200"/>
            <a:ext cx="7173811" cy="144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Utiliza uma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const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como base pois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recria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a variável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 em cada iteração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e não permite a sua alteração.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FOR EACH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15206" y="5640103"/>
            <a:ext cx="9012319" cy="2497001"/>
            <a:chOff x="0" y="0"/>
            <a:chExt cx="1802396" cy="49938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802396" cy="499381"/>
            </a:xfrm>
            <a:custGeom>
              <a:avLst/>
              <a:gdLst/>
              <a:ahLst/>
              <a:cxnLst/>
              <a:rect r="r" b="b" t="t" l="l"/>
              <a:pathLst>
                <a:path h="499381" w="1802396">
                  <a:moveTo>
                    <a:pt x="0" y="0"/>
                  </a:moveTo>
                  <a:lnTo>
                    <a:pt x="1802396" y="0"/>
                  </a:lnTo>
                  <a:lnTo>
                    <a:pt x="1802396" y="499381"/>
                  </a:lnTo>
                  <a:lnTo>
                    <a:pt x="0" y="4993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30235" y="5479561"/>
            <a:ext cx="9128964" cy="2515978"/>
            <a:chOff x="0" y="0"/>
            <a:chExt cx="1825724" cy="50317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825724" cy="503177"/>
            </a:xfrm>
            <a:custGeom>
              <a:avLst/>
              <a:gdLst/>
              <a:ahLst/>
              <a:cxnLst/>
              <a:rect r="r" b="b" t="t" l="l"/>
              <a:pathLst>
                <a:path h="503177" w="1825724">
                  <a:moveTo>
                    <a:pt x="0" y="0"/>
                  </a:moveTo>
                  <a:lnTo>
                    <a:pt x="1825724" y="0"/>
                  </a:lnTo>
                  <a:lnTo>
                    <a:pt x="1825724" y="503177"/>
                  </a:lnTo>
                  <a:lnTo>
                    <a:pt x="0" y="50317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30235" y="5479561"/>
            <a:ext cx="9128964" cy="421715"/>
            <a:chOff x="0" y="0"/>
            <a:chExt cx="250021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500213" cy="115498"/>
            </a:xfrm>
            <a:custGeom>
              <a:avLst/>
              <a:gdLst/>
              <a:ahLst/>
              <a:cxnLst/>
              <a:rect r="r" b="b" t="t" l="l"/>
              <a:pathLst>
                <a:path h="115498" w="2500213">
                  <a:moveTo>
                    <a:pt x="0" y="0"/>
                  </a:moveTo>
                  <a:lnTo>
                    <a:pt x="2500213" y="0"/>
                  </a:lnTo>
                  <a:lnTo>
                    <a:pt x="250021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937771" y="5580273"/>
            <a:ext cx="672879" cy="22029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117126" y="5993604"/>
            <a:ext cx="7607498" cy="1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0"/>
              </a:lnSpc>
            </a:pPr>
            <a:r>
              <a:rPr lang="en-US" sz="1957">
                <a:solidFill>
                  <a:srgbClr val="2DBEB1"/>
                </a:solidFill>
                <a:latin typeface="Fira Code"/>
              </a:rPr>
              <a:t>let 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array: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Array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&lt;</a:t>
            </a:r>
            <a:r>
              <a:rPr lang="en-US" sz="1957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&gt; = [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"a"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"b"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"c"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"d"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57">
                <a:solidFill>
                  <a:srgbClr val="F7DF1E"/>
                </a:solidFill>
                <a:latin typeface="Fira Code"/>
              </a:rPr>
              <a:t>"e"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];</a:t>
            </a:r>
          </a:p>
          <a:p>
            <a:pPr>
              <a:lnSpc>
                <a:spcPts val="2740"/>
              </a:lnSpc>
            </a:pP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array.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forEach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 =&gt; {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  console.</a:t>
            </a:r>
            <a:r>
              <a:rPr lang="en-US" sz="1957">
                <a:solidFill>
                  <a:srgbClr val="F8BFA7"/>
                </a:solidFill>
                <a:latin typeface="Fira Code"/>
              </a:rPr>
              <a:t>log</a:t>
            </a:r>
            <a:r>
              <a:rPr lang="en-US" sz="1957">
                <a:solidFill>
                  <a:srgbClr val="FBF3E4"/>
                </a:solidFill>
                <a:latin typeface="Fira Code"/>
              </a:rPr>
              <a:t>(item); </a:t>
            </a:r>
            <a:r>
              <a:rPr lang="en-US" sz="1957">
                <a:solidFill>
                  <a:srgbClr val="D9D9D9"/>
                </a:solidFill>
                <a:latin typeface="Fira Code"/>
              </a:rPr>
              <a:t>// passa por todas as posições</a:t>
            </a:r>
          </a:p>
          <a:p>
            <a:pPr>
              <a:lnSpc>
                <a:spcPts val="2740"/>
              </a:lnSpc>
            </a:pPr>
            <a:r>
              <a:rPr lang="en-US" sz="1957">
                <a:solidFill>
                  <a:srgbClr val="FBF3E4"/>
                </a:solidFill>
                <a:latin typeface="Fira Code"/>
              </a:rPr>
              <a:t>});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4301" y="2772818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</a:rPr>
              <a:t>Executa uma iteração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com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base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em um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array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918449"/>
            <a:ext cx="7173811" cy="96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 Bold"/>
              </a:rPr>
              <a:t>Não possui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 um iterador.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Sempre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processa diretamente os </a:t>
            </a:r>
            <a:r>
              <a:rPr lang="en-US" sz="2399">
                <a:solidFill>
                  <a:srgbClr val="000000"/>
                </a:solidFill>
                <a:latin typeface="Poppins Bold"/>
              </a:rPr>
              <a:t>itens </a:t>
            </a:r>
            <a:r>
              <a:rPr lang="en-US" sz="2399">
                <a:solidFill>
                  <a:srgbClr val="000000"/>
                </a:solidFill>
                <a:latin typeface="Poppins"/>
              </a:rPr>
              <a:t>do array.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0368" y="3682643"/>
            <a:ext cx="6758630" cy="155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>
                <a:solidFill>
                  <a:srgbClr val="B91646"/>
                </a:solidFill>
                <a:latin typeface="Brittany Bold"/>
              </a:rPr>
              <a:t>diagramas 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73079" y="5105027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0368" y="763563"/>
            <a:ext cx="6758630" cy="155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>
                <a:solidFill>
                  <a:srgbClr val="B91646"/>
                </a:solidFill>
                <a:latin typeface="Brittany Bold"/>
              </a:rPr>
              <a:t>diagramas 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73079" y="2185947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22319" y="7003672"/>
            <a:ext cx="2140246" cy="2032100"/>
            <a:chOff x="0" y="0"/>
            <a:chExt cx="2853662" cy="27094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09783" y="57597"/>
              <a:ext cx="263409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628333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0" y="1351594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59226" y="1663533"/>
              <a:ext cx="258465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62941" y="7003672"/>
            <a:ext cx="2594483" cy="2032100"/>
            <a:chOff x="0" y="0"/>
            <a:chExt cx="3459310" cy="27094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09783" y="57597"/>
              <a:ext cx="322741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628333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</a:p>
          </p:txBody>
        </p:sp>
        <p:sp>
          <p:nvSpPr>
            <p:cNvPr name="AutoShape 20" id="20"/>
            <p:cNvSpPr/>
            <p:nvPr/>
          </p:nvSpPr>
          <p:spPr>
            <a:xfrm rot="0">
              <a:off x="0" y="1351594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159226" y="1663533"/>
              <a:ext cx="310771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790059" y="4135669"/>
            <a:ext cx="2140246" cy="2032100"/>
            <a:chOff x="0" y="0"/>
            <a:chExt cx="2853662" cy="270946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109783" y="57597"/>
              <a:ext cx="263409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27" id="27"/>
            <p:cNvSpPr/>
            <p:nvPr/>
          </p:nvSpPr>
          <p:spPr>
            <a:xfrm rot="0">
              <a:off x="0" y="628333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9" id="29"/>
            <p:cNvSpPr/>
            <p:nvPr/>
          </p:nvSpPr>
          <p:spPr>
            <a:xfrm rot="0">
              <a:off x="0" y="1351594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0" id="30"/>
            <p:cNvSpPr txBox="true"/>
            <p:nvPr/>
          </p:nvSpPr>
          <p:spPr>
            <a:xfrm rot="0">
              <a:off x="159226" y="1663533"/>
              <a:ext cx="258465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rot="2404809">
            <a:off x="9756777" y="6493269"/>
            <a:ext cx="1477745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5400000">
            <a:off x="8442231" y="6551047"/>
            <a:ext cx="83590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8215636">
            <a:off x="6691466" y="6551047"/>
            <a:ext cx="1269692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0971199" y="7003672"/>
            <a:ext cx="2594483" cy="2032100"/>
            <a:chOff x="0" y="0"/>
            <a:chExt cx="3459310" cy="2709467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109783" y="57597"/>
              <a:ext cx="322741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39" id="39"/>
            <p:cNvSpPr/>
            <p:nvPr/>
          </p:nvSpPr>
          <p:spPr>
            <a:xfrm rot="0">
              <a:off x="0" y="628333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</a:p>
          </p:txBody>
        </p:sp>
        <p:sp>
          <p:nvSpPr>
            <p:cNvPr name="AutoShape 41" id="41"/>
            <p:cNvSpPr/>
            <p:nvPr/>
          </p:nvSpPr>
          <p:spPr>
            <a:xfrm rot="0">
              <a:off x="0" y="1351594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2" id="42"/>
            <p:cNvSpPr txBox="true"/>
            <p:nvPr/>
          </p:nvSpPr>
          <p:spPr>
            <a:xfrm rot="0">
              <a:off x="159226" y="1663533"/>
              <a:ext cx="310771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0368" y="763563"/>
            <a:ext cx="6758630" cy="155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>
                <a:solidFill>
                  <a:srgbClr val="B91646"/>
                </a:solidFill>
                <a:latin typeface="Brittany Bold"/>
              </a:rPr>
              <a:t>diagramas 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73079" y="2185947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909295"/>
            <a:ext cx="2140246" cy="2032100"/>
            <a:chOff x="0" y="0"/>
            <a:chExt cx="2853662" cy="27094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09783" y="57597"/>
              <a:ext cx="263409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628333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0" y="1351594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59226" y="1663533"/>
              <a:ext cx="258465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69322" y="6909295"/>
            <a:ext cx="2594483" cy="2032100"/>
            <a:chOff x="0" y="0"/>
            <a:chExt cx="3459310" cy="270946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09783" y="57597"/>
              <a:ext cx="322741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628333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</a:p>
          </p:txBody>
        </p:sp>
        <p:sp>
          <p:nvSpPr>
            <p:cNvPr name="AutoShape 20" id="20"/>
            <p:cNvSpPr/>
            <p:nvPr/>
          </p:nvSpPr>
          <p:spPr>
            <a:xfrm rot="0">
              <a:off x="0" y="1351594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159226" y="1663533"/>
              <a:ext cx="310771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096440" y="4041292"/>
            <a:ext cx="2140246" cy="2032100"/>
            <a:chOff x="0" y="0"/>
            <a:chExt cx="2853662" cy="270946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853662" cy="2709467"/>
              <a:chOff x="0" y="0"/>
              <a:chExt cx="18218478" cy="17297904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109783" y="57597"/>
              <a:ext cx="263409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27" id="27"/>
            <p:cNvSpPr/>
            <p:nvPr/>
          </p:nvSpPr>
          <p:spPr>
            <a:xfrm rot="0">
              <a:off x="0" y="628333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9" id="29"/>
            <p:cNvSpPr/>
            <p:nvPr/>
          </p:nvSpPr>
          <p:spPr>
            <a:xfrm rot="0">
              <a:off x="0" y="1351594"/>
              <a:ext cx="2853662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0" id="30"/>
            <p:cNvSpPr txBox="true"/>
            <p:nvPr/>
          </p:nvSpPr>
          <p:spPr>
            <a:xfrm rot="0">
              <a:off x="159226" y="1663533"/>
              <a:ext cx="258465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rot="2404809">
            <a:off x="6063158" y="6398892"/>
            <a:ext cx="1477745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5400000">
            <a:off x="4748612" y="6456670"/>
            <a:ext cx="835903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8215636">
            <a:off x="2997847" y="6456670"/>
            <a:ext cx="1269692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7277580" y="6909295"/>
            <a:ext cx="2594483" cy="2032100"/>
            <a:chOff x="0" y="0"/>
            <a:chExt cx="3459310" cy="2709467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3459310" cy="2709467"/>
              <a:chOff x="0" y="0"/>
              <a:chExt cx="22085086" cy="17297904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109783" y="57597"/>
              <a:ext cx="3227415" cy="39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39" id="39"/>
            <p:cNvSpPr/>
            <p:nvPr/>
          </p:nvSpPr>
          <p:spPr>
            <a:xfrm rot="0">
              <a:off x="0" y="628333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159226" y="762772"/>
              <a:ext cx="2694435" cy="392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</a:p>
          </p:txBody>
        </p:sp>
        <p:sp>
          <p:nvSpPr>
            <p:cNvPr name="AutoShape 41" id="41"/>
            <p:cNvSpPr/>
            <p:nvPr/>
          </p:nvSpPr>
          <p:spPr>
            <a:xfrm rot="0">
              <a:off x="0" y="1351594"/>
              <a:ext cx="3459310" cy="0"/>
            </a:xfrm>
            <a:prstGeom prst="line">
              <a:avLst/>
            </a:prstGeom>
            <a:ln cap="flat" w="9246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2" id="42"/>
            <p:cNvSpPr txBox="true"/>
            <p:nvPr/>
          </p:nvSpPr>
          <p:spPr>
            <a:xfrm rot="0">
              <a:off x="159226" y="1663533"/>
              <a:ext cx="3107712" cy="823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573"/>
                </a:lnSpc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2573"/>
                </a:lnSpc>
                <a:spcBef>
                  <a:spcPct val="0"/>
                </a:spcBef>
              </a:pPr>
              <a:r>
                <a:rPr lang="en-US" sz="1715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675001" y="4353125"/>
            <a:ext cx="2765409" cy="2628550"/>
            <a:chOff x="0" y="0"/>
            <a:chExt cx="3687212" cy="3504734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3687212" cy="3504734"/>
              <a:chOff x="0" y="0"/>
              <a:chExt cx="18218478" cy="17316851"/>
            </a:xfrm>
          </p:grpSpPr>
          <p:sp>
            <p:nvSpPr>
              <p:cNvPr name="Freeform 45" id="45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41851" y="69283"/>
              <a:ext cx="3403510" cy="1077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25"/>
                </a:lnSpc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name="AutoShape 48" id="48"/>
            <p:cNvSpPr/>
            <p:nvPr/>
          </p:nvSpPr>
          <p:spPr>
            <a:xfrm rot="0">
              <a:off x="0" y="1373388"/>
              <a:ext cx="3687212" cy="0"/>
            </a:xfrm>
            <a:prstGeom prst="line">
              <a:avLst/>
            </a:prstGeom>
            <a:ln cap="flat" w="1194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rot="0">
              <a:off x="0" y="2307914"/>
              <a:ext cx="3687212" cy="0"/>
            </a:xfrm>
            <a:prstGeom prst="line">
              <a:avLst/>
            </a:prstGeom>
            <a:ln cap="flat" w="1194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0" id="50"/>
            <p:cNvSpPr txBox="true"/>
            <p:nvPr/>
          </p:nvSpPr>
          <p:spPr>
            <a:xfrm rot="0">
              <a:off x="205736" y="2705830"/>
              <a:ext cx="3339625" cy="511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044653" y="6312846"/>
            <a:ext cx="2765409" cy="2628550"/>
            <a:chOff x="0" y="0"/>
            <a:chExt cx="3687212" cy="3504734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0" y="0"/>
              <a:ext cx="3687212" cy="3504734"/>
              <a:chOff x="0" y="0"/>
              <a:chExt cx="18218478" cy="17316851"/>
            </a:xfrm>
          </p:grpSpPr>
          <p:sp>
            <p:nvSpPr>
              <p:cNvPr name="Freeform 53" id="53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4" id="54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5" id="55"/>
            <p:cNvSpPr txBox="true"/>
            <p:nvPr/>
          </p:nvSpPr>
          <p:spPr>
            <a:xfrm rot="0">
              <a:off x="141851" y="69283"/>
              <a:ext cx="3403510" cy="10771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25"/>
                </a:lnSpc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name="AutoShape 56" id="56"/>
            <p:cNvSpPr/>
            <p:nvPr/>
          </p:nvSpPr>
          <p:spPr>
            <a:xfrm rot="0">
              <a:off x="0" y="1373388"/>
              <a:ext cx="3687212" cy="0"/>
            </a:xfrm>
            <a:prstGeom prst="line">
              <a:avLst/>
            </a:prstGeom>
            <a:ln cap="flat" w="1194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 rot="0">
              <a:off x="0" y="2307914"/>
              <a:ext cx="3687212" cy="0"/>
            </a:xfrm>
            <a:prstGeom prst="line">
              <a:avLst/>
            </a:prstGeom>
            <a:ln cap="flat" w="1194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8" id="58"/>
            <p:cNvSpPr txBox="true"/>
            <p:nvPr/>
          </p:nvSpPr>
          <p:spPr>
            <a:xfrm rot="0">
              <a:off x="205736" y="2705830"/>
              <a:ext cx="3339625" cy="511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325"/>
                </a:lnSpc>
                <a:spcBef>
                  <a:spcPct val="0"/>
                </a:spcBef>
              </a:pPr>
              <a:r>
                <a:rPr lang="en-US" sz="2216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1549" y="6116403"/>
            <a:ext cx="1624787" cy="1542687"/>
            <a:chOff x="0" y="0"/>
            <a:chExt cx="2166383" cy="205691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66383" cy="2056917"/>
              <a:chOff x="0" y="0"/>
              <a:chExt cx="18218478" cy="17297904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3343" y="41781"/>
              <a:ext cx="1999697" cy="301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477004"/>
              <a:ext cx="2166383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120878" y="577120"/>
              <a:ext cx="2045505" cy="299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1026075"/>
              <a:ext cx="2166383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120878" y="1260941"/>
              <a:ext cx="1962162" cy="627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08033" y="6116403"/>
            <a:ext cx="1969625" cy="1542687"/>
            <a:chOff x="0" y="0"/>
            <a:chExt cx="2626167" cy="205691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626167" cy="2056917"/>
              <a:chOff x="0" y="0"/>
              <a:chExt cx="22085086" cy="17297904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83343" y="41781"/>
              <a:ext cx="2450121" cy="301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rot="0">
              <a:off x="0" y="477004"/>
              <a:ext cx="2626167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120878" y="577120"/>
              <a:ext cx="2045505" cy="299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1026075"/>
              <a:ext cx="2626167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120878" y="1260941"/>
              <a:ext cx="2359248" cy="627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480452" y="3939132"/>
            <a:ext cx="1624787" cy="1542687"/>
            <a:chOff x="0" y="0"/>
            <a:chExt cx="2166383" cy="205691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166383" cy="2056917"/>
              <a:chOff x="0" y="0"/>
              <a:chExt cx="18218478" cy="17297904"/>
            </a:xfrm>
          </p:grpSpPr>
          <p:sp>
            <p:nvSpPr>
              <p:cNvPr name="Freeform 22" id="22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83343" y="41781"/>
              <a:ext cx="1999697" cy="301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25" id="25"/>
            <p:cNvSpPr/>
            <p:nvPr/>
          </p:nvSpPr>
          <p:spPr>
            <a:xfrm rot="0">
              <a:off x="0" y="477004"/>
              <a:ext cx="2166383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120878" y="577120"/>
              <a:ext cx="2045505" cy="299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7" id="27"/>
            <p:cNvSpPr/>
            <p:nvPr/>
          </p:nvSpPr>
          <p:spPr>
            <a:xfrm rot="0">
              <a:off x="0" y="1026075"/>
              <a:ext cx="2166383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120878" y="1260941"/>
              <a:ext cx="1962162" cy="627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rot="2404809">
            <a:off x="4973504" y="5728925"/>
            <a:ext cx="112184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5400000">
            <a:off x="3975554" y="5772788"/>
            <a:ext cx="63458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8215636">
            <a:off x="2646445" y="5772788"/>
            <a:ext cx="963898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5895443" y="6116403"/>
            <a:ext cx="1969625" cy="1542687"/>
            <a:chOff x="0" y="0"/>
            <a:chExt cx="2626167" cy="205691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2626167" cy="2056917"/>
              <a:chOff x="0" y="0"/>
              <a:chExt cx="22085086" cy="17297904"/>
            </a:xfrm>
          </p:grpSpPr>
          <p:sp>
            <p:nvSpPr>
              <p:cNvPr name="Freeform 34" id="3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83343" y="41781"/>
              <a:ext cx="2450121" cy="301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37" id="37"/>
            <p:cNvSpPr/>
            <p:nvPr/>
          </p:nvSpPr>
          <p:spPr>
            <a:xfrm rot="0">
              <a:off x="0" y="477004"/>
              <a:ext cx="2626167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8" id="38"/>
            <p:cNvSpPr txBox="true"/>
            <p:nvPr/>
          </p:nvSpPr>
          <p:spPr>
            <a:xfrm rot="0">
              <a:off x="120878" y="577120"/>
              <a:ext cx="2045505" cy="299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</a:p>
          </p:txBody>
        </p:sp>
        <p:sp>
          <p:nvSpPr>
            <p:cNvPr name="AutoShape 39" id="39"/>
            <p:cNvSpPr/>
            <p:nvPr/>
          </p:nvSpPr>
          <p:spPr>
            <a:xfrm rot="0">
              <a:off x="0" y="1026075"/>
              <a:ext cx="2626167" cy="0"/>
            </a:xfrm>
            <a:prstGeom prst="line">
              <a:avLst/>
            </a:prstGeom>
            <a:ln cap="flat" w="7019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120878" y="1260941"/>
              <a:ext cx="2359248" cy="627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53"/>
                </a:lnSpc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1953"/>
                </a:lnSpc>
                <a:spcBef>
                  <a:spcPct val="0"/>
                </a:spcBef>
              </a:pPr>
              <a:r>
                <a:rPr lang="en-US" sz="1302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569019" y="7947577"/>
            <a:ext cx="1585909" cy="1507423"/>
            <a:chOff x="0" y="0"/>
            <a:chExt cx="2114546" cy="2009898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2114546" cy="2009898"/>
              <a:chOff x="0" y="0"/>
              <a:chExt cx="18218478" cy="17316851"/>
            </a:xfrm>
          </p:grpSpPr>
          <p:sp>
            <p:nvSpPr>
              <p:cNvPr name="Freeform 43" id="43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5" id="45"/>
            <p:cNvSpPr txBox="true"/>
            <p:nvPr/>
          </p:nvSpPr>
          <p:spPr>
            <a:xfrm rot="0">
              <a:off x="81349" y="39869"/>
              <a:ext cx="1951848" cy="617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06"/>
                </a:lnSpc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Cacador</a:t>
              </a:r>
            </a:p>
          </p:txBody>
        </p:sp>
        <p:sp>
          <p:nvSpPr>
            <p:cNvPr name="AutoShape 46" id="46"/>
            <p:cNvSpPr/>
            <p:nvPr/>
          </p:nvSpPr>
          <p:spPr>
            <a:xfrm rot="0">
              <a:off x="0" y="787612"/>
              <a:ext cx="2114546" cy="0"/>
            </a:xfrm>
            <a:prstGeom prst="line">
              <a:avLst/>
            </a:prstGeom>
            <a:ln cap="flat" w="685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rot="0">
              <a:off x="0" y="1323544"/>
              <a:ext cx="2114546" cy="0"/>
            </a:xfrm>
            <a:prstGeom prst="line">
              <a:avLst/>
            </a:prstGeom>
            <a:ln cap="flat" w="685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8" id="48"/>
            <p:cNvSpPr txBox="true"/>
            <p:nvPr/>
          </p:nvSpPr>
          <p:spPr>
            <a:xfrm rot="0">
              <a:off x="117986" y="1551879"/>
              <a:ext cx="1915211" cy="293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rastreia(): void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430763" y="7947577"/>
            <a:ext cx="1585909" cy="1507423"/>
            <a:chOff x="0" y="0"/>
            <a:chExt cx="2114546" cy="2009898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2114546" cy="2009898"/>
              <a:chOff x="0" y="0"/>
              <a:chExt cx="18218478" cy="17316851"/>
            </a:xfrm>
          </p:grpSpPr>
          <p:sp>
            <p:nvSpPr>
              <p:cNvPr name="Freeform 51" id="51"/>
              <p:cNvSpPr/>
              <p:nvPr/>
            </p:nvSpPr>
            <p:spPr>
              <a:xfrm>
                <a:off x="31750" y="31750"/>
                <a:ext cx="18154979" cy="17253352"/>
              </a:xfrm>
              <a:custGeom>
                <a:avLst/>
                <a:gdLst/>
                <a:ahLst/>
                <a:cxnLst/>
                <a:rect r="r" b="b" t="t" l="l"/>
                <a:pathLst>
                  <a:path h="17253352" w="18154979">
                    <a:moveTo>
                      <a:pt x="18062268" y="17253352"/>
                    </a:moveTo>
                    <a:lnTo>
                      <a:pt x="92710" y="17253352"/>
                    </a:lnTo>
                    <a:cubicBezTo>
                      <a:pt x="41910" y="17253352"/>
                      <a:pt x="0" y="17211441"/>
                      <a:pt x="0" y="171606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59371"/>
                    </a:lnTo>
                    <a:cubicBezTo>
                      <a:pt x="18154979" y="17211441"/>
                      <a:pt x="18113068" y="17253352"/>
                      <a:pt x="18062268" y="17253352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>
                <a:off x="0" y="0"/>
                <a:ext cx="18218479" cy="17316852"/>
              </a:xfrm>
              <a:custGeom>
                <a:avLst/>
                <a:gdLst/>
                <a:ahLst/>
                <a:cxnLst/>
                <a:rect r="r" b="b" t="t" l="l"/>
                <a:pathLst>
                  <a:path h="17316852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92391"/>
                    </a:lnTo>
                    <a:cubicBezTo>
                      <a:pt x="18158788" y="17227952"/>
                      <a:pt x="18129579" y="17257162"/>
                      <a:pt x="18094018" y="17257162"/>
                    </a:cubicBezTo>
                    <a:lnTo>
                      <a:pt x="124460" y="17257162"/>
                    </a:lnTo>
                    <a:cubicBezTo>
                      <a:pt x="88900" y="17257162"/>
                      <a:pt x="59690" y="17227952"/>
                      <a:pt x="59690" y="171923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92391"/>
                    </a:lnTo>
                    <a:cubicBezTo>
                      <a:pt x="0" y="17260971"/>
                      <a:pt x="55880" y="17316852"/>
                      <a:pt x="124460" y="17316852"/>
                    </a:cubicBezTo>
                    <a:lnTo>
                      <a:pt x="18094018" y="17316852"/>
                    </a:lnTo>
                    <a:cubicBezTo>
                      <a:pt x="18162598" y="17316852"/>
                      <a:pt x="18218479" y="17260971"/>
                      <a:pt x="18218479" y="17192391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3" id="53"/>
            <p:cNvSpPr txBox="true"/>
            <p:nvPr/>
          </p:nvSpPr>
          <p:spPr>
            <a:xfrm rot="0">
              <a:off x="81349" y="39869"/>
              <a:ext cx="1951848" cy="617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06"/>
                </a:lnSpc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&lt;interface&gt;</a:t>
              </a:r>
            </a:p>
            <a:p>
              <a:pPr algn="ctr" marL="0" indent="0" lvl="0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Guia</a:t>
              </a:r>
            </a:p>
          </p:txBody>
        </p:sp>
        <p:sp>
          <p:nvSpPr>
            <p:cNvPr name="AutoShape 54" id="54"/>
            <p:cNvSpPr/>
            <p:nvPr/>
          </p:nvSpPr>
          <p:spPr>
            <a:xfrm rot="0">
              <a:off x="0" y="787612"/>
              <a:ext cx="2114546" cy="0"/>
            </a:xfrm>
            <a:prstGeom prst="line">
              <a:avLst/>
            </a:prstGeom>
            <a:ln cap="flat" w="685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 rot="0">
              <a:off x="0" y="1323544"/>
              <a:ext cx="2114546" cy="0"/>
            </a:xfrm>
            <a:prstGeom prst="line">
              <a:avLst/>
            </a:prstGeom>
            <a:ln cap="flat" w="6852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6" id="56"/>
            <p:cNvSpPr txBox="true"/>
            <p:nvPr/>
          </p:nvSpPr>
          <p:spPr>
            <a:xfrm rot="0">
              <a:off x="117986" y="1551879"/>
              <a:ext cx="1915211" cy="293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906"/>
                </a:lnSpc>
                <a:spcBef>
                  <a:spcPct val="0"/>
                </a:spcBef>
              </a:pPr>
              <a:r>
                <a:rPr lang="en-US" sz="1271">
                  <a:solidFill>
                    <a:srgbClr val="000000"/>
                  </a:solidFill>
                  <a:latin typeface="Montserrat"/>
                </a:rPr>
                <a:t>guia(): void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0493451" y="1307299"/>
            <a:ext cx="1562949" cy="417760"/>
            <a:chOff x="0" y="0"/>
            <a:chExt cx="570168" cy="152400"/>
          </a:xfrm>
        </p:grpSpPr>
        <p:sp>
          <p:nvSpPr>
            <p:cNvPr name="Freeform 58" id="58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0493451" y="3937018"/>
            <a:ext cx="1562949" cy="417760"/>
            <a:chOff x="0" y="0"/>
            <a:chExt cx="570168" cy="152400"/>
          </a:xfrm>
        </p:grpSpPr>
        <p:sp>
          <p:nvSpPr>
            <p:cNvPr name="Freeform 60" id="60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0493451" y="7032795"/>
            <a:ext cx="1562949" cy="417760"/>
            <a:chOff x="0" y="0"/>
            <a:chExt cx="570168" cy="152400"/>
          </a:xfrm>
        </p:grpSpPr>
        <p:sp>
          <p:nvSpPr>
            <p:cNvPr name="Freeform 62" id="62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r="r" b="b" t="t" l="l"/>
              <a:pathLst>
                <a:path h="152400" w="570168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63" id="63">
            <a:hlinkClick r:id="rId3" tooltip="http://draw.io"/>
          </p:cNvPr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373992" y="516422"/>
            <a:ext cx="1070828" cy="1070828"/>
          </a:xfrm>
          <a:prstGeom prst="rect">
            <a:avLst/>
          </a:prstGeom>
        </p:spPr>
      </p:pic>
      <p:pic>
        <p:nvPicPr>
          <p:cNvPr name="Picture 64" id="64">
            <a:hlinkClick r:id="rId5" tooltip="https://marketplace.visualstudio.com/items?itemName=AlexShen.classdiagram-ts"/>
          </p:cNvPr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920499" y="539558"/>
            <a:ext cx="1024556" cy="1024556"/>
          </a:xfrm>
          <a:prstGeom prst="rect">
            <a:avLst/>
          </a:prstGeom>
        </p:spPr>
      </p:pic>
      <p:sp>
        <p:nvSpPr>
          <p:cNvPr name="TextBox 65" id="65"/>
          <p:cNvSpPr txBox="true"/>
          <p:nvPr/>
        </p:nvSpPr>
        <p:spPr>
          <a:xfrm rot="0">
            <a:off x="1051479" y="635108"/>
            <a:ext cx="6758630" cy="155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796"/>
              </a:lnSpc>
            </a:pPr>
            <a:r>
              <a:rPr lang="en-US" sz="11796">
                <a:solidFill>
                  <a:srgbClr val="B91646"/>
                </a:solidFill>
                <a:latin typeface="Brittany Bold"/>
              </a:rPr>
              <a:t>diagramas de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84190" y="2057492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522886" y="1848215"/>
            <a:ext cx="3851106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O que são?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522886" y="4477933"/>
            <a:ext cx="4971137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UML?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522886" y="7573710"/>
            <a:ext cx="4712668" cy="5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757"/>
              </a:lnSpc>
              <a:spcBef>
                <a:spcPct val="0"/>
              </a:spcBef>
            </a:pPr>
            <a:r>
              <a:rPr lang="en-US" sz="3171">
                <a:solidFill>
                  <a:srgbClr val="494949"/>
                </a:solidFill>
                <a:latin typeface="Garet Bold"/>
              </a:rPr>
              <a:t>Normas?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493451" y="2510807"/>
            <a:ext cx="676584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Formas de representar classes de sistemas de informação de maneira visual seguindo as normas da UML.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522886" y="5176243"/>
            <a:ext cx="6765849" cy="170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Liguagem de Modelagem Unificada (Unified Modeling Language). Conjunto de normas de representação de estruturas de sistemas de informação.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0493451" y="8272020"/>
            <a:ext cx="6765849" cy="127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7"/>
              </a:lnSpc>
              <a:spcBef>
                <a:spcPct val="0"/>
              </a:spcBef>
            </a:pPr>
            <a:r>
              <a:rPr lang="en-US" sz="2271">
                <a:solidFill>
                  <a:srgbClr val="000000"/>
                </a:solidFill>
                <a:latin typeface="Montserrat"/>
              </a:rPr>
              <a:t>As normas da UML contemplam diferentes tipos de diagramas que podem ser observados com mais profundidade </a:t>
            </a:r>
            <a:r>
              <a:rPr lang="en-US" sz="2271" u="sng">
                <a:solidFill>
                  <a:srgbClr val="000000"/>
                </a:solidFill>
                <a:latin typeface="Montserrat"/>
                <a:hlinkClick r:id="rId6" tooltip="https://www.uml.org"/>
              </a:rPr>
              <a:t>aqui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33383" y="3629268"/>
            <a:ext cx="7021234" cy="586479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1825" y="2167853"/>
            <a:ext cx="4273485" cy="1089350"/>
            <a:chOff x="0" y="0"/>
            <a:chExt cx="14484956" cy="369234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8183889" y="2475304"/>
            <a:ext cx="1213536" cy="87829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17896" y="2424878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89" y="4716943"/>
            <a:ext cx="16230600" cy="4541357"/>
            <a:chOff x="0" y="0"/>
            <a:chExt cx="21403936" cy="5988868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21340435" cy="5925368"/>
            </a:xfrm>
            <a:custGeom>
              <a:avLst/>
              <a:gdLst/>
              <a:ahLst/>
              <a:cxnLst/>
              <a:rect r="r" b="b" t="t" l="l"/>
              <a:pathLst>
                <a:path h="5925368" w="21340435">
                  <a:moveTo>
                    <a:pt x="21247726" y="5925368"/>
                  </a:moveTo>
                  <a:lnTo>
                    <a:pt x="92710" y="5925368"/>
                  </a:lnTo>
                  <a:cubicBezTo>
                    <a:pt x="41910" y="5925368"/>
                    <a:pt x="0" y="5883458"/>
                    <a:pt x="0" y="583265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246457" y="0"/>
                  </a:lnTo>
                  <a:cubicBezTo>
                    <a:pt x="21297257" y="0"/>
                    <a:pt x="21339166" y="41910"/>
                    <a:pt x="21339166" y="92710"/>
                  </a:cubicBezTo>
                  <a:lnTo>
                    <a:pt x="21339166" y="5831388"/>
                  </a:lnTo>
                  <a:cubicBezTo>
                    <a:pt x="21340435" y="5883458"/>
                    <a:pt x="21298526" y="5925368"/>
                    <a:pt x="21247726" y="5925368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1403935" cy="5988868"/>
            </a:xfrm>
            <a:custGeom>
              <a:avLst/>
              <a:gdLst/>
              <a:ahLst/>
              <a:cxnLst/>
              <a:rect r="r" b="b" t="t" l="l"/>
              <a:pathLst>
                <a:path h="5988868" w="21403935">
                  <a:moveTo>
                    <a:pt x="21279476" y="59690"/>
                  </a:moveTo>
                  <a:cubicBezTo>
                    <a:pt x="21315035" y="59690"/>
                    <a:pt x="21344246" y="88900"/>
                    <a:pt x="21344246" y="124460"/>
                  </a:cubicBezTo>
                  <a:lnTo>
                    <a:pt x="21344246" y="5864408"/>
                  </a:lnTo>
                  <a:cubicBezTo>
                    <a:pt x="21344246" y="5899968"/>
                    <a:pt x="21315035" y="5929178"/>
                    <a:pt x="21279476" y="5929178"/>
                  </a:cubicBezTo>
                  <a:lnTo>
                    <a:pt x="124460" y="5929178"/>
                  </a:lnTo>
                  <a:cubicBezTo>
                    <a:pt x="88900" y="5929178"/>
                    <a:pt x="59690" y="5899968"/>
                    <a:pt x="59690" y="586440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279476" y="59690"/>
                  </a:lnTo>
                  <a:moveTo>
                    <a:pt x="212794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64408"/>
                  </a:lnTo>
                  <a:cubicBezTo>
                    <a:pt x="0" y="5932988"/>
                    <a:pt x="55880" y="5988868"/>
                    <a:pt x="124460" y="5988868"/>
                  </a:cubicBezTo>
                  <a:lnTo>
                    <a:pt x="21279476" y="5988868"/>
                  </a:lnTo>
                  <a:cubicBezTo>
                    <a:pt x="21348057" y="5988868"/>
                    <a:pt x="21403935" y="5932988"/>
                    <a:pt x="21403935" y="5864408"/>
                  </a:cubicBezTo>
                  <a:lnTo>
                    <a:pt x="21403935" y="124460"/>
                  </a:lnTo>
                  <a:cubicBezTo>
                    <a:pt x="21403935" y="55880"/>
                    <a:pt x="21348057" y="0"/>
                    <a:pt x="212794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5" id="5"/>
          <p:cNvSpPr/>
          <p:nvPr/>
        </p:nvSpPr>
        <p:spPr>
          <a:xfrm rot="2017">
            <a:off x="1028693" y="5334020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776790" y="5218732"/>
            <a:ext cx="280984" cy="278202"/>
            <a:chOff x="0" y="0"/>
            <a:chExt cx="1008785" cy="998798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815767" y="5218732"/>
            <a:ext cx="280984" cy="278202"/>
            <a:chOff x="0" y="0"/>
            <a:chExt cx="1008785" cy="998798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105652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018014" y="5628963"/>
            <a:ext cx="5876489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95092" y="7625792"/>
            <a:ext cx="4722333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polimorfismo</a:t>
            </a:r>
          </a:p>
        </p:txBody>
      </p:sp>
      <p:sp>
        <p:nvSpPr>
          <p:cNvPr name="AutoShape 14" id="14"/>
          <p:cNvSpPr/>
          <p:nvPr/>
        </p:nvSpPr>
        <p:spPr>
          <a:xfrm rot="2017">
            <a:off x="1028693" y="7329529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4776790" y="7214240"/>
            <a:ext cx="280984" cy="278202"/>
            <a:chOff x="0" y="0"/>
            <a:chExt cx="1008785" cy="998798"/>
          </a:xfrm>
        </p:grpSpPr>
        <p:sp>
          <p:nvSpPr>
            <p:cNvPr name="Freeform 16" id="16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815767" y="7199953"/>
            <a:ext cx="280984" cy="278202"/>
            <a:chOff x="0" y="0"/>
            <a:chExt cx="1008785" cy="998798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945285" cy="935298"/>
            </a:xfrm>
            <a:custGeom>
              <a:avLst/>
              <a:gdLst/>
              <a:ahLst/>
              <a:cxnLst/>
              <a:rect r="r" b="b" t="t" l="l"/>
              <a:pathLst>
                <a:path h="935298" w="945285">
                  <a:moveTo>
                    <a:pt x="852575" y="935298"/>
                  </a:moveTo>
                  <a:lnTo>
                    <a:pt x="92710" y="935298"/>
                  </a:lnTo>
                  <a:cubicBezTo>
                    <a:pt x="41910" y="935298"/>
                    <a:pt x="0" y="893388"/>
                    <a:pt x="0" y="84258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1305" y="0"/>
                  </a:lnTo>
                  <a:cubicBezTo>
                    <a:pt x="902105" y="0"/>
                    <a:pt x="944015" y="41910"/>
                    <a:pt x="944015" y="92710"/>
                  </a:cubicBezTo>
                  <a:lnTo>
                    <a:pt x="944015" y="841318"/>
                  </a:lnTo>
                  <a:cubicBezTo>
                    <a:pt x="945285" y="893388"/>
                    <a:pt x="903375" y="935298"/>
                    <a:pt x="852575" y="935298"/>
                  </a:cubicBezTo>
                  <a:close/>
                </a:path>
              </a:pathLst>
            </a:custGeom>
            <a:solidFill>
              <a:srgbClr val="B91646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008785" cy="998799"/>
            </a:xfrm>
            <a:custGeom>
              <a:avLst/>
              <a:gdLst/>
              <a:ahLst/>
              <a:cxnLst/>
              <a:rect r="r" b="b" t="t" l="l"/>
              <a:pathLst>
                <a:path h="998799" w="1008785">
                  <a:moveTo>
                    <a:pt x="884325" y="59690"/>
                  </a:moveTo>
                  <a:cubicBezTo>
                    <a:pt x="919885" y="59690"/>
                    <a:pt x="949095" y="88900"/>
                    <a:pt x="949095" y="124460"/>
                  </a:cubicBezTo>
                  <a:lnTo>
                    <a:pt x="949095" y="874338"/>
                  </a:lnTo>
                  <a:cubicBezTo>
                    <a:pt x="949095" y="909899"/>
                    <a:pt x="919885" y="939108"/>
                    <a:pt x="884325" y="939108"/>
                  </a:cubicBezTo>
                  <a:lnTo>
                    <a:pt x="124460" y="939108"/>
                  </a:lnTo>
                  <a:cubicBezTo>
                    <a:pt x="88900" y="939108"/>
                    <a:pt x="59690" y="909899"/>
                    <a:pt x="59690" y="87433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84325" y="59690"/>
                  </a:lnTo>
                  <a:moveTo>
                    <a:pt x="8843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4338"/>
                  </a:lnTo>
                  <a:cubicBezTo>
                    <a:pt x="0" y="942919"/>
                    <a:pt x="55880" y="998799"/>
                    <a:pt x="124460" y="998799"/>
                  </a:cubicBezTo>
                  <a:lnTo>
                    <a:pt x="884325" y="998799"/>
                  </a:lnTo>
                  <a:cubicBezTo>
                    <a:pt x="952905" y="998799"/>
                    <a:pt x="1008785" y="942919"/>
                    <a:pt x="1008785" y="874338"/>
                  </a:cubicBezTo>
                  <a:lnTo>
                    <a:pt x="1008785" y="124460"/>
                  </a:lnTo>
                  <a:cubicBezTo>
                    <a:pt x="1008785" y="55880"/>
                    <a:pt x="952905" y="0"/>
                    <a:pt x="8843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6914" y="0"/>
            <a:ext cx="7654172" cy="4408030"/>
            <a:chOff x="0" y="0"/>
            <a:chExt cx="10205562" cy="587737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856592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ORIENTADA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9733" y="3572565"/>
              <a:ext cx="9965829" cy="23048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01"/>
                </a:lnSpc>
              </a:pPr>
              <a:r>
                <a:rPr lang="en-US" sz="12401">
                  <a:solidFill>
                    <a:srgbClr val="000000"/>
                  </a:solidFill>
                  <a:latin typeface="Bebas Neue Bold"/>
                </a:rPr>
                <a:t>OBJETOS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74652" y="3113771"/>
              <a:ext cx="1947516" cy="2046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77"/>
                </a:lnSpc>
              </a:pPr>
              <a:r>
                <a:rPr lang="en-US" sz="11177">
                  <a:solidFill>
                    <a:srgbClr val="B91646"/>
                  </a:solidFill>
                  <a:latin typeface="Brittany"/>
                </a:rPr>
                <a:t>a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61754" y="180975"/>
              <a:ext cx="6521787" cy="1709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27"/>
                </a:lnSpc>
              </a:pPr>
              <a:r>
                <a:rPr lang="en-US" sz="9327">
                  <a:solidFill>
                    <a:srgbClr val="B91646"/>
                  </a:solidFill>
                  <a:latin typeface="Brittany"/>
                </a:rPr>
                <a:t>programação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rot="2017">
            <a:off x="1028682" y="4298492"/>
            <a:ext cx="1623060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2942952" y="5628963"/>
            <a:ext cx="3948660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Abstração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266381" y="7625792"/>
            <a:ext cx="3301802" cy="136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8"/>
              </a:lnSpc>
            </a:pPr>
            <a:r>
              <a:rPr lang="en-US" sz="7827">
                <a:solidFill>
                  <a:srgbClr val="000000"/>
                </a:solidFill>
                <a:latin typeface="Bebas Neue Bold"/>
              </a:rPr>
              <a:t>herança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1825" y="2167853"/>
            <a:ext cx="4273485" cy="1089350"/>
            <a:chOff x="0" y="0"/>
            <a:chExt cx="14484956" cy="369234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8183889" y="2475304"/>
            <a:ext cx="1213536" cy="87829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287665" y="4408259"/>
            <a:ext cx="4273485" cy="1089350"/>
            <a:chOff x="0" y="0"/>
            <a:chExt cx="14484956" cy="3692346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184874">
            <a:off x="12680897" y="5322689"/>
            <a:ext cx="1213536" cy="878297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17896" y="2424878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13736" y="4665284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1825" y="2167853"/>
            <a:ext cx="4273485" cy="1089350"/>
            <a:chOff x="0" y="0"/>
            <a:chExt cx="14484956" cy="369234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8183889" y="2475304"/>
            <a:ext cx="1213536" cy="87829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287665" y="4408259"/>
            <a:ext cx="4273485" cy="1089350"/>
            <a:chOff x="0" y="0"/>
            <a:chExt cx="14484956" cy="3692346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13736" y="8168950"/>
            <a:ext cx="4273485" cy="1089350"/>
            <a:chOff x="0" y="0"/>
            <a:chExt cx="14484956" cy="3692346"/>
          </a:xfrm>
        </p:grpSpPr>
        <p:sp>
          <p:nvSpPr>
            <p:cNvPr name="Freeform 11" id="11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184874">
            <a:off x="12680897" y="5322689"/>
            <a:ext cx="1213536" cy="8782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true" rot="409272">
            <a:off x="12932471" y="7221695"/>
            <a:ext cx="1213536" cy="87829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17896" y="2424878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13736" y="4665284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39807" y="8425975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1825" y="2167853"/>
            <a:ext cx="4273485" cy="1089350"/>
            <a:chOff x="0" y="0"/>
            <a:chExt cx="14484956" cy="3692346"/>
          </a:xfrm>
        </p:grpSpPr>
        <p:sp>
          <p:nvSpPr>
            <p:cNvPr name="Freeform 3" id="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33383" y="3629268"/>
            <a:ext cx="7021234" cy="58647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8183889" y="2475304"/>
            <a:ext cx="1213536" cy="87829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3287665" y="4408259"/>
            <a:ext cx="4273485" cy="1089350"/>
            <a:chOff x="0" y="0"/>
            <a:chExt cx="14484956" cy="3692346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13736" y="8168950"/>
            <a:ext cx="4273485" cy="1089350"/>
            <a:chOff x="0" y="0"/>
            <a:chExt cx="14484956" cy="3692346"/>
          </a:xfrm>
        </p:grpSpPr>
        <p:sp>
          <p:nvSpPr>
            <p:cNvPr name="Freeform 11" id="11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1184874">
            <a:off x="12680897" y="5322689"/>
            <a:ext cx="1213536" cy="878297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true" rot="409272">
            <a:off x="12932471" y="7221695"/>
            <a:ext cx="1213536" cy="878297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 rot="0">
            <a:off x="5633383" y="5079925"/>
            <a:ext cx="968494" cy="3915395"/>
            <a:chOff x="0" y="0"/>
            <a:chExt cx="353309" cy="1428347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353309" cy="1428347"/>
            </a:xfrm>
            <a:custGeom>
              <a:avLst/>
              <a:gdLst/>
              <a:ahLst/>
              <a:cxnLst/>
              <a:rect r="r" b="b" t="t" l="l"/>
              <a:pathLst>
                <a:path h="1428347" w="353309">
                  <a:moveTo>
                    <a:pt x="228849" y="59690"/>
                  </a:moveTo>
                  <a:cubicBezTo>
                    <a:pt x="264409" y="59690"/>
                    <a:pt x="293619" y="88900"/>
                    <a:pt x="293619" y="124460"/>
                  </a:cubicBezTo>
                  <a:lnTo>
                    <a:pt x="293619" y="1303887"/>
                  </a:lnTo>
                  <a:cubicBezTo>
                    <a:pt x="293619" y="1339447"/>
                    <a:pt x="264409" y="1368657"/>
                    <a:pt x="228849" y="1368657"/>
                  </a:cubicBezTo>
                  <a:lnTo>
                    <a:pt x="124460" y="1368657"/>
                  </a:lnTo>
                  <a:cubicBezTo>
                    <a:pt x="88900" y="1368657"/>
                    <a:pt x="59690" y="1339447"/>
                    <a:pt x="59690" y="130388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28849" y="59690"/>
                  </a:lnTo>
                  <a:moveTo>
                    <a:pt x="2288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03887"/>
                  </a:lnTo>
                  <a:cubicBezTo>
                    <a:pt x="0" y="1372467"/>
                    <a:pt x="55880" y="1428347"/>
                    <a:pt x="124460" y="1428347"/>
                  </a:cubicBezTo>
                  <a:lnTo>
                    <a:pt x="228849" y="1428347"/>
                  </a:lnTo>
                  <a:cubicBezTo>
                    <a:pt x="297429" y="1428347"/>
                    <a:pt x="353309" y="1372467"/>
                    <a:pt x="353309" y="1303887"/>
                  </a:cubicBezTo>
                  <a:lnTo>
                    <a:pt x="353309" y="124460"/>
                  </a:lnTo>
                  <a:cubicBezTo>
                    <a:pt x="353309" y="55880"/>
                    <a:pt x="297429" y="0"/>
                    <a:pt x="228849" y="0"/>
                  </a:cubicBezTo>
                  <a:close/>
                </a:path>
              </a:pathLst>
            </a:custGeom>
            <a:solidFill>
              <a:srgbClr val="DC433A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4092521" y="4460669"/>
            <a:ext cx="1213536" cy="878297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1676829" y="5472316"/>
            <a:ext cx="3590957" cy="1089350"/>
            <a:chOff x="0" y="0"/>
            <a:chExt cx="12171530" cy="3692346"/>
          </a:xfrm>
        </p:grpSpPr>
        <p:sp>
          <p:nvSpPr>
            <p:cNvPr name="Freeform 19" id="19"/>
            <p:cNvSpPr/>
            <p:nvPr/>
          </p:nvSpPr>
          <p:spPr>
            <a:xfrm>
              <a:off x="31750" y="31750"/>
              <a:ext cx="12108031" cy="3628846"/>
            </a:xfrm>
            <a:custGeom>
              <a:avLst/>
              <a:gdLst/>
              <a:ahLst/>
              <a:cxnLst/>
              <a:rect r="r" b="b" t="t" l="l"/>
              <a:pathLst>
                <a:path h="3628846" w="12108031">
                  <a:moveTo>
                    <a:pt x="12015320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014050" y="0"/>
                  </a:lnTo>
                  <a:cubicBezTo>
                    <a:pt x="12064850" y="0"/>
                    <a:pt x="12106760" y="41910"/>
                    <a:pt x="12106760" y="92710"/>
                  </a:cubicBezTo>
                  <a:lnTo>
                    <a:pt x="12106760" y="3534866"/>
                  </a:lnTo>
                  <a:cubicBezTo>
                    <a:pt x="12108031" y="3586936"/>
                    <a:pt x="12066120" y="3628846"/>
                    <a:pt x="12015320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2171531" cy="3692347"/>
            </a:xfrm>
            <a:custGeom>
              <a:avLst/>
              <a:gdLst/>
              <a:ahLst/>
              <a:cxnLst/>
              <a:rect r="r" b="b" t="t" l="l"/>
              <a:pathLst>
                <a:path h="3692347" w="12171531">
                  <a:moveTo>
                    <a:pt x="12047070" y="59690"/>
                  </a:moveTo>
                  <a:cubicBezTo>
                    <a:pt x="12082630" y="59690"/>
                    <a:pt x="12111841" y="88900"/>
                    <a:pt x="12111841" y="124460"/>
                  </a:cubicBezTo>
                  <a:lnTo>
                    <a:pt x="12111841" y="3567886"/>
                  </a:lnTo>
                  <a:cubicBezTo>
                    <a:pt x="12111841" y="3603447"/>
                    <a:pt x="12082630" y="3632657"/>
                    <a:pt x="12047070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047070" y="59690"/>
                  </a:lnTo>
                  <a:moveTo>
                    <a:pt x="1204707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2047070" y="3692347"/>
                  </a:lnTo>
                  <a:cubicBezTo>
                    <a:pt x="12115650" y="3692347"/>
                    <a:pt x="12171531" y="3636466"/>
                    <a:pt x="12171531" y="3567886"/>
                  </a:cubicBezTo>
                  <a:lnTo>
                    <a:pt x="12171531" y="124460"/>
                  </a:lnTo>
                  <a:cubicBezTo>
                    <a:pt x="12171531" y="55880"/>
                    <a:pt x="12115650" y="0"/>
                    <a:pt x="120470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676829" y="6685491"/>
            <a:ext cx="3527922" cy="901708"/>
            <a:chOff x="0" y="0"/>
            <a:chExt cx="11957872" cy="3056336"/>
          </a:xfrm>
        </p:grpSpPr>
        <p:sp>
          <p:nvSpPr>
            <p:cNvPr name="Freeform 22" id="22"/>
            <p:cNvSpPr/>
            <p:nvPr/>
          </p:nvSpPr>
          <p:spPr>
            <a:xfrm>
              <a:off x="31750" y="31750"/>
              <a:ext cx="11894372" cy="2992836"/>
            </a:xfrm>
            <a:custGeom>
              <a:avLst/>
              <a:gdLst/>
              <a:ahLst/>
              <a:cxnLst/>
              <a:rect r="r" b="b" t="t" l="l"/>
              <a:pathLst>
                <a:path h="2992836" w="11894372">
                  <a:moveTo>
                    <a:pt x="11801662" y="2992836"/>
                  </a:moveTo>
                  <a:lnTo>
                    <a:pt x="92710" y="2992836"/>
                  </a:lnTo>
                  <a:cubicBezTo>
                    <a:pt x="41910" y="2992836"/>
                    <a:pt x="0" y="2950926"/>
                    <a:pt x="0" y="29001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00392" y="0"/>
                  </a:lnTo>
                  <a:cubicBezTo>
                    <a:pt x="11851192" y="0"/>
                    <a:pt x="11893102" y="41910"/>
                    <a:pt x="11893102" y="92710"/>
                  </a:cubicBezTo>
                  <a:lnTo>
                    <a:pt x="11893102" y="2898856"/>
                  </a:lnTo>
                  <a:cubicBezTo>
                    <a:pt x="11894372" y="2950926"/>
                    <a:pt x="11852462" y="2992836"/>
                    <a:pt x="11801662" y="299283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0" y="0"/>
              <a:ext cx="11957872" cy="3056336"/>
            </a:xfrm>
            <a:custGeom>
              <a:avLst/>
              <a:gdLst/>
              <a:ahLst/>
              <a:cxnLst/>
              <a:rect r="r" b="b" t="t" l="l"/>
              <a:pathLst>
                <a:path h="3056336" w="11957872">
                  <a:moveTo>
                    <a:pt x="11833412" y="59690"/>
                  </a:moveTo>
                  <a:cubicBezTo>
                    <a:pt x="11868972" y="59690"/>
                    <a:pt x="11898182" y="88900"/>
                    <a:pt x="11898182" y="124460"/>
                  </a:cubicBezTo>
                  <a:lnTo>
                    <a:pt x="11898182" y="2931876"/>
                  </a:lnTo>
                  <a:cubicBezTo>
                    <a:pt x="11898182" y="2967436"/>
                    <a:pt x="11868972" y="2996646"/>
                    <a:pt x="11833412" y="2996646"/>
                  </a:cubicBezTo>
                  <a:lnTo>
                    <a:pt x="124460" y="2996646"/>
                  </a:lnTo>
                  <a:cubicBezTo>
                    <a:pt x="88900" y="2996646"/>
                    <a:pt x="59690" y="2967436"/>
                    <a:pt x="59690" y="293187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33413" y="59690"/>
                  </a:lnTo>
                  <a:moveTo>
                    <a:pt x="118334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1876"/>
                  </a:lnTo>
                  <a:cubicBezTo>
                    <a:pt x="0" y="3000456"/>
                    <a:pt x="55880" y="3056336"/>
                    <a:pt x="124460" y="3056336"/>
                  </a:cubicBezTo>
                  <a:lnTo>
                    <a:pt x="11833413" y="3056336"/>
                  </a:lnTo>
                  <a:cubicBezTo>
                    <a:pt x="11901992" y="3056336"/>
                    <a:pt x="11957872" y="3000456"/>
                    <a:pt x="11957872" y="2931876"/>
                  </a:cubicBezTo>
                  <a:lnTo>
                    <a:pt x="11957872" y="124460"/>
                  </a:lnTo>
                  <a:cubicBezTo>
                    <a:pt x="11957872" y="55880"/>
                    <a:pt x="11901992" y="0"/>
                    <a:pt x="118334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76829" y="7717691"/>
            <a:ext cx="3527922" cy="901708"/>
            <a:chOff x="0" y="0"/>
            <a:chExt cx="11957872" cy="3056336"/>
          </a:xfrm>
        </p:grpSpPr>
        <p:sp>
          <p:nvSpPr>
            <p:cNvPr name="Freeform 25" id="25"/>
            <p:cNvSpPr/>
            <p:nvPr/>
          </p:nvSpPr>
          <p:spPr>
            <a:xfrm>
              <a:off x="31750" y="31750"/>
              <a:ext cx="11894372" cy="2992836"/>
            </a:xfrm>
            <a:custGeom>
              <a:avLst/>
              <a:gdLst/>
              <a:ahLst/>
              <a:cxnLst/>
              <a:rect r="r" b="b" t="t" l="l"/>
              <a:pathLst>
                <a:path h="2992836" w="11894372">
                  <a:moveTo>
                    <a:pt x="11801662" y="2992836"/>
                  </a:moveTo>
                  <a:lnTo>
                    <a:pt x="92710" y="2992836"/>
                  </a:lnTo>
                  <a:cubicBezTo>
                    <a:pt x="41910" y="2992836"/>
                    <a:pt x="0" y="2950926"/>
                    <a:pt x="0" y="29001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00392" y="0"/>
                  </a:lnTo>
                  <a:cubicBezTo>
                    <a:pt x="11851192" y="0"/>
                    <a:pt x="11893102" y="41910"/>
                    <a:pt x="11893102" y="92710"/>
                  </a:cubicBezTo>
                  <a:lnTo>
                    <a:pt x="11893102" y="2898856"/>
                  </a:lnTo>
                  <a:cubicBezTo>
                    <a:pt x="11894372" y="2950926"/>
                    <a:pt x="11852462" y="2992836"/>
                    <a:pt x="11801662" y="299283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6" id="26"/>
            <p:cNvSpPr/>
            <p:nvPr/>
          </p:nvSpPr>
          <p:spPr>
            <a:xfrm>
              <a:off x="0" y="0"/>
              <a:ext cx="11957872" cy="3056336"/>
            </a:xfrm>
            <a:custGeom>
              <a:avLst/>
              <a:gdLst/>
              <a:ahLst/>
              <a:cxnLst/>
              <a:rect r="r" b="b" t="t" l="l"/>
              <a:pathLst>
                <a:path h="3056336" w="11957872">
                  <a:moveTo>
                    <a:pt x="11833412" y="59690"/>
                  </a:moveTo>
                  <a:cubicBezTo>
                    <a:pt x="11868972" y="59690"/>
                    <a:pt x="11898182" y="88900"/>
                    <a:pt x="11898182" y="124460"/>
                  </a:cubicBezTo>
                  <a:lnTo>
                    <a:pt x="11898182" y="2931876"/>
                  </a:lnTo>
                  <a:cubicBezTo>
                    <a:pt x="11898182" y="2967436"/>
                    <a:pt x="11868972" y="2996646"/>
                    <a:pt x="11833412" y="2996646"/>
                  </a:cubicBezTo>
                  <a:lnTo>
                    <a:pt x="124460" y="2996646"/>
                  </a:lnTo>
                  <a:cubicBezTo>
                    <a:pt x="88900" y="2996646"/>
                    <a:pt x="59690" y="2967436"/>
                    <a:pt x="59690" y="293187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33413" y="59690"/>
                  </a:lnTo>
                  <a:moveTo>
                    <a:pt x="118334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1876"/>
                  </a:lnTo>
                  <a:cubicBezTo>
                    <a:pt x="0" y="3000456"/>
                    <a:pt x="55880" y="3056336"/>
                    <a:pt x="124460" y="3056336"/>
                  </a:cubicBezTo>
                  <a:lnTo>
                    <a:pt x="11833413" y="3056336"/>
                  </a:lnTo>
                  <a:cubicBezTo>
                    <a:pt x="11901992" y="3056336"/>
                    <a:pt x="11957872" y="3000456"/>
                    <a:pt x="11957872" y="2931876"/>
                  </a:cubicBezTo>
                  <a:lnTo>
                    <a:pt x="11957872" y="124460"/>
                  </a:lnTo>
                  <a:cubicBezTo>
                    <a:pt x="11957872" y="55880"/>
                    <a:pt x="11901992" y="0"/>
                    <a:pt x="118334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708347" y="8746391"/>
            <a:ext cx="3527922" cy="901708"/>
            <a:chOff x="0" y="0"/>
            <a:chExt cx="11957872" cy="3056336"/>
          </a:xfrm>
        </p:grpSpPr>
        <p:sp>
          <p:nvSpPr>
            <p:cNvPr name="Freeform 28" id="28"/>
            <p:cNvSpPr/>
            <p:nvPr/>
          </p:nvSpPr>
          <p:spPr>
            <a:xfrm>
              <a:off x="31750" y="31750"/>
              <a:ext cx="11894372" cy="2992836"/>
            </a:xfrm>
            <a:custGeom>
              <a:avLst/>
              <a:gdLst/>
              <a:ahLst/>
              <a:cxnLst/>
              <a:rect r="r" b="b" t="t" l="l"/>
              <a:pathLst>
                <a:path h="2992836" w="11894372">
                  <a:moveTo>
                    <a:pt x="11801662" y="2992836"/>
                  </a:moveTo>
                  <a:lnTo>
                    <a:pt x="92710" y="2992836"/>
                  </a:lnTo>
                  <a:cubicBezTo>
                    <a:pt x="41910" y="2992836"/>
                    <a:pt x="0" y="2950926"/>
                    <a:pt x="0" y="290012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00392" y="0"/>
                  </a:lnTo>
                  <a:cubicBezTo>
                    <a:pt x="11851192" y="0"/>
                    <a:pt x="11893102" y="41910"/>
                    <a:pt x="11893102" y="92710"/>
                  </a:cubicBezTo>
                  <a:lnTo>
                    <a:pt x="11893102" y="2898856"/>
                  </a:lnTo>
                  <a:cubicBezTo>
                    <a:pt x="11894372" y="2950926"/>
                    <a:pt x="11852462" y="2992836"/>
                    <a:pt x="11801662" y="299283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1957872" cy="3056336"/>
            </a:xfrm>
            <a:custGeom>
              <a:avLst/>
              <a:gdLst/>
              <a:ahLst/>
              <a:cxnLst/>
              <a:rect r="r" b="b" t="t" l="l"/>
              <a:pathLst>
                <a:path h="3056336" w="11957872">
                  <a:moveTo>
                    <a:pt x="11833412" y="59690"/>
                  </a:moveTo>
                  <a:cubicBezTo>
                    <a:pt x="11868972" y="59690"/>
                    <a:pt x="11898182" y="88900"/>
                    <a:pt x="11898182" y="124460"/>
                  </a:cubicBezTo>
                  <a:lnTo>
                    <a:pt x="11898182" y="2931876"/>
                  </a:lnTo>
                  <a:cubicBezTo>
                    <a:pt x="11898182" y="2967436"/>
                    <a:pt x="11868972" y="2996646"/>
                    <a:pt x="11833412" y="2996646"/>
                  </a:cubicBezTo>
                  <a:lnTo>
                    <a:pt x="124460" y="2996646"/>
                  </a:lnTo>
                  <a:cubicBezTo>
                    <a:pt x="88900" y="2996646"/>
                    <a:pt x="59690" y="2967436"/>
                    <a:pt x="59690" y="293187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33413" y="59690"/>
                  </a:lnTo>
                  <a:moveTo>
                    <a:pt x="118334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931876"/>
                  </a:lnTo>
                  <a:cubicBezTo>
                    <a:pt x="0" y="3000456"/>
                    <a:pt x="55880" y="3056336"/>
                    <a:pt x="124460" y="3056336"/>
                  </a:cubicBezTo>
                  <a:lnTo>
                    <a:pt x="11833413" y="3056336"/>
                  </a:lnTo>
                  <a:cubicBezTo>
                    <a:pt x="11901992" y="3056336"/>
                    <a:pt x="11957872" y="3000456"/>
                    <a:pt x="11957872" y="2931876"/>
                  </a:cubicBezTo>
                  <a:lnTo>
                    <a:pt x="11957872" y="124460"/>
                  </a:lnTo>
                  <a:cubicBezTo>
                    <a:pt x="11957872" y="55880"/>
                    <a:pt x="11901992" y="0"/>
                    <a:pt x="118334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94301" y="1097635"/>
            <a:ext cx="6012740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17896" y="2424878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Declaração da classe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413736" y="4665284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atributos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39807" y="8425975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Definição de métodos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39865" y="5476328"/>
            <a:ext cx="3464886" cy="99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Modificadores de acesso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95677" y="6848695"/>
            <a:ext cx="2890226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+ public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95677" y="7880895"/>
            <a:ext cx="2890226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 - private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27195" y="8909595"/>
            <a:ext cx="2890226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# protected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886682" y="9552849"/>
            <a:ext cx="6514636" cy="589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2"/>
              </a:lnSpc>
              <a:spcBef>
                <a:spcPct val="0"/>
              </a:spcBef>
            </a:pPr>
            <a:r>
              <a:rPr lang="en-US" sz="3281">
                <a:solidFill>
                  <a:srgbClr val="000000"/>
                </a:solidFill>
                <a:latin typeface="Montserrat Bold"/>
              </a:rPr>
              <a:t>+metodo(parametro:tipo):tipo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00976" y="3585924"/>
            <a:ext cx="7086049" cy="52398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859267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 ABSTRATA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00976" y="3585924"/>
            <a:ext cx="7086049" cy="52398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859267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 ABSTRATA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789315" y="2395495"/>
            <a:ext cx="4273485" cy="1089350"/>
            <a:chOff x="0" y="0"/>
            <a:chExt cx="14484956" cy="3692346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9581379" y="2702946"/>
            <a:ext cx="1213536" cy="87829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915386" y="265252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00976" y="3585924"/>
            <a:ext cx="7086049" cy="5239808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859267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 ABSTRATA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789315" y="2395495"/>
            <a:ext cx="4273485" cy="1089350"/>
            <a:chOff x="0" y="0"/>
            <a:chExt cx="14484956" cy="3692346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9581379" y="2702946"/>
            <a:ext cx="1213536" cy="87829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915386" y="265252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961598" y="8930506"/>
            <a:ext cx="4273485" cy="1089350"/>
            <a:chOff x="0" y="0"/>
            <a:chExt cx="14484956" cy="3692346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-5785388">
            <a:off x="6836379" y="9038670"/>
            <a:ext cx="1213536" cy="87829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087669" y="9187532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Métodos abstratos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633383" y="7297100"/>
            <a:ext cx="4464958" cy="1268230"/>
            <a:chOff x="0" y="0"/>
            <a:chExt cx="3755407" cy="1066689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3755407" cy="1066689"/>
            </a:xfrm>
            <a:custGeom>
              <a:avLst/>
              <a:gdLst/>
              <a:ahLst/>
              <a:cxnLst/>
              <a:rect r="r" b="b" t="t" l="l"/>
              <a:pathLst>
                <a:path h="1066689" w="3755407">
                  <a:moveTo>
                    <a:pt x="3630947" y="59690"/>
                  </a:moveTo>
                  <a:cubicBezTo>
                    <a:pt x="3666506" y="59690"/>
                    <a:pt x="3695717" y="88900"/>
                    <a:pt x="3695717" y="124460"/>
                  </a:cubicBezTo>
                  <a:lnTo>
                    <a:pt x="3695717" y="942229"/>
                  </a:lnTo>
                  <a:cubicBezTo>
                    <a:pt x="3695717" y="977789"/>
                    <a:pt x="3666506" y="1006999"/>
                    <a:pt x="3630947" y="1006999"/>
                  </a:cubicBezTo>
                  <a:lnTo>
                    <a:pt x="124460" y="1006999"/>
                  </a:lnTo>
                  <a:cubicBezTo>
                    <a:pt x="88900" y="1006999"/>
                    <a:pt x="59690" y="977789"/>
                    <a:pt x="59690" y="94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30947" y="59690"/>
                  </a:lnTo>
                  <a:moveTo>
                    <a:pt x="363094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2229"/>
                  </a:lnTo>
                  <a:cubicBezTo>
                    <a:pt x="0" y="1010809"/>
                    <a:pt x="55880" y="1066689"/>
                    <a:pt x="124460" y="1066689"/>
                  </a:cubicBezTo>
                  <a:lnTo>
                    <a:pt x="3630947" y="1066689"/>
                  </a:lnTo>
                  <a:cubicBezTo>
                    <a:pt x="3699527" y="1066689"/>
                    <a:pt x="3755407" y="1010809"/>
                    <a:pt x="3755407" y="942229"/>
                  </a:cubicBezTo>
                  <a:lnTo>
                    <a:pt x="3755407" y="124460"/>
                  </a:lnTo>
                  <a:cubicBezTo>
                    <a:pt x="3755406" y="55880"/>
                    <a:pt x="3699527" y="0"/>
                    <a:pt x="3630947" y="0"/>
                  </a:cubicBezTo>
                  <a:close/>
                </a:path>
              </a:pathLst>
            </a:custGeom>
            <a:solidFill>
              <a:srgbClr val="DC433A"/>
            </a:solidFill>
          </p:spPr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43347" y="3882182"/>
            <a:ext cx="6801307" cy="47990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859267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INTERFACE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43347" y="3882182"/>
            <a:ext cx="6801307" cy="47990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859267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82271" y="2694875"/>
            <a:ext cx="4273485" cy="1089350"/>
            <a:chOff x="0" y="0"/>
            <a:chExt cx="14484956" cy="3692346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8974335" y="3002326"/>
            <a:ext cx="1213536" cy="87829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08342" y="295190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43347" y="3882182"/>
            <a:ext cx="6801307" cy="4799053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859267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INTERFACE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82271" y="2694875"/>
            <a:ext cx="4273485" cy="1089350"/>
            <a:chOff x="0" y="0"/>
            <a:chExt cx="14484956" cy="3692346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8974335" y="3002326"/>
            <a:ext cx="1213536" cy="87829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08342" y="295190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Modificador de classe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271168" y="8576397"/>
            <a:ext cx="4273485" cy="1089350"/>
            <a:chOff x="0" y="0"/>
            <a:chExt cx="14484956" cy="3692346"/>
          </a:xfrm>
        </p:grpSpPr>
        <p:sp>
          <p:nvSpPr>
            <p:cNvPr name="Freeform 10" id="10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-5785388">
            <a:off x="7145949" y="8684561"/>
            <a:ext cx="1213536" cy="87829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397239" y="8833423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Métodos abstratos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942953" y="6942991"/>
            <a:ext cx="5249056" cy="1268230"/>
            <a:chOff x="0" y="0"/>
            <a:chExt cx="4414900" cy="1066689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4414900" cy="1066689"/>
            </a:xfrm>
            <a:custGeom>
              <a:avLst/>
              <a:gdLst/>
              <a:ahLst/>
              <a:cxnLst/>
              <a:rect r="r" b="b" t="t" l="l"/>
              <a:pathLst>
                <a:path h="1066689" w="4414900">
                  <a:moveTo>
                    <a:pt x="4290440" y="59690"/>
                  </a:moveTo>
                  <a:cubicBezTo>
                    <a:pt x="4326000" y="59690"/>
                    <a:pt x="4355210" y="88900"/>
                    <a:pt x="4355210" y="124460"/>
                  </a:cubicBezTo>
                  <a:lnTo>
                    <a:pt x="4355210" y="942229"/>
                  </a:lnTo>
                  <a:cubicBezTo>
                    <a:pt x="4355210" y="977789"/>
                    <a:pt x="4326000" y="1006999"/>
                    <a:pt x="4290440" y="1006999"/>
                  </a:cubicBezTo>
                  <a:lnTo>
                    <a:pt x="124460" y="1006999"/>
                  </a:lnTo>
                  <a:cubicBezTo>
                    <a:pt x="88900" y="1006999"/>
                    <a:pt x="59690" y="977789"/>
                    <a:pt x="59690" y="94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290440" y="59690"/>
                  </a:lnTo>
                  <a:moveTo>
                    <a:pt x="429044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2229"/>
                  </a:lnTo>
                  <a:cubicBezTo>
                    <a:pt x="0" y="1010809"/>
                    <a:pt x="55880" y="1066689"/>
                    <a:pt x="124460" y="1066689"/>
                  </a:cubicBezTo>
                  <a:lnTo>
                    <a:pt x="4290440" y="1066689"/>
                  </a:lnTo>
                  <a:cubicBezTo>
                    <a:pt x="4359020" y="1066689"/>
                    <a:pt x="4414900" y="1010809"/>
                    <a:pt x="4414900" y="942229"/>
                  </a:cubicBezTo>
                  <a:lnTo>
                    <a:pt x="4414900" y="124460"/>
                  </a:lnTo>
                  <a:cubicBezTo>
                    <a:pt x="4414900" y="55880"/>
                    <a:pt x="4359020" y="0"/>
                    <a:pt x="4290440" y="0"/>
                  </a:cubicBezTo>
                  <a:close/>
                </a:path>
              </a:pathLst>
            </a:custGeom>
            <a:solidFill>
              <a:srgbClr val="DC433A"/>
            </a:solidFill>
          </p:spPr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301" y="1097635"/>
            <a:ext cx="945265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RELACIONAMENTOS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08036" y="5169834"/>
            <a:ext cx="4273485" cy="1089350"/>
            <a:chOff x="0" y="0"/>
            <a:chExt cx="14484956" cy="3692346"/>
          </a:xfrm>
        </p:grpSpPr>
        <p:sp>
          <p:nvSpPr>
            <p:cNvPr name="Freeform 4" id="4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308036" y="6459209"/>
            <a:ext cx="4273485" cy="1089350"/>
            <a:chOff x="0" y="0"/>
            <a:chExt cx="14484956" cy="3692346"/>
          </a:xfrm>
        </p:grpSpPr>
        <p:sp>
          <p:nvSpPr>
            <p:cNvPr name="Freeform 7" id="7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06479" y="3746475"/>
            <a:ext cx="7044536" cy="410931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434107" y="5426859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Implementação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34107" y="6716234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Dependência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08036" y="3880005"/>
            <a:ext cx="4273485" cy="1089350"/>
            <a:chOff x="0" y="0"/>
            <a:chExt cx="14484956" cy="3692346"/>
          </a:xfrm>
        </p:grpSpPr>
        <p:sp>
          <p:nvSpPr>
            <p:cNvPr name="Freeform 13" id="1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434107" y="413703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Herança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663" t="25174" r="20342" b="31200"/>
          <a:stretch>
            <a:fillRect/>
          </a:stretch>
        </p:blipFill>
        <p:spPr>
          <a:xfrm flipH="false" flipV="false" rot="0">
            <a:off x="6490035" y="2860912"/>
            <a:ext cx="5307929" cy="498027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77724" y="1082163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516084" y="3934259"/>
            <a:ext cx="2939648" cy="3677286"/>
            <a:chOff x="0" y="0"/>
            <a:chExt cx="3919531" cy="490304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32268" y="3934259"/>
            <a:ext cx="2939648" cy="3677286"/>
            <a:chOff x="0" y="0"/>
            <a:chExt cx="3919531" cy="490304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8" id="1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70376" y="2694875"/>
            <a:ext cx="9947247" cy="635036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94301" y="1097635"/>
            <a:ext cx="9452658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RELACIONAMENTOS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30446" y="8713625"/>
            <a:ext cx="4273485" cy="1089350"/>
            <a:chOff x="0" y="0"/>
            <a:chExt cx="14484956" cy="3692346"/>
          </a:xfrm>
        </p:grpSpPr>
        <p:sp>
          <p:nvSpPr>
            <p:cNvPr name="Freeform 5" id="5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17428" y="2316204"/>
            <a:ext cx="4273485" cy="1089350"/>
            <a:chOff x="0" y="0"/>
            <a:chExt cx="14484956" cy="3692346"/>
          </a:xfrm>
        </p:grpSpPr>
        <p:sp>
          <p:nvSpPr>
            <p:cNvPr name="Freeform 8" id="8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9" id="9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056517" y="8970650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Implementação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43499" y="2573229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Dependência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2969" y="4080484"/>
            <a:ext cx="4273485" cy="1089350"/>
            <a:chOff x="0" y="0"/>
            <a:chExt cx="14484956" cy="3692346"/>
          </a:xfrm>
        </p:grpSpPr>
        <p:sp>
          <p:nvSpPr>
            <p:cNvPr name="Freeform 13" id="13"/>
            <p:cNvSpPr/>
            <p:nvPr/>
          </p:nvSpPr>
          <p:spPr>
            <a:xfrm>
              <a:off x="31750" y="31750"/>
              <a:ext cx="14421456" cy="3628846"/>
            </a:xfrm>
            <a:custGeom>
              <a:avLst/>
              <a:gdLst/>
              <a:ahLst/>
              <a:cxnLst/>
              <a:rect r="r" b="b" t="t" l="l"/>
              <a:pathLst>
                <a:path h="3628846" w="14421456">
                  <a:moveTo>
                    <a:pt x="14328746" y="3628846"/>
                  </a:moveTo>
                  <a:lnTo>
                    <a:pt x="92710" y="3628846"/>
                  </a:lnTo>
                  <a:cubicBezTo>
                    <a:pt x="41910" y="3628846"/>
                    <a:pt x="0" y="3586936"/>
                    <a:pt x="0" y="35361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27476" y="0"/>
                  </a:lnTo>
                  <a:cubicBezTo>
                    <a:pt x="14378276" y="0"/>
                    <a:pt x="14420186" y="41910"/>
                    <a:pt x="14420186" y="92710"/>
                  </a:cubicBezTo>
                  <a:lnTo>
                    <a:pt x="14420186" y="3534866"/>
                  </a:lnTo>
                  <a:cubicBezTo>
                    <a:pt x="14421456" y="3586936"/>
                    <a:pt x="14379546" y="3628846"/>
                    <a:pt x="14328746" y="3628846"/>
                  </a:cubicBezTo>
                  <a:close/>
                </a:path>
              </a:pathLst>
            </a:custGeom>
            <a:solidFill>
              <a:srgbClr val="F9C041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0" y="0"/>
              <a:ext cx="14484956" cy="3692347"/>
            </a:xfrm>
            <a:custGeom>
              <a:avLst/>
              <a:gdLst/>
              <a:ahLst/>
              <a:cxnLst/>
              <a:rect r="r" b="b" t="t" l="l"/>
              <a:pathLst>
                <a:path h="3692347" w="14484956">
                  <a:moveTo>
                    <a:pt x="14360496" y="59690"/>
                  </a:moveTo>
                  <a:cubicBezTo>
                    <a:pt x="14396056" y="59690"/>
                    <a:pt x="14425265" y="88900"/>
                    <a:pt x="14425265" y="124460"/>
                  </a:cubicBezTo>
                  <a:lnTo>
                    <a:pt x="14425265" y="3567886"/>
                  </a:lnTo>
                  <a:cubicBezTo>
                    <a:pt x="14425265" y="3603447"/>
                    <a:pt x="14396056" y="3632657"/>
                    <a:pt x="14360496" y="3632657"/>
                  </a:cubicBezTo>
                  <a:lnTo>
                    <a:pt x="124460" y="3632657"/>
                  </a:lnTo>
                  <a:cubicBezTo>
                    <a:pt x="88900" y="3632657"/>
                    <a:pt x="59690" y="3603447"/>
                    <a:pt x="59690" y="35678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60496" y="59690"/>
                  </a:lnTo>
                  <a:moveTo>
                    <a:pt x="1436049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567886"/>
                  </a:lnTo>
                  <a:cubicBezTo>
                    <a:pt x="0" y="3636466"/>
                    <a:pt x="55880" y="3692347"/>
                    <a:pt x="124460" y="3692347"/>
                  </a:cubicBezTo>
                  <a:lnTo>
                    <a:pt x="14360496" y="3692347"/>
                  </a:lnTo>
                  <a:cubicBezTo>
                    <a:pt x="14429076" y="3692347"/>
                    <a:pt x="14484956" y="3636466"/>
                    <a:pt x="14484956" y="3567886"/>
                  </a:cubicBezTo>
                  <a:lnTo>
                    <a:pt x="14484956" y="124460"/>
                  </a:lnTo>
                  <a:cubicBezTo>
                    <a:pt x="14484956" y="55880"/>
                    <a:pt x="14429076" y="0"/>
                    <a:pt x="143604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49040" y="4337509"/>
            <a:ext cx="4021343" cy="48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2"/>
              </a:lnSpc>
              <a:spcBef>
                <a:spcPct val="0"/>
              </a:spcBef>
            </a:pPr>
            <a:r>
              <a:rPr lang="en-US" sz="2681">
                <a:solidFill>
                  <a:srgbClr val="000000"/>
                </a:solidFill>
                <a:latin typeface="Montserrat"/>
              </a:rPr>
              <a:t>Herança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449121">
            <a:off x="10061588" y="2966405"/>
            <a:ext cx="1213536" cy="878297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true" flipV="false" rot="-8470997">
            <a:off x="4699731" y="3463505"/>
            <a:ext cx="1213536" cy="878297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true" rot="-4218975">
            <a:off x="7095502" y="8301846"/>
            <a:ext cx="1213536" cy="8782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199" y="3132013"/>
            <a:ext cx="4315881" cy="5643349"/>
            <a:chOff x="0" y="0"/>
            <a:chExt cx="864502" cy="113040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864502" cy="1130403"/>
            </a:xfrm>
            <a:custGeom>
              <a:avLst/>
              <a:gdLst/>
              <a:ahLst/>
              <a:cxnLst/>
              <a:rect r="r" b="b" t="t" l="l"/>
              <a:pathLst>
                <a:path h="1130403" w="864502">
                  <a:moveTo>
                    <a:pt x="0" y="0"/>
                  </a:moveTo>
                  <a:lnTo>
                    <a:pt x="864502" y="0"/>
                  </a:lnTo>
                  <a:lnTo>
                    <a:pt x="864502" y="1130403"/>
                  </a:lnTo>
                  <a:lnTo>
                    <a:pt x="0" y="11304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9575" y="2971723"/>
            <a:ext cx="4396601" cy="5668996"/>
            <a:chOff x="0" y="0"/>
            <a:chExt cx="880671" cy="1135541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80671" cy="1135541"/>
            </a:xfrm>
            <a:custGeom>
              <a:avLst/>
              <a:gdLst/>
              <a:ahLst/>
              <a:cxnLst/>
              <a:rect r="r" b="b" t="t" l="l"/>
              <a:pathLst>
                <a:path h="1135541" w="880671">
                  <a:moveTo>
                    <a:pt x="0" y="0"/>
                  </a:moveTo>
                  <a:lnTo>
                    <a:pt x="880671" y="0"/>
                  </a:lnTo>
                  <a:lnTo>
                    <a:pt x="880671" y="1135541"/>
                  </a:lnTo>
                  <a:lnTo>
                    <a:pt x="0" y="113554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9575" y="2971723"/>
            <a:ext cx="4396601" cy="421052"/>
            <a:chOff x="0" y="0"/>
            <a:chExt cx="1206023" cy="11549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206023" cy="115498"/>
            </a:xfrm>
            <a:custGeom>
              <a:avLst/>
              <a:gdLst/>
              <a:ahLst/>
              <a:cxnLst/>
              <a:rect r="r" b="b" t="t" l="l"/>
              <a:pathLst>
                <a:path h="115498" w="1206023">
                  <a:moveTo>
                    <a:pt x="0" y="0"/>
                  </a:moveTo>
                  <a:lnTo>
                    <a:pt x="1206023" y="0"/>
                  </a:lnTo>
                  <a:lnTo>
                    <a:pt x="120602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116942" y="3072277"/>
            <a:ext cx="671822" cy="21994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31562" y="3517415"/>
            <a:ext cx="3575928" cy="490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 = cor;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amamenta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fazCoco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Coco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abstract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164553" y="1594735"/>
            <a:ext cx="5517783" cy="7257819"/>
            <a:chOff x="0" y="0"/>
            <a:chExt cx="1105252" cy="1453793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105252" cy="1453794"/>
            </a:xfrm>
            <a:custGeom>
              <a:avLst/>
              <a:gdLst/>
              <a:ahLst/>
              <a:cxnLst/>
              <a:rect r="r" b="b" t="t" l="l"/>
              <a:pathLst>
                <a:path h="1453794" w="1105252">
                  <a:moveTo>
                    <a:pt x="0" y="0"/>
                  </a:moveTo>
                  <a:lnTo>
                    <a:pt x="1105252" y="0"/>
                  </a:lnTo>
                  <a:lnTo>
                    <a:pt x="1105252" y="1453794"/>
                  </a:lnTo>
                  <a:lnTo>
                    <a:pt x="0" y="145379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01928" y="1434445"/>
            <a:ext cx="5663683" cy="7251914"/>
            <a:chOff x="0" y="0"/>
            <a:chExt cx="1134476" cy="1452611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34476" cy="1452611"/>
            </a:xfrm>
            <a:custGeom>
              <a:avLst/>
              <a:gdLst/>
              <a:ahLst/>
              <a:cxnLst/>
              <a:rect r="r" b="b" t="t" l="l"/>
              <a:pathLst>
                <a:path h="1452611" w="1134476">
                  <a:moveTo>
                    <a:pt x="0" y="0"/>
                  </a:moveTo>
                  <a:lnTo>
                    <a:pt x="1134476" y="0"/>
                  </a:lnTo>
                  <a:lnTo>
                    <a:pt x="1134476" y="1452611"/>
                  </a:lnTo>
                  <a:lnTo>
                    <a:pt x="0" y="1452611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301928" y="1434445"/>
            <a:ext cx="5663683" cy="421052"/>
            <a:chOff x="0" y="0"/>
            <a:chExt cx="1553594" cy="1154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553594" cy="115498"/>
            </a:xfrm>
            <a:custGeom>
              <a:avLst/>
              <a:gdLst/>
              <a:ahLst/>
              <a:cxnLst/>
              <a:rect r="r" b="b" t="t" l="l"/>
              <a:pathLst>
                <a:path h="115498" w="1553594">
                  <a:moveTo>
                    <a:pt x="0" y="0"/>
                  </a:moveTo>
                  <a:lnTo>
                    <a:pt x="1553594" y="0"/>
                  </a:lnTo>
                  <a:lnTo>
                    <a:pt x="1553594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6409295" y="1535000"/>
            <a:ext cx="671822" cy="219944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523915" y="1980138"/>
            <a:ext cx="5006418" cy="654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late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corre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.late();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.corre();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801500" y="2320107"/>
            <a:ext cx="4385495" cy="6532447"/>
            <a:chOff x="0" y="0"/>
            <a:chExt cx="878446" cy="130849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878446" cy="1308496"/>
            </a:xfrm>
            <a:custGeom>
              <a:avLst/>
              <a:gdLst/>
              <a:ahLst/>
              <a:cxnLst/>
              <a:rect r="r" b="b" t="t" l="l"/>
              <a:pathLst>
                <a:path h="1308496" w="878446">
                  <a:moveTo>
                    <a:pt x="0" y="0"/>
                  </a:moveTo>
                  <a:lnTo>
                    <a:pt x="878446" y="0"/>
                  </a:lnTo>
                  <a:lnTo>
                    <a:pt x="878446" y="1308496"/>
                  </a:lnTo>
                  <a:lnTo>
                    <a:pt x="0" y="13084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938875" y="2159817"/>
            <a:ext cx="4476925" cy="6508850"/>
            <a:chOff x="0" y="0"/>
            <a:chExt cx="896760" cy="130377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896760" cy="1303770"/>
            </a:xfrm>
            <a:custGeom>
              <a:avLst/>
              <a:gdLst/>
              <a:ahLst/>
              <a:cxnLst/>
              <a:rect r="r" b="b" t="t" l="l"/>
              <a:pathLst>
                <a:path h="1303770" w="896760">
                  <a:moveTo>
                    <a:pt x="0" y="0"/>
                  </a:moveTo>
                  <a:lnTo>
                    <a:pt x="896760" y="0"/>
                  </a:lnTo>
                  <a:lnTo>
                    <a:pt x="896760" y="1303770"/>
                  </a:lnTo>
                  <a:lnTo>
                    <a:pt x="0" y="130377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938875" y="2159817"/>
            <a:ext cx="4476925" cy="421052"/>
            <a:chOff x="0" y="0"/>
            <a:chExt cx="1228057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228057" cy="115498"/>
            </a:xfrm>
            <a:custGeom>
              <a:avLst/>
              <a:gdLst/>
              <a:ahLst/>
              <a:cxnLst/>
              <a:rect r="r" b="b" t="t" l="l"/>
              <a:pathLst>
                <a:path h="115498" w="1228057">
                  <a:moveTo>
                    <a:pt x="0" y="0"/>
                  </a:moveTo>
                  <a:lnTo>
                    <a:pt x="1228057" y="0"/>
                  </a:lnTo>
                  <a:lnTo>
                    <a:pt x="1228057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13046242" y="2260372"/>
            <a:ext cx="671822" cy="219944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3160862" y="2705510"/>
            <a:ext cx="3814363" cy="572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4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Morcego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Mamifero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ecolocaliza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 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3ABDC4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private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voa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2DBEB1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      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comunica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.ecolocaliza();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564">
                <a:solidFill>
                  <a:srgbClr val="F8BFA7"/>
                </a:solidFill>
                <a:latin typeface="Fira Code"/>
              </a:rPr>
              <a:t>desloca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564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564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564">
                <a:solidFill>
                  <a:srgbClr val="FBF3E4"/>
                </a:solidFill>
                <a:latin typeface="Fira Code"/>
              </a:rPr>
              <a:t>.voa();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189"/>
              </a:lnSpc>
            </a:pPr>
            <a:r>
              <a:rPr lang="en-US" sz="1564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4500556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POLIMORFISMO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96875" y="2999019"/>
            <a:ext cx="3288983" cy="2091328"/>
            <a:chOff x="0" y="0"/>
            <a:chExt cx="525629" cy="334226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525629" cy="334226"/>
            </a:xfrm>
            <a:custGeom>
              <a:avLst/>
              <a:gdLst/>
              <a:ahLst/>
              <a:cxnLst/>
              <a:rect r="r" b="b" t="t" l="l"/>
              <a:pathLst>
                <a:path h="334226" w="525629">
                  <a:moveTo>
                    <a:pt x="0" y="0"/>
                  </a:moveTo>
                  <a:lnTo>
                    <a:pt x="525629" y="0"/>
                  </a:lnTo>
                  <a:lnTo>
                    <a:pt x="525629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69057" y="2798117"/>
            <a:ext cx="3285728" cy="2088146"/>
            <a:chOff x="0" y="0"/>
            <a:chExt cx="525109" cy="333717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525109" cy="333717"/>
            </a:xfrm>
            <a:custGeom>
              <a:avLst/>
              <a:gdLst/>
              <a:ahLst/>
              <a:cxnLst/>
              <a:rect r="r" b="b" t="t" l="l"/>
              <a:pathLst>
                <a:path h="333717" w="525109">
                  <a:moveTo>
                    <a:pt x="0" y="0"/>
                  </a:moveTo>
                  <a:lnTo>
                    <a:pt x="525109" y="0"/>
                  </a:lnTo>
                  <a:lnTo>
                    <a:pt x="525109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69057" y="2798117"/>
            <a:ext cx="3285728" cy="527734"/>
            <a:chOff x="0" y="0"/>
            <a:chExt cx="719103" cy="115498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719103" cy="115498"/>
            </a:xfrm>
            <a:custGeom>
              <a:avLst/>
              <a:gdLst/>
              <a:ahLst/>
              <a:cxnLst/>
              <a:rect r="r" b="b" t="t" l="l"/>
              <a:pathLst>
                <a:path h="115498" w="719103">
                  <a:moveTo>
                    <a:pt x="0" y="0"/>
                  </a:moveTo>
                  <a:lnTo>
                    <a:pt x="719103" y="0"/>
                  </a:lnTo>
                  <a:lnTo>
                    <a:pt x="719103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003627" y="2924148"/>
            <a:ext cx="842041" cy="275671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147289" y="3467848"/>
            <a:ext cx="2838569" cy="101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 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782966" y="5931711"/>
            <a:ext cx="3371819" cy="2091328"/>
            <a:chOff x="0" y="0"/>
            <a:chExt cx="538867" cy="33422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38867" cy="334226"/>
            </a:xfrm>
            <a:custGeom>
              <a:avLst/>
              <a:gdLst/>
              <a:ahLst/>
              <a:cxnLst/>
              <a:rect r="r" b="b" t="t" l="l"/>
              <a:pathLst>
                <a:path h="334226" w="538867">
                  <a:moveTo>
                    <a:pt x="0" y="0"/>
                  </a:moveTo>
                  <a:lnTo>
                    <a:pt x="538867" y="0"/>
                  </a:lnTo>
                  <a:lnTo>
                    <a:pt x="538867" y="334226"/>
                  </a:lnTo>
                  <a:lnTo>
                    <a:pt x="0" y="3342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55148" y="5730809"/>
            <a:ext cx="3462656" cy="2088146"/>
            <a:chOff x="0" y="0"/>
            <a:chExt cx="553384" cy="333717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553384" cy="333717"/>
            </a:xfrm>
            <a:custGeom>
              <a:avLst/>
              <a:gdLst/>
              <a:ahLst/>
              <a:cxnLst/>
              <a:rect r="r" b="b" t="t" l="l"/>
              <a:pathLst>
                <a:path h="333717" w="553384">
                  <a:moveTo>
                    <a:pt x="0" y="0"/>
                  </a:moveTo>
                  <a:lnTo>
                    <a:pt x="553384" y="0"/>
                  </a:lnTo>
                  <a:lnTo>
                    <a:pt x="553384" y="333717"/>
                  </a:lnTo>
                  <a:lnTo>
                    <a:pt x="0" y="333717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955148" y="5730809"/>
            <a:ext cx="3462656" cy="527734"/>
            <a:chOff x="0" y="0"/>
            <a:chExt cx="757825" cy="115498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757825" cy="115498"/>
            </a:xfrm>
            <a:custGeom>
              <a:avLst/>
              <a:gdLst/>
              <a:ahLst/>
              <a:cxnLst/>
              <a:rect r="r" b="b" t="t" l="l"/>
              <a:pathLst>
                <a:path h="115498" w="757825">
                  <a:moveTo>
                    <a:pt x="0" y="0"/>
                  </a:moveTo>
                  <a:lnTo>
                    <a:pt x="757825" y="0"/>
                  </a:lnTo>
                  <a:lnTo>
                    <a:pt x="757825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3089718" y="5856840"/>
            <a:ext cx="842041" cy="27567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3233380" y="6400539"/>
            <a:ext cx="2987873" cy="101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interface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rastreia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576927" y="1769791"/>
            <a:ext cx="9113997" cy="6948322"/>
            <a:chOff x="0" y="0"/>
            <a:chExt cx="1456553" cy="111044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1456553" cy="1110446"/>
            </a:xfrm>
            <a:custGeom>
              <a:avLst/>
              <a:gdLst/>
              <a:ahLst/>
              <a:cxnLst/>
              <a:rect r="r" b="b" t="t" l="l"/>
              <a:pathLst>
                <a:path h="1110446" w="1456553">
                  <a:moveTo>
                    <a:pt x="0" y="0"/>
                  </a:moveTo>
                  <a:lnTo>
                    <a:pt x="1456553" y="0"/>
                  </a:lnTo>
                  <a:lnTo>
                    <a:pt x="1456553" y="1110446"/>
                  </a:lnTo>
                  <a:lnTo>
                    <a:pt x="0" y="11104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749109" y="1568888"/>
            <a:ext cx="9171268" cy="6994339"/>
            <a:chOff x="0" y="0"/>
            <a:chExt cx="1465706" cy="111780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1465706" cy="1117800"/>
            </a:xfrm>
            <a:custGeom>
              <a:avLst/>
              <a:gdLst/>
              <a:ahLst/>
              <a:cxnLst/>
              <a:rect r="r" b="b" t="t" l="l"/>
              <a:pathLst>
                <a:path h="1117800" w="1465706">
                  <a:moveTo>
                    <a:pt x="0" y="0"/>
                  </a:moveTo>
                  <a:lnTo>
                    <a:pt x="1465706" y="0"/>
                  </a:lnTo>
                  <a:lnTo>
                    <a:pt x="1465706" y="1117800"/>
                  </a:lnTo>
                  <a:lnTo>
                    <a:pt x="0" y="1117800"/>
                  </a:lnTo>
                  <a:close/>
                </a:path>
              </a:pathLst>
            </a:custGeom>
            <a:solidFill>
              <a:srgbClr val="4C618A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749109" y="1568888"/>
            <a:ext cx="9171268" cy="527734"/>
            <a:chOff x="0" y="0"/>
            <a:chExt cx="2007192" cy="11549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007192" cy="115498"/>
            </a:xfrm>
            <a:custGeom>
              <a:avLst/>
              <a:gdLst/>
              <a:ahLst/>
              <a:cxnLst/>
              <a:rect r="r" b="b" t="t" l="l"/>
              <a:pathLst>
                <a:path h="115498" w="2007192">
                  <a:moveTo>
                    <a:pt x="0" y="0"/>
                  </a:moveTo>
                  <a:lnTo>
                    <a:pt x="2007192" y="0"/>
                  </a:lnTo>
                  <a:lnTo>
                    <a:pt x="2007192" y="115498"/>
                  </a:lnTo>
                  <a:lnTo>
                    <a:pt x="0" y="115498"/>
                  </a:lnTo>
                  <a:close/>
                </a:path>
              </a:pathLst>
            </a:custGeom>
            <a:solidFill>
              <a:srgbClr val="FFFFFF"/>
            </a:solidFill>
            <a:ln w="57150">
              <a:solidFill>
                <a:srgbClr val="000000"/>
              </a:solidFill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07"/>
                </a:lnSpc>
              </a:pPr>
            </a:p>
          </p:txBody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"/>
          <a:srcRect l="0" t="25116" r="5098" b="33458"/>
          <a:stretch>
            <a:fillRect/>
          </a:stretch>
        </p:blipFill>
        <p:spPr>
          <a:xfrm flipH="false" flipV="false" rot="0">
            <a:off x="7883679" y="1694919"/>
            <a:ext cx="842041" cy="275671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8027340" y="2238619"/>
            <a:ext cx="8663583" cy="61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44"/>
              </a:lnSpc>
            </a:pPr>
            <a:r>
              <a:rPr lang="en-US" sz="1960">
                <a:solidFill>
                  <a:srgbClr val="2DBEB1"/>
                </a:solidFill>
                <a:latin typeface="Fira Code"/>
              </a:rPr>
              <a:t>class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Cachorro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extends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Mamifero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implements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Guia, Cacador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E8CFE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2DBEB1"/>
                </a:solidFill>
                <a:latin typeface="Fira Code"/>
              </a:rPr>
              <a:t>constructor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,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raca: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 string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) 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super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(cor)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 </a:t>
            </a:r>
            <a:r>
              <a:rPr lang="en-US" sz="1960">
                <a:solidFill>
                  <a:srgbClr val="FE8CFE"/>
                </a:solidFill>
                <a:latin typeface="Fira Code"/>
              </a:rPr>
              <a:t>this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.raca = raca;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métodos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ratreia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 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</a:t>
            </a:r>
            <a:r>
              <a:rPr lang="en-US" sz="1960">
                <a:solidFill>
                  <a:srgbClr val="F8BFA7"/>
                </a:solidFill>
                <a:latin typeface="Fira Code"/>
              </a:rPr>
              <a:t>guia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(): </a:t>
            </a:r>
            <a:r>
              <a:rPr lang="en-US" sz="1960">
                <a:solidFill>
                  <a:srgbClr val="70FEFE"/>
                </a:solidFill>
                <a:latin typeface="Fira Code"/>
              </a:rPr>
              <a:t>void </a:t>
            </a:r>
            <a:r>
              <a:rPr lang="en-US" sz="1960">
                <a:solidFill>
                  <a:srgbClr val="FBF3E4"/>
                </a:solidFill>
                <a:latin typeface="Fira Code"/>
              </a:rPr>
              <a:t>{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  </a:t>
            </a:r>
            <a:r>
              <a:rPr lang="en-US" sz="1960">
                <a:solidFill>
                  <a:srgbClr val="D9D9D9"/>
                </a:solidFill>
                <a:latin typeface="Fira Code"/>
              </a:rPr>
              <a:t>// implementação do método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  }</a:t>
            </a:r>
          </a:p>
          <a:p>
            <a:pPr>
              <a:lnSpc>
                <a:spcPts val="2744"/>
              </a:lnSpc>
            </a:pPr>
            <a:r>
              <a:rPr lang="en-US" sz="1960">
                <a:solidFill>
                  <a:srgbClr val="FBF3E4"/>
                </a:solidFill>
                <a:latin typeface="Fira Code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4685" y="3634606"/>
            <a:ext cx="6758630" cy="155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11796">
                <a:solidFill>
                  <a:srgbClr val="B91646"/>
                </a:solidFill>
                <a:latin typeface="Brittany Bold"/>
              </a:rPr>
              <a:t>projeto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73079" y="5153064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INTEGRADOR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4685" y="2015821"/>
            <a:ext cx="6758630" cy="155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6"/>
              </a:lnSpc>
            </a:pPr>
            <a:r>
              <a:rPr lang="en-US" sz="11796">
                <a:solidFill>
                  <a:srgbClr val="B91646"/>
                </a:solidFill>
                <a:latin typeface="Brittany Bold"/>
              </a:rPr>
              <a:t>projeto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73079" y="3534279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INTEGRADOR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73079" y="5500335"/>
            <a:ext cx="7541842" cy="173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88"/>
              </a:lnSpc>
            </a:pPr>
            <a:r>
              <a:rPr lang="en-US" sz="12788">
                <a:solidFill>
                  <a:srgbClr val="000000"/>
                </a:solidFill>
                <a:latin typeface="Bebas Neue Bold"/>
              </a:rPr>
              <a:t>POO + BD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49783" y="7584828"/>
            <a:ext cx="10588435" cy="58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</a:rPr>
              <a:t>Modelar classes e entidades necessárias ao sistema.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77692" y="8508755"/>
            <a:ext cx="7932616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</a:rPr>
              <a:t>A entrega de POO deve ser feita via projeto TS e/ou diagrama de classes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3398" y="2677259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OBJETO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55878" y="4148472"/>
            <a:ext cx="2939648" cy="3677286"/>
            <a:chOff x="0" y="0"/>
            <a:chExt cx="3919531" cy="490304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Sandijunior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SRD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preto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23823" y="4148472"/>
            <a:ext cx="2939648" cy="3677286"/>
            <a:chOff x="0" y="0"/>
            <a:chExt cx="3919531" cy="490304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919531" cy="4903049"/>
              <a:chOff x="0" y="0"/>
              <a:chExt cx="18218478" cy="227899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18154979" cy="22726495"/>
              </a:xfrm>
              <a:custGeom>
                <a:avLst/>
                <a:gdLst/>
                <a:ahLst/>
                <a:cxnLst/>
                <a:rect r="r" b="b" t="t" l="l"/>
                <a:pathLst>
                  <a:path h="22726495" w="18154979">
                    <a:moveTo>
                      <a:pt x="18062268" y="22726495"/>
                    </a:moveTo>
                    <a:lnTo>
                      <a:pt x="92710" y="22726495"/>
                    </a:lnTo>
                    <a:cubicBezTo>
                      <a:pt x="41910" y="22726495"/>
                      <a:pt x="0" y="22684584"/>
                      <a:pt x="0" y="2263378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32515"/>
                    </a:lnTo>
                    <a:cubicBezTo>
                      <a:pt x="18154979" y="22684584"/>
                      <a:pt x="18113068" y="22726495"/>
                      <a:pt x="18062268" y="22726495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8218479" cy="22789995"/>
              </a:xfrm>
              <a:custGeom>
                <a:avLst/>
                <a:gdLst/>
                <a:ahLst/>
                <a:cxnLst/>
                <a:rect r="r" b="b" t="t" l="l"/>
                <a:pathLst>
                  <a:path h="22789995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65534"/>
                    </a:lnTo>
                    <a:cubicBezTo>
                      <a:pt x="18158788" y="22701095"/>
                      <a:pt x="18129579" y="22730306"/>
                      <a:pt x="18094018" y="22730306"/>
                    </a:cubicBezTo>
                    <a:lnTo>
                      <a:pt x="124460" y="22730306"/>
                    </a:lnTo>
                    <a:cubicBezTo>
                      <a:pt x="88900" y="22730306"/>
                      <a:pt x="59690" y="22701095"/>
                      <a:pt x="59690" y="2266553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65534"/>
                    </a:lnTo>
                    <a:cubicBezTo>
                      <a:pt x="0" y="22734115"/>
                      <a:pt x="55880" y="22789995"/>
                      <a:pt x="124460" y="22789995"/>
                    </a:cubicBezTo>
                    <a:lnTo>
                      <a:pt x="18094018" y="22789995"/>
                    </a:lnTo>
                    <a:cubicBezTo>
                      <a:pt x="18162598" y="22789995"/>
                      <a:pt x="18218479" y="22734115"/>
                      <a:pt x="18218479" y="22665534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3617954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Fred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5894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2811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Beagle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bege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2445174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862838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91640" y="4148472"/>
            <a:ext cx="2939648" cy="3680344"/>
            <a:chOff x="0" y="0"/>
            <a:chExt cx="3919531" cy="490712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4907125"/>
              <a:chOff x="0" y="0"/>
              <a:chExt cx="18218478" cy="22808943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22745443"/>
              </a:xfrm>
              <a:custGeom>
                <a:avLst/>
                <a:gdLst/>
                <a:ahLst/>
                <a:cxnLst/>
                <a:rect r="r" b="b" t="t" l="l"/>
                <a:pathLst>
                  <a:path h="22745443" w="18154979">
                    <a:moveTo>
                      <a:pt x="18062268" y="22745443"/>
                    </a:moveTo>
                    <a:lnTo>
                      <a:pt x="92710" y="22745443"/>
                    </a:lnTo>
                    <a:cubicBezTo>
                      <a:pt x="41910" y="22745443"/>
                      <a:pt x="0" y="22703532"/>
                      <a:pt x="0" y="2265273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22651462"/>
                    </a:lnTo>
                    <a:cubicBezTo>
                      <a:pt x="18154979" y="22703532"/>
                      <a:pt x="18113068" y="22745443"/>
                      <a:pt x="18062268" y="22745443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22808943"/>
              </a:xfrm>
              <a:custGeom>
                <a:avLst/>
                <a:gdLst/>
                <a:ahLst/>
                <a:cxnLst/>
                <a:rect r="r" b="b" t="t" l="l"/>
                <a:pathLst>
                  <a:path h="22808943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22684482"/>
                    </a:lnTo>
                    <a:cubicBezTo>
                      <a:pt x="18158788" y="22720043"/>
                      <a:pt x="18129579" y="22749253"/>
                      <a:pt x="18094018" y="22749253"/>
                    </a:cubicBezTo>
                    <a:lnTo>
                      <a:pt x="124460" y="22749253"/>
                    </a:lnTo>
                    <a:cubicBezTo>
                      <a:pt x="88900" y="22749253"/>
                      <a:pt x="59690" y="22720043"/>
                      <a:pt x="59690" y="2268448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84482"/>
                    </a:lnTo>
                    <a:cubicBezTo>
                      <a:pt x="0" y="22753062"/>
                      <a:pt x="55880" y="22808943"/>
                      <a:pt x="124460" y="22808943"/>
                    </a:cubicBezTo>
                    <a:lnTo>
                      <a:pt x="18094018" y="22808943"/>
                    </a:lnTo>
                    <a:cubicBezTo>
                      <a:pt x="18162598" y="22808943"/>
                      <a:pt x="18218479" y="22753062"/>
                      <a:pt x="18218479" y="22684482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244925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866915"/>
              <a:ext cx="3550043" cy="1734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228326" y="2677259"/>
            <a:ext cx="4266276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CLASSE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152525"/>
            <a:ext cx="3344694" cy="101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B91646"/>
                </a:solidFill>
                <a:latin typeface="Bebas Neue Bold"/>
              </a:rPr>
              <a:t>ABSTRAÇÃO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877" y="1093867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734269" y="3364484"/>
            <a:ext cx="5893816" cy="5893816"/>
            <a:chOff x="0" y="0"/>
            <a:chExt cx="7858421" cy="785842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858421" cy="7858421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105652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AutoShape 7" id="7"/>
            <p:cNvSpPr/>
            <p:nvPr/>
          </p:nvSpPr>
          <p:spPr>
            <a:xfrm rot="54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-10800000">
              <a:off x="0" y="3903810"/>
              <a:ext cx="7858421" cy="0"/>
            </a:xfrm>
            <a:prstGeom prst="line">
              <a:avLst/>
            </a:prstGeom>
            <a:ln cap="flat" w="50800">
              <a:solidFill>
                <a:srgbClr val="FBF3E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1724501" y="1701449"/>
              <a:ext cx="4416613" cy="441661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9173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9C041"/>
              </a:solidFill>
              <a:ln w="38100">
                <a:solidFill>
                  <a:srgbClr val="000000"/>
                </a:solidFill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07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506900" y="2311045"/>
              <a:ext cx="2851814" cy="412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494949"/>
                  </a:solidFill>
                  <a:latin typeface="Garet Bold"/>
                </a:rPr>
                <a:t>DADOS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2929442" y="2864482"/>
              <a:ext cx="583772" cy="579041"/>
              <a:chOff x="0" y="0"/>
              <a:chExt cx="1039602" cy="103117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3641666" y="2864482"/>
              <a:ext cx="583772" cy="579041"/>
              <a:chOff x="0" y="0"/>
              <a:chExt cx="1039602" cy="1031175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4352401" y="2864482"/>
              <a:ext cx="583772" cy="579041"/>
              <a:chOff x="0" y="0"/>
              <a:chExt cx="1039602" cy="1031175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2929442" y="3620611"/>
              <a:ext cx="583772" cy="579041"/>
              <a:chOff x="0" y="0"/>
              <a:chExt cx="1039602" cy="1031175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641666" y="3620611"/>
              <a:ext cx="583772" cy="579041"/>
              <a:chOff x="0" y="0"/>
              <a:chExt cx="1039602" cy="1031175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4352401" y="3620611"/>
              <a:ext cx="583772" cy="579041"/>
              <a:chOff x="0" y="0"/>
              <a:chExt cx="1039602" cy="103117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2929442" y="4375987"/>
              <a:ext cx="583772" cy="579041"/>
              <a:chOff x="0" y="0"/>
              <a:chExt cx="1039602" cy="1031175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641666" y="4375987"/>
              <a:ext cx="583772" cy="579041"/>
              <a:chOff x="0" y="0"/>
              <a:chExt cx="1039602" cy="1031175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4352401" y="4375987"/>
              <a:ext cx="583772" cy="579041"/>
              <a:chOff x="0" y="0"/>
              <a:chExt cx="1039602" cy="1031175"/>
            </a:xfrm>
          </p:grpSpPr>
          <p:sp>
            <p:nvSpPr>
              <p:cNvPr name="Freeform 38" id="38"/>
              <p:cNvSpPr/>
              <p:nvPr/>
            </p:nvSpPr>
            <p:spPr>
              <a:xfrm>
                <a:off x="31750" y="31750"/>
                <a:ext cx="976102" cy="967675"/>
              </a:xfrm>
              <a:custGeom>
                <a:avLst/>
                <a:gdLst/>
                <a:ahLst/>
                <a:cxnLst/>
                <a:rect r="r" b="b" t="t" l="l"/>
                <a:pathLst>
                  <a:path h="967675" w="976102">
                    <a:moveTo>
                      <a:pt x="883392" y="967675"/>
                    </a:moveTo>
                    <a:lnTo>
                      <a:pt x="92710" y="967675"/>
                    </a:lnTo>
                    <a:cubicBezTo>
                      <a:pt x="41910" y="967675"/>
                      <a:pt x="0" y="925765"/>
                      <a:pt x="0" y="8749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82122" y="0"/>
                    </a:lnTo>
                    <a:cubicBezTo>
                      <a:pt x="932922" y="0"/>
                      <a:pt x="974832" y="41910"/>
                      <a:pt x="974832" y="92710"/>
                    </a:cubicBezTo>
                    <a:lnTo>
                      <a:pt x="974832" y="873695"/>
                    </a:lnTo>
                    <a:cubicBezTo>
                      <a:pt x="976102" y="925765"/>
                      <a:pt x="934192" y="967675"/>
                      <a:pt x="883392" y="967675"/>
                    </a:cubicBezTo>
                    <a:close/>
                  </a:path>
                </a:pathLst>
              </a:custGeom>
              <a:solidFill>
                <a:srgbClr val="B91646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0" y="0"/>
                <a:ext cx="1039602" cy="1031175"/>
              </a:xfrm>
              <a:custGeom>
                <a:avLst/>
                <a:gdLst/>
                <a:ahLst/>
                <a:cxnLst/>
                <a:rect r="r" b="b" t="t" l="l"/>
                <a:pathLst>
                  <a:path h="1031175" w="1039602">
                    <a:moveTo>
                      <a:pt x="915142" y="59690"/>
                    </a:moveTo>
                    <a:cubicBezTo>
                      <a:pt x="950701" y="59690"/>
                      <a:pt x="979912" y="88900"/>
                      <a:pt x="979912" y="124460"/>
                    </a:cubicBezTo>
                    <a:lnTo>
                      <a:pt x="979912" y="906715"/>
                    </a:lnTo>
                    <a:cubicBezTo>
                      <a:pt x="979912" y="942275"/>
                      <a:pt x="950701" y="971485"/>
                      <a:pt x="915142" y="971485"/>
                    </a:cubicBezTo>
                    <a:lnTo>
                      <a:pt x="124460" y="971485"/>
                    </a:lnTo>
                    <a:cubicBezTo>
                      <a:pt x="88900" y="971485"/>
                      <a:pt x="59690" y="942275"/>
                      <a:pt x="59690" y="9067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15142" y="59690"/>
                    </a:lnTo>
                    <a:moveTo>
                      <a:pt x="91514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906715"/>
                    </a:lnTo>
                    <a:cubicBezTo>
                      <a:pt x="0" y="975295"/>
                      <a:pt x="55880" y="1031175"/>
                      <a:pt x="124460" y="1031175"/>
                    </a:cubicBezTo>
                    <a:lnTo>
                      <a:pt x="915142" y="1031175"/>
                    </a:lnTo>
                    <a:cubicBezTo>
                      <a:pt x="983722" y="1031175"/>
                      <a:pt x="1039602" y="975295"/>
                      <a:pt x="1039602" y="906715"/>
                    </a:cubicBezTo>
                    <a:lnTo>
                      <a:pt x="1039602" y="124460"/>
                    </a:lnTo>
                    <a:cubicBezTo>
                      <a:pt x="1039602" y="55880"/>
                      <a:pt x="983722" y="0"/>
                      <a:pt x="9151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4644287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644287" y="5824978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298594" y="1644299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69514" y="5883471"/>
              <a:ext cx="2851814" cy="412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642"/>
                </a:lnSpc>
                <a:spcBef>
                  <a:spcPct val="0"/>
                </a:spcBef>
              </a:pPr>
              <a:r>
                <a:rPr lang="en-US" sz="1761">
                  <a:solidFill>
                    <a:srgbClr val="FBF3E4"/>
                  </a:solidFill>
                  <a:latin typeface="Garet Bold"/>
                </a:rPr>
                <a:t>OPERAÇÕES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272219" y="2211033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38089" y="6198117"/>
            <a:ext cx="13801431" cy="829833"/>
            <a:chOff x="0" y="0"/>
            <a:chExt cx="5034800" cy="30272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B91646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6279473"/>
            <a:ext cx="667121" cy="66712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338089" y="7188358"/>
            <a:ext cx="13801431" cy="829833"/>
            <a:chOff x="0" y="0"/>
            <a:chExt cx="5034800" cy="30272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105652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7269714"/>
            <a:ext cx="667121" cy="66712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338089" y="8180116"/>
            <a:ext cx="13801431" cy="829833"/>
            <a:chOff x="0" y="0"/>
            <a:chExt cx="5034800" cy="30272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5034800" cy="302725"/>
            </a:xfrm>
            <a:custGeom>
              <a:avLst/>
              <a:gdLst/>
              <a:ahLst/>
              <a:cxnLst/>
              <a:rect r="r" b="b" t="t" l="l"/>
              <a:pathLst>
                <a:path h="302725" w="5034800">
                  <a:moveTo>
                    <a:pt x="0" y="0"/>
                  </a:moveTo>
                  <a:lnTo>
                    <a:pt x="5034800" y="0"/>
                  </a:lnTo>
                  <a:lnTo>
                    <a:pt x="5034800" y="302725"/>
                  </a:lnTo>
                  <a:lnTo>
                    <a:pt x="0" y="302725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07191" y="8261472"/>
            <a:ext cx="667121" cy="66712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00966" y="6279473"/>
            <a:ext cx="654991" cy="66712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302009" y="4674117"/>
            <a:ext cx="24774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INTERNO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4877" y="124777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105652"/>
                </a:solidFill>
                <a:latin typeface="Bebas Neue Bold"/>
              </a:rPr>
              <a:t>ENCAPSULAMENTO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72219" y="2364941"/>
            <a:ext cx="5270905" cy="164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626"/>
              </a:lnSpc>
              <a:spcBef>
                <a:spcPct val="0"/>
              </a:spcBef>
            </a:pPr>
            <a:r>
              <a:rPr lang="en-US" sz="4417">
                <a:solidFill>
                  <a:srgbClr val="494949"/>
                </a:solidFill>
                <a:latin typeface="Garet Bold"/>
              </a:rPr>
              <a:t>MODIFICADORES DE ACESSO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94492" y="5002906"/>
            <a:ext cx="4402466" cy="70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 Bold"/>
              </a:rPr>
              <a:t>MODIFICADOR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94492" y="6200732"/>
            <a:ext cx="4402466" cy="74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PRIVATE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9719" y="4674117"/>
            <a:ext cx="247748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FILHAS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77429" y="4674117"/>
            <a:ext cx="2708249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620" spc="240">
                <a:solidFill>
                  <a:srgbClr val="000000"/>
                </a:solidFill>
                <a:latin typeface="Glacial Indifference"/>
              </a:rPr>
              <a:t>ACESSO EXTERNO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94492" y="8189297"/>
            <a:ext cx="4402466" cy="73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000000"/>
                </a:solidFill>
                <a:latin typeface="Glacial Indifference"/>
              </a:rPr>
              <a:t>PUBLIC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94492" y="7190973"/>
            <a:ext cx="4402466" cy="74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0"/>
              </a:lnSpc>
            </a:pPr>
            <a:r>
              <a:rPr lang="en-US" sz="4419">
                <a:solidFill>
                  <a:srgbClr val="FBF3E4"/>
                </a:solidFill>
                <a:latin typeface="Glacial Indifference"/>
              </a:rPr>
              <a:t>PROTECTED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4058" y="6279473"/>
            <a:ext cx="654991" cy="667121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304058" y="7269714"/>
            <a:ext cx="654991" cy="667121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8837" y="7269714"/>
            <a:ext cx="667121" cy="66712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88837" y="8261472"/>
            <a:ext cx="667121" cy="667121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91928" y="8261472"/>
            <a:ext cx="667121" cy="6671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77724" y="2369745"/>
            <a:ext cx="8532553" cy="159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3"/>
              </a:lnSpc>
            </a:pPr>
            <a:r>
              <a:rPr lang="en-US" sz="11883">
                <a:solidFill>
                  <a:srgbClr val="000000"/>
                </a:solidFill>
                <a:latin typeface="Bebas Neue Bold"/>
              </a:rPr>
              <a:t>MAMÍFERO</a:t>
            </a:r>
          </a:p>
        </p:txBody>
      </p:sp>
      <p:sp>
        <p:nvSpPr>
          <p:cNvPr name="AutoShape 4" id="4"/>
          <p:cNvSpPr/>
          <p:nvPr/>
        </p:nvSpPr>
        <p:spPr>
          <a:xfrm rot="8237678">
            <a:off x="5425746" y="4988307"/>
            <a:ext cx="3152176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5469783">
            <a:off x="8182346" y="4843621"/>
            <a:ext cx="1848905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540100">
            <a:off x="9709156" y="5034152"/>
            <a:ext cx="3310620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18264" r="0" b="18415"/>
          <a:stretch>
            <a:fillRect/>
          </a:stretch>
        </p:blipFill>
        <p:spPr>
          <a:xfrm flipH="false" flipV="false" rot="0">
            <a:off x="11962042" y="6196569"/>
            <a:ext cx="3705264" cy="234615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589860" y="5815508"/>
            <a:ext cx="3108280" cy="31082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362784" y="6104880"/>
            <a:ext cx="2529536" cy="25295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BF3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3344694" cy="9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2"/>
              </a:lnSpc>
            </a:pPr>
            <a:r>
              <a:rPr lang="en-US" sz="7422">
                <a:solidFill>
                  <a:srgbClr val="E6B13B"/>
                </a:solidFill>
                <a:latin typeface="Bebas Neue Bold"/>
              </a:rPr>
              <a:t>HERANÇA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391503" y="5788509"/>
            <a:ext cx="2939648" cy="2791108"/>
            <a:chOff x="0" y="0"/>
            <a:chExt cx="3919531" cy="372147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Cachorro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raça: string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1856427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218699" y="2274091"/>
              <a:ext cx="3550043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late():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corre(): void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293124" y="5788509"/>
            <a:ext cx="3563546" cy="2791108"/>
            <a:chOff x="0" y="0"/>
            <a:chExt cx="4751394" cy="37214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50789" y="68324"/>
              <a:ext cx="443288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Golfinho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218699" y="2274091"/>
              <a:ext cx="4268471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nada():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605072" y="1849280"/>
            <a:ext cx="2939648" cy="2791108"/>
            <a:chOff x="0" y="0"/>
            <a:chExt cx="3919531" cy="372147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919531" cy="3721478"/>
              <a:chOff x="0" y="0"/>
              <a:chExt cx="18218478" cy="17297904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31750" y="31750"/>
                <a:ext cx="18154979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18154979">
                    <a:moveTo>
                      <a:pt x="18062268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060998" y="0"/>
                    </a:lnTo>
                    <a:cubicBezTo>
                      <a:pt x="18111798" y="0"/>
                      <a:pt x="18153707" y="41910"/>
                      <a:pt x="18153707" y="92710"/>
                    </a:cubicBezTo>
                    <a:lnTo>
                      <a:pt x="18153707" y="17140424"/>
                    </a:lnTo>
                    <a:cubicBezTo>
                      <a:pt x="18154979" y="17192493"/>
                      <a:pt x="18113068" y="17234404"/>
                      <a:pt x="18062268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0"/>
                <a:ext cx="18218479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18218479">
                    <a:moveTo>
                      <a:pt x="18094018" y="59690"/>
                    </a:moveTo>
                    <a:cubicBezTo>
                      <a:pt x="18129579" y="59690"/>
                      <a:pt x="18158788" y="88900"/>
                      <a:pt x="18158788" y="124460"/>
                    </a:cubicBezTo>
                    <a:lnTo>
                      <a:pt x="18158788" y="17173443"/>
                    </a:lnTo>
                    <a:cubicBezTo>
                      <a:pt x="18158788" y="17209004"/>
                      <a:pt x="18129579" y="17238213"/>
                      <a:pt x="18094018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094018" y="59690"/>
                    </a:lnTo>
                    <a:moveTo>
                      <a:pt x="180940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18094018" y="17297904"/>
                    </a:lnTo>
                    <a:cubicBezTo>
                      <a:pt x="18162598" y="17297904"/>
                      <a:pt x="18218479" y="17242024"/>
                      <a:pt x="18218479" y="17173443"/>
                    </a:cubicBezTo>
                    <a:lnTo>
                      <a:pt x="18218479" y="124460"/>
                    </a:lnTo>
                    <a:cubicBezTo>
                      <a:pt x="18218479" y="55880"/>
                      <a:pt x="18162598" y="0"/>
                      <a:pt x="180940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0789" y="68324"/>
              <a:ext cx="361795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Mamífero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0" y="863021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cor: string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0" y="1856427"/>
              <a:ext cx="3919531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218699" y="2274091"/>
              <a:ext cx="3550043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amamenta():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fazCoco(): Coco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rot="2428485">
            <a:off x="10299625" y="5076072"/>
            <a:ext cx="204836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5371889">
            <a:off x="8516923" y="5166824"/>
            <a:ext cx="114815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8197457">
            <a:off x="6091800" y="5167631"/>
            <a:ext cx="1752622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1974397" y="5788509"/>
            <a:ext cx="3563546" cy="2791108"/>
            <a:chOff x="0" y="0"/>
            <a:chExt cx="4751394" cy="3721478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751394" cy="3721478"/>
              <a:chOff x="0" y="0"/>
              <a:chExt cx="22085086" cy="17297904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31750" y="31750"/>
                <a:ext cx="22021586" cy="17234404"/>
              </a:xfrm>
              <a:custGeom>
                <a:avLst/>
                <a:gdLst/>
                <a:ahLst/>
                <a:cxnLst/>
                <a:rect r="r" b="b" t="t" l="l"/>
                <a:pathLst>
                  <a:path h="17234404" w="22021586">
                    <a:moveTo>
                      <a:pt x="21928875" y="17234404"/>
                    </a:moveTo>
                    <a:lnTo>
                      <a:pt x="92710" y="17234404"/>
                    </a:lnTo>
                    <a:cubicBezTo>
                      <a:pt x="41910" y="17234404"/>
                      <a:pt x="0" y="17192493"/>
                      <a:pt x="0" y="17141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927606" y="0"/>
                    </a:lnTo>
                    <a:cubicBezTo>
                      <a:pt x="21978406" y="0"/>
                      <a:pt x="22020316" y="41910"/>
                      <a:pt x="22020316" y="92710"/>
                    </a:cubicBezTo>
                    <a:lnTo>
                      <a:pt x="22020316" y="17140424"/>
                    </a:lnTo>
                    <a:cubicBezTo>
                      <a:pt x="22021586" y="17192493"/>
                      <a:pt x="21979675" y="17234404"/>
                      <a:pt x="21928875" y="17234404"/>
                    </a:cubicBezTo>
                    <a:close/>
                  </a:path>
                </a:pathLst>
              </a:custGeom>
              <a:solidFill>
                <a:srgbClr val="F9C041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0" y="0"/>
                <a:ext cx="22085086" cy="17297904"/>
              </a:xfrm>
              <a:custGeom>
                <a:avLst/>
                <a:gdLst/>
                <a:ahLst/>
                <a:cxnLst/>
                <a:rect r="r" b="b" t="t" l="l"/>
                <a:pathLst>
                  <a:path h="17297904" w="22085086">
                    <a:moveTo>
                      <a:pt x="21960625" y="59690"/>
                    </a:moveTo>
                    <a:cubicBezTo>
                      <a:pt x="21996186" y="59690"/>
                      <a:pt x="22025395" y="88900"/>
                      <a:pt x="22025395" y="124460"/>
                    </a:cubicBezTo>
                    <a:lnTo>
                      <a:pt x="22025395" y="17173443"/>
                    </a:lnTo>
                    <a:cubicBezTo>
                      <a:pt x="22025395" y="17209004"/>
                      <a:pt x="21996186" y="17238213"/>
                      <a:pt x="21960625" y="17238213"/>
                    </a:cubicBezTo>
                    <a:lnTo>
                      <a:pt x="124460" y="17238213"/>
                    </a:lnTo>
                    <a:cubicBezTo>
                      <a:pt x="88900" y="17238213"/>
                      <a:pt x="59690" y="17209004"/>
                      <a:pt x="59690" y="17173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960625" y="59690"/>
                    </a:lnTo>
                    <a:moveTo>
                      <a:pt x="21960625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173443"/>
                    </a:lnTo>
                    <a:cubicBezTo>
                      <a:pt x="0" y="17242024"/>
                      <a:pt x="55880" y="17297904"/>
                      <a:pt x="124460" y="17297904"/>
                    </a:cubicBezTo>
                    <a:lnTo>
                      <a:pt x="21960625" y="17297904"/>
                    </a:lnTo>
                    <a:cubicBezTo>
                      <a:pt x="22029206" y="17297904"/>
                      <a:pt x="22085086" y="17242024"/>
                      <a:pt x="22085086" y="17173443"/>
                    </a:cubicBezTo>
                    <a:lnTo>
                      <a:pt x="22085086" y="124460"/>
                    </a:lnTo>
                    <a:cubicBezTo>
                      <a:pt x="22085086" y="55880"/>
                      <a:pt x="22029206" y="0"/>
                      <a:pt x="219606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50789" y="68324"/>
              <a:ext cx="4432884" cy="553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 Bold"/>
                </a:rPr>
                <a:t>Morcego</a:t>
              </a:r>
            </a:p>
          </p:txBody>
        </p:sp>
        <p:sp>
          <p:nvSpPr>
            <p:cNvPr name="AutoShape 38" id="38"/>
            <p:cNvSpPr/>
            <p:nvPr/>
          </p:nvSpPr>
          <p:spPr>
            <a:xfrm rot="0">
              <a:off x="0" y="863021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9" id="39"/>
            <p:cNvSpPr txBox="true"/>
            <p:nvPr/>
          </p:nvSpPr>
          <p:spPr>
            <a:xfrm rot="0">
              <a:off x="218699" y="1036887"/>
              <a:ext cx="3700832" cy="54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</a:p>
          </p:txBody>
        </p:sp>
        <p:sp>
          <p:nvSpPr>
            <p:cNvPr name="AutoShape 40" id="40"/>
            <p:cNvSpPr/>
            <p:nvPr/>
          </p:nvSpPr>
          <p:spPr>
            <a:xfrm rot="0">
              <a:off x="0" y="1856427"/>
              <a:ext cx="4751394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218699" y="2274091"/>
              <a:ext cx="4268471" cy="1142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4"/>
                </a:lnSpc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voa(): void</a:t>
              </a:r>
            </a:p>
            <a:p>
              <a:pPr algn="just" marL="0" indent="0" lvl="0">
                <a:lnSpc>
                  <a:spcPts val="3534"/>
                </a:lnSpc>
                <a:spcBef>
                  <a:spcPct val="0"/>
                </a:spcBef>
              </a:pPr>
              <a:r>
                <a:rPr lang="en-US" sz="2356">
                  <a:solidFill>
                    <a:srgbClr val="000000"/>
                  </a:solidFill>
                  <a:latin typeface="Montserrat"/>
                </a:rPr>
                <a:t>ecolocaliza(): void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DAFOprOT_E4</dc:identifier>
  <dcterms:modified xsi:type="dcterms:W3CDTF">2011-08-01T06:04:30Z</dcterms:modified>
  <cp:revision>1</cp:revision>
  <dc:title>Aula #9 - Introdução à Orientação a Objetos</dc:title>
</cp:coreProperties>
</file>