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4" r:id="rId43"/>
    <p:sldId id="275" r:id="rId44"/>
    <p:sldId id="276" r:id="rId45"/>
    <p:sldId id="277" r:id="rId46"/>
    <p:sldId id="278" r:id="rId47"/>
    <p:sldId id="279" r:id="rId48"/>
    <p:sldId id="280" r:id="rId49"/>
    <p:sldId id="281" r:id="rId50"/>
    <p:sldId id="282" r:id="rId51"/>
    <p:sldId id="283" r:id="rId52"/>
    <p:sldId id="284" r:id="rId53"/>
    <p:sldId id="285" r:id="rId54"/>
    <p:sldId id="286" r:id="rId55"/>
    <p:sldId id="287" r:id="rId56"/>
    <p:sldId id="288" r:id="rId57"/>
    <p:sldId id="289" r:id="rId58"/>
    <p:sldId id="290" r:id="rId59"/>
    <p:sldId id="291" r:id="rId60"/>
    <p:sldId id="292" r:id="rId61"/>
    <p:sldId id="293" r:id="rId62"/>
    <p:sldId id="294" r:id="rId63"/>
    <p:sldId id="295" r:id="rId64"/>
  </p:sldIdLst>
  <p:sldSz cx="18288000" cy="10287000"/>
  <p:notesSz cx="6858000" cy="9144000"/>
  <p:embeddedFontLst>
    <p:embeddedFont>
      <p:font typeface="Bebas Neue" charset="1" panose="00000500000000000000"/>
      <p:regular r:id="rId6"/>
    </p:embeddedFont>
    <p:embeddedFont>
      <p:font typeface="Bebas Neue Bold" charset="1" panose="020B0606020202050201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Fira Code" charset="1" panose="020B0809050000020004"/>
      <p:regular r:id="rId12"/>
    </p:embeddedFont>
    <p:embeddedFont>
      <p:font typeface="Fira Code Bold" charset="1" panose="020B0809050000020004"/>
      <p:regular r:id="rId13"/>
    </p:embeddedFont>
    <p:embeddedFont>
      <p:font typeface="Montserrat" charset="1" panose="00000500000000000000"/>
      <p:regular r:id="rId14"/>
    </p:embeddedFont>
    <p:embeddedFont>
      <p:font typeface="Montserrat Bold" charset="1" panose="00000600000000000000"/>
      <p:regular r:id="rId15"/>
    </p:embeddedFont>
    <p:embeddedFont>
      <p:font typeface="Montserrat Italics" charset="1" panose="00000500000000000000"/>
      <p:regular r:id="rId16"/>
    </p:embeddedFont>
    <p:embeddedFont>
      <p:font typeface="Montserrat Bold Italics" charset="1" panose="00000600000000000000"/>
      <p:regular r:id="rId17"/>
    </p:embeddedFont>
    <p:embeddedFont>
      <p:font typeface="Poppins" charset="1" panose="00000500000000000000"/>
      <p:regular r:id="rId18"/>
    </p:embeddedFont>
    <p:embeddedFont>
      <p:font typeface="Poppins Bold" charset="1" panose="00000800000000000000"/>
      <p:regular r:id="rId19"/>
    </p:embeddedFont>
    <p:embeddedFont>
      <p:font typeface="Poppins Italics" charset="1" panose="00000500000000000000"/>
      <p:regular r:id="rId20"/>
    </p:embeddedFont>
    <p:embeddedFont>
      <p:font typeface="Poppins Bold Italics" charset="1" panose="00000800000000000000"/>
      <p:regular r:id="rId21"/>
    </p:embeddedFont>
    <p:embeddedFont>
      <p:font typeface="Brittany" charset="1" panose="00000000000000000000"/>
      <p:regular r:id="rId22"/>
    </p:embeddedFont>
    <p:embeddedFont>
      <p:font typeface="Garet" charset="1" panose="00000000000000000000"/>
      <p:regular r:id="rId23"/>
    </p:embeddedFont>
    <p:embeddedFont>
      <p:font typeface="Garet Bold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slides/slide1.xml" Type="http://schemas.openxmlformats.org/officeDocument/2006/relationships/slide"/><Relationship Id="rId26" Target="slides/slide2.xml" Type="http://schemas.openxmlformats.org/officeDocument/2006/relationships/slide"/><Relationship Id="rId27" Target="slides/slide3.xml" Type="http://schemas.openxmlformats.org/officeDocument/2006/relationships/slide"/><Relationship Id="rId28" Target="slides/slide4.xml" Type="http://schemas.openxmlformats.org/officeDocument/2006/relationships/slide"/><Relationship Id="rId29" Target="slides/slide5.xml" Type="http://schemas.openxmlformats.org/officeDocument/2006/relationships/slide"/><Relationship Id="rId3" Target="viewProps.xml" Type="http://schemas.openxmlformats.org/officeDocument/2006/relationships/viewProps"/><Relationship Id="rId30" Target="slides/slide6.xml" Type="http://schemas.openxmlformats.org/officeDocument/2006/relationships/slide"/><Relationship Id="rId31" Target="slides/slide7.xml" Type="http://schemas.openxmlformats.org/officeDocument/2006/relationships/slide"/><Relationship Id="rId32" Target="slides/slide8.xml" Type="http://schemas.openxmlformats.org/officeDocument/2006/relationships/slide"/><Relationship Id="rId33" Target="slides/slide9.xml" Type="http://schemas.openxmlformats.org/officeDocument/2006/relationships/slide"/><Relationship Id="rId34" Target="slides/slide10.xml" Type="http://schemas.openxmlformats.org/officeDocument/2006/relationships/slide"/><Relationship Id="rId35" Target="slides/slide11.xml" Type="http://schemas.openxmlformats.org/officeDocument/2006/relationships/slide"/><Relationship Id="rId36" Target="slides/slide12.xml" Type="http://schemas.openxmlformats.org/officeDocument/2006/relationships/slide"/><Relationship Id="rId37" Target="slides/slide13.xml" Type="http://schemas.openxmlformats.org/officeDocument/2006/relationships/slide"/><Relationship Id="rId38" Target="slides/slide14.xml" Type="http://schemas.openxmlformats.org/officeDocument/2006/relationships/slide"/><Relationship Id="rId39" Target="slides/slide15.xml" Type="http://schemas.openxmlformats.org/officeDocument/2006/relationships/slide"/><Relationship Id="rId4" Target="theme/theme1.xml" Type="http://schemas.openxmlformats.org/officeDocument/2006/relationships/theme"/><Relationship Id="rId40" Target="slides/slide16.xml" Type="http://schemas.openxmlformats.org/officeDocument/2006/relationships/slide"/><Relationship Id="rId41" Target="slides/slide17.xml" Type="http://schemas.openxmlformats.org/officeDocument/2006/relationships/slide"/><Relationship Id="rId42" Target="slides/slide18.xml" Type="http://schemas.openxmlformats.org/officeDocument/2006/relationships/slide"/><Relationship Id="rId43" Target="slides/slide19.xml" Type="http://schemas.openxmlformats.org/officeDocument/2006/relationships/slide"/><Relationship Id="rId44" Target="slides/slide20.xml" Type="http://schemas.openxmlformats.org/officeDocument/2006/relationships/slide"/><Relationship Id="rId45" Target="slides/slide21.xml" Type="http://schemas.openxmlformats.org/officeDocument/2006/relationships/slide"/><Relationship Id="rId46" Target="slides/slide22.xml" Type="http://schemas.openxmlformats.org/officeDocument/2006/relationships/slide"/><Relationship Id="rId47" Target="slides/slide23.xml" Type="http://schemas.openxmlformats.org/officeDocument/2006/relationships/slide"/><Relationship Id="rId48" Target="slides/slide24.xml" Type="http://schemas.openxmlformats.org/officeDocument/2006/relationships/slide"/><Relationship Id="rId49" Target="slides/slide25.xml" Type="http://schemas.openxmlformats.org/officeDocument/2006/relationships/slide"/><Relationship Id="rId5" Target="tableStyles.xml" Type="http://schemas.openxmlformats.org/officeDocument/2006/relationships/tableStyles"/><Relationship Id="rId50" Target="slides/slide26.xml" Type="http://schemas.openxmlformats.org/officeDocument/2006/relationships/slide"/><Relationship Id="rId51" Target="slides/slide27.xml" Type="http://schemas.openxmlformats.org/officeDocument/2006/relationships/slide"/><Relationship Id="rId52" Target="slides/slide28.xml" Type="http://schemas.openxmlformats.org/officeDocument/2006/relationships/slide"/><Relationship Id="rId53" Target="slides/slide29.xml" Type="http://schemas.openxmlformats.org/officeDocument/2006/relationships/slide"/><Relationship Id="rId54" Target="slides/slide30.xml" Type="http://schemas.openxmlformats.org/officeDocument/2006/relationships/slide"/><Relationship Id="rId55" Target="slides/slide31.xml" Type="http://schemas.openxmlformats.org/officeDocument/2006/relationships/slide"/><Relationship Id="rId56" Target="slides/slide32.xml" Type="http://schemas.openxmlformats.org/officeDocument/2006/relationships/slide"/><Relationship Id="rId57" Target="slides/slide33.xml" Type="http://schemas.openxmlformats.org/officeDocument/2006/relationships/slide"/><Relationship Id="rId58" Target="slides/slide34.xml" Type="http://schemas.openxmlformats.org/officeDocument/2006/relationships/slide"/><Relationship Id="rId59" Target="slides/slide35.xml" Type="http://schemas.openxmlformats.org/officeDocument/2006/relationships/slide"/><Relationship Id="rId6" Target="fonts/font6.fntdata" Type="http://schemas.openxmlformats.org/officeDocument/2006/relationships/font"/><Relationship Id="rId60" Target="slides/slide36.xml" Type="http://schemas.openxmlformats.org/officeDocument/2006/relationships/slide"/><Relationship Id="rId61" Target="slides/slide37.xml" Type="http://schemas.openxmlformats.org/officeDocument/2006/relationships/slide"/><Relationship Id="rId62" Target="slides/slide38.xml" Type="http://schemas.openxmlformats.org/officeDocument/2006/relationships/slide"/><Relationship Id="rId63" Target="slides/slide39.xml" Type="http://schemas.openxmlformats.org/officeDocument/2006/relationships/slide"/><Relationship Id="rId64" Target="slides/slide40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VAFIHihV5Pg.mp4" Type="http://schemas.openxmlformats.org/officeDocument/2006/relationships/video"/><Relationship Id="rId4" Target="../media/VAFIHihV5Pg.mp4" Type="http://schemas.microsoft.com/office/2007/relationships/media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9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9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3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3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3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3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3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3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3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96932" y="7681132"/>
            <a:ext cx="5012346" cy="781940"/>
            <a:chOff x="0" y="0"/>
            <a:chExt cx="6609980" cy="1031175"/>
          </a:xfrm>
        </p:grpSpPr>
        <p:sp>
          <p:nvSpPr>
            <p:cNvPr name="Freeform 3" id="3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r="r" b="b" t="t" l="l"/>
              <a:pathLst>
                <a:path h="967675" w="6546479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r="r" b="b" t="t" l="l"/>
              <a:pathLst>
                <a:path h="1031175" w="6609979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169118" y="946326"/>
            <a:ext cx="1090182" cy="277427"/>
            <a:chOff x="0" y="0"/>
            <a:chExt cx="1453576" cy="369903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1083673" y="0"/>
              <a:ext cx="369903" cy="369903"/>
              <a:chOff x="0" y="0"/>
              <a:chExt cx="6350000" cy="635000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0">
              <a:off x="541837" y="0"/>
              <a:ext cx="369903" cy="369903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0"/>
              <a:ext cx="369903" cy="369903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12" id="12"/>
          <p:cNvSpPr txBox="true"/>
          <p:nvPr/>
        </p:nvSpPr>
        <p:spPr>
          <a:xfrm rot="0">
            <a:off x="9921161" y="7804966"/>
            <a:ext cx="4582676" cy="522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0"/>
              </a:lnSpc>
            </a:pPr>
            <a:r>
              <a:rPr lang="en-US" sz="3043" spc="456">
                <a:solidFill>
                  <a:srgbClr val="000000"/>
                </a:solidFill>
                <a:latin typeface="Bebas Neue"/>
              </a:rPr>
              <a:t>by Rafa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8724357"/>
            <a:ext cx="4077715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rafael_c_alves@hotmail.com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777332"/>
            <a:ext cx="5327435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SENAC/São Leopoldo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767613" y="5012596"/>
            <a:ext cx="8752774" cy="1958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DADOS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182461" y="3516091"/>
            <a:ext cx="5923078" cy="1460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2"/>
              </a:lnSpc>
            </a:pPr>
            <a:r>
              <a:rPr lang="en-US" sz="10922">
                <a:solidFill>
                  <a:srgbClr val="B91646"/>
                </a:solidFill>
                <a:latin typeface="Brittany"/>
              </a:rPr>
              <a:t>estruturas de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63262" y="4720189"/>
            <a:ext cx="7508214" cy="3168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5"/>
              </a:lnSpc>
            </a:pPr>
            <a:r>
              <a:rPr lang="en-US" sz="14891">
                <a:solidFill>
                  <a:srgbClr val="000000"/>
                </a:solidFill>
                <a:latin typeface="Bebas Neue Bold"/>
              </a:rPr>
              <a:t>INFORMAÇÃO</a:t>
            </a:r>
          </a:p>
          <a:p>
            <a:pPr algn="ctr">
              <a:lnSpc>
                <a:spcPts val="22038"/>
              </a:lnSpc>
            </a:pPr>
            <a:r>
              <a:rPr lang="en-US" sz="14891">
                <a:solidFill>
                  <a:srgbClr val="000000"/>
                </a:solidFill>
                <a:latin typeface="Bebas Neue Bold"/>
              </a:rPr>
              <a:t>EXTRA</a:t>
            </a:r>
          </a:p>
        </p:txBody>
      </p:sp>
      <p:sp>
        <p:nvSpPr>
          <p:cNvPr name="AutoShape 3" id="3"/>
          <p:cNvSpPr/>
          <p:nvPr/>
        </p:nvSpPr>
        <p:spPr>
          <a:xfrm rot="2017">
            <a:off x="1028693" y="5685873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35826" y="4454418"/>
            <a:ext cx="7616349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ENUMERADORES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94301" y="1097635"/>
            <a:ext cx="7616349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ENUMERADORES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4697898" y="2875139"/>
            <a:ext cx="3901328" cy="3079046"/>
            <a:chOff x="0" y="0"/>
            <a:chExt cx="694872" cy="54841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94872" cy="548414"/>
            </a:xfrm>
            <a:custGeom>
              <a:avLst/>
              <a:gdLst/>
              <a:ahLst/>
              <a:cxnLst/>
              <a:rect r="r" b="b" t="t" l="l"/>
              <a:pathLst>
                <a:path h="548414" w="694872">
                  <a:moveTo>
                    <a:pt x="0" y="0"/>
                  </a:moveTo>
                  <a:lnTo>
                    <a:pt x="694872" y="0"/>
                  </a:lnTo>
                  <a:lnTo>
                    <a:pt x="694872" y="548414"/>
                  </a:lnTo>
                  <a:lnTo>
                    <a:pt x="0" y="5484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827058" y="2694875"/>
            <a:ext cx="4002237" cy="3129031"/>
            <a:chOff x="0" y="0"/>
            <a:chExt cx="712845" cy="557317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712845" cy="557317"/>
            </a:xfrm>
            <a:custGeom>
              <a:avLst/>
              <a:gdLst/>
              <a:ahLst/>
              <a:cxnLst/>
              <a:rect r="r" b="b" t="t" l="l"/>
              <a:pathLst>
                <a:path h="557317" w="712845">
                  <a:moveTo>
                    <a:pt x="0" y="0"/>
                  </a:moveTo>
                  <a:lnTo>
                    <a:pt x="712845" y="0"/>
                  </a:lnTo>
                  <a:lnTo>
                    <a:pt x="712845" y="557317"/>
                  </a:lnTo>
                  <a:lnTo>
                    <a:pt x="0" y="55731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827058" y="2694875"/>
            <a:ext cx="4002237" cy="473522"/>
            <a:chOff x="0" y="0"/>
            <a:chExt cx="976196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976196" cy="115498"/>
            </a:xfrm>
            <a:custGeom>
              <a:avLst/>
              <a:gdLst/>
              <a:ahLst/>
              <a:cxnLst/>
              <a:rect r="r" b="b" t="t" l="l"/>
              <a:pathLst>
                <a:path h="115498" w="976196">
                  <a:moveTo>
                    <a:pt x="0" y="0"/>
                  </a:moveTo>
                  <a:lnTo>
                    <a:pt x="976196" y="0"/>
                  </a:lnTo>
                  <a:lnTo>
                    <a:pt x="97619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4947804" y="2807959"/>
            <a:ext cx="755542" cy="247353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5149193" y="3276748"/>
            <a:ext cx="3182838" cy="2325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7"/>
              </a:lnSpc>
            </a:pPr>
            <a:r>
              <a:rPr lang="en-US" sz="2198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98">
                <a:solidFill>
                  <a:srgbClr val="2DBEB1"/>
                </a:solidFill>
                <a:latin typeface="Fira Code"/>
              </a:rPr>
              <a:t>enum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Level {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BLUE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   </a:t>
            </a:r>
            <a:r>
              <a:rPr lang="en-US" sz="2198">
                <a:solidFill>
                  <a:srgbClr val="D9D9D9"/>
                </a:solidFill>
                <a:latin typeface="Fira Code"/>
              </a:rPr>
              <a:t>\\ 0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YELLOW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 </a:t>
            </a:r>
            <a:r>
              <a:rPr lang="en-US" sz="2198">
                <a:solidFill>
                  <a:srgbClr val="D9D9D9"/>
                </a:solidFill>
                <a:latin typeface="Fira Code"/>
              </a:rPr>
              <a:t>\\ 1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ORANGE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 </a:t>
            </a:r>
            <a:r>
              <a:rPr lang="en-US" sz="2198">
                <a:solidFill>
                  <a:srgbClr val="D9D9D9"/>
                </a:solidFill>
                <a:latin typeface="Fira Code"/>
              </a:rPr>
              <a:t>\\ 2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 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RED     </a:t>
            </a:r>
            <a:r>
              <a:rPr lang="en-US" sz="2198">
                <a:solidFill>
                  <a:srgbClr val="D9D9D9"/>
                </a:solidFill>
                <a:latin typeface="Fira Code"/>
              </a:rPr>
              <a:t>\\ 3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9458705" y="2875139"/>
            <a:ext cx="3901328" cy="3079046"/>
            <a:chOff x="0" y="0"/>
            <a:chExt cx="694872" cy="548414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694872" cy="548414"/>
            </a:xfrm>
            <a:custGeom>
              <a:avLst/>
              <a:gdLst/>
              <a:ahLst/>
              <a:cxnLst/>
              <a:rect r="r" b="b" t="t" l="l"/>
              <a:pathLst>
                <a:path h="548414" w="694872">
                  <a:moveTo>
                    <a:pt x="0" y="0"/>
                  </a:moveTo>
                  <a:lnTo>
                    <a:pt x="694872" y="0"/>
                  </a:lnTo>
                  <a:lnTo>
                    <a:pt x="694872" y="548414"/>
                  </a:lnTo>
                  <a:lnTo>
                    <a:pt x="0" y="5484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587865" y="2694875"/>
            <a:ext cx="4002237" cy="3129031"/>
            <a:chOff x="0" y="0"/>
            <a:chExt cx="712845" cy="557317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712845" cy="557317"/>
            </a:xfrm>
            <a:custGeom>
              <a:avLst/>
              <a:gdLst/>
              <a:ahLst/>
              <a:cxnLst/>
              <a:rect r="r" b="b" t="t" l="l"/>
              <a:pathLst>
                <a:path h="557317" w="712845">
                  <a:moveTo>
                    <a:pt x="0" y="0"/>
                  </a:moveTo>
                  <a:lnTo>
                    <a:pt x="712845" y="0"/>
                  </a:lnTo>
                  <a:lnTo>
                    <a:pt x="712845" y="557317"/>
                  </a:lnTo>
                  <a:lnTo>
                    <a:pt x="0" y="55731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587865" y="2694875"/>
            <a:ext cx="4002237" cy="473522"/>
            <a:chOff x="0" y="0"/>
            <a:chExt cx="976196" cy="115498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976196" cy="115498"/>
            </a:xfrm>
            <a:custGeom>
              <a:avLst/>
              <a:gdLst/>
              <a:ahLst/>
              <a:cxnLst/>
              <a:rect r="r" b="b" t="t" l="l"/>
              <a:pathLst>
                <a:path h="115498" w="976196">
                  <a:moveTo>
                    <a:pt x="0" y="0"/>
                  </a:moveTo>
                  <a:lnTo>
                    <a:pt x="976196" y="0"/>
                  </a:lnTo>
                  <a:lnTo>
                    <a:pt x="97619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9708611" y="2807959"/>
            <a:ext cx="755542" cy="247353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9910000" y="3276748"/>
            <a:ext cx="3182472" cy="2292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7"/>
              </a:lnSpc>
            </a:pPr>
            <a:r>
              <a:rPr lang="en-US" sz="2198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98">
                <a:solidFill>
                  <a:srgbClr val="2DBEB1"/>
                </a:solidFill>
                <a:latin typeface="Fira Code"/>
              </a:rPr>
              <a:t>enum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Level {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BLUE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7ED957"/>
                </a:solidFill>
                <a:latin typeface="Fira Code"/>
              </a:rPr>
              <a:t>0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YELLOW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7ED957"/>
                </a:solidFill>
                <a:latin typeface="Fira Code"/>
              </a:rPr>
              <a:t>10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ORANGE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7ED957"/>
                </a:solidFill>
                <a:latin typeface="Fira Code"/>
              </a:rPr>
              <a:t>20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RED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7ED957"/>
                </a:solidFill>
                <a:latin typeface="Fira Code"/>
              </a:rPr>
              <a:t>30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9458705" y="6555129"/>
            <a:ext cx="3901328" cy="3079046"/>
            <a:chOff x="0" y="0"/>
            <a:chExt cx="694872" cy="548414"/>
          </a:xfrm>
        </p:grpSpPr>
        <p:sp>
          <p:nvSpPr>
            <p:cNvPr name="Freeform 26" id="26"/>
            <p:cNvSpPr/>
            <p:nvPr/>
          </p:nvSpPr>
          <p:spPr>
            <a:xfrm>
              <a:off x="0" y="0"/>
              <a:ext cx="694872" cy="548414"/>
            </a:xfrm>
            <a:custGeom>
              <a:avLst/>
              <a:gdLst/>
              <a:ahLst/>
              <a:cxnLst/>
              <a:rect r="r" b="b" t="t" l="l"/>
              <a:pathLst>
                <a:path h="548414" w="694872">
                  <a:moveTo>
                    <a:pt x="0" y="0"/>
                  </a:moveTo>
                  <a:lnTo>
                    <a:pt x="694872" y="0"/>
                  </a:lnTo>
                  <a:lnTo>
                    <a:pt x="694872" y="548414"/>
                  </a:lnTo>
                  <a:lnTo>
                    <a:pt x="0" y="5484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9587865" y="6374864"/>
            <a:ext cx="4002237" cy="3129031"/>
            <a:chOff x="0" y="0"/>
            <a:chExt cx="712845" cy="557317"/>
          </a:xfrm>
        </p:grpSpPr>
        <p:sp>
          <p:nvSpPr>
            <p:cNvPr name="Freeform 29" id="29"/>
            <p:cNvSpPr/>
            <p:nvPr/>
          </p:nvSpPr>
          <p:spPr>
            <a:xfrm>
              <a:off x="0" y="0"/>
              <a:ext cx="712845" cy="557317"/>
            </a:xfrm>
            <a:custGeom>
              <a:avLst/>
              <a:gdLst/>
              <a:ahLst/>
              <a:cxnLst/>
              <a:rect r="r" b="b" t="t" l="l"/>
              <a:pathLst>
                <a:path h="557317" w="712845">
                  <a:moveTo>
                    <a:pt x="0" y="0"/>
                  </a:moveTo>
                  <a:lnTo>
                    <a:pt x="712845" y="0"/>
                  </a:lnTo>
                  <a:lnTo>
                    <a:pt x="712845" y="557317"/>
                  </a:lnTo>
                  <a:lnTo>
                    <a:pt x="0" y="55731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9587865" y="6374864"/>
            <a:ext cx="4002237" cy="473522"/>
            <a:chOff x="0" y="0"/>
            <a:chExt cx="976196" cy="115498"/>
          </a:xfrm>
        </p:grpSpPr>
        <p:sp>
          <p:nvSpPr>
            <p:cNvPr name="Freeform 32" id="32"/>
            <p:cNvSpPr/>
            <p:nvPr/>
          </p:nvSpPr>
          <p:spPr>
            <a:xfrm>
              <a:off x="0" y="0"/>
              <a:ext cx="976196" cy="115498"/>
            </a:xfrm>
            <a:custGeom>
              <a:avLst/>
              <a:gdLst/>
              <a:ahLst/>
              <a:cxnLst/>
              <a:rect r="r" b="b" t="t" l="l"/>
              <a:pathLst>
                <a:path h="115498" w="976196">
                  <a:moveTo>
                    <a:pt x="0" y="0"/>
                  </a:moveTo>
                  <a:lnTo>
                    <a:pt x="976196" y="0"/>
                  </a:lnTo>
                  <a:lnTo>
                    <a:pt x="97619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34" id="34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9708611" y="6487949"/>
            <a:ext cx="755542" cy="247353"/>
          </a:xfrm>
          <a:prstGeom prst="rect">
            <a:avLst/>
          </a:prstGeom>
        </p:spPr>
      </p:pic>
      <p:sp>
        <p:nvSpPr>
          <p:cNvPr name="TextBox 35" id="35"/>
          <p:cNvSpPr txBox="true"/>
          <p:nvPr/>
        </p:nvSpPr>
        <p:spPr>
          <a:xfrm rot="0">
            <a:off x="9910000" y="6956737"/>
            <a:ext cx="3350085" cy="2292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7"/>
              </a:lnSpc>
            </a:pPr>
            <a:r>
              <a:rPr lang="en-US" sz="2198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98">
                <a:solidFill>
                  <a:srgbClr val="2DBEB1"/>
                </a:solidFill>
                <a:latin typeface="Fira Code"/>
              </a:rPr>
              <a:t>enum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Level {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BLUE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F7DF1E"/>
                </a:solidFill>
                <a:latin typeface="Fira Code"/>
              </a:rPr>
              <a:t>"Blue"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YELLOW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F7DF1E"/>
                </a:solidFill>
                <a:latin typeface="Fira Code"/>
              </a:rPr>
              <a:t>"Yellow"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ORANGE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F7DF1E"/>
                </a:solidFill>
                <a:latin typeface="Fira Code"/>
              </a:rPr>
              <a:t>"Orange"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RED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F7DF1E"/>
                </a:solidFill>
                <a:latin typeface="Fira Code"/>
              </a:rPr>
              <a:t>"Red"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4697898" y="6489989"/>
            <a:ext cx="3901328" cy="3079046"/>
            <a:chOff x="0" y="0"/>
            <a:chExt cx="694872" cy="548414"/>
          </a:xfrm>
        </p:grpSpPr>
        <p:sp>
          <p:nvSpPr>
            <p:cNvPr name="Freeform 37" id="37"/>
            <p:cNvSpPr/>
            <p:nvPr/>
          </p:nvSpPr>
          <p:spPr>
            <a:xfrm>
              <a:off x="0" y="0"/>
              <a:ext cx="694872" cy="548414"/>
            </a:xfrm>
            <a:custGeom>
              <a:avLst/>
              <a:gdLst/>
              <a:ahLst/>
              <a:cxnLst/>
              <a:rect r="r" b="b" t="t" l="l"/>
              <a:pathLst>
                <a:path h="548414" w="694872">
                  <a:moveTo>
                    <a:pt x="0" y="0"/>
                  </a:moveTo>
                  <a:lnTo>
                    <a:pt x="694872" y="0"/>
                  </a:lnTo>
                  <a:lnTo>
                    <a:pt x="694872" y="548414"/>
                  </a:lnTo>
                  <a:lnTo>
                    <a:pt x="0" y="5484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4827058" y="6309724"/>
            <a:ext cx="4002237" cy="3129031"/>
            <a:chOff x="0" y="0"/>
            <a:chExt cx="712845" cy="557317"/>
          </a:xfrm>
        </p:grpSpPr>
        <p:sp>
          <p:nvSpPr>
            <p:cNvPr name="Freeform 40" id="40"/>
            <p:cNvSpPr/>
            <p:nvPr/>
          </p:nvSpPr>
          <p:spPr>
            <a:xfrm>
              <a:off x="0" y="0"/>
              <a:ext cx="712845" cy="557317"/>
            </a:xfrm>
            <a:custGeom>
              <a:avLst/>
              <a:gdLst/>
              <a:ahLst/>
              <a:cxnLst/>
              <a:rect r="r" b="b" t="t" l="l"/>
              <a:pathLst>
                <a:path h="557317" w="712845">
                  <a:moveTo>
                    <a:pt x="0" y="0"/>
                  </a:moveTo>
                  <a:lnTo>
                    <a:pt x="712845" y="0"/>
                  </a:lnTo>
                  <a:lnTo>
                    <a:pt x="712845" y="557317"/>
                  </a:lnTo>
                  <a:lnTo>
                    <a:pt x="0" y="55731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4827058" y="6309724"/>
            <a:ext cx="4002237" cy="473522"/>
            <a:chOff x="0" y="0"/>
            <a:chExt cx="976196" cy="115498"/>
          </a:xfrm>
        </p:grpSpPr>
        <p:sp>
          <p:nvSpPr>
            <p:cNvPr name="Freeform 43" id="43"/>
            <p:cNvSpPr/>
            <p:nvPr/>
          </p:nvSpPr>
          <p:spPr>
            <a:xfrm>
              <a:off x="0" y="0"/>
              <a:ext cx="976196" cy="115498"/>
            </a:xfrm>
            <a:custGeom>
              <a:avLst/>
              <a:gdLst/>
              <a:ahLst/>
              <a:cxnLst/>
              <a:rect r="r" b="b" t="t" l="l"/>
              <a:pathLst>
                <a:path h="115498" w="976196">
                  <a:moveTo>
                    <a:pt x="0" y="0"/>
                  </a:moveTo>
                  <a:lnTo>
                    <a:pt x="976196" y="0"/>
                  </a:lnTo>
                  <a:lnTo>
                    <a:pt x="97619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45" id="45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4947804" y="6422809"/>
            <a:ext cx="755542" cy="247353"/>
          </a:xfrm>
          <a:prstGeom prst="rect">
            <a:avLst/>
          </a:prstGeom>
        </p:spPr>
      </p:pic>
      <p:sp>
        <p:nvSpPr>
          <p:cNvPr name="TextBox 46" id="46"/>
          <p:cNvSpPr txBox="true"/>
          <p:nvPr/>
        </p:nvSpPr>
        <p:spPr>
          <a:xfrm rot="0">
            <a:off x="5149193" y="6891598"/>
            <a:ext cx="3182838" cy="2325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7"/>
              </a:lnSpc>
            </a:pPr>
            <a:r>
              <a:rPr lang="en-US" sz="2198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98">
                <a:solidFill>
                  <a:srgbClr val="2DBEB1"/>
                </a:solidFill>
                <a:latin typeface="Fira Code"/>
              </a:rPr>
              <a:t>enum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Level {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BLUE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7ED957"/>
                </a:solidFill>
                <a:latin typeface="Fira Code"/>
              </a:rPr>
              <a:t>1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  </a:t>
            </a:r>
            <a:r>
              <a:rPr lang="en-US" sz="2198">
                <a:solidFill>
                  <a:srgbClr val="D9D9D9"/>
                </a:solidFill>
                <a:latin typeface="Fira Code"/>
              </a:rPr>
              <a:t>\\ 1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YELLOW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   </a:t>
            </a:r>
            <a:r>
              <a:rPr lang="en-US" sz="2198">
                <a:solidFill>
                  <a:srgbClr val="D9D9D9"/>
                </a:solidFill>
                <a:latin typeface="Fira Code"/>
              </a:rPr>
              <a:t> \\ 2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ORANGE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   </a:t>
            </a:r>
            <a:r>
              <a:rPr lang="en-US" sz="2198">
                <a:solidFill>
                  <a:srgbClr val="D9D9D9"/>
                </a:solidFill>
                <a:latin typeface="Fira Code"/>
              </a:rPr>
              <a:t> \\ 3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RED        </a:t>
            </a:r>
            <a:r>
              <a:rPr lang="en-US" sz="2198">
                <a:solidFill>
                  <a:srgbClr val="D9D9D9"/>
                </a:solidFill>
                <a:latin typeface="Fira Code"/>
              </a:rPr>
              <a:t>\\ 4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47" id="47"/>
          <p:cNvGrpSpPr/>
          <p:nvPr/>
        </p:nvGrpSpPr>
        <p:grpSpPr>
          <a:xfrm rot="0">
            <a:off x="12985815" y="1237596"/>
            <a:ext cx="4273485" cy="1089350"/>
            <a:chOff x="0" y="0"/>
            <a:chExt cx="14484956" cy="3692346"/>
          </a:xfrm>
        </p:grpSpPr>
        <p:sp>
          <p:nvSpPr>
            <p:cNvPr name="Freeform 48" id="48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49" id="49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50" id="5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449121">
            <a:off x="11777879" y="1545047"/>
            <a:ext cx="1213536" cy="878297"/>
          </a:xfrm>
          <a:prstGeom prst="rect">
            <a:avLst/>
          </a:prstGeom>
        </p:spPr>
      </p:pic>
      <p:sp>
        <p:nvSpPr>
          <p:cNvPr name="TextBox 51" id="51"/>
          <p:cNvSpPr txBox="true"/>
          <p:nvPr/>
        </p:nvSpPr>
        <p:spPr>
          <a:xfrm rot="0">
            <a:off x="13111886" y="1494621"/>
            <a:ext cx="4021343" cy="489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Numérico e explicito</a:t>
            </a:r>
          </a:p>
        </p:txBody>
      </p:sp>
      <p:grpSp>
        <p:nvGrpSpPr>
          <p:cNvPr name="Group 52" id="52"/>
          <p:cNvGrpSpPr/>
          <p:nvPr/>
        </p:nvGrpSpPr>
        <p:grpSpPr>
          <a:xfrm rot="0">
            <a:off x="257419" y="4259390"/>
            <a:ext cx="4273485" cy="1089350"/>
            <a:chOff x="0" y="0"/>
            <a:chExt cx="14484956" cy="3692346"/>
          </a:xfrm>
        </p:grpSpPr>
        <p:sp>
          <p:nvSpPr>
            <p:cNvPr name="Freeform 53" id="53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54" id="54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55" id="5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-10800000">
            <a:off x="3484362" y="3381093"/>
            <a:ext cx="1213536" cy="878297"/>
          </a:xfrm>
          <a:prstGeom prst="rect">
            <a:avLst/>
          </a:prstGeom>
        </p:spPr>
      </p:pic>
      <p:sp>
        <p:nvSpPr>
          <p:cNvPr name="TextBox 56" id="56"/>
          <p:cNvSpPr txBox="true"/>
          <p:nvPr/>
        </p:nvSpPr>
        <p:spPr>
          <a:xfrm rot="0">
            <a:off x="383490" y="4516415"/>
            <a:ext cx="4021343" cy="489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Numérico e implicito</a:t>
            </a:r>
          </a:p>
        </p:txBody>
      </p:sp>
      <p:grpSp>
        <p:nvGrpSpPr>
          <p:cNvPr name="Group 57" id="57"/>
          <p:cNvGrpSpPr/>
          <p:nvPr/>
        </p:nvGrpSpPr>
        <p:grpSpPr>
          <a:xfrm rot="0">
            <a:off x="173922" y="7951327"/>
            <a:ext cx="4273485" cy="1089350"/>
            <a:chOff x="0" y="0"/>
            <a:chExt cx="14484956" cy="3692346"/>
          </a:xfrm>
        </p:grpSpPr>
        <p:sp>
          <p:nvSpPr>
            <p:cNvPr name="Freeform 58" id="58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59" id="59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60" id="6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-10800000">
            <a:off x="3400865" y="7073030"/>
            <a:ext cx="1213536" cy="878297"/>
          </a:xfrm>
          <a:prstGeom prst="rect">
            <a:avLst/>
          </a:prstGeom>
        </p:spPr>
      </p:pic>
      <p:sp>
        <p:nvSpPr>
          <p:cNvPr name="TextBox 61" id="61"/>
          <p:cNvSpPr txBox="true"/>
          <p:nvPr/>
        </p:nvSpPr>
        <p:spPr>
          <a:xfrm rot="0">
            <a:off x="299993" y="7955339"/>
            <a:ext cx="4021343" cy="995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Numérico e explicito incremental</a:t>
            </a:r>
          </a:p>
        </p:txBody>
      </p:sp>
      <p:grpSp>
        <p:nvGrpSpPr>
          <p:cNvPr name="Group 62" id="62"/>
          <p:cNvGrpSpPr/>
          <p:nvPr/>
        </p:nvGrpSpPr>
        <p:grpSpPr>
          <a:xfrm rot="0">
            <a:off x="14569151" y="8041064"/>
            <a:ext cx="2564078" cy="1089350"/>
            <a:chOff x="0" y="0"/>
            <a:chExt cx="8690931" cy="3692346"/>
          </a:xfrm>
        </p:grpSpPr>
        <p:sp>
          <p:nvSpPr>
            <p:cNvPr name="Freeform 63" id="63"/>
            <p:cNvSpPr/>
            <p:nvPr/>
          </p:nvSpPr>
          <p:spPr>
            <a:xfrm>
              <a:off x="31750" y="31750"/>
              <a:ext cx="8627431" cy="3628846"/>
            </a:xfrm>
            <a:custGeom>
              <a:avLst/>
              <a:gdLst/>
              <a:ahLst/>
              <a:cxnLst/>
              <a:rect r="r" b="b" t="t" l="l"/>
              <a:pathLst>
                <a:path h="3628846" w="8627431">
                  <a:moveTo>
                    <a:pt x="8534721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33450" y="0"/>
                  </a:lnTo>
                  <a:cubicBezTo>
                    <a:pt x="8584250" y="0"/>
                    <a:pt x="8626161" y="41910"/>
                    <a:pt x="8626161" y="92710"/>
                  </a:cubicBezTo>
                  <a:lnTo>
                    <a:pt x="8626161" y="3534866"/>
                  </a:lnTo>
                  <a:cubicBezTo>
                    <a:pt x="8627431" y="3586936"/>
                    <a:pt x="8585521" y="3628846"/>
                    <a:pt x="8534721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64" id="64"/>
            <p:cNvSpPr/>
            <p:nvPr/>
          </p:nvSpPr>
          <p:spPr>
            <a:xfrm>
              <a:off x="0" y="0"/>
              <a:ext cx="8690931" cy="3692347"/>
            </a:xfrm>
            <a:custGeom>
              <a:avLst/>
              <a:gdLst/>
              <a:ahLst/>
              <a:cxnLst/>
              <a:rect r="r" b="b" t="t" l="l"/>
              <a:pathLst>
                <a:path h="3692347" w="8690931">
                  <a:moveTo>
                    <a:pt x="8566471" y="59690"/>
                  </a:moveTo>
                  <a:cubicBezTo>
                    <a:pt x="8602031" y="59690"/>
                    <a:pt x="8631241" y="88900"/>
                    <a:pt x="8631241" y="124460"/>
                  </a:cubicBezTo>
                  <a:lnTo>
                    <a:pt x="8631241" y="3567886"/>
                  </a:lnTo>
                  <a:cubicBezTo>
                    <a:pt x="8631241" y="3603447"/>
                    <a:pt x="8602031" y="3632657"/>
                    <a:pt x="8566471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566471" y="59690"/>
                  </a:lnTo>
                  <a:moveTo>
                    <a:pt x="856647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8566471" y="3692347"/>
                  </a:lnTo>
                  <a:cubicBezTo>
                    <a:pt x="8635051" y="3692347"/>
                    <a:pt x="8690931" y="3636466"/>
                    <a:pt x="8690931" y="3567886"/>
                  </a:cubicBezTo>
                  <a:lnTo>
                    <a:pt x="8690931" y="124460"/>
                  </a:lnTo>
                  <a:cubicBezTo>
                    <a:pt x="8690931" y="55880"/>
                    <a:pt x="8635051" y="0"/>
                    <a:pt x="856647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65" id="65"/>
          <p:cNvSpPr txBox="true"/>
          <p:nvPr/>
        </p:nvSpPr>
        <p:spPr>
          <a:xfrm rot="0">
            <a:off x="13837752" y="8298090"/>
            <a:ext cx="4021343" cy="489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String</a:t>
            </a:r>
          </a:p>
        </p:txBody>
      </p:sp>
      <p:pic>
        <p:nvPicPr>
          <p:cNvPr name="Picture 66" id="6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031744">
            <a:off x="13758063" y="7381965"/>
            <a:ext cx="1213536" cy="8782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94301" y="1097635"/>
            <a:ext cx="7616349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ENUMERADORES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595006" y="3403953"/>
            <a:ext cx="4734809" cy="5152586"/>
            <a:chOff x="0" y="0"/>
            <a:chExt cx="843324" cy="917735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843324" cy="917735"/>
            </a:xfrm>
            <a:custGeom>
              <a:avLst/>
              <a:gdLst/>
              <a:ahLst/>
              <a:cxnLst/>
              <a:rect r="r" b="b" t="t" l="l"/>
              <a:pathLst>
                <a:path h="917735" w="843324">
                  <a:moveTo>
                    <a:pt x="0" y="0"/>
                  </a:moveTo>
                  <a:lnTo>
                    <a:pt x="843324" y="0"/>
                  </a:lnTo>
                  <a:lnTo>
                    <a:pt x="843324" y="917735"/>
                  </a:lnTo>
                  <a:lnTo>
                    <a:pt x="0" y="91773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724166" y="3223688"/>
            <a:ext cx="4862217" cy="5177805"/>
            <a:chOff x="0" y="0"/>
            <a:chExt cx="866017" cy="922227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866017" cy="922227"/>
            </a:xfrm>
            <a:custGeom>
              <a:avLst/>
              <a:gdLst/>
              <a:ahLst/>
              <a:cxnLst/>
              <a:rect r="r" b="b" t="t" l="l"/>
              <a:pathLst>
                <a:path h="922227" w="866017">
                  <a:moveTo>
                    <a:pt x="0" y="0"/>
                  </a:moveTo>
                  <a:lnTo>
                    <a:pt x="866017" y="0"/>
                  </a:lnTo>
                  <a:lnTo>
                    <a:pt x="866017" y="922227"/>
                  </a:lnTo>
                  <a:lnTo>
                    <a:pt x="0" y="92222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724166" y="3223688"/>
            <a:ext cx="4862217" cy="473522"/>
            <a:chOff x="0" y="0"/>
            <a:chExt cx="1185956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185956" cy="115498"/>
            </a:xfrm>
            <a:custGeom>
              <a:avLst/>
              <a:gdLst/>
              <a:ahLst/>
              <a:cxnLst/>
              <a:rect r="r" b="b" t="t" l="l"/>
              <a:pathLst>
                <a:path h="115498" w="1185956">
                  <a:moveTo>
                    <a:pt x="0" y="0"/>
                  </a:moveTo>
                  <a:lnTo>
                    <a:pt x="1185956" y="0"/>
                  </a:lnTo>
                  <a:lnTo>
                    <a:pt x="118595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9844912" y="3336773"/>
            <a:ext cx="755542" cy="247353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0046301" y="3805562"/>
            <a:ext cx="4188172" cy="4278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7"/>
              </a:lnSpc>
            </a:pPr>
            <a:r>
              <a:rPr lang="en-US" sz="2198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98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Survivor {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2DBEB1"/>
                </a:solidFill>
                <a:latin typeface="Fira Code"/>
              </a:rPr>
              <a:t>protected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level: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Level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077"/>
              </a:lnSpc>
            </a:pP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F8BFA7"/>
                </a:solidFill>
                <a:latin typeface="Fira Code"/>
              </a:rPr>
              <a:t>getLevel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Level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2198">
                <a:solidFill>
                  <a:srgbClr val="FE8CFE"/>
                </a:solidFill>
                <a:latin typeface="Fira Code"/>
              </a:rPr>
              <a:t>return this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.level;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3077"/>
              </a:lnSpc>
            </a:pP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F8BFA7"/>
                </a:solidFill>
                <a:latin typeface="Fira Code"/>
              </a:rPr>
              <a:t>levelUp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2198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.level++;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3701618" y="4453417"/>
            <a:ext cx="3901328" cy="3079046"/>
            <a:chOff x="0" y="0"/>
            <a:chExt cx="694872" cy="548414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694872" cy="548414"/>
            </a:xfrm>
            <a:custGeom>
              <a:avLst/>
              <a:gdLst/>
              <a:ahLst/>
              <a:cxnLst/>
              <a:rect r="r" b="b" t="t" l="l"/>
              <a:pathLst>
                <a:path h="548414" w="694872">
                  <a:moveTo>
                    <a:pt x="0" y="0"/>
                  </a:moveTo>
                  <a:lnTo>
                    <a:pt x="694872" y="0"/>
                  </a:lnTo>
                  <a:lnTo>
                    <a:pt x="694872" y="548414"/>
                  </a:lnTo>
                  <a:lnTo>
                    <a:pt x="0" y="5484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830777" y="4273153"/>
            <a:ext cx="4002237" cy="3129031"/>
            <a:chOff x="0" y="0"/>
            <a:chExt cx="712845" cy="557317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712845" cy="557317"/>
            </a:xfrm>
            <a:custGeom>
              <a:avLst/>
              <a:gdLst/>
              <a:ahLst/>
              <a:cxnLst/>
              <a:rect r="r" b="b" t="t" l="l"/>
              <a:pathLst>
                <a:path h="557317" w="712845">
                  <a:moveTo>
                    <a:pt x="0" y="0"/>
                  </a:moveTo>
                  <a:lnTo>
                    <a:pt x="712845" y="0"/>
                  </a:lnTo>
                  <a:lnTo>
                    <a:pt x="712845" y="557317"/>
                  </a:lnTo>
                  <a:lnTo>
                    <a:pt x="0" y="55731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3830777" y="4273153"/>
            <a:ext cx="4002237" cy="473522"/>
            <a:chOff x="0" y="0"/>
            <a:chExt cx="976196" cy="115498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976196" cy="115498"/>
            </a:xfrm>
            <a:custGeom>
              <a:avLst/>
              <a:gdLst/>
              <a:ahLst/>
              <a:cxnLst/>
              <a:rect r="r" b="b" t="t" l="l"/>
              <a:pathLst>
                <a:path h="115498" w="976196">
                  <a:moveTo>
                    <a:pt x="0" y="0"/>
                  </a:moveTo>
                  <a:lnTo>
                    <a:pt x="976196" y="0"/>
                  </a:lnTo>
                  <a:lnTo>
                    <a:pt x="97619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3951524" y="4386237"/>
            <a:ext cx="755542" cy="247353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4152913" y="4855026"/>
            <a:ext cx="3182838" cy="2325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7"/>
              </a:lnSpc>
            </a:pPr>
            <a:r>
              <a:rPr lang="en-US" sz="2198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98">
                <a:solidFill>
                  <a:srgbClr val="2DBEB1"/>
                </a:solidFill>
                <a:latin typeface="Fira Code"/>
              </a:rPr>
              <a:t>enum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Level {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BLUE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7ED957"/>
                </a:solidFill>
                <a:latin typeface="Fira Code"/>
              </a:rPr>
              <a:t>1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YELLOW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ORANGE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RED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194" t="0" r="194" b="0"/>
          <a:stretch>
            <a:fillRect/>
          </a:stretch>
        </p:blipFill>
        <p:spPr>
          <a:xfrm flipH="false" flipV="false" rot="0">
            <a:off x="10068174" y="2784209"/>
            <a:ext cx="6920588" cy="471858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240178" y="3319805"/>
            <a:ext cx="6048450" cy="3818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O QUE SÃO </a:t>
            </a:r>
            <a:r>
              <a:rPr lang="en-US" sz="9722">
                <a:solidFill>
                  <a:srgbClr val="B91646"/>
                </a:solidFill>
                <a:latin typeface="Bebas Neue Bold"/>
              </a:rPr>
              <a:t>ESTRUTURAS DE DADOS</a:t>
            </a:r>
            <a:r>
              <a:rPr lang="en-US" sz="9722">
                <a:solidFill>
                  <a:srgbClr val="000000"/>
                </a:solidFill>
                <a:latin typeface="Bebas Neue Bold"/>
              </a:rPr>
              <a:t>?</a:t>
            </a:r>
          </a:p>
        </p:txBody>
      </p:sp>
      <p:sp>
        <p:nvSpPr>
          <p:cNvPr name="AutoShape 4" id="4"/>
          <p:cNvSpPr/>
          <p:nvPr/>
        </p:nvSpPr>
        <p:spPr>
          <a:xfrm rot="5400000">
            <a:off x="6111547" y="5133975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35826" y="1504193"/>
            <a:ext cx="7616349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 DE DADOS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090142" y="3424233"/>
            <a:ext cx="4107717" cy="1004013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469195" y="3493586"/>
            <a:ext cx="3349610" cy="81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37"/>
              </a:lnSpc>
            </a:pPr>
            <a:r>
              <a:rPr lang="en-US" sz="4741" spc="474">
                <a:solidFill>
                  <a:srgbClr val="000000"/>
                </a:solidFill>
                <a:latin typeface="Bebas Neue Bold"/>
              </a:rPr>
              <a:t>primitivos</a:t>
            </a:r>
          </a:p>
        </p:txBody>
      </p:sp>
      <p:sp>
        <p:nvSpPr>
          <p:cNvPr name="AutoShape 7" id="7"/>
          <p:cNvSpPr/>
          <p:nvPr/>
        </p:nvSpPr>
        <p:spPr>
          <a:xfrm rot="5400000">
            <a:off x="8479944" y="5061330"/>
            <a:ext cx="1328111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8" id="8"/>
          <p:cNvGrpSpPr/>
          <p:nvPr/>
        </p:nvGrpSpPr>
        <p:grpSpPr>
          <a:xfrm rot="0">
            <a:off x="7090142" y="5756357"/>
            <a:ext cx="4107717" cy="1004013"/>
            <a:chOff x="0" y="0"/>
            <a:chExt cx="249165" cy="60901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469195" y="5825711"/>
            <a:ext cx="3349610" cy="81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37"/>
              </a:lnSpc>
            </a:pPr>
            <a:r>
              <a:rPr lang="en-US" sz="4741" spc="474">
                <a:solidFill>
                  <a:srgbClr val="000000"/>
                </a:solidFill>
                <a:latin typeface="Bebas Neue Bold"/>
              </a:rPr>
              <a:t>number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7090142" y="6878049"/>
            <a:ext cx="4107717" cy="1004013"/>
            <a:chOff x="0" y="0"/>
            <a:chExt cx="249165" cy="60901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7469195" y="6947403"/>
            <a:ext cx="3349610" cy="81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37"/>
              </a:lnSpc>
            </a:pPr>
            <a:r>
              <a:rPr lang="en-US" sz="4741" spc="474">
                <a:solidFill>
                  <a:srgbClr val="000000"/>
                </a:solidFill>
                <a:latin typeface="Bebas Neue Bold"/>
              </a:rPr>
              <a:t>string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7090142" y="8003796"/>
            <a:ext cx="4107717" cy="1004013"/>
            <a:chOff x="0" y="0"/>
            <a:chExt cx="249165" cy="60901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7469195" y="8073150"/>
            <a:ext cx="3349610" cy="81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37"/>
              </a:lnSpc>
            </a:pPr>
            <a:r>
              <a:rPr lang="en-US" sz="4741" spc="474">
                <a:solidFill>
                  <a:srgbClr val="000000"/>
                </a:solidFill>
                <a:latin typeface="Bebas Neue Bold"/>
              </a:rPr>
              <a:t>boolean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50310"/>
          <a:stretch>
            <a:fillRect/>
          </a:stretch>
        </p:blipFill>
        <p:spPr>
          <a:xfrm flipH="false" flipV="false" rot="0">
            <a:off x="5211213" y="4140593"/>
            <a:ext cx="7865574" cy="390839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335826" y="1504193"/>
            <a:ext cx="7616349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 DE DADOS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742196" y="3793249"/>
            <a:ext cx="4803608" cy="4803608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335826" y="1504193"/>
            <a:ext cx="7616349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 DE DADOS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499573" y="3460389"/>
            <a:ext cx="5288854" cy="5288854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335826" y="1504193"/>
            <a:ext cx="7616349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 DE DADOS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302300" y="3444659"/>
            <a:ext cx="5288854" cy="5288854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335826" y="1504193"/>
            <a:ext cx="7616349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 DE DADOS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051569" y="3793249"/>
            <a:ext cx="4803608" cy="480360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50310"/>
          <a:stretch>
            <a:fillRect/>
          </a:stretch>
        </p:blipFill>
        <p:spPr>
          <a:xfrm flipH="false" flipV="false" rot="0">
            <a:off x="1028700" y="4240854"/>
            <a:ext cx="7865574" cy="39083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1013301" y="742863"/>
            <a:ext cx="3690725" cy="8801273"/>
            <a:chOff x="0" y="0"/>
            <a:chExt cx="7242632" cy="17271506"/>
          </a:xfrm>
        </p:grpSpPr>
        <p:sp>
          <p:nvSpPr>
            <p:cNvPr name="Freeform 3" id="3"/>
            <p:cNvSpPr/>
            <p:nvPr/>
          </p:nvSpPr>
          <p:spPr>
            <a:xfrm>
              <a:off x="31750" y="31750"/>
              <a:ext cx="7179132" cy="17208007"/>
            </a:xfrm>
            <a:custGeom>
              <a:avLst/>
              <a:gdLst/>
              <a:ahLst/>
              <a:cxnLst/>
              <a:rect r="r" b="b" t="t" l="l"/>
              <a:pathLst>
                <a:path h="17208007" w="7179132">
                  <a:moveTo>
                    <a:pt x="7086422" y="17208007"/>
                  </a:moveTo>
                  <a:lnTo>
                    <a:pt x="92710" y="17208007"/>
                  </a:lnTo>
                  <a:cubicBezTo>
                    <a:pt x="41910" y="17208007"/>
                    <a:pt x="0" y="17166096"/>
                    <a:pt x="0" y="1711529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7085152" y="0"/>
                  </a:lnTo>
                  <a:cubicBezTo>
                    <a:pt x="7135952" y="0"/>
                    <a:pt x="7177862" y="41910"/>
                    <a:pt x="7177862" y="92710"/>
                  </a:cubicBezTo>
                  <a:lnTo>
                    <a:pt x="7177862" y="17114027"/>
                  </a:lnTo>
                  <a:cubicBezTo>
                    <a:pt x="7179132" y="17166096"/>
                    <a:pt x="7137222" y="17208007"/>
                    <a:pt x="7086422" y="17208007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7242632" cy="17271507"/>
            </a:xfrm>
            <a:custGeom>
              <a:avLst/>
              <a:gdLst/>
              <a:ahLst/>
              <a:cxnLst/>
              <a:rect r="r" b="b" t="t" l="l"/>
              <a:pathLst>
                <a:path h="17271507" w="7242632">
                  <a:moveTo>
                    <a:pt x="7118172" y="59690"/>
                  </a:moveTo>
                  <a:cubicBezTo>
                    <a:pt x="7153732" y="59690"/>
                    <a:pt x="7182941" y="88900"/>
                    <a:pt x="7182941" y="124460"/>
                  </a:cubicBezTo>
                  <a:lnTo>
                    <a:pt x="7182941" y="17147046"/>
                  </a:lnTo>
                  <a:cubicBezTo>
                    <a:pt x="7182941" y="17182607"/>
                    <a:pt x="7153732" y="17211816"/>
                    <a:pt x="7118172" y="17211816"/>
                  </a:cubicBezTo>
                  <a:lnTo>
                    <a:pt x="124460" y="17211816"/>
                  </a:lnTo>
                  <a:cubicBezTo>
                    <a:pt x="88900" y="17211816"/>
                    <a:pt x="59690" y="17182607"/>
                    <a:pt x="59690" y="171470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7118172" y="59690"/>
                  </a:lnTo>
                  <a:moveTo>
                    <a:pt x="711817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147046"/>
                  </a:lnTo>
                  <a:cubicBezTo>
                    <a:pt x="0" y="17215627"/>
                    <a:pt x="55880" y="17271507"/>
                    <a:pt x="124460" y="17271507"/>
                  </a:cubicBezTo>
                  <a:lnTo>
                    <a:pt x="7118172" y="17271507"/>
                  </a:lnTo>
                  <a:cubicBezTo>
                    <a:pt x="7186752" y="17271507"/>
                    <a:pt x="7242632" y="17215627"/>
                    <a:pt x="7242632" y="17147046"/>
                  </a:cubicBezTo>
                  <a:lnTo>
                    <a:pt x="7242632" y="124460"/>
                  </a:lnTo>
                  <a:cubicBezTo>
                    <a:pt x="7242632" y="55880"/>
                    <a:pt x="7186752" y="0"/>
                    <a:pt x="711817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7435826" y="5138737"/>
            <a:ext cx="3690725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9187711" y="3967361"/>
            <a:ext cx="7732812" cy="2312245"/>
            <a:chOff x="0" y="0"/>
            <a:chExt cx="10310417" cy="3082993"/>
          </a:xfrm>
        </p:grpSpPr>
        <p:grpSp>
          <p:nvGrpSpPr>
            <p:cNvPr name="Group 7" id="7"/>
            <p:cNvGrpSpPr/>
            <p:nvPr/>
          </p:nvGrpSpPr>
          <p:grpSpPr>
            <a:xfrm rot="-5400000">
              <a:off x="-1246" y="414942"/>
              <a:ext cx="251764" cy="249272"/>
              <a:chOff x="0" y="0"/>
              <a:chExt cx="1008785" cy="998798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31750" y="31750"/>
                <a:ext cx="945285" cy="935298"/>
              </a:xfrm>
              <a:custGeom>
                <a:avLst/>
                <a:gdLst/>
                <a:ahLst/>
                <a:cxnLst/>
                <a:rect r="r" b="b" t="t" l="l"/>
                <a:pathLst>
                  <a:path h="935298" w="945285">
                    <a:moveTo>
                      <a:pt x="852575" y="935298"/>
                    </a:moveTo>
                    <a:lnTo>
                      <a:pt x="92710" y="935298"/>
                    </a:lnTo>
                    <a:cubicBezTo>
                      <a:pt x="41910" y="935298"/>
                      <a:pt x="0" y="893388"/>
                      <a:pt x="0" y="84258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51305" y="0"/>
                    </a:lnTo>
                    <a:cubicBezTo>
                      <a:pt x="902105" y="0"/>
                      <a:pt x="944015" y="41910"/>
                      <a:pt x="944015" y="92710"/>
                    </a:cubicBezTo>
                    <a:lnTo>
                      <a:pt x="944015" y="841318"/>
                    </a:lnTo>
                    <a:cubicBezTo>
                      <a:pt x="945285" y="893388"/>
                      <a:pt x="903375" y="935298"/>
                      <a:pt x="852575" y="935298"/>
                    </a:cubicBezTo>
                    <a:close/>
                  </a:path>
                </a:pathLst>
              </a:custGeom>
              <a:solidFill>
                <a:srgbClr val="105652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>
                <a:off x="0" y="0"/>
                <a:ext cx="1008785" cy="998799"/>
              </a:xfrm>
              <a:custGeom>
                <a:avLst/>
                <a:gdLst/>
                <a:ahLst/>
                <a:cxnLst/>
                <a:rect r="r" b="b" t="t" l="l"/>
                <a:pathLst>
                  <a:path h="998799" w="1008785">
                    <a:moveTo>
                      <a:pt x="884325" y="59690"/>
                    </a:moveTo>
                    <a:cubicBezTo>
                      <a:pt x="919885" y="59690"/>
                      <a:pt x="949095" y="88900"/>
                      <a:pt x="949095" y="124460"/>
                    </a:cubicBezTo>
                    <a:lnTo>
                      <a:pt x="949095" y="874338"/>
                    </a:lnTo>
                    <a:cubicBezTo>
                      <a:pt x="949095" y="909899"/>
                      <a:pt x="919885" y="939108"/>
                      <a:pt x="884325" y="939108"/>
                    </a:cubicBezTo>
                    <a:lnTo>
                      <a:pt x="124460" y="939108"/>
                    </a:lnTo>
                    <a:cubicBezTo>
                      <a:pt x="88900" y="939108"/>
                      <a:pt x="59690" y="909899"/>
                      <a:pt x="59690" y="874338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884325" y="59690"/>
                    </a:lnTo>
                    <a:moveTo>
                      <a:pt x="8843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74338"/>
                    </a:lnTo>
                    <a:cubicBezTo>
                      <a:pt x="0" y="942919"/>
                      <a:pt x="55880" y="998799"/>
                      <a:pt x="124460" y="998799"/>
                    </a:cubicBezTo>
                    <a:lnTo>
                      <a:pt x="884325" y="998799"/>
                    </a:lnTo>
                    <a:cubicBezTo>
                      <a:pt x="952905" y="998799"/>
                      <a:pt x="1008785" y="942919"/>
                      <a:pt x="1008785" y="874338"/>
                    </a:cubicBezTo>
                    <a:lnTo>
                      <a:pt x="1008785" y="124460"/>
                    </a:lnTo>
                    <a:cubicBezTo>
                      <a:pt x="1008785" y="55880"/>
                      <a:pt x="952905" y="0"/>
                      <a:pt x="8843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0" id="10"/>
            <p:cNvSpPr txBox="true"/>
            <p:nvPr/>
          </p:nvSpPr>
          <p:spPr>
            <a:xfrm rot="0">
              <a:off x="1317058" y="-104775"/>
              <a:ext cx="8739179" cy="11839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364"/>
                </a:lnSpc>
              </a:pPr>
              <a:r>
                <a:rPr lang="en-US" sz="5260">
                  <a:solidFill>
                    <a:srgbClr val="000000"/>
                  </a:solidFill>
                  <a:latin typeface="Bebas Neue Bold"/>
                </a:rPr>
                <a:t>REvisão de POO</a:t>
              </a:r>
            </a:p>
          </p:txBody>
        </p:sp>
        <p:grpSp>
          <p:nvGrpSpPr>
            <p:cNvPr name="Group 11" id="11"/>
            <p:cNvGrpSpPr/>
            <p:nvPr/>
          </p:nvGrpSpPr>
          <p:grpSpPr>
            <a:xfrm rot="-5400000">
              <a:off x="-1246" y="2418779"/>
              <a:ext cx="251764" cy="249272"/>
              <a:chOff x="0" y="0"/>
              <a:chExt cx="1008785" cy="998798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31750" y="31750"/>
                <a:ext cx="945285" cy="935298"/>
              </a:xfrm>
              <a:custGeom>
                <a:avLst/>
                <a:gdLst/>
                <a:ahLst/>
                <a:cxnLst/>
                <a:rect r="r" b="b" t="t" l="l"/>
                <a:pathLst>
                  <a:path h="935298" w="945285">
                    <a:moveTo>
                      <a:pt x="852575" y="935298"/>
                    </a:moveTo>
                    <a:lnTo>
                      <a:pt x="92710" y="935298"/>
                    </a:lnTo>
                    <a:cubicBezTo>
                      <a:pt x="41910" y="935298"/>
                      <a:pt x="0" y="893388"/>
                      <a:pt x="0" y="84258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51305" y="0"/>
                    </a:lnTo>
                    <a:cubicBezTo>
                      <a:pt x="902105" y="0"/>
                      <a:pt x="944015" y="41910"/>
                      <a:pt x="944015" y="92710"/>
                    </a:cubicBezTo>
                    <a:lnTo>
                      <a:pt x="944015" y="841318"/>
                    </a:lnTo>
                    <a:cubicBezTo>
                      <a:pt x="945285" y="893388"/>
                      <a:pt x="903375" y="935298"/>
                      <a:pt x="852575" y="935298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>
                <a:off x="0" y="0"/>
                <a:ext cx="1008785" cy="998799"/>
              </a:xfrm>
              <a:custGeom>
                <a:avLst/>
                <a:gdLst/>
                <a:ahLst/>
                <a:cxnLst/>
                <a:rect r="r" b="b" t="t" l="l"/>
                <a:pathLst>
                  <a:path h="998799" w="1008785">
                    <a:moveTo>
                      <a:pt x="884325" y="59690"/>
                    </a:moveTo>
                    <a:cubicBezTo>
                      <a:pt x="919885" y="59690"/>
                      <a:pt x="949095" y="88900"/>
                      <a:pt x="949095" y="124460"/>
                    </a:cubicBezTo>
                    <a:lnTo>
                      <a:pt x="949095" y="874338"/>
                    </a:lnTo>
                    <a:cubicBezTo>
                      <a:pt x="949095" y="909899"/>
                      <a:pt x="919885" y="939108"/>
                      <a:pt x="884325" y="939108"/>
                    </a:cubicBezTo>
                    <a:lnTo>
                      <a:pt x="124460" y="939108"/>
                    </a:lnTo>
                    <a:cubicBezTo>
                      <a:pt x="88900" y="939108"/>
                      <a:pt x="59690" y="909899"/>
                      <a:pt x="59690" y="874338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884325" y="59690"/>
                    </a:lnTo>
                    <a:moveTo>
                      <a:pt x="8843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74338"/>
                    </a:lnTo>
                    <a:cubicBezTo>
                      <a:pt x="0" y="942919"/>
                      <a:pt x="55880" y="998799"/>
                      <a:pt x="124460" y="998799"/>
                    </a:cubicBezTo>
                    <a:lnTo>
                      <a:pt x="884325" y="998799"/>
                    </a:lnTo>
                    <a:cubicBezTo>
                      <a:pt x="952905" y="998799"/>
                      <a:pt x="1008785" y="942919"/>
                      <a:pt x="1008785" y="874338"/>
                    </a:cubicBezTo>
                    <a:lnTo>
                      <a:pt x="1008785" y="124460"/>
                    </a:lnTo>
                    <a:cubicBezTo>
                      <a:pt x="1008785" y="55880"/>
                      <a:pt x="952905" y="0"/>
                      <a:pt x="8843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1317058" y="1899062"/>
              <a:ext cx="8993358" cy="11839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364"/>
                </a:lnSpc>
              </a:pPr>
              <a:r>
                <a:rPr lang="en-US" sz="5260">
                  <a:solidFill>
                    <a:srgbClr val="000000"/>
                  </a:solidFill>
                  <a:latin typeface="Bebas Neue Bold"/>
                </a:rPr>
                <a:t>Estruturas de dados</a:t>
              </a:r>
            </a:p>
          </p:txBody>
        </p:sp>
      </p:grpSp>
      <p:sp>
        <p:nvSpPr>
          <p:cNvPr name="AutoShape 15" id="15"/>
          <p:cNvSpPr/>
          <p:nvPr/>
        </p:nvSpPr>
        <p:spPr>
          <a:xfrm rot="-5400000">
            <a:off x="3648935" y="5133975"/>
            <a:ext cx="8229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-533228" y="4839572"/>
            <a:ext cx="8752774" cy="1958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DADOS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81620" y="3343066"/>
            <a:ext cx="5923078" cy="1460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2"/>
              </a:lnSpc>
            </a:pPr>
            <a:r>
              <a:rPr lang="en-US" sz="10922">
                <a:solidFill>
                  <a:srgbClr val="B91646"/>
                </a:solidFill>
                <a:latin typeface="Brittany"/>
              </a:rPr>
              <a:t>estruturas de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474348" y="2925586"/>
            <a:ext cx="4118762" cy="4118762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542663" y="1599815"/>
            <a:ext cx="11202675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ESTRUTURAS DE DADOS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8942801" y="3197054"/>
            <a:ext cx="3740870" cy="374087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50310"/>
          <a:stretch>
            <a:fillRect/>
          </a:stretch>
        </p:blipFill>
        <p:spPr>
          <a:xfrm flipH="false" flipV="false" rot="0">
            <a:off x="2694890" y="3545633"/>
            <a:ext cx="6125415" cy="3043714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2578673" y="7183729"/>
            <a:ext cx="1562949" cy="417760"/>
            <a:chOff x="0" y="0"/>
            <a:chExt cx="570168" cy="15240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2608107" y="7724644"/>
            <a:ext cx="3851106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 que são?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78673" y="8387236"/>
            <a:ext cx="7307270" cy="1275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Tipos não-primitivos de organização de dados para atender aos diferentes requisitos de processamento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00149" y="4753534"/>
            <a:ext cx="1872255" cy="1831641"/>
            <a:chOff x="0" y="0"/>
            <a:chExt cx="381954" cy="373669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0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2404" y="4753534"/>
            <a:ext cx="1872255" cy="1831641"/>
            <a:chOff x="0" y="0"/>
            <a:chExt cx="381954" cy="373669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744658" y="4753534"/>
            <a:ext cx="1872255" cy="1831641"/>
            <a:chOff x="0" y="0"/>
            <a:chExt cx="381954" cy="373669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2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616913" y="4753534"/>
            <a:ext cx="1872255" cy="1831641"/>
            <a:chOff x="0" y="0"/>
            <a:chExt cx="381954" cy="373669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3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701298" y="5321747"/>
            <a:ext cx="695216" cy="69521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606064" y="5321747"/>
            <a:ext cx="695216" cy="695216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510830" y="5321747"/>
            <a:ext cx="695216" cy="695216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3415596" y="4629603"/>
            <a:ext cx="1872255" cy="1831641"/>
            <a:chOff x="0" y="0"/>
            <a:chExt cx="381954" cy="373669"/>
          </a:xfrm>
        </p:grpSpPr>
        <p:sp>
          <p:nvSpPr>
            <p:cNvPr name="Freeform 24" id="24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</a:t>
              </a:r>
            </a:p>
          </p:txBody>
        </p:sp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424962" y="3120596"/>
            <a:ext cx="1022628" cy="1632939"/>
          </a:xfrm>
          <a:prstGeom prst="rect">
            <a:avLst/>
          </a:prstGeom>
        </p:spPr>
      </p:pic>
      <p:sp>
        <p:nvSpPr>
          <p:cNvPr name="TextBox 27" id="27"/>
          <p:cNvSpPr txBox="true"/>
          <p:nvPr/>
        </p:nvSpPr>
        <p:spPr>
          <a:xfrm rot="0">
            <a:off x="4767613" y="1295400"/>
            <a:ext cx="8752774" cy="1958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ARRAY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00149" y="4753534"/>
            <a:ext cx="1872255" cy="1831641"/>
            <a:chOff x="0" y="0"/>
            <a:chExt cx="381954" cy="373669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0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2404" y="4753534"/>
            <a:ext cx="1872255" cy="1831641"/>
            <a:chOff x="0" y="0"/>
            <a:chExt cx="381954" cy="373669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744658" y="4753534"/>
            <a:ext cx="1872255" cy="1831641"/>
            <a:chOff x="0" y="0"/>
            <a:chExt cx="381954" cy="373669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2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616913" y="4753534"/>
            <a:ext cx="1872255" cy="1831641"/>
            <a:chOff x="0" y="0"/>
            <a:chExt cx="381954" cy="373669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3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701298" y="5321747"/>
            <a:ext cx="695216" cy="69521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606064" y="5321747"/>
            <a:ext cx="695216" cy="695216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510830" y="5321747"/>
            <a:ext cx="695216" cy="695216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3415596" y="4629603"/>
            <a:ext cx="1872255" cy="1831641"/>
            <a:chOff x="0" y="0"/>
            <a:chExt cx="381954" cy="373669"/>
          </a:xfrm>
        </p:grpSpPr>
        <p:sp>
          <p:nvSpPr>
            <p:cNvPr name="Freeform 24" id="24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4767613" y="1295400"/>
            <a:ext cx="8752774" cy="1958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ARRAY</a:t>
            </a:r>
          </a:p>
        </p:txBody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299119" y="3120596"/>
            <a:ext cx="1022628" cy="163293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00149" y="4753534"/>
            <a:ext cx="1872255" cy="1831641"/>
            <a:chOff x="0" y="0"/>
            <a:chExt cx="381954" cy="373669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0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2404" y="4753534"/>
            <a:ext cx="1872255" cy="1831641"/>
            <a:chOff x="0" y="0"/>
            <a:chExt cx="381954" cy="373669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744658" y="4753534"/>
            <a:ext cx="1872255" cy="1831641"/>
            <a:chOff x="0" y="0"/>
            <a:chExt cx="381954" cy="373669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2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616913" y="4753534"/>
            <a:ext cx="1872255" cy="1831641"/>
            <a:chOff x="0" y="0"/>
            <a:chExt cx="381954" cy="373669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3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701298" y="5321747"/>
            <a:ext cx="695216" cy="69521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606064" y="5321747"/>
            <a:ext cx="695216" cy="695216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510830" y="5321747"/>
            <a:ext cx="695216" cy="695216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3415596" y="4629603"/>
            <a:ext cx="1872255" cy="1831641"/>
            <a:chOff x="0" y="0"/>
            <a:chExt cx="381954" cy="373669"/>
          </a:xfrm>
        </p:grpSpPr>
        <p:sp>
          <p:nvSpPr>
            <p:cNvPr name="Freeform 24" id="24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4767613" y="1295400"/>
            <a:ext cx="8752774" cy="1958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ARRAY</a:t>
            </a:r>
          </a:p>
        </p:txBody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299119" y="3120596"/>
            <a:ext cx="1022628" cy="1632939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424962" y="3120596"/>
            <a:ext cx="1022628" cy="163293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00149" y="4753534"/>
            <a:ext cx="1872255" cy="1831641"/>
            <a:chOff x="0" y="0"/>
            <a:chExt cx="381954" cy="373669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0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2404" y="4753534"/>
            <a:ext cx="1872255" cy="1831641"/>
            <a:chOff x="0" y="0"/>
            <a:chExt cx="381954" cy="373669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744658" y="4753534"/>
            <a:ext cx="1872255" cy="1831641"/>
            <a:chOff x="0" y="0"/>
            <a:chExt cx="381954" cy="373669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2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616913" y="4753534"/>
            <a:ext cx="1872255" cy="1831641"/>
            <a:chOff x="0" y="0"/>
            <a:chExt cx="381954" cy="373669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3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701298" y="5321747"/>
            <a:ext cx="695216" cy="69521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606064" y="5321747"/>
            <a:ext cx="695216" cy="695216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510830" y="5321747"/>
            <a:ext cx="695216" cy="695216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3415596" y="4629603"/>
            <a:ext cx="1872255" cy="1831641"/>
            <a:chOff x="0" y="0"/>
            <a:chExt cx="381954" cy="373669"/>
          </a:xfrm>
        </p:grpSpPr>
        <p:sp>
          <p:nvSpPr>
            <p:cNvPr name="Freeform 24" id="24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4767613" y="1295400"/>
            <a:ext cx="8752774" cy="1958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ARRAY</a:t>
            </a:r>
          </a:p>
        </p:txBody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299119" y="3120596"/>
            <a:ext cx="1022628" cy="1632939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424962" y="3120596"/>
            <a:ext cx="1022628" cy="1632939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144000" y="3120596"/>
            <a:ext cx="1022628" cy="163293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00149" y="4753534"/>
            <a:ext cx="1872255" cy="1831641"/>
            <a:chOff x="0" y="0"/>
            <a:chExt cx="381954" cy="373669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0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2404" y="4753534"/>
            <a:ext cx="1872255" cy="1831641"/>
            <a:chOff x="0" y="0"/>
            <a:chExt cx="381954" cy="373669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744658" y="4753534"/>
            <a:ext cx="1872255" cy="1831641"/>
            <a:chOff x="0" y="0"/>
            <a:chExt cx="381954" cy="373669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2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616913" y="4753534"/>
            <a:ext cx="1872255" cy="1831641"/>
            <a:chOff x="0" y="0"/>
            <a:chExt cx="381954" cy="373669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3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701298" y="5321747"/>
            <a:ext cx="695216" cy="69521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606064" y="5321747"/>
            <a:ext cx="695216" cy="695216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510830" y="5321747"/>
            <a:ext cx="695216" cy="695216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3415596" y="4629603"/>
            <a:ext cx="1872255" cy="1831641"/>
            <a:chOff x="0" y="0"/>
            <a:chExt cx="381954" cy="373669"/>
          </a:xfrm>
        </p:grpSpPr>
        <p:sp>
          <p:nvSpPr>
            <p:cNvPr name="Freeform 24" id="24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4767613" y="1295400"/>
            <a:ext cx="8752774" cy="1958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ARRAY</a:t>
            </a:r>
          </a:p>
        </p:txBody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299119" y="3120596"/>
            <a:ext cx="1022628" cy="1632939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424962" y="3120596"/>
            <a:ext cx="1022628" cy="1632939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144000" y="3120596"/>
            <a:ext cx="1022628" cy="1632939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169472" y="3120596"/>
            <a:ext cx="1022628" cy="163293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67613" y="1295400"/>
            <a:ext cx="8752774" cy="1958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ARRAY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3000149" y="4753534"/>
            <a:ext cx="1872255" cy="1831641"/>
            <a:chOff x="0" y="0"/>
            <a:chExt cx="381954" cy="373669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0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872404" y="4753534"/>
            <a:ext cx="1872255" cy="1831641"/>
            <a:chOff x="0" y="0"/>
            <a:chExt cx="381954" cy="373669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1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744658" y="4753534"/>
            <a:ext cx="1872255" cy="1831641"/>
            <a:chOff x="0" y="0"/>
            <a:chExt cx="381954" cy="373669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2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616913" y="4753534"/>
            <a:ext cx="1872255" cy="1831641"/>
            <a:chOff x="0" y="0"/>
            <a:chExt cx="381954" cy="373669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3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701298" y="5321747"/>
            <a:ext cx="695216" cy="695216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606064" y="5321747"/>
            <a:ext cx="695216" cy="695216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2510830" y="5321747"/>
            <a:ext cx="695216" cy="695216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3415596" y="4629603"/>
            <a:ext cx="1872255" cy="1831641"/>
            <a:chOff x="0" y="0"/>
            <a:chExt cx="381954" cy="373669"/>
          </a:xfrm>
        </p:grpSpPr>
        <p:sp>
          <p:nvSpPr>
            <p:cNvPr name="Freeform 25" id="25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</a:t>
              </a: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2515755" y="8004401"/>
            <a:ext cx="73072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Posições bem definidas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515755" y="8346477"/>
            <a:ext cx="73072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Tamanho limitado (nem sempre)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515755" y="8688554"/>
            <a:ext cx="73072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Itens podem ser adicionados em qualquer posição</a:t>
            </a:r>
          </a:p>
        </p:txBody>
      </p:sp>
      <p:pic>
        <p:nvPicPr>
          <p:cNvPr name="Picture 30" id="30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299119" y="3120596"/>
            <a:ext cx="1022628" cy="1632939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424962" y="3120596"/>
            <a:ext cx="1022628" cy="1632939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144000" y="3120596"/>
            <a:ext cx="1022628" cy="1632939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169472" y="3120596"/>
            <a:ext cx="1022628" cy="163293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678" y="5566335"/>
            <a:ext cx="16230600" cy="2921219"/>
            <a:chOff x="0" y="0"/>
            <a:chExt cx="21403936" cy="3852327"/>
          </a:xfrm>
        </p:grpSpPr>
        <p:sp>
          <p:nvSpPr>
            <p:cNvPr name="Freeform 3" id="3"/>
            <p:cNvSpPr/>
            <p:nvPr/>
          </p:nvSpPr>
          <p:spPr>
            <a:xfrm>
              <a:off x="31750" y="31750"/>
              <a:ext cx="21340435" cy="3788827"/>
            </a:xfrm>
            <a:custGeom>
              <a:avLst/>
              <a:gdLst/>
              <a:ahLst/>
              <a:cxnLst/>
              <a:rect r="r" b="b" t="t" l="l"/>
              <a:pathLst>
                <a:path h="3788827" w="21340435">
                  <a:moveTo>
                    <a:pt x="21247726" y="3788827"/>
                  </a:moveTo>
                  <a:lnTo>
                    <a:pt x="92710" y="3788827"/>
                  </a:lnTo>
                  <a:cubicBezTo>
                    <a:pt x="41910" y="3788827"/>
                    <a:pt x="0" y="3746917"/>
                    <a:pt x="0" y="369611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246457" y="0"/>
                  </a:lnTo>
                  <a:cubicBezTo>
                    <a:pt x="21297257" y="0"/>
                    <a:pt x="21339166" y="41910"/>
                    <a:pt x="21339166" y="92710"/>
                  </a:cubicBezTo>
                  <a:lnTo>
                    <a:pt x="21339166" y="3694847"/>
                  </a:lnTo>
                  <a:cubicBezTo>
                    <a:pt x="21340435" y="3746917"/>
                    <a:pt x="21298526" y="3788827"/>
                    <a:pt x="21247726" y="3788827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21403935" cy="3852328"/>
            </a:xfrm>
            <a:custGeom>
              <a:avLst/>
              <a:gdLst/>
              <a:ahLst/>
              <a:cxnLst/>
              <a:rect r="r" b="b" t="t" l="l"/>
              <a:pathLst>
                <a:path h="3852328" w="21403935">
                  <a:moveTo>
                    <a:pt x="21279476" y="59690"/>
                  </a:moveTo>
                  <a:cubicBezTo>
                    <a:pt x="21315035" y="59690"/>
                    <a:pt x="21344246" y="88900"/>
                    <a:pt x="21344246" y="124460"/>
                  </a:cubicBezTo>
                  <a:lnTo>
                    <a:pt x="21344246" y="3727867"/>
                  </a:lnTo>
                  <a:cubicBezTo>
                    <a:pt x="21344246" y="3763428"/>
                    <a:pt x="21315035" y="3792637"/>
                    <a:pt x="21279476" y="3792637"/>
                  </a:cubicBezTo>
                  <a:lnTo>
                    <a:pt x="124460" y="3792637"/>
                  </a:lnTo>
                  <a:cubicBezTo>
                    <a:pt x="88900" y="3792637"/>
                    <a:pt x="59690" y="3763428"/>
                    <a:pt x="59690" y="372786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279476" y="59690"/>
                  </a:lnTo>
                  <a:moveTo>
                    <a:pt x="212794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727867"/>
                  </a:lnTo>
                  <a:cubicBezTo>
                    <a:pt x="0" y="3796447"/>
                    <a:pt x="55880" y="3852328"/>
                    <a:pt x="124460" y="3852328"/>
                  </a:cubicBezTo>
                  <a:lnTo>
                    <a:pt x="21279476" y="3852328"/>
                  </a:lnTo>
                  <a:cubicBezTo>
                    <a:pt x="21348057" y="3852328"/>
                    <a:pt x="21403935" y="3796447"/>
                    <a:pt x="21403935" y="3727867"/>
                  </a:cubicBezTo>
                  <a:lnTo>
                    <a:pt x="21403935" y="124460"/>
                  </a:lnTo>
                  <a:cubicBezTo>
                    <a:pt x="21403935" y="55880"/>
                    <a:pt x="21348057" y="0"/>
                    <a:pt x="212794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2017">
            <a:off x="1028682" y="6183413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3584083" y="6068125"/>
            <a:ext cx="280984" cy="278202"/>
            <a:chOff x="0" y="0"/>
            <a:chExt cx="1008785" cy="998798"/>
          </a:xfrm>
        </p:grpSpPr>
        <p:sp>
          <p:nvSpPr>
            <p:cNvPr name="Freeform 7" id="7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4422911" y="6068125"/>
            <a:ext cx="280984" cy="278202"/>
            <a:chOff x="0" y="0"/>
            <a:chExt cx="1008785" cy="998798"/>
          </a:xfrm>
        </p:grpSpPr>
        <p:sp>
          <p:nvSpPr>
            <p:cNvPr name="Freeform 10" id="10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2836330" y="6475965"/>
            <a:ext cx="3454146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Pilha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003497" y="6068125"/>
            <a:ext cx="280984" cy="278202"/>
            <a:chOff x="0" y="0"/>
            <a:chExt cx="1008785" cy="998798"/>
          </a:xfrm>
        </p:grpSpPr>
        <p:sp>
          <p:nvSpPr>
            <p:cNvPr name="Freeform 14" id="14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5" id="15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16" id="16"/>
          <p:cNvSpPr/>
          <p:nvPr/>
        </p:nvSpPr>
        <p:spPr>
          <a:xfrm rot="2017">
            <a:off x="1028682" y="4298492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7" id="17"/>
          <p:cNvSpPr txBox="true"/>
          <p:nvPr/>
        </p:nvSpPr>
        <p:spPr>
          <a:xfrm rot="0">
            <a:off x="1640138" y="6475965"/>
            <a:ext cx="4168873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Lista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493088" y="6475965"/>
            <a:ext cx="3301802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Fila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767613" y="1295400"/>
            <a:ext cx="8752774" cy="1958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COLEÇÕES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678" y="5566335"/>
            <a:ext cx="16230600" cy="2921219"/>
            <a:chOff x="0" y="0"/>
            <a:chExt cx="21403936" cy="3852327"/>
          </a:xfrm>
        </p:grpSpPr>
        <p:sp>
          <p:nvSpPr>
            <p:cNvPr name="Freeform 3" id="3"/>
            <p:cNvSpPr/>
            <p:nvPr/>
          </p:nvSpPr>
          <p:spPr>
            <a:xfrm>
              <a:off x="31750" y="31750"/>
              <a:ext cx="21340435" cy="3788827"/>
            </a:xfrm>
            <a:custGeom>
              <a:avLst/>
              <a:gdLst/>
              <a:ahLst/>
              <a:cxnLst/>
              <a:rect r="r" b="b" t="t" l="l"/>
              <a:pathLst>
                <a:path h="3788827" w="21340435">
                  <a:moveTo>
                    <a:pt x="21247726" y="3788827"/>
                  </a:moveTo>
                  <a:lnTo>
                    <a:pt x="92710" y="3788827"/>
                  </a:lnTo>
                  <a:cubicBezTo>
                    <a:pt x="41910" y="3788827"/>
                    <a:pt x="0" y="3746917"/>
                    <a:pt x="0" y="369611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246457" y="0"/>
                  </a:lnTo>
                  <a:cubicBezTo>
                    <a:pt x="21297257" y="0"/>
                    <a:pt x="21339166" y="41910"/>
                    <a:pt x="21339166" y="92710"/>
                  </a:cubicBezTo>
                  <a:lnTo>
                    <a:pt x="21339166" y="3694847"/>
                  </a:lnTo>
                  <a:cubicBezTo>
                    <a:pt x="21340435" y="3746917"/>
                    <a:pt x="21298526" y="3788827"/>
                    <a:pt x="21247726" y="3788827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21403935" cy="3852328"/>
            </a:xfrm>
            <a:custGeom>
              <a:avLst/>
              <a:gdLst/>
              <a:ahLst/>
              <a:cxnLst/>
              <a:rect r="r" b="b" t="t" l="l"/>
              <a:pathLst>
                <a:path h="3852328" w="21403935">
                  <a:moveTo>
                    <a:pt x="21279476" y="59690"/>
                  </a:moveTo>
                  <a:cubicBezTo>
                    <a:pt x="21315035" y="59690"/>
                    <a:pt x="21344246" y="88900"/>
                    <a:pt x="21344246" y="124460"/>
                  </a:cubicBezTo>
                  <a:lnTo>
                    <a:pt x="21344246" y="3727867"/>
                  </a:lnTo>
                  <a:cubicBezTo>
                    <a:pt x="21344246" y="3763428"/>
                    <a:pt x="21315035" y="3792637"/>
                    <a:pt x="21279476" y="3792637"/>
                  </a:cubicBezTo>
                  <a:lnTo>
                    <a:pt x="124460" y="3792637"/>
                  </a:lnTo>
                  <a:cubicBezTo>
                    <a:pt x="88900" y="3792637"/>
                    <a:pt x="59690" y="3763428"/>
                    <a:pt x="59690" y="372786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279476" y="59690"/>
                  </a:lnTo>
                  <a:moveTo>
                    <a:pt x="212794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727867"/>
                  </a:lnTo>
                  <a:cubicBezTo>
                    <a:pt x="0" y="3796447"/>
                    <a:pt x="55880" y="3852328"/>
                    <a:pt x="124460" y="3852328"/>
                  </a:cubicBezTo>
                  <a:lnTo>
                    <a:pt x="21279476" y="3852328"/>
                  </a:lnTo>
                  <a:cubicBezTo>
                    <a:pt x="21348057" y="3852328"/>
                    <a:pt x="21403935" y="3796447"/>
                    <a:pt x="21403935" y="3727867"/>
                  </a:cubicBezTo>
                  <a:lnTo>
                    <a:pt x="21403935" y="124460"/>
                  </a:lnTo>
                  <a:cubicBezTo>
                    <a:pt x="21403935" y="55880"/>
                    <a:pt x="21348057" y="0"/>
                    <a:pt x="212794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2017">
            <a:off x="1028682" y="6183413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3584083" y="6068125"/>
            <a:ext cx="280984" cy="278202"/>
            <a:chOff x="0" y="0"/>
            <a:chExt cx="1008785" cy="998798"/>
          </a:xfrm>
        </p:grpSpPr>
        <p:sp>
          <p:nvSpPr>
            <p:cNvPr name="Freeform 7" id="7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4422911" y="6068125"/>
            <a:ext cx="280984" cy="278202"/>
            <a:chOff x="0" y="0"/>
            <a:chExt cx="1008785" cy="998798"/>
          </a:xfrm>
        </p:grpSpPr>
        <p:sp>
          <p:nvSpPr>
            <p:cNvPr name="Freeform 10" id="10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9003497" y="6068125"/>
            <a:ext cx="280984" cy="278202"/>
            <a:chOff x="0" y="0"/>
            <a:chExt cx="1008785" cy="998798"/>
          </a:xfrm>
        </p:grpSpPr>
        <p:sp>
          <p:nvSpPr>
            <p:cNvPr name="Freeform 13" id="13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4" id="14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15" id="15"/>
          <p:cNvSpPr/>
          <p:nvPr/>
        </p:nvSpPr>
        <p:spPr>
          <a:xfrm rot="2017">
            <a:off x="1028682" y="4298492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290263" y="6192938"/>
            <a:ext cx="2868625" cy="1868192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12836330" y="6475965"/>
            <a:ext cx="3454146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Pilha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40138" y="6475965"/>
            <a:ext cx="4168873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Lista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493088" y="6475965"/>
            <a:ext cx="3301802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Fila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767613" y="1295400"/>
            <a:ext cx="8752774" cy="1958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COLEÇÕES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55383" y="2818806"/>
            <a:ext cx="1872255" cy="1831641"/>
            <a:chOff x="0" y="0"/>
            <a:chExt cx="381954" cy="373669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0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627638" y="2818806"/>
            <a:ext cx="1872255" cy="1831641"/>
            <a:chOff x="0" y="0"/>
            <a:chExt cx="381954" cy="373669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499893" y="2818806"/>
            <a:ext cx="1872255" cy="1831641"/>
            <a:chOff x="0" y="0"/>
            <a:chExt cx="381954" cy="373669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2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372147" y="2818806"/>
            <a:ext cx="1872255" cy="1831641"/>
            <a:chOff x="0" y="0"/>
            <a:chExt cx="381954" cy="373669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3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456532" y="3387019"/>
            <a:ext cx="695216" cy="69521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361298" y="3387019"/>
            <a:ext cx="695216" cy="695216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266064" y="3387019"/>
            <a:ext cx="695216" cy="695216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4170831" y="2818806"/>
            <a:ext cx="1872255" cy="1831641"/>
            <a:chOff x="0" y="0"/>
            <a:chExt cx="381954" cy="373669"/>
          </a:xfrm>
        </p:grpSpPr>
        <p:sp>
          <p:nvSpPr>
            <p:cNvPr name="Freeform 24" id="24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994301" y="1097635"/>
            <a:ext cx="7616349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LISTA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84324" y="6107646"/>
            <a:ext cx="73072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Posições bem definidas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84324" y="6449723"/>
            <a:ext cx="8026326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Tamanho se adapta à posição ocupada de maior índice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84324" y="6791800"/>
            <a:ext cx="73072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Itens podem ser adicionados em qualquer posição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755383" y="1368440"/>
            <a:ext cx="73072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Array de "luxo"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84324" y="7130586"/>
            <a:ext cx="73072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Não possui ordem de saída definida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96932" y="7681132"/>
            <a:ext cx="5012346" cy="781940"/>
            <a:chOff x="0" y="0"/>
            <a:chExt cx="6609980" cy="1031175"/>
          </a:xfrm>
        </p:grpSpPr>
        <p:sp>
          <p:nvSpPr>
            <p:cNvPr name="Freeform 3" id="3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r="r" b="b" t="t" l="l"/>
              <a:pathLst>
                <a:path h="967675" w="6546479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r="r" b="b" t="t" l="l"/>
              <a:pathLst>
                <a:path h="1031175" w="6609979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169118" y="946326"/>
            <a:ext cx="1090182" cy="277427"/>
            <a:chOff x="0" y="0"/>
            <a:chExt cx="1453576" cy="369903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1083673" y="0"/>
              <a:ext cx="369903" cy="369903"/>
              <a:chOff x="0" y="0"/>
              <a:chExt cx="6350000" cy="635000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0">
              <a:off x="541837" y="0"/>
              <a:ext cx="369903" cy="369903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0"/>
              <a:ext cx="369903" cy="369903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12" id="12"/>
          <p:cNvSpPr txBox="true"/>
          <p:nvPr/>
        </p:nvSpPr>
        <p:spPr>
          <a:xfrm rot="0">
            <a:off x="9921161" y="7804966"/>
            <a:ext cx="4582676" cy="522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0"/>
              </a:lnSpc>
            </a:pPr>
            <a:r>
              <a:rPr lang="en-US" sz="3043" spc="456">
                <a:solidFill>
                  <a:srgbClr val="000000"/>
                </a:solidFill>
                <a:latin typeface="Bebas Neue"/>
              </a:rPr>
              <a:t>by Rafa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8724357"/>
            <a:ext cx="4077715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rafael_c_alves@hotmail.com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777332"/>
            <a:ext cx="5327435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SENAC/São Leopoldo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557061" y="3720392"/>
            <a:ext cx="8752774" cy="1958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ORIENTAÇÃO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767613" y="5227495"/>
            <a:ext cx="8752774" cy="1958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OBJETOS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500904" y="4823386"/>
            <a:ext cx="1710461" cy="1732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88"/>
              </a:lnSpc>
            </a:pPr>
            <a:r>
              <a:rPr lang="en-US" sz="13088">
                <a:solidFill>
                  <a:srgbClr val="B91646"/>
                </a:solidFill>
                <a:latin typeface="Brittany"/>
              </a:rPr>
              <a:t>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280027" y="2223887"/>
            <a:ext cx="5727946" cy="1460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2"/>
              </a:lnSpc>
            </a:pPr>
            <a:r>
              <a:rPr lang="en-US" sz="10922">
                <a:solidFill>
                  <a:srgbClr val="B91646"/>
                </a:solidFill>
                <a:latin typeface="Brittany"/>
              </a:rPr>
              <a:t>introdução à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961435" y="5709789"/>
            <a:ext cx="8752774" cy="1959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B91646"/>
                </a:solidFill>
                <a:latin typeface="Bebas Neue Bold"/>
              </a:rPr>
              <a:t>#6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55383" y="2818806"/>
            <a:ext cx="1872255" cy="1831641"/>
            <a:chOff x="0" y="0"/>
            <a:chExt cx="381954" cy="373669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0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627638" y="2818806"/>
            <a:ext cx="1872255" cy="1831641"/>
            <a:chOff x="0" y="0"/>
            <a:chExt cx="381954" cy="373669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499893" y="2818806"/>
            <a:ext cx="1872255" cy="1831641"/>
            <a:chOff x="0" y="0"/>
            <a:chExt cx="381954" cy="373669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2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372147" y="2818806"/>
            <a:ext cx="1872255" cy="1831641"/>
            <a:chOff x="0" y="0"/>
            <a:chExt cx="381954" cy="373669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3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456532" y="3387019"/>
            <a:ext cx="695216" cy="69521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361298" y="3387019"/>
            <a:ext cx="695216" cy="695216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266064" y="3387019"/>
            <a:ext cx="695216" cy="695216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4170831" y="2794360"/>
            <a:ext cx="1872255" cy="1831641"/>
            <a:chOff x="0" y="0"/>
            <a:chExt cx="381954" cy="373669"/>
          </a:xfrm>
        </p:grpSpPr>
        <p:sp>
          <p:nvSpPr>
            <p:cNvPr name="Freeform 24" id="24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994301" y="1097635"/>
            <a:ext cx="7616349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LISTA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8906213" y="5006218"/>
            <a:ext cx="8433996" cy="4743213"/>
            <a:chOff x="0" y="0"/>
            <a:chExt cx="1297103" cy="729481"/>
          </a:xfrm>
        </p:grpSpPr>
        <p:sp>
          <p:nvSpPr>
            <p:cNvPr name="Freeform 28" id="28"/>
            <p:cNvSpPr/>
            <p:nvPr/>
          </p:nvSpPr>
          <p:spPr>
            <a:xfrm>
              <a:off x="0" y="0"/>
              <a:ext cx="1297103" cy="729481"/>
            </a:xfrm>
            <a:custGeom>
              <a:avLst/>
              <a:gdLst/>
              <a:ahLst/>
              <a:cxnLst/>
              <a:rect r="r" b="b" t="t" l="l"/>
              <a:pathLst>
                <a:path h="729481" w="1297103">
                  <a:moveTo>
                    <a:pt x="0" y="0"/>
                  </a:moveTo>
                  <a:lnTo>
                    <a:pt x="1297103" y="0"/>
                  </a:lnTo>
                  <a:lnTo>
                    <a:pt x="1297103" y="729481"/>
                  </a:lnTo>
                  <a:lnTo>
                    <a:pt x="0" y="72948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9055794" y="4797451"/>
            <a:ext cx="8570121" cy="4825251"/>
            <a:chOff x="0" y="0"/>
            <a:chExt cx="1318039" cy="742098"/>
          </a:xfrm>
        </p:grpSpPr>
        <p:sp>
          <p:nvSpPr>
            <p:cNvPr name="Freeform 31" id="31"/>
            <p:cNvSpPr/>
            <p:nvPr/>
          </p:nvSpPr>
          <p:spPr>
            <a:xfrm>
              <a:off x="0" y="0"/>
              <a:ext cx="1318039" cy="742098"/>
            </a:xfrm>
            <a:custGeom>
              <a:avLst/>
              <a:gdLst/>
              <a:ahLst/>
              <a:cxnLst/>
              <a:rect r="r" b="b" t="t" l="l"/>
              <a:pathLst>
                <a:path h="742098" w="1318039">
                  <a:moveTo>
                    <a:pt x="0" y="0"/>
                  </a:moveTo>
                  <a:lnTo>
                    <a:pt x="1318039" y="0"/>
                  </a:lnTo>
                  <a:lnTo>
                    <a:pt x="1318039" y="742098"/>
                  </a:lnTo>
                  <a:lnTo>
                    <a:pt x="0" y="742098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9055794" y="4797451"/>
            <a:ext cx="8570121" cy="548393"/>
            <a:chOff x="0" y="0"/>
            <a:chExt cx="1804971" cy="115498"/>
          </a:xfrm>
        </p:grpSpPr>
        <p:sp>
          <p:nvSpPr>
            <p:cNvPr name="Freeform 34" id="34"/>
            <p:cNvSpPr/>
            <p:nvPr/>
          </p:nvSpPr>
          <p:spPr>
            <a:xfrm>
              <a:off x="0" y="0"/>
              <a:ext cx="1804971" cy="115498"/>
            </a:xfrm>
            <a:custGeom>
              <a:avLst/>
              <a:gdLst/>
              <a:ahLst/>
              <a:cxnLst/>
              <a:rect r="r" b="b" t="t" l="l"/>
              <a:pathLst>
                <a:path h="115498" w="1804971">
                  <a:moveTo>
                    <a:pt x="0" y="0"/>
                  </a:moveTo>
                  <a:lnTo>
                    <a:pt x="1804971" y="0"/>
                  </a:lnTo>
                  <a:lnTo>
                    <a:pt x="1804971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36" id="36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9195633" y="4928416"/>
            <a:ext cx="875003" cy="286462"/>
          </a:xfrm>
          <a:prstGeom prst="rect">
            <a:avLst/>
          </a:prstGeom>
        </p:spPr>
      </p:pic>
      <p:sp>
        <p:nvSpPr>
          <p:cNvPr name="TextBox 37" id="37"/>
          <p:cNvSpPr txBox="true"/>
          <p:nvPr/>
        </p:nvSpPr>
        <p:spPr>
          <a:xfrm rot="0">
            <a:off x="9428864" y="5477350"/>
            <a:ext cx="7953375" cy="4002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64"/>
              </a:lnSpc>
            </a:pPr>
            <a:r>
              <a:rPr lang="en-US" sz="2545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545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IList {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add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remove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(index: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get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(index: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set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(index: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, item: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 string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contains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isEmpty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84324" y="6107646"/>
            <a:ext cx="73072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Posições bem definidas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584324" y="6449723"/>
            <a:ext cx="8026326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Tamanho se adapta à posição ocupada de maior índice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584324" y="6791800"/>
            <a:ext cx="73072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Itens podem ser adicionados em qualquer posição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3755383" y="1368440"/>
            <a:ext cx="73072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Array de "luxo"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584324" y="7130586"/>
            <a:ext cx="73072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Não possui ordem de saída definida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678" y="5566335"/>
            <a:ext cx="16230600" cy="2921219"/>
            <a:chOff x="0" y="0"/>
            <a:chExt cx="21403936" cy="3852327"/>
          </a:xfrm>
        </p:grpSpPr>
        <p:sp>
          <p:nvSpPr>
            <p:cNvPr name="Freeform 3" id="3"/>
            <p:cNvSpPr/>
            <p:nvPr/>
          </p:nvSpPr>
          <p:spPr>
            <a:xfrm>
              <a:off x="31750" y="31750"/>
              <a:ext cx="21340435" cy="3788827"/>
            </a:xfrm>
            <a:custGeom>
              <a:avLst/>
              <a:gdLst/>
              <a:ahLst/>
              <a:cxnLst/>
              <a:rect r="r" b="b" t="t" l="l"/>
              <a:pathLst>
                <a:path h="3788827" w="21340435">
                  <a:moveTo>
                    <a:pt x="21247726" y="3788827"/>
                  </a:moveTo>
                  <a:lnTo>
                    <a:pt x="92710" y="3788827"/>
                  </a:lnTo>
                  <a:cubicBezTo>
                    <a:pt x="41910" y="3788827"/>
                    <a:pt x="0" y="3746917"/>
                    <a:pt x="0" y="369611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246457" y="0"/>
                  </a:lnTo>
                  <a:cubicBezTo>
                    <a:pt x="21297257" y="0"/>
                    <a:pt x="21339166" y="41910"/>
                    <a:pt x="21339166" y="92710"/>
                  </a:cubicBezTo>
                  <a:lnTo>
                    <a:pt x="21339166" y="3694847"/>
                  </a:lnTo>
                  <a:cubicBezTo>
                    <a:pt x="21340435" y="3746917"/>
                    <a:pt x="21298526" y="3788827"/>
                    <a:pt x="21247726" y="3788827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21403935" cy="3852328"/>
            </a:xfrm>
            <a:custGeom>
              <a:avLst/>
              <a:gdLst/>
              <a:ahLst/>
              <a:cxnLst/>
              <a:rect r="r" b="b" t="t" l="l"/>
              <a:pathLst>
                <a:path h="3852328" w="21403935">
                  <a:moveTo>
                    <a:pt x="21279476" y="59690"/>
                  </a:moveTo>
                  <a:cubicBezTo>
                    <a:pt x="21315035" y="59690"/>
                    <a:pt x="21344246" y="88900"/>
                    <a:pt x="21344246" y="124460"/>
                  </a:cubicBezTo>
                  <a:lnTo>
                    <a:pt x="21344246" y="3727867"/>
                  </a:lnTo>
                  <a:cubicBezTo>
                    <a:pt x="21344246" y="3763428"/>
                    <a:pt x="21315035" y="3792637"/>
                    <a:pt x="21279476" y="3792637"/>
                  </a:cubicBezTo>
                  <a:lnTo>
                    <a:pt x="124460" y="3792637"/>
                  </a:lnTo>
                  <a:cubicBezTo>
                    <a:pt x="88900" y="3792637"/>
                    <a:pt x="59690" y="3763428"/>
                    <a:pt x="59690" y="372786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279476" y="59690"/>
                  </a:lnTo>
                  <a:moveTo>
                    <a:pt x="212794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727867"/>
                  </a:lnTo>
                  <a:cubicBezTo>
                    <a:pt x="0" y="3796447"/>
                    <a:pt x="55880" y="3852328"/>
                    <a:pt x="124460" y="3852328"/>
                  </a:cubicBezTo>
                  <a:lnTo>
                    <a:pt x="21279476" y="3852328"/>
                  </a:lnTo>
                  <a:cubicBezTo>
                    <a:pt x="21348057" y="3852328"/>
                    <a:pt x="21403935" y="3796447"/>
                    <a:pt x="21403935" y="3727867"/>
                  </a:cubicBezTo>
                  <a:lnTo>
                    <a:pt x="21403935" y="124460"/>
                  </a:lnTo>
                  <a:cubicBezTo>
                    <a:pt x="21403935" y="55880"/>
                    <a:pt x="21348057" y="0"/>
                    <a:pt x="212794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2017">
            <a:off x="1028682" y="6183413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3584083" y="6068125"/>
            <a:ext cx="280984" cy="278202"/>
            <a:chOff x="0" y="0"/>
            <a:chExt cx="1008785" cy="998798"/>
          </a:xfrm>
        </p:grpSpPr>
        <p:sp>
          <p:nvSpPr>
            <p:cNvPr name="Freeform 7" id="7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4422911" y="6068125"/>
            <a:ext cx="280984" cy="278202"/>
            <a:chOff x="0" y="0"/>
            <a:chExt cx="1008785" cy="998798"/>
          </a:xfrm>
        </p:grpSpPr>
        <p:sp>
          <p:nvSpPr>
            <p:cNvPr name="Freeform 10" id="10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9003497" y="6068125"/>
            <a:ext cx="280984" cy="278202"/>
            <a:chOff x="0" y="0"/>
            <a:chExt cx="1008785" cy="998798"/>
          </a:xfrm>
        </p:grpSpPr>
        <p:sp>
          <p:nvSpPr>
            <p:cNvPr name="Freeform 13" id="13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4" id="14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15" id="15"/>
          <p:cNvSpPr/>
          <p:nvPr/>
        </p:nvSpPr>
        <p:spPr>
          <a:xfrm rot="2017">
            <a:off x="1028682" y="4298492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850168" y="6207226"/>
            <a:ext cx="2868625" cy="1868192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12836330" y="6475965"/>
            <a:ext cx="3454146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Pilha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40138" y="6475965"/>
            <a:ext cx="4168873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Lista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493088" y="6475965"/>
            <a:ext cx="3301802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Fila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767613" y="1295400"/>
            <a:ext cx="8752774" cy="1958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COLEÇÕES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29547" y="4722075"/>
            <a:ext cx="1872255" cy="1831641"/>
            <a:chOff x="0" y="0"/>
            <a:chExt cx="381954" cy="373669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0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501802" y="4722075"/>
            <a:ext cx="1872255" cy="1831641"/>
            <a:chOff x="0" y="0"/>
            <a:chExt cx="381954" cy="373669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374057" y="4722075"/>
            <a:ext cx="1872255" cy="1831641"/>
            <a:chOff x="0" y="0"/>
            <a:chExt cx="381954" cy="373669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2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246311" y="4722075"/>
            <a:ext cx="1872255" cy="1831641"/>
            <a:chOff x="0" y="0"/>
            <a:chExt cx="381954" cy="373669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3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330696" y="5290288"/>
            <a:ext cx="695216" cy="69521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235462" y="5290288"/>
            <a:ext cx="695216" cy="695216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140228" y="5290288"/>
            <a:ext cx="695216" cy="695216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4044995" y="4598144"/>
            <a:ext cx="1872255" cy="1831641"/>
            <a:chOff x="0" y="0"/>
            <a:chExt cx="381954" cy="373669"/>
          </a:xfrm>
        </p:grpSpPr>
        <p:sp>
          <p:nvSpPr>
            <p:cNvPr name="Freeform 24" id="24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994301" y="1097635"/>
            <a:ext cx="7616349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FILA</a:t>
            </a:r>
          </a:p>
        </p:txBody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2301764" y="4821427"/>
            <a:ext cx="1022628" cy="1632939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16222405" y="4821427"/>
            <a:ext cx="1022628" cy="1632939"/>
          </a:xfrm>
          <a:prstGeom prst="rect">
            <a:avLst/>
          </a:prstGeom>
        </p:spPr>
      </p:pic>
      <p:sp>
        <p:nvSpPr>
          <p:cNvPr name="TextBox 29" id="29"/>
          <p:cNvSpPr txBox="true"/>
          <p:nvPr/>
        </p:nvSpPr>
        <p:spPr>
          <a:xfrm rot="0">
            <a:off x="4597487" y="1368440"/>
            <a:ext cx="73072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Primeiro a Chegar Primeiro a Sair (PCPS)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597487" y="1695679"/>
            <a:ext cx="73072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First In, First Out (FIFO)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55383" y="2818806"/>
            <a:ext cx="1872255" cy="1831641"/>
            <a:chOff x="0" y="0"/>
            <a:chExt cx="381954" cy="373669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0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627638" y="2818806"/>
            <a:ext cx="1872255" cy="1831641"/>
            <a:chOff x="0" y="0"/>
            <a:chExt cx="381954" cy="373669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499893" y="2818806"/>
            <a:ext cx="1872255" cy="1831641"/>
            <a:chOff x="0" y="0"/>
            <a:chExt cx="381954" cy="373669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2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372147" y="2818806"/>
            <a:ext cx="1872255" cy="1831641"/>
            <a:chOff x="0" y="0"/>
            <a:chExt cx="381954" cy="373669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3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456532" y="3387019"/>
            <a:ext cx="695216" cy="69521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361298" y="3387019"/>
            <a:ext cx="695216" cy="695216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266064" y="3387019"/>
            <a:ext cx="695216" cy="695216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4170831" y="2694875"/>
            <a:ext cx="1872255" cy="1831641"/>
            <a:chOff x="0" y="0"/>
            <a:chExt cx="381954" cy="373669"/>
          </a:xfrm>
        </p:grpSpPr>
        <p:sp>
          <p:nvSpPr>
            <p:cNvPr name="Freeform 24" id="24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994301" y="1097635"/>
            <a:ext cx="7616349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FILA</a:t>
            </a:r>
          </a:p>
        </p:txBody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2427600" y="2918157"/>
            <a:ext cx="1022628" cy="1632939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16348241" y="2918157"/>
            <a:ext cx="1022628" cy="1632939"/>
          </a:xfrm>
          <a:prstGeom prst="rect">
            <a:avLst/>
          </a:prstGeom>
        </p:spPr>
      </p:pic>
      <p:sp>
        <p:nvSpPr>
          <p:cNvPr name="TextBox 29" id="29"/>
          <p:cNvSpPr txBox="true"/>
          <p:nvPr/>
        </p:nvSpPr>
        <p:spPr>
          <a:xfrm rot="0">
            <a:off x="584324" y="6107646"/>
            <a:ext cx="73072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Posições bem definidas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84324" y="6449723"/>
            <a:ext cx="8026326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Tamanho se adapta à posição ocupada de maior índice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84324" y="6791800"/>
            <a:ext cx="8787824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Itens podem ser adicionados apenas no menor índice (zero)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84324" y="7130586"/>
            <a:ext cx="73072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Saída deve ser feita pelo maior índice ocupado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597487" y="1368440"/>
            <a:ext cx="73072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Primeiro a Chegar Primeiro a Sair (PCPS)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597487" y="1695679"/>
            <a:ext cx="73072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First In, First Out (FIFO)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55383" y="2818806"/>
            <a:ext cx="1872255" cy="1831641"/>
            <a:chOff x="0" y="0"/>
            <a:chExt cx="381954" cy="373669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0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627638" y="2818806"/>
            <a:ext cx="1872255" cy="1831641"/>
            <a:chOff x="0" y="0"/>
            <a:chExt cx="381954" cy="373669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499893" y="2818806"/>
            <a:ext cx="1872255" cy="1831641"/>
            <a:chOff x="0" y="0"/>
            <a:chExt cx="381954" cy="373669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2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372147" y="2818806"/>
            <a:ext cx="1872255" cy="1831641"/>
            <a:chOff x="0" y="0"/>
            <a:chExt cx="381954" cy="373669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3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456532" y="3387019"/>
            <a:ext cx="695216" cy="69521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361298" y="3387019"/>
            <a:ext cx="695216" cy="695216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266064" y="3387019"/>
            <a:ext cx="695216" cy="695216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4170831" y="2694875"/>
            <a:ext cx="1872255" cy="1831641"/>
            <a:chOff x="0" y="0"/>
            <a:chExt cx="381954" cy="373669"/>
          </a:xfrm>
        </p:grpSpPr>
        <p:sp>
          <p:nvSpPr>
            <p:cNvPr name="Freeform 24" id="24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994301" y="1097635"/>
            <a:ext cx="7616349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FILA</a:t>
            </a:r>
          </a:p>
        </p:txBody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2427600" y="2918157"/>
            <a:ext cx="1022628" cy="1632939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16348241" y="2918157"/>
            <a:ext cx="1022628" cy="1632939"/>
          </a:xfrm>
          <a:prstGeom prst="rect">
            <a:avLst/>
          </a:prstGeom>
        </p:spPr>
      </p:pic>
      <p:grpSp>
        <p:nvGrpSpPr>
          <p:cNvPr name="Group 29" id="29"/>
          <p:cNvGrpSpPr/>
          <p:nvPr/>
        </p:nvGrpSpPr>
        <p:grpSpPr>
          <a:xfrm rot="0">
            <a:off x="9500106" y="5352267"/>
            <a:ext cx="6503570" cy="3453395"/>
            <a:chOff x="0" y="0"/>
            <a:chExt cx="1000214" cy="531114"/>
          </a:xfrm>
        </p:grpSpPr>
        <p:sp>
          <p:nvSpPr>
            <p:cNvPr name="Freeform 30" id="30"/>
            <p:cNvSpPr/>
            <p:nvPr/>
          </p:nvSpPr>
          <p:spPr>
            <a:xfrm>
              <a:off x="0" y="0"/>
              <a:ext cx="1000214" cy="531114"/>
            </a:xfrm>
            <a:custGeom>
              <a:avLst/>
              <a:gdLst/>
              <a:ahLst/>
              <a:cxnLst/>
              <a:rect r="r" b="b" t="t" l="l"/>
              <a:pathLst>
                <a:path h="531114" w="1000214">
                  <a:moveTo>
                    <a:pt x="0" y="0"/>
                  </a:moveTo>
                  <a:lnTo>
                    <a:pt x="1000214" y="0"/>
                  </a:lnTo>
                  <a:lnTo>
                    <a:pt x="1000214" y="531114"/>
                  </a:lnTo>
                  <a:lnTo>
                    <a:pt x="0" y="5311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9649688" y="5143500"/>
            <a:ext cx="6651123" cy="3545989"/>
            <a:chOff x="0" y="0"/>
            <a:chExt cx="1022907" cy="545354"/>
          </a:xfrm>
        </p:grpSpPr>
        <p:sp>
          <p:nvSpPr>
            <p:cNvPr name="Freeform 33" id="33"/>
            <p:cNvSpPr/>
            <p:nvPr/>
          </p:nvSpPr>
          <p:spPr>
            <a:xfrm>
              <a:off x="0" y="0"/>
              <a:ext cx="1022907" cy="545354"/>
            </a:xfrm>
            <a:custGeom>
              <a:avLst/>
              <a:gdLst/>
              <a:ahLst/>
              <a:cxnLst/>
              <a:rect r="r" b="b" t="t" l="l"/>
              <a:pathLst>
                <a:path h="545354" w="1022907">
                  <a:moveTo>
                    <a:pt x="0" y="0"/>
                  </a:moveTo>
                  <a:lnTo>
                    <a:pt x="1022907" y="0"/>
                  </a:lnTo>
                  <a:lnTo>
                    <a:pt x="1022907" y="545354"/>
                  </a:lnTo>
                  <a:lnTo>
                    <a:pt x="0" y="54535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9649688" y="5143500"/>
            <a:ext cx="6651123" cy="548393"/>
            <a:chOff x="0" y="0"/>
            <a:chExt cx="1400807" cy="115498"/>
          </a:xfrm>
        </p:grpSpPr>
        <p:sp>
          <p:nvSpPr>
            <p:cNvPr name="Freeform 36" id="36"/>
            <p:cNvSpPr/>
            <p:nvPr/>
          </p:nvSpPr>
          <p:spPr>
            <a:xfrm>
              <a:off x="0" y="0"/>
              <a:ext cx="1400807" cy="115498"/>
            </a:xfrm>
            <a:custGeom>
              <a:avLst/>
              <a:gdLst/>
              <a:ahLst/>
              <a:cxnLst/>
              <a:rect r="r" b="b" t="t" l="l"/>
              <a:pathLst>
                <a:path h="115498" w="1400807">
                  <a:moveTo>
                    <a:pt x="0" y="0"/>
                  </a:moveTo>
                  <a:lnTo>
                    <a:pt x="1400807" y="0"/>
                  </a:lnTo>
                  <a:lnTo>
                    <a:pt x="1400807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38" id="38"/>
          <p:cNvPicPr>
            <a:picLocks noChangeAspect="true"/>
          </p:cNvPicPr>
          <p:nvPr/>
        </p:nvPicPr>
        <p:blipFill>
          <a:blip r:embed="rId3"/>
          <a:srcRect l="0" t="25116" r="5098" b="33458"/>
          <a:stretch>
            <a:fillRect/>
          </a:stretch>
        </p:blipFill>
        <p:spPr>
          <a:xfrm flipH="false" flipV="false" rot="0">
            <a:off x="9789526" y="5274465"/>
            <a:ext cx="875003" cy="286462"/>
          </a:xfrm>
          <a:prstGeom prst="rect">
            <a:avLst/>
          </a:prstGeom>
        </p:spPr>
      </p:pic>
      <p:sp>
        <p:nvSpPr>
          <p:cNvPr name="TextBox 39" id="39"/>
          <p:cNvSpPr txBox="true"/>
          <p:nvPr/>
        </p:nvSpPr>
        <p:spPr>
          <a:xfrm rot="0">
            <a:off x="10022757" y="5823399"/>
            <a:ext cx="5820590" cy="2687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64"/>
              </a:lnSpc>
            </a:pPr>
            <a:r>
              <a:rPr lang="en-US" sz="2545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545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IQueue {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enqueue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dequeue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584324" y="6107646"/>
            <a:ext cx="73072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Posições bem definidas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584324" y="6449723"/>
            <a:ext cx="8026326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Tamanho se adapta à posição ocupada de maior índice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584324" y="6791800"/>
            <a:ext cx="8787824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Itens podem ser adicionados apenas no menor índice (zero)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584324" y="7130586"/>
            <a:ext cx="73072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Saída deve ser feita pelo maior índice ocupado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4597487" y="1368440"/>
            <a:ext cx="73072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Primeiro a Chegar Primeiro a Sair (PCPS)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4597487" y="1695679"/>
            <a:ext cx="73072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First In, First Out (FIFO)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678" y="5566335"/>
            <a:ext cx="16230600" cy="2921219"/>
            <a:chOff x="0" y="0"/>
            <a:chExt cx="21403936" cy="3852327"/>
          </a:xfrm>
        </p:grpSpPr>
        <p:sp>
          <p:nvSpPr>
            <p:cNvPr name="Freeform 3" id="3"/>
            <p:cNvSpPr/>
            <p:nvPr/>
          </p:nvSpPr>
          <p:spPr>
            <a:xfrm>
              <a:off x="31750" y="31750"/>
              <a:ext cx="21340435" cy="3788827"/>
            </a:xfrm>
            <a:custGeom>
              <a:avLst/>
              <a:gdLst/>
              <a:ahLst/>
              <a:cxnLst/>
              <a:rect r="r" b="b" t="t" l="l"/>
              <a:pathLst>
                <a:path h="3788827" w="21340435">
                  <a:moveTo>
                    <a:pt x="21247726" y="3788827"/>
                  </a:moveTo>
                  <a:lnTo>
                    <a:pt x="92710" y="3788827"/>
                  </a:lnTo>
                  <a:cubicBezTo>
                    <a:pt x="41910" y="3788827"/>
                    <a:pt x="0" y="3746917"/>
                    <a:pt x="0" y="369611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246457" y="0"/>
                  </a:lnTo>
                  <a:cubicBezTo>
                    <a:pt x="21297257" y="0"/>
                    <a:pt x="21339166" y="41910"/>
                    <a:pt x="21339166" y="92710"/>
                  </a:cubicBezTo>
                  <a:lnTo>
                    <a:pt x="21339166" y="3694847"/>
                  </a:lnTo>
                  <a:cubicBezTo>
                    <a:pt x="21340435" y="3746917"/>
                    <a:pt x="21298526" y="3788827"/>
                    <a:pt x="21247726" y="3788827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21403935" cy="3852328"/>
            </a:xfrm>
            <a:custGeom>
              <a:avLst/>
              <a:gdLst/>
              <a:ahLst/>
              <a:cxnLst/>
              <a:rect r="r" b="b" t="t" l="l"/>
              <a:pathLst>
                <a:path h="3852328" w="21403935">
                  <a:moveTo>
                    <a:pt x="21279476" y="59690"/>
                  </a:moveTo>
                  <a:cubicBezTo>
                    <a:pt x="21315035" y="59690"/>
                    <a:pt x="21344246" y="88900"/>
                    <a:pt x="21344246" y="124460"/>
                  </a:cubicBezTo>
                  <a:lnTo>
                    <a:pt x="21344246" y="3727867"/>
                  </a:lnTo>
                  <a:cubicBezTo>
                    <a:pt x="21344246" y="3763428"/>
                    <a:pt x="21315035" y="3792637"/>
                    <a:pt x="21279476" y="3792637"/>
                  </a:cubicBezTo>
                  <a:lnTo>
                    <a:pt x="124460" y="3792637"/>
                  </a:lnTo>
                  <a:cubicBezTo>
                    <a:pt x="88900" y="3792637"/>
                    <a:pt x="59690" y="3763428"/>
                    <a:pt x="59690" y="372786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279476" y="59690"/>
                  </a:lnTo>
                  <a:moveTo>
                    <a:pt x="212794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727867"/>
                  </a:lnTo>
                  <a:cubicBezTo>
                    <a:pt x="0" y="3796447"/>
                    <a:pt x="55880" y="3852328"/>
                    <a:pt x="124460" y="3852328"/>
                  </a:cubicBezTo>
                  <a:lnTo>
                    <a:pt x="21279476" y="3852328"/>
                  </a:lnTo>
                  <a:cubicBezTo>
                    <a:pt x="21348057" y="3852328"/>
                    <a:pt x="21403935" y="3796447"/>
                    <a:pt x="21403935" y="3727867"/>
                  </a:cubicBezTo>
                  <a:lnTo>
                    <a:pt x="21403935" y="124460"/>
                  </a:lnTo>
                  <a:cubicBezTo>
                    <a:pt x="21403935" y="55880"/>
                    <a:pt x="21348057" y="0"/>
                    <a:pt x="212794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2017">
            <a:off x="1028682" y="6183413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3584083" y="6068125"/>
            <a:ext cx="280984" cy="278202"/>
            <a:chOff x="0" y="0"/>
            <a:chExt cx="1008785" cy="998798"/>
          </a:xfrm>
        </p:grpSpPr>
        <p:sp>
          <p:nvSpPr>
            <p:cNvPr name="Freeform 7" id="7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4422911" y="6068125"/>
            <a:ext cx="280984" cy="278202"/>
            <a:chOff x="0" y="0"/>
            <a:chExt cx="1008785" cy="998798"/>
          </a:xfrm>
        </p:grpSpPr>
        <p:sp>
          <p:nvSpPr>
            <p:cNvPr name="Freeform 10" id="10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9003497" y="6068125"/>
            <a:ext cx="280984" cy="278202"/>
            <a:chOff x="0" y="0"/>
            <a:chExt cx="1008785" cy="998798"/>
          </a:xfrm>
        </p:grpSpPr>
        <p:sp>
          <p:nvSpPr>
            <p:cNvPr name="Freeform 13" id="13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4" id="14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15" id="15"/>
          <p:cNvSpPr/>
          <p:nvPr/>
        </p:nvSpPr>
        <p:spPr>
          <a:xfrm rot="2017">
            <a:off x="1028682" y="4298492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29090" y="6303356"/>
            <a:ext cx="2868625" cy="1868192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12836330" y="6475965"/>
            <a:ext cx="3454146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Pilha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40138" y="6475965"/>
            <a:ext cx="4168873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Lista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493088" y="6475965"/>
            <a:ext cx="3301802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Fila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767613" y="1295400"/>
            <a:ext cx="8752774" cy="1958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COLEÇÕES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16618" y="4674887"/>
            <a:ext cx="1872255" cy="1831641"/>
            <a:chOff x="0" y="0"/>
            <a:chExt cx="381954" cy="373669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0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688873" y="4674887"/>
            <a:ext cx="1872255" cy="1831641"/>
            <a:chOff x="0" y="0"/>
            <a:chExt cx="381954" cy="373669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561128" y="4674887"/>
            <a:ext cx="1872255" cy="1831641"/>
            <a:chOff x="0" y="0"/>
            <a:chExt cx="381954" cy="373669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2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433383" y="4674887"/>
            <a:ext cx="1872255" cy="1831641"/>
            <a:chOff x="0" y="0"/>
            <a:chExt cx="381954" cy="373669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3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517767" y="5243099"/>
            <a:ext cx="695216" cy="69521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422533" y="5243099"/>
            <a:ext cx="695216" cy="695216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327300" y="5243099"/>
            <a:ext cx="695216" cy="695216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4232066" y="4550955"/>
            <a:ext cx="1872255" cy="1831641"/>
            <a:chOff x="0" y="0"/>
            <a:chExt cx="381954" cy="373669"/>
          </a:xfrm>
        </p:grpSpPr>
        <p:sp>
          <p:nvSpPr>
            <p:cNvPr name="Freeform 24" id="24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994301" y="1097635"/>
            <a:ext cx="7616349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PILHA</a:t>
            </a:r>
          </a:p>
        </p:txBody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2488835" y="4426630"/>
            <a:ext cx="1022628" cy="1632939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5269888">
            <a:off x="2507598" y="5024285"/>
            <a:ext cx="1022628" cy="1632939"/>
          </a:xfrm>
          <a:prstGeom prst="rect">
            <a:avLst/>
          </a:prstGeom>
        </p:spPr>
      </p:pic>
      <p:sp>
        <p:nvSpPr>
          <p:cNvPr name="TextBox 29" id="29"/>
          <p:cNvSpPr txBox="true"/>
          <p:nvPr/>
        </p:nvSpPr>
        <p:spPr>
          <a:xfrm rot="0">
            <a:off x="4597487" y="1368440"/>
            <a:ext cx="73072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Primeiro a Chegar Último a Sair (PCUS)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597487" y="1695679"/>
            <a:ext cx="73072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First In, Last Out (FILO)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55383" y="2818806"/>
            <a:ext cx="1872255" cy="1831641"/>
            <a:chOff x="0" y="0"/>
            <a:chExt cx="381954" cy="373669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0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627638" y="2818806"/>
            <a:ext cx="1872255" cy="1831641"/>
            <a:chOff x="0" y="0"/>
            <a:chExt cx="381954" cy="373669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499893" y="2818806"/>
            <a:ext cx="1872255" cy="1831641"/>
            <a:chOff x="0" y="0"/>
            <a:chExt cx="381954" cy="373669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2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372147" y="2818806"/>
            <a:ext cx="1872255" cy="1831641"/>
            <a:chOff x="0" y="0"/>
            <a:chExt cx="381954" cy="373669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3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456532" y="3387019"/>
            <a:ext cx="695216" cy="69521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361298" y="3387019"/>
            <a:ext cx="695216" cy="695216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266064" y="3387019"/>
            <a:ext cx="695216" cy="695216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4170831" y="2694875"/>
            <a:ext cx="1872255" cy="1831641"/>
            <a:chOff x="0" y="0"/>
            <a:chExt cx="381954" cy="373669"/>
          </a:xfrm>
        </p:grpSpPr>
        <p:sp>
          <p:nvSpPr>
            <p:cNvPr name="Freeform 24" id="24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994301" y="1097635"/>
            <a:ext cx="7616349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PILHA</a:t>
            </a:r>
          </a:p>
        </p:txBody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2427600" y="2570549"/>
            <a:ext cx="1022628" cy="1632939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5269888">
            <a:off x="2446363" y="3168204"/>
            <a:ext cx="1022628" cy="1632939"/>
          </a:xfrm>
          <a:prstGeom prst="rect">
            <a:avLst/>
          </a:prstGeom>
        </p:spPr>
      </p:pic>
      <p:sp>
        <p:nvSpPr>
          <p:cNvPr name="TextBox 29" id="29"/>
          <p:cNvSpPr txBox="true"/>
          <p:nvPr/>
        </p:nvSpPr>
        <p:spPr>
          <a:xfrm rot="0">
            <a:off x="584324" y="6107646"/>
            <a:ext cx="73072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Posições bem definidas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84324" y="6449723"/>
            <a:ext cx="8026326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Tamanho se adapta à posição ocupada de maior índice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84324" y="6791800"/>
            <a:ext cx="8787824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Itens podem ser adicionados apenas no menor índice (zero)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84324" y="7130586"/>
            <a:ext cx="73072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Saída deve ser feita pelo menor índice ocupado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597487" y="1368440"/>
            <a:ext cx="73072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Primeiro a Chegar Último a Sair (PCUS)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597487" y="1695679"/>
            <a:ext cx="73072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First In, Last Out (FILO)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55383" y="2818806"/>
            <a:ext cx="1872255" cy="1831641"/>
            <a:chOff x="0" y="0"/>
            <a:chExt cx="381954" cy="373669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0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627638" y="2818806"/>
            <a:ext cx="1872255" cy="1831641"/>
            <a:chOff x="0" y="0"/>
            <a:chExt cx="381954" cy="373669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499893" y="2818806"/>
            <a:ext cx="1872255" cy="1831641"/>
            <a:chOff x="0" y="0"/>
            <a:chExt cx="381954" cy="373669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2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372147" y="2818806"/>
            <a:ext cx="1872255" cy="1831641"/>
            <a:chOff x="0" y="0"/>
            <a:chExt cx="381954" cy="373669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3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456532" y="3387019"/>
            <a:ext cx="695216" cy="69521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361298" y="3387019"/>
            <a:ext cx="695216" cy="695216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266064" y="3387019"/>
            <a:ext cx="695216" cy="695216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4170831" y="2694875"/>
            <a:ext cx="1872255" cy="1831641"/>
            <a:chOff x="0" y="0"/>
            <a:chExt cx="381954" cy="373669"/>
          </a:xfrm>
        </p:grpSpPr>
        <p:sp>
          <p:nvSpPr>
            <p:cNvPr name="Freeform 24" id="24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r="r" b="b" t="t" l="l"/>
              <a:pathLst>
                <a:path h="373669" w="381954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994301" y="1097635"/>
            <a:ext cx="7616349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PILHA</a:t>
            </a:r>
          </a:p>
        </p:txBody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2427600" y="2570549"/>
            <a:ext cx="1022628" cy="1632939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5269888">
            <a:off x="2446363" y="3168204"/>
            <a:ext cx="1022628" cy="1632939"/>
          </a:xfrm>
          <a:prstGeom prst="rect">
            <a:avLst/>
          </a:prstGeom>
        </p:spPr>
      </p:pic>
      <p:sp>
        <p:nvSpPr>
          <p:cNvPr name="TextBox 29" id="29"/>
          <p:cNvSpPr txBox="true"/>
          <p:nvPr/>
        </p:nvSpPr>
        <p:spPr>
          <a:xfrm rot="0">
            <a:off x="584324" y="6107646"/>
            <a:ext cx="73072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Posições bem definidas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84324" y="6449723"/>
            <a:ext cx="8026326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Tamanho se adapta à posição ocupada de maior índice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84324" y="6791800"/>
            <a:ext cx="8787824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Itens podem ser adicionados apenas no menor índice (zero)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84324" y="7130586"/>
            <a:ext cx="73072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Saída deve ser feita pelo menor índice ocupado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597487" y="1368440"/>
            <a:ext cx="73072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Primeiro a Chegar Último a Sair (PCUS)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597487" y="1695679"/>
            <a:ext cx="73072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First In, Last Out (FILO)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10239120" y="6099773"/>
            <a:ext cx="5388596" cy="2861344"/>
            <a:chOff x="0" y="0"/>
            <a:chExt cx="1000214" cy="531114"/>
          </a:xfrm>
        </p:grpSpPr>
        <p:sp>
          <p:nvSpPr>
            <p:cNvPr name="Freeform 36" id="36"/>
            <p:cNvSpPr/>
            <p:nvPr/>
          </p:nvSpPr>
          <p:spPr>
            <a:xfrm>
              <a:off x="0" y="0"/>
              <a:ext cx="1000214" cy="531114"/>
            </a:xfrm>
            <a:custGeom>
              <a:avLst/>
              <a:gdLst/>
              <a:ahLst/>
              <a:cxnLst/>
              <a:rect r="r" b="b" t="t" l="l"/>
              <a:pathLst>
                <a:path h="531114" w="1000214">
                  <a:moveTo>
                    <a:pt x="0" y="0"/>
                  </a:moveTo>
                  <a:lnTo>
                    <a:pt x="1000214" y="0"/>
                  </a:lnTo>
                  <a:lnTo>
                    <a:pt x="1000214" y="531114"/>
                  </a:lnTo>
                  <a:lnTo>
                    <a:pt x="0" y="5311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0363057" y="5926797"/>
            <a:ext cx="5510852" cy="2938064"/>
            <a:chOff x="0" y="0"/>
            <a:chExt cx="1022907" cy="545354"/>
          </a:xfrm>
        </p:grpSpPr>
        <p:sp>
          <p:nvSpPr>
            <p:cNvPr name="Freeform 39" id="39"/>
            <p:cNvSpPr/>
            <p:nvPr/>
          </p:nvSpPr>
          <p:spPr>
            <a:xfrm>
              <a:off x="0" y="0"/>
              <a:ext cx="1022907" cy="545354"/>
            </a:xfrm>
            <a:custGeom>
              <a:avLst/>
              <a:gdLst/>
              <a:ahLst/>
              <a:cxnLst/>
              <a:rect r="r" b="b" t="t" l="l"/>
              <a:pathLst>
                <a:path h="545354" w="1022907">
                  <a:moveTo>
                    <a:pt x="0" y="0"/>
                  </a:moveTo>
                  <a:lnTo>
                    <a:pt x="1022907" y="0"/>
                  </a:lnTo>
                  <a:lnTo>
                    <a:pt x="1022907" y="545354"/>
                  </a:lnTo>
                  <a:lnTo>
                    <a:pt x="0" y="54535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0388701" y="5926797"/>
            <a:ext cx="5485208" cy="444817"/>
            <a:chOff x="0" y="0"/>
            <a:chExt cx="1155251" cy="93684"/>
          </a:xfrm>
        </p:grpSpPr>
        <p:sp>
          <p:nvSpPr>
            <p:cNvPr name="Freeform 42" id="42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r="r" b="b" t="t" l="l"/>
              <a:pathLst>
                <a:path h="93684" w="1155251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44" id="44"/>
          <p:cNvPicPr>
            <a:picLocks noChangeAspect="true"/>
          </p:cNvPicPr>
          <p:nvPr/>
        </p:nvPicPr>
        <p:blipFill>
          <a:blip r:embed="rId3"/>
          <a:srcRect l="0" t="25116" r="5098" b="33458"/>
          <a:stretch>
            <a:fillRect/>
          </a:stretch>
        </p:blipFill>
        <p:spPr>
          <a:xfrm flipH="false" flipV="false" rot="0">
            <a:off x="10478921" y="6035310"/>
            <a:ext cx="724992" cy="237351"/>
          </a:xfrm>
          <a:prstGeom prst="rect">
            <a:avLst/>
          </a:prstGeom>
        </p:spPr>
      </p:pic>
      <p:sp>
        <p:nvSpPr>
          <p:cNvPr name="TextBox 45" id="45"/>
          <p:cNvSpPr txBox="true"/>
          <p:nvPr/>
        </p:nvSpPr>
        <p:spPr>
          <a:xfrm rot="0">
            <a:off x="10672167" y="6474077"/>
            <a:ext cx="4340579" cy="2242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IStack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pop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35826" y="1247775"/>
            <a:ext cx="7616349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DESAFIO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994409" y="3559131"/>
            <a:ext cx="5388596" cy="2861344"/>
            <a:chOff x="0" y="0"/>
            <a:chExt cx="1000214" cy="53111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000214" cy="531114"/>
            </a:xfrm>
            <a:custGeom>
              <a:avLst/>
              <a:gdLst/>
              <a:ahLst/>
              <a:cxnLst/>
              <a:rect r="r" b="b" t="t" l="l"/>
              <a:pathLst>
                <a:path h="531114" w="1000214">
                  <a:moveTo>
                    <a:pt x="0" y="0"/>
                  </a:moveTo>
                  <a:lnTo>
                    <a:pt x="1000214" y="0"/>
                  </a:lnTo>
                  <a:lnTo>
                    <a:pt x="1000214" y="531114"/>
                  </a:lnTo>
                  <a:lnTo>
                    <a:pt x="0" y="5311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118346" y="3386155"/>
            <a:ext cx="5510852" cy="2938064"/>
            <a:chOff x="0" y="0"/>
            <a:chExt cx="1022907" cy="545354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022907" cy="545354"/>
            </a:xfrm>
            <a:custGeom>
              <a:avLst/>
              <a:gdLst/>
              <a:ahLst/>
              <a:cxnLst/>
              <a:rect r="r" b="b" t="t" l="l"/>
              <a:pathLst>
                <a:path h="545354" w="1022907">
                  <a:moveTo>
                    <a:pt x="0" y="0"/>
                  </a:moveTo>
                  <a:lnTo>
                    <a:pt x="1022907" y="0"/>
                  </a:lnTo>
                  <a:lnTo>
                    <a:pt x="1022907" y="545354"/>
                  </a:lnTo>
                  <a:lnTo>
                    <a:pt x="0" y="54535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143990" y="3386155"/>
            <a:ext cx="5485208" cy="444817"/>
            <a:chOff x="0" y="0"/>
            <a:chExt cx="1155251" cy="93684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r="r" b="b" t="t" l="l"/>
              <a:pathLst>
                <a:path h="93684" w="1155251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11234210" y="3494667"/>
            <a:ext cx="724992" cy="237351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1427456" y="3933435"/>
            <a:ext cx="4822706" cy="2242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IQueue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enqueue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dequeue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73078" y="2768815"/>
            <a:ext cx="945395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Implementar as interfaces de estruturas de dados apresentadas.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198759" y="4151371"/>
            <a:ext cx="6880398" cy="3869482"/>
            <a:chOff x="0" y="0"/>
            <a:chExt cx="1297103" cy="729481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1297103" cy="729481"/>
            </a:xfrm>
            <a:custGeom>
              <a:avLst/>
              <a:gdLst/>
              <a:ahLst/>
              <a:cxnLst/>
              <a:rect r="r" b="b" t="t" l="l"/>
              <a:pathLst>
                <a:path h="729481" w="1297103">
                  <a:moveTo>
                    <a:pt x="0" y="0"/>
                  </a:moveTo>
                  <a:lnTo>
                    <a:pt x="1297103" y="0"/>
                  </a:lnTo>
                  <a:lnTo>
                    <a:pt x="1297103" y="729481"/>
                  </a:lnTo>
                  <a:lnTo>
                    <a:pt x="0" y="72948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320786" y="3981060"/>
            <a:ext cx="6991448" cy="3936407"/>
            <a:chOff x="0" y="0"/>
            <a:chExt cx="1318039" cy="742098"/>
          </a:xfrm>
        </p:grpSpPr>
        <p:sp>
          <p:nvSpPr>
            <p:cNvPr name="Freeform 19" id="19"/>
            <p:cNvSpPr/>
            <p:nvPr/>
          </p:nvSpPr>
          <p:spPr>
            <a:xfrm>
              <a:off x="0" y="0"/>
              <a:ext cx="1318039" cy="742098"/>
            </a:xfrm>
            <a:custGeom>
              <a:avLst/>
              <a:gdLst/>
              <a:ahLst/>
              <a:cxnLst/>
              <a:rect r="r" b="b" t="t" l="l"/>
              <a:pathLst>
                <a:path h="742098" w="1318039">
                  <a:moveTo>
                    <a:pt x="0" y="0"/>
                  </a:moveTo>
                  <a:lnTo>
                    <a:pt x="1318039" y="0"/>
                  </a:lnTo>
                  <a:lnTo>
                    <a:pt x="1318039" y="742098"/>
                  </a:lnTo>
                  <a:lnTo>
                    <a:pt x="0" y="742098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348340" y="3981060"/>
            <a:ext cx="6963894" cy="454016"/>
            <a:chOff x="0" y="0"/>
            <a:chExt cx="1466680" cy="95621"/>
          </a:xfrm>
        </p:grpSpPr>
        <p:sp>
          <p:nvSpPr>
            <p:cNvPr name="Freeform 22" id="22"/>
            <p:cNvSpPr/>
            <p:nvPr/>
          </p:nvSpPr>
          <p:spPr>
            <a:xfrm>
              <a:off x="0" y="0"/>
              <a:ext cx="1466680" cy="95621"/>
            </a:xfrm>
            <a:custGeom>
              <a:avLst/>
              <a:gdLst/>
              <a:ahLst/>
              <a:cxnLst/>
              <a:rect r="r" b="b" t="t" l="l"/>
              <a:pathLst>
                <a:path h="95621" w="1466680">
                  <a:moveTo>
                    <a:pt x="0" y="0"/>
                  </a:moveTo>
                  <a:lnTo>
                    <a:pt x="1466680" y="0"/>
                  </a:lnTo>
                  <a:lnTo>
                    <a:pt x="1466680" y="95621"/>
                  </a:lnTo>
                  <a:lnTo>
                    <a:pt x="0" y="95621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1434865" y="4087900"/>
            <a:ext cx="713822" cy="233694"/>
          </a:xfrm>
          <a:prstGeom prst="rect">
            <a:avLst/>
          </a:prstGeom>
        </p:spPr>
      </p:pic>
      <p:sp>
        <p:nvSpPr>
          <p:cNvPr name="TextBox 25" id="25"/>
          <p:cNvSpPr txBox="true"/>
          <p:nvPr/>
        </p:nvSpPr>
        <p:spPr>
          <a:xfrm rot="0">
            <a:off x="1625134" y="4519174"/>
            <a:ext cx="6488310" cy="3281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07"/>
              </a:lnSpc>
            </a:pPr>
            <a:r>
              <a:rPr lang="en-US" sz="2076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076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IList {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add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remove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get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(index: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set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(index: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, item: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 string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contains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isEmpty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8713631" y="7134590"/>
            <a:ext cx="5388596" cy="2861344"/>
            <a:chOff x="0" y="0"/>
            <a:chExt cx="1000214" cy="531114"/>
          </a:xfrm>
        </p:grpSpPr>
        <p:sp>
          <p:nvSpPr>
            <p:cNvPr name="Freeform 27" id="27"/>
            <p:cNvSpPr/>
            <p:nvPr/>
          </p:nvSpPr>
          <p:spPr>
            <a:xfrm>
              <a:off x="0" y="0"/>
              <a:ext cx="1000214" cy="531114"/>
            </a:xfrm>
            <a:custGeom>
              <a:avLst/>
              <a:gdLst/>
              <a:ahLst/>
              <a:cxnLst/>
              <a:rect r="r" b="b" t="t" l="l"/>
              <a:pathLst>
                <a:path h="531114" w="1000214">
                  <a:moveTo>
                    <a:pt x="0" y="0"/>
                  </a:moveTo>
                  <a:lnTo>
                    <a:pt x="1000214" y="0"/>
                  </a:lnTo>
                  <a:lnTo>
                    <a:pt x="1000214" y="531114"/>
                  </a:lnTo>
                  <a:lnTo>
                    <a:pt x="0" y="5311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8837568" y="6961614"/>
            <a:ext cx="5510852" cy="2938064"/>
            <a:chOff x="0" y="0"/>
            <a:chExt cx="1022907" cy="545354"/>
          </a:xfrm>
        </p:grpSpPr>
        <p:sp>
          <p:nvSpPr>
            <p:cNvPr name="Freeform 30" id="30"/>
            <p:cNvSpPr/>
            <p:nvPr/>
          </p:nvSpPr>
          <p:spPr>
            <a:xfrm>
              <a:off x="0" y="0"/>
              <a:ext cx="1022907" cy="545354"/>
            </a:xfrm>
            <a:custGeom>
              <a:avLst/>
              <a:gdLst/>
              <a:ahLst/>
              <a:cxnLst/>
              <a:rect r="r" b="b" t="t" l="l"/>
              <a:pathLst>
                <a:path h="545354" w="1022907">
                  <a:moveTo>
                    <a:pt x="0" y="0"/>
                  </a:moveTo>
                  <a:lnTo>
                    <a:pt x="1022907" y="0"/>
                  </a:lnTo>
                  <a:lnTo>
                    <a:pt x="1022907" y="545354"/>
                  </a:lnTo>
                  <a:lnTo>
                    <a:pt x="0" y="54535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8863213" y="6961614"/>
            <a:ext cx="5485208" cy="444817"/>
            <a:chOff x="0" y="0"/>
            <a:chExt cx="1155251" cy="93684"/>
          </a:xfrm>
        </p:grpSpPr>
        <p:sp>
          <p:nvSpPr>
            <p:cNvPr name="Freeform 33" id="33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r="r" b="b" t="t" l="l"/>
              <a:pathLst>
                <a:path h="93684" w="1155251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35" id="35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8953433" y="7070127"/>
            <a:ext cx="724992" cy="237351"/>
          </a:xfrm>
          <a:prstGeom prst="rect">
            <a:avLst/>
          </a:prstGeom>
        </p:spPr>
      </p:pic>
      <p:sp>
        <p:nvSpPr>
          <p:cNvPr name="TextBox 36" id="36"/>
          <p:cNvSpPr txBox="true"/>
          <p:nvPr/>
        </p:nvSpPr>
        <p:spPr>
          <a:xfrm rot="0">
            <a:off x="9146679" y="7508894"/>
            <a:ext cx="4340579" cy="2242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IStack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pop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9636970" y="1387773"/>
            <a:ext cx="6443387" cy="8801273"/>
            <a:chOff x="0" y="0"/>
            <a:chExt cx="12644421" cy="17271506"/>
          </a:xfrm>
        </p:grpSpPr>
        <p:sp>
          <p:nvSpPr>
            <p:cNvPr name="Freeform 3" id="3"/>
            <p:cNvSpPr/>
            <p:nvPr/>
          </p:nvSpPr>
          <p:spPr>
            <a:xfrm>
              <a:off x="31750" y="31750"/>
              <a:ext cx="12580921" cy="17208007"/>
            </a:xfrm>
            <a:custGeom>
              <a:avLst/>
              <a:gdLst/>
              <a:ahLst/>
              <a:cxnLst/>
              <a:rect r="r" b="b" t="t" l="l"/>
              <a:pathLst>
                <a:path h="17208007" w="12580921">
                  <a:moveTo>
                    <a:pt x="12488211" y="17208007"/>
                  </a:moveTo>
                  <a:lnTo>
                    <a:pt x="92710" y="17208007"/>
                  </a:lnTo>
                  <a:cubicBezTo>
                    <a:pt x="41910" y="17208007"/>
                    <a:pt x="0" y="17166096"/>
                    <a:pt x="0" y="1711529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486941" y="0"/>
                  </a:lnTo>
                  <a:cubicBezTo>
                    <a:pt x="12537741" y="0"/>
                    <a:pt x="12579652" y="41910"/>
                    <a:pt x="12579652" y="92710"/>
                  </a:cubicBezTo>
                  <a:lnTo>
                    <a:pt x="12579652" y="17114027"/>
                  </a:lnTo>
                  <a:cubicBezTo>
                    <a:pt x="12580921" y="17166096"/>
                    <a:pt x="12539011" y="17208007"/>
                    <a:pt x="12488211" y="17208007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12644421" cy="17271507"/>
            </a:xfrm>
            <a:custGeom>
              <a:avLst/>
              <a:gdLst/>
              <a:ahLst/>
              <a:cxnLst/>
              <a:rect r="r" b="b" t="t" l="l"/>
              <a:pathLst>
                <a:path h="17271507" w="12644421">
                  <a:moveTo>
                    <a:pt x="12519961" y="59690"/>
                  </a:moveTo>
                  <a:cubicBezTo>
                    <a:pt x="12555521" y="59690"/>
                    <a:pt x="12584731" y="88900"/>
                    <a:pt x="12584731" y="124460"/>
                  </a:cubicBezTo>
                  <a:lnTo>
                    <a:pt x="12584731" y="17147046"/>
                  </a:lnTo>
                  <a:cubicBezTo>
                    <a:pt x="12584731" y="17182607"/>
                    <a:pt x="12555521" y="17211816"/>
                    <a:pt x="12519961" y="17211816"/>
                  </a:cubicBezTo>
                  <a:lnTo>
                    <a:pt x="124460" y="17211816"/>
                  </a:lnTo>
                  <a:cubicBezTo>
                    <a:pt x="88900" y="17211816"/>
                    <a:pt x="59690" y="17182607"/>
                    <a:pt x="59690" y="171470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519961" y="59690"/>
                  </a:lnTo>
                  <a:moveTo>
                    <a:pt x="1251996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147046"/>
                  </a:lnTo>
                  <a:cubicBezTo>
                    <a:pt x="0" y="17215627"/>
                    <a:pt x="55880" y="17271507"/>
                    <a:pt x="124460" y="17271507"/>
                  </a:cubicBezTo>
                  <a:lnTo>
                    <a:pt x="12519961" y="17271507"/>
                  </a:lnTo>
                  <a:cubicBezTo>
                    <a:pt x="12588541" y="17271507"/>
                    <a:pt x="12644421" y="17215627"/>
                    <a:pt x="12644421" y="17147046"/>
                  </a:cubicBezTo>
                  <a:lnTo>
                    <a:pt x="12644421" y="124460"/>
                  </a:lnTo>
                  <a:cubicBezTo>
                    <a:pt x="12644421" y="55880"/>
                    <a:pt x="12588541" y="0"/>
                    <a:pt x="1251996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6059494" y="5783647"/>
            <a:ext cx="6443387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-5400000">
            <a:off x="9186776" y="6536709"/>
            <a:ext cx="188823" cy="186954"/>
            <a:chOff x="0" y="0"/>
            <a:chExt cx="1008785" cy="998798"/>
          </a:xfrm>
        </p:grpSpPr>
        <p:sp>
          <p:nvSpPr>
            <p:cNvPr name="Freeform 7" id="7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-5400000">
            <a:off x="9186776" y="3547146"/>
            <a:ext cx="188823" cy="186954"/>
            <a:chOff x="0" y="0"/>
            <a:chExt cx="1008785" cy="998798"/>
          </a:xfrm>
        </p:grpSpPr>
        <p:sp>
          <p:nvSpPr>
            <p:cNvPr name="Freeform 10" id="10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0175505" y="3131164"/>
            <a:ext cx="6554384" cy="91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64"/>
              </a:lnSpc>
            </a:pPr>
            <a:r>
              <a:rPr lang="en-US" sz="5260">
                <a:solidFill>
                  <a:srgbClr val="000000"/>
                </a:solidFill>
                <a:latin typeface="Bebas Neue Bold"/>
              </a:rPr>
              <a:t>REvisão </a:t>
            </a:r>
          </a:p>
        </p:txBody>
      </p:sp>
      <p:grpSp>
        <p:nvGrpSpPr>
          <p:cNvPr name="Group 13" id="13"/>
          <p:cNvGrpSpPr/>
          <p:nvPr/>
        </p:nvGrpSpPr>
        <p:grpSpPr>
          <a:xfrm rot="-5400000">
            <a:off x="9186776" y="5041927"/>
            <a:ext cx="188823" cy="186954"/>
            <a:chOff x="0" y="0"/>
            <a:chExt cx="1008785" cy="998798"/>
          </a:xfrm>
        </p:grpSpPr>
        <p:sp>
          <p:nvSpPr>
            <p:cNvPr name="Freeform 14" id="14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5" id="15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0175505" y="4625946"/>
            <a:ext cx="6745019" cy="91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64"/>
              </a:lnSpc>
            </a:pPr>
            <a:r>
              <a:rPr lang="en-US" sz="5260">
                <a:solidFill>
                  <a:srgbClr val="000000"/>
                </a:solidFill>
                <a:latin typeface="Bebas Neue Bold"/>
              </a:rPr>
              <a:t>FOR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175505" y="6120727"/>
            <a:ext cx="6745019" cy="91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64"/>
              </a:lnSpc>
            </a:pPr>
            <a:r>
              <a:rPr lang="en-US" sz="5260">
                <a:solidFill>
                  <a:srgbClr val="000000"/>
                </a:solidFill>
                <a:latin typeface="Bebas Neue Bold"/>
              </a:rPr>
              <a:t>UML</a:t>
            </a:r>
          </a:p>
        </p:txBody>
      </p:sp>
      <p:sp>
        <p:nvSpPr>
          <p:cNvPr name="AutoShape 18" id="18"/>
          <p:cNvSpPr/>
          <p:nvPr/>
        </p:nvSpPr>
        <p:spPr>
          <a:xfrm rot="-5400000">
            <a:off x="3648935" y="5133975"/>
            <a:ext cx="8229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9" id="19"/>
          <p:cNvGrpSpPr/>
          <p:nvPr/>
        </p:nvGrpSpPr>
        <p:grpSpPr>
          <a:xfrm rot="0">
            <a:off x="447291" y="2903993"/>
            <a:ext cx="7777430" cy="4479014"/>
            <a:chOff x="0" y="0"/>
            <a:chExt cx="10369906" cy="5972019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1882808"/>
              <a:ext cx="10126313" cy="23456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601"/>
                </a:lnSpc>
              </a:pPr>
              <a:r>
                <a:rPr lang="en-US" sz="12601">
                  <a:solidFill>
                    <a:srgbClr val="000000"/>
                  </a:solidFill>
                  <a:latin typeface="Bebas Neue Bold"/>
                </a:rPr>
                <a:t>ORIENTAÇÃO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243594" y="3626414"/>
              <a:ext cx="10126313" cy="23456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601"/>
                </a:lnSpc>
              </a:pPr>
              <a:r>
                <a:rPr lang="en-US" sz="12601">
                  <a:solidFill>
                    <a:srgbClr val="000000"/>
                  </a:solidFill>
                  <a:latin typeface="Bebas Neue Bold"/>
                </a:rPr>
                <a:t>OBJETOS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1091957" y="3150860"/>
              <a:ext cx="1978877" cy="20920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57"/>
                </a:lnSpc>
              </a:pPr>
              <a:r>
                <a:rPr lang="en-US" sz="11357">
                  <a:solidFill>
                    <a:srgbClr val="B91646"/>
                  </a:solidFill>
                  <a:latin typeface="Brittany"/>
                </a:rPr>
                <a:t>a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1993345" y="180975"/>
              <a:ext cx="6626810" cy="17396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477"/>
                </a:lnSpc>
              </a:pPr>
              <a:r>
                <a:rPr lang="en-US" sz="9477">
                  <a:solidFill>
                    <a:srgbClr val="B91646"/>
                  </a:solidFill>
                  <a:latin typeface="Brittany"/>
                </a:rPr>
                <a:t>introdução à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5320737" y="6113710"/>
            <a:ext cx="3457995" cy="160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47"/>
              </a:lnSpc>
            </a:pPr>
            <a:r>
              <a:rPr lang="en-US" sz="11847">
                <a:solidFill>
                  <a:srgbClr val="B91646"/>
                </a:solidFill>
                <a:latin typeface="Bebas Neue Bold"/>
              </a:rPr>
              <a:t>#6</a:t>
            </a:r>
          </a:p>
        </p:txBody>
      </p:sp>
      <p:grpSp>
        <p:nvGrpSpPr>
          <p:cNvPr name="Group 25" id="25"/>
          <p:cNvGrpSpPr/>
          <p:nvPr/>
        </p:nvGrpSpPr>
        <p:grpSpPr>
          <a:xfrm rot="-5400000">
            <a:off x="9186776" y="8031491"/>
            <a:ext cx="188823" cy="186954"/>
            <a:chOff x="0" y="0"/>
            <a:chExt cx="1008785" cy="998798"/>
          </a:xfrm>
        </p:grpSpPr>
        <p:sp>
          <p:nvSpPr>
            <p:cNvPr name="Freeform 26" id="26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name="Freeform 27" id="27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175505" y="7615509"/>
            <a:ext cx="6554384" cy="91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64"/>
              </a:lnSpc>
            </a:pPr>
            <a:r>
              <a:rPr lang="en-US" sz="5260">
                <a:solidFill>
                  <a:srgbClr val="000000"/>
                </a:solidFill>
                <a:latin typeface="Bebas Neue Bold"/>
              </a:rPr>
              <a:t>Projeto integrador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94072" y="3357562"/>
            <a:ext cx="11299867" cy="3194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39"/>
              </a:lnSpc>
            </a:pPr>
            <a:r>
              <a:rPr lang="en-US" sz="18600">
                <a:solidFill>
                  <a:srgbClr val="000000"/>
                </a:solidFill>
                <a:latin typeface="Bebas Neue Bold"/>
              </a:rPr>
              <a:t>OBRIGADO!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952500"/>
            <a:ext cx="3501810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Senac/são Leopoldo </a:t>
            </a:r>
          </a:p>
        </p:txBody>
      </p:sp>
      <p:sp>
        <p:nvSpPr>
          <p:cNvPr name="AutoShape 4" id="4"/>
          <p:cNvSpPr/>
          <p:nvPr/>
        </p:nvSpPr>
        <p:spPr>
          <a:xfrm rot="2017">
            <a:off x="1028704" y="8439495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2017">
            <a:off x="1028704" y="1797738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6169118" y="946326"/>
            <a:ext cx="1090182" cy="277427"/>
            <a:chOff x="0" y="0"/>
            <a:chExt cx="1453576" cy="369903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1083673" y="0"/>
              <a:ext cx="369903" cy="369903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541837" y="0"/>
              <a:ext cx="369903" cy="369903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0" y="0"/>
              <a:ext cx="369903" cy="369903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13" id="13"/>
          <p:cNvSpPr txBox="true"/>
          <p:nvPr/>
        </p:nvSpPr>
        <p:spPr>
          <a:xfrm rot="0">
            <a:off x="1028700" y="8724357"/>
            <a:ext cx="4077715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rafael_c_alves@hotmail.com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757501" y="8603627"/>
            <a:ext cx="3501810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Rafael Corrêa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084046" y="3694755"/>
            <a:ext cx="10119908" cy="289748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67863" y="5221427"/>
            <a:ext cx="1811406" cy="57306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244885" y="4382869"/>
            <a:ext cx="1811406" cy="57306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984018" y="5585949"/>
            <a:ext cx="1977022" cy="625458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984018" y="6014412"/>
            <a:ext cx="1977022" cy="6254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94301" y="1097635"/>
            <a:ext cx="6012740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FOR LOOP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715206" y="4099153"/>
            <a:ext cx="9243992" cy="5296852"/>
            <a:chOff x="0" y="0"/>
            <a:chExt cx="1848728" cy="105933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848728" cy="1059330"/>
            </a:xfrm>
            <a:custGeom>
              <a:avLst/>
              <a:gdLst/>
              <a:ahLst/>
              <a:cxnLst/>
              <a:rect r="r" b="b" t="t" l="l"/>
              <a:pathLst>
                <a:path h="1059330" w="1848728">
                  <a:moveTo>
                    <a:pt x="0" y="0"/>
                  </a:moveTo>
                  <a:lnTo>
                    <a:pt x="1848728" y="0"/>
                  </a:lnTo>
                  <a:lnTo>
                    <a:pt x="1848728" y="1059330"/>
                  </a:lnTo>
                  <a:lnTo>
                    <a:pt x="0" y="105933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830235" y="3938610"/>
            <a:ext cx="9317718" cy="5319690"/>
            <a:chOff x="0" y="0"/>
            <a:chExt cx="1863473" cy="1063898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863473" cy="1063898"/>
            </a:xfrm>
            <a:custGeom>
              <a:avLst/>
              <a:gdLst/>
              <a:ahLst/>
              <a:cxnLst/>
              <a:rect r="r" b="b" t="t" l="l"/>
              <a:pathLst>
                <a:path h="1063898" w="1863473">
                  <a:moveTo>
                    <a:pt x="0" y="0"/>
                  </a:moveTo>
                  <a:lnTo>
                    <a:pt x="1863473" y="0"/>
                  </a:lnTo>
                  <a:lnTo>
                    <a:pt x="1863473" y="1063898"/>
                  </a:lnTo>
                  <a:lnTo>
                    <a:pt x="0" y="1063898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830235" y="3938610"/>
            <a:ext cx="9317718" cy="421715"/>
            <a:chOff x="0" y="0"/>
            <a:chExt cx="2551909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2551909" cy="115498"/>
            </a:xfrm>
            <a:custGeom>
              <a:avLst/>
              <a:gdLst/>
              <a:ahLst/>
              <a:cxnLst/>
              <a:rect r="r" b="b" t="t" l="l"/>
              <a:pathLst>
                <a:path h="115498" w="2551909">
                  <a:moveTo>
                    <a:pt x="0" y="0"/>
                  </a:moveTo>
                  <a:lnTo>
                    <a:pt x="2551909" y="0"/>
                  </a:lnTo>
                  <a:lnTo>
                    <a:pt x="2551909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7937771" y="4039323"/>
            <a:ext cx="672879" cy="22029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8117126" y="4452653"/>
            <a:ext cx="8842072" cy="4788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0"/>
              </a:lnSpc>
            </a:pPr>
            <a:r>
              <a:rPr lang="en-US" sz="1957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array: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&gt; = [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"a"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"b"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"c"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"d"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"e"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];</a:t>
            </a:r>
          </a:p>
          <a:p>
            <a:pPr>
              <a:lnSpc>
                <a:spcPts val="2740"/>
              </a:lnSpc>
            </a:pP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957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i: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 = </a:t>
            </a:r>
            <a:r>
              <a:rPr lang="en-US" sz="1957">
                <a:solidFill>
                  <a:srgbClr val="7ED957"/>
                </a:solidFill>
                <a:latin typeface="Fira Code"/>
              </a:rPr>
              <a:t>0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 i &lt; array.</a:t>
            </a:r>
            <a:r>
              <a:rPr lang="en-US" sz="1957">
                <a:solidFill>
                  <a:srgbClr val="F8BFA7"/>
                </a:solidFill>
                <a:latin typeface="Fira Code"/>
              </a:rPr>
              <a:t>length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 i++) {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console.</a:t>
            </a:r>
            <a:r>
              <a:rPr lang="en-US" sz="1957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(array[i]); </a:t>
            </a:r>
            <a:r>
              <a:rPr lang="en-US" sz="1957">
                <a:solidFill>
                  <a:srgbClr val="D9D9D9"/>
                </a:solidFill>
                <a:latin typeface="Fira Code"/>
              </a:rPr>
              <a:t>// passa por todas as posições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}</a:t>
            </a:r>
          </a:p>
          <a:p>
            <a:pPr>
              <a:lnSpc>
                <a:spcPts val="2740"/>
              </a:lnSpc>
            </a:pP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957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i: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 = </a:t>
            </a:r>
            <a:r>
              <a:rPr lang="en-US" sz="1957">
                <a:solidFill>
                  <a:srgbClr val="7ED957"/>
                </a:solidFill>
                <a:latin typeface="Fira Code"/>
              </a:rPr>
              <a:t>1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 i &lt; </a:t>
            </a:r>
            <a:r>
              <a:rPr lang="en-US" sz="1957">
                <a:solidFill>
                  <a:srgbClr val="7ED957"/>
                </a:solidFill>
                <a:latin typeface="Fira Code"/>
              </a:rPr>
              <a:t>4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 i++) {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console.</a:t>
            </a:r>
            <a:r>
              <a:rPr lang="en-US" sz="1957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(i);</a:t>
            </a:r>
            <a:r>
              <a:rPr lang="en-US" sz="1957">
                <a:solidFill>
                  <a:srgbClr val="D9D9D9"/>
                </a:solidFill>
                <a:latin typeface="Fira Code"/>
              </a:rPr>
              <a:t> // imprime 1, 2 e 3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}</a:t>
            </a:r>
          </a:p>
          <a:p>
            <a:pPr>
              <a:lnSpc>
                <a:spcPts val="2740"/>
              </a:lnSpc>
            </a:pP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957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i: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 = 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"a"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 i!= 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"abababa"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 i+=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"ba"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){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console.</a:t>
            </a:r>
            <a:r>
              <a:rPr lang="en-US" sz="1957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(i); </a:t>
            </a:r>
            <a:r>
              <a:rPr lang="en-US" sz="1957">
                <a:solidFill>
                  <a:srgbClr val="D9D9D9"/>
                </a:solidFill>
                <a:latin typeface="Fira Code"/>
              </a:rPr>
              <a:t>// imprime a, aba, ababa e abababa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}</a:t>
            </a:r>
          </a:p>
          <a:p>
            <a:pPr>
              <a:lnSpc>
                <a:spcPts val="274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994301" y="2772818"/>
            <a:ext cx="7173811" cy="963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Executa uma iteração com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início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e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término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determinados.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64954" y="4013699"/>
            <a:ext cx="717381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 Bold"/>
              </a:rPr>
              <a:t>Não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precisa estar ligada a um array.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64954" y="4686865"/>
            <a:ext cx="717381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O iterador pode ser de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qualquer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tipo.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94301" y="1097635"/>
            <a:ext cx="6012740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FOR IN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620829" y="6448948"/>
            <a:ext cx="9012319" cy="2497001"/>
            <a:chOff x="0" y="0"/>
            <a:chExt cx="1802396" cy="49938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802396" cy="499381"/>
            </a:xfrm>
            <a:custGeom>
              <a:avLst/>
              <a:gdLst/>
              <a:ahLst/>
              <a:cxnLst/>
              <a:rect r="r" b="b" t="t" l="l"/>
              <a:pathLst>
                <a:path h="499381" w="1802396">
                  <a:moveTo>
                    <a:pt x="0" y="0"/>
                  </a:moveTo>
                  <a:lnTo>
                    <a:pt x="1802396" y="0"/>
                  </a:lnTo>
                  <a:lnTo>
                    <a:pt x="1802396" y="499381"/>
                  </a:lnTo>
                  <a:lnTo>
                    <a:pt x="0" y="49938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735858" y="6288406"/>
            <a:ext cx="9128964" cy="2515978"/>
            <a:chOff x="0" y="0"/>
            <a:chExt cx="1825724" cy="503177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825724" cy="503177"/>
            </a:xfrm>
            <a:custGeom>
              <a:avLst/>
              <a:gdLst/>
              <a:ahLst/>
              <a:cxnLst/>
              <a:rect r="r" b="b" t="t" l="l"/>
              <a:pathLst>
                <a:path h="503177" w="1825724">
                  <a:moveTo>
                    <a:pt x="0" y="0"/>
                  </a:moveTo>
                  <a:lnTo>
                    <a:pt x="1825724" y="0"/>
                  </a:lnTo>
                  <a:lnTo>
                    <a:pt x="1825724" y="503177"/>
                  </a:lnTo>
                  <a:lnTo>
                    <a:pt x="0" y="50317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735858" y="6288406"/>
            <a:ext cx="9128964" cy="421715"/>
            <a:chOff x="0" y="0"/>
            <a:chExt cx="2500213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2500213" cy="115498"/>
            </a:xfrm>
            <a:custGeom>
              <a:avLst/>
              <a:gdLst/>
              <a:ahLst/>
              <a:cxnLst/>
              <a:rect r="r" b="b" t="t" l="l"/>
              <a:pathLst>
                <a:path h="115498" w="2500213">
                  <a:moveTo>
                    <a:pt x="0" y="0"/>
                  </a:moveTo>
                  <a:lnTo>
                    <a:pt x="2500213" y="0"/>
                  </a:lnTo>
                  <a:lnTo>
                    <a:pt x="250021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7843394" y="6389119"/>
            <a:ext cx="672879" cy="22029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8022749" y="6802449"/>
            <a:ext cx="8502402" cy="1702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0"/>
              </a:lnSpc>
            </a:pPr>
            <a:r>
              <a:rPr lang="en-US" sz="1957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array: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&gt; = [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"a"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"b"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"c"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"d"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"e"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];</a:t>
            </a:r>
          </a:p>
          <a:p>
            <a:pPr>
              <a:lnSpc>
                <a:spcPts val="2740"/>
              </a:lnSpc>
            </a:pP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957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i </a:t>
            </a:r>
            <a:r>
              <a:rPr lang="en-US" sz="1957">
                <a:solidFill>
                  <a:srgbClr val="2DBEB1"/>
                </a:solidFill>
                <a:latin typeface="Fira Code"/>
              </a:rPr>
              <a:t>in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array) {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console.</a:t>
            </a:r>
            <a:r>
              <a:rPr lang="en-US" sz="1957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(array[i]); </a:t>
            </a:r>
            <a:r>
              <a:rPr lang="en-US" sz="1957">
                <a:solidFill>
                  <a:srgbClr val="D9D9D9"/>
                </a:solidFill>
                <a:latin typeface="Fira Code"/>
              </a:rPr>
              <a:t>// passa por todas as posições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4301" y="2772818"/>
            <a:ext cx="7173811" cy="963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Executa uma iteração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SEMPRE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com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base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em um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array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3918449"/>
            <a:ext cx="7173811" cy="963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Sempre utiliza um iterador do tipo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string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como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contador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. Ex.: "0", "1", "2", "3",...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5029200"/>
            <a:ext cx="7173811" cy="1449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Utiliza uma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const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como base pois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recria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a variável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 em cada iteração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e não permite a sua alteração.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94301" y="1097635"/>
            <a:ext cx="6012740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FOR OF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746665" y="6410848"/>
            <a:ext cx="9012319" cy="2497001"/>
            <a:chOff x="0" y="0"/>
            <a:chExt cx="1802396" cy="49938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802396" cy="499381"/>
            </a:xfrm>
            <a:custGeom>
              <a:avLst/>
              <a:gdLst/>
              <a:ahLst/>
              <a:cxnLst/>
              <a:rect r="r" b="b" t="t" l="l"/>
              <a:pathLst>
                <a:path h="499381" w="1802396">
                  <a:moveTo>
                    <a:pt x="0" y="0"/>
                  </a:moveTo>
                  <a:lnTo>
                    <a:pt x="1802396" y="0"/>
                  </a:lnTo>
                  <a:lnTo>
                    <a:pt x="1802396" y="499381"/>
                  </a:lnTo>
                  <a:lnTo>
                    <a:pt x="0" y="49938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861694" y="6250306"/>
            <a:ext cx="9128964" cy="2515978"/>
            <a:chOff x="0" y="0"/>
            <a:chExt cx="1825724" cy="503177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825724" cy="503177"/>
            </a:xfrm>
            <a:custGeom>
              <a:avLst/>
              <a:gdLst/>
              <a:ahLst/>
              <a:cxnLst/>
              <a:rect r="r" b="b" t="t" l="l"/>
              <a:pathLst>
                <a:path h="503177" w="1825724">
                  <a:moveTo>
                    <a:pt x="0" y="0"/>
                  </a:moveTo>
                  <a:lnTo>
                    <a:pt x="1825724" y="0"/>
                  </a:lnTo>
                  <a:lnTo>
                    <a:pt x="1825724" y="503177"/>
                  </a:lnTo>
                  <a:lnTo>
                    <a:pt x="0" y="50317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861694" y="6250306"/>
            <a:ext cx="9128964" cy="421715"/>
            <a:chOff x="0" y="0"/>
            <a:chExt cx="2500213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2500213" cy="115498"/>
            </a:xfrm>
            <a:custGeom>
              <a:avLst/>
              <a:gdLst/>
              <a:ahLst/>
              <a:cxnLst/>
              <a:rect r="r" b="b" t="t" l="l"/>
              <a:pathLst>
                <a:path h="115498" w="2500213">
                  <a:moveTo>
                    <a:pt x="0" y="0"/>
                  </a:moveTo>
                  <a:lnTo>
                    <a:pt x="2500213" y="0"/>
                  </a:lnTo>
                  <a:lnTo>
                    <a:pt x="250021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7969230" y="6351019"/>
            <a:ext cx="672879" cy="22029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8148585" y="6764349"/>
            <a:ext cx="7905750" cy="1702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0"/>
              </a:lnSpc>
            </a:pPr>
            <a:r>
              <a:rPr lang="en-US" sz="1957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array: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&gt; = [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"a"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"b"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"c"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"d"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"e"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];</a:t>
            </a:r>
          </a:p>
          <a:p>
            <a:pPr>
              <a:lnSpc>
                <a:spcPts val="2740"/>
              </a:lnSpc>
            </a:pP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957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item </a:t>
            </a:r>
            <a:r>
              <a:rPr lang="en-US" sz="1957">
                <a:solidFill>
                  <a:srgbClr val="2DBEB1"/>
                </a:solidFill>
                <a:latin typeface="Fira Code"/>
              </a:rPr>
              <a:t>of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array) {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console.</a:t>
            </a:r>
            <a:r>
              <a:rPr lang="en-US" sz="1957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(item); </a:t>
            </a:r>
            <a:r>
              <a:rPr lang="en-US" sz="1957">
                <a:solidFill>
                  <a:srgbClr val="D9D9D9"/>
                </a:solidFill>
                <a:latin typeface="Fira Code"/>
              </a:rPr>
              <a:t>// passa por todas as posições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4301" y="2772818"/>
            <a:ext cx="7173811" cy="963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Executa uma iteração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SEMPRE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com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base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em um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array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3918449"/>
            <a:ext cx="7173811" cy="963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 Bold"/>
              </a:rPr>
              <a:t>Não possui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um iterador.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Sempre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processa diretamente os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itens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do array.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5029200"/>
            <a:ext cx="7173811" cy="1449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Utiliza uma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const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como base pois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recria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a variável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 em cada iteração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e não permite a sua alteração.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94301" y="1097635"/>
            <a:ext cx="6012740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FOR EACH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715206" y="5640103"/>
            <a:ext cx="9012319" cy="2497001"/>
            <a:chOff x="0" y="0"/>
            <a:chExt cx="1802396" cy="49938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802396" cy="499381"/>
            </a:xfrm>
            <a:custGeom>
              <a:avLst/>
              <a:gdLst/>
              <a:ahLst/>
              <a:cxnLst/>
              <a:rect r="r" b="b" t="t" l="l"/>
              <a:pathLst>
                <a:path h="499381" w="1802396">
                  <a:moveTo>
                    <a:pt x="0" y="0"/>
                  </a:moveTo>
                  <a:lnTo>
                    <a:pt x="1802396" y="0"/>
                  </a:lnTo>
                  <a:lnTo>
                    <a:pt x="1802396" y="499381"/>
                  </a:lnTo>
                  <a:lnTo>
                    <a:pt x="0" y="49938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830235" y="5479561"/>
            <a:ext cx="9128964" cy="2515978"/>
            <a:chOff x="0" y="0"/>
            <a:chExt cx="1825724" cy="503177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825724" cy="503177"/>
            </a:xfrm>
            <a:custGeom>
              <a:avLst/>
              <a:gdLst/>
              <a:ahLst/>
              <a:cxnLst/>
              <a:rect r="r" b="b" t="t" l="l"/>
              <a:pathLst>
                <a:path h="503177" w="1825724">
                  <a:moveTo>
                    <a:pt x="0" y="0"/>
                  </a:moveTo>
                  <a:lnTo>
                    <a:pt x="1825724" y="0"/>
                  </a:lnTo>
                  <a:lnTo>
                    <a:pt x="1825724" y="503177"/>
                  </a:lnTo>
                  <a:lnTo>
                    <a:pt x="0" y="50317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830235" y="5479561"/>
            <a:ext cx="9128964" cy="421715"/>
            <a:chOff x="0" y="0"/>
            <a:chExt cx="2500213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2500213" cy="115498"/>
            </a:xfrm>
            <a:custGeom>
              <a:avLst/>
              <a:gdLst/>
              <a:ahLst/>
              <a:cxnLst/>
              <a:rect r="r" b="b" t="t" l="l"/>
              <a:pathLst>
                <a:path h="115498" w="2500213">
                  <a:moveTo>
                    <a:pt x="0" y="0"/>
                  </a:moveTo>
                  <a:lnTo>
                    <a:pt x="2500213" y="0"/>
                  </a:lnTo>
                  <a:lnTo>
                    <a:pt x="250021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7937771" y="5580273"/>
            <a:ext cx="672879" cy="22029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8117126" y="5993604"/>
            <a:ext cx="7607498" cy="1702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0"/>
              </a:lnSpc>
            </a:pPr>
            <a:r>
              <a:rPr lang="en-US" sz="1957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array: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&gt; = [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"a"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"b"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"c"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"d"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"e"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];</a:t>
            </a:r>
          </a:p>
          <a:p>
            <a:pPr>
              <a:lnSpc>
                <a:spcPts val="2740"/>
              </a:lnSpc>
            </a:pP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array.</a:t>
            </a:r>
            <a:r>
              <a:rPr lang="en-US" sz="1957">
                <a:solidFill>
                  <a:srgbClr val="F8BFA7"/>
                </a:solidFill>
                <a:latin typeface="Fira Code"/>
              </a:rPr>
              <a:t>forEach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(item =&gt; {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console.</a:t>
            </a:r>
            <a:r>
              <a:rPr lang="en-US" sz="1957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(item); </a:t>
            </a:r>
            <a:r>
              <a:rPr lang="en-US" sz="1957">
                <a:solidFill>
                  <a:srgbClr val="D9D9D9"/>
                </a:solidFill>
                <a:latin typeface="Fira Code"/>
              </a:rPr>
              <a:t>// passa por todas as posições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});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4301" y="2772818"/>
            <a:ext cx="7173811" cy="963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Executa uma iteração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SEMPRE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com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base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em um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array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3918449"/>
            <a:ext cx="7173811" cy="963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 Bold"/>
              </a:rPr>
              <a:t>Não possui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um iterador.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Sempre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processa diretamente os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itens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do array.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DAFOqQp0EUM</dc:identifier>
  <dcterms:modified xsi:type="dcterms:W3CDTF">2011-08-01T06:04:30Z</dcterms:modified>
  <cp:revision>1</cp:revision>
  <dc:title>Aula #10 - Estruturas de Dados</dc:title>
</cp:coreProperties>
</file>