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  <p:sldId id="286" r:id="rId55"/>
    <p:sldId id="287" r:id="rId56"/>
    <p:sldId id="288" r:id="rId57"/>
    <p:sldId id="289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97" r:id="rId66"/>
    <p:sldId id="298" r:id="rId67"/>
    <p:sldId id="299" r:id="rId68"/>
    <p:sldId id="300" r:id="rId69"/>
    <p:sldId id="301" r:id="rId70"/>
    <p:sldId id="302" r:id="rId71"/>
  </p:sldIdLst>
  <p:sldSz cx="18288000" cy="10287000"/>
  <p:notesSz cx="6858000" cy="9144000"/>
  <p:embeddedFontLst>
    <p:embeddedFont>
      <p:font typeface="Bebas Neue" charset="1" panose="00000500000000000000"/>
      <p:regular r:id="rId6"/>
    </p:embeddedFont>
    <p:embeddedFont>
      <p:font typeface="Bebas Neue Bold" charset="1" panose="020B0606020202050201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Fira Code" charset="1" panose="020B0809050000020004"/>
      <p:regular r:id="rId12"/>
    </p:embeddedFont>
    <p:embeddedFont>
      <p:font typeface="Fira Code Bold" charset="1" panose="020B0809050000020004"/>
      <p:regular r:id="rId13"/>
    </p:embeddedFont>
    <p:embeddedFont>
      <p:font typeface="Montserrat" charset="1" panose="00000500000000000000"/>
      <p:regular r:id="rId14"/>
    </p:embeddedFont>
    <p:embeddedFont>
      <p:font typeface="Montserrat Bold" charset="1" panose="00000600000000000000"/>
      <p:regular r:id="rId15"/>
    </p:embeddedFont>
    <p:embeddedFont>
      <p:font typeface="Montserrat Italics" charset="1" panose="00000500000000000000"/>
      <p:regular r:id="rId16"/>
    </p:embeddedFont>
    <p:embeddedFont>
      <p:font typeface="Montserrat Bold Italics" charset="1" panose="00000600000000000000"/>
      <p:regular r:id="rId17"/>
    </p:embeddedFon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  <p:embeddedFont>
      <p:font typeface="Poppins Italics" charset="1" panose="00000500000000000000"/>
      <p:regular r:id="rId20"/>
    </p:embeddedFont>
    <p:embeddedFont>
      <p:font typeface="Poppins Bold Italics" charset="1" panose="00000800000000000000"/>
      <p:regular r:id="rId21"/>
    </p:embeddedFont>
    <p:embeddedFont>
      <p:font typeface="Brittany" charset="1" panose="00000000000000000000"/>
      <p:regular r:id="rId22"/>
    </p:embeddedFont>
    <p:embeddedFont>
      <p:font typeface="Garet" charset="1" panose="00000000000000000000"/>
      <p:regular r:id="rId23"/>
    </p:embeddedFont>
    <p:embeddedFont>
      <p:font typeface="Garet Bold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26" Target="slides/slide2.xml" Type="http://schemas.openxmlformats.org/officeDocument/2006/relationships/slide"/><Relationship Id="rId27" Target="slides/slide3.xml" Type="http://schemas.openxmlformats.org/officeDocument/2006/relationships/slide"/><Relationship Id="rId28" Target="slides/slide4.xml" Type="http://schemas.openxmlformats.org/officeDocument/2006/relationships/slide"/><Relationship Id="rId29" Target="slides/slide5.xml" Type="http://schemas.openxmlformats.org/officeDocument/2006/relationships/slide"/><Relationship Id="rId3" Target="viewProps.xml" Type="http://schemas.openxmlformats.org/officeDocument/2006/relationships/viewProps"/><Relationship Id="rId30" Target="slides/slide6.xml" Type="http://schemas.openxmlformats.org/officeDocument/2006/relationships/slide"/><Relationship Id="rId31" Target="slides/slide7.xml" Type="http://schemas.openxmlformats.org/officeDocument/2006/relationships/slide"/><Relationship Id="rId32" Target="slides/slide8.xml" Type="http://schemas.openxmlformats.org/officeDocument/2006/relationships/slide"/><Relationship Id="rId33" Target="slides/slide9.xml" Type="http://schemas.openxmlformats.org/officeDocument/2006/relationships/slide"/><Relationship Id="rId34" Target="slides/slide10.xml" Type="http://schemas.openxmlformats.org/officeDocument/2006/relationships/slide"/><Relationship Id="rId35" Target="slides/slide11.xml" Type="http://schemas.openxmlformats.org/officeDocument/2006/relationships/slide"/><Relationship Id="rId36" Target="slides/slide12.xml" Type="http://schemas.openxmlformats.org/officeDocument/2006/relationships/slide"/><Relationship Id="rId37" Target="slides/slide13.xml" Type="http://schemas.openxmlformats.org/officeDocument/2006/relationships/slide"/><Relationship Id="rId38" Target="slides/slide14.xml" Type="http://schemas.openxmlformats.org/officeDocument/2006/relationships/slide"/><Relationship Id="rId39" Target="slides/slide15.xml" Type="http://schemas.openxmlformats.org/officeDocument/2006/relationships/slide"/><Relationship Id="rId4" Target="theme/theme1.xml" Type="http://schemas.openxmlformats.org/officeDocument/2006/relationships/theme"/><Relationship Id="rId40" Target="slides/slide16.xml" Type="http://schemas.openxmlformats.org/officeDocument/2006/relationships/slide"/><Relationship Id="rId41" Target="slides/slide17.xml" Type="http://schemas.openxmlformats.org/officeDocument/2006/relationships/slide"/><Relationship Id="rId42" Target="slides/slide18.xml" Type="http://schemas.openxmlformats.org/officeDocument/2006/relationships/slide"/><Relationship Id="rId43" Target="slides/slide19.xml" Type="http://schemas.openxmlformats.org/officeDocument/2006/relationships/slide"/><Relationship Id="rId44" Target="slides/slide20.xml" Type="http://schemas.openxmlformats.org/officeDocument/2006/relationships/slide"/><Relationship Id="rId45" Target="slides/slide21.xml" Type="http://schemas.openxmlformats.org/officeDocument/2006/relationships/slide"/><Relationship Id="rId46" Target="slides/slide22.xml" Type="http://schemas.openxmlformats.org/officeDocument/2006/relationships/slide"/><Relationship Id="rId47" Target="slides/slide23.xml" Type="http://schemas.openxmlformats.org/officeDocument/2006/relationships/slide"/><Relationship Id="rId48" Target="slides/slide24.xml" Type="http://schemas.openxmlformats.org/officeDocument/2006/relationships/slide"/><Relationship Id="rId49" Target="slides/slide25.xml" Type="http://schemas.openxmlformats.org/officeDocument/2006/relationships/slide"/><Relationship Id="rId5" Target="tableStyles.xml" Type="http://schemas.openxmlformats.org/officeDocument/2006/relationships/tableStyles"/><Relationship Id="rId50" Target="slides/slide26.xml" Type="http://schemas.openxmlformats.org/officeDocument/2006/relationships/slide"/><Relationship Id="rId51" Target="slides/slide27.xml" Type="http://schemas.openxmlformats.org/officeDocument/2006/relationships/slide"/><Relationship Id="rId52" Target="slides/slide28.xml" Type="http://schemas.openxmlformats.org/officeDocument/2006/relationships/slide"/><Relationship Id="rId53" Target="slides/slide29.xml" Type="http://schemas.openxmlformats.org/officeDocument/2006/relationships/slide"/><Relationship Id="rId54" Target="slides/slide30.xml" Type="http://schemas.openxmlformats.org/officeDocument/2006/relationships/slide"/><Relationship Id="rId55" Target="slides/slide31.xml" Type="http://schemas.openxmlformats.org/officeDocument/2006/relationships/slide"/><Relationship Id="rId56" Target="slides/slide32.xml" Type="http://schemas.openxmlformats.org/officeDocument/2006/relationships/slide"/><Relationship Id="rId57" Target="slides/slide33.xml" Type="http://schemas.openxmlformats.org/officeDocument/2006/relationships/slide"/><Relationship Id="rId58" Target="slides/slide34.xml" Type="http://schemas.openxmlformats.org/officeDocument/2006/relationships/slide"/><Relationship Id="rId59" Target="slides/slide35.xml" Type="http://schemas.openxmlformats.org/officeDocument/2006/relationships/slide"/><Relationship Id="rId6" Target="fonts/font6.fntdata" Type="http://schemas.openxmlformats.org/officeDocument/2006/relationships/font"/><Relationship Id="rId60" Target="slides/slide36.xml" Type="http://schemas.openxmlformats.org/officeDocument/2006/relationships/slide"/><Relationship Id="rId61" Target="slides/slide37.xml" Type="http://schemas.openxmlformats.org/officeDocument/2006/relationships/slide"/><Relationship Id="rId62" Target="slides/slide38.xml" Type="http://schemas.openxmlformats.org/officeDocument/2006/relationships/slide"/><Relationship Id="rId63" Target="slides/slide39.xml" Type="http://schemas.openxmlformats.org/officeDocument/2006/relationships/slide"/><Relationship Id="rId64" Target="slides/slide40.xml" Type="http://schemas.openxmlformats.org/officeDocument/2006/relationships/slide"/><Relationship Id="rId65" Target="slides/slide41.xml" Type="http://schemas.openxmlformats.org/officeDocument/2006/relationships/slide"/><Relationship Id="rId66" Target="slides/slide42.xml" Type="http://schemas.openxmlformats.org/officeDocument/2006/relationships/slide"/><Relationship Id="rId67" Target="slides/slide43.xml" Type="http://schemas.openxmlformats.org/officeDocument/2006/relationships/slide"/><Relationship Id="rId68" Target="slides/slide44.xml" Type="http://schemas.openxmlformats.org/officeDocument/2006/relationships/slide"/><Relationship Id="rId69" Target="slides/slide45.xml" Type="http://schemas.openxmlformats.org/officeDocument/2006/relationships/slide"/><Relationship Id="rId7" Target="fonts/font7.fntdata" Type="http://schemas.openxmlformats.org/officeDocument/2006/relationships/font"/><Relationship Id="rId70" Target="slides/slide46.xml" Type="http://schemas.openxmlformats.org/officeDocument/2006/relationships/slide"/><Relationship Id="rId71" Target="slides/slide47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96932" y="7681132"/>
            <a:ext cx="5012346" cy="781940"/>
            <a:chOff x="0" y="0"/>
            <a:chExt cx="6609980" cy="1031175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2" id="12"/>
          <p:cNvSpPr txBox="true"/>
          <p:nvPr/>
        </p:nvSpPr>
        <p:spPr>
          <a:xfrm rot="0">
            <a:off x="9921161" y="7804966"/>
            <a:ext cx="4582676" cy="52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Rafa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724357"/>
            <a:ext cx="407771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777332"/>
            <a:ext cx="5327435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767613" y="5012596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DADOS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82461" y="3516091"/>
            <a:ext cx="5923078" cy="146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>
                <a:solidFill>
                  <a:srgbClr val="B91646"/>
                </a:solidFill>
                <a:latin typeface="Brittany"/>
              </a:rPr>
              <a:t>estruturas de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55383" y="2818806"/>
            <a:ext cx="1872255" cy="1831641"/>
            <a:chOff x="0" y="0"/>
            <a:chExt cx="381954" cy="37366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27638" y="2818806"/>
            <a:ext cx="1872255" cy="1831641"/>
            <a:chOff x="0" y="0"/>
            <a:chExt cx="381954" cy="3736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99893" y="2818806"/>
            <a:ext cx="1872255" cy="1831641"/>
            <a:chOff x="0" y="0"/>
            <a:chExt cx="381954" cy="37366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72147" y="2818806"/>
            <a:ext cx="1872255" cy="1831641"/>
            <a:chOff x="0" y="0"/>
            <a:chExt cx="381954" cy="373669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456532" y="3387019"/>
            <a:ext cx="695216" cy="69521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361298" y="3387019"/>
            <a:ext cx="695216" cy="69521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266064" y="3387019"/>
            <a:ext cx="695216" cy="69521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170831" y="2694875"/>
            <a:ext cx="1872255" cy="1831641"/>
            <a:chOff x="0" y="0"/>
            <a:chExt cx="381954" cy="373669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994301" y="1097635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PILHA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2427600" y="2570549"/>
            <a:ext cx="1022628" cy="1632939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269888">
            <a:off x="2446363" y="3168204"/>
            <a:ext cx="1022628" cy="1632939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584324" y="6107646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84324" y="6449723"/>
            <a:ext cx="8026326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se adapta à posição ocupada de maior índice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84324" y="6791800"/>
            <a:ext cx="8787824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apenas no menor índice (zero)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84324" y="7130586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Saída deve ser feita pelo menor índice ocupado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597487" y="1368440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Primeiro a Chegar Último a Sair (PCUS)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597487" y="1695679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First In, Last Out (FILO)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0239120" y="6099773"/>
            <a:ext cx="5388596" cy="2861344"/>
            <a:chOff x="0" y="0"/>
            <a:chExt cx="1000214" cy="531114"/>
          </a:xfrm>
        </p:grpSpPr>
        <p:sp>
          <p:nvSpPr>
            <p:cNvPr name="Freeform 36" id="36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r="r" b="b" t="t" l="l"/>
              <a:pathLst>
                <a:path h="531114" w="10002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0363057" y="5926797"/>
            <a:ext cx="5510852" cy="2938064"/>
            <a:chOff x="0" y="0"/>
            <a:chExt cx="1022907" cy="545354"/>
          </a:xfrm>
        </p:grpSpPr>
        <p:sp>
          <p:nvSpPr>
            <p:cNvPr name="Freeform 39" id="39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r="r" b="b" t="t" l="l"/>
              <a:pathLst>
                <a:path h="545354" w="1022907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0388701" y="5926797"/>
            <a:ext cx="5485208" cy="444817"/>
            <a:chOff x="0" y="0"/>
            <a:chExt cx="1155251" cy="93684"/>
          </a:xfrm>
        </p:grpSpPr>
        <p:sp>
          <p:nvSpPr>
            <p:cNvPr name="Freeform 42" id="42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r="r" b="b" t="t" l="l"/>
              <a:pathLst>
                <a:path h="93684" w="1155251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44" id="44"/>
          <p:cNvPicPr>
            <a:picLocks noChangeAspect="true"/>
          </p:cNvPicPr>
          <p:nvPr/>
        </p:nvPicPr>
        <p:blipFill>
          <a:blip r:embed="rId3"/>
          <a:srcRect l="0" t="25116" r="5098" b="33458"/>
          <a:stretch>
            <a:fillRect/>
          </a:stretch>
        </p:blipFill>
        <p:spPr>
          <a:xfrm flipH="false" flipV="false" rot="0">
            <a:off x="10478921" y="6035310"/>
            <a:ext cx="724992" cy="237351"/>
          </a:xfrm>
          <a:prstGeom prst="rect">
            <a:avLst/>
          </a:prstGeom>
        </p:spPr>
      </p:pic>
      <p:sp>
        <p:nvSpPr>
          <p:cNvPr name="TextBox 45" id="45"/>
          <p:cNvSpPr txBox="true"/>
          <p:nvPr/>
        </p:nvSpPr>
        <p:spPr>
          <a:xfrm rot="0">
            <a:off x="10672167" y="6474077"/>
            <a:ext cx="4340579" cy="2242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63262" y="4720189"/>
            <a:ext cx="7508214" cy="3168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5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INFORMAÇÃO</a:t>
            </a:r>
          </a:p>
          <a:p>
            <a:pPr algn="ctr">
              <a:lnSpc>
                <a:spcPts val="22038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EXTRA</a:t>
            </a:r>
          </a:p>
        </p:txBody>
      </p:sp>
      <p:sp>
        <p:nvSpPr>
          <p:cNvPr name="AutoShape 3" id="3"/>
          <p:cNvSpPr/>
          <p:nvPr/>
        </p:nvSpPr>
        <p:spPr>
          <a:xfrm rot="2017">
            <a:off x="1028693" y="5685873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96799" y="1028700"/>
            <a:ext cx="8694403" cy="8229600"/>
            <a:chOff x="0" y="0"/>
            <a:chExt cx="11592537" cy="109728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843094"/>
              <a:ext cx="11592537" cy="10129706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1592537" cy="8430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96799" y="1028700"/>
            <a:ext cx="8694403" cy="8229600"/>
            <a:chOff x="0" y="0"/>
            <a:chExt cx="11592537" cy="109728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843094"/>
              <a:ext cx="11592537" cy="10129706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1592537" cy="843094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4796799" y="5991334"/>
            <a:ext cx="8694403" cy="695216"/>
            <a:chOff x="0" y="0"/>
            <a:chExt cx="2289884" cy="183102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289884" cy="183102"/>
            </a:xfrm>
            <a:custGeom>
              <a:avLst/>
              <a:gdLst/>
              <a:ahLst/>
              <a:cxnLst/>
              <a:rect r="r" b="b" t="t" l="l"/>
              <a:pathLst>
                <a:path h="183102" w="2289884">
                  <a:moveTo>
                    <a:pt x="0" y="0"/>
                  </a:moveTo>
                  <a:lnTo>
                    <a:pt x="2289884" y="0"/>
                  </a:lnTo>
                  <a:lnTo>
                    <a:pt x="2289884" y="183102"/>
                  </a:lnTo>
                  <a:lnTo>
                    <a:pt x="0" y="1831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8694403" cy="8229600"/>
            <a:chOff x="0" y="0"/>
            <a:chExt cx="11592537" cy="109728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843094"/>
              <a:ext cx="11592537" cy="10129706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1592537" cy="843094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028700" y="5991334"/>
            <a:ext cx="8694403" cy="695216"/>
            <a:chOff x="0" y="0"/>
            <a:chExt cx="2289884" cy="183102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289884" cy="183102"/>
            </a:xfrm>
            <a:custGeom>
              <a:avLst/>
              <a:gdLst/>
              <a:ahLst/>
              <a:cxnLst/>
              <a:rect r="r" b="b" t="t" l="l"/>
              <a:pathLst>
                <a:path h="183102" w="2289884">
                  <a:moveTo>
                    <a:pt x="0" y="0"/>
                  </a:moveTo>
                  <a:lnTo>
                    <a:pt x="2289884" y="0"/>
                  </a:lnTo>
                  <a:lnTo>
                    <a:pt x="2289884" y="183102"/>
                  </a:lnTo>
                  <a:lnTo>
                    <a:pt x="0" y="1831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679819" y="1430921"/>
            <a:ext cx="6503570" cy="7633924"/>
            <a:chOff x="0" y="0"/>
            <a:chExt cx="1000214" cy="1174057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000214" cy="1174057"/>
            </a:xfrm>
            <a:custGeom>
              <a:avLst/>
              <a:gdLst/>
              <a:ahLst/>
              <a:cxnLst/>
              <a:rect r="r" b="b" t="t" l="l"/>
              <a:pathLst>
                <a:path h="1174057" w="1000214">
                  <a:moveTo>
                    <a:pt x="0" y="0"/>
                  </a:moveTo>
                  <a:lnTo>
                    <a:pt x="1000214" y="0"/>
                  </a:lnTo>
                  <a:lnTo>
                    <a:pt x="1000214" y="1174057"/>
                  </a:lnTo>
                  <a:lnTo>
                    <a:pt x="0" y="117405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829400" y="1222154"/>
            <a:ext cx="6651123" cy="7698577"/>
            <a:chOff x="0" y="0"/>
            <a:chExt cx="1022907" cy="118400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1022907" cy="1184000"/>
            </a:xfrm>
            <a:custGeom>
              <a:avLst/>
              <a:gdLst/>
              <a:ahLst/>
              <a:cxnLst/>
              <a:rect r="r" b="b" t="t" l="l"/>
              <a:pathLst>
                <a:path h="1184000" w="1022907">
                  <a:moveTo>
                    <a:pt x="0" y="0"/>
                  </a:moveTo>
                  <a:lnTo>
                    <a:pt x="1022907" y="0"/>
                  </a:lnTo>
                  <a:lnTo>
                    <a:pt x="1022907" y="1184000"/>
                  </a:lnTo>
                  <a:lnTo>
                    <a:pt x="0" y="118400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829400" y="1222154"/>
            <a:ext cx="6651123" cy="548393"/>
            <a:chOff x="0" y="0"/>
            <a:chExt cx="1400807" cy="115498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400807" cy="115498"/>
            </a:xfrm>
            <a:custGeom>
              <a:avLst/>
              <a:gdLst/>
              <a:ahLst/>
              <a:cxnLst/>
              <a:rect r="r" b="b" t="t" l="l"/>
              <a:pathLst>
                <a:path h="115498" w="1400807">
                  <a:moveTo>
                    <a:pt x="0" y="0"/>
                  </a:moveTo>
                  <a:lnTo>
                    <a:pt x="1400807" y="0"/>
                  </a:lnTo>
                  <a:lnTo>
                    <a:pt x="140080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4"/>
          <a:srcRect l="0" t="25116" r="5098" b="33458"/>
          <a:stretch>
            <a:fillRect/>
          </a:stretch>
        </p:blipFill>
        <p:spPr>
          <a:xfrm flipH="false" flipV="false" rot="0">
            <a:off x="10969238" y="1353119"/>
            <a:ext cx="875003" cy="286462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1202470" y="1902054"/>
            <a:ext cx="6278053" cy="665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</a:t>
            </a:r>
          </a:p>
          <a:p>
            <a:pPr>
              <a:lnSpc>
                <a:spcPts val="2659"/>
              </a:lnSpc>
            </a:p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tratamento do erro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8694403" cy="8229600"/>
            <a:chOff x="0" y="0"/>
            <a:chExt cx="11592537" cy="109728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843094"/>
              <a:ext cx="11592537" cy="10129706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1592537" cy="843094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028700" y="5991334"/>
            <a:ext cx="8694403" cy="695216"/>
            <a:chOff x="0" y="0"/>
            <a:chExt cx="2289884" cy="183102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289884" cy="183102"/>
            </a:xfrm>
            <a:custGeom>
              <a:avLst/>
              <a:gdLst/>
              <a:ahLst/>
              <a:cxnLst/>
              <a:rect r="r" b="b" t="t" l="l"/>
              <a:pathLst>
                <a:path h="183102" w="2289884">
                  <a:moveTo>
                    <a:pt x="0" y="0"/>
                  </a:moveTo>
                  <a:lnTo>
                    <a:pt x="2289884" y="0"/>
                  </a:lnTo>
                  <a:lnTo>
                    <a:pt x="2289884" y="183102"/>
                  </a:lnTo>
                  <a:lnTo>
                    <a:pt x="0" y="1831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679819" y="1430921"/>
            <a:ext cx="6503570" cy="7633924"/>
            <a:chOff x="0" y="0"/>
            <a:chExt cx="1000214" cy="1174057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000214" cy="1174057"/>
            </a:xfrm>
            <a:custGeom>
              <a:avLst/>
              <a:gdLst/>
              <a:ahLst/>
              <a:cxnLst/>
              <a:rect r="r" b="b" t="t" l="l"/>
              <a:pathLst>
                <a:path h="1174057" w="1000214">
                  <a:moveTo>
                    <a:pt x="0" y="0"/>
                  </a:moveTo>
                  <a:lnTo>
                    <a:pt x="1000214" y="0"/>
                  </a:lnTo>
                  <a:lnTo>
                    <a:pt x="1000214" y="1174057"/>
                  </a:lnTo>
                  <a:lnTo>
                    <a:pt x="0" y="117405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829400" y="1222154"/>
            <a:ext cx="6651123" cy="7698577"/>
            <a:chOff x="0" y="0"/>
            <a:chExt cx="1022907" cy="118400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1022907" cy="1184000"/>
            </a:xfrm>
            <a:custGeom>
              <a:avLst/>
              <a:gdLst/>
              <a:ahLst/>
              <a:cxnLst/>
              <a:rect r="r" b="b" t="t" l="l"/>
              <a:pathLst>
                <a:path h="1184000" w="1022907">
                  <a:moveTo>
                    <a:pt x="0" y="0"/>
                  </a:moveTo>
                  <a:lnTo>
                    <a:pt x="1022907" y="0"/>
                  </a:lnTo>
                  <a:lnTo>
                    <a:pt x="1022907" y="1184000"/>
                  </a:lnTo>
                  <a:lnTo>
                    <a:pt x="0" y="118400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829400" y="1222154"/>
            <a:ext cx="6651123" cy="548393"/>
            <a:chOff x="0" y="0"/>
            <a:chExt cx="1400807" cy="115498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400807" cy="115498"/>
            </a:xfrm>
            <a:custGeom>
              <a:avLst/>
              <a:gdLst/>
              <a:ahLst/>
              <a:cxnLst/>
              <a:rect r="r" b="b" t="t" l="l"/>
              <a:pathLst>
                <a:path h="115498" w="1400807">
                  <a:moveTo>
                    <a:pt x="0" y="0"/>
                  </a:moveTo>
                  <a:lnTo>
                    <a:pt x="1400807" y="0"/>
                  </a:lnTo>
                  <a:lnTo>
                    <a:pt x="140080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4"/>
          <a:srcRect l="0" t="25116" r="5098" b="33458"/>
          <a:stretch>
            <a:fillRect/>
          </a:stretch>
        </p:blipFill>
        <p:spPr>
          <a:xfrm flipH="false" flipV="false" rot="0">
            <a:off x="10969238" y="1353119"/>
            <a:ext cx="875003" cy="286462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1202470" y="1902054"/>
            <a:ext cx="6278053" cy="665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</a:t>
            </a:r>
          </a:p>
          <a:p>
            <a:pPr>
              <a:lnSpc>
                <a:spcPts val="2659"/>
              </a:lnSpc>
            </a:p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tratamento do erro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829400" y="4209005"/>
            <a:ext cx="6651123" cy="443707"/>
            <a:chOff x="0" y="0"/>
            <a:chExt cx="1751736" cy="116861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1751736" cy="116861"/>
            </a:xfrm>
            <a:custGeom>
              <a:avLst/>
              <a:gdLst/>
              <a:ahLst/>
              <a:cxnLst/>
              <a:rect r="r" b="b" t="t" l="l"/>
              <a:pathLst>
                <a:path h="116861" w="1751736">
                  <a:moveTo>
                    <a:pt x="0" y="0"/>
                  </a:moveTo>
                  <a:lnTo>
                    <a:pt x="1751736" y="0"/>
                  </a:lnTo>
                  <a:lnTo>
                    <a:pt x="1751736" y="116861"/>
                  </a:lnTo>
                  <a:lnTo>
                    <a:pt x="0" y="1168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61657" y="1586633"/>
            <a:ext cx="7683283" cy="7917055"/>
            <a:chOff x="0" y="0"/>
            <a:chExt cx="1181648" cy="121760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181648" cy="1217601"/>
            </a:xfrm>
            <a:custGeom>
              <a:avLst/>
              <a:gdLst/>
              <a:ahLst/>
              <a:cxnLst/>
              <a:rect r="r" b="b" t="t" l="l"/>
              <a:pathLst>
                <a:path h="1217601" w="1181648">
                  <a:moveTo>
                    <a:pt x="0" y="0"/>
                  </a:moveTo>
                  <a:lnTo>
                    <a:pt x="1181648" y="0"/>
                  </a:lnTo>
                  <a:lnTo>
                    <a:pt x="1181648" y="1217601"/>
                  </a:lnTo>
                  <a:lnTo>
                    <a:pt x="0" y="121760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11238" y="1377866"/>
            <a:ext cx="7815105" cy="7981708"/>
            <a:chOff x="0" y="0"/>
            <a:chExt cx="1201921" cy="122754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201921" cy="1227544"/>
            </a:xfrm>
            <a:custGeom>
              <a:avLst/>
              <a:gdLst/>
              <a:ahLst/>
              <a:cxnLst/>
              <a:rect r="r" b="b" t="t" l="l"/>
              <a:pathLst>
                <a:path h="1227544" w="1201921">
                  <a:moveTo>
                    <a:pt x="0" y="0"/>
                  </a:moveTo>
                  <a:lnTo>
                    <a:pt x="1201921" y="0"/>
                  </a:lnTo>
                  <a:lnTo>
                    <a:pt x="1201921" y="1227544"/>
                  </a:lnTo>
                  <a:lnTo>
                    <a:pt x="0" y="122754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11238" y="1377866"/>
            <a:ext cx="7815105" cy="548393"/>
            <a:chOff x="0" y="0"/>
            <a:chExt cx="1645955" cy="11549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r="r" b="b" t="t" l="l"/>
              <a:pathLst>
                <a:path h="115498" w="1645955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451076" y="1508831"/>
            <a:ext cx="875003" cy="28646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5684308" y="2057765"/>
            <a:ext cx="7284741" cy="6990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):Vector{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console.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([]);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93676" y="697587"/>
            <a:ext cx="190064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1: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61657" y="1586633"/>
            <a:ext cx="7683283" cy="7917055"/>
            <a:chOff x="0" y="0"/>
            <a:chExt cx="1181648" cy="121760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181648" cy="1217601"/>
            </a:xfrm>
            <a:custGeom>
              <a:avLst/>
              <a:gdLst/>
              <a:ahLst/>
              <a:cxnLst/>
              <a:rect r="r" b="b" t="t" l="l"/>
              <a:pathLst>
                <a:path h="1217601" w="1181648">
                  <a:moveTo>
                    <a:pt x="0" y="0"/>
                  </a:moveTo>
                  <a:lnTo>
                    <a:pt x="1181648" y="0"/>
                  </a:lnTo>
                  <a:lnTo>
                    <a:pt x="1181648" y="1217601"/>
                  </a:lnTo>
                  <a:lnTo>
                    <a:pt x="0" y="121760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11238" y="1377866"/>
            <a:ext cx="7815105" cy="7981708"/>
            <a:chOff x="0" y="0"/>
            <a:chExt cx="1201921" cy="122754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201921" cy="1227544"/>
            </a:xfrm>
            <a:custGeom>
              <a:avLst/>
              <a:gdLst/>
              <a:ahLst/>
              <a:cxnLst/>
              <a:rect r="r" b="b" t="t" l="l"/>
              <a:pathLst>
                <a:path h="1227544" w="1201921">
                  <a:moveTo>
                    <a:pt x="0" y="0"/>
                  </a:moveTo>
                  <a:lnTo>
                    <a:pt x="1201921" y="0"/>
                  </a:lnTo>
                  <a:lnTo>
                    <a:pt x="1201921" y="1227544"/>
                  </a:lnTo>
                  <a:lnTo>
                    <a:pt x="0" y="122754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11238" y="1377866"/>
            <a:ext cx="7815105" cy="548393"/>
            <a:chOff x="0" y="0"/>
            <a:chExt cx="1645955" cy="11549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r="r" b="b" t="t" l="l"/>
              <a:pathLst>
                <a:path h="115498" w="1645955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451076" y="1508831"/>
            <a:ext cx="875003" cy="28646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5684308" y="2057765"/>
            <a:ext cx="7284741" cy="665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):Vector{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throw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Error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93676" y="697587"/>
            <a:ext cx="190064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2: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53859" y="1586633"/>
            <a:ext cx="7683283" cy="7917055"/>
            <a:chOff x="0" y="0"/>
            <a:chExt cx="1181648" cy="121760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181648" cy="1217601"/>
            </a:xfrm>
            <a:custGeom>
              <a:avLst/>
              <a:gdLst/>
              <a:ahLst/>
              <a:cxnLst/>
              <a:rect r="r" b="b" t="t" l="l"/>
              <a:pathLst>
                <a:path h="1217601" w="1181648">
                  <a:moveTo>
                    <a:pt x="0" y="0"/>
                  </a:moveTo>
                  <a:lnTo>
                    <a:pt x="1181648" y="0"/>
                  </a:lnTo>
                  <a:lnTo>
                    <a:pt x="1181648" y="1217601"/>
                  </a:lnTo>
                  <a:lnTo>
                    <a:pt x="0" y="121760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603440" y="1377866"/>
            <a:ext cx="7815105" cy="7981708"/>
            <a:chOff x="0" y="0"/>
            <a:chExt cx="1201921" cy="122754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201921" cy="1227544"/>
            </a:xfrm>
            <a:custGeom>
              <a:avLst/>
              <a:gdLst/>
              <a:ahLst/>
              <a:cxnLst/>
              <a:rect r="r" b="b" t="t" l="l"/>
              <a:pathLst>
                <a:path h="1227544" w="1201921">
                  <a:moveTo>
                    <a:pt x="0" y="0"/>
                  </a:moveTo>
                  <a:lnTo>
                    <a:pt x="1201921" y="0"/>
                  </a:lnTo>
                  <a:lnTo>
                    <a:pt x="1201921" y="1227544"/>
                  </a:lnTo>
                  <a:lnTo>
                    <a:pt x="0" y="122754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03440" y="1377866"/>
            <a:ext cx="7815105" cy="548393"/>
            <a:chOff x="0" y="0"/>
            <a:chExt cx="1645955" cy="11549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r="r" b="b" t="t" l="l"/>
              <a:pathLst>
                <a:path h="115498" w="1645955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743279" y="1508831"/>
            <a:ext cx="875003" cy="28646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9976510" y="2057765"/>
            <a:ext cx="7284741" cy="665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):Vector{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throw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Error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85878" y="697587"/>
            <a:ext cx="190064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2: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69454" y="1586633"/>
            <a:ext cx="7683283" cy="7917055"/>
            <a:chOff x="0" y="0"/>
            <a:chExt cx="1181648" cy="12176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181648" cy="1217601"/>
            </a:xfrm>
            <a:custGeom>
              <a:avLst/>
              <a:gdLst/>
              <a:ahLst/>
              <a:cxnLst/>
              <a:rect r="r" b="b" t="t" l="l"/>
              <a:pathLst>
                <a:path h="1217601" w="1181648">
                  <a:moveTo>
                    <a:pt x="0" y="0"/>
                  </a:moveTo>
                  <a:lnTo>
                    <a:pt x="1181648" y="0"/>
                  </a:lnTo>
                  <a:lnTo>
                    <a:pt x="1181648" y="1217601"/>
                  </a:lnTo>
                  <a:lnTo>
                    <a:pt x="0" y="121760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19036" y="1377866"/>
            <a:ext cx="7815105" cy="7981708"/>
            <a:chOff x="0" y="0"/>
            <a:chExt cx="1201921" cy="1227544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201921" cy="1227544"/>
            </a:xfrm>
            <a:custGeom>
              <a:avLst/>
              <a:gdLst/>
              <a:ahLst/>
              <a:cxnLst/>
              <a:rect r="r" b="b" t="t" l="l"/>
              <a:pathLst>
                <a:path h="1227544" w="1201921">
                  <a:moveTo>
                    <a:pt x="0" y="0"/>
                  </a:moveTo>
                  <a:lnTo>
                    <a:pt x="1201921" y="0"/>
                  </a:lnTo>
                  <a:lnTo>
                    <a:pt x="1201921" y="1227544"/>
                  </a:lnTo>
                  <a:lnTo>
                    <a:pt x="0" y="122754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19036" y="1377866"/>
            <a:ext cx="7815105" cy="548393"/>
            <a:chOff x="0" y="0"/>
            <a:chExt cx="1645955" cy="115498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r="r" b="b" t="t" l="l"/>
              <a:pathLst>
                <a:path h="115498" w="1645955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158874" y="1508831"/>
            <a:ext cx="875003" cy="286462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1392105" y="2057765"/>
            <a:ext cx="7284741" cy="6990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):Vector{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console.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([]);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901474" y="697587"/>
            <a:ext cx="190064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1: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53859" y="1586633"/>
            <a:ext cx="7683283" cy="7917055"/>
            <a:chOff x="0" y="0"/>
            <a:chExt cx="1181648" cy="121760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181648" cy="1217601"/>
            </a:xfrm>
            <a:custGeom>
              <a:avLst/>
              <a:gdLst/>
              <a:ahLst/>
              <a:cxnLst/>
              <a:rect r="r" b="b" t="t" l="l"/>
              <a:pathLst>
                <a:path h="1217601" w="1181648">
                  <a:moveTo>
                    <a:pt x="0" y="0"/>
                  </a:moveTo>
                  <a:lnTo>
                    <a:pt x="1181648" y="0"/>
                  </a:lnTo>
                  <a:lnTo>
                    <a:pt x="1181648" y="1217601"/>
                  </a:lnTo>
                  <a:lnTo>
                    <a:pt x="0" y="121760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603440" y="1377866"/>
            <a:ext cx="7815105" cy="7981708"/>
            <a:chOff x="0" y="0"/>
            <a:chExt cx="1201921" cy="122754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201921" cy="1227544"/>
            </a:xfrm>
            <a:custGeom>
              <a:avLst/>
              <a:gdLst/>
              <a:ahLst/>
              <a:cxnLst/>
              <a:rect r="r" b="b" t="t" l="l"/>
              <a:pathLst>
                <a:path h="1227544" w="1201921">
                  <a:moveTo>
                    <a:pt x="0" y="0"/>
                  </a:moveTo>
                  <a:lnTo>
                    <a:pt x="1201921" y="0"/>
                  </a:lnTo>
                  <a:lnTo>
                    <a:pt x="1201921" y="1227544"/>
                  </a:lnTo>
                  <a:lnTo>
                    <a:pt x="0" y="122754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03440" y="1377866"/>
            <a:ext cx="7815105" cy="548393"/>
            <a:chOff x="0" y="0"/>
            <a:chExt cx="1645955" cy="11549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r="r" b="b" t="t" l="l"/>
              <a:pathLst>
                <a:path h="115498" w="1645955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743279" y="1508831"/>
            <a:ext cx="875003" cy="28646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9976510" y="2057765"/>
            <a:ext cx="7284741" cy="665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):Vector{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throw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Error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69454" y="1586633"/>
            <a:ext cx="7683283" cy="7917055"/>
            <a:chOff x="0" y="0"/>
            <a:chExt cx="1181648" cy="1217601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181648" cy="1217601"/>
            </a:xfrm>
            <a:custGeom>
              <a:avLst/>
              <a:gdLst/>
              <a:ahLst/>
              <a:cxnLst/>
              <a:rect r="r" b="b" t="t" l="l"/>
              <a:pathLst>
                <a:path h="1217601" w="1181648">
                  <a:moveTo>
                    <a:pt x="0" y="0"/>
                  </a:moveTo>
                  <a:lnTo>
                    <a:pt x="1181648" y="0"/>
                  </a:lnTo>
                  <a:lnTo>
                    <a:pt x="1181648" y="1217601"/>
                  </a:lnTo>
                  <a:lnTo>
                    <a:pt x="0" y="121760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19036" y="1377866"/>
            <a:ext cx="7815105" cy="7981708"/>
            <a:chOff x="0" y="0"/>
            <a:chExt cx="1201921" cy="1227544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201921" cy="1227544"/>
            </a:xfrm>
            <a:custGeom>
              <a:avLst/>
              <a:gdLst/>
              <a:ahLst/>
              <a:cxnLst/>
              <a:rect r="r" b="b" t="t" l="l"/>
              <a:pathLst>
                <a:path h="1227544" w="1201921">
                  <a:moveTo>
                    <a:pt x="0" y="0"/>
                  </a:moveTo>
                  <a:lnTo>
                    <a:pt x="1201921" y="0"/>
                  </a:lnTo>
                  <a:lnTo>
                    <a:pt x="1201921" y="1227544"/>
                  </a:lnTo>
                  <a:lnTo>
                    <a:pt x="0" y="122754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19036" y="1377866"/>
            <a:ext cx="7815105" cy="548393"/>
            <a:chOff x="0" y="0"/>
            <a:chExt cx="1645955" cy="115498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r="r" b="b" t="t" l="l"/>
              <a:pathLst>
                <a:path h="115498" w="1645955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158874" y="1508831"/>
            <a:ext cx="875003" cy="286462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1392105" y="2057765"/>
            <a:ext cx="7284741" cy="6990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):Vector{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console.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([]);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9603440" y="4699793"/>
            <a:ext cx="7815105" cy="443707"/>
            <a:chOff x="0" y="0"/>
            <a:chExt cx="2058299" cy="116861"/>
          </a:xfrm>
        </p:grpSpPr>
        <p:sp>
          <p:nvSpPr>
            <p:cNvPr name="Freeform 25" id="25"/>
            <p:cNvSpPr/>
            <p:nvPr/>
          </p:nvSpPr>
          <p:spPr>
            <a:xfrm>
              <a:off x="0" y="0"/>
              <a:ext cx="2058299" cy="116861"/>
            </a:xfrm>
            <a:custGeom>
              <a:avLst/>
              <a:gdLst/>
              <a:ahLst/>
              <a:cxnLst/>
              <a:rect r="r" b="b" t="t" l="l"/>
              <a:pathLst>
                <a:path h="116861" w="2058299">
                  <a:moveTo>
                    <a:pt x="0" y="0"/>
                  </a:moveTo>
                  <a:lnTo>
                    <a:pt x="2058299" y="0"/>
                  </a:lnTo>
                  <a:lnTo>
                    <a:pt x="2058299" y="116861"/>
                  </a:lnTo>
                  <a:lnTo>
                    <a:pt x="0" y="1168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28700" y="4699793"/>
            <a:ext cx="7805441" cy="780920"/>
            <a:chOff x="0" y="0"/>
            <a:chExt cx="2055754" cy="205674"/>
          </a:xfrm>
        </p:grpSpPr>
        <p:sp>
          <p:nvSpPr>
            <p:cNvPr name="Freeform 28" id="28"/>
            <p:cNvSpPr/>
            <p:nvPr/>
          </p:nvSpPr>
          <p:spPr>
            <a:xfrm>
              <a:off x="0" y="0"/>
              <a:ext cx="2055754" cy="205674"/>
            </a:xfrm>
            <a:custGeom>
              <a:avLst/>
              <a:gdLst/>
              <a:ahLst/>
              <a:cxnLst/>
              <a:rect r="r" b="b" t="t" l="l"/>
              <a:pathLst>
                <a:path h="205674" w="2055754">
                  <a:moveTo>
                    <a:pt x="0" y="0"/>
                  </a:moveTo>
                  <a:lnTo>
                    <a:pt x="2055754" y="0"/>
                  </a:lnTo>
                  <a:lnTo>
                    <a:pt x="2055754" y="205674"/>
                  </a:lnTo>
                  <a:lnTo>
                    <a:pt x="0" y="2056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481901" y="7628498"/>
            <a:ext cx="2671911" cy="2483172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394152" y="7940273"/>
            <a:ext cx="2601879" cy="2216416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12485878" y="697587"/>
            <a:ext cx="190064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2: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901474" y="697587"/>
            <a:ext cx="190064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1: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013301" y="742863"/>
            <a:ext cx="3690725" cy="8801273"/>
            <a:chOff x="0" y="0"/>
            <a:chExt cx="7242632" cy="17271506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7179132" cy="17208007"/>
            </a:xfrm>
            <a:custGeom>
              <a:avLst/>
              <a:gdLst/>
              <a:ahLst/>
              <a:cxnLst/>
              <a:rect r="r" b="b" t="t" l="l"/>
              <a:pathLst>
                <a:path h="17208007" w="7179132">
                  <a:moveTo>
                    <a:pt x="7086422" y="17208007"/>
                  </a:moveTo>
                  <a:lnTo>
                    <a:pt x="92710" y="17208007"/>
                  </a:lnTo>
                  <a:cubicBezTo>
                    <a:pt x="41910" y="17208007"/>
                    <a:pt x="0" y="17166096"/>
                    <a:pt x="0" y="1711529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7085152" y="0"/>
                  </a:lnTo>
                  <a:cubicBezTo>
                    <a:pt x="7135952" y="0"/>
                    <a:pt x="7177862" y="41910"/>
                    <a:pt x="7177862" y="92710"/>
                  </a:cubicBezTo>
                  <a:lnTo>
                    <a:pt x="7177862" y="17114027"/>
                  </a:lnTo>
                  <a:cubicBezTo>
                    <a:pt x="7179132" y="17166096"/>
                    <a:pt x="7137222" y="17208007"/>
                    <a:pt x="7086422" y="1720800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7242632" cy="17271507"/>
            </a:xfrm>
            <a:custGeom>
              <a:avLst/>
              <a:gdLst/>
              <a:ahLst/>
              <a:cxnLst/>
              <a:rect r="r" b="b" t="t" l="l"/>
              <a:pathLst>
                <a:path h="17271507" w="7242632">
                  <a:moveTo>
                    <a:pt x="7118172" y="59690"/>
                  </a:moveTo>
                  <a:cubicBezTo>
                    <a:pt x="7153732" y="59690"/>
                    <a:pt x="7182941" y="88900"/>
                    <a:pt x="7182941" y="124460"/>
                  </a:cubicBezTo>
                  <a:lnTo>
                    <a:pt x="7182941" y="17147046"/>
                  </a:lnTo>
                  <a:cubicBezTo>
                    <a:pt x="7182941" y="17182607"/>
                    <a:pt x="7153732" y="17211816"/>
                    <a:pt x="7118172" y="17211816"/>
                  </a:cubicBezTo>
                  <a:lnTo>
                    <a:pt x="124460" y="17211816"/>
                  </a:lnTo>
                  <a:cubicBezTo>
                    <a:pt x="88900" y="17211816"/>
                    <a:pt x="59690" y="17182607"/>
                    <a:pt x="59690" y="171470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118172" y="59690"/>
                  </a:lnTo>
                  <a:moveTo>
                    <a:pt x="711817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147046"/>
                  </a:lnTo>
                  <a:cubicBezTo>
                    <a:pt x="0" y="17215627"/>
                    <a:pt x="55880" y="17271507"/>
                    <a:pt x="124460" y="17271507"/>
                  </a:cubicBezTo>
                  <a:lnTo>
                    <a:pt x="7118172" y="17271507"/>
                  </a:lnTo>
                  <a:cubicBezTo>
                    <a:pt x="7186752" y="17271507"/>
                    <a:pt x="7242632" y="17215627"/>
                    <a:pt x="7242632" y="17147046"/>
                  </a:cubicBezTo>
                  <a:lnTo>
                    <a:pt x="7242632" y="124460"/>
                  </a:lnTo>
                  <a:cubicBezTo>
                    <a:pt x="7242632" y="55880"/>
                    <a:pt x="7186752" y="0"/>
                    <a:pt x="711817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7435826" y="5138737"/>
            <a:ext cx="369072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9187711" y="3967361"/>
            <a:ext cx="7732812" cy="2312245"/>
            <a:chOff x="0" y="0"/>
            <a:chExt cx="10310417" cy="3082993"/>
          </a:xfrm>
        </p:grpSpPr>
        <p:grpSp>
          <p:nvGrpSpPr>
            <p:cNvPr name="Group 7" id="7"/>
            <p:cNvGrpSpPr/>
            <p:nvPr/>
          </p:nvGrpSpPr>
          <p:grpSpPr>
            <a:xfrm rot="-5400000">
              <a:off x="-1246" y="414942"/>
              <a:ext cx="251764" cy="249272"/>
              <a:chOff x="0" y="0"/>
              <a:chExt cx="1008785" cy="998798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r="r" b="b" t="t" l="l"/>
                <a:pathLst>
                  <a:path h="935298" w="945285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r="r" b="b" t="t" l="l"/>
                <a:pathLst>
                  <a:path h="998799" w="1008785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1317058" y="-104775"/>
              <a:ext cx="8739179" cy="1183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REvisão de POO</a:t>
              </a:r>
            </a:p>
          </p:txBody>
        </p:sp>
        <p:grpSp>
          <p:nvGrpSpPr>
            <p:cNvPr name="Group 11" id="11"/>
            <p:cNvGrpSpPr/>
            <p:nvPr/>
          </p:nvGrpSpPr>
          <p:grpSpPr>
            <a:xfrm rot="-5400000">
              <a:off x="-1246" y="2418779"/>
              <a:ext cx="251764" cy="249272"/>
              <a:chOff x="0" y="0"/>
              <a:chExt cx="1008785" cy="998798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r="r" b="b" t="t" l="l"/>
                <a:pathLst>
                  <a:path h="935298" w="945285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r="r" b="b" t="t" l="l"/>
                <a:pathLst>
                  <a:path h="998799" w="1008785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1317058" y="1899062"/>
              <a:ext cx="8993358" cy="1183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Estruturas de dados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 rot="-5400000">
            <a:off x="3648935" y="5133975"/>
            <a:ext cx="8229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-533228" y="4839572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DADOS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81620" y="3343066"/>
            <a:ext cx="5923078" cy="146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>
                <a:solidFill>
                  <a:srgbClr val="B91646"/>
                </a:solidFill>
                <a:latin typeface="Brittany"/>
              </a:rPr>
              <a:t>estruturas de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61657" y="1327096"/>
            <a:ext cx="7683283" cy="8436129"/>
            <a:chOff x="0" y="0"/>
            <a:chExt cx="1181648" cy="12974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181648" cy="1297431"/>
            </a:xfrm>
            <a:custGeom>
              <a:avLst/>
              <a:gdLst/>
              <a:ahLst/>
              <a:cxnLst/>
              <a:rect r="r" b="b" t="t" l="l"/>
              <a:pathLst>
                <a:path h="1297431" w="1181648">
                  <a:moveTo>
                    <a:pt x="0" y="0"/>
                  </a:moveTo>
                  <a:lnTo>
                    <a:pt x="1181648" y="0"/>
                  </a:lnTo>
                  <a:lnTo>
                    <a:pt x="1181648" y="1297431"/>
                  </a:lnTo>
                  <a:lnTo>
                    <a:pt x="0" y="129743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11238" y="1118329"/>
            <a:ext cx="7815105" cy="8516511"/>
            <a:chOff x="0" y="0"/>
            <a:chExt cx="1201921" cy="130979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201921" cy="1309794"/>
            </a:xfrm>
            <a:custGeom>
              <a:avLst/>
              <a:gdLst/>
              <a:ahLst/>
              <a:cxnLst/>
              <a:rect r="r" b="b" t="t" l="l"/>
              <a:pathLst>
                <a:path h="1309794" w="1201921">
                  <a:moveTo>
                    <a:pt x="0" y="0"/>
                  </a:moveTo>
                  <a:lnTo>
                    <a:pt x="1201921" y="0"/>
                  </a:lnTo>
                  <a:lnTo>
                    <a:pt x="1201921" y="1309794"/>
                  </a:lnTo>
                  <a:lnTo>
                    <a:pt x="0" y="130979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11238" y="1118329"/>
            <a:ext cx="7815105" cy="548393"/>
            <a:chOff x="0" y="0"/>
            <a:chExt cx="1645955" cy="11549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r="r" b="b" t="t" l="l"/>
              <a:pathLst>
                <a:path h="115498" w="1645955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451076" y="1249294"/>
            <a:ext cx="875003" cy="28646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5684308" y="1798229"/>
            <a:ext cx="7284741" cy="7657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verifyLength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throw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Error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vector:Vector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verifyLength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93676" y="438050"/>
            <a:ext cx="190064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2: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11230" y="5376585"/>
            <a:ext cx="2671911" cy="24831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61657" y="1327096"/>
            <a:ext cx="7683283" cy="8388940"/>
            <a:chOff x="0" y="0"/>
            <a:chExt cx="1181648" cy="129017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181648" cy="1290174"/>
            </a:xfrm>
            <a:custGeom>
              <a:avLst/>
              <a:gdLst/>
              <a:ahLst/>
              <a:cxnLst/>
              <a:rect r="r" b="b" t="t" l="l"/>
              <a:pathLst>
                <a:path h="1290174" w="1181648">
                  <a:moveTo>
                    <a:pt x="0" y="0"/>
                  </a:moveTo>
                  <a:lnTo>
                    <a:pt x="1181648" y="0"/>
                  </a:lnTo>
                  <a:lnTo>
                    <a:pt x="1181648" y="1290174"/>
                  </a:lnTo>
                  <a:lnTo>
                    <a:pt x="0" y="129017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11238" y="1118329"/>
            <a:ext cx="7815105" cy="8471871"/>
            <a:chOff x="0" y="0"/>
            <a:chExt cx="1201921" cy="1302928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201921" cy="1302928"/>
            </a:xfrm>
            <a:custGeom>
              <a:avLst/>
              <a:gdLst/>
              <a:ahLst/>
              <a:cxnLst/>
              <a:rect r="r" b="b" t="t" l="l"/>
              <a:pathLst>
                <a:path h="1302928" w="1201921">
                  <a:moveTo>
                    <a:pt x="0" y="0"/>
                  </a:moveTo>
                  <a:lnTo>
                    <a:pt x="1201921" y="0"/>
                  </a:lnTo>
                  <a:lnTo>
                    <a:pt x="1201921" y="1302928"/>
                  </a:lnTo>
                  <a:lnTo>
                    <a:pt x="0" y="130292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11238" y="1118329"/>
            <a:ext cx="7815105" cy="548393"/>
            <a:chOff x="0" y="0"/>
            <a:chExt cx="1645955" cy="11549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r="r" b="b" t="t" l="l"/>
              <a:pathLst>
                <a:path h="115498" w="1645955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451076" y="1249294"/>
            <a:ext cx="875003" cy="28646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5684308" y="1807754"/>
            <a:ext cx="7284741" cy="7662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80"/>
              </a:lnSpc>
            </a:pPr>
            <a:r>
              <a:rPr lang="en-US" sz="1700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70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700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380"/>
              </a:lnSpc>
            </a:pP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8BFA7"/>
                </a:solidFill>
                <a:latin typeface="Fira Code"/>
              </a:rPr>
              <a:t>  hasSameSize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00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(vector.components.length === 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  console.</a:t>
            </a:r>
            <a:r>
              <a:rPr lang="en-US" sz="1700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700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return </a:t>
            </a:r>
            <a:r>
              <a:rPr lang="en-US" sz="1700">
                <a:solidFill>
                  <a:srgbClr val="F7DF1E"/>
                </a:solidFill>
                <a:latin typeface="Fira Code"/>
              </a:rPr>
              <a:t>true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return </a:t>
            </a:r>
            <a:r>
              <a:rPr lang="en-US" sz="1700">
                <a:solidFill>
                  <a:srgbClr val="F7DF1E"/>
                </a:solidFill>
                <a:latin typeface="Fira Code"/>
              </a:rPr>
              <a:t>false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700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vector:Vector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00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(!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700">
                <a:solidFill>
                  <a:srgbClr val="F8BFA7"/>
                </a:solidFill>
                <a:latin typeface="Fira Code"/>
              </a:rPr>
              <a:t>hasSameSize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(vector))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([])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00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[] = []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700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700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.components) {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700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700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93676" y="438050"/>
            <a:ext cx="190064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1: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26343" y="5879708"/>
            <a:ext cx="2601879" cy="221641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61657" y="1327096"/>
            <a:ext cx="7683283" cy="8263104"/>
            <a:chOff x="0" y="0"/>
            <a:chExt cx="1181648" cy="127082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181648" cy="1270821"/>
            </a:xfrm>
            <a:custGeom>
              <a:avLst/>
              <a:gdLst/>
              <a:ahLst/>
              <a:cxnLst/>
              <a:rect r="r" b="b" t="t" l="l"/>
              <a:pathLst>
                <a:path h="1270821" w="1181648">
                  <a:moveTo>
                    <a:pt x="0" y="0"/>
                  </a:moveTo>
                  <a:lnTo>
                    <a:pt x="1181648" y="0"/>
                  </a:lnTo>
                  <a:lnTo>
                    <a:pt x="1181648" y="1270821"/>
                  </a:lnTo>
                  <a:lnTo>
                    <a:pt x="0" y="127082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11238" y="1118329"/>
            <a:ext cx="7815105" cy="8280568"/>
            <a:chOff x="0" y="0"/>
            <a:chExt cx="1201921" cy="1273507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201921" cy="1273507"/>
            </a:xfrm>
            <a:custGeom>
              <a:avLst/>
              <a:gdLst/>
              <a:ahLst/>
              <a:cxnLst/>
              <a:rect r="r" b="b" t="t" l="l"/>
              <a:pathLst>
                <a:path h="1273507" w="1201921">
                  <a:moveTo>
                    <a:pt x="0" y="0"/>
                  </a:moveTo>
                  <a:lnTo>
                    <a:pt x="1201921" y="0"/>
                  </a:lnTo>
                  <a:lnTo>
                    <a:pt x="1201921" y="1273507"/>
                  </a:lnTo>
                  <a:lnTo>
                    <a:pt x="0" y="127350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11238" y="1118329"/>
            <a:ext cx="7815105" cy="548393"/>
            <a:chOff x="0" y="0"/>
            <a:chExt cx="1645955" cy="11549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r="r" b="b" t="t" l="l"/>
              <a:pathLst>
                <a:path h="115498" w="1645955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451076" y="1249294"/>
            <a:ext cx="875003" cy="28646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5684308" y="1798229"/>
            <a:ext cx="7284741" cy="7324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hasSameSize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return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vector.components.length ===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vector:Vector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(!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hasSameSize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(vector))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([])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93676" y="438050"/>
            <a:ext cx="190064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1: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26343" y="5895438"/>
            <a:ext cx="2601879" cy="221641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61657" y="1327096"/>
            <a:ext cx="7683283" cy="8436129"/>
            <a:chOff x="0" y="0"/>
            <a:chExt cx="1181648" cy="12974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181648" cy="1297431"/>
            </a:xfrm>
            <a:custGeom>
              <a:avLst/>
              <a:gdLst/>
              <a:ahLst/>
              <a:cxnLst/>
              <a:rect r="r" b="b" t="t" l="l"/>
              <a:pathLst>
                <a:path h="1297431" w="1181648">
                  <a:moveTo>
                    <a:pt x="0" y="0"/>
                  </a:moveTo>
                  <a:lnTo>
                    <a:pt x="1181648" y="0"/>
                  </a:lnTo>
                  <a:lnTo>
                    <a:pt x="1181648" y="1297431"/>
                  </a:lnTo>
                  <a:lnTo>
                    <a:pt x="0" y="129743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11238" y="1118329"/>
            <a:ext cx="7815105" cy="8516511"/>
            <a:chOff x="0" y="0"/>
            <a:chExt cx="1201921" cy="130979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201921" cy="1309794"/>
            </a:xfrm>
            <a:custGeom>
              <a:avLst/>
              <a:gdLst/>
              <a:ahLst/>
              <a:cxnLst/>
              <a:rect r="r" b="b" t="t" l="l"/>
              <a:pathLst>
                <a:path h="1309794" w="1201921">
                  <a:moveTo>
                    <a:pt x="0" y="0"/>
                  </a:moveTo>
                  <a:lnTo>
                    <a:pt x="1201921" y="0"/>
                  </a:lnTo>
                  <a:lnTo>
                    <a:pt x="1201921" y="1309794"/>
                  </a:lnTo>
                  <a:lnTo>
                    <a:pt x="0" y="130979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11238" y="1118329"/>
            <a:ext cx="7815105" cy="548393"/>
            <a:chOff x="0" y="0"/>
            <a:chExt cx="1645955" cy="11549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r="r" b="b" t="t" l="l"/>
              <a:pathLst>
                <a:path h="115498" w="1645955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451076" y="1249294"/>
            <a:ext cx="875003" cy="28646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5684308" y="1798229"/>
            <a:ext cx="7284741" cy="7657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verifyLength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throw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Error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vector:Vector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verifyLength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93676" y="438050"/>
            <a:ext cx="190064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2: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11230" y="5376585"/>
            <a:ext cx="2671911" cy="248317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35826" y="4454418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09181" y="3201752"/>
            <a:ext cx="3272180" cy="1831641"/>
            <a:chOff x="0" y="0"/>
            <a:chExt cx="667550" cy="37366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r="r" b="b" t="t" l="l"/>
              <a:pathLst>
                <a:path h="373669" w="667550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app.ts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109181" y="5314206"/>
            <a:ext cx="3272180" cy="1831641"/>
            <a:chOff x="0" y="0"/>
            <a:chExt cx="667550" cy="3736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r="r" b="b" t="t" l="l"/>
              <a:pathLst>
                <a:path h="373669" w="667550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vector.add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109181" y="7426659"/>
            <a:ext cx="3272180" cy="1831641"/>
            <a:chOff x="0" y="0"/>
            <a:chExt cx="667550" cy="37366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r="r" b="b" t="t" l="l"/>
              <a:pathLst>
                <a:path h="373669" w="667550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vector.verifyLength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86716">
            <a:off x="10278233" y="4248511"/>
            <a:ext cx="1156773" cy="1789978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028700" y="1247775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86716">
            <a:off x="10278233" y="6531670"/>
            <a:ext cx="1156773" cy="178997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426468">
            <a:off x="6120751" y="6398001"/>
            <a:ext cx="1156773" cy="1789978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1488647" y="4786155"/>
            <a:ext cx="1141306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488647" y="6898608"/>
            <a:ext cx="1141306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30187" y="7069647"/>
            <a:ext cx="2147994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Devolve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EXCEPTION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04722" y="3201752"/>
            <a:ext cx="3272180" cy="1831641"/>
            <a:chOff x="0" y="0"/>
            <a:chExt cx="667550" cy="37366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r="r" b="b" t="t" l="l"/>
              <a:pathLst>
                <a:path h="373669" w="667550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app.ts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04722" y="5314206"/>
            <a:ext cx="3272180" cy="1831641"/>
            <a:chOff x="0" y="0"/>
            <a:chExt cx="667550" cy="3736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r="r" b="b" t="t" l="l"/>
              <a:pathLst>
                <a:path h="373669" w="667550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vector.add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504722" y="7426659"/>
            <a:ext cx="3272180" cy="1831641"/>
            <a:chOff x="0" y="0"/>
            <a:chExt cx="667550" cy="37366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r="r" b="b" t="t" l="l"/>
              <a:pathLst>
                <a:path h="373669" w="667550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vector.verifyLength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86716">
            <a:off x="7673774" y="4248511"/>
            <a:ext cx="1156773" cy="1789978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028700" y="1247775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86716">
            <a:off x="7673774" y="6531670"/>
            <a:ext cx="1156773" cy="178997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426468">
            <a:off x="3516292" y="6398001"/>
            <a:ext cx="1156773" cy="1789978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8884188" y="4786155"/>
            <a:ext cx="1141306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84188" y="6898608"/>
            <a:ext cx="1141306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5728" y="6641022"/>
            <a:ext cx="2147994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Devolve exceção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ou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ERROR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188725" y="6591848"/>
            <a:ext cx="2184997" cy="1450074"/>
            <a:chOff x="0" y="0"/>
            <a:chExt cx="575472" cy="381913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575472" cy="381913"/>
            </a:xfrm>
            <a:custGeom>
              <a:avLst/>
              <a:gdLst/>
              <a:ahLst/>
              <a:cxnLst/>
              <a:rect r="r" b="b" t="t" l="l"/>
              <a:pathLst>
                <a:path h="381913" w="575472">
                  <a:moveTo>
                    <a:pt x="0" y="0"/>
                  </a:moveTo>
                  <a:lnTo>
                    <a:pt x="575472" y="0"/>
                  </a:lnTo>
                  <a:lnTo>
                    <a:pt x="575472" y="381913"/>
                  </a:lnTo>
                  <a:lnTo>
                    <a:pt x="0" y="3819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04722" y="3201752"/>
            <a:ext cx="3272180" cy="1831641"/>
            <a:chOff x="0" y="0"/>
            <a:chExt cx="667550" cy="37366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r="r" b="b" t="t" l="l"/>
              <a:pathLst>
                <a:path h="373669" w="667550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app.ts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04722" y="5314206"/>
            <a:ext cx="3272180" cy="1831641"/>
            <a:chOff x="0" y="0"/>
            <a:chExt cx="667550" cy="3736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r="r" b="b" t="t" l="l"/>
              <a:pathLst>
                <a:path h="373669" w="667550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vector.add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504722" y="7426659"/>
            <a:ext cx="3272180" cy="1831641"/>
            <a:chOff x="0" y="0"/>
            <a:chExt cx="667550" cy="37366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r="r" b="b" t="t" l="l"/>
              <a:pathLst>
                <a:path h="373669" w="667550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vector.verifyLength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86716">
            <a:off x="7673774" y="4248511"/>
            <a:ext cx="1156773" cy="1789978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028700" y="1247775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86716">
            <a:off x="7673774" y="6531670"/>
            <a:ext cx="1156773" cy="178997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426468">
            <a:off x="3516292" y="6398001"/>
            <a:ext cx="1156773" cy="1789978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8884188" y="4786155"/>
            <a:ext cx="1141306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84188" y="6898608"/>
            <a:ext cx="1141306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5728" y="6641022"/>
            <a:ext cx="2147994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Devolve exceção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ou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ERROR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188725" y="6591848"/>
            <a:ext cx="2184997" cy="1450074"/>
            <a:chOff x="0" y="0"/>
            <a:chExt cx="575472" cy="381913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575472" cy="381913"/>
            </a:xfrm>
            <a:custGeom>
              <a:avLst/>
              <a:gdLst/>
              <a:ahLst/>
              <a:cxnLst/>
              <a:rect r="r" b="b" t="t" l="l"/>
              <a:pathLst>
                <a:path h="381913" w="575472">
                  <a:moveTo>
                    <a:pt x="0" y="0"/>
                  </a:moveTo>
                  <a:lnTo>
                    <a:pt x="575472" y="0"/>
                  </a:lnTo>
                  <a:lnTo>
                    <a:pt x="575472" y="381913"/>
                  </a:lnTo>
                  <a:lnTo>
                    <a:pt x="0" y="3819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964655" y="2149074"/>
            <a:ext cx="5789277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</a:rPr>
              <a:t>Evento que ocorrem durante a execução de programas que fogem do fluxo esperado de suas instruções.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935220" y="877308"/>
            <a:ext cx="1562949" cy="417760"/>
            <a:chOff x="0" y="0"/>
            <a:chExt cx="570168" cy="152400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0964655" y="1418223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04722" y="3201752"/>
            <a:ext cx="3272180" cy="1831641"/>
            <a:chOff x="0" y="0"/>
            <a:chExt cx="667550" cy="37366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r="r" b="b" t="t" l="l"/>
              <a:pathLst>
                <a:path h="373669" w="667550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app.ts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04722" y="5314206"/>
            <a:ext cx="3272180" cy="1831641"/>
            <a:chOff x="0" y="0"/>
            <a:chExt cx="667550" cy="3736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r="r" b="b" t="t" l="l"/>
              <a:pathLst>
                <a:path h="373669" w="667550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vector.add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504722" y="7426659"/>
            <a:ext cx="3272180" cy="1831641"/>
            <a:chOff x="0" y="0"/>
            <a:chExt cx="667550" cy="37366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r="r" b="b" t="t" l="l"/>
              <a:pathLst>
                <a:path h="373669" w="667550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vector.verifyLength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86716">
            <a:off x="7673774" y="4248511"/>
            <a:ext cx="1156773" cy="1789978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028700" y="1247775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86716">
            <a:off x="7673774" y="6531670"/>
            <a:ext cx="1156773" cy="178997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426468">
            <a:off x="3516292" y="6398001"/>
            <a:ext cx="1156773" cy="1789978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8884188" y="4786155"/>
            <a:ext cx="1141306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84188" y="6898608"/>
            <a:ext cx="1141306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5728" y="6641022"/>
            <a:ext cx="2147994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Devolve exceção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ou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ERROR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188725" y="6591848"/>
            <a:ext cx="2184997" cy="1450074"/>
            <a:chOff x="0" y="0"/>
            <a:chExt cx="575472" cy="381913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575472" cy="381913"/>
            </a:xfrm>
            <a:custGeom>
              <a:avLst/>
              <a:gdLst/>
              <a:ahLst/>
              <a:cxnLst/>
              <a:rect r="r" b="b" t="t" l="l"/>
              <a:pathLst>
                <a:path h="381913" w="575472">
                  <a:moveTo>
                    <a:pt x="0" y="0"/>
                  </a:moveTo>
                  <a:lnTo>
                    <a:pt x="575472" y="0"/>
                  </a:lnTo>
                  <a:lnTo>
                    <a:pt x="575472" y="381913"/>
                  </a:lnTo>
                  <a:lnTo>
                    <a:pt x="0" y="3819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964655" y="2149074"/>
            <a:ext cx="5789277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</a:rPr>
              <a:t>Evento que ocorrem durante a execução de programas que fogem do fluxo esperado de suas instruções.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935220" y="877308"/>
            <a:ext cx="1562949" cy="417760"/>
            <a:chOff x="0" y="0"/>
            <a:chExt cx="570168" cy="152400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0964655" y="1418223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964655" y="4926039"/>
            <a:ext cx="5789277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</a:rPr>
              <a:t>Ao disparar uma exceção, o programa permite que outras partes do próprio programa ou até mesmo outros programas compreendam a falha no fluxo esperado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0935220" y="3654273"/>
            <a:ext cx="1562949" cy="417760"/>
            <a:chOff x="0" y="0"/>
            <a:chExt cx="570168" cy="152400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964655" y="4195189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Pra que servem?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04722" y="3201752"/>
            <a:ext cx="3272180" cy="1831641"/>
            <a:chOff x="0" y="0"/>
            <a:chExt cx="667550" cy="37366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r="r" b="b" t="t" l="l"/>
              <a:pathLst>
                <a:path h="373669" w="667550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app.ts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04722" y="5314206"/>
            <a:ext cx="3272180" cy="1831641"/>
            <a:chOff x="0" y="0"/>
            <a:chExt cx="667550" cy="3736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r="r" b="b" t="t" l="l"/>
              <a:pathLst>
                <a:path h="373669" w="667550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vector.add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504722" y="7426659"/>
            <a:ext cx="3272180" cy="1831641"/>
            <a:chOff x="0" y="0"/>
            <a:chExt cx="667550" cy="37366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r="r" b="b" t="t" l="l"/>
              <a:pathLst>
                <a:path h="373669" w="667550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vector.verifyLength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86716">
            <a:off x="7673774" y="4248511"/>
            <a:ext cx="1156773" cy="1789978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028700" y="1247775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86716">
            <a:off x="7673774" y="6531670"/>
            <a:ext cx="1156773" cy="178997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426468">
            <a:off x="3516292" y="6398001"/>
            <a:ext cx="1156773" cy="1789978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8884188" y="4786155"/>
            <a:ext cx="1141306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84188" y="6898608"/>
            <a:ext cx="1141306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5728" y="6641022"/>
            <a:ext cx="2147994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Devolve exceção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ou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ERROR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188725" y="6591848"/>
            <a:ext cx="2184997" cy="1450074"/>
            <a:chOff x="0" y="0"/>
            <a:chExt cx="575472" cy="381913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575472" cy="381913"/>
            </a:xfrm>
            <a:custGeom>
              <a:avLst/>
              <a:gdLst/>
              <a:ahLst/>
              <a:cxnLst/>
              <a:rect r="r" b="b" t="t" l="l"/>
              <a:pathLst>
                <a:path h="381913" w="575472">
                  <a:moveTo>
                    <a:pt x="0" y="0"/>
                  </a:moveTo>
                  <a:lnTo>
                    <a:pt x="575472" y="0"/>
                  </a:lnTo>
                  <a:lnTo>
                    <a:pt x="575472" y="381913"/>
                  </a:lnTo>
                  <a:lnTo>
                    <a:pt x="0" y="3819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964655" y="2149074"/>
            <a:ext cx="5789277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</a:rPr>
              <a:t>Evento que ocorrem durante a execução de programas que fogem do fluxo esperado de suas instruções.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935220" y="877308"/>
            <a:ext cx="1562949" cy="417760"/>
            <a:chOff x="0" y="0"/>
            <a:chExt cx="570168" cy="152400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0964655" y="1418223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964655" y="4926039"/>
            <a:ext cx="5789277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</a:rPr>
              <a:t>Ao disparar uma exceção, o programa permite que outras partes do próprio programa ou até mesmo outros programas compreendam a falha no fluxo esperado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0935220" y="3654273"/>
            <a:ext cx="1562949" cy="417760"/>
            <a:chOff x="0" y="0"/>
            <a:chExt cx="570168" cy="152400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964655" y="4195189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Pra que servem?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964655" y="8074231"/>
            <a:ext cx="5789277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</a:rPr>
              <a:t>São disparadas a partir do uso do termo </a:t>
            </a:r>
            <a:r>
              <a:rPr lang="en-US" sz="1999">
                <a:solidFill>
                  <a:srgbClr val="000000"/>
                </a:solidFill>
                <a:latin typeface="Montserrat Bold"/>
              </a:rPr>
              <a:t>"throw"</a:t>
            </a:r>
            <a:r>
              <a:rPr lang="en-US" sz="1999">
                <a:solidFill>
                  <a:srgbClr val="000000"/>
                </a:solidFill>
                <a:latin typeface="Montserrat"/>
              </a:rPr>
              <a:t> e podem ser identificadas e devidamente tratadas usando </a:t>
            </a:r>
            <a:r>
              <a:rPr lang="en-US" sz="1999">
                <a:solidFill>
                  <a:srgbClr val="000000"/>
                </a:solidFill>
                <a:latin typeface="Montserrat Bold"/>
              </a:rPr>
              <a:t>"try...catch"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0935220" y="6802465"/>
            <a:ext cx="1562949" cy="417760"/>
            <a:chOff x="0" y="0"/>
            <a:chExt cx="570168" cy="152400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0964655" y="7343380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tratar?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35826" y="4454418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ENUMERADORES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642951" y="878134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029819"/>
            <a:ext cx="7683283" cy="8436129"/>
            <a:chOff x="0" y="0"/>
            <a:chExt cx="1181648" cy="129743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181648" cy="1297431"/>
            </a:xfrm>
            <a:custGeom>
              <a:avLst/>
              <a:gdLst/>
              <a:ahLst/>
              <a:cxnLst/>
              <a:rect r="r" b="b" t="t" l="l"/>
              <a:pathLst>
                <a:path h="1297431" w="1181648">
                  <a:moveTo>
                    <a:pt x="0" y="0"/>
                  </a:moveTo>
                  <a:lnTo>
                    <a:pt x="1181648" y="0"/>
                  </a:lnTo>
                  <a:lnTo>
                    <a:pt x="1181648" y="1297431"/>
                  </a:lnTo>
                  <a:lnTo>
                    <a:pt x="0" y="129743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78281" y="821052"/>
            <a:ext cx="7815105" cy="8516511"/>
            <a:chOff x="0" y="0"/>
            <a:chExt cx="1201921" cy="130979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201921" cy="1309794"/>
            </a:xfrm>
            <a:custGeom>
              <a:avLst/>
              <a:gdLst/>
              <a:ahLst/>
              <a:cxnLst/>
              <a:rect r="r" b="b" t="t" l="l"/>
              <a:pathLst>
                <a:path h="1309794" w="1201921">
                  <a:moveTo>
                    <a:pt x="0" y="0"/>
                  </a:moveTo>
                  <a:lnTo>
                    <a:pt x="1201921" y="0"/>
                  </a:lnTo>
                  <a:lnTo>
                    <a:pt x="1201921" y="1309794"/>
                  </a:lnTo>
                  <a:lnTo>
                    <a:pt x="0" y="130979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78281" y="821052"/>
            <a:ext cx="7815105" cy="548393"/>
            <a:chOff x="0" y="0"/>
            <a:chExt cx="1645955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r="r" b="b" t="t" l="l"/>
              <a:pathLst>
                <a:path h="115498" w="1645955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318120" y="952017"/>
            <a:ext cx="875003" cy="286462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551351" y="1500951"/>
            <a:ext cx="7284741" cy="7657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verifyLength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throw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Error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vector:Vector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verifyLength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642951" y="3601592"/>
            <a:ext cx="7683283" cy="3292583"/>
            <a:chOff x="0" y="0"/>
            <a:chExt cx="1181648" cy="506382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181648" cy="506381"/>
            </a:xfrm>
            <a:custGeom>
              <a:avLst/>
              <a:gdLst/>
              <a:ahLst/>
              <a:cxnLst/>
              <a:rect r="r" b="b" t="t" l="l"/>
              <a:pathLst>
                <a:path h="506381" w="1181648">
                  <a:moveTo>
                    <a:pt x="0" y="0"/>
                  </a:moveTo>
                  <a:lnTo>
                    <a:pt x="1181648" y="0"/>
                  </a:lnTo>
                  <a:lnTo>
                    <a:pt x="1181648" y="506381"/>
                  </a:lnTo>
                  <a:lnTo>
                    <a:pt x="0" y="5063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792532" y="3392825"/>
            <a:ext cx="7815105" cy="3336739"/>
            <a:chOff x="0" y="0"/>
            <a:chExt cx="1201921" cy="513173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201921" cy="513173"/>
            </a:xfrm>
            <a:custGeom>
              <a:avLst/>
              <a:gdLst/>
              <a:ahLst/>
              <a:cxnLst/>
              <a:rect r="r" b="b" t="t" l="l"/>
              <a:pathLst>
                <a:path h="513173" w="1201921">
                  <a:moveTo>
                    <a:pt x="0" y="0"/>
                  </a:moveTo>
                  <a:lnTo>
                    <a:pt x="1201921" y="0"/>
                  </a:lnTo>
                  <a:lnTo>
                    <a:pt x="1201921" y="513173"/>
                  </a:lnTo>
                  <a:lnTo>
                    <a:pt x="0" y="513173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792532" y="3392825"/>
            <a:ext cx="7815105" cy="548393"/>
            <a:chOff x="0" y="0"/>
            <a:chExt cx="1645955" cy="115498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r="r" b="b" t="t" l="l"/>
              <a:pathLst>
                <a:path h="115498" w="1645955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932371" y="3523790"/>
            <a:ext cx="875003" cy="286462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10165602" y="4072724"/>
            <a:ext cx="7284741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// código chamando a classe Vector</a:t>
            </a:r>
          </a:p>
          <a:p>
            <a:pPr>
              <a:lnSpc>
                <a:spcPts val="2659"/>
              </a:lnSpc>
            </a:p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vector1: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899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899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899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vector2: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899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899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899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899">
                <a:solidFill>
                  <a:srgbClr val="F7DF1E"/>
                </a:solidFill>
                <a:latin typeface="Fira Code"/>
              </a:rPr>
              <a:t>4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659"/>
              </a:lnSpc>
            </a:p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console.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(vector1.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(vector2))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// Erro é apresentado no console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642951" y="878134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39946" y="1239599"/>
            <a:ext cx="6718659" cy="7376987"/>
            <a:chOff x="0" y="0"/>
            <a:chExt cx="1181648" cy="129743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181648" cy="1297431"/>
            </a:xfrm>
            <a:custGeom>
              <a:avLst/>
              <a:gdLst/>
              <a:ahLst/>
              <a:cxnLst/>
              <a:rect r="r" b="b" t="t" l="l"/>
              <a:pathLst>
                <a:path h="1297431" w="1181648">
                  <a:moveTo>
                    <a:pt x="0" y="0"/>
                  </a:moveTo>
                  <a:lnTo>
                    <a:pt x="1181648" y="0"/>
                  </a:lnTo>
                  <a:lnTo>
                    <a:pt x="1181648" y="1297431"/>
                  </a:lnTo>
                  <a:lnTo>
                    <a:pt x="0" y="129743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70748" y="1057042"/>
            <a:ext cx="6833932" cy="7447277"/>
            <a:chOff x="0" y="0"/>
            <a:chExt cx="1201921" cy="130979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201921" cy="1309794"/>
            </a:xfrm>
            <a:custGeom>
              <a:avLst/>
              <a:gdLst/>
              <a:ahLst/>
              <a:cxnLst/>
              <a:rect r="r" b="b" t="t" l="l"/>
              <a:pathLst>
                <a:path h="1309794" w="1201921">
                  <a:moveTo>
                    <a:pt x="0" y="0"/>
                  </a:moveTo>
                  <a:lnTo>
                    <a:pt x="1201921" y="0"/>
                  </a:lnTo>
                  <a:lnTo>
                    <a:pt x="1201921" y="1309794"/>
                  </a:lnTo>
                  <a:lnTo>
                    <a:pt x="0" y="130979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89527" y="1057042"/>
            <a:ext cx="6815152" cy="548393"/>
            <a:chOff x="0" y="0"/>
            <a:chExt cx="1435353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435353" cy="115498"/>
            </a:xfrm>
            <a:custGeom>
              <a:avLst/>
              <a:gdLst/>
              <a:ahLst/>
              <a:cxnLst/>
              <a:rect r="r" b="b" t="t" l="l"/>
              <a:pathLst>
                <a:path h="115498" w="1435353">
                  <a:moveTo>
                    <a:pt x="0" y="0"/>
                  </a:moveTo>
                  <a:lnTo>
                    <a:pt x="1435353" y="0"/>
                  </a:lnTo>
                  <a:lnTo>
                    <a:pt x="143535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129366" y="1188007"/>
            <a:ext cx="875003" cy="286462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9918394" y="2391638"/>
            <a:ext cx="6722606" cy="2880896"/>
            <a:chOff x="0" y="0"/>
            <a:chExt cx="1181648" cy="506382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181648" cy="506381"/>
            </a:xfrm>
            <a:custGeom>
              <a:avLst/>
              <a:gdLst/>
              <a:ahLst/>
              <a:cxnLst/>
              <a:rect r="r" b="b" t="t" l="l"/>
              <a:pathLst>
                <a:path h="506381" w="1181648">
                  <a:moveTo>
                    <a:pt x="0" y="0"/>
                  </a:moveTo>
                  <a:lnTo>
                    <a:pt x="1181648" y="0"/>
                  </a:lnTo>
                  <a:lnTo>
                    <a:pt x="1181648" y="506381"/>
                  </a:lnTo>
                  <a:lnTo>
                    <a:pt x="0" y="5063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049273" y="2208974"/>
            <a:ext cx="6837946" cy="2919531"/>
            <a:chOff x="0" y="0"/>
            <a:chExt cx="1201921" cy="513173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201921" cy="513173"/>
            </a:xfrm>
            <a:custGeom>
              <a:avLst/>
              <a:gdLst/>
              <a:ahLst/>
              <a:cxnLst/>
              <a:rect r="r" b="b" t="t" l="l"/>
              <a:pathLst>
                <a:path h="513173" w="1201921">
                  <a:moveTo>
                    <a:pt x="0" y="0"/>
                  </a:moveTo>
                  <a:lnTo>
                    <a:pt x="1201921" y="0"/>
                  </a:lnTo>
                  <a:lnTo>
                    <a:pt x="1201921" y="513173"/>
                  </a:lnTo>
                  <a:lnTo>
                    <a:pt x="0" y="513173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067976" y="2208974"/>
            <a:ext cx="6819243" cy="548393"/>
            <a:chOff x="0" y="0"/>
            <a:chExt cx="1436215" cy="115498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1436215" cy="115498"/>
            </a:xfrm>
            <a:custGeom>
              <a:avLst/>
              <a:gdLst/>
              <a:ahLst/>
              <a:cxnLst/>
              <a:rect r="r" b="b" t="t" l="l"/>
              <a:pathLst>
                <a:path h="115498" w="1436215">
                  <a:moveTo>
                    <a:pt x="0" y="0"/>
                  </a:moveTo>
                  <a:lnTo>
                    <a:pt x="1436215" y="0"/>
                  </a:lnTo>
                  <a:lnTo>
                    <a:pt x="143621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0207814" y="2339939"/>
            <a:ext cx="875003" cy="286462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 rot="0">
            <a:off x="8947022" y="5531398"/>
            <a:ext cx="6722606" cy="4546190"/>
            <a:chOff x="0" y="0"/>
            <a:chExt cx="1181648" cy="799094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1181648" cy="799094"/>
            </a:xfrm>
            <a:custGeom>
              <a:avLst/>
              <a:gdLst/>
              <a:ahLst/>
              <a:cxnLst/>
              <a:rect r="r" b="b" t="t" l="l"/>
              <a:pathLst>
                <a:path h="799094" w="1181648">
                  <a:moveTo>
                    <a:pt x="0" y="0"/>
                  </a:moveTo>
                  <a:lnTo>
                    <a:pt x="1181648" y="0"/>
                  </a:lnTo>
                  <a:lnTo>
                    <a:pt x="1181648" y="799094"/>
                  </a:lnTo>
                  <a:lnTo>
                    <a:pt x="0" y="79909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077901" y="5348734"/>
            <a:ext cx="6837946" cy="4584826"/>
            <a:chOff x="0" y="0"/>
            <a:chExt cx="1201921" cy="805885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1201921" cy="805885"/>
            </a:xfrm>
            <a:custGeom>
              <a:avLst/>
              <a:gdLst/>
              <a:ahLst/>
              <a:cxnLst/>
              <a:rect r="r" b="b" t="t" l="l"/>
              <a:pathLst>
                <a:path h="805885" w="1201921">
                  <a:moveTo>
                    <a:pt x="0" y="0"/>
                  </a:moveTo>
                  <a:lnTo>
                    <a:pt x="1201921" y="0"/>
                  </a:lnTo>
                  <a:lnTo>
                    <a:pt x="1201921" y="805885"/>
                  </a:lnTo>
                  <a:lnTo>
                    <a:pt x="0" y="805885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096604" y="5348734"/>
            <a:ext cx="6819243" cy="548393"/>
            <a:chOff x="0" y="0"/>
            <a:chExt cx="1436215" cy="115498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1436215" cy="115498"/>
            </a:xfrm>
            <a:custGeom>
              <a:avLst/>
              <a:gdLst/>
              <a:ahLst/>
              <a:cxnLst/>
              <a:rect r="r" b="b" t="t" l="l"/>
              <a:pathLst>
                <a:path h="115498" w="1436215">
                  <a:moveTo>
                    <a:pt x="0" y="0"/>
                  </a:moveTo>
                  <a:lnTo>
                    <a:pt x="1436215" y="0"/>
                  </a:lnTo>
                  <a:lnTo>
                    <a:pt x="143621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236442" y="5479699"/>
            <a:ext cx="875003" cy="286462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89527" y="9031790"/>
            <a:ext cx="7141544" cy="694933"/>
          </a:xfrm>
          <a:prstGeom prst="rect">
            <a:avLst/>
          </a:prstGeom>
        </p:spPr>
      </p:pic>
      <p:sp>
        <p:nvSpPr>
          <p:cNvPr name="TextBox 34" id="34"/>
          <p:cNvSpPr txBox="true"/>
          <p:nvPr/>
        </p:nvSpPr>
        <p:spPr>
          <a:xfrm rot="0">
            <a:off x="1296979" y="1656323"/>
            <a:ext cx="6370154" cy="6691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26"/>
              </a:lnSpc>
            </a:pPr>
            <a:r>
              <a:rPr lang="en-US" sz="1661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661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661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326"/>
              </a:lnSpc>
            </a:pP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8BFA7"/>
                </a:solidFill>
                <a:latin typeface="Fira Code"/>
              </a:rPr>
              <a:t>  verifyLength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661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661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661">
                <a:solidFill>
                  <a:srgbClr val="FE8CFE"/>
                </a:solidFill>
                <a:latin typeface="Fira Code"/>
              </a:rPr>
              <a:t>throw new 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Error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1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661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vector:Vector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661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661">
                <a:solidFill>
                  <a:srgbClr val="F8BFA7"/>
                </a:solidFill>
                <a:latin typeface="Fira Code"/>
              </a:rPr>
              <a:t>verifyLength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(vector)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661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[] = []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661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1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661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661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.components) {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661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1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661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661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375696" y="2808624"/>
            <a:ext cx="6373896" cy="2028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27"/>
              </a:lnSpc>
            </a:pPr>
            <a:r>
              <a:rPr lang="en-US" sz="1662">
                <a:solidFill>
                  <a:srgbClr val="D9D9D9"/>
                </a:solidFill>
                <a:latin typeface="Fira Code"/>
              </a:rPr>
              <a:t>// código chamando a classe Vector</a:t>
            </a:r>
          </a:p>
          <a:p>
            <a:pPr>
              <a:lnSpc>
                <a:spcPts val="2327"/>
              </a:lnSpc>
            </a:pP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vector1: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vector2: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4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327"/>
              </a:lnSpc>
            </a:pP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console.</a:t>
            </a:r>
            <a:r>
              <a:rPr lang="en-US" sz="1662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(vector1.</a:t>
            </a:r>
            <a:r>
              <a:rPr lang="en-US" sz="1662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(vector2))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D9D9D9"/>
                </a:solidFill>
                <a:latin typeface="Fira Code"/>
              </a:rPr>
              <a:t>// Erro é apresentado no console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404324" y="5948383"/>
            <a:ext cx="6373896" cy="377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27"/>
              </a:lnSpc>
            </a:pPr>
            <a:r>
              <a:rPr lang="en-US" sz="1662">
                <a:solidFill>
                  <a:srgbClr val="D9D9D9"/>
                </a:solidFill>
                <a:latin typeface="Fira Code"/>
              </a:rPr>
              <a:t>// código chamando a classe Vector</a:t>
            </a:r>
          </a:p>
          <a:p>
            <a:pPr>
              <a:lnSpc>
                <a:spcPts val="2327"/>
              </a:lnSpc>
            </a:pP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vector1: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vector2: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4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327"/>
              </a:lnSpc>
            </a:pP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E8CFE"/>
                </a:solidFill>
                <a:latin typeface="Fira Code"/>
              </a:rPr>
              <a:t>try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662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(vector1.</a:t>
            </a:r>
            <a:r>
              <a:rPr lang="en-US" sz="1662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(vector2))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662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2">
                <a:solidFill>
                  <a:srgbClr val="7ED957"/>
                </a:solidFill>
                <a:latin typeface="Fira Code"/>
              </a:rPr>
              <a:t>"Deu tudo certo!"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}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catch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(e) {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662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2">
                <a:solidFill>
                  <a:srgbClr val="7ED957"/>
                </a:solidFill>
                <a:latin typeface="Fira Code"/>
              </a:rPr>
              <a:t>"Ops! Algum erro ocorreu"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}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finally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662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2">
                <a:solidFill>
                  <a:srgbClr val="7ED957"/>
                </a:solidFill>
                <a:latin typeface="Fira Code"/>
              </a:rPr>
              <a:t>"Sempre vou ser executado"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3716" y="3215100"/>
            <a:ext cx="4633860" cy="548393"/>
            <a:chOff x="0" y="0"/>
            <a:chExt cx="975947" cy="11549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75947" cy="115498"/>
            </a:xfrm>
            <a:custGeom>
              <a:avLst/>
              <a:gdLst/>
              <a:ahLst/>
              <a:cxnLst/>
              <a:rect r="r" b="b" t="t" l="l"/>
              <a:pathLst>
                <a:path h="115498" w="975947">
                  <a:moveTo>
                    <a:pt x="0" y="0"/>
                  </a:moveTo>
                  <a:lnTo>
                    <a:pt x="975947" y="0"/>
                  </a:lnTo>
                  <a:lnTo>
                    <a:pt x="97594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884382" y="3346065"/>
            <a:ext cx="875003" cy="286462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9144000" y="2820048"/>
            <a:ext cx="8027283" cy="4865019"/>
            <a:chOff x="0" y="0"/>
            <a:chExt cx="1181648" cy="71615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181648" cy="716150"/>
            </a:xfrm>
            <a:custGeom>
              <a:avLst/>
              <a:gdLst/>
              <a:ahLst/>
              <a:cxnLst/>
              <a:rect r="r" b="b" t="t" l="l"/>
              <a:pathLst>
                <a:path h="716150" w="1181648">
                  <a:moveTo>
                    <a:pt x="0" y="0"/>
                  </a:moveTo>
                  <a:lnTo>
                    <a:pt x="1181648" y="0"/>
                  </a:lnTo>
                  <a:lnTo>
                    <a:pt x="1181648" y="716150"/>
                  </a:lnTo>
                  <a:lnTo>
                    <a:pt x="0" y="7161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300279" y="2601934"/>
            <a:ext cx="8165008" cy="4892370"/>
            <a:chOff x="0" y="0"/>
            <a:chExt cx="1201921" cy="720176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201921" cy="720176"/>
            </a:xfrm>
            <a:custGeom>
              <a:avLst/>
              <a:gdLst/>
              <a:ahLst/>
              <a:cxnLst/>
              <a:rect r="r" b="b" t="t" l="l"/>
              <a:pathLst>
                <a:path h="720176" w="1201921">
                  <a:moveTo>
                    <a:pt x="0" y="0"/>
                  </a:moveTo>
                  <a:lnTo>
                    <a:pt x="1201921" y="0"/>
                  </a:lnTo>
                  <a:lnTo>
                    <a:pt x="1201921" y="720176"/>
                  </a:lnTo>
                  <a:lnTo>
                    <a:pt x="0" y="72017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293581" y="2601934"/>
            <a:ext cx="8171705" cy="548393"/>
            <a:chOff x="0" y="0"/>
            <a:chExt cx="1721060" cy="115498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721059" cy="115498"/>
            </a:xfrm>
            <a:custGeom>
              <a:avLst/>
              <a:gdLst/>
              <a:ahLst/>
              <a:cxnLst/>
              <a:rect r="r" b="b" t="t" l="l"/>
              <a:pathLst>
                <a:path h="115498" w="1721059">
                  <a:moveTo>
                    <a:pt x="0" y="0"/>
                  </a:moveTo>
                  <a:lnTo>
                    <a:pt x="1721059" y="0"/>
                  </a:lnTo>
                  <a:lnTo>
                    <a:pt x="1721059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433420" y="2732899"/>
            <a:ext cx="875003" cy="286462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783716" y="3763493"/>
            <a:ext cx="4633860" cy="3818644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218292" y="8294666"/>
            <a:ext cx="11013734" cy="788905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4562323" y="878134"/>
            <a:ext cx="12696977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 CUSTOMIZADAS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690051" y="3313980"/>
            <a:ext cx="7610898" cy="3866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79"/>
              </a:lnSpc>
            </a:pPr>
            <a:r>
              <a:rPr lang="en-US" sz="1985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985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ApplicationError </a:t>
            </a:r>
            <a:r>
              <a:rPr lang="en-US" sz="1985">
                <a:solidFill>
                  <a:srgbClr val="2DBEB1"/>
                </a:solidFill>
                <a:latin typeface="Fira Code"/>
              </a:rPr>
              <a:t>extends </a:t>
            </a:r>
            <a:r>
              <a:rPr lang="en-US" sz="1985">
                <a:solidFill>
                  <a:srgbClr val="70FEFE"/>
                </a:solidFill>
                <a:latin typeface="Fira Code"/>
              </a:rPr>
              <a:t>Error 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name: </a:t>
            </a:r>
            <a:r>
              <a:rPr lang="en-US" sz="1985">
                <a:solidFill>
                  <a:srgbClr val="70FEFE"/>
                </a:solidFill>
                <a:latin typeface="Fira Code"/>
              </a:rPr>
              <a:t>string 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"Erro de aplicação"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79"/>
              </a:lnSpc>
            </a:pP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constructor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(message:</a:t>
            </a:r>
            <a:r>
              <a:rPr lang="en-US" sz="198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(message);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79"/>
              </a:lnSpc>
            </a:pP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85">
                <a:solidFill>
                  <a:srgbClr val="F8BFA7"/>
                </a:solidFill>
                <a:latin typeface="Fira Code"/>
              </a:rPr>
              <a:t>toString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(){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85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`${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.name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}: ${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.message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}`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) 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2713" y="2693487"/>
            <a:ext cx="8027283" cy="4865019"/>
            <a:chOff x="0" y="0"/>
            <a:chExt cx="1181648" cy="7161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181648" cy="716150"/>
            </a:xfrm>
            <a:custGeom>
              <a:avLst/>
              <a:gdLst/>
              <a:ahLst/>
              <a:cxnLst/>
              <a:rect r="r" b="b" t="t" l="l"/>
              <a:pathLst>
                <a:path h="716150" w="1181648">
                  <a:moveTo>
                    <a:pt x="0" y="0"/>
                  </a:moveTo>
                  <a:lnTo>
                    <a:pt x="1181648" y="0"/>
                  </a:lnTo>
                  <a:lnTo>
                    <a:pt x="1181648" y="716150"/>
                  </a:lnTo>
                  <a:lnTo>
                    <a:pt x="0" y="7161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78992" y="2475373"/>
            <a:ext cx="8165008" cy="4892370"/>
            <a:chOff x="0" y="0"/>
            <a:chExt cx="1201921" cy="72017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201921" cy="720176"/>
            </a:xfrm>
            <a:custGeom>
              <a:avLst/>
              <a:gdLst/>
              <a:ahLst/>
              <a:cxnLst/>
              <a:rect r="r" b="b" t="t" l="l"/>
              <a:pathLst>
                <a:path h="720176" w="1201921">
                  <a:moveTo>
                    <a:pt x="0" y="0"/>
                  </a:moveTo>
                  <a:lnTo>
                    <a:pt x="1201921" y="0"/>
                  </a:lnTo>
                  <a:lnTo>
                    <a:pt x="1201921" y="720176"/>
                  </a:lnTo>
                  <a:lnTo>
                    <a:pt x="0" y="72017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72295" y="2475373"/>
            <a:ext cx="8171705" cy="548393"/>
            <a:chOff x="0" y="0"/>
            <a:chExt cx="1721060" cy="11549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721059" cy="115498"/>
            </a:xfrm>
            <a:custGeom>
              <a:avLst/>
              <a:gdLst/>
              <a:ahLst/>
              <a:cxnLst/>
              <a:rect r="r" b="b" t="t" l="l"/>
              <a:pathLst>
                <a:path h="115498" w="1721059">
                  <a:moveTo>
                    <a:pt x="0" y="0"/>
                  </a:moveTo>
                  <a:lnTo>
                    <a:pt x="1721059" y="0"/>
                  </a:lnTo>
                  <a:lnTo>
                    <a:pt x="1721059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112133" y="2606338"/>
            <a:ext cx="875003" cy="286462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10063817" y="2820682"/>
            <a:ext cx="7169781" cy="7158790"/>
            <a:chOff x="0" y="0"/>
            <a:chExt cx="1052359" cy="1050745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052359" cy="1050745"/>
            </a:xfrm>
            <a:custGeom>
              <a:avLst/>
              <a:gdLst/>
              <a:ahLst/>
              <a:cxnLst/>
              <a:rect r="r" b="b" t="t" l="l"/>
              <a:pathLst>
                <a:path h="1050745" w="1052359">
                  <a:moveTo>
                    <a:pt x="0" y="0"/>
                  </a:moveTo>
                  <a:lnTo>
                    <a:pt x="1052359" y="0"/>
                  </a:lnTo>
                  <a:lnTo>
                    <a:pt x="1052359" y="1050745"/>
                  </a:lnTo>
                  <a:lnTo>
                    <a:pt x="0" y="105074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20550" y="2601934"/>
            <a:ext cx="7197800" cy="7267975"/>
            <a:chOff x="0" y="0"/>
            <a:chExt cx="1056471" cy="1066771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1056471" cy="1066771"/>
            </a:xfrm>
            <a:custGeom>
              <a:avLst/>
              <a:gdLst/>
              <a:ahLst/>
              <a:cxnLst/>
              <a:rect r="r" b="b" t="t" l="l"/>
              <a:pathLst>
                <a:path h="1066771" w="1056471">
                  <a:moveTo>
                    <a:pt x="0" y="0"/>
                  </a:moveTo>
                  <a:lnTo>
                    <a:pt x="1056471" y="0"/>
                  </a:lnTo>
                  <a:lnTo>
                    <a:pt x="1056471" y="1066771"/>
                  </a:lnTo>
                  <a:lnTo>
                    <a:pt x="0" y="106677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13398" y="2601934"/>
            <a:ext cx="7204952" cy="548393"/>
            <a:chOff x="0" y="0"/>
            <a:chExt cx="1517450" cy="115498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1517450" cy="115498"/>
            </a:xfrm>
            <a:custGeom>
              <a:avLst/>
              <a:gdLst/>
              <a:ahLst/>
              <a:cxnLst/>
              <a:rect r="r" b="b" t="t" l="l"/>
              <a:pathLst>
                <a:path h="115498" w="1517450">
                  <a:moveTo>
                    <a:pt x="0" y="0"/>
                  </a:moveTo>
                  <a:lnTo>
                    <a:pt x="1517450" y="0"/>
                  </a:lnTo>
                  <a:lnTo>
                    <a:pt x="1517450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0353236" y="2732899"/>
            <a:ext cx="875003" cy="286462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 rot="0">
            <a:off x="3764067" y="8147831"/>
            <a:ext cx="5867547" cy="1831641"/>
            <a:chOff x="0" y="0"/>
            <a:chExt cx="1197024" cy="373669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1197024" cy="373669"/>
            </a:xfrm>
            <a:custGeom>
              <a:avLst/>
              <a:gdLst/>
              <a:ahLst/>
              <a:cxnLst/>
              <a:rect r="r" b="b" t="t" l="l"/>
              <a:pathLst>
                <a:path h="373669" w="1197024">
                  <a:moveTo>
                    <a:pt x="67292" y="0"/>
                  </a:moveTo>
                  <a:lnTo>
                    <a:pt x="1129732" y="0"/>
                  </a:lnTo>
                  <a:cubicBezTo>
                    <a:pt x="1166897" y="0"/>
                    <a:pt x="1197024" y="30128"/>
                    <a:pt x="1197024" y="67292"/>
                  </a:cubicBezTo>
                  <a:lnTo>
                    <a:pt x="1197024" y="306377"/>
                  </a:lnTo>
                  <a:cubicBezTo>
                    <a:pt x="1197024" y="343541"/>
                    <a:pt x="1166897" y="373669"/>
                    <a:pt x="1129732" y="373669"/>
                  </a:cubicBezTo>
                  <a:lnTo>
                    <a:pt x="67292" y="373669"/>
                  </a:lnTo>
                  <a:cubicBezTo>
                    <a:pt x="30128" y="373669"/>
                    <a:pt x="0" y="343541"/>
                    <a:pt x="0" y="306377"/>
                  </a:cubicBezTo>
                  <a:lnTo>
                    <a:pt x="0" y="67292"/>
                  </a:lnTo>
                  <a:cubicBezTo>
                    <a:pt x="0" y="30128"/>
                    <a:pt x="30128" y="0"/>
                    <a:pt x="67292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 Bold"/>
                </a:rPr>
                <a:t>"instanceof"</a:t>
              </a:r>
              <a:r>
                <a:rPr lang="en-US" sz="2271">
                  <a:solidFill>
                    <a:srgbClr val="000000"/>
                  </a:solidFill>
                  <a:latin typeface="Montserrat"/>
                </a:rPr>
                <a:t> utilizado para identificar se o objeto é uma instancia da classe ou interface informada</a:t>
              </a:r>
            </a:p>
          </p:txBody>
        </p: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100000">
            <a:off x="8265222" y="6981738"/>
            <a:ext cx="2732784" cy="772012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4562323" y="878134"/>
            <a:ext cx="12696977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 CUSTOMIZADAS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68765" y="3187419"/>
            <a:ext cx="7610898" cy="3866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79"/>
              </a:lnSpc>
            </a:pPr>
            <a:r>
              <a:rPr lang="en-US" sz="1985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985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ApplicationError </a:t>
            </a:r>
            <a:r>
              <a:rPr lang="en-US" sz="1985">
                <a:solidFill>
                  <a:srgbClr val="2DBEB1"/>
                </a:solidFill>
                <a:latin typeface="Fira Code"/>
              </a:rPr>
              <a:t>extends </a:t>
            </a:r>
            <a:r>
              <a:rPr lang="en-US" sz="1985">
                <a:solidFill>
                  <a:srgbClr val="70FEFE"/>
                </a:solidFill>
                <a:latin typeface="Fira Code"/>
              </a:rPr>
              <a:t>Error 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name: </a:t>
            </a:r>
            <a:r>
              <a:rPr lang="en-US" sz="1985">
                <a:solidFill>
                  <a:srgbClr val="70FEFE"/>
                </a:solidFill>
                <a:latin typeface="Fira Code"/>
              </a:rPr>
              <a:t>string 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"Erro de aplicação"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79"/>
              </a:lnSpc>
            </a:pP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constructor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(message:</a:t>
            </a:r>
            <a:r>
              <a:rPr lang="en-US" sz="198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(message);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79"/>
              </a:lnSpc>
            </a:pP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85">
                <a:solidFill>
                  <a:srgbClr val="F8BFA7"/>
                </a:solidFill>
                <a:latin typeface="Fira Code"/>
              </a:rPr>
              <a:t>toString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(){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85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`${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.name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}: ${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.message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}`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) 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611456" y="3316162"/>
            <a:ext cx="6909480" cy="6331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87"/>
              </a:lnSpc>
            </a:pPr>
            <a:r>
              <a:rPr lang="en-US" sz="1990">
                <a:solidFill>
                  <a:srgbClr val="D9D9D9"/>
                </a:solidFill>
                <a:latin typeface="Fira Code"/>
              </a:rPr>
              <a:t>// código chamando a classe Vector</a:t>
            </a:r>
          </a:p>
          <a:p>
            <a:pPr>
              <a:lnSpc>
                <a:spcPts val="2787"/>
              </a:lnSpc>
            </a:pP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vector1: </a:t>
            </a:r>
            <a:r>
              <a:rPr lang="en-US" sz="1990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990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990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990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90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90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vector2: </a:t>
            </a:r>
            <a:r>
              <a:rPr lang="en-US" sz="1990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990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990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990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90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90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90">
                <a:solidFill>
                  <a:srgbClr val="F7DF1E"/>
                </a:solidFill>
                <a:latin typeface="Fira Code"/>
              </a:rPr>
              <a:t>4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787"/>
              </a:lnSpc>
            </a:pP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E8CFE"/>
                </a:solidFill>
                <a:latin typeface="Fira Code"/>
              </a:rPr>
              <a:t>try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990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(vector1.</a:t>
            </a:r>
            <a:r>
              <a:rPr lang="en-US" sz="1990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(vector2))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990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90">
                <a:solidFill>
                  <a:srgbClr val="7ED957"/>
                </a:solidFill>
                <a:latin typeface="Fira Code"/>
              </a:rPr>
              <a:t>"Deu tudo certo!"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} </a:t>
            </a:r>
            <a:r>
              <a:rPr lang="en-US" sz="1990">
                <a:solidFill>
                  <a:srgbClr val="FE8CFE"/>
                </a:solidFill>
                <a:latin typeface="Fira Code"/>
              </a:rPr>
              <a:t>catch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(e) {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90">
                <a:solidFill>
                  <a:srgbClr val="FE8CFE"/>
                </a:solidFill>
                <a:latin typeface="Fira Code"/>
              </a:rPr>
              <a:t>if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(e </a:t>
            </a:r>
            <a:r>
              <a:rPr lang="en-US" sz="1990">
                <a:solidFill>
                  <a:srgbClr val="2DBEB1"/>
                </a:solidFill>
                <a:latin typeface="Fira Code"/>
              </a:rPr>
              <a:t>instanceof </a:t>
            </a:r>
            <a:r>
              <a:rPr lang="en-US" sz="1990">
                <a:solidFill>
                  <a:srgbClr val="70FEFE"/>
                </a:solidFill>
                <a:latin typeface="Fira Code"/>
              </a:rPr>
              <a:t>ApplicationError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90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90">
                <a:solidFill>
                  <a:srgbClr val="7ED957"/>
                </a:solidFill>
                <a:latin typeface="Fira Code"/>
              </a:rPr>
              <a:t>"Erro app"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} </a:t>
            </a:r>
            <a:r>
              <a:rPr lang="en-US" sz="1990">
                <a:solidFill>
                  <a:srgbClr val="FE8CFE"/>
                </a:solidFill>
                <a:latin typeface="Fira Code"/>
              </a:rPr>
              <a:t>else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90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90">
                <a:solidFill>
                  <a:srgbClr val="7ED957"/>
                </a:solidFill>
                <a:latin typeface="Fira Code"/>
              </a:rPr>
              <a:t>"Erro generico"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990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90">
                <a:solidFill>
                  <a:srgbClr val="7ED957"/>
                </a:solidFill>
                <a:latin typeface="Fira Code"/>
              </a:rPr>
              <a:t>"Ops! Algum erro ocorreu"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} </a:t>
            </a:r>
            <a:r>
              <a:rPr lang="en-US" sz="1990">
                <a:solidFill>
                  <a:srgbClr val="FE8CFE"/>
                </a:solidFill>
                <a:latin typeface="Fira Code"/>
              </a:rPr>
              <a:t>finally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990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90">
                <a:solidFill>
                  <a:srgbClr val="7ED957"/>
                </a:solidFill>
                <a:latin typeface="Fira Code"/>
              </a:rPr>
              <a:t>"Sempre vou ser executado"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84632" y="4454418"/>
            <a:ext cx="8518736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01749" y="4200531"/>
            <a:ext cx="6722606" cy="1701183"/>
            <a:chOff x="0" y="0"/>
            <a:chExt cx="1181648" cy="29902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181648" cy="299021"/>
            </a:xfrm>
            <a:custGeom>
              <a:avLst/>
              <a:gdLst/>
              <a:ahLst/>
              <a:cxnLst/>
              <a:rect r="r" b="b" t="t" l="l"/>
              <a:pathLst>
                <a:path h="299021" w="1181648">
                  <a:moveTo>
                    <a:pt x="0" y="0"/>
                  </a:moveTo>
                  <a:lnTo>
                    <a:pt x="1181648" y="0"/>
                  </a:lnTo>
                  <a:lnTo>
                    <a:pt x="1181648" y="299021"/>
                  </a:lnTo>
                  <a:lnTo>
                    <a:pt x="0" y="29902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132628" y="4017867"/>
            <a:ext cx="6837946" cy="1724089"/>
            <a:chOff x="0" y="0"/>
            <a:chExt cx="1201921" cy="303047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201921" cy="303047"/>
            </a:xfrm>
            <a:custGeom>
              <a:avLst/>
              <a:gdLst/>
              <a:ahLst/>
              <a:cxnLst/>
              <a:rect r="r" b="b" t="t" l="l"/>
              <a:pathLst>
                <a:path h="303047" w="1201921">
                  <a:moveTo>
                    <a:pt x="0" y="0"/>
                  </a:moveTo>
                  <a:lnTo>
                    <a:pt x="1201921" y="0"/>
                  </a:lnTo>
                  <a:lnTo>
                    <a:pt x="1201921" y="303047"/>
                  </a:lnTo>
                  <a:lnTo>
                    <a:pt x="0" y="30304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151331" y="4017867"/>
            <a:ext cx="6819243" cy="548393"/>
            <a:chOff x="0" y="0"/>
            <a:chExt cx="1436215" cy="11549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436215" cy="115498"/>
            </a:xfrm>
            <a:custGeom>
              <a:avLst/>
              <a:gdLst/>
              <a:ahLst/>
              <a:cxnLst/>
              <a:rect r="r" b="b" t="t" l="l"/>
              <a:pathLst>
                <a:path h="115498" w="1436215">
                  <a:moveTo>
                    <a:pt x="0" y="0"/>
                  </a:moveTo>
                  <a:lnTo>
                    <a:pt x="1436215" y="0"/>
                  </a:lnTo>
                  <a:lnTo>
                    <a:pt x="143621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6291169" y="4148832"/>
            <a:ext cx="875003" cy="28646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6459051" y="4617516"/>
            <a:ext cx="6373896" cy="872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27"/>
              </a:lnSpc>
            </a:pPr>
            <a:r>
              <a:rPr lang="en-US" sz="1662">
                <a:solidFill>
                  <a:srgbClr val="D9D9D9"/>
                </a:solidFill>
                <a:latin typeface="Fira Code"/>
              </a:rPr>
              <a:t>// declaração Array</a:t>
            </a:r>
          </a:p>
          <a:p>
            <a:pPr>
              <a:lnSpc>
                <a:spcPts val="2327"/>
              </a:lnSpc>
            </a:pP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array: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&gt; =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10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)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90448">
            <a:off x="8910132" y="5818156"/>
            <a:ext cx="2732784" cy="772012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028700" y="1247775"/>
            <a:ext cx="8518736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694930" y="5977914"/>
            <a:ext cx="3791254" cy="1611428"/>
            <a:chOff x="0" y="0"/>
            <a:chExt cx="773444" cy="328744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773444" cy="328744"/>
            </a:xfrm>
            <a:custGeom>
              <a:avLst/>
              <a:gdLst/>
              <a:ahLst/>
              <a:cxnLst/>
              <a:rect r="r" b="b" t="t" l="l"/>
              <a:pathLst>
                <a:path h="328744" w="773444">
                  <a:moveTo>
                    <a:pt x="104144" y="0"/>
                  </a:moveTo>
                  <a:lnTo>
                    <a:pt x="669300" y="0"/>
                  </a:lnTo>
                  <a:cubicBezTo>
                    <a:pt x="696921" y="0"/>
                    <a:pt x="723410" y="10972"/>
                    <a:pt x="742941" y="30503"/>
                  </a:cubicBezTo>
                  <a:cubicBezTo>
                    <a:pt x="762472" y="50034"/>
                    <a:pt x="773444" y="76524"/>
                    <a:pt x="773444" y="104144"/>
                  </a:cubicBezTo>
                  <a:lnTo>
                    <a:pt x="773444" y="224599"/>
                  </a:lnTo>
                  <a:cubicBezTo>
                    <a:pt x="773444" y="282116"/>
                    <a:pt x="726817" y="328744"/>
                    <a:pt x="669300" y="328744"/>
                  </a:cubicBezTo>
                  <a:lnTo>
                    <a:pt x="104144" y="328744"/>
                  </a:lnTo>
                  <a:cubicBezTo>
                    <a:pt x="46627" y="328744"/>
                    <a:pt x="0" y="282116"/>
                    <a:pt x="0" y="224599"/>
                  </a:cubicBezTo>
                  <a:lnTo>
                    <a:pt x="0" y="104144"/>
                  </a:lnTo>
                  <a:cubicBezTo>
                    <a:pt x="0" y="76524"/>
                    <a:pt x="10972" y="50034"/>
                    <a:pt x="30503" y="30503"/>
                  </a:cubicBezTo>
                  <a:cubicBezTo>
                    <a:pt x="50034" y="10972"/>
                    <a:pt x="76524" y="0"/>
                    <a:pt x="10414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Definição do tipo a ser utilizado</a:t>
              </a:r>
            </a:p>
          </p:txBody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145778">
            <a:off x="11028719" y="3906057"/>
            <a:ext cx="2732784" cy="772012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13784998" y="3343118"/>
            <a:ext cx="3791254" cy="1611428"/>
            <a:chOff x="0" y="0"/>
            <a:chExt cx="773444" cy="328744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773444" cy="328744"/>
            </a:xfrm>
            <a:custGeom>
              <a:avLst/>
              <a:gdLst/>
              <a:ahLst/>
              <a:cxnLst/>
              <a:rect r="r" b="b" t="t" l="l"/>
              <a:pathLst>
                <a:path h="328744" w="773444">
                  <a:moveTo>
                    <a:pt x="104144" y="0"/>
                  </a:moveTo>
                  <a:lnTo>
                    <a:pt x="669300" y="0"/>
                  </a:lnTo>
                  <a:cubicBezTo>
                    <a:pt x="696921" y="0"/>
                    <a:pt x="723410" y="10972"/>
                    <a:pt x="742941" y="30503"/>
                  </a:cubicBezTo>
                  <a:cubicBezTo>
                    <a:pt x="762472" y="50034"/>
                    <a:pt x="773444" y="76524"/>
                    <a:pt x="773444" y="104144"/>
                  </a:cubicBezTo>
                  <a:lnTo>
                    <a:pt x="773444" y="224599"/>
                  </a:lnTo>
                  <a:cubicBezTo>
                    <a:pt x="773444" y="282116"/>
                    <a:pt x="726817" y="328744"/>
                    <a:pt x="669300" y="328744"/>
                  </a:cubicBezTo>
                  <a:lnTo>
                    <a:pt x="104144" y="328744"/>
                  </a:lnTo>
                  <a:cubicBezTo>
                    <a:pt x="46627" y="328744"/>
                    <a:pt x="0" y="282116"/>
                    <a:pt x="0" y="224599"/>
                  </a:cubicBezTo>
                  <a:lnTo>
                    <a:pt x="0" y="104144"/>
                  </a:lnTo>
                  <a:cubicBezTo>
                    <a:pt x="0" y="76524"/>
                    <a:pt x="10972" y="50034"/>
                    <a:pt x="30503" y="30503"/>
                  </a:cubicBezTo>
                  <a:cubicBezTo>
                    <a:pt x="50034" y="10972"/>
                    <a:pt x="76524" y="0"/>
                    <a:pt x="10414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Tamanho do Array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47775"/>
            <a:ext cx="8518736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994409" y="3559131"/>
            <a:ext cx="5388596" cy="2861344"/>
            <a:chOff x="0" y="0"/>
            <a:chExt cx="1000214" cy="53111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r="r" b="b" t="t" l="l"/>
              <a:pathLst>
                <a:path h="531114" w="10002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118346" y="3386155"/>
            <a:ext cx="5510852" cy="2938064"/>
            <a:chOff x="0" y="0"/>
            <a:chExt cx="1022907" cy="54535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r="r" b="b" t="t" l="l"/>
              <a:pathLst>
                <a:path h="545354" w="1022907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143990" y="3386155"/>
            <a:ext cx="5485208" cy="444817"/>
            <a:chOff x="0" y="0"/>
            <a:chExt cx="1155251" cy="93684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r="r" b="b" t="t" l="l"/>
              <a:pathLst>
                <a:path h="93684" w="1155251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1234210" y="3494667"/>
            <a:ext cx="724992" cy="23735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1427456" y="3933435"/>
            <a:ext cx="4822706" cy="2242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IQueue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enqueue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dequeue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98759" y="4151371"/>
            <a:ext cx="6880398" cy="3869482"/>
            <a:chOff x="0" y="0"/>
            <a:chExt cx="1297103" cy="72948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297103" cy="729481"/>
            </a:xfrm>
            <a:custGeom>
              <a:avLst/>
              <a:gdLst/>
              <a:ahLst/>
              <a:cxnLst/>
              <a:rect r="r" b="b" t="t" l="l"/>
              <a:pathLst>
                <a:path h="729481" w="1297103">
                  <a:moveTo>
                    <a:pt x="0" y="0"/>
                  </a:moveTo>
                  <a:lnTo>
                    <a:pt x="1297103" y="0"/>
                  </a:lnTo>
                  <a:lnTo>
                    <a:pt x="1297103" y="729481"/>
                  </a:lnTo>
                  <a:lnTo>
                    <a:pt x="0" y="7294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20786" y="3981060"/>
            <a:ext cx="6991448" cy="3936407"/>
            <a:chOff x="0" y="0"/>
            <a:chExt cx="1318039" cy="742098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318039" cy="742098"/>
            </a:xfrm>
            <a:custGeom>
              <a:avLst/>
              <a:gdLst/>
              <a:ahLst/>
              <a:cxnLst/>
              <a:rect r="r" b="b" t="t" l="l"/>
              <a:pathLst>
                <a:path h="742098" w="1318039">
                  <a:moveTo>
                    <a:pt x="0" y="0"/>
                  </a:moveTo>
                  <a:lnTo>
                    <a:pt x="1318039" y="0"/>
                  </a:lnTo>
                  <a:lnTo>
                    <a:pt x="1318039" y="742098"/>
                  </a:lnTo>
                  <a:lnTo>
                    <a:pt x="0" y="74209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48340" y="3981060"/>
            <a:ext cx="6963894" cy="454016"/>
            <a:chOff x="0" y="0"/>
            <a:chExt cx="1466680" cy="95621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466680" cy="95621"/>
            </a:xfrm>
            <a:custGeom>
              <a:avLst/>
              <a:gdLst/>
              <a:ahLst/>
              <a:cxnLst/>
              <a:rect r="r" b="b" t="t" l="l"/>
              <a:pathLst>
                <a:path h="95621" w="1466680">
                  <a:moveTo>
                    <a:pt x="0" y="0"/>
                  </a:moveTo>
                  <a:lnTo>
                    <a:pt x="1466680" y="0"/>
                  </a:lnTo>
                  <a:lnTo>
                    <a:pt x="1466680" y="95621"/>
                  </a:lnTo>
                  <a:lnTo>
                    <a:pt x="0" y="95621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434865" y="4087900"/>
            <a:ext cx="713822" cy="233694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1625134" y="4519174"/>
            <a:ext cx="6488310" cy="3281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07"/>
              </a:lnSpc>
            </a:pPr>
            <a:r>
              <a:rPr lang="en-US" sz="2076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076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IList {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remove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get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set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, item: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contains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isEmpty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8713631" y="7134590"/>
            <a:ext cx="5388596" cy="2861344"/>
            <a:chOff x="0" y="0"/>
            <a:chExt cx="1000214" cy="531114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r="r" b="b" t="t" l="l"/>
              <a:pathLst>
                <a:path h="531114" w="10002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8837568" y="6961614"/>
            <a:ext cx="5510852" cy="2938064"/>
            <a:chOff x="0" y="0"/>
            <a:chExt cx="1022907" cy="545354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r="r" b="b" t="t" l="l"/>
              <a:pathLst>
                <a:path h="545354" w="1022907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8863213" y="6961614"/>
            <a:ext cx="5485208" cy="444817"/>
            <a:chOff x="0" y="0"/>
            <a:chExt cx="1155251" cy="93684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r="r" b="b" t="t" l="l"/>
              <a:pathLst>
                <a:path h="93684" w="1155251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8953433" y="7070127"/>
            <a:ext cx="724992" cy="237351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9146679" y="7508894"/>
            <a:ext cx="4340579" cy="2242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47775"/>
            <a:ext cx="8518736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165452" y="5042567"/>
            <a:ext cx="5388596" cy="2861344"/>
            <a:chOff x="0" y="0"/>
            <a:chExt cx="1000214" cy="53111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r="r" b="b" t="t" l="l"/>
              <a:pathLst>
                <a:path h="531114" w="10002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289390" y="4869591"/>
            <a:ext cx="5510852" cy="2938064"/>
            <a:chOff x="0" y="0"/>
            <a:chExt cx="1022907" cy="54535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r="r" b="b" t="t" l="l"/>
              <a:pathLst>
                <a:path h="545354" w="1022907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315034" y="4869591"/>
            <a:ext cx="5485208" cy="444817"/>
            <a:chOff x="0" y="0"/>
            <a:chExt cx="1155251" cy="93684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r="r" b="b" t="t" l="l"/>
              <a:pathLst>
                <a:path h="93684" w="1155251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6405254" y="4978103"/>
            <a:ext cx="724992" cy="23735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598500" y="5416871"/>
            <a:ext cx="4500116" cy="222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47775"/>
            <a:ext cx="8518736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165452" y="5042567"/>
            <a:ext cx="5388596" cy="2861344"/>
            <a:chOff x="0" y="0"/>
            <a:chExt cx="1000214" cy="53111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r="r" b="b" t="t" l="l"/>
              <a:pathLst>
                <a:path h="531114" w="10002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289390" y="4869591"/>
            <a:ext cx="5510852" cy="2938064"/>
            <a:chOff x="0" y="0"/>
            <a:chExt cx="1022907" cy="54535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r="r" b="b" t="t" l="l"/>
              <a:pathLst>
                <a:path h="545354" w="1022907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315034" y="4869591"/>
            <a:ext cx="5485208" cy="444817"/>
            <a:chOff x="0" y="0"/>
            <a:chExt cx="1155251" cy="93684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r="r" b="b" t="t" l="l"/>
              <a:pathLst>
                <a:path h="93684" w="1155251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6405254" y="4978103"/>
            <a:ext cx="724992" cy="23735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598500" y="5416871"/>
            <a:ext cx="4500116" cy="222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90448">
            <a:off x="10420164" y="6036469"/>
            <a:ext cx="2732784" cy="772012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0">
            <a:off x="13204962" y="6196227"/>
            <a:ext cx="3791254" cy="1611428"/>
            <a:chOff x="0" y="0"/>
            <a:chExt cx="773444" cy="328744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773444" cy="328744"/>
            </a:xfrm>
            <a:custGeom>
              <a:avLst/>
              <a:gdLst/>
              <a:ahLst/>
              <a:cxnLst/>
              <a:rect r="r" b="b" t="t" l="l"/>
              <a:pathLst>
                <a:path h="328744" w="773444">
                  <a:moveTo>
                    <a:pt x="104144" y="0"/>
                  </a:moveTo>
                  <a:lnTo>
                    <a:pt x="669300" y="0"/>
                  </a:lnTo>
                  <a:cubicBezTo>
                    <a:pt x="696921" y="0"/>
                    <a:pt x="723410" y="10972"/>
                    <a:pt x="742941" y="30503"/>
                  </a:cubicBezTo>
                  <a:cubicBezTo>
                    <a:pt x="762472" y="50034"/>
                    <a:pt x="773444" y="76524"/>
                    <a:pt x="773444" y="104144"/>
                  </a:cubicBezTo>
                  <a:lnTo>
                    <a:pt x="773444" y="224599"/>
                  </a:lnTo>
                  <a:cubicBezTo>
                    <a:pt x="773444" y="282116"/>
                    <a:pt x="726817" y="328744"/>
                    <a:pt x="669300" y="328744"/>
                  </a:cubicBezTo>
                  <a:lnTo>
                    <a:pt x="104144" y="328744"/>
                  </a:lnTo>
                  <a:cubicBezTo>
                    <a:pt x="46627" y="328744"/>
                    <a:pt x="0" y="282116"/>
                    <a:pt x="0" y="224599"/>
                  </a:cubicBezTo>
                  <a:lnTo>
                    <a:pt x="0" y="104144"/>
                  </a:lnTo>
                  <a:cubicBezTo>
                    <a:pt x="0" y="76524"/>
                    <a:pt x="10972" y="50034"/>
                    <a:pt x="30503" y="30503"/>
                  </a:cubicBezTo>
                  <a:cubicBezTo>
                    <a:pt x="50034" y="10972"/>
                    <a:pt x="76524" y="0"/>
                    <a:pt x="10414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Declaração do tipo genérico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47775"/>
            <a:ext cx="8518736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165452" y="5042567"/>
            <a:ext cx="5388596" cy="2861344"/>
            <a:chOff x="0" y="0"/>
            <a:chExt cx="1000214" cy="53111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r="r" b="b" t="t" l="l"/>
              <a:pathLst>
                <a:path h="531114" w="10002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289390" y="4869591"/>
            <a:ext cx="5510852" cy="2938064"/>
            <a:chOff x="0" y="0"/>
            <a:chExt cx="1022907" cy="54535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r="r" b="b" t="t" l="l"/>
              <a:pathLst>
                <a:path h="545354" w="1022907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315034" y="4869591"/>
            <a:ext cx="5485208" cy="444817"/>
            <a:chOff x="0" y="0"/>
            <a:chExt cx="1155251" cy="93684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r="r" b="b" t="t" l="l"/>
              <a:pathLst>
                <a:path h="93684" w="1155251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6405254" y="4978103"/>
            <a:ext cx="724992" cy="23735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598500" y="5416871"/>
            <a:ext cx="4500116" cy="222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90448">
            <a:off x="10420164" y="6036469"/>
            <a:ext cx="2732784" cy="772012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0">
            <a:off x="13204962" y="6196227"/>
            <a:ext cx="3791254" cy="1611428"/>
            <a:chOff x="0" y="0"/>
            <a:chExt cx="773444" cy="328744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773444" cy="328744"/>
            </a:xfrm>
            <a:custGeom>
              <a:avLst/>
              <a:gdLst/>
              <a:ahLst/>
              <a:cxnLst/>
              <a:rect r="r" b="b" t="t" l="l"/>
              <a:pathLst>
                <a:path h="328744" w="773444">
                  <a:moveTo>
                    <a:pt x="104144" y="0"/>
                  </a:moveTo>
                  <a:lnTo>
                    <a:pt x="669300" y="0"/>
                  </a:lnTo>
                  <a:cubicBezTo>
                    <a:pt x="696921" y="0"/>
                    <a:pt x="723410" y="10972"/>
                    <a:pt x="742941" y="30503"/>
                  </a:cubicBezTo>
                  <a:cubicBezTo>
                    <a:pt x="762472" y="50034"/>
                    <a:pt x="773444" y="76524"/>
                    <a:pt x="773444" y="104144"/>
                  </a:cubicBezTo>
                  <a:lnTo>
                    <a:pt x="773444" y="224599"/>
                  </a:lnTo>
                  <a:cubicBezTo>
                    <a:pt x="773444" y="282116"/>
                    <a:pt x="726817" y="328744"/>
                    <a:pt x="669300" y="328744"/>
                  </a:cubicBezTo>
                  <a:lnTo>
                    <a:pt x="104144" y="328744"/>
                  </a:lnTo>
                  <a:cubicBezTo>
                    <a:pt x="46627" y="328744"/>
                    <a:pt x="0" y="282116"/>
                    <a:pt x="0" y="224599"/>
                  </a:cubicBezTo>
                  <a:lnTo>
                    <a:pt x="0" y="104144"/>
                  </a:lnTo>
                  <a:cubicBezTo>
                    <a:pt x="0" y="76524"/>
                    <a:pt x="10972" y="50034"/>
                    <a:pt x="30503" y="30503"/>
                  </a:cubicBezTo>
                  <a:cubicBezTo>
                    <a:pt x="50034" y="10972"/>
                    <a:pt x="76524" y="0"/>
                    <a:pt x="10414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Declaração do tipo genérico</a:t>
              </a:r>
            </a:p>
          </p:txBody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9245102">
            <a:off x="8420374" y="4483585"/>
            <a:ext cx="2732784" cy="772012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11184457" y="3366675"/>
            <a:ext cx="3791254" cy="1611428"/>
            <a:chOff x="0" y="0"/>
            <a:chExt cx="773444" cy="328744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773444" cy="328744"/>
            </a:xfrm>
            <a:custGeom>
              <a:avLst/>
              <a:gdLst/>
              <a:ahLst/>
              <a:cxnLst/>
              <a:rect r="r" b="b" t="t" l="l"/>
              <a:pathLst>
                <a:path h="328744" w="773444">
                  <a:moveTo>
                    <a:pt x="104144" y="0"/>
                  </a:moveTo>
                  <a:lnTo>
                    <a:pt x="669300" y="0"/>
                  </a:lnTo>
                  <a:cubicBezTo>
                    <a:pt x="696921" y="0"/>
                    <a:pt x="723410" y="10972"/>
                    <a:pt x="742941" y="30503"/>
                  </a:cubicBezTo>
                  <a:cubicBezTo>
                    <a:pt x="762472" y="50034"/>
                    <a:pt x="773444" y="76524"/>
                    <a:pt x="773444" y="104144"/>
                  </a:cubicBezTo>
                  <a:lnTo>
                    <a:pt x="773444" y="224599"/>
                  </a:lnTo>
                  <a:cubicBezTo>
                    <a:pt x="773444" y="282116"/>
                    <a:pt x="726817" y="328744"/>
                    <a:pt x="669300" y="328744"/>
                  </a:cubicBezTo>
                  <a:lnTo>
                    <a:pt x="104144" y="328744"/>
                  </a:lnTo>
                  <a:cubicBezTo>
                    <a:pt x="46627" y="328744"/>
                    <a:pt x="0" y="282116"/>
                    <a:pt x="0" y="224599"/>
                  </a:cubicBezTo>
                  <a:lnTo>
                    <a:pt x="0" y="104144"/>
                  </a:lnTo>
                  <a:cubicBezTo>
                    <a:pt x="0" y="76524"/>
                    <a:pt x="10972" y="50034"/>
                    <a:pt x="30503" y="30503"/>
                  </a:cubicBezTo>
                  <a:cubicBezTo>
                    <a:pt x="50034" y="10972"/>
                    <a:pt x="76524" y="0"/>
                    <a:pt x="10414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Argumento do tipo genérico declarado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301" y="1097635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ENUMERADORES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697898" y="2875139"/>
            <a:ext cx="3901328" cy="3079046"/>
            <a:chOff x="0" y="0"/>
            <a:chExt cx="694872" cy="54841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r="r" b="b" t="t" l="l"/>
              <a:pathLst>
                <a:path h="548414" w="694872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827058" y="2694875"/>
            <a:ext cx="4002237" cy="3129031"/>
            <a:chOff x="0" y="0"/>
            <a:chExt cx="712845" cy="557317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r="r" b="b" t="t" l="l"/>
              <a:pathLst>
                <a:path h="557317" w="712845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827058" y="2694875"/>
            <a:ext cx="4002237" cy="473522"/>
            <a:chOff x="0" y="0"/>
            <a:chExt cx="976196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r="r" b="b" t="t" l="l"/>
              <a:pathLst>
                <a:path h="115498" w="976196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4947804" y="2807959"/>
            <a:ext cx="755542" cy="247353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5149193" y="3276748"/>
            <a:ext cx="3182838" cy="2325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0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1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2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  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3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458705" y="2875139"/>
            <a:ext cx="3901328" cy="3079046"/>
            <a:chOff x="0" y="0"/>
            <a:chExt cx="694872" cy="548414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r="r" b="b" t="t" l="l"/>
              <a:pathLst>
                <a:path h="548414" w="694872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587865" y="2694875"/>
            <a:ext cx="4002237" cy="3129031"/>
            <a:chOff x="0" y="0"/>
            <a:chExt cx="712845" cy="557317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r="r" b="b" t="t" l="l"/>
              <a:pathLst>
                <a:path h="557317" w="712845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587865" y="2694875"/>
            <a:ext cx="4002237" cy="473522"/>
            <a:chOff x="0" y="0"/>
            <a:chExt cx="976196" cy="115498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r="r" b="b" t="t" l="l"/>
              <a:pathLst>
                <a:path h="115498" w="976196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708611" y="2807959"/>
            <a:ext cx="755542" cy="247353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9910000" y="3276748"/>
            <a:ext cx="3182472" cy="2292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0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10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20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30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9458705" y="6555129"/>
            <a:ext cx="3901328" cy="3079046"/>
            <a:chOff x="0" y="0"/>
            <a:chExt cx="694872" cy="548414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r="r" b="b" t="t" l="l"/>
              <a:pathLst>
                <a:path h="548414" w="694872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587865" y="6374864"/>
            <a:ext cx="4002237" cy="3129031"/>
            <a:chOff x="0" y="0"/>
            <a:chExt cx="712845" cy="557317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r="r" b="b" t="t" l="l"/>
              <a:pathLst>
                <a:path h="557317" w="712845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587865" y="6374864"/>
            <a:ext cx="4002237" cy="473522"/>
            <a:chOff x="0" y="0"/>
            <a:chExt cx="976196" cy="115498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r="r" b="b" t="t" l="l"/>
              <a:pathLst>
                <a:path h="115498" w="976196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708611" y="6487949"/>
            <a:ext cx="755542" cy="247353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9910000" y="6956737"/>
            <a:ext cx="3350085" cy="2292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F7DF1E"/>
                </a:solidFill>
                <a:latin typeface="Fira Code"/>
              </a:rPr>
              <a:t>"Blue"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F7DF1E"/>
                </a:solidFill>
                <a:latin typeface="Fira Code"/>
              </a:rPr>
              <a:t>"Yellow"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F7DF1E"/>
                </a:solidFill>
                <a:latin typeface="Fira Code"/>
              </a:rPr>
              <a:t>"Orange"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F7DF1E"/>
                </a:solidFill>
                <a:latin typeface="Fira Code"/>
              </a:rPr>
              <a:t>"Red"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4697898" y="6489989"/>
            <a:ext cx="3901328" cy="3079046"/>
            <a:chOff x="0" y="0"/>
            <a:chExt cx="694872" cy="548414"/>
          </a:xfrm>
        </p:grpSpPr>
        <p:sp>
          <p:nvSpPr>
            <p:cNvPr name="Freeform 37" id="37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r="r" b="b" t="t" l="l"/>
              <a:pathLst>
                <a:path h="548414" w="694872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4827058" y="6309724"/>
            <a:ext cx="4002237" cy="3129031"/>
            <a:chOff x="0" y="0"/>
            <a:chExt cx="712845" cy="557317"/>
          </a:xfrm>
        </p:grpSpPr>
        <p:sp>
          <p:nvSpPr>
            <p:cNvPr name="Freeform 40" id="40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r="r" b="b" t="t" l="l"/>
              <a:pathLst>
                <a:path h="557317" w="712845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827058" y="6309724"/>
            <a:ext cx="4002237" cy="473522"/>
            <a:chOff x="0" y="0"/>
            <a:chExt cx="976196" cy="115498"/>
          </a:xfrm>
        </p:grpSpPr>
        <p:sp>
          <p:nvSpPr>
            <p:cNvPr name="Freeform 43" id="43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r="r" b="b" t="t" l="l"/>
              <a:pathLst>
                <a:path h="115498" w="976196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45" id="45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4947804" y="6422809"/>
            <a:ext cx="755542" cy="247353"/>
          </a:xfrm>
          <a:prstGeom prst="rect">
            <a:avLst/>
          </a:prstGeom>
        </p:spPr>
      </p:pic>
      <p:sp>
        <p:nvSpPr>
          <p:cNvPr name="TextBox 46" id="46"/>
          <p:cNvSpPr txBox="true"/>
          <p:nvPr/>
        </p:nvSpPr>
        <p:spPr>
          <a:xfrm rot="0">
            <a:off x="5149193" y="6891598"/>
            <a:ext cx="3182838" cy="2325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1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 \\ 2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 \\ 3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     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4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12985815" y="1237596"/>
            <a:ext cx="4273485" cy="1089350"/>
            <a:chOff x="0" y="0"/>
            <a:chExt cx="14484956" cy="3692346"/>
          </a:xfrm>
        </p:grpSpPr>
        <p:sp>
          <p:nvSpPr>
            <p:cNvPr name="Freeform 48" id="4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49" id="4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0" id="5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11777879" y="1545047"/>
            <a:ext cx="1213536" cy="878297"/>
          </a:xfrm>
          <a:prstGeom prst="rect">
            <a:avLst/>
          </a:prstGeom>
        </p:spPr>
      </p:pic>
      <p:sp>
        <p:nvSpPr>
          <p:cNvPr name="TextBox 51" id="51"/>
          <p:cNvSpPr txBox="true"/>
          <p:nvPr/>
        </p:nvSpPr>
        <p:spPr>
          <a:xfrm rot="0">
            <a:off x="13111886" y="1494621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Numérico e explicito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257419" y="4259390"/>
            <a:ext cx="4273485" cy="1089350"/>
            <a:chOff x="0" y="0"/>
            <a:chExt cx="14484956" cy="3692346"/>
          </a:xfrm>
        </p:grpSpPr>
        <p:sp>
          <p:nvSpPr>
            <p:cNvPr name="Freeform 53" id="53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54" id="54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5" id="5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-10800000">
            <a:off x="3484362" y="3381093"/>
            <a:ext cx="1213536" cy="878297"/>
          </a:xfrm>
          <a:prstGeom prst="rect">
            <a:avLst/>
          </a:prstGeom>
        </p:spPr>
      </p:pic>
      <p:sp>
        <p:nvSpPr>
          <p:cNvPr name="TextBox 56" id="56"/>
          <p:cNvSpPr txBox="true"/>
          <p:nvPr/>
        </p:nvSpPr>
        <p:spPr>
          <a:xfrm rot="0">
            <a:off x="383490" y="4516415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Numérico e implicito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173922" y="7951327"/>
            <a:ext cx="4273485" cy="1089350"/>
            <a:chOff x="0" y="0"/>
            <a:chExt cx="14484956" cy="3692346"/>
          </a:xfrm>
        </p:grpSpPr>
        <p:sp>
          <p:nvSpPr>
            <p:cNvPr name="Freeform 58" id="5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59" id="5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60" id="6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-10800000">
            <a:off x="3400865" y="7073030"/>
            <a:ext cx="1213536" cy="878297"/>
          </a:xfrm>
          <a:prstGeom prst="rect">
            <a:avLst/>
          </a:prstGeom>
        </p:spPr>
      </p:pic>
      <p:sp>
        <p:nvSpPr>
          <p:cNvPr name="TextBox 61" id="61"/>
          <p:cNvSpPr txBox="true"/>
          <p:nvPr/>
        </p:nvSpPr>
        <p:spPr>
          <a:xfrm rot="0">
            <a:off x="299993" y="7955339"/>
            <a:ext cx="4021343" cy="995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Numérico e explicito incremental</a:t>
            </a:r>
          </a:p>
        </p:txBody>
      </p:sp>
      <p:grpSp>
        <p:nvGrpSpPr>
          <p:cNvPr name="Group 62" id="62"/>
          <p:cNvGrpSpPr/>
          <p:nvPr/>
        </p:nvGrpSpPr>
        <p:grpSpPr>
          <a:xfrm rot="0">
            <a:off x="14569151" y="8041064"/>
            <a:ext cx="2564078" cy="1089350"/>
            <a:chOff x="0" y="0"/>
            <a:chExt cx="8690931" cy="3692346"/>
          </a:xfrm>
        </p:grpSpPr>
        <p:sp>
          <p:nvSpPr>
            <p:cNvPr name="Freeform 63" id="63"/>
            <p:cNvSpPr/>
            <p:nvPr/>
          </p:nvSpPr>
          <p:spPr>
            <a:xfrm>
              <a:off x="31750" y="31750"/>
              <a:ext cx="8627431" cy="3628846"/>
            </a:xfrm>
            <a:custGeom>
              <a:avLst/>
              <a:gdLst/>
              <a:ahLst/>
              <a:cxnLst/>
              <a:rect r="r" b="b" t="t" l="l"/>
              <a:pathLst>
                <a:path h="3628846" w="8627431">
                  <a:moveTo>
                    <a:pt x="8534721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33450" y="0"/>
                  </a:lnTo>
                  <a:cubicBezTo>
                    <a:pt x="8584250" y="0"/>
                    <a:pt x="8626161" y="41910"/>
                    <a:pt x="8626161" y="92710"/>
                  </a:cubicBezTo>
                  <a:lnTo>
                    <a:pt x="8626161" y="3534866"/>
                  </a:lnTo>
                  <a:cubicBezTo>
                    <a:pt x="8627431" y="3586936"/>
                    <a:pt x="8585521" y="3628846"/>
                    <a:pt x="8534721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64" id="64"/>
            <p:cNvSpPr/>
            <p:nvPr/>
          </p:nvSpPr>
          <p:spPr>
            <a:xfrm>
              <a:off x="0" y="0"/>
              <a:ext cx="8690931" cy="3692347"/>
            </a:xfrm>
            <a:custGeom>
              <a:avLst/>
              <a:gdLst/>
              <a:ahLst/>
              <a:cxnLst/>
              <a:rect r="r" b="b" t="t" l="l"/>
              <a:pathLst>
                <a:path h="3692347" w="8690931">
                  <a:moveTo>
                    <a:pt x="8566471" y="59690"/>
                  </a:moveTo>
                  <a:cubicBezTo>
                    <a:pt x="8602031" y="59690"/>
                    <a:pt x="8631241" y="88900"/>
                    <a:pt x="8631241" y="124460"/>
                  </a:cubicBezTo>
                  <a:lnTo>
                    <a:pt x="8631241" y="3567886"/>
                  </a:lnTo>
                  <a:cubicBezTo>
                    <a:pt x="8631241" y="3603447"/>
                    <a:pt x="8602031" y="3632657"/>
                    <a:pt x="8566471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566471" y="59690"/>
                  </a:lnTo>
                  <a:moveTo>
                    <a:pt x="856647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8566471" y="3692347"/>
                  </a:lnTo>
                  <a:cubicBezTo>
                    <a:pt x="8635051" y="3692347"/>
                    <a:pt x="8690931" y="3636466"/>
                    <a:pt x="8690931" y="3567886"/>
                  </a:cubicBezTo>
                  <a:lnTo>
                    <a:pt x="8690931" y="124460"/>
                  </a:lnTo>
                  <a:cubicBezTo>
                    <a:pt x="8690931" y="55880"/>
                    <a:pt x="8635051" y="0"/>
                    <a:pt x="85664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5" id="65"/>
          <p:cNvSpPr txBox="true"/>
          <p:nvPr/>
        </p:nvSpPr>
        <p:spPr>
          <a:xfrm rot="0">
            <a:off x="13837752" y="8298090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String</a:t>
            </a:r>
          </a:p>
        </p:txBody>
      </p:sp>
      <p:pic>
        <p:nvPicPr>
          <p:cNvPr name="Picture 66" id="6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031744">
            <a:off x="13758063" y="7381965"/>
            <a:ext cx="1213536" cy="87829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47775"/>
            <a:ext cx="8518736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165452" y="5042567"/>
            <a:ext cx="5388596" cy="2861344"/>
            <a:chOff x="0" y="0"/>
            <a:chExt cx="1000214" cy="53111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r="r" b="b" t="t" l="l"/>
              <a:pathLst>
                <a:path h="531114" w="10002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289390" y="4869591"/>
            <a:ext cx="5510852" cy="2938064"/>
            <a:chOff x="0" y="0"/>
            <a:chExt cx="1022907" cy="54535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r="r" b="b" t="t" l="l"/>
              <a:pathLst>
                <a:path h="545354" w="1022907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315034" y="4869591"/>
            <a:ext cx="5485208" cy="444817"/>
            <a:chOff x="0" y="0"/>
            <a:chExt cx="1155251" cy="93684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r="r" b="b" t="t" l="l"/>
              <a:pathLst>
                <a:path h="93684" w="1155251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6405254" y="4978103"/>
            <a:ext cx="724992" cy="23735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598500" y="5416871"/>
            <a:ext cx="4500116" cy="222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90448">
            <a:off x="10420164" y="6036469"/>
            <a:ext cx="2732784" cy="772012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0">
            <a:off x="13204962" y="6196227"/>
            <a:ext cx="3791254" cy="1611428"/>
            <a:chOff x="0" y="0"/>
            <a:chExt cx="773444" cy="328744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773444" cy="328744"/>
            </a:xfrm>
            <a:custGeom>
              <a:avLst/>
              <a:gdLst/>
              <a:ahLst/>
              <a:cxnLst/>
              <a:rect r="r" b="b" t="t" l="l"/>
              <a:pathLst>
                <a:path h="328744" w="773444">
                  <a:moveTo>
                    <a:pt x="104144" y="0"/>
                  </a:moveTo>
                  <a:lnTo>
                    <a:pt x="669300" y="0"/>
                  </a:lnTo>
                  <a:cubicBezTo>
                    <a:pt x="696921" y="0"/>
                    <a:pt x="723410" y="10972"/>
                    <a:pt x="742941" y="30503"/>
                  </a:cubicBezTo>
                  <a:cubicBezTo>
                    <a:pt x="762472" y="50034"/>
                    <a:pt x="773444" y="76524"/>
                    <a:pt x="773444" y="104144"/>
                  </a:cubicBezTo>
                  <a:lnTo>
                    <a:pt x="773444" y="224599"/>
                  </a:lnTo>
                  <a:cubicBezTo>
                    <a:pt x="773444" y="282116"/>
                    <a:pt x="726817" y="328744"/>
                    <a:pt x="669300" y="328744"/>
                  </a:cubicBezTo>
                  <a:lnTo>
                    <a:pt x="104144" y="328744"/>
                  </a:lnTo>
                  <a:cubicBezTo>
                    <a:pt x="46627" y="328744"/>
                    <a:pt x="0" y="282116"/>
                    <a:pt x="0" y="224599"/>
                  </a:cubicBezTo>
                  <a:lnTo>
                    <a:pt x="0" y="104144"/>
                  </a:lnTo>
                  <a:cubicBezTo>
                    <a:pt x="0" y="76524"/>
                    <a:pt x="10972" y="50034"/>
                    <a:pt x="30503" y="30503"/>
                  </a:cubicBezTo>
                  <a:cubicBezTo>
                    <a:pt x="50034" y="10972"/>
                    <a:pt x="76524" y="0"/>
                    <a:pt x="10414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Declaração do tipo genérico</a:t>
              </a:r>
            </a:p>
          </p:txBody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9245102">
            <a:off x="8420374" y="4483585"/>
            <a:ext cx="2732784" cy="772012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11184457" y="3366675"/>
            <a:ext cx="3791254" cy="1611428"/>
            <a:chOff x="0" y="0"/>
            <a:chExt cx="773444" cy="328744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773444" cy="328744"/>
            </a:xfrm>
            <a:custGeom>
              <a:avLst/>
              <a:gdLst/>
              <a:ahLst/>
              <a:cxnLst/>
              <a:rect r="r" b="b" t="t" l="l"/>
              <a:pathLst>
                <a:path h="328744" w="773444">
                  <a:moveTo>
                    <a:pt x="104144" y="0"/>
                  </a:moveTo>
                  <a:lnTo>
                    <a:pt x="669300" y="0"/>
                  </a:lnTo>
                  <a:cubicBezTo>
                    <a:pt x="696921" y="0"/>
                    <a:pt x="723410" y="10972"/>
                    <a:pt x="742941" y="30503"/>
                  </a:cubicBezTo>
                  <a:cubicBezTo>
                    <a:pt x="762472" y="50034"/>
                    <a:pt x="773444" y="76524"/>
                    <a:pt x="773444" y="104144"/>
                  </a:cubicBezTo>
                  <a:lnTo>
                    <a:pt x="773444" y="224599"/>
                  </a:lnTo>
                  <a:cubicBezTo>
                    <a:pt x="773444" y="282116"/>
                    <a:pt x="726817" y="328744"/>
                    <a:pt x="669300" y="328744"/>
                  </a:cubicBezTo>
                  <a:lnTo>
                    <a:pt x="104144" y="328744"/>
                  </a:lnTo>
                  <a:cubicBezTo>
                    <a:pt x="46627" y="328744"/>
                    <a:pt x="0" y="282116"/>
                    <a:pt x="0" y="224599"/>
                  </a:cubicBezTo>
                  <a:lnTo>
                    <a:pt x="0" y="104144"/>
                  </a:lnTo>
                  <a:cubicBezTo>
                    <a:pt x="0" y="76524"/>
                    <a:pt x="10972" y="50034"/>
                    <a:pt x="30503" y="30503"/>
                  </a:cubicBezTo>
                  <a:cubicBezTo>
                    <a:pt x="50034" y="10972"/>
                    <a:pt x="76524" y="0"/>
                    <a:pt x="10414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Argumento do tipo genérico declarado</a:t>
              </a:r>
            </a:p>
          </p:txBody>
        </p:sp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245102">
            <a:off x="5232108" y="6087233"/>
            <a:ext cx="2732784" cy="772012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 rot="0">
            <a:off x="1962076" y="7262696"/>
            <a:ext cx="3618229" cy="1611428"/>
            <a:chOff x="0" y="0"/>
            <a:chExt cx="738146" cy="328744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738146" cy="328744"/>
            </a:xfrm>
            <a:custGeom>
              <a:avLst/>
              <a:gdLst/>
              <a:ahLst/>
              <a:cxnLst/>
              <a:rect r="r" b="b" t="t" l="l"/>
              <a:pathLst>
                <a:path h="328744" w="738146">
                  <a:moveTo>
                    <a:pt x="109125" y="0"/>
                  </a:moveTo>
                  <a:lnTo>
                    <a:pt x="629021" y="0"/>
                  </a:lnTo>
                  <a:cubicBezTo>
                    <a:pt x="689289" y="0"/>
                    <a:pt x="738146" y="48857"/>
                    <a:pt x="738146" y="109125"/>
                  </a:cubicBezTo>
                  <a:lnTo>
                    <a:pt x="738146" y="219619"/>
                  </a:lnTo>
                  <a:cubicBezTo>
                    <a:pt x="738146" y="279887"/>
                    <a:pt x="689289" y="328744"/>
                    <a:pt x="629021" y="328744"/>
                  </a:cubicBezTo>
                  <a:lnTo>
                    <a:pt x="109125" y="328744"/>
                  </a:lnTo>
                  <a:cubicBezTo>
                    <a:pt x="48857" y="328744"/>
                    <a:pt x="0" y="279887"/>
                    <a:pt x="0" y="219619"/>
                  </a:cubicBezTo>
                  <a:lnTo>
                    <a:pt x="0" y="109125"/>
                  </a:lnTo>
                  <a:cubicBezTo>
                    <a:pt x="0" y="48857"/>
                    <a:pt x="48857" y="0"/>
                    <a:pt x="10912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Retorno do tipo genérico declarado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47775"/>
            <a:ext cx="8518736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430500" y="3453887"/>
            <a:ext cx="7291866" cy="4450023"/>
            <a:chOff x="0" y="0"/>
            <a:chExt cx="1353493" cy="82599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353493" cy="825999"/>
            </a:xfrm>
            <a:custGeom>
              <a:avLst/>
              <a:gdLst/>
              <a:ahLst/>
              <a:cxnLst/>
              <a:rect r="r" b="b" t="t" l="l"/>
              <a:pathLst>
                <a:path h="825999" w="1353493">
                  <a:moveTo>
                    <a:pt x="0" y="0"/>
                  </a:moveTo>
                  <a:lnTo>
                    <a:pt x="1353493" y="0"/>
                  </a:lnTo>
                  <a:lnTo>
                    <a:pt x="1353493" y="825999"/>
                  </a:lnTo>
                  <a:lnTo>
                    <a:pt x="0" y="8259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554437" y="3280912"/>
            <a:ext cx="7571417" cy="4511014"/>
            <a:chOff x="0" y="0"/>
            <a:chExt cx="1405382" cy="83732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405382" cy="837320"/>
            </a:xfrm>
            <a:custGeom>
              <a:avLst/>
              <a:gdLst/>
              <a:ahLst/>
              <a:cxnLst/>
              <a:rect r="r" b="b" t="t" l="l"/>
              <a:pathLst>
                <a:path h="837320" w="1405382">
                  <a:moveTo>
                    <a:pt x="0" y="0"/>
                  </a:moveTo>
                  <a:lnTo>
                    <a:pt x="1405382" y="0"/>
                  </a:lnTo>
                  <a:lnTo>
                    <a:pt x="1405382" y="837320"/>
                  </a:lnTo>
                  <a:lnTo>
                    <a:pt x="0" y="83732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580082" y="3280912"/>
            <a:ext cx="7545772" cy="444817"/>
            <a:chOff x="0" y="0"/>
            <a:chExt cx="1589231" cy="93684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589231" cy="93684"/>
            </a:xfrm>
            <a:custGeom>
              <a:avLst/>
              <a:gdLst/>
              <a:ahLst/>
              <a:cxnLst/>
              <a:rect r="r" b="b" t="t" l="l"/>
              <a:pathLst>
                <a:path h="93684" w="1589231">
                  <a:moveTo>
                    <a:pt x="0" y="0"/>
                  </a:moveTo>
                  <a:lnTo>
                    <a:pt x="1589231" y="0"/>
                  </a:lnTo>
                  <a:lnTo>
                    <a:pt x="158923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8670302" y="3389424"/>
            <a:ext cx="724992" cy="23735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8863548" y="3828192"/>
            <a:ext cx="7071420" cy="3708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implements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 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729734" y="4675643"/>
            <a:ext cx="5388596" cy="2861344"/>
            <a:chOff x="0" y="0"/>
            <a:chExt cx="1000214" cy="531114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r="r" b="b" t="t" l="l"/>
              <a:pathLst>
                <a:path h="531114" w="10002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853671" y="4502667"/>
            <a:ext cx="5510852" cy="2938064"/>
            <a:chOff x="0" y="0"/>
            <a:chExt cx="1022907" cy="545354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r="r" b="b" t="t" l="l"/>
              <a:pathLst>
                <a:path h="545354" w="1022907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879315" y="4502667"/>
            <a:ext cx="5485208" cy="444817"/>
            <a:chOff x="0" y="0"/>
            <a:chExt cx="1155251" cy="93684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r="r" b="b" t="t" l="l"/>
              <a:pathLst>
                <a:path h="93684" w="1155251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969535" y="4611179"/>
            <a:ext cx="724992" cy="237351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2162781" y="5049947"/>
            <a:ext cx="4500116" cy="222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47775"/>
            <a:ext cx="8518736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430500" y="3453887"/>
            <a:ext cx="7291866" cy="4450023"/>
            <a:chOff x="0" y="0"/>
            <a:chExt cx="1353493" cy="82599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353493" cy="825999"/>
            </a:xfrm>
            <a:custGeom>
              <a:avLst/>
              <a:gdLst/>
              <a:ahLst/>
              <a:cxnLst/>
              <a:rect r="r" b="b" t="t" l="l"/>
              <a:pathLst>
                <a:path h="825999" w="1353493">
                  <a:moveTo>
                    <a:pt x="0" y="0"/>
                  </a:moveTo>
                  <a:lnTo>
                    <a:pt x="1353493" y="0"/>
                  </a:lnTo>
                  <a:lnTo>
                    <a:pt x="1353493" y="825999"/>
                  </a:lnTo>
                  <a:lnTo>
                    <a:pt x="0" y="8259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554437" y="3280912"/>
            <a:ext cx="7571417" cy="4511014"/>
            <a:chOff x="0" y="0"/>
            <a:chExt cx="1405382" cy="83732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405382" cy="837320"/>
            </a:xfrm>
            <a:custGeom>
              <a:avLst/>
              <a:gdLst/>
              <a:ahLst/>
              <a:cxnLst/>
              <a:rect r="r" b="b" t="t" l="l"/>
              <a:pathLst>
                <a:path h="837320" w="1405382">
                  <a:moveTo>
                    <a:pt x="0" y="0"/>
                  </a:moveTo>
                  <a:lnTo>
                    <a:pt x="1405382" y="0"/>
                  </a:lnTo>
                  <a:lnTo>
                    <a:pt x="1405382" y="837320"/>
                  </a:lnTo>
                  <a:lnTo>
                    <a:pt x="0" y="83732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580082" y="3280912"/>
            <a:ext cx="7545772" cy="444817"/>
            <a:chOff x="0" y="0"/>
            <a:chExt cx="1589231" cy="93684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589231" cy="93684"/>
            </a:xfrm>
            <a:custGeom>
              <a:avLst/>
              <a:gdLst/>
              <a:ahLst/>
              <a:cxnLst/>
              <a:rect r="r" b="b" t="t" l="l"/>
              <a:pathLst>
                <a:path h="93684" w="1589231">
                  <a:moveTo>
                    <a:pt x="0" y="0"/>
                  </a:moveTo>
                  <a:lnTo>
                    <a:pt x="1589231" y="0"/>
                  </a:lnTo>
                  <a:lnTo>
                    <a:pt x="158923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8670302" y="3389424"/>
            <a:ext cx="724992" cy="23735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8863548" y="3828192"/>
            <a:ext cx="7071420" cy="3708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implements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 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729734" y="4675643"/>
            <a:ext cx="5388596" cy="2861344"/>
            <a:chOff x="0" y="0"/>
            <a:chExt cx="1000214" cy="531114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r="r" b="b" t="t" l="l"/>
              <a:pathLst>
                <a:path h="531114" w="10002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853671" y="4502667"/>
            <a:ext cx="5510852" cy="2938064"/>
            <a:chOff x="0" y="0"/>
            <a:chExt cx="1022907" cy="545354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r="r" b="b" t="t" l="l"/>
              <a:pathLst>
                <a:path h="545354" w="1022907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879315" y="4502667"/>
            <a:ext cx="5485208" cy="444817"/>
            <a:chOff x="0" y="0"/>
            <a:chExt cx="1155251" cy="93684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r="r" b="b" t="t" l="l"/>
              <a:pathLst>
                <a:path h="93684" w="1155251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969535" y="4611179"/>
            <a:ext cx="724992" cy="237351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2162781" y="5049947"/>
            <a:ext cx="4500116" cy="222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8246775">
            <a:off x="11460120" y="2657027"/>
            <a:ext cx="2232352" cy="630639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 rot="0">
            <a:off x="13678812" y="1135571"/>
            <a:ext cx="4609188" cy="2318316"/>
            <a:chOff x="0" y="0"/>
            <a:chExt cx="940309" cy="472954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940309" cy="472954"/>
            </a:xfrm>
            <a:custGeom>
              <a:avLst/>
              <a:gdLst/>
              <a:ahLst/>
              <a:cxnLst/>
              <a:rect r="r" b="b" t="t" l="l"/>
              <a:pathLst>
                <a:path h="472954" w="940309">
                  <a:moveTo>
                    <a:pt x="85663" y="0"/>
                  </a:moveTo>
                  <a:lnTo>
                    <a:pt x="854646" y="0"/>
                  </a:lnTo>
                  <a:cubicBezTo>
                    <a:pt x="901956" y="0"/>
                    <a:pt x="940309" y="38353"/>
                    <a:pt x="940309" y="85663"/>
                  </a:cubicBezTo>
                  <a:lnTo>
                    <a:pt x="940309" y="387291"/>
                  </a:lnTo>
                  <a:cubicBezTo>
                    <a:pt x="940309" y="434601"/>
                    <a:pt x="901956" y="472954"/>
                    <a:pt x="854646" y="472954"/>
                  </a:cubicBezTo>
                  <a:lnTo>
                    <a:pt x="85663" y="472954"/>
                  </a:lnTo>
                  <a:cubicBezTo>
                    <a:pt x="38353" y="472954"/>
                    <a:pt x="0" y="434601"/>
                    <a:pt x="0" y="387291"/>
                  </a:cubicBezTo>
                  <a:lnTo>
                    <a:pt x="0" y="85663"/>
                  </a:lnTo>
                  <a:cubicBezTo>
                    <a:pt x="0" y="38353"/>
                    <a:pt x="38353" y="0"/>
                    <a:pt x="85663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O precisa ter a mesma referência no contexto da classe. Pode ser diferente da referência usada nas classes/interfaces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47775"/>
            <a:ext cx="8518736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430500" y="3453887"/>
            <a:ext cx="7291866" cy="4450023"/>
            <a:chOff x="0" y="0"/>
            <a:chExt cx="1353493" cy="82599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353493" cy="825999"/>
            </a:xfrm>
            <a:custGeom>
              <a:avLst/>
              <a:gdLst/>
              <a:ahLst/>
              <a:cxnLst/>
              <a:rect r="r" b="b" t="t" l="l"/>
              <a:pathLst>
                <a:path h="825999" w="1353493">
                  <a:moveTo>
                    <a:pt x="0" y="0"/>
                  </a:moveTo>
                  <a:lnTo>
                    <a:pt x="1353493" y="0"/>
                  </a:lnTo>
                  <a:lnTo>
                    <a:pt x="1353493" y="825999"/>
                  </a:lnTo>
                  <a:lnTo>
                    <a:pt x="0" y="8259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554437" y="3280912"/>
            <a:ext cx="8814047" cy="4511014"/>
            <a:chOff x="0" y="0"/>
            <a:chExt cx="1636035" cy="83732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636035" cy="837320"/>
            </a:xfrm>
            <a:custGeom>
              <a:avLst/>
              <a:gdLst/>
              <a:ahLst/>
              <a:cxnLst/>
              <a:rect r="r" b="b" t="t" l="l"/>
              <a:pathLst>
                <a:path h="837320" w="1636035">
                  <a:moveTo>
                    <a:pt x="0" y="0"/>
                  </a:moveTo>
                  <a:lnTo>
                    <a:pt x="1636035" y="0"/>
                  </a:lnTo>
                  <a:lnTo>
                    <a:pt x="1636035" y="837320"/>
                  </a:lnTo>
                  <a:lnTo>
                    <a:pt x="0" y="83732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580082" y="3280912"/>
            <a:ext cx="8788403" cy="444817"/>
            <a:chOff x="0" y="0"/>
            <a:chExt cx="1850943" cy="93684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850943" cy="93684"/>
            </a:xfrm>
            <a:custGeom>
              <a:avLst/>
              <a:gdLst/>
              <a:ahLst/>
              <a:cxnLst/>
              <a:rect r="r" b="b" t="t" l="l"/>
              <a:pathLst>
                <a:path h="93684" w="1850943">
                  <a:moveTo>
                    <a:pt x="0" y="0"/>
                  </a:moveTo>
                  <a:lnTo>
                    <a:pt x="1850943" y="0"/>
                  </a:lnTo>
                  <a:lnTo>
                    <a:pt x="1850943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8670302" y="3389424"/>
            <a:ext cx="724992" cy="23735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8863548" y="3828192"/>
            <a:ext cx="8035826" cy="3708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Type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implements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Type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Type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Type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 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729734" y="4675643"/>
            <a:ext cx="5388596" cy="2861344"/>
            <a:chOff x="0" y="0"/>
            <a:chExt cx="1000214" cy="531114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r="r" b="b" t="t" l="l"/>
              <a:pathLst>
                <a:path h="531114" w="10002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853671" y="4502667"/>
            <a:ext cx="5510852" cy="2938064"/>
            <a:chOff x="0" y="0"/>
            <a:chExt cx="1022907" cy="545354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r="r" b="b" t="t" l="l"/>
              <a:pathLst>
                <a:path h="545354" w="1022907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879315" y="4502667"/>
            <a:ext cx="5485208" cy="444817"/>
            <a:chOff x="0" y="0"/>
            <a:chExt cx="1155251" cy="93684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r="r" b="b" t="t" l="l"/>
              <a:pathLst>
                <a:path h="93684" w="1155251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969535" y="4611179"/>
            <a:ext cx="724992" cy="237351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2162781" y="5049947"/>
            <a:ext cx="4500116" cy="222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8246775">
            <a:off x="11633145" y="2573370"/>
            <a:ext cx="2232352" cy="630639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 rot="0">
            <a:off x="13678812" y="1135571"/>
            <a:ext cx="4609188" cy="2318316"/>
            <a:chOff x="0" y="0"/>
            <a:chExt cx="940309" cy="472954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940309" cy="472954"/>
            </a:xfrm>
            <a:custGeom>
              <a:avLst/>
              <a:gdLst/>
              <a:ahLst/>
              <a:cxnLst/>
              <a:rect r="r" b="b" t="t" l="l"/>
              <a:pathLst>
                <a:path h="472954" w="940309">
                  <a:moveTo>
                    <a:pt x="85663" y="0"/>
                  </a:moveTo>
                  <a:lnTo>
                    <a:pt x="854646" y="0"/>
                  </a:lnTo>
                  <a:cubicBezTo>
                    <a:pt x="901956" y="0"/>
                    <a:pt x="940309" y="38353"/>
                    <a:pt x="940309" y="85663"/>
                  </a:cubicBezTo>
                  <a:lnTo>
                    <a:pt x="940309" y="387291"/>
                  </a:lnTo>
                  <a:cubicBezTo>
                    <a:pt x="940309" y="434601"/>
                    <a:pt x="901956" y="472954"/>
                    <a:pt x="854646" y="472954"/>
                  </a:cubicBezTo>
                  <a:lnTo>
                    <a:pt x="85663" y="472954"/>
                  </a:lnTo>
                  <a:cubicBezTo>
                    <a:pt x="38353" y="472954"/>
                    <a:pt x="0" y="434601"/>
                    <a:pt x="0" y="387291"/>
                  </a:cubicBezTo>
                  <a:lnTo>
                    <a:pt x="0" y="85663"/>
                  </a:lnTo>
                  <a:cubicBezTo>
                    <a:pt x="0" y="38353"/>
                    <a:pt x="38353" y="0"/>
                    <a:pt x="85663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O precisa ter a mesma referência no contexto da classe. Pode ser diferente da referência usada nas classes/interfaces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070025" y="8334224"/>
            <a:ext cx="6722606" cy="1701183"/>
            <a:chOff x="0" y="0"/>
            <a:chExt cx="1181648" cy="299021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1181648" cy="299021"/>
            </a:xfrm>
            <a:custGeom>
              <a:avLst/>
              <a:gdLst/>
              <a:ahLst/>
              <a:cxnLst/>
              <a:rect r="r" b="b" t="t" l="l"/>
              <a:pathLst>
                <a:path h="299021" w="1181648">
                  <a:moveTo>
                    <a:pt x="0" y="0"/>
                  </a:moveTo>
                  <a:lnTo>
                    <a:pt x="1181648" y="0"/>
                  </a:lnTo>
                  <a:lnTo>
                    <a:pt x="1181648" y="299021"/>
                  </a:lnTo>
                  <a:lnTo>
                    <a:pt x="0" y="29902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5200904" y="8151560"/>
            <a:ext cx="6837946" cy="1724089"/>
            <a:chOff x="0" y="0"/>
            <a:chExt cx="1201921" cy="303047"/>
          </a:xfrm>
        </p:grpSpPr>
        <p:sp>
          <p:nvSpPr>
            <p:cNvPr name="Freeform 33" id="33"/>
            <p:cNvSpPr/>
            <p:nvPr/>
          </p:nvSpPr>
          <p:spPr>
            <a:xfrm>
              <a:off x="0" y="0"/>
              <a:ext cx="1201921" cy="303047"/>
            </a:xfrm>
            <a:custGeom>
              <a:avLst/>
              <a:gdLst/>
              <a:ahLst/>
              <a:cxnLst/>
              <a:rect r="r" b="b" t="t" l="l"/>
              <a:pathLst>
                <a:path h="303047" w="1201921">
                  <a:moveTo>
                    <a:pt x="0" y="0"/>
                  </a:moveTo>
                  <a:lnTo>
                    <a:pt x="1201921" y="0"/>
                  </a:lnTo>
                  <a:lnTo>
                    <a:pt x="1201921" y="303047"/>
                  </a:lnTo>
                  <a:lnTo>
                    <a:pt x="0" y="30304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5219606" y="8151560"/>
            <a:ext cx="6819243" cy="548393"/>
            <a:chOff x="0" y="0"/>
            <a:chExt cx="1436215" cy="115498"/>
          </a:xfrm>
        </p:grpSpPr>
        <p:sp>
          <p:nvSpPr>
            <p:cNvPr name="Freeform 36" id="36"/>
            <p:cNvSpPr/>
            <p:nvPr/>
          </p:nvSpPr>
          <p:spPr>
            <a:xfrm>
              <a:off x="0" y="0"/>
              <a:ext cx="1436215" cy="115498"/>
            </a:xfrm>
            <a:custGeom>
              <a:avLst/>
              <a:gdLst/>
              <a:ahLst/>
              <a:cxnLst/>
              <a:rect r="r" b="b" t="t" l="l"/>
              <a:pathLst>
                <a:path h="115498" w="1436215">
                  <a:moveTo>
                    <a:pt x="0" y="0"/>
                  </a:moveTo>
                  <a:lnTo>
                    <a:pt x="1436215" y="0"/>
                  </a:lnTo>
                  <a:lnTo>
                    <a:pt x="143621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359445" y="8282526"/>
            <a:ext cx="875003" cy="286462"/>
          </a:xfrm>
          <a:prstGeom prst="rect">
            <a:avLst/>
          </a:prstGeom>
        </p:spPr>
      </p:pic>
      <p:sp>
        <p:nvSpPr>
          <p:cNvPr name="TextBox 39" id="39"/>
          <p:cNvSpPr txBox="true"/>
          <p:nvPr/>
        </p:nvSpPr>
        <p:spPr>
          <a:xfrm rot="0">
            <a:off x="5527326" y="8751210"/>
            <a:ext cx="6373896" cy="872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27"/>
              </a:lnSpc>
            </a:pPr>
            <a:r>
              <a:rPr lang="en-US" sz="1662">
                <a:solidFill>
                  <a:srgbClr val="D9D9D9"/>
                </a:solidFill>
                <a:latin typeface="Fira Code"/>
              </a:rPr>
              <a:t>// declaração stack</a:t>
            </a:r>
          </a:p>
          <a:p>
            <a:pPr>
              <a:lnSpc>
                <a:spcPts val="2327"/>
              </a:lnSpc>
            </a:pP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stack: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Stack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&gt; =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Stack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]);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84632" y="2789023"/>
            <a:ext cx="8518736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84632" y="4605337"/>
            <a:ext cx="8518736" cy="311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DROGAS MAIS PESADAS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47775"/>
            <a:ext cx="16808182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 - MÚLTIPLOS TIPOS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67955" y="3611182"/>
            <a:ext cx="5388596" cy="2200705"/>
            <a:chOff x="0" y="0"/>
            <a:chExt cx="1000214" cy="408488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000214" cy="408488"/>
            </a:xfrm>
            <a:custGeom>
              <a:avLst/>
              <a:gdLst/>
              <a:ahLst/>
              <a:cxnLst/>
              <a:rect r="r" b="b" t="t" l="l"/>
              <a:pathLst>
                <a:path h="408488" w="1000214">
                  <a:moveTo>
                    <a:pt x="0" y="0"/>
                  </a:moveTo>
                  <a:lnTo>
                    <a:pt x="1000214" y="0"/>
                  </a:lnTo>
                  <a:lnTo>
                    <a:pt x="1000214" y="408488"/>
                  </a:lnTo>
                  <a:lnTo>
                    <a:pt x="0" y="40848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91892" y="3438207"/>
            <a:ext cx="5510852" cy="2245966"/>
            <a:chOff x="0" y="0"/>
            <a:chExt cx="1022907" cy="416889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022907" cy="416889"/>
            </a:xfrm>
            <a:custGeom>
              <a:avLst/>
              <a:gdLst/>
              <a:ahLst/>
              <a:cxnLst/>
              <a:rect r="r" b="b" t="t" l="l"/>
              <a:pathLst>
                <a:path h="416889" w="1022907">
                  <a:moveTo>
                    <a:pt x="0" y="0"/>
                  </a:moveTo>
                  <a:lnTo>
                    <a:pt x="1022907" y="0"/>
                  </a:lnTo>
                  <a:lnTo>
                    <a:pt x="1022907" y="416889"/>
                  </a:lnTo>
                  <a:lnTo>
                    <a:pt x="0" y="416889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17537" y="3438207"/>
            <a:ext cx="5485208" cy="444817"/>
            <a:chOff x="0" y="0"/>
            <a:chExt cx="1155251" cy="93684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r="r" b="b" t="t" l="l"/>
              <a:pathLst>
                <a:path h="93684" w="1155251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607757" y="3546719"/>
            <a:ext cx="724992" cy="23735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801003" y="3985487"/>
            <a:ext cx="4660850" cy="1479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IPair&lt;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left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right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430500" y="3453887"/>
            <a:ext cx="7968234" cy="3191663"/>
            <a:chOff x="0" y="0"/>
            <a:chExt cx="1479038" cy="592426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479038" cy="592426"/>
            </a:xfrm>
            <a:custGeom>
              <a:avLst/>
              <a:gdLst/>
              <a:ahLst/>
              <a:cxnLst/>
              <a:rect r="r" b="b" t="t" l="l"/>
              <a:pathLst>
                <a:path h="592426" w="1479038">
                  <a:moveTo>
                    <a:pt x="0" y="0"/>
                  </a:moveTo>
                  <a:lnTo>
                    <a:pt x="1479038" y="0"/>
                  </a:lnTo>
                  <a:lnTo>
                    <a:pt x="1479038" y="592426"/>
                  </a:lnTo>
                  <a:lnTo>
                    <a:pt x="0" y="59242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554437" y="3280912"/>
            <a:ext cx="8090490" cy="3142547"/>
            <a:chOff x="0" y="0"/>
            <a:chExt cx="1501731" cy="583310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501731" cy="583310"/>
            </a:xfrm>
            <a:custGeom>
              <a:avLst/>
              <a:gdLst/>
              <a:ahLst/>
              <a:cxnLst/>
              <a:rect r="r" b="b" t="t" l="l"/>
              <a:pathLst>
                <a:path h="583310" w="1501731">
                  <a:moveTo>
                    <a:pt x="0" y="0"/>
                  </a:moveTo>
                  <a:lnTo>
                    <a:pt x="1501731" y="0"/>
                  </a:lnTo>
                  <a:lnTo>
                    <a:pt x="1501731" y="583310"/>
                  </a:lnTo>
                  <a:lnTo>
                    <a:pt x="0" y="58331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580082" y="3280912"/>
            <a:ext cx="8064846" cy="444817"/>
            <a:chOff x="0" y="0"/>
            <a:chExt cx="1698554" cy="93684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698554" cy="93684"/>
            </a:xfrm>
            <a:custGeom>
              <a:avLst/>
              <a:gdLst/>
              <a:ahLst/>
              <a:cxnLst/>
              <a:rect r="r" b="b" t="t" l="l"/>
              <a:pathLst>
                <a:path h="93684" w="1698554">
                  <a:moveTo>
                    <a:pt x="0" y="0"/>
                  </a:moveTo>
                  <a:lnTo>
                    <a:pt x="1698554" y="0"/>
                  </a:lnTo>
                  <a:lnTo>
                    <a:pt x="1698554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8670302" y="3389424"/>
            <a:ext cx="724992" cy="237351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8863548" y="3828192"/>
            <a:ext cx="7393037" cy="222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Pair&lt;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implements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IPair&lt;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left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right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4519493" y="7266364"/>
            <a:ext cx="7224435" cy="1701183"/>
            <a:chOff x="0" y="0"/>
            <a:chExt cx="1269855" cy="299021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1269855" cy="299021"/>
            </a:xfrm>
            <a:custGeom>
              <a:avLst/>
              <a:gdLst/>
              <a:ahLst/>
              <a:cxnLst/>
              <a:rect r="r" b="b" t="t" l="l"/>
              <a:pathLst>
                <a:path h="299021" w="1269855">
                  <a:moveTo>
                    <a:pt x="0" y="0"/>
                  </a:moveTo>
                  <a:lnTo>
                    <a:pt x="1269855" y="0"/>
                  </a:lnTo>
                  <a:lnTo>
                    <a:pt x="1269855" y="299021"/>
                  </a:lnTo>
                  <a:lnTo>
                    <a:pt x="0" y="29902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4650371" y="7083701"/>
            <a:ext cx="7359163" cy="1724089"/>
            <a:chOff x="0" y="0"/>
            <a:chExt cx="1293537" cy="303047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1293537" cy="303047"/>
            </a:xfrm>
            <a:custGeom>
              <a:avLst/>
              <a:gdLst/>
              <a:ahLst/>
              <a:cxnLst/>
              <a:rect r="r" b="b" t="t" l="l"/>
              <a:pathLst>
                <a:path h="303047" w="1293537">
                  <a:moveTo>
                    <a:pt x="0" y="0"/>
                  </a:moveTo>
                  <a:lnTo>
                    <a:pt x="1293537" y="0"/>
                  </a:lnTo>
                  <a:lnTo>
                    <a:pt x="1293537" y="303047"/>
                  </a:lnTo>
                  <a:lnTo>
                    <a:pt x="0" y="30304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669074" y="7083701"/>
            <a:ext cx="7340460" cy="548393"/>
            <a:chOff x="0" y="0"/>
            <a:chExt cx="1545989" cy="115498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1545989" cy="115498"/>
            </a:xfrm>
            <a:custGeom>
              <a:avLst/>
              <a:gdLst/>
              <a:ahLst/>
              <a:cxnLst/>
              <a:rect r="r" b="b" t="t" l="l"/>
              <a:pathLst>
                <a:path h="115498" w="1545989">
                  <a:moveTo>
                    <a:pt x="0" y="0"/>
                  </a:moveTo>
                  <a:lnTo>
                    <a:pt x="1545989" y="0"/>
                  </a:lnTo>
                  <a:lnTo>
                    <a:pt x="1545989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4808912" y="7214666"/>
            <a:ext cx="875003" cy="286462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4976794" y="7683350"/>
            <a:ext cx="6767133" cy="872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27"/>
              </a:lnSpc>
            </a:pPr>
            <a:r>
              <a:rPr lang="en-US" sz="1662">
                <a:solidFill>
                  <a:srgbClr val="D9D9D9"/>
                </a:solidFill>
                <a:latin typeface="Fira Code"/>
              </a:rPr>
              <a:t>// declaração pair</a:t>
            </a:r>
          </a:p>
          <a:p>
            <a:pPr>
              <a:lnSpc>
                <a:spcPts val="2327"/>
              </a:lnSpc>
            </a:pP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pair: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Pair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&gt; =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Pair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7ED957"/>
                </a:solidFill>
                <a:latin typeface="Fira Code"/>
              </a:rPr>
              <a:t>"Valor"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);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94065" y="1007865"/>
            <a:ext cx="8518736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DESAFIO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17858" y="3367596"/>
            <a:ext cx="5388596" cy="2861344"/>
            <a:chOff x="0" y="0"/>
            <a:chExt cx="1000214" cy="53111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r="r" b="b" t="t" l="l"/>
              <a:pathLst>
                <a:path h="531114" w="10002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341796" y="3194620"/>
            <a:ext cx="5510852" cy="2938064"/>
            <a:chOff x="0" y="0"/>
            <a:chExt cx="1022907" cy="54535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r="r" b="b" t="t" l="l"/>
              <a:pathLst>
                <a:path h="545354" w="1022907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367440" y="3194620"/>
            <a:ext cx="5485208" cy="444817"/>
            <a:chOff x="0" y="0"/>
            <a:chExt cx="1155251" cy="93684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r="r" b="b" t="t" l="l"/>
              <a:pathLst>
                <a:path h="93684" w="1155251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0457660" y="3303132"/>
            <a:ext cx="724992" cy="23735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0650906" y="3741900"/>
            <a:ext cx="4500116" cy="222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IQueue&lt;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enqueue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dequeue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054217" y="3587339"/>
            <a:ext cx="6880398" cy="3869482"/>
            <a:chOff x="0" y="0"/>
            <a:chExt cx="1297103" cy="72948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297103" cy="729481"/>
            </a:xfrm>
            <a:custGeom>
              <a:avLst/>
              <a:gdLst/>
              <a:ahLst/>
              <a:cxnLst/>
              <a:rect r="r" b="b" t="t" l="l"/>
              <a:pathLst>
                <a:path h="729481" w="1297103">
                  <a:moveTo>
                    <a:pt x="0" y="0"/>
                  </a:moveTo>
                  <a:lnTo>
                    <a:pt x="1297103" y="0"/>
                  </a:lnTo>
                  <a:lnTo>
                    <a:pt x="1297103" y="729481"/>
                  </a:lnTo>
                  <a:lnTo>
                    <a:pt x="0" y="7294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176245" y="3417028"/>
            <a:ext cx="6991448" cy="3936407"/>
            <a:chOff x="0" y="0"/>
            <a:chExt cx="1318039" cy="742098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318039" cy="742098"/>
            </a:xfrm>
            <a:custGeom>
              <a:avLst/>
              <a:gdLst/>
              <a:ahLst/>
              <a:cxnLst/>
              <a:rect r="r" b="b" t="t" l="l"/>
              <a:pathLst>
                <a:path h="742098" w="1318039">
                  <a:moveTo>
                    <a:pt x="0" y="0"/>
                  </a:moveTo>
                  <a:lnTo>
                    <a:pt x="1318039" y="0"/>
                  </a:lnTo>
                  <a:lnTo>
                    <a:pt x="1318039" y="742098"/>
                  </a:lnTo>
                  <a:lnTo>
                    <a:pt x="0" y="74209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203799" y="3417028"/>
            <a:ext cx="6963894" cy="454016"/>
            <a:chOff x="0" y="0"/>
            <a:chExt cx="1466680" cy="95621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466680" cy="95621"/>
            </a:xfrm>
            <a:custGeom>
              <a:avLst/>
              <a:gdLst/>
              <a:ahLst/>
              <a:cxnLst/>
              <a:rect r="r" b="b" t="t" l="l"/>
              <a:pathLst>
                <a:path h="95621" w="1466680">
                  <a:moveTo>
                    <a:pt x="0" y="0"/>
                  </a:moveTo>
                  <a:lnTo>
                    <a:pt x="1466680" y="0"/>
                  </a:lnTo>
                  <a:lnTo>
                    <a:pt x="1466680" y="95621"/>
                  </a:lnTo>
                  <a:lnTo>
                    <a:pt x="0" y="95621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2290324" y="3523869"/>
            <a:ext cx="713822" cy="233694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2480593" y="3955142"/>
            <a:ext cx="5697587" cy="3252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07"/>
              </a:lnSpc>
            </a:pPr>
            <a:r>
              <a:rPr lang="en-US" sz="2076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076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IList&lt;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remove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get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set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, item: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 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contains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isEmpty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9978057" y="7008754"/>
            <a:ext cx="5388596" cy="2861344"/>
            <a:chOff x="0" y="0"/>
            <a:chExt cx="1000214" cy="531114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r="r" b="b" t="t" l="l"/>
              <a:pathLst>
                <a:path h="531114" w="10002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101994" y="6835778"/>
            <a:ext cx="5510852" cy="2938064"/>
            <a:chOff x="0" y="0"/>
            <a:chExt cx="1022907" cy="545354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r="r" b="b" t="t" l="l"/>
              <a:pathLst>
                <a:path h="545354" w="1022907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0127638" y="6835778"/>
            <a:ext cx="5485208" cy="444817"/>
            <a:chOff x="0" y="0"/>
            <a:chExt cx="1155251" cy="93684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r="r" b="b" t="t" l="l"/>
              <a:pathLst>
                <a:path h="93684" w="1155251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0217858" y="6944291"/>
            <a:ext cx="724992" cy="237351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10411105" y="7383058"/>
            <a:ext cx="4500116" cy="222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625134" y="2597929"/>
            <a:ext cx="945395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Implementar as interfaces de estruturas de dados apresentadas.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3953659" y="7696472"/>
            <a:ext cx="5388596" cy="2200705"/>
            <a:chOff x="0" y="0"/>
            <a:chExt cx="1000214" cy="408488"/>
          </a:xfrm>
        </p:grpSpPr>
        <p:sp>
          <p:nvSpPr>
            <p:cNvPr name="Freeform 38" id="38"/>
            <p:cNvSpPr/>
            <p:nvPr/>
          </p:nvSpPr>
          <p:spPr>
            <a:xfrm>
              <a:off x="0" y="0"/>
              <a:ext cx="1000214" cy="408488"/>
            </a:xfrm>
            <a:custGeom>
              <a:avLst/>
              <a:gdLst/>
              <a:ahLst/>
              <a:cxnLst/>
              <a:rect r="r" b="b" t="t" l="l"/>
              <a:pathLst>
                <a:path h="408488" w="1000214">
                  <a:moveTo>
                    <a:pt x="0" y="0"/>
                  </a:moveTo>
                  <a:lnTo>
                    <a:pt x="1000214" y="0"/>
                  </a:lnTo>
                  <a:lnTo>
                    <a:pt x="1000214" y="408488"/>
                  </a:lnTo>
                  <a:lnTo>
                    <a:pt x="0" y="40848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4077596" y="7523496"/>
            <a:ext cx="5510852" cy="2245966"/>
            <a:chOff x="0" y="0"/>
            <a:chExt cx="1022907" cy="416889"/>
          </a:xfrm>
        </p:grpSpPr>
        <p:sp>
          <p:nvSpPr>
            <p:cNvPr name="Freeform 41" id="41"/>
            <p:cNvSpPr/>
            <p:nvPr/>
          </p:nvSpPr>
          <p:spPr>
            <a:xfrm>
              <a:off x="0" y="0"/>
              <a:ext cx="1022907" cy="416889"/>
            </a:xfrm>
            <a:custGeom>
              <a:avLst/>
              <a:gdLst/>
              <a:ahLst/>
              <a:cxnLst/>
              <a:rect r="r" b="b" t="t" l="l"/>
              <a:pathLst>
                <a:path h="416889" w="1022907">
                  <a:moveTo>
                    <a:pt x="0" y="0"/>
                  </a:moveTo>
                  <a:lnTo>
                    <a:pt x="1022907" y="0"/>
                  </a:lnTo>
                  <a:lnTo>
                    <a:pt x="1022907" y="416889"/>
                  </a:lnTo>
                  <a:lnTo>
                    <a:pt x="0" y="416889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4103240" y="7523496"/>
            <a:ext cx="5485208" cy="444817"/>
            <a:chOff x="0" y="0"/>
            <a:chExt cx="1155251" cy="93684"/>
          </a:xfrm>
        </p:grpSpPr>
        <p:sp>
          <p:nvSpPr>
            <p:cNvPr name="Freeform 44" id="44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r="r" b="b" t="t" l="l"/>
              <a:pathLst>
                <a:path h="93684" w="1155251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46" id="46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4193460" y="7632008"/>
            <a:ext cx="724992" cy="237351"/>
          </a:xfrm>
          <a:prstGeom prst="rect">
            <a:avLst/>
          </a:prstGeom>
        </p:spPr>
      </p:pic>
      <p:sp>
        <p:nvSpPr>
          <p:cNvPr name="TextBox 47" id="47"/>
          <p:cNvSpPr txBox="true"/>
          <p:nvPr/>
        </p:nvSpPr>
        <p:spPr>
          <a:xfrm rot="0">
            <a:off x="4386707" y="8070776"/>
            <a:ext cx="4660850" cy="1479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IPair&lt;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left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right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13062060" y="1028700"/>
            <a:ext cx="4609188" cy="1889691"/>
            <a:chOff x="0" y="0"/>
            <a:chExt cx="940309" cy="385511"/>
          </a:xfrm>
        </p:grpSpPr>
        <p:sp>
          <p:nvSpPr>
            <p:cNvPr name="Freeform 49" id="49"/>
            <p:cNvSpPr/>
            <p:nvPr/>
          </p:nvSpPr>
          <p:spPr>
            <a:xfrm>
              <a:off x="0" y="0"/>
              <a:ext cx="940309" cy="385511"/>
            </a:xfrm>
            <a:custGeom>
              <a:avLst/>
              <a:gdLst/>
              <a:ahLst/>
              <a:cxnLst/>
              <a:rect r="r" b="b" t="t" l="l"/>
              <a:pathLst>
                <a:path h="385511" w="940309">
                  <a:moveTo>
                    <a:pt x="85663" y="0"/>
                  </a:moveTo>
                  <a:lnTo>
                    <a:pt x="854646" y="0"/>
                  </a:lnTo>
                  <a:cubicBezTo>
                    <a:pt x="901956" y="0"/>
                    <a:pt x="940309" y="38353"/>
                    <a:pt x="940309" y="85663"/>
                  </a:cubicBezTo>
                  <a:lnTo>
                    <a:pt x="940309" y="299848"/>
                  </a:lnTo>
                  <a:cubicBezTo>
                    <a:pt x="940309" y="347159"/>
                    <a:pt x="901956" y="385511"/>
                    <a:pt x="854646" y="385511"/>
                  </a:cubicBezTo>
                  <a:lnTo>
                    <a:pt x="85663" y="385511"/>
                  </a:lnTo>
                  <a:cubicBezTo>
                    <a:pt x="38353" y="385511"/>
                    <a:pt x="0" y="347159"/>
                    <a:pt x="0" y="299848"/>
                  </a:cubicBezTo>
                  <a:lnTo>
                    <a:pt x="0" y="85663"/>
                  </a:lnTo>
                  <a:cubicBezTo>
                    <a:pt x="0" y="38353"/>
                    <a:pt x="38353" y="0"/>
                    <a:pt x="85663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Use exceções caso as estruturas estejam cheias e seja executada a tentativa de nova inserção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94072" y="3357562"/>
            <a:ext cx="11299867" cy="319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39"/>
              </a:lnSpc>
            </a:pPr>
            <a:r>
              <a:rPr lang="en-US" sz="18600">
                <a:solidFill>
                  <a:srgbClr val="000000"/>
                </a:solidFill>
                <a:latin typeface="Bebas Neue Bold"/>
              </a:rPr>
              <a:t>OBRIGADO!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 </a:t>
            </a:r>
          </a:p>
        </p:txBody>
      </p:sp>
      <p:sp>
        <p:nvSpPr>
          <p:cNvPr name="AutoShape 4" id="4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3" id="13"/>
          <p:cNvSpPr txBox="true"/>
          <p:nvPr/>
        </p:nvSpPr>
        <p:spPr>
          <a:xfrm rot="0">
            <a:off x="1028700" y="8724357"/>
            <a:ext cx="407771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57501" y="8603627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Rafael Corrêa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301" y="1097635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ENUMERADORES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595006" y="3403953"/>
            <a:ext cx="4734809" cy="5152586"/>
            <a:chOff x="0" y="0"/>
            <a:chExt cx="843324" cy="91773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843324" cy="917735"/>
            </a:xfrm>
            <a:custGeom>
              <a:avLst/>
              <a:gdLst/>
              <a:ahLst/>
              <a:cxnLst/>
              <a:rect r="r" b="b" t="t" l="l"/>
              <a:pathLst>
                <a:path h="917735" w="843324">
                  <a:moveTo>
                    <a:pt x="0" y="0"/>
                  </a:moveTo>
                  <a:lnTo>
                    <a:pt x="843324" y="0"/>
                  </a:lnTo>
                  <a:lnTo>
                    <a:pt x="843324" y="917735"/>
                  </a:lnTo>
                  <a:lnTo>
                    <a:pt x="0" y="91773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724166" y="3223688"/>
            <a:ext cx="4862217" cy="5177805"/>
            <a:chOff x="0" y="0"/>
            <a:chExt cx="866017" cy="922227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866017" cy="922227"/>
            </a:xfrm>
            <a:custGeom>
              <a:avLst/>
              <a:gdLst/>
              <a:ahLst/>
              <a:cxnLst/>
              <a:rect r="r" b="b" t="t" l="l"/>
              <a:pathLst>
                <a:path h="922227" w="866017">
                  <a:moveTo>
                    <a:pt x="0" y="0"/>
                  </a:moveTo>
                  <a:lnTo>
                    <a:pt x="866017" y="0"/>
                  </a:lnTo>
                  <a:lnTo>
                    <a:pt x="866017" y="922227"/>
                  </a:lnTo>
                  <a:lnTo>
                    <a:pt x="0" y="92222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724166" y="3223688"/>
            <a:ext cx="4862217" cy="473522"/>
            <a:chOff x="0" y="0"/>
            <a:chExt cx="1185956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85956" cy="115498"/>
            </a:xfrm>
            <a:custGeom>
              <a:avLst/>
              <a:gdLst/>
              <a:ahLst/>
              <a:cxnLst/>
              <a:rect r="r" b="b" t="t" l="l"/>
              <a:pathLst>
                <a:path h="115498" w="1185956">
                  <a:moveTo>
                    <a:pt x="0" y="0"/>
                  </a:moveTo>
                  <a:lnTo>
                    <a:pt x="1185956" y="0"/>
                  </a:lnTo>
                  <a:lnTo>
                    <a:pt x="118595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844912" y="3336773"/>
            <a:ext cx="755542" cy="247353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0046301" y="3805562"/>
            <a:ext cx="4188172" cy="4278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Survivor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protected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level: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Level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077"/>
              </a:lnSpc>
            </a:pP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F8BFA7"/>
                </a:solidFill>
                <a:latin typeface="Fira Code"/>
              </a:rPr>
              <a:t>getLevel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Level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2198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.level;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3077"/>
              </a:lnSpc>
            </a:pP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F8BFA7"/>
                </a:solidFill>
                <a:latin typeface="Fira Code"/>
              </a:rPr>
              <a:t>levelUp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2198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.level++;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701618" y="4453417"/>
            <a:ext cx="3901328" cy="3079046"/>
            <a:chOff x="0" y="0"/>
            <a:chExt cx="694872" cy="548414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r="r" b="b" t="t" l="l"/>
              <a:pathLst>
                <a:path h="548414" w="694872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830777" y="4273153"/>
            <a:ext cx="4002237" cy="3129031"/>
            <a:chOff x="0" y="0"/>
            <a:chExt cx="712845" cy="557317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r="r" b="b" t="t" l="l"/>
              <a:pathLst>
                <a:path h="557317" w="712845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830777" y="4273153"/>
            <a:ext cx="4002237" cy="473522"/>
            <a:chOff x="0" y="0"/>
            <a:chExt cx="976196" cy="115498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r="r" b="b" t="t" l="l"/>
              <a:pathLst>
                <a:path h="115498" w="976196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3951524" y="4386237"/>
            <a:ext cx="755542" cy="247353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4152913" y="4855026"/>
            <a:ext cx="3182838" cy="2325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474348" y="2925586"/>
            <a:ext cx="4118762" cy="411876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542663" y="1599815"/>
            <a:ext cx="11202675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ESTRUTURAS DE DADOS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942801" y="3197054"/>
            <a:ext cx="3740870" cy="374087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50310"/>
          <a:stretch>
            <a:fillRect/>
          </a:stretch>
        </p:blipFill>
        <p:spPr>
          <a:xfrm flipH="false" flipV="false" rot="0">
            <a:off x="2694890" y="3545633"/>
            <a:ext cx="6125415" cy="3043714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2578673" y="7183729"/>
            <a:ext cx="1562949" cy="417760"/>
            <a:chOff x="0" y="0"/>
            <a:chExt cx="570168" cy="152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608107" y="7724644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78673" y="8387236"/>
            <a:ext cx="7307270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Tipos não-primitivos de organização de dados para atender aos diferentes requisitos de processamento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67613" y="1295400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ARRAY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000149" y="4753534"/>
            <a:ext cx="1872255" cy="1831641"/>
            <a:chOff x="0" y="0"/>
            <a:chExt cx="381954" cy="37366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872404" y="4753534"/>
            <a:ext cx="1872255" cy="1831641"/>
            <a:chOff x="0" y="0"/>
            <a:chExt cx="381954" cy="373669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744658" y="4753534"/>
            <a:ext cx="1872255" cy="1831641"/>
            <a:chOff x="0" y="0"/>
            <a:chExt cx="381954" cy="373669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616913" y="4753534"/>
            <a:ext cx="1872255" cy="1831641"/>
            <a:chOff x="0" y="0"/>
            <a:chExt cx="381954" cy="373669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701298" y="5321747"/>
            <a:ext cx="695216" cy="69521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606064" y="5321747"/>
            <a:ext cx="695216" cy="695216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510830" y="5321747"/>
            <a:ext cx="695216" cy="695216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415596" y="4629603"/>
            <a:ext cx="1872255" cy="1831641"/>
            <a:chOff x="0" y="0"/>
            <a:chExt cx="381954" cy="373669"/>
          </a:xfrm>
        </p:grpSpPr>
        <p:sp>
          <p:nvSpPr>
            <p:cNvPr name="Freeform 25" id="25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2515755" y="8004401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515755" y="8346477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limitado (nem sempre)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515755" y="8688554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em qualquer posição</a:t>
            </a:r>
          </a:p>
        </p:txBody>
      </p:sp>
      <p:pic>
        <p:nvPicPr>
          <p:cNvPr name="Picture 30" id="3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299119" y="3120596"/>
            <a:ext cx="1022628" cy="1632939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424962" y="3120596"/>
            <a:ext cx="1022628" cy="1632939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144000" y="3120596"/>
            <a:ext cx="1022628" cy="1632939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169472" y="3120596"/>
            <a:ext cx="1022628" cy="16329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55383" y="2818806"/>
            <a:ext cx="1872255" cy="1831641"/>
            <a:chOff x="0" y="0"/>
            <a:chExt cx="381954" cy="37366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27638" y="2818806"/>
            <a:ext cx="1872255" cy="1831641"/>
            <a:chOff x="0" y="0"/>
            <a:chExt cx="381954" cy="3736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99893" y="2818806"/>
            <a:ext cx="1872255" cy="1831641"/>
            <a:chOff x="0" y="0"/>
            <a:chExt cx="381954" cy="37366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72147" y="2818806"/>
            <a:ext cx="1872255" cy="1831641"/>
            <a:chOff x="0" y="0"/>
            <a:chExt cx="381954" cy="373669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456532" y="3387019"/>
            <a:ext cx="695216" cy="69521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361298" y="3387019"/>
            <a:ext cx="695216" cy="69521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266064" y="3387019"/>
            <a:ext cx="695216" cy="69521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170831" y="2794360"/>
            <a:ext cx="1872255" cy="1831641"/>
            <a:chOff x="0" y="0"/>
            <a:chExt cx="381954" cy="373669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994301" y="1097635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LISTA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8906213" y="5006218"/>
            <a:ext cx="8433996" cy="4743213"/>
            <a:chOff x="0" y="0"/>
            <a:chExt cx="1297103" cy="729481"/>
          </a:xfrm>
        </p:grpSpPr>
        <p:sp>
          <p:nvSpPr>
            <p:cNvPr name="Freeform 28" id="28"/>
            <p:cNvSpPr/>
            <p:nvPr/>
          </p:nvSpPr>
          <p:spPr>
            <a:xfrm>
              <a:off x="0" y="0"/>
              <a:ext cx="1297103" cy="729481"/>
            </a:xfrm>
            <a:custGeom>
              <a:avLst/>
              <a:gdLst/>
              <a:ahLst/>
              <a:cxnLst/>
              <a:rect r="r" b="b" t="t" l="l"/>
              <a:pathLst>
                <a:path h="729481" w="1297103">
                  <a:moveTo>
                    <a:pt x="0" y="0"/>
                  </a:moveTo>
                  <a:lnTo>
                    <a:pt x="1297103" y="0"/>
                  </a:lnTo>
                  <a:lnTo>
                    <a:pt x="1297103" y="729481"/>
                  </a:lnTo>
                  <a:lnTo>
                    <a:pt x="0" y="7294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055794" y="4797451"/>
            <a:ext cx="8570121" cy="4825251"/>
            <a:chOff x="0" y="0"/>
            <a:chExt cx="1318039" cy="742098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1318039" cy="742098"/>
            </a:xfrm>
            <a:custGeom>
              <a:avLst/>
              <a:gdLst/>
              <a:ahLst/>
              <a:cxnLst/>
              <a:rect r="r" b="b" t="t" l="l"/>
              <a:pathLst>
                <a:path h="742098" w="1318039">
                  <a:moveTo>
                    <a:pt x="0" y="0"/>
                  </a:moveTo>
                  <a:lnTo>
                    <a:pt x="1318039" y="0"/>
                  </a:lnTo>
                  <a:lnTo>
                    <a:pt x="1318039" y="742098"/>
                  </a:lnTo>
                  <a:lnTo>
                    <a:pt x="0" y="74209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055794" y="4797451"/>
            <a:ext cx="8570121" cy="548393"/>
            <a:chOff x="0" y="0"/>
            <a:chExt cx="1804971" cy="115498"/>
          </a:xfrm>
        </p:grpSpPr>
        <p:sp>
          <p:nvSpPr>
            <p:cNvPr name="Freeform 34" id="34"/>
            <p:cNvSpPr/>
            <p:nvPr/>
          </p:nvSpPr>
          <p:spPr>
            <a:xfrm>
              <a:off x="0" y="0"/>
              <a:ext cx="1804971" cy="115498"/>
            </a:xfrm>
            <a:custGeom>
              <a:avLst/>
              <a:gdLst/>
              <a:ahLst/>
              <a:cxnLst/>
              <a:rect r="r" b="b" t="t" l="l"/>
              <a:pathLst>
                <a:path h="115498" w="1804971">
                  <a:moveTo>
                    <a:pt x="0" y="0"/>
                  </a:moveTo>
                  <a:lnTo>
                    <a:pt x="1804971" y="0"/>
                  </a:lnTo>
                  <a:lnTo>
                    <a:pt x="1804971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36" id="36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195633" y="4928416"/>
            <a:ext cx="875003" cy="286462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9428864" y="5477350"/>
            <a:ext cx="7953375" cy="4002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64"/>
              </a:lnSpc>
            </a:pPr>
            <a:r>
              <a:rPr lang="en-US" sz="2545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545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IList {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remove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get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set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, item: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contains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isEmpty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84324" y="6107646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84324" y="6449723"/>
            <a:ext cx="8026326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se adapta à posição ocupada de maior índice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84324" y="6791800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em qualquer posição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3755383" y="1368440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Array de "luxo"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84324" y="7130586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Não possui ordem de saída definida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55383" y="2818806"/>
            <a:ext cx="1872255" cy="1831641"/>
            <a:chOff x="0" y="0"/>
            <a:chExt cx="381954" cy="37366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27638" y="2818806"/>
            <a:ext cx="1872255" cy="1831641"/>
            <a:chOff x="0" y="0"/>
            <a:chExt cx="381954" cy="3736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99893" y="2818806"/>
            <a:ext cx="1872255" cy="1831641"/>
            <a:chOff x="0" y="0"/>
            <a:chExt cx="381954" cy="37366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72147" y="2818806"/>
            <a:ext cx="1872255" cy="1831641"/>
            <a:chOff x="0" y="0"/>
            <a:chExt cx="381954" cy="373669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456532" y="3387019"/>
            <a:ext cx="695216" cy="69521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361298" y="3387019"/>
            <a:ext cx="695216" cy="69521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266064" y="3387019"/>
            <a:ext cx="695216" cy="69521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170831" y="2694875"/>
            <a:ext cx="1872255" cy="1831641"/>
            <a:chOff x="0" y="0"/>
            <a:chExt cx="381954" cy="373669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994301" y="1097635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FILA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2427600" y="2918157"/>
            <a:ext cx="1022628" cy="1632939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16348241" y="2918157"/>
            <a:ext cx="1022628" cy="1632939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 rot="0">
            <a:off x="9500106" y="5352267"/>
            <a:ext cx="6503570" cy="3453395"/>
            <a:chOff x="0" y="0"/>
            <a:chExt cx="1000214" cy="531114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r="r" b="b" t="t" l="l"/>
              <a:pathLst>
                <a:path h="531114" w="10002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9649688" y="5143500"/>
            <a:ext cx="6651123" cy="3545989"/>
            <a:chOff x="0" y="0"/>
            <a:chExt cx="1022907" cy="545354"/>
          </a:xfrm>
        </p:grpSpPr>
        <p:sp>
          <p:nvSpPr>
            <p:cNvPr name="Freeform 33" id="33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r="r" b="b" t="t" l="l"/>
              <a:pathLst>
                <a:path h="545354" w="1022907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9649688" y="5143500"/>
            <a:ext cx="6651123" cy="548393"/>
            <a:chOff x="0" y="0"/>
            <a:chExt cx="1400807" cy="115498"/>
          </a:xfrm>
        </p:grpSpPr>
        <p:sp>
          <p:nvSpPr>
            <p:cNvPr name="Freeform 36" id="36"/>
            <p:cNvSpPr/>
            <p:nvPr/>
          </p:nvSpPr>
          <p:spPr>
            <a:xfrm>
              <a:off x="0" y="0"/>
              <a:ext cx="1400807" cy="115498"/>
            </a:xfrm>
            <a:custGeom>
              <a:avLst/>
              <a:gdLst/>
              <a:ahLst/>
              <a:cxnLst/>
              <a:rect r="r" b="b" t="t" l="l"/>
              <a:pathLst>
                <a:path h="115498" w="1400807">
                  <a:moveTo>
                    <a:pt x="0" y="0"/>
                  </a:moveTo>
                  <a:lnTo>
                    <a:pt x="1400807" y="0"/>
                  </a:lnTo>
                  <a:lnTo>
                    <a:pt x="140080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3"/>
          <a:srcRect l="0" t="25116" r="5098" b="33458"/>
          <a:stretch>
            <a:fillRect/>
          </a:stretch>
        </p:blipFill>
        <p:spPr>
          <a:xfrm flipH="false" flipV="false" rot="0">
            <a:off x="9789526" y="5274465"/>
            <a:ext cx="875003" cy="286462"/>
          </a:xfrm>
          <a:prstGeom prst="rect">
            <a:avLst/>
          </a:prstGeom>
        </p:spPr>
      </p:pic>
      <p:sp>
        <p:nvSpPr>
          <p:cNvPr name="TextBox 39" id="39"/>
          <p:cNvSpPr txBox="true"/>
          <p:nvPr/>
        </p:nvSpPr>
        <p:spPr>
          <a:xfrm rot="0">
            <a:off x="10022757" y="5823399"/>
            <a:ext cx="5820590" cy="2687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64"/>
              </a:lnSpc>
            </a:pPr>
            <a:r>
              <a:rPr lang="en-US" sz="2545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545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IQueue {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enqueue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dequeue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84324" y="6107646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84324" y="6449723"/>
            <a:ext cx="8026326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se adapta à posição ocupada de maior índice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84324" y="6791800"/>
            <a:ext cx="8787824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apenas no menor índice (zero)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84324" y="7130586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Saída deve ser feita pelo maior índice ocupado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597487" y="1368440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Primeiro a Chegar Primeiro a Sair (PCPS)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597487" y="1695679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First In, First Out (FIFO)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DAFQpd_7NEg</dc:identifier>
  <dcterms:modified xsi:type="dcterms:W3CDTF">2011-08-01T06:04:30Z</dcterms:modified>
  <cp:revision>1</cp:revision>
  <dc:title>Aula #11 - Estruturas de Dados</dc:title>
</cp:coreProperties>
</file>