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8288000" cy="10287000"/>
  <p:notesSz cx="6858000" cy="9144000"/>
  <p:embeddedFontLst>
    <p:embeddedFont>
      <p:font typeface="Bebas Neue" panose="020B0606020202050201" pitchFamily="34" charset="0"/>
      <p:regular r:id="rId49"/>
    </p:embeddedFont>
    <p:embeddedFont>
      <p:font typeface="Bebas Neue Bold" panose="020B0604020202020204" charset="0"/>
      <p:regular r:id="rId50"/>
    </p:embeddedFont>
    <p:embeddedFont>
      <p:font typeface="Brittany" panose="020B0604020202020204" charset="0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Fira Code" panose="020B0809050000020004" pitchFamily="49" charset="0"/>
      <p:regular r:id="rId56"/>
      <p:bold r:id="rId57"/>
    </p:embeddedFont>
    <p:embeddedFont>
      <p:font typeface="Garet Bold" panose="020B0604020202020204" charset="0"/>
      <p:regular r:id="rId58"/>
    </p:embeddedFont>
    <p:embeddedFont>
      <p:font typeface="Montserrat" panose="00000500000000000000" pitchFamily="2" charset="0"/>
      <p:regular r:id="rId59"/>
      <p:bold r:id="rId60"/>
      <p:italic r:id="rId61"/>
      <p:boldItalic r:id="rId62"/>
    </p:embeddedFont>
    <p:embeddedFont>
      <p:font typeface="Montserrat Bold" panose="00000800000000000000" charset="0"/>
      <p:regular r:id="rId63"/>
    </p:embeddedFont>
    <p:embeddedFont>
      <p:font typeface="Poppins" panose="00000500000000000000" pitchFamily="2" charset="0"/>
      <p:regular r:id="rId64"/>
      <p:bold r:id="rId65"/>
      <p:italic r:id="rId66"/>
      <p:boldItalic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914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67613" y="5012596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2461" y="3516091"/>
            <a:ext cx="5923078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estruturas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694875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PILHA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427600" y="2570549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269888">
            <a:off x="2446363" y="3168204"/>
            <a:ext cx="1022628" cy="1632939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4324" y="6791800"/>
            <a:ext cx="8787824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menor índice ocupado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Último a Sair (PCUS)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Last Out (FILO)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0239120" y="6099773"/>
            <a:ext cx="5388596" cy="2861344"/>
            <a:chOff x="0" y="0"/>
            <a:chExt cx="1000214" cy="53111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363057" y="5926797"/>
            <a:ext cx="5510852" cy="2938064"/>
            <a:chOff x="0" y="0"/>
            <a:chExt cx="1022907" cy="54535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388701" y="5926797"/>
            <a:ext cx="5485208" cy="444817"/>
            <a:chOff x="0" y="0"/>
            <a:chExt cx="1155251" cy="9368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10478921" y="6035310"/>
            <a:ext cx="724992" cy="237351"/>
          </a:xfrm>
          <a:prstGeom prst="rect">
            <a:avLst/>
          </a:prstGeom>
        </p:spPr>
      </p:pic>
      <p:sp>
        <p:nvSpPr>
          <p:cNvPr id="45" name="TextBox 45"/>
          <p:cNvSpPr txBox="1"/>
          <p:nvPr/>
        </p:nvSpPr>
        <p:spPr>
          <a:xfrm>
            <a:off x="10672167" y="6474077"/>
            <a:ext cx="4340579" cy="224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3262" y="4720189"/>
            <a:ext cx="7508214" cy="3168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id="3" name="AutoShape 3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96799" y="1028700"/>
            <a:ext cx="8694403" cy="8229600"/>
            <a:chOff x="0" y="0"/>
            <a:chExt cx="11592537" cy="10972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592537" cy="8430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96799" y="1028700"/>
            <a:ext cx="8694403" cy="8229600"/>
            <a:chOff x="0" y="0"/>
            <a:chExt cx="11592537" cy="10972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592537" cy="843094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4796799" y="5991334"/>
            <a:ext cx="8694403" cy="695216"/>
            <a:chOff x="0" y="0"/>
            <a:chExt cx="2289884" cy="183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9884" cy="183102"/>
            </a:xfrm>
            <a:custGeom>
              <a:avLst/>
              <a:gdLst/>
              <a:ahLst/>
              <a:cxnLst/>
              <a:rect l="l" t="t" r="r" b="b"/>
              <a:pathLst>
                <a:path w="2289884" h="183102">
                  <a:moveTo>
                    <a:pt x="0" y="0"/>
                  </a:moveTo>
                  <a:lnTo>
                    <a:pt x="2289884" y="0"/>
                  </a:lnTo>
                  <a:lnTo>
                    <a:pt x="2289884" y="183102"/>
                  </a:lnTo>
                  <a:lnTo>
                    <a:pt x="0" y="18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694403" cy="8229600"/>
            <a:chOff x="0" y="0"/>
            <a:chExt cx="11592537" cy="10972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592537" cy="843094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1028700" y="5991334"/>
            <a:ext cx="8694403" cy="695216"/>
            <a:chOff x="0" y="0"/>
            <a:chExt cx="2289884" cy="183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9884" cy="183102"/>
            </a:xfrm>
            <a:custGeom>
              <a:avLst/>
              <a:gdLst/>
              <a:ahLst/>
              <a:cxnLst/>
              <a:rect l="l" t="t" r="r" b="b"/>
              <a:pathLst>
                <a:path w="2289884" h="183102">
                  <a:moveTo>
                    <a:pt x="0" y="0"/>
                  </a:moveTo>
                  <a:lnTo>
                    <a:pt x="2289884" y="0"/>
                  </a:lnTo>
                  <a:lnTo>
                    <a:pt x="2289884" y="183102"/>
                  </a:lnTo>
                  <a:lnTo>
                    <a:pt x="0" y="18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79819" y="1430921"/>
            <a:ext cx="6503570" cy="7633924"/>
            <a:chOff x="0" y="0"/>
            <a:chExt cx="1000214" cy="11740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214" cy="1174057"/>
            </a:xfrm>
            <a:custGeom>
              <a:avLst/>
              <a:gdLst/>
              <a:ahLst/>
              <a:cxnLst/>
              <a:rect l="l" t="t" r="r" b="b"/>
              <a:pathLst>
                <a:path w="1000214" h="1174057">
                  <a:moveTo>
                    <a:pt x="0" y="0"/>
                  </a:moveTo>
                  <a:lnTo>
                    <a:pt x="1000214" y="0"/>
                  </a:lnTo>
                  <a:lnTo>
                    <a:pt x="1000214" y="1174057"/>
                  </a:lnTo>
                  <a:lnTo>
                    <a:pt x="0" y="1174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29400" y="1222154"/>
            <a:ext cx="6651123" cy="7698577"/>
            <a:chOff x="0" y="0"/>
            <a:chExt cx="1022907" cy="1184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2907" cy="1184000"/>
            </a:xfrm>
            <a:custGeom>
              <a:avLst/>
              <a:gdLst/>
              <a:ahLst/>
              <a:cxnLst/>
              <a:rect l="l" t="t" r="r" b="b"/>
              <a:pathLst>
                <a:path w="1022907" h="1184000">
                  <a:moveTo>
                    <a:pt x="0" y="0"/>
                  </a:moveTo>
                  <a:lnTo>
                    <a:pt x="1022907" y="0"/>
                  </a:lnTo>
                  <a:lnTo>
                    <a:pt x="1022907" y="1184000"/>
                  </a:lnTo>
                  <a:lnTo>
                    <a:pt x="0" y="11840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29400" y="1222154"/>
            <a:ext cx="6651123" cy="548393"/>
            <a:chOff x="0" y="0"/>
            <a:chExt cx="1400807" cy="1154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l="l" t="t" r="r" b="b"/>
              <a:pathLst>
                <a:path w="1400807" h="115498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 t="25116" r="5098" b="33458"/>
          <a:stretch>
            <a:fillRect/>
          </a:stretch>
        </p:blipFill>
        <p:spPr>
          <a:xfrm>
            <a:off x="10969238" y="1353119"/>
            <a:ext cx="875003" cy="286462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202470" y="1902054"/>
            <a:ext cx="6278053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tratamento do erro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694403" cy="8229600"/>
            <a:chOff x="0" y="0"/>
            <a:chExt cx="11592537" cy="10972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843094"/>
              <a:ext cx="11592537" cy="10129706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1592537" cy="843094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1028700" y="5991334"/>
            <a:ext cx="8694403" cy="695216"/>
            <a:chOff x="0" y="0"/>
            <a:chExt cx="2289884" cy="183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9884" cy="183102"/>
            </a:xfrm>
            <a:custGeom>
              <a:avLst/>
              <a:gdLst/>
              <a:ahLst/>
              <a:cxnLst/>
              <a:rect l="l" t="t" r="r" b="b"/>
              <a:pathLst>
                <a:path w="2289884" h="183102">
                  <a:moveTo>
                    <a:pt x="0" y="0"/>
                  </a:moveTo>
                  <a:lnTo>
                    <a:pt x="2289884" y="0"/>
                  </a:lnTo>
                  <a:lnTo>
                    <a:pt x="2289884" y="183102"/>
                  </a:lnTo>
                  <a:lnTo>
                    <a:pt x="0" y="183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79819" y="1430921"/>
            <a:ext cx="6503570" cy="7633924"/>
            <a:chOff x="0" y="0"/>
            <a:chExt cx="1000214" cy="11740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0214" cy="1174057"/>
            </a:xfrm>
            <a:custGeom>
              <a:avLst/>
              <a:gdLst/>
              <a:ahLst/>
              <a:cxnLst/>
              <a:rect l="l" t="t" r="r" b="b"/>
              <a:pathLst>
                <a:path w="1000214" h="1174057">
                  <a:moveTo>
                    <a:pt x="0" y="0"/>
                  </a:moveTo>
                  <a:lnTo>
                    <a:pt x="1000214" y="0"/>
                  </a:lnTo>
                  <a:lnTo>
                    <a:pt x="1000214" y="1174057"/>
                  </a:lnTo>
                  <a:lnTo>
                    <a:pt x="0" y="1174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29400" y="1222154"/>
            <a:ext cx="6651123" cy="7698577"/>
            <a:chOff x="0" y="0"/>
            <a:chExt cx="1022907" cy="1184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2907" cy="1184000"/>
            </a:xfrm>
            <a:custGeom>
              <a:avLst/>
              <a:gdLst/>
              <a:ahLst/>
              <a:cxnLst/>
              <a:rect l="l" t="t" r="r" b="b"/>
              <a:pathLst>
                <a:path w="1022907" h="1184000">
                  <a:moveTo>
                    <a:pt x="0" y="0"/>
                  </a:moveTo>
                  <a:lnTo>
                    <a:pt x="1022907" y="0"/>
                  </a:lnTo>
                  <a:lnTo>
                    <a:pt x="1022907" y="1184000"/>
                  </a:lnTo>
                  <a:lnTo>
                    <a:pt x="0" y="11840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29400" y="1222154"/>
            <a:ext cx="6651123" cy="548393"/>
            <a:chOff x="0" y="0"/>
            <a:chExt cx="1400807" cy="1154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l="l" t="t" r="r" b="b"/>
              <a:pathLst>
                <a:path w="1400807" h="115498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 t="25116" r="5098" b="33458"/>
          <a:stretch>
            <a:fillRect/>
          </a:stretch>
        </p:blipFill>
        <p:spPr>
          <a:xfrm>
            <a:off x="10969238" y="1353119"/>
            <a:ext cx="875003" cy="286462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202470" y="1902054"/>
            <a:ext cx="6278053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tratamento do erro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829400" y="4209005"/>
            <a:ext cx="6651123" cy="443707"/>
            <a:chOff x="0" y="0"/>
            <a:chExt cx="1751736" cy="11686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51736" cy="116861"/>
            </a:xfrm>
            <a:custGeom>
              <a:avLst/>
              <a:gdLst/>
              <a:ahLst/>
              <a:cxnLst/>
              <a:rect l="l" t="t" r="r" b="b"/>
              <a:pathLst>
                <a:path w="1751736" h="116861">
                  <a:moveTo>
                    <a:pt x="0" y="0"/>
                  </a:moveTo>
                  <a:lnTo>
                    <a:pt x="1751736" y="0"/>
                  </a:lnTo>
                  <a:lnTo>
                    <a:pt x="1751736" y="116861"/>
                  </a:lnTo>
                  <a:lnTo>
                    <a:pt x="0" y="116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586633"/>
            <a:ext cx="7683283" cy="7917055"/>
            <a:chOff x="0" y="0"/>
            <a:chExt cx="1181648" cy="1217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377866"/>
            <a:ext cx="7815105" cy="7981708"/>
            <a:chOff x="0" y="0"/>
            <a:chExt cx="1201921" cy="12275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377866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508831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2057765"/>
            <a:ext cx="7284741" cy="699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586633"/>
            <a:ext cx="7683283" cy="7917055"/>
            <a:chOff x="0" y="0"/>
            <a:chExt cx="1181648" cy="1217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377866"/>
            <a:ext cx="7815105" cy="7981708"/>
            <a:chOff x="0" y="0"/>
            <a:chExt cx="1201921" cy="12275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377866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508831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2057765"/>
            <a:ext cx="7284741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53859" y="1586633"/>
            <a:ext cx="7683283" cy="7917055"/>
            <a:chOff x="0" y="0"/>
            <a:chExt cx="1181648" cy="1217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03440" y="1377866"/>
            <a:ext cx="7815105" cy="7981708"/>
            <a:chOff x="0" y="0"/>
            <a:chExt cx="1201921" cy="12275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03440" y="1377866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43279" y="1508831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976510" y="2057765"/>
            <a:ext cx="7284741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485878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69454" y="1586633"/>
            <a:ext cx="7683283" cy="7917055"/>
            <a:chOff x="0" y="0"/>
            <a:chExt cx="1181648" cy="121760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9036" y="1377866"/>
            <a:ext cx="7815105" cy="7981708"/>
            <a:chOff x="0" y="0"/>
            <a:chExt cx="1201921" cy="122754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9036" y="1377866"/>
            <a:ext cx="7815105" cy="548393"/>
            <a:chOff x="0" y="0"/>
            <a:chExt cx="1645955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58874" y="1508831"/>
            <a:ext cx="875003" cy="286462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392105" y="2057765"/>
            <a:ext cx="7284741" cy="699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901474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53859" y="1586633"/>
            <a:ext cx="7683283" cy="7917055"/>
            <a:chOff x="0" y="0"/>
            <a:chExt cx="1181648" cy="1217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03440" y="1377866"/>
            <a:ext cx="7815105" cy="7981708"/>
            <a:chOff x="0" y="0"/>
            <a:chExt cx="1201921" cy="12275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03440" y="1377866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43279" y="1508831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976510" y="2057765"/>
            <a:ext cx="7284741" cy="66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69454" y="1586633"/>
            <a:ext cx="7683283" cy="7917055"/>
            <a:chOff x="0" y="0"/>
            <a:chExt cx="1181648" cy="12176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1648" cy="1217601"/>
            </a:xfrm>
            <a:custGeom>
              <a:avLst/>
              <a:gdLst/>
              <a:ahLst/>
              <a:cxnLst/>
              <a:rect l="l" t="t" r="r" b="b"/>
              <a:pathLst>
                <a:path w="1181648" h="1217601">
                  <a:moveTo>
                    <a:pt x="0" y="0"/>
                  </a:moveTo>
                  <a:lnTo>
                    <a:pt x="1181648" y="0"/>
                  </a:lnTo>
                  <a:lnTo>
                    <a:pt x="1181648" y="1217601"/>
                  </a:lnTo>
                  <a:lnTo>
                    <a:pt x="0" y="12176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19036" y="1377866"/>
            <a:ext cx="7815105" cy="7981708"/>
            <a:chOff x="0" y="0"/>
            <a:chExt cx="1201921" cy="12275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01921" cy="1227544"/>
            </a:xfrm>
            <a:custGeom>
              <a:avLst/>
              <a:gdLst/>
              <a:ahLst/>
              <a:cxnLst/>
              <a:rect l="l" t="t" r="r" b="b"/>
              <a:pathLst>
                <a:path w="1201921" h="1227544">
                  <a:moveTo>
                    <a:pt x="0" y="0"/>
                  </a:moveTo>
                  <a:lnTo>
                    <a:pt x="1201921" y="0"/>
                  </a:lnTo>
                  <a:lnTo>
                    <a:pt x="1201921" y="1227544"/>
                  </a:lnTo>
                  <a:lnTo>
                    <a:pt x="0" y="122754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19036" y="1377866"/>
            <a:ext cx="7815105" cy="548393"/>
            <a:chOff x="0" y="0"/>
            <a:chExt cx="1645955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58874" y="1508831"/>
            <a:ext cx="875003" cy="286462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392105" y="2057765"/>
            <a:ext cx="7284741" cy="699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):Vector{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603440" y="4699793"/>
            <a:ext cx="7815105" cy="443707"/>
            <a:chOff x="0" y="0"/>
            <a:chExt cx="2058299" cy="11686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58299" cy="116861"/>
            </a:xfrm>
            <a:custGeom>
              <a:avLst/>
              <a:gdLst/>
              <a:ahLst/>
              <a:cxnLst/>
              <a:rect l="l" t="t" r="r" b="b"/>
              <a:pathLst>
                <a:path w="2058299" h="116861">
                  <a:moveTo>
                    <a:pt x="0" y="0"/>
                  </a:moveTo>
                  <a:lnTo>
                    <a:pt x="2058299" y="0"/>
                  </a:lnTo>
                  <a:lnTo>
                    <a:pt x="2058299" y="116861"/>
                  </a:lnTo>
                  <a:lnTo>
                    <a:pt x="0" y="116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4699793"/>
            <a:ext cx="7805441" cy="780920"/>
            <a:chOff x="0" y="0"/>
            <a:chExt cx="2055754" cy="2056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055754" cy="205674"/>
            </a:xfrm>
            <a:custGeom>
              <a:avLst/>
              <a:gdLst/>
              <a:ahLst/>
              <a:cxnLst/>
              <a:rect l="l" t="t" r="r" b="b"/>
              <a:pathLst>
                <a:path w="2055754" h="205674">
                  <a:moveTo>
                    <a:pt x="0" y="0"/>
                  </a:moveTo>
                  <a:lnTo>
                    <a:pt x="2055754" y="0"/>
                  </a:lnTo>
                  <a:lnTo>
                    <a:pt x="2055754" y="205674"/>
                  </a:lnTo>
                  <a:lnTo>
                    <a:pt x="0" y="2056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481901" y="7628498"/>
            <a:ext cx="2671911" cy="2483172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94152" y="7940273"/>
            <a:ext cx="2601879" cy="2216416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2485878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901474" y="697587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013301" y="742863"/>
            <a:ext cx="3690725" cy="8801273"/>
            <a:chOff x="0" y="0"/>
            <a:chExt cx="7242632" cy="172715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7179132" cy="17208007"/>
            </a:xfrm>
            <a:custGeom>
              <a:avLst/>
              <a:gdLst/>
              <a:ahLst/>
              <a:cxnLst/>
              <a:rect l="l" t="t" r="r" b="b"/>
              <a:pathLst>
                <a:path w="7179132" h="17208007">
                  <a:moveTo>
                    <a:pt x="7086422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085152" y="0"/>
                  </a:lnTo>
                  <a:cubicBezTo>
                    <a:pt x="7135952" y="0"/>
                    <a:pt x="7177862" y="41910"/>
                    <a:pt x="7177862" y="92710"/>
                  </a:cubicBezTo>
                  <a:lnTo>
                    <a:pt x="7177862" y="17114027"/>
                  </a:lnTo>
                  <a:cubicBezTo>
                    <a:pt x="7179132" y="17166096"/>
                    <a:pt x="7137222" y="17208007"/>
                    <a:pt x="7086422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7242632" cy="17271507"/>
            </a:xfrm>
            <a:custGeom>
              <a:avLst/>
              <a:gdLst/>
              <a:ahLst/>
              <a:cxnLst/>
              <a:rect l="l" t="t" r="r" b="b"/>
              <a:pathLst>
                <a:path w="7242632" h="17271507">
                  <a:moveTo>
                    <a:pt x="7118172" y="59690"/>
                  </a:moveTo>
                  <a:cubicBezTo>
                    <a:pt x="7153732" y="59690"/>
                    <a:pt x="7182941" y="88900"/>
                    <a:pt x="7182941" y="124460"/>
                  </a:cubicBezTo>
                  <a:lnTo>
                    <a:pt x="7182941" y="17147046"/>
                  </a:lnTo>
                  <a:cubicBezTo>
                    <a:pt x="7182941" y="17182607"/>
                    <a:pt x="7153732" y="17211816"/>
                    <a:pt x="7118172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118172" y="59690"/>
                  </a:lnTo>
                  <a:moveTo>
                    <a:pt x="71181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7118172" y="17271507"/>
                  </a:lnTo>
                  <a:cubicBezTo>
                    <a:pt x="7186752" y="17271507"/>
                    <a:pt x="7242632" y="17215627"/>
                    <a:pt x="7242632" y="17147046"/>
                  </a:cubicBezTo>
                  <a:lnTo>
                    <a:pt x="7242632" y="124460"/>
                  </a:lnTo>
                  <a:cubicBezTo>
                    <a:pt x="7242632" y="55880"/>
                    <a:pt x="7186752" y="0"/>
                    <a:pt x="711817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7435826" y="5138737"/>
            <a:ext cx="369072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87711" y="3888780"/>
            <a:ext cx="7732811" cy="2390827"/>
            <a:chOff x="0" y="-104775"/>
            <a:chExt cx="10310416" cy="3187769"/>
          </a:xfrm>
        </p:grpSpPr>
        <p:grpSp>
          <p:nvGrpSpPr>
            <p:cNvPr id="7" name="Group 7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317057" y="-104775"/>
              <a:ext cx="8739180" cy="1101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 dirty="0" err="1">
                  <a:solidFill>
                    <a:srgbClr val="000000"/>
                  </a:solidFill>
                  <a:latin typeface="Bebas Neue Bold"/>
                </a:rPr>
                <a:t>REvisão</a:t>
              </a:r>
              <a:endParaRPr lang="en-US" sz="5260" dirty="0">
                <a:solidFill>
                  <a:srgbClr val="000000"/>
                </a:solidFill>
                <a:latin typeface="Bebas Neue Bold"/>
              </a:endParaRPr>
            </a:p>
          </p:txBody>
        </p:sp>
        <p:grpSp>
          <p:nvGrpSpPr>
            <p:cNvPr id="11" name="Group 11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317058" y="1899062"/>
              <a:ext cx="8993358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Estruturas de dados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-533228" y="483957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DADOS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1620" y="3343066"/>
            <a:ext cx="5923078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estruturas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327096"/>
            <a:ext cx="7683283" cy="8436129"/>
            <a:chOff x="0" y="0"/>
            <a:chExt cx="1181648" cy="129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l="l" t="t" r="r" b="b"/>
              <a:pathLst>
                <a:path w="1181648" h="1297431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118329"/>
            <a:ext cx="7815105" cy="8516511"/>
            <a:chOff x="0" y="0"/>
            <a:chExt cx="1201921" cy="13097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l="l" t="t" r="r" b="b"/>
              <a:pathLst>
                <a:path w="1201921" h="1309794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118329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249294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1798229"/>
            <a:ext cx="7284741" cy="765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438050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311230" y="5376585"/>
            <a:ext cx="2671911" cy="24831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327096"/>
            <a:ext cx="7683283" cy="8388940"/>
            <a:chOff x="0" y="0"/>
            <a:chExt cx="1181648" cy="12901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90174"/>
            </a:xfrm>
            <a:custGeom>
              <a:avLst/>
              <a:gdLst/>
              <a:ahLst/>
              <a:cxnLst/>
              <a:rect l="l" t="t" r="r" b="b"/>
              <a:pathLst>
                <a:path w="1181648" h="1290174">
                  <a:moveTo>
                    <a:pt x="0" y="0"/>
                  </a:moveTo>
                  <a:lnTo>
                    <a:pt x="1181648" y="0"/>
                  </a:lnTo>
                  <a:lnTo>
                    <a:pt x="1181648" y="1290174"/>
                  </a:lnTo>
                  <a:lnTo>
                    <a:pt x="0" y="1290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118329"/>
            <a:ext cx="7815105" cy="8471871"/>
            <a:chOff x="0" y="0"/>
            <a:chExt cx="1201921" cy="13029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302928"/>
            </a:xfrm>
            <a:custGeom>
              <a:avLst/>
              <a:gdLst/>
              <a:ahLst/>
              <a:cxnLst/>
              <a:rect l="l" t="t" r="r" b="b"/>
              <a:pathLst>
                <a:path w="1201921" h="1302928">
                  <a:moveTo>
                    <a:pt x="0" y="0"/>
                  </a:moveTo>
                  <a:lnTo>
                    <a:pt x="1201921" y="0"/>
                  </a:lnTo>
                  <a:lnTo>
                    <a:pt x="1201921" y="1302928"/>
                  </a:lnTo>
                  <a:lnTo>
                    <a:pt x="0" y="130292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118329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249294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1807754"/>
            <a:ext cx="7284741" cy="7662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00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380"/>
              </a:lnSpc>
            </a:pPr>
            <a:endParaRPr lang="en-US" sz="1700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8BFA7"/>
                </a:solidFill>
                <a:latin typeface="Fira Code"/>
              </a:rPr>
              <a:t>  hasSameSize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(vector.components.length ===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console.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</a:t>
            </a:r>
            <a:r>
              <a:rPr lang="en-US" sz="1700">
                <a:solidFill>
                  <a:srgbClr val="F7DF1E"/>
                </a:solidFill>
                <a:latin typeface="Fira Code"/>
              </a:rPr>
              <a:t>true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</a:t>
            </a:r>
            <a:r>
              <a:rPr lang="en-US" sz="1700">
                <a:solidFill>
                  <a:srgbClr val="F7DF1E"/>
                </a:solidFill>
                <a:latin typeface="Fira Code"/>
              </a:rPr>
              <a:t>false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(!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hasSameSize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(vector))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([])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700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700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00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70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700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00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380"/>
              </a:lnSpc>
            </a:pPr>
            <a:r>
              <a:rPr lang="en-US" sz="170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438050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26343" y="5879708"/>
            <a:ext cx="2601879" cy="22164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327096"/>
            <a:ext cx="7683283" cy="8263104"/>
            <a:chOff x="0" y="0"/>
            <a:chExt cx="1181648" cy="1270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70821"/>
            </a:xfrm>
            <a:custGeom>
              <a:avLst/>
              <a:gdLst/>
              <a:ahLst/>
              <a:cxnLst/>
              <a:rect l="l" t="t" r="r" b="b"/>
              <a:pathLst>
                <a:path w="1181648" h="1270821">
                  <a:moveTo>
                    <a:pt x="0" y="0"/>
                  </a:moveTo>
                  <a:lnTo>
                    <a:pt x="1181648" y="0"/>
                  </a:lnTo>
                  <a:lnTo>
                    <a:pt x="1181648" y="1270821"/>
                  </a:lnTo>
                  <a:lnTo>
                    <a:pt x="0" y="12708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118329"/>
            <a:ext cx="7815105" cy="8280568"/>
            <a:chOff x="0" y="0"/>
            <a:chExt cx="1201921" cy="12735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273507"/>
            </a:xfrm>
            <a:custGeom>
              <a:avLst/>
              <a:gdLst/>
              <a:ahLst/>
              <a:cxnLst/>
              <a:rect l="l" t="t" r="r" b="b"/>
              <a:pathLst>
                <a:path w="1201921" h="1273507">
                  <a:moveTo>
                    <a:pt x="0" y="0"/>
                  </a:moveTo>
                  <a:lnTo>
                    <a:pt x="1201921" y="0"/>
                  </a:lnTo>
                  <a:lnTo>
                    <a:pt x="1201921" y="1273507"/>
                  </a:lnTo>
                  <a:lnTo>
                    <a:pt x="0" y="127350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118329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249294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1798229"/>
            <a:ext cx="7284741" cy="7324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hasSameSize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return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vector.components.length ===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(!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hasSameSize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438050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1: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26343" y="5895438"/>
            <a:ext cx="2601879" cy="22164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1657" y="1327096"/>
            <a:ext cx="7683283" cy="8436129"/>
            <a:chOff x="0" y="0"/>
            <a:chExt cx="1181648" cy="1297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l="l" t="t" r="r" b="b"/>
              <a:pathLst>
                <a:path w="1181648" h="1297431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11238" y="1118329"/>
            <a:ext cx="7815105" cy="8516511"/>
            <a:chOff x="0" y="0"/>
            <a:chExt cx="1201921" cy="13097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l="l" t="t" r="r" b="b"/>
              <a:pathLst>
                <a:path w="1201921" h="1309794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1238" y="1118329"/>
            <a:ext cx="7815105" cy="548393"/>
            <a:chOff x="0" y="0"/>
            <a:chExt cx="164595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451076" y="1249294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84308" y="1798229"/>
            <a:ext cx="7284741" cy="765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93676" y="438050"/>
            <a:ext cx="1900648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Opção 2: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311230" y="5376585"/>
            <a:ext cx="2671911" cy="24831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5826" y="4454418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09181" y="3201752"/>
            <a:ext cx="3272180" cy="1831641"/>
            <a:chOff x="0" y="0"/>
            <a:chExt cx="667550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109181" y="5314206"/>
            <a:ext cx="3272180" cy="1831641"/>
            <a:chOff x="0" y="0"/>
            <a:chExt cx="667550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09181" y="7426659"/>
            <a:ext cx="3272180" cy="1831641"/>
            <a:chOff x="0" y="0"/>
            <a:chExt cx="667550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10278233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10278233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6120751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1488647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88647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30187" y="7069647"/>
            <a:ext cx="2147994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EXCEPTION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4722" y="3201752"/>
            <a:ext cx="3272180" cy="1831641"/>
            <a:chOff x="0" y="0"/>
            <a:chExt cx="667550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04722" y="5314206"/>
            <a:ext cx="3272180" cy="1831641"/>
            <a:chOff x="0" y="0"/>
            <a:chExt cx="667550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04722" y="7426659"/>
            <a:ext cx="3272180" cy="1831641"/>
            <a:chOff x="0" y="0"/>
            <a:chExt cx="667550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884188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84188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5728" y="6641022"/>
            <a:ext cx="214799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8725" y="6591848"/>
            <a:ext cx="2184997" cy="1450074"/>
            <a:chOff x="0" y="0"/>
            <a:chExt cx="575472" cy="3819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l="l" t="t" r="r" b="b"/>
              <a:pathLst>
                <a:path w="575472" h="381913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4722" y="3201752"/>
            <a:ext cx="3272180" cy="1831641"/>
            <a:chOff x="0" y="0"/>
            <a:chExt cx="667550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04722" y="5314206"/>
            <a:ext cx="3272180" cy="1831641"/>
            <a:chOff x="0" y="0"/>
            <a:chExt cx="667550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04722" y="7426659"/>
            <a:ext cx="3272180" cy="1831641"/>
            <a:chOff x="0" y="0"/>
            <a:chExt cx="667550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vector.verifyLength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884188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84188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5728" y="6641022"/>
            <a:ext cx="214799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8725" y="6591848"/>
            <a:ext cx="2184997" cy="1450074"/>
            <a:chOff x="0" y="0"/>
            <a:chExt cx="575472" cy="3819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l="l" t="t" r="r" b="b"/>
              <a:pathLst>
                <a:path w="575472" h="381913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964655" y="2149074"/>
            <a:ext cx="578927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Evento que ocorrem durante a execução de programas que fogem do fluxo esperado de suas instruções.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935220" y="877308"/>
            <a:ext cx="1562949" cy="417760"/>
            <a:chOff x="0" y="0"/>
            <a:chExt cx="570168" cy="152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0964655" y="1418223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4722" y="3201752"/>
            <a:ext cx="3272180" cy="1831641"/>
            <a:chOff x="0" y="0"/>
            <a:chExt cx="667550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app.ts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04722" y="5314206"/>
            <a:ext cx="3272180" cy="1831641"/>
            <a:chOff x="0" y="0"/>
            <a:chExt cx="667550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vector.add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04722" y="7426659"/>
            <a:ext cx="3272180" cy="1831641"/>
            <a:chOff x="0" y="0"/>
            <a:chExt cx="667550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 dirty="0" err="1">
                  <a:solidFill>
                    <a:srgbClr val="000000"/>
                  </a:solidFill>
                  <a:latin typeface="Montserrat"/>
                </a:rPr>
                <a:t>vector.verifyLength</a:t>
              </a:r>
              <a:endParaRPr lang="en-US" sz="2271" dirty="0">
                <a:solidFill>
                  <a:srgbClr val="000000"/>
                </a:solidFill>
                <a:latin typeface="Montserrat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884188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84188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5728" y="6641022"/>
            <a:ext cx="214799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8725" y="6591848"/>
            <a:ext cx="2184997" cy="1450074"/>
            <a:chOff x="0" y="0"/>
            <a:chExt cx="575472" cy="3819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l="l" t="t" r="r" b="b"/>
              <a:pathLst>
                <a:path w="575472" h="381913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964655" y="2149074"/>
            <a:ext cx="578927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Evento que ocorrem durante a execução de programas que fogem do fluxo esperado de suas instruções.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935220" y="877308"/>
            <a:ext cx="1562949" cy="417760"/>
            <a:chOff x="0" y="0"/>
            <a:chExt cx="570168" cy="152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0964655" y="1418223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964655" y="4926039"/>
            <a:ext cx="5789277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Ao disparar uma exceção, o programa permite que outras partes do próprio programa ou até mesmo outros programas compreendam a falha no fluxo esperado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935220" y="3654273"/>
            <a:ext cx="1562949" cy="417760"/>
            <a:chOff x="0" y="0"/>
            <a:chExt cx="570168" cy="152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964655" y="4195189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Pra que servem?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4722" y="2828237"/>
            <a:ext cx="3272180" cy="2499444"/>
            <a:chOff x="0" y="-76200"/>
            <a:chExt cx="667550" cy="5099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667550" cy="5099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 dirty="0" err="1">
                  <a:solidFill>
                    <a:srgbClr val="000000"/>
                  </a:solidFill>
                  <a:latin typeface="Montserrat"/>
                </a:rPr>
                <a:t>app.ts</a:t>
              </a:r>
              <a:endParaRPr lang="en-US" sz="2271" dirty="0">
                <a:solidFill>
                  <a:srgbClr val="000000"/>
                </a:solidFill>
                <a:latin typeface="Montserra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04722" y="4940691"/>
            <a:ext cx="3272180" cy="2425834"/>
            <a:chOff x="0" y="-76200"/>
            <a:chExt cx="667550" cy="4948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662235" cy="494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 dirty="0" err="1">
                  <a:solidFill>
                    <a:srgbClr val="000000"/>
                  </a:solidFill>
                  <a:latin typeface="Montserrat"/>
                </a:rPr>
                <a:t>vector.add</a:t>
              </a:r>
              <a:endParaRPr lang="en-US" sz="2271" dirty="0">
                <a:solidFill>
                  <a:srgbClr val="000000"/>
                </a:solidFill>
                <a:latin typeface="Montserra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04722" y="7053144"/>
            <a:ext cx="3272180" cy="2499444"/>
            <a:chOff x="0" y="-76200"/>
            <a:chExt cx="667550" cy="5099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550" cy="373669"/>
            </a:xfrm>
            <a:custGeom>
              <a:avLst/>
              <a:gdLst/>
              <a:ahLst/>
              <a:cxnLst/>
              <a:rect l="l" t="t" r="r" b="b"/>
              <a:pathLst>
                <a:path w="667550" h="373669">
                  <a:moveTo>
                    <a:pt x="120665" y="0"/>
                  </a:moveTo>
                  <a:lnTo>
                    <a:pt x="546884" y="0"/>
                  </a:lnTo>
                  <a:cubicBezTo>
                    <a:pt x="578887" y="0"/>
                    <a:pt x="609578" y="12713"/>
                    <a:pt x="632208" y="35342"/>
                  </a:cubicBezTo>
                  <a:cubicBezTo>
                    <a:pt x="654837" y="57971"/>
                    <a:pt x="667550" y="88663"/>
                    <a:pt x="667550" y="120665"/>
                  </a:cubicBezTo>
                  <a:lnTo>
                    <a:pt x="667550" y="253004"/>
                  </a:lnTo>
                  <a:cubicBezTo>
                    <a:pt x="667550" y="319645"/>
                    <a:pt x="613526" y="373669"/>
                    <a:pt x="546884" y="373669"/>
                  </a:cubicBezTo>
                  <a:lnTo>
                    <a:pt x="120665" y="373669"/>
                  </a:lnTo>
                  <a:cubicBezTo>
                    <a:pt x="88663" y="373669"/>
                    <a:pt x="57971" y="360956"/>
                    <a:pt x="35342" y="338327"/>
                  </a:cubicBezTo>
                  <a:cubicBezTo>
                    <a:pt x="12713" y="315698"/>
                    <a:pt x="0" y="285006"/>
                    <a:pt x="0" y="253004"/>
                  </a:cubicBezTo>
                  <a:lnTo>
                    <a:pt x="0" y="120665"/>
                  </a:lnTo>
                  <a:cubicBezTo>
                    <a:pt x="0" y="88663"/>
                    <a:pt x="12713" y="57971"/>
                    <a:pt x="35342" y="35342"/>
                  </a:cubicBezTo>
                  <a:cubicBezTo>
                    <a:pt x="57971" y="12713"/>
                    <a:pt x="88663" y="0"/>
                    <a:pt x="12066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662235" cy="5099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 dirty="0" err="1">
                  <a:solidFill>
                    <a:srgbClr val="000000"/>
                  </a:solidFill>
                  <a:latin typeface="Montserrat"/>
                </a:rPr>
                <a:t>vector.verifyLength</a:t>
              </a:r>
              <a:endParaRPr lang="en-US" sz="2271" dirty="0">
                <a:solidFill>
                  <a:srgbClr val="000000"/>
                </a:solidFill>
                <a:latin typeface="Montserrat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4248511"/>
            <a:ext cx="1156773" cy="178997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24777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86716">
            <a:off x="7673774" y="6531670"/>
            <a:ext cx="1156773" cy="178997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9426468">
            <a:off x="3516292" y="6398001"/>
            <a:ext cx="1156773" cy="178997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8884188" y="4786155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84188" y="6898608"/>
            <a:ext cx="114130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chama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5728" y="6641022"/>
            <a:ext cx="2147994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Devolve exceção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ou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ERROR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8725" y="6591848"/>
            <a:ext cx="2184997" cy="1450074"/>
            <a:chOff x="0" y="0"/>
            <a:chExt cx="575472" cy="3819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75472" cy="381913"/>
            </a:xfrm>
            <a:custGeom>
              <a:avLst/>
              <a:gdLst/>
              <a:ahLst/>
              <a:cxnLst/>
              <a:rect l="l" t="t" r="r" b="b"/>
              <a:pathLst>
                <a:path w="575472" h="381913">
                  <a:moveTo>
                    <a:pt x="0" y="0"/>
                  </a:moveTo>
                  <a:lnTo>
                    <a:pt x="575472" y="0"/>
                  </a:lnTo>
                  <a:lnTo>
                    <a:pt x="575472" y="381913"/>
                  </a:lnTo>
                  <a:lnTo>
                    <a:pt x="0" y="381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>
              <a:solidFill>
                <a:srgbClr val="B91646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964655" y="2149074"/>
            <a:ext cx="578927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Evento que ocorrem durante a execução de programas que fogem do fluxo esperado de suas instruções.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935220" y="877308"/>
            <a:ext cx="1562949" cy="417760"/>
            <a:chOff x="0" y="0"/>
            <a:chExt cx="570168" cy="152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0964655" y="1418223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964655" y="4926039"/>
            <a:ext cx="5789277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Ao disparar uma exceção, o programa permite que outras partes do próprio programa ou até mesmo outros programas compreendam a falha no fluxo esperado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0935220" y="3654273"/>
            <a:ext cx="1562949" cy="417760"/>
            <a:chOff x="0" y="0"/>
            <a:chExt cx="570168" cy="152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964655" y="4195189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Pra que servem?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964655" y="8074231"/>
            <a:ext cx="578927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</a:rPr>
              <a:t>São disparadas a partir do uso do termo </a:t>
            </a:r>
            <a:r>
              <a:rPr lang="en-US" sz="1999">
                <a:solidFill>
                  <a:srgbClr val="000000"/>
                </a:solidFill>
                <a:latin typeface="Montserrat Bold"/>
              </a:rPr>
              <a:t>"throw"</a:t>
            </a:r>
            <a:r>
              <a:rPr lang="en-US" sz="1999">
                <a:solidFill>
                  <a:srgbClr val="000000"/>
                </a:solidFill>
                <a:latin typeface="Montserrat"/>
              </a:rPr>
              <a:t> e podem ser identificadas e devidamente tratadas usando </a:t>
            </a:r>
            <a:r>
              <a:rPr lang="en-US" sz="1999">
                <a:solidFill>
                  <a:srgbClr val="000000"/>
                </a:solidFill>
                <a:latin typeface="Montserrat Bold"/>
              </a:rPr>
              <a:t>"try...catch"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0935220" y="6802465"/>
            <a:ext cx="1562949" cy="417760"/>
            <a:chOff x="0" y="0"/>
            <a:chExt cx="570168" cy="1524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0964655" y="7343380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Como tratar?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5826" y="4454418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42951" y="878134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029819"/>
            <a:ext cx="7683283" cy="8436129"/>
            <a:chOff x="0" y="0"/>
            <a:chExt cx="1181648" cy="12974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l="l" t="t" r="r" b="b"/>
              <a:pathLst>
                <a:path w="1181648" h="1297431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78281" y="821052"/>
            <a:ext cx="7815105" cy="8516511"/>
            <a:chOff x="0" y="0"/>
            <a:chExt cx="1201921" cy="13097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l="l" t="t" r="r" b="b"/>
              <a:pathLst>
                <a:path w="1201921" h="1309794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78281" y="821052"/>
            <a:ext cx="7815105" cy="548393"/>
            <a:chOff x="0" y="0"/>
            <a:chExt cx="1645955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318120" y="952017"/>
            <a:ext cx="875003" cy="286462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551351" y="1500951"/>
            <a:ext cx="7284741" cy="765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899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99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642951" y="3601592"/>
            <a:ext cx="7683283" cy="3292583"/>
            <a:chOff x="0" y="0"/>
            <a:chExt cx="1181648" cy="5063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81648" cy="506381"/>
            </a:xfrm>
            <a:custGeom>
              <a:avLst/>
              <a:gdLst/>
              <a:ahLst/>
              <a:cxnLst/>
              <a:rect l="l" t="t" r="r" b="b"/>
              <a:pathLst>
                <a:path w="1181648" h="506381">
                  <a:moveTo>
                    <a:pt x="0" y="0"/>
                  </a:moveTo>
                  <a:lnTo>
                    <a:pt x="1181648" y="0"/>
                  </a:lnTo>
                  <a:lnTo>
                    <a:pt x="1181648" y="506381"/>
                  </a:lnTo>
                  <a:lnTo>
                    <a:pt x="0" y="506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92532" y="3392825"/>
            <a:ext cx="7815105" cy="3336739"/>
            <a:chOff x="0" y="0"/>
            <a:chExt cx="1201921" cy="5131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01921" cy="513173"/>
            </a:xfrm>
            <a:custGeom>
              <a:avLst/>
              <a:gdLst/>
              <a:ahLst/>
              <a:cxnLst/>
              <a:rect l="l" t="t" r="r" b="b"/>
              <a:pathLst>
                <a:path w="1201921" h="513173">
                  <a:moveTo>
                    <a:pt x="0" y="0"/>
                  </a:moveTo>
                  <a:lnTo>
                    <a:pt x="1201921" y="0"/>
                  </a:lnTo>
                  <a:lnTo>
                    <a:pt x="1201921" y="513173"/>
                  </a:lnTo>
                  <a:lnTo>
                    <a:pt x="0" y="513173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92532" y="3392825"/>
            <a:ext cx="7815105" cy="548393"/>
            <a:chOff x="0" y="0"/>
            <a:chExt cx="1645955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45955" cy="115498"/>
            </a:xfrm>
            <a:custGeom>
              <a:avLst/>
              <a:gdLst/>
              <a:ahLst/>
              <a:cxnLst/>
              <a:rect l="l" t="t" r="r" b="b"/>
              <a:pathLst>
                <a:path w="1645955" h="115498">
                  <a:moveTo>
                    <a:pt x="0" y="0"/>
                  </a:moveTo>
                  <a:lnTo>
                    <a:pt x="1645955" y="0"/>
                  </a:lnTo>
                  <a:lnTo>
                    <a:pt x="164595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932371" y="3523790"/>
            <a:ext cx="875003" cy="286462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0165602" y="4072724"/>
            <a:ext cx="7284741" cy="2323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99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899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899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FBF3E4"/>
                </a:solidFill>
                <a:latin typeface="Fira Code"/>
              </a:rPr>
              <a:t>console.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899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899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D9D9D9"/>
                </a:solidFill>
                <a:latin typeface="Fira Code"/>
              </a:rPr>
              <a:t>// Erro é apresentado no console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42951" y="878134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9946" y="1239599"/>
            <a:ext cx="6718659" cy="7376987"/>
            <a:chOff x="0" y="0"/>
            <a:chExt cx="1181648" cy="12974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81648" cy="1297431"/>
            </a:xfrm>
            <a:custGeom>
              <a:avLst/>
              <a:gdLst/>
              <a:ahLst/>
              <a:cxnLst/>
              <a:rect l="l" t="t" r="r" b="b"/>
              <a:pathLst>
                <a:path w="1181648" h="1297431">
                  <a:moveTo>
                    <a:pt x="0" y="0"/>
                  </a:moveTo>
                  <a:lnTo>
                    <a:pt x="1181648" y="0"/>
                  </a:lnTo>
                  <a:lnTo>
                    <a:pt x="1181648" y="1297431"/>
                  </a:lnTo>
                  <a:lnTo>
                    <a:pt x="0" y="12974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0748" y="1057042"/>
            <a:ext cx="6833932" cy="7447277"/>
            <a:chOff x="0" y="0"/>
            <a:chExt cx="1201921" cy="13097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1921" cy="1309794"/>
            </a:xfrm>
            <a:custGeom>
              <a:avLst/>
              <a:gdLst/>
              <a:ahLst/>
              <a:cxnLst/>
              <a:rect l="l" t="t" r="r" b="b"/>
              <a:pathLst>
                <a:path w="1201921" h="1309794">
                  <a:moveTo>
                    <a:pt x="0" y="0"/>
                  </a:moveTo>
                  <a:lnTo>
                    <a:pt x="1201921" y="0"/>
                  </a:lnTo>
                  <a:lnTo>
                    <a:pt x="1201921" y="1309794"/>
                  </a:lnTo>
                  <a:lnTo>
                    <a:pt x="0" y="130979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9527" y="1057042"/>
            <a:ext cx="6815152" cy="548393"/>
            <a:chOff x="0" y="0"/>
            <a:chExt cx="143535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35353" cy="115498"/>
            </a:xfrm>
            <a:custGeom>
              <a:avLst/>
              <a:gdLst/>
              <a:ahLst/>
              <a:cxnLst/>
              <a:rect l="l" t="t" r="r" b="b"/>
              <a:pathLst>
                <a:path w="1435353" h="115498">
                  <a:moveTo>
                    <a:pt x="0" y="0"/>
                  </a:moveTo>
                  <a:lnTo>
                    <a:pt x="1435353" y="0"/>
                  </a:lnTo>
                  <a:lnTo>
                    <a:pt x="143535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29366" y="1188007"/>
            <a:ext cx="875003" cy="286462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918394" y="2391638"/>
            <a:ext cx="6722606" cy="2880896"/>
            <a:chOff x="0" y="0"/>
            <a:chExt cx="1181648" cy="5063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1648" cy="506381"/>
            </a:xfrm>
            <a:custGeom>
              <a:avLst/>
              <a:gdLst/>
              <a:ahLst/>
              <a:cxnLst/>
              <a:rect l="l" t="t" r="r" b="b"/>
              <a:pathLst>
                <a:path w="1181648" h="506381">
                  <a:moveTo>
                    <a:pt x="0" y="0"/>
                  </a:moveTo>
                  <a:lnTo>
                    <a:pt x="1181648" y="0"/>
                  </a:lnTo>
                  <a:lnTo>
                    <a:pt x="1181648" y="506381"/>
                  </a:lnTo>
                  <a:lnTo>
                    <a:pt x="0" y="506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049273" y="2208974"/>
            <a:ext cx="6837946" cy="2919531"/>
            <a:chOff x="0" y="0"/>
            <a:chExt cx="1201921" cy="51317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01921" cy="513173"/>
            </a:xfrm>
            <a:custGeom>
              <a:avLst/>
              <a:gdLst/>
              <a:ahLst/>
              <a:cxnLst/>
              <a:rect l="l" t="t" r="r" b="b"/>
              <a:pathLst>
                <a:path w="1201921" h="513173">
                  <a:moveTo>
                    <a:pt x="0" y="0"/>
                  </a:moveTo>
                  <a:lnTo>
                    <a:pt x="1201921" y="0"/>
                  </a:lnTo>
                  <a:lnTo>
                    <a:pt x="1201921" y="513173"/>
                  </a:lnTo>
                  <a:lnTo>
                    <a:pt x="0" y="513173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067976" y="2208974"/>
            <a:ext cx="6819243" cy="548393"/>
            <a:chOff x="0" y="0"/>
            <a:chExt cx="1436215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l="l" t="t" r="r" b="b"/>
              <a:pathLst>
                <a:path w="1436215" h="115498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207814" y="2339939"/>
            <a:ext cx="875003" cy="286462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8947022" y="5531398"/>
            <a:ext cx="6722606" cy="4546190"/>
            <a:chOff x="0" y="0"/>
            <a:chExt cx="1181648" cy="79909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81648" cy="799094"/>
            </a:xfrm>
            <a:custGeom>
              <a:avLst/>
              <a:gdLst/>
              <a:ahLst/>
              <a:cxnLst/>
              <a:rect l="l" t="t" r="r" b="b"/>
              <a:pathLst>
                <a:path w="1181648" h="799094">
                  <a:moveTo>
                    <a:pt x="0" y="0"/>
                  </a:moveTo>
                  <a:lnTo>
                    <a:pt x="1181648" y="0"/>
                  </a:lnTo>
                  <a:lnTo>
                    <a:pt x="1181648" y="799094"/>
                  </a:lnTo>
                  <a:lnTo>
                    <a:pt x="0" y="7990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077901" y="5348734"/>
            <a:ext cx="6837946" cy="4584826"/>
            <a:chOff x="0" y="0"/>
            <a:chExt cx="1201921" cy="80588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01921" cy="805885"/>
            </a:xfrm>
            <a:custGeom>
              <a:avLst/>
              <a:gdLst/>
              <a:ahLst/>
              <a:cxnLst/>
              <a:rect l="l" t="t" r="r" b="b"/>
              <a:pathLst>
                <a:path w="1201921" h="805885">
                  <a:moveTo>
                    <a:pt x="0" y="0"/>
                  </a:moveTo>
                  <a:lnTo>
                    <a:pt x="1201921" y="0"/>
                  </a:lnTo>
                  <a:lnTo>
                    <a:pt x="1201921" y="805885"/>
                  </a:lnTo>
                  <a:lnTo>
                    <a:pt x="0" y="805885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096604" y="5348734"/>
            <a:ext cx="6819243" cy="548393"/>
            <a:chOff x="0" y="0"/>
            <a:chExt cx="1436215" cy="11549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l="l" t="t" r="r" b="b"/>
              <a:pathLst>
                <a:path w="1436215" h="115498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236442" y="5479699"/>
            <a:ext cx="875003" cy="286462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9527" y="9031790"/>
            <a:ext cx="7141544" cy="694933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296979" y="1656323"/>
            <a:ext cx="6370154" cy="6691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6"/>
              </a:lnSpc>
            </a:pPr>
            <a:r>
              <a:rPr lang="en-US" sz="1661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Vector 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components: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661">
                <a:solidFill>
                  <a:srgbClr val="D9D9D9"/>
                </a:solidFill>
                <a:latin typeface="Fira Code"/>
              </a:rPr>
              <a:t>// implementação do constructor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D9D9D9"/>
                </a:solidFill>
                <a:latin typeface="Fira Code"/>
              </a:rPr>
              <a:t>  // constructor(components: number[])</a:t>
            </a:r>
          </a:p>
          <a:p>
            <a:pPr>
              <a:lnSpc>
                <a:spcPts val="2326"/>
              </a:lnSpc>
            </a:pPr>
            <a:endParaRPr lang="en-US" sz="1661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8BFA7"/>
                </a:solidFill>
                <a:latin typeface="Fira Code"/>
              </a:rPr>
              <a:t>  verifyLength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(vector: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if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(vector.components.length !=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.components.length) 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throw new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Error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7ED957"/>
                </a:solidFill>
                <a:latin typeface="Fira Code"/>
              </a:rPr>
              <a:t>"Tamanhos diferentes"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661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vector:Vector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661">
                <a:solidFill>
                  <a:srgbClr val="F8BFA7"/>
                </a:solidFill>
                <a:latin typeface="Fira Code"/>
              </a:rPr>
              <a:t>verifyLength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(vector)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output: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[] = []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661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.components) {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output.</a:t>
            </a:r>
            <a:r>
              <a:rPr lang="en-US" sz="1661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.components[i] +    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              vector.components[i])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661">
                <a:solidFill>
                  <a:srgbClr val="FE8CFE"/>
                </a:solidFill>
                <a:latin typeface="Fira Code"/>
              </a:rPr>
              <a:t>return new </a:t>
            </a:r>
            <a:r>
              <a:rPr lang="en-US" sz="1661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1">
                <a:solidFill>
                  <a:srgbClr val="FBF3E4"/>
                </a:solidFill>
                <a:latin typeface="Fira Code"/>
              </a:rPr>
              <a:t>(output);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661">
                <a:solidFill>
                  <a:srgbClr val="D9D9D9"/>
                </a:solidFill>
                <a:latin typeface="Fira Code"/>
              </a:rPr>
              <a:t>// implementação de outros métodos</a:t>
            </a:r>
          </a:p>
          <a:p>
            <a:pPr>
              <a:lnSpc>
                <a:spcPts val="2326"/>
              </a:lnSpc>
            </a:pPr>
            <a:r>
              <a:rPr lang="en-US" sz="1661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375696" y="2808624"/>
            <a:ext cx="6373896" cy="202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Erro é apresentado no console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404324" y="5948383"/>
            <a:ext cx="6373896" cy="3778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E8CFE"/>
                </a:solidFill>
                <a:latin typeface="Fira Code"/>
              </a:rPr>
              <a:t>try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"Deu tudo certo!"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catch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(e) {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"Ops! Algum erro ocorreu"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finally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662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"Sempre vou ser executado"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3716" y="3215100"/>
            <a:ext cx="4633860" cy="548393"/>
            <a:chOff x="0" y="0"/>
            <a:chExt cx="975947" cy="115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5947" cy="115498"/>
            </a:xfrm>
            <a:custGeom>
              <a:avLst/>
              <a:gdLst/>
              <a:ahLst/>
              <a:cxnLst/>
              <a:rect l="l" t="t" r="r" b="b"/>
              <a:pathLst>
                <a:path w="975947" h="115498">
                  <a:moveTo>
                    <a:pt x="0" y="0"/>
                  </a:moveTo>
                  <a:lnTo>
                    <a:pt x="975947" y="0"/>
                  </a:lnTo>
                  <a:lnTo>
                    <a:pt x="97594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884382" y="3346065"/>
            <a:ext cx="875003" cy="28646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144000" y="2820048"/>
            <a:ext cx="8027283" cy="4865019"/>
            <a:chOff x="0" y="0"/>
            <a:chExt cx="1181648" cy="716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81648" cy="716150"/>
            </a:xfrm>
            <a:custGeom>
              <a:avLst/>
              <a:gdLst/>
              <a:ahLst/>
              <a:cxnLst/>
              <a:rect l="l" t="t" r="r" b="b"/>
              <a:pathLst>
                <a:path w="1181648" h="716150">
                  <a:moveTo>
                    <a:pt x="0" y="0"/>
                  </a:moveTo>
                  <a:lnTo>
                    <a:pt x="1181648" y="0"/>
                  </a:lnTo>
                  <a:lnTo>
                    <a:pt x="1181648" y="716150"/>
                  </a:lnTo>
                  <a:lnTo>
                    <a:pt x="0" y="7161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00279" y="2601934"/>
            <a:ext cx="8165008" cy="4892370"/>
            <a:chOff x="0" y="0"/>
            <a:chExt cx="1201921" cy="7201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1921" cy="720176"/>
            </a:xfrm>
            <a:custGeom>
              <a:avLst/>
              <a:gdLst/>
              <a:ahLst/>
              <a:cxnLst/>
              <a:rect l="l" t="t" r="r" b="b"/>
              <a:pathLst>
                <a:path w="1201921" h="720176">
                  <a:moveTo>
                    <a:pt x="0" y="0"/>
                  </a:moveTo>
                  <a:lnTo>
                    <a:pt x="1201921" y="0"/>
                  </a:lnTo>
                  <a:lnTo>
                    <a:pt x="1201921" y="720176"/>
                  </a:lnTo>
                  <a:lnTo>
                    <a:pt x="0" y="72017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293581" y="2601934"/>
            <a:ext cx="8171705" cy="548393"/>
            <a:chOff x="0" y="0"/>
            <a:chExt cx="1721060" cy="11549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21059" cy="115498"/>
            </a:xfrm>
            <a:custGeom>
              <a:avLst/>
              <a:gdLst/>
              <a:ahLst/>
              <a:cxnLst/>
              <a:rect l="l" t="t" r="r" b="b"/>
              <a:pathLst>
                <a:path w="1721059" h="115498">
                  <a:moveTo>
                    <a:pt x="0" y="0"/>
                  </a:moveTo>
                  <a:lnTo>
                    <a:pt x="1721059" y="0"/>
                  </a:lnTo>
                  <a:lnTo>
                    <a:pt x="172105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433420" y="2732899"/>
            <a:ext cx="875003" cy="28646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83716" y="3763493"/>
            <a:ext cx="4633860" cy="381864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18292" y="8294666"/>
            <a:ext cx="11013734" cy="788905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62323" y="878134"/>
            <a:ext cx="12696977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 CUSTOMIZADAS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90051" y="3313980"/>
            <a:ext cx="7610898" cy="386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9"/>
              </a:lnSpc>
            </a:pPr>
            <a:r>
              <a:rPr lang="en-US" sz="198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ApplicationError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extends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Error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name: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"Erro de aplicação"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79"/>
              </a:lnSpc>
            </a:pPr>
            <a:endParaRPr lang="en-US" sz="1985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constructor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(message: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(message);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endParaRPr lang="en-US" sz="1985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toString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(){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`${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.name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}: 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.message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}`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2713" y="2693487"/>
            <a:ext cx="8027283" cy="4865019"/>
            <a:chOff x="0" y="0"/>
            <a:chExt cx="1181648" cy="716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716150"/>
            </a:xfrm>
            <a:custGeom>
              <a:avLst/>
              <a:gdLst/>
              <a:ahLst/>
              <a:cxnLst/>
              <a:rect l="l" t="t" r="r" b="b"/>
              <a:pathLst>
                <a:path w="1181648" h="716150">
                  <a:moveTo>
                    <a:pt x="0" y="0"/>
                  </a:moveTo>
                  <a:lnTo>
                    <a:pt x="1181648" y="0"/>
                  </a:lnTo>
                  <a:lnTo>
                    <a:pt x="1181648" y="716150"/>
                  </a:lnTo>
                  <a:lnTo>
                    <a:pt x="0" y="7161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8992" y="2475373"/>
            <a:ext cx="8165008" cy="4892370"/>
            <a:chOff x="0" y="0"/>
            <a:chExt cx="1201921" cy="720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720176"/>
            </a:xfrm>
            <a:custGeom>
              <a:avLst/>
              <a:gdLst/>
              <a:ahLst/>
              <a:cxnLst/>
              <a:rect l="l" t="t" r="r" b="b"/>
              <a:pathLst>
                <a:path w="1201921" h="720176">
                  <a:moveTo>
                    <a:pt x="0" y="0"/>
                  </a:moveTo>
                  <a:lnTo>
                    <a:pt x="1201921" y="0"/>
                  </a:lnTo>
                  <a:lnTo>
                    <a:pt x="1201921" y="720176"/>
                  </a:lnTo>
                  <a:lnTo>
                    <a:pt x="0" y="72017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2295" y="2475373"/>
            <a:ext cx="8171705" cy="548393"/>
            <a:chOff x="0" y="0"/>
            <a:chExt cx="1721060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21059" cy="115498"/>
            </a:xfrm>
            <a:custGeom>
              <a:avLst/>
              <a:gdLst/>
              <a:ahLst/>
              <a:cxnLst/>
              <a:rect l="l" t="t" r="r" b="b"/>
              <a:pathLst>
                <a:path w="1721059" h="115498">
                  <a:moveTo>
                    <a:pt x="0" y="0"/>
                  </a:moveTo>
                  <a:lnTo>
                    <a:pt x="1721059" y="0"/>
                  </a:lnTo>
                  <a:lnTo>
                    <a:pt x="172105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12133" y="2606338"/>
            <a:ext cx="875003" cy="286462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0063817" y="2820682"/>
            <a:ext cx="7169781" cy="7158790"/>
            <a:chOff x="0" y="0"/>
            <a:chExt cx="1052359" cy="105074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52359" cy="1050745"/>
            </a:xfrm>
            <a:custGeom>
              <a:avLst/>
              <a:gdLst/>
              <a:ahLst/>
              <a:cxnLst/>
              <a:rect l="l" t="t" r="r" b="b"/>
              <a:pathLst>
                <a:path w="1052359" h="1050745">
                  <a:moveTo>
                    <a:pt x="0" y="0"/>
                  </a:moveTo>
                  <a:lnTo>
                    <a:pt x="1052359" y="0"/>
                  </a:lnTo>
                  <a:lnTo>
                    <a:pt x="1052359" y="1050745"/>
                  </a:lnTo>
                  <a:lnTo>
                    <a:pt x="0" y="105074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20550" y="2601934"/>
            <a:ext cx="7197800" cy="7267975"/>
            <a:chOff x="0" y="0"/>
            <a:chExt cx="1056471" cy="106677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56471" cy="1066771"/>
            </a:xfrm>
            <a:custGeom>
              <a:avLst/>
              <a:gdLst/>
              <a:ahLst/>
              <a:cxnLst/>
              <a:rect l="l" t="t" r="r" b="b"/>
              <a:pathLst>
                <a:path w="1056471" h="1066771">
                  <a:moveTo>
                    <a:pt x="0" y="0"/>
                  </a:moveTo>
                  <a:lnTo>
                    <a:pt x="1056471" y="0"/>
                  </a:lnTo>
                  <a:lnTo>
                    <a:pt x="1056471" y="1066771"/>
                  </a:lnTo>
                  <a:lnTo>
                    <a:pt x="0" y="106677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13398" y="2601934"/>
            <a:ext cx="7204952" cy="548393"/>
            <a:chOff x="0" y="0"/>
            <a:chExt cx="1517450" cy="11549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17450" cy="115498"/>
            </a:xfrm>
            <a:custGeom>
              <a:avLst/>
              <a:gdLst/>
              <a:ahLst/>
              <a:cxnLst/>
              <a:rect l="l" t="t" r="r" b="b"/>
              <a:pathLst>
                <a:path w="1517450" h="115498">
                  <a:moveTo>
                    <a:pt x="0" y="0"/>
                  </a:moveTo>
                  <a:lnTo>
                    <a:pt x="1517450" y="0"/>
                  </a:lnTo>
                  <a:lnTo>
                    <a:pt x="151745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353236" y="2732899"/>
            <a:ext cx="875003" cy="286462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3764067" y="8147831"/>
            <a:ext cx="5867547" cy="1831641"/>
            <a:chOff x="0" y="0"/>
            <a:chExt cx="1197024" cy="37366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97024" cy="373669"/>
            </a:xfrm>
            <a:custGeom>
              <a:avLst/>
              <a:gdLst/>
              <a:ahLst/>
              <a:cxnLst/>
              <a:rect l="l" t="t" r="r" b="b"/>
              <a:pathLst>
                <a:path w="1197024" h="373669">
                  <a:moveTo>
                    <a:pt x="67292" y="0"/>
                  </a:moveTo>
                  <a:lnTo>
                    <a:pt x="1129732" y="0"/>
                  </a:lnTo>
                  <a:cubicBezTo>
                    <a:pt x="1166897" y="0"/>
                    <a:pt x="1197024" y="30128"/>
                    <a:pt x="1197024" y="67292"/>
                  </a:cubicBezTo>
                  <a:lnTo>
                    <a:pt x="1197024" y="306377"/>
                  </a:lnTo>
                  <a:cubicBezTo>
                    <a:pt x="1197024" y="343541"/>
                    <a:pt x="1166897" y="373669"/>
                    <a:pt x="1129732" y="373669"/>
                  </a:cubicBezTo>
                  <a:lnTo>
                    <a:pt x="67292" y="373669"/>
                  </a:lnTo>
                  <a:cubicBezTo>
                    <a:pt x="30128" y="373669"/>
                    <a:pt x="0" y="343541"/>
                    <a:pt x="0" y="306377"/>
                  </a:cubicBezTo>
                  <a:lnTo>
                    <a:pt x="0" y="67292"/>
                  </a:lnTo>
                  <a:cubicBezTo>
                    <a:pt x="0" y="30128"/>
                    <a:pt x="30128" y="0"/>
                    <a:pt x="67292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"instanceof"</a:t>
              </a:r>
              <a:r>
                <a:rPr lang="en-US" sz="2271">
                  <a:solidFill>
                    <a:srgbClr val="000000"/>
                  </a:solidFill>
                  <a:latin typeface="Montserrat"/>
                </a:rPr>
                <a:t> utilizado para identificar se o objeto é uma instancia da classe ou interface informada</a:t>
              </a:r>
            </a:p>
          </p:txBody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100000">
            <a:off x="8265222" y="6981738"/>
            <a:ext cx="2732784" cy="772012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562323" y="878134"/>
            <a:ext cx="12696977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EXCEÇÕES CUSTOMIZADAS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68765" y="3187419"/>
            <a:ext cx="7610898" cy="386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9"/>
              </a:lnSpc>
            </a:pPr>
            <a:r>
              <a:rPr lang="en-US" sz="198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ApplicationError </a:t>
            </a:r>
            <a:r>
              <a:rPr lang="en-US" sz="1985">
                <a:solidFill>
                  <a:srgbClr val="2DBEB1"/>
                </a:solidFill>
                <a:latin typeface="Fira Code"/>
              </a:rPr>
              <a:t>extends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Error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name: 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"Erro de aplicação"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79"/>
              </a:lnSpc>
            </a:pPr>
            <a:endParaRPr lang="en-US" sz="1985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constructor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(message:</a:t>
            </a:r>
            <a:r>
              <a:rPr lang="en-US" sz="198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(message);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endParaRPr lang="en-US" sz="1985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toString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(){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85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`${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.name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}: ${</a:t>
            </a:r>
            <a:r>
              <a:rPr lang="en-US" sz="1985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.message</a:t>
            </a:r>
            <a:r>
              <a:rPr lang="en-US" sz="1985">
                <a:solidFill>
                  <a:srgbClr val="7ED957"/>
                </a:solidFill>
                <a:latin typeface="Fira Code"/>
              </a:rPr>
              <a:t>}`</a:t>
            </a:r>
            <a:r>
              <a:rPr lang="en-US" sz="1985">
                <a:solidFill>
                  <a:srgbClr val="FBF3E4"/>
                </a:solidFill>
                <a:latin typeface="Fira Code"/>
              </a:rPr>
              <a:t>) 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79"/>
              </a:lnSpc>
            </a:pPr>
            <a:r>
              <a:rPr lang="en-US" sz="198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611456" y="3316162"/>
            <a:ext cx="6909480" cy="633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7"/>
              </a:lnSpc>
            </a:pPr>
            <a:r>
              <a:rPr lang="en-US" sz="1990">
                <a:solidFill>
                  <a:srgbClr val="D9D9D9"/>
                </a:solidFill>
                <a:latin typeface="Fira Code"/>
              </a:rPr>
              <a:t>// código chamando a classe Vector</a:t>
            </a:r>
          </a:p>
          <a:p>
            <a:pPr>
              <a:lnSpc>
                <a:spcPts val="2787"/>
              </a:lnSpc>
            </a:pPr>
            <a:endParaRPr lang="en-US" sz="1990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vector1: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vector2: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Vector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90">
                <a:solidFill>
                  <a:srgbClr val="F7DF1E"/>
                </a:solidFill>
                <a:latin typeface="Fira Code"/>
              </a:rPr>
              <a:t>4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])</a:t>
            </a:r>
          </a:p>
          <a:p>
            <a:pPr>
              <a:lnSpc>
                <a:spcPts val="2787"/>
              </a:lnSpc>
            </a:pPr>
            <a:endParaRPr lang="en-US" sz="199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E8CFE"/>
                </a:solidFill>
                <a:latin typeface="Fira Code"/>
              </a:rPr>
              <a:t>try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(vector1.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(vector2))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"Deu tudo certo!"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catch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(e) 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if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(e </a:t>
            </a:r>
            <a:r>
              <a:rPr lang="en-US" sz="1990">
                <a:solidFill>
                  <a:srgbClr val="2DBEB1"/>
                </a:solidFill>
                <a:latin typeface="Fira Code"/>
              </a:rPr>
              <a:t>instanceof </a:t>
            </a:r>
            <a:r>
              <a:rPr lang="en-US" sz="1990">
                <a:solidFill>
                  <a:srgbClr val="70FEFE"/>
                </a:solidFill>
                <a:latin typeface="Fira Code"/>
              </a:rPr>
              <a:t>ApplicationError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"Erro app"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}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else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"Erro generico"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"Ops! Algum erro ocorreu"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} </a:t>
            </a:r>
            <a:r>
              <a:rPr lang="en-US" sz="1990">
                <a:solidFill>
                  <a:srgbClr val="FE8CFE"/>
                </a:solidFill>
                <a:latin typeface="Fira Code"/>
              </a:rPr>
              <a:t>finally 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90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90">
                <a:solidFill>
                  <a:srgbClr val="7ED957"/>
                </a:solidFill>
                <a:latin typeface="Fira Code"/>
              </a:rPr>
              <a:t>"Sempre vou ser executado"</a:t>
            </a:r>
            <a:r>
              <a:rPr lang="en-US" sz="1990">
                <a:solidFill>
                  <a:srgbClr val="FBF3E4"/>
                </a:solidFill>
                <a:latin typeface="Fira Code"/>
              </a:rPr>
              <a:t>)</a:t>
            </a:r>
          </a:p>
          <a:p>
            <a:pPr>
              <a:lnSpc>
                <a:spcPts val="2787"/>
              </a:lnSpc>
            </a:pPr>
            <a:r>
              <a:rPr lang="en-US" sz="199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84632" y="4454418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01749" y="4200531"/>
            <a:ext cx="6722606" cy="1701183"/>
            <a:chOff x="0" y="0"/>
            <a:chExt cx="1181648" cy="299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648" cy="299021"/>
            </a:xfrm>
            <a:custGeom>
              <a:avLst/>
              <a:gdLst/>
              <a:ahLst/>
              <a:cxnLst/>
              <a:rect l="l" t="t" r="r" b="b"/>
              <a:pathLst>
                <a:path w="1181648" h="299021">
                  <a:moveTo>
                    <a:pt x="0" y="0"/>
                  </a:moveTo>
                  <a:lnTo>
                    <a:pt x="1181648" y="0"/>
                  </a:lnTo>
                  <a:lnTo>
                    <a:pt x="1181648" y="299021"/>
                  </a:lnTo>
                  <a:lnTo>
                    <a:pt x="0" y="2990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32628" y="4017867"/>
            <a:ext cx="6837946" cy="1724089"/>
            <a:chOff x="0" y="0"/>
            <a:chExt cx="1201921" cy="3030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1921" cy="303047"/>
            </a:xfrm>
            <a:custGeom>
              <a:avLst/>
              <a:gdLst/>
              <a:ahLst/>
              <a:cxnLst/>
              <a:rect l="l" t="t" r="r" b="b"/>
              <a:pathLst>
                <a:path w="1201921" h="303047">
                  <a:moveTo>
                    <a:pt x="0" y="0"/>
                  </a:moveTo>
                  <a:lnTo>
                    <a:pt x="1201921" y="0"/>
                  </a:lnTo>
                  <a:lnTo>
                    <a:pt x="1201921" y="303047"/>
                  </a:lnTo>
                  <a:lnTo>
                    <a:pt x="0" y="30304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51331" y="4017867"/>
            <a:ext cx="6819243" cy="548393"/>
            <a:chOff x="0" y="0"/>
            <a:chExt cx="1436215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l="l" t="t" r="r" b="b"/>
              <a:pathLst>
                <a:path w="1436215" h="115498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291169" y="4148832"/>
            <a:ext cx="875003" cy="2864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459051" y="4617516"/>
            <a:ext cx="6373896" cy="87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declaração Array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array: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&gt; 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10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90448">
            <a:off x="8910132" y="5818156"/>
            <a:ext cx="2732784" cy="77201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694930" y="5977914"/>
            <a:ext cx="3791254" cy="1611428"/>
            <a:chOff x="0" y="0"/>
            <a:chExt cx="773444" cy="328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Definição do tipo a ser utilizado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145778">
            <a:off x="11028719" y="3906057"/>
            <a:ext cx="2732784" cy="77201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3784998" y="3343118"/>
            <a:ext cx="3791254" cy="1611428"/>
            <a:chOff x="0" y="0"/>
            <a:chExt cx="773444" cy="32874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Tamanho do Array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994409" y="3559131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118346" y="3386155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143990" y="3386155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234210" y="3494667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427456" y="3933435"/>
            <a:ext cx="4822706" cy="224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98759" y="4151371"/>
            <a:ext cx="6880398" cy="3869482"/>
            <a:chOff x="0" y="0"/>
            <a:chExt cx="1297103" cy="72948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l="l" t="t" r="r" b="b"/>
              <a:pathLst>
                <a:path w="1297103" h="729481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20786" y="3981060"/>
            <a:ext cx="6991448" cy="3936407"/>
            <a:chOff x="0" y="0"/>
            <a:chExt cx="1318039" cy="7420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l="l" t="t" r="r" b="b"/>
              <a:pathLst>
                <a:path w="1318039" h="742098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48340" y="3981060"/>
            <a:ext cx="6963894" cy="454016"/>
            <a:chOff x="0" y="0"/>
            <a:chExt cx="1466680" cy="9562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66680" cy="95621"/>
            </a:xfrm>
            <a:custGeom>
              <a:avLst/>
              <a:gdLst/>
              <a:ahLst/>
              <a:cxnLst/>
              <a:rect l="l" t="t" r="r" b="b"/>
              <a:pathLst>
                <a:path w="1466680" h="95621">
                  <a:moveTo>
                    <a:pt x="0" y="0"/>
                  </a:moveTo>
                  <a:lnTo>
                    <a:pt x="1466680" y="0"/>
                  </a:lnTo>
                  <a:lnTo>
                    <a:pt x="1466680" y="95621"/>
                  </a:lnTo>
                  <a:lnTo>
                    <a:pt x="0" y="95621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434865" y="4087900"/>
            <a:ext cx="713822" cy="233694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625134" y="4519174"/>
            <a:ext cx="6488310" cy="328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7"/>
              </a:lnSpc>
            </a:pPr>
            <a:r>
              <a:rPr lang="en-US" sz="2076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076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8713631" y="7134590"/>
            <a:ext cx="5388596" cy="2861344"/>
            <a:chOff x="0" y="0"/>
            <a:chExt cx="1000214" cy="5311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837568" y="6961614"/>
            <a:ext cx="5510852" cy="2938064"/>
            <a:chOff x="0" y="0"/>
            <a:chExt cx="1022907" cy="54535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863213" y="6961614"/>
            <a:ext cx="5485208" cy="444817"/>
            <a:chOff x="0" y="0"/>
            <a:chExt cx="1155251" cy="93684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953433" y="7070127"/>
            <a:ext cx="724992" cy="237351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9146679" y="7508894"/>
            <a:ext cx="4340579" cy="224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5452" y="5042567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89390" y="4869591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5034" y="4869591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5254" y="4978103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598500" y="5416871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5452" y="5042567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89390" y="4869591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5034" y="4869591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5254" y="4978103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598500" y="5416871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90448">
            <a:off x="10420164" y="6036469"/>
            <a:ext cx="2732784" cy="772012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204962" y="6196227"/>
            <a:ext cx="3791254" cy="1611428"/>
            <a:chOff x="0" y="0"/>
            <a:chExt cx="773444" cy="328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Declaração do tipo genérico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5452" y="5042567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89390" y="4869591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5034" y="4869591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5254" y="4978103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598500" y="5416871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90448">
            <a:off x="10420164" y="6036469"/>
            <a:ext cx="2732784" cy="772012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204962" y="6196227"/>
            <a:ext cx="3791254" cy="1611428"/>
            <a:chOff x="0" y="0"/>
            <a:chExt cx="773444" cy="328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Declaração do tipo genérico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245102" flipH="1">
            <a:off x="8420374" y="4483585"/>
            <a:ext cx="2732784" cy="77201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1184457" y="3366675"/>
            <a:ext cx="3791254" cy="1611428"/>
            <a:chOff x="0" y="0"/>
            <a:chExt cx="773444" cy="32874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Argumento do tipo genérico declarado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697898" y="2875139"/>
            <a:ext cx="3901328" cy="3079046"/>
            <a:chOff x="0" y="0"/>
            <a:chExt cx="694872" cy="548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27058" y="2694875"/>
            <a:ext cx="4002237" cy="3129031"/>
            <a:chOff x="0" y="0"/>
            <a:chExt cx="712845" cy="5573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27058" y="2694875"/>
            <a:ext cx="4002237" cy="473522"/>
            <a:chOff x="0" y="0"/>
            <a:chExt cx="97619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947804" y="2807959"/>
            <a:ext cx="755542" cy="24735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149193" y="3276748"/>
            <a:ext cx="3182838" cy="232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2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 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458705" y="2875139"/>
            <a:ext cx="3901328" cy="3079046"/>
            <a:chOff x="0" y="0"/>
            <a:chExt cx="694872" cy="5484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87865" y="2694875"/>
            <a:ext cx="4002237" cy="3129031"/>
            <a:chOff x="0" y="0"/>
            <a:chExt cx="712845" cy="5573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87865" y="2694875"/>
            <a:ext cx="4002237" cy="473522"/>
            <a:chOff x="0" y="0"/>
            <a:chExt cx="976196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08611" y="2807959"/>
            <a:ext cx="755542" cy="247353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910000" y="3276748"/>
            <a:ext cx="3182472" cy="229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20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30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458705" y="6555129"/>
            <a:ext cx="3901328" cy="3079046"/>
            <a:chOff x="0" y="0"/>
            <a:chExt cx="694872" cy="5484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587865" y="6374864"/>
            <a:ext cx="4002237" cy="3129031"/>
            <a:chOff x="0" y="0"/>
            <a:chExt cx="712845" cy="55731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587865" y="6374864"/>
            <a:ext cx="4002237" cy="473522"/>
            <a:chOff x="0" y="0"/>
            <a:chExt cx="976196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08611" y="6487949"/>
            <a:ext cx="755542" cy="247353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9910000" y="6956737"/>
            <a:ext cx="3350085" cy="229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"Blue"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"Yellow"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"Orange"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F7DF1E"/>
                </a:solidFill>
                <a:latin typeface="Fira Code"/>
              </a:rPr>
              <a:t>"Red"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4697898" y="6489989"/>
            <a:ext cx="3901328" cy="3079046"/>
            <a:chOff x="0" y="0"/>
            <a:chExt cx="694872" cy="54841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827058" y="6309724"/>
            <a:ext cx="4002237" cy="3129031"/>
            <a:chOff x="0" y="0"/>
            <a:chExt cx="712845" cy="55731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4827058" y="6309724"/>
            <a:ext cx="4002237" cy="473522"/>
            <a:chOff x="0" y="0"/>
            <a:chExt cx="976196" cy="11549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947804" y="6422809"/>
            <a:ext cx="755542" cy="247353"/>
          </a:xfrm>
          <a:prstGeom prst="rect">
            <a:avLst/>
          </a:prstGeom>
        </p:spPr>
      </p:pic>
      <p:sp>
        <p:nvSpPr>
          <p:cNvPr id="46" name="TextBox 46"/>
          <p:cNvSpPr txBox="1"/>
          <p:nvPr/>
        </p:nvSpPr>
        <p:spPr>
          <a:xfrm>
            <a:off x="5149193" y="6891598"/>
            <a:ext cx="3182838" cy="232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1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2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 \\ 3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        </a:t>
            </a:r>
            <a:r>
              <a:rPr lang="en-US" sz="2198">
                <a:solidFill>
                  <a:srgbClr val="D9D9D9"/>
                </a:solidFill>
                <a:latin typeface="Fira Code"/>
              </a:rPr>
              <a:t>\\ 4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2985815" y="1237596"/>
            <a:ext cx="4273485" cy="1089350"/>
            <a:chOff x="0" y="0"/>
            <a:chExt cx="14484956" cy="3692346"/>
          </a:xfrm>
        </p:grpSpPr>
        <p:sp>
          <p:nvSpPr>
            <p:cNvPr id="48" name="Freeform 4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449121">
            <a:off x="11777879" y="1545047"/>
            <a:ext cx="1213536" cy="878297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13111886" y="1494621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257419" y="4259390"/>
            <a:ext cx="4273485" cy="1089350"/>
            <a:chOff x="0" y="0"/>
            <a:chExt cx="14484956" cy="3692346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5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800000" flipH="1">
            <a:off x="3484362" y="3381093"/>
            <a:ext cx="1213536" cy="878297"/>
          </a:xfrm>
          <a:prstGeom prst="rect">
            <a:avLst/>
          </a:prstGeom>
        </p:spPr>
      </p:pic>
      <p:sp>
        <p:nvSpPr>
          <p:cNvPr id="56" name="TextBox 56"/>
          <p:cNvSpPr txBox="1"/>
          <p:nvPr/>
        </p:nvSpPr>
        <p:spPr>
          <a:xfrm>
            <a:off x="383490" y="4516415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implicito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73922" y="7951327"/>
            <a:ext cx="4273485" cy="1089350"/>
            <a:chOff x="0" y="0"/>
            <a:chExt cx="14484956" cy="3692346"/>
          </a:xfrm>
        </p:grpSpPr>
        <p:sp>
          <p:nvSpPr>
            <p:cNvPr id="58" name="Freeform 5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l="l" t="t" r="r" b="b"/>
              <a:pathLst>
                <a:path w="14421456" h="362884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l="l" t="t" r="r" b="b"/>
              <a:pathLst>
                <a:path w="14484956" h="3692347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60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800000" flipH="1">
            <a:off x="3400865" y="7073030"/>
            <a:ext cx="1213536" cy="878297"/>
          </a:xfrm>
          <a:prstGeom prst="rect">
            <a:avLst/>
          </a:prstGeom>
        </p:spPr>
      </p:pic>
      <p:sp>
        <p:nvSpPr>
          <p:cNvPr id="61" name="TextBox 61"/>
          <p:cNvSpPr txBox="1"/>
          <p:nvPr/>
        </p:nvSpPr>
        <p:spPr>
          <a:xfrm>
            <a:off x="299993" y="7955339"/>
            <a:ext cx="4021343" cy="99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Numérico e explicito incremental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14569151" y="8041064"/>
            <a:ext cx="2564078" cy="1089350"/>
            <a:chOff x="0" y="0"/>
            <a:chExt cx="8690931" cy="3692346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8627431" cy="3628846"/>
            </a:xfrm>
            <a:custGeom>
              <a:avLst/>
              <a:gdLst/>
              <a:ahLst/>
              <a:cxnLst/>
              <a:rect l="l" t="t" r="r" b="b"/>
              <a:pathLst>
                <a:path w="8627431" h="3628846">
                  <a:moveTo>
                    <a:pt x="8534721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33450" y="0"/>
                  </a:lnTo>
                  <a:cubicBezTo>
                    <a:pt x="8584250" y="0"/>
                    <a:pt x="8626161" y="41910"/>
                    <a:pt x="8626161" y="92710"/>
                  </a:cubicBezTo>
                  <a:lnTo>
                    <a:pt x="8626161" y="3534866"/>
                  </a:lnTo>
                  <a:cubicBezTo>
                    <a:pt x="8627431" y="3586936"/>
                    <a:pt x="8585521" y="3628846"/>
                    <a:pt x="8534721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0" y="0"/>
              <a:ext cx="8690931" cy="3692347"/>
            </a:xfrm>
            <a:custGeom>
              <a:avLst/>
              <a:gdLst/>
              <a:ahLst/>
              <a:cxnLst/>
              <a:rect l="l" t="t" r="r" b="b"/>
              <a:pathLst>
                <a:path w="8690931" h="3692347">
                  <a:moveTo>
                    <a:pt x="8566471" y="59690"/>
                  </a:moveTo>
                  <a:cubicBezTo>
                    <a:pt x="8602031" y="59690"/>
                    <a:pt x="8631241" y="88900"/>
                    <a:pt x="8631241" y="124460"/>
                  </a:cubicBezTo>
                  <a:lnTo>
                    <a:pt x="8631241" y="3567886"/>
                  </a:lnTo>
                  <a:cubicBezTo>
                    <a:pt x="8631241" y="3603447"/>
                    <a:pt x="8602031" y="3632657"/>
                    <a:pt x="8566471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566471" y="59690"/>
                  </a:lnTo>
                  <a:moveTo>
                    <a:pt x="856647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8566471" y="3692347"/>
                  </a:lnTo>
                  <a:cubicBezTo>
                    <a:pt x="8635051" y="3692347"/>
                    <a:pt x="8690931" y="3636466"/>
                    <a:pt x="8690931" y="3567886"/>
                  </a:cubicBezTo>
                  <a:lnTo>
                    <a:pt x="8690931" y="124460"/>
                  </a:lnTo>
                  <a:cubicBezTo>
                    <a:pt x="8690931" y="55880"/>
                    <a:pt x="8635051" y="0"/>
                    <a:pt x="85664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5" name="TextBox 65"/>
          <p:cNvSpPr txBox="1"/>
          <p:nvPr/>
        </p:nvSpPr>
        <p:spPr>
          <a:xfrm>
            <a:off x="13837752" y="8298090"/>
            <a:ext cx="4021343" cy="48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String</a:t>
            </a:r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031744">
            <a:off x="13758063" y="7381965"/>
            <a:ext cx="1213536" cy="8782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65452" y="5042567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89390" y="4869591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5034" y="4869591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5254" y="4978103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598500" y="5416871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90448">
            <a:off x="10420164" y="6036469"/>
            <a:ext cx="2732784" cy="772012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3204962" y="6196227"/>
            <a:ext cx="3791254" cy="1611428"/>
            <a:chOff x="0" y="0"/>
            <a:chExt cx="773444" cy="32874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Declaração do tipo genérico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245102" flipH="1">
            <a:off x="8420374" y="4483585"/>
            <a:ext cx="2732784" cy="772012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11184457" y="3366675"/>
            <a:ext cx="3791254" cy="1611428"/>
            <a:chOff x="0" y="0"/>
            <a:chExt cx="773444" cy="32874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73444" cy="328744"/>
            </a:xfrm>
            <a:custGeom>
              <a:avLst/>
              <a:gdLst/>
              <a:ahLst/>
              <a:cxnLst/>
              <a:rect l="l" t="t" r="r" b="b"/>
              <a:pathLst>
                <a:path w="773444" h="328744">
                  <a:moveTo>
                    <a:pt x="104144" y="0"/>
                  </a:moveTo>
                  <a:lnTo>
                    <a:pt x="669300" y="0"/>
                  </a:lnTo>
                  <a:cubicBezTo>
                    <a:pt x="696921" y="0"/>
                    <a:pt x="723410" y="10972"/>
                    <a:pt x="742941" y="30503"/>
                  </a:cubicBezTo>
                  <a:cubicBezTo>
                    <a:pt x="762472" y="50034"/>
                    <a:pt x="773444" y="76524"/>
                    <a:pt x="773444" y="104144"/>
                  </a:cubicBezTo>
                  <a:lnTo>
                    <a:pt x="773444" y="224599"/>
                  </a:lnTo>
                  <a:cubicBezTo>
                    <a:pt x="773444" y="282116"/>
                    <a:pt x="726817" y="328744"/>
                    <a:pt x="669300" y="328744"/>
                  </a:cubicBezTo>
                  <a:lnTo>
                    <a:pt x="104144" y="328744"/>
                  </a:lnTo>
                  <a:cubicBezTo>
                    <a:pt x="46627" y="328744"/>
                    <a:pt x="0" y="282116"/>
                    <a:pt x="0" y="224599"/>
                  </a:cubicBezTo>
                  <a:lnTo>
                    <a:pt x="0" y="104144"/>
                  </a:lnTo>
                  <a:cubicBezTo>
                    <a:pt x="0" y="76524"/>
                    <a:pt x="10972" y="50034"/>
                    <a:pt x="30503" y="30503"/>
                  </a:cubicBezTo>
                  <a:cubicBezTo>
                    <a:pt x="50034" y="10972"/>
                    <a:pt x="76524" y="0"/>
                    <a:pt x="10414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Argumento do tipo genérico declarado</a:t>
              </a: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245102">
            <a:off x="5232108" y="6087233"/>
            <a:ext cx="2732784" cy="772012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1962076" y="7262696"/>
            <a:ext cx="3618229" cy="1611428"/>
            <a:chOff x="0" y="0"/>
            <a:chExt cx="738146" cy="32874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8146" cy="328744"/>
            </a:xfrm>
            <a:custGeom>
              <a:avLst/>
              <a:gdLst/>
              <a:ahLst/>
              <a:cxnLst/>
              <a:rect l="l" t="t" r="r" b="b"/>
              <a:pathLst>
                <a:path w="738146" h="328744">
                  <a:moveTo>
                    <a:pt x="109125" y="0"/>
                  </a:moveTo>
                  <a:lnTo>
                    <a:pt x="629021" y="0"/>
                  </a:lnTo>
                  <a:cubicBezTo>
                    <a:pt x="689289" y="0"/>
                    <a:pt x="738146" y="48857"/>
                    <a:pt x="738146" y="109125"/>
                  </a:cubicBezTo>
                  <a:lnTo>
                    <a:pt x="738146" y="219619"/>
                  </a:lnTo>
                  <a:cubicBezTo>
                    <a:pt x="738146" y="279887"/>
                    <a:pt x="689289" y="328744"/>
                    <a:pt x="629021" y="328744"/>
                  </a:cubicBezTo>
                  <a:lnTo>
                    <a:pt x="109125" y="328744"/>
                  </a:lnTo>
                  <a:cubicBezTo>
                    <a:pt x="48857" y="328744"/>
                    <a:pt x="0" y="279887"/>
                    <a:pt x="0" y="219619"/>
                  </a:cubicBezTo>
                  <a:lnTo>
                    <a:pt x="0" y="109125"/>
                  </a:lnTo>
                  <a:cubicBezTo>
                    <a:pt x="0" y="48857"/>
                    <a:pt x="48857" y="0"/>
                    <a:pt x="109125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 dirty="0" err="1">
                  <a:solidFill>
                    <a:srgbClr val="000000"/>
                  </a:solidFill>
                  <a:latin typeface="Montserrat"/>
                </a:rPr>
                <a:t>Retorno</a:t>
              </a:r>
              <a:r>
                <a:rPr lang="en-US" sz="2271" dirty="0">
                  <a:solidFill>
                    <a:srgbClr val="000000"/>
                  </a:solidFill>
                  <a:latin typeface="Montserrat"/>
                </a:rPr>
                <a:t> do </a:t>
              </a:r>
              <a:r>
                <a:rPr lang="en-US" sz="2271" dirty="0" err="1">
                  <a:solidFill>
                    <a:srgbClr val="000000"/>
                  </a:solidFill>
                  <a:latin typeface="Montserrat"/>
                </a:rPr>
                <a:t>tipo</a:t>
              </a:r>
              <a:r>
                <a:rPr lang="en-US" sz="2271" dirty="0">
                  <a:solidFill>
                    <a:srgbClr val="000000"/>
                  </a:solidFill>
                  <a:latin typeface="Montserrat"/>
                </a:rPr>
                <a:t> </a:t>
              </a:r>
              <a:r>
                <a:rPr lang="en-US" sz="2271" dirty="0" err="1">
                  <a:solidFill>
                    <a:srgbClr val="000000"/>
                  </a:solidFill>
                  <a:latin typeface="Montserrat"/>
                </a:rPr>
                <a:t>genérico</a:t>
              </a:r>
              <a:r>
                <a:rPr lang="en-US" sz="2271" dirty="0">
                  <a:solidFill>
                    <a:srgbClr val="000000"/>
                  </a:solidFill>
                  <a:latin typeface="Montserrat"/>
                </a:rPr>
                <a:t> </a:t>
              </a:r>
              <a:r>
                <a:rPr lang="en-US" sz="2271" dirty="0" err="1">
                  <a:solidFill>
                    <a:srgbClr val="000000"/>
                  </a:solidFill>
                  <a:latin typeface="Montserrat"/>
                </a:rPr>
                <a:t>declarado</a:t>
              </a:r>
              <a:endParaRPr lang="en-US" sz="2271" dirty="0">
                <a:solidFill>
                  <a:srgbClr val="000000"/>
                </a:solidFill>
                <a:latin typeface="Montserrat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430500" y="3453887"/>
            <a:ext cx="7291866" cy="4450023"/>
            <a:chOff x="0" y="0"/>
            <a:chExt cx="1353493" cy="825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53493" cy="825999"/>
            </a:xfrm>
            <a:custGeom>
              <a:avLst/>
              <a:gdLst/>
              <a:ahLst/>
              <a:cxnLst/>
              <a:rect l="l" t="t" r="r" b="b"/>
              <a:pathLst>
                <a:path w="1353493" h="825999">
                  <a:moveTo>
                    <a:pt x="0" y="0"/>
                  </a:moveTo>
                  <a:lnTo>
                    <a:pt x="1353493" y="0"/>
                  </a:lnTo>
                  <a:lnTo>
                    <a:pt x="1353493" y="825999"/>
                  </a:lnTo>
                  <a:lnTo>
                    <a:pt x="0" y="825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4437" y="3280912"/>
            <a:ext cx="7571417" cy="4511014"/>
            <a:chOff x="0" y="0"/>
            <a:chExt cx="1405382" cy="837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05382" cy="837320"/>
            </a:xfrm>
            <a:custGeom>
              <a:avLst/>
              <a:gdLst/>
              <a:ahLst/>
              <a:cxnLst/>
              <a:rect l="l" t="t" r="r" b="b"/>
              <a:pathLst>
                <a:path w="1405382" h="837320">
                  <a:moveTo>
                    <a:pt x="0" y="0"/>
                  </a:moveTo>
                  <a:lnTo>
                    <a:pt x="1405382" y="0"/>
                  </a:lnTo>
                  <a:lnTo>
                    <a:pt x="1405382" y="837320"/>
                  </a:lnTo>
                  <a:lnTo>
                    <a:pt x="0" y="83732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80082" y="3280912"/>
            <a:ext cx="7545772" cy="444817"/>
            <a:chOff x="0" y="0"/>
            <a:chExt cx="158923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9231" cy="93684"/>
            </a:xfrm>
            <a:custGeom>
              <a:avLst/>
              <a:gdLst/>
              <a:ahLst/>
              <a:cxnLst/>
              <a:rect l="l" t="t" r="r" b="b"/>
              <a:pathLst>
                <a:path w="1589231" h="93684">
                  <a:moveTo>
                    <a:pt x="0" y="0"/>
                  </a:moveTo>
                  <a:lnTo>
                    <a:pt x="1589231" y="0"/>
                  </a:lnTo>
                  <a:lnTo>
                    <a:pt x="158923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670302" y="3389424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863548" y="3828192"/>
            <a:ext cx="7071420" cy="370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 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29734" y="4675643"/>
            <a:ext cx="5388596" cy="2861344"/>
            <a:chOff x="0" y="0"/>
            <a:chExt cx="1000214" cy="5311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53671" y="4502667"/>
            <a:ext cx="5510852" cy="2938064"/>
            <a:chOff x="0" y="0"/>
            <a:chExt cx="1022907" cy="54535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879315" y="4502667"/>
            <a:ext cx="5485208" cy="444817"/>
            <a:chOff x="0" y="0"/>
            <a:chExt cx="1155251" cy="936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969535" y="4611179"/>
            <a:ext cx="724992" cy="23735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162781" y="5049947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430500" y="3453887"/>
            <a:ext cx="7291866" cy="4450023"/>
            <a:chOff x="0" y="0"/>
            <a:chExt cx="1353493" cy="825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53493" cy="825999"/>
            </a:xfrm>
            <a:custGeom>
              <a:avLst/>
              <a:gdLst/>
              <a:ahLst/>
              <a:cxnLst/>
              <a:rect l="l" t="t" r="r" b="b"/>
              <a:pathLst>
                <a:path w="1353493" h="825999">
                  <a:moveTo>
                    <a:pt x="0" y="0"/>
                  </a:moveTo>
                  <a:lnTo>
                    <a:pt x="1353493" y="0"/>
                  </a:lnTo>
                  <a:lnTo>
                    <a:pt x="1353493" y="825999"/>
                  </a:lnTo>
                  <a:lnTo>
                    <a:pt x="0" y="825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4437" y="3280912"/>
            <a:ext cx="7571417" cy="4511014"/>
            <a:chOff x="0" y="0"/>
            <a:chExt cx="1405382" cy="837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05382" cy="837320"/>
            </a:xfrm>
            <a:custGeom>
              <a:avLst/>
              <a:gdLst/>
              <a:ahLst/>
              <a:cxnLst/>
              <a:rect l="l" t="t" r="r" b="b"/>
              <a:pathLst>
                <a:path w="1405382" h="837320">
                  <a:moveTo>
                    <a:pt x="0" y="0"/>
                  </a:moveTo>
                  <a:lnTo>
                    <a:pt x="1405382" y="0"/>
                  </a:lnTo>
                  <a:lnTo>
                    <a:pt x="1405382" y="837320"/>
                  </a:lnTo>
                  <a:lnTo>
                    <a:pt x="0" y="83732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80082" y="3280912"/>
            <a:ext cx="7545772" cy="444817"/>
            <a:chOff x="0" y="0"/>
            <a:chExt cx="158923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9231" cy="93684"/>
            </a:xfrm>
            <a:custGeom>
              <a:avLst/>
              <a:gdLst/>
              <a:ahLst/>
              <a:cxnLst/>
              <a:rect l="l" t="t" r="r" b="b"/>
              <a:pathLst>
                <a:path w="1589231" h="93684">
                  <a:moveTo>
                    <a:pt x="0" y="0"/>
                  </a:moveTo>
                  <a:lnTo>
                    <a:pt x="1589231" y="0"/>
                  </a:lnTo>
                  <a:lnTo>
                    <a:pt x="158923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670302" y="3389424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863548" y="3828192"/>
            <a:ext cx="7071420" cy="370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 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29734" y="4675643"/>
            <a:ext cx="5388596" cy="2861344"/>
            <a:chOff x="0" y="0"/>
            <a:chExt cx="1000214" cy="5311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53671" y="4502667"/>
            <a:ext cx="5510852" cy="2938064"/>
            <a:chOff x="0" y="0"/>
            <a:chExt cx="1022907" cy="54535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879315" y="4502667"/>
            <a:ext cx="5485208" cy="444817"/>
            <a:chOff x="0" y="0"/>
            <a:chExt cx="1155251" cy="936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969535" y="4611179"/>
            <a:ext cx="724992" cy="23735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162781" y="5049947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246775" flipH="1">
            <a:off x="11460120" y="2657027"/>
            <a:ext cx="2232352" cy="630639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13678812" y="1135571"/>
            <a:ext cx="4609188" cy="2318316"/>
            <a:chOff x="0" y="0"/>
            <a:chExt cx="940309" cy="472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40309" cy="472954"/>
            </a:xfrm>
            <a:custGeom>
              <a:avLst/>
              <a:gdLst/>
              <a:ahLst/>
              <a:cxnLst/>
              <a:rect l="l" t="t" r="r" b="b"/>
              <a:pathLst>
                <a:path w="940309" h="472954">
                  <a:moveTo>
                    <a:pt x="85663" y="0"/>
                  </a:moveTo>
                  <a:lnTo>
                    <a:pt x="854646" y="0"/>
                  </a:lnTo>
                  <a:cubicBezTo>
                    <a:pt x="901956" y="0"/>
                    <a:pt x="940309" y="38353"/>
                    <a:pt x="940309" y="85663"/>
                  </a:cubicBezTo>
                  <a:lnTo>
                    <a:pt x="940309" y="387291"/>
                  </a:lnTo>
                  <a:cubicBezTo>
                    <a:pt x="940309" y="434601"/>
                    <a:pt x="901956" y="472954"/>
                    <a:pt x="854646" y="472954"/>
                  </a:cubicBezTo>
                  <a:lnTo>
                    <a:pt x="85663" y="472954"/>
                  </a:lnTo>
                  <a:cubicBezTo>
                    <a:pt x="38353" y="472954"/>
                    <a:pt x="0" y="434601"/>
                    <a:pt x="0" y="387291"/>
                  </a:cubicBezTo>
                  <a:lnTo>
                    <a:pt x="0" y="85663"/>
                  </a:lnTo>
                  <a:cubicBezTo>
                    <a:pt x="0" y="38353"/>
                    <a:pt x="38353" y="0"/>
                    <a:pt x="85663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O precisa ter a mesma referência no contexto da classe. Pode ser diferente da referência usada nas classes/interfaces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430500" y="3453887"/>
            <a:ext cx="7291866" cy="4450023"/>
            <a:chOff x="0" y="0"/>
            <a:chExt cx="1353493" cy="825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53493" cy="825999"/>
            </a:xfrm>
            <a:custGeom>
              <a:avLst/>
              <a:gdLst/>
              <a:ahLst/>
              <a:cxnLst/>
              <a:rect l="l" t="t" r="r" b="b"/>
              <a:pathLst>
                <a:path w="1353493" h="825999">
                  <a:moveTo>
                    <a:pt x="0" y="0"/>
                  </a:moveTo>
                  <a:lnTo>
                    <a:pt x="1353493" y="0"/>
                  </a:lnTo>
                  <a:lnTo>
                    <a:pt x="1353493" y="825999"/>
                  </a:lnTo>
                  <a:lnTo>
                    <a:pt x="0" y="8259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4437" y="3280912"/>
            <a:ext cx="8814047" cy="4511014"/>
            <a:chOff x="0" y="0"/>
            <a:chExt cx="1636035" cy="837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035" cy="837320"/>
            </a:xfrm>
            <a:custGeom>
              <a:avLst/>
              <a:gdLst/>
              <a:ahLst/>
              <a:cxnLst/>
              <a:rect l="l" t="t" r="r" b="b"/>
              <a:pathLst>
                <a:path w="1636035" h="837320">
                  <a:moveTo>
                    <a:pt x="0" y="0"/>
                  </a:moveTo>
                  <a:lnTo>
                    <a:pt x="1636035" y="0"/>
                  </a:lnTo>
                  <a:lnTo>
                    <a:pt x="1636035" y="837320"/>
                  </a:lnTo>
                  <a:lnTo>
                    <a:pt x="0" y="83732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80082" y="3280912"/>
            <a:ext cx="8788403" cy="444817"/>
            <a:chOff x="0" y="0"/>
            <a:chExt cx="1850943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0943" cy="93684"/>
            </a:xfrm>
            <a:custGeom>
              <a:avLst/>
              <a:gdLst/>
              <a:ahLst/>
              <a:cxnLst/>
              <a:rect l="l" t="t" r="r" b="b"/>
              <a:pathLst>
                <a:path w="1850943" h="93684">
                  <a:moveTo>
                    <a:pt x="0" y="0"/>
                  </a:moveTo>
                  <a:lnTo>
                    <a:pt x="1850943" y="0"/>
                  </a:lnTo>
                  <a:lnTo>
                    <a:pt x="1850943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670302" y="3389424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863548" y="3828192"/>
            <a:ext cx="8035826" cy="370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Type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 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29734" y="4675643"/>
            <a:ext cx="5388596" cy="2861344"/>
            <a:chOff x="0" y="0"/>
            <a:chExt cx="1000214" cy="5311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53671" y="4502667"/>
            <a:ext cx="5510852" cy="2938064"/>
            <a:chOff x="0" y="0"/>
            <a:chExt cx="1022907" cy="54535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879315" y="4502667"/>
            <a:ext cx="5485208" cy="444817"/>
            <a:chOff x="0" y="0"/>
            <a:chExt cx="1155251" cy="936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969535" y="4611179"/>
            <a:ext cx="724992" cy="23735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162781" y="5049947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246775" flipH="1">
            <a:off x="11633145" y="2573370"/>
            <a:ext cx="2232352" cy="630639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13678812" y="1135571"/>
            <a:ext cx="4609188" cy="2318316"/>
            <a:chOff x="0" y="0"/>
            <a:chExt cx="940309" cy="472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40309" cy="472954"/>
            </a:xfrm>
            <a:custGeom>
              <a:avLst/>
              <a:gdLst/>
              <a:ahLst/>
              <a:cxnLst/>
              <a:rect l="l" t="t" r="r" b="b"/>
              <a:pathLst>
                <a:path w="940309" h="472954">
                  <a:moveTo>
                    <a:pt x="85663" y="0"/>
                  </a:moveTo>
                  <a:lnTo>
                    <a:pt x="854646" y="0"/>
                  </a:lnTo>
                  <a:cubicBezTo>
                    <a:pt x="901956" y="0"/>
                    <a:pt x="940309" y="38353"/>
                    <a:pt x="940309" y="85663"/>
                  </a:cubicBezTo>
                  <a:lnTo>
                    <a:pt x="940309" y="387291"/>
                  </a:lnTo>
                  <a:cubicBezTo>
                    <a:pt x="940309" y="434601"/>
                    <a:pt x="901956" y="472954"/>
                    <a:pt x="854646" y="472954"/>
                  </a:cubicBezTo>
                  <a:lnTo>
                    <a:pt x="85663" y="472954"/>
                  </a:lnTo>
                  <a:cubicBezTo>
                    <a:pt x="38353" y="472954"/>
                    <a:pt x="0" y="434601"/>
                    <a:pt x="0" y="387291"/>
                  </a:cubicBezTo>
                  <a:lnTo>
                    <a:pt x="0" y="85663"/>
                  </a:lnTo>
                  <a:cubicBezTo>
                    <a:pt x="0" y="38353"/>
                    <a:pt x="38353" y="0"/>
                    <a:pt x="85663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O precisa ter a mesma referência no contexto da classe. Pode ser diferente da referência usada nas classes/interfaces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5070025" y="8334224"/>
            <a:ext cx="6722606" cy="1701183"/>
            <a:chOff x="0" y="0"/>
            <a:chExt cx="1181648" cy="29902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81648" cy="299021"/>
            </a:xfrm>
            <a:custGeom>
              <a:avLst/>
              <a:gdLst/>
              <a:ahLst/>
              <a:cxnLst/>
              <a:rect l="l" t="t" r="r" b="b"/>
              <a:pathLst>
                <a:path w="1181648" h="299021">
                  <a:moveTo>
                    <a:pt x="0" y="0"/>
                  </a:moveTo>
                  <a:lnTo>
                    <a:pt x="1181648" y="0"/>
                  </a:lnTo>
                  <a:lnTo>
                    <a:pt x="1181648" y="299021"/>
                  </a:lnTo>
                  <a:lnTo>
                    <a:pt x="0" y="2990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200904" y="8151560"/>
            <a:ext cx="6837946" cy="1724089"/>
            <a:chOff x="0" y="0"/>
            <a:chExt cx="1201921" cy="30304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01921" cy="303047"/>
            </a:xfrm>
            <a:custGeom>
              <a:avLst/>
              <a:gdLst/>
              <a:ahLst/>
              <a:cxnLst/>
              <a:rect l="l" t="t" r="r" b="b"/>
              <a:pathLst>
                <a:path w="1201921" h="303047">
                  <a:moveTo>
                    <a:pt x="0" y="0"/>
                  </a:moveTo>
                  <a:lnTo>
                    <a:pt x="1201921" y="0"/>
                  </a:lnTo>
                  <a:lnTo>
                    <a:pt x="1201921" y="303047"/>
                  </a:lnTo>
                  <a:lnTo>
                    <a:pt x="0" y="30304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219606" y="8151560"/>
            <a:ext cx="6819243" cy="548393"/>
            <a:chOff x="0" y="0"/>
            <a:chExt cx="1436215" cy="115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36215" cy="115498"/>
            </a:xfrm>
            <a:custGeom>
              <a:avLst/>
              <a:gdLst/>
              <a:ahLst/>
              <a:cxnLst/>
              <a:rect l="l" t="t" r="r" b="b"/>
              <a:pathLst>
                <a:path w="1436215" h="115498">
                  <a:moveTo>
                    <a:pt x="0" y="0"/>
                  </a:moveTo>
                  <a:lnTo>
                    <a:pt x="1436215" y="0"/>
                  </a:lnTo>
                  <a:lnTo>
                    <a:pt x="143621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5359445" y="8282526"/>
            <a:ext cx="875003" cy="286462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5527326" y="8751210"/>
            <a:ext cx="6373896" cy="87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declaração stack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stack: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Stack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&gt; 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Stack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([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2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3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]);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84632" y="2789023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84632" y="4605337"/>
            <a:ext cx="8518736" cy="311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DROGAS MAIS PESADAS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47775"/>
            <a:ext cx="16808182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TIPOS GENÉRICOS - MÚLTIPLOS TIPOS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67955" y="3611182"/>
            <a:ext cx="5388596" cy="2200705"/>
            <a:chOff x="0" y="0"/>
            <a:chExt cx="1000214" cy="4084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408488"/>
            </a:xfrm>
            <a:custGeom>
              <a:avLst/>
              <a:gdLst/>
              <a:ahLst/>
              <a:cxnLst/>
              <a:rect l="l" t="t" r="r" b="b"/>
              <a:pathLst>
                <a:path w="1000214" h="408488">
                  <a:moveTo>
                    <a:pt x="0" y="0"/>
                  </a:moveTo>
                  <a:lnTo>
                    <a:pt x="1000214" y="0"/>
                  </a:lnTo>
                  <a:lnTo>
                    <a:pt x="1000214" y="408488"/>
                  </a:lnTo>
                  <a:lnTo>
                    <a:pt x="0" y="40848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1892" y="3438207"/>
            <a:ext cx="5510852" cy="2245966"/>
            <a:chOff x="0" y="0"/>
            <a:chExt cx="1022907" cy="4168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416889"/>
            </a:xfrm>
            <a:custGeom>
              <a:avLst/>
              <a:gdLst/>
              <a:ahLst/>
              <a:cxnLst/>
              <a:rect l="l" t="t" r="r" b="b"/>
              <a:pathLst>
                <a:path w="1022907" h="416889">
                  <a:moveTo>
                    <a:pt x="0" y="0"/>
                  </a:moveTo>
                  <a:lnTo>
                    <a:pt x="1022907" y="0"/>
                  </a:lnTo>
                  <a:lnTo>
                    <a:pt x="1022907" y="416889"/>
                  </a:lnTo>
                  <a:lnTo>
                    <a:pt x="0" y="41688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17537" y="3438207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607757" y="3546719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801003" y="3985487"/>
            <a:ext cx="4660850" cy="1479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left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right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430500" y="3453887"/>
            <a:ext cx="7968234" cy="3191663"/>
            <a:chOff x="0" y="0"/>
            <a:chExt cx="1479038" cy="5924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79038" cy="592426"/>
            </a:xfrm>
            <a:custGeom>
              <a:avLst/>
              <a:gdLst/>
              <a:ahLst/>
              <a:cxnLst/>
              <a:rect l="l" t="t" r="r" b="b"/>
              <a:pathLst>
                <a:path w="1479038" h="592426">
                  <a:moveTo>
                    <a:pt x="0" y="0"/>
                  </a:moveTo>
                  <a:lnTo>
                    <a:pt x="1479038" y="0"/>
                  </a:lnTo>
                  <a:lnTo>
                    <a:pt x="1479038" y="592426"/>
                  </a:lnTo>
                  <a:lnTo>
                    <a:pt x="0" y="5924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554437" y="3280912"/>
            <a:ext cx="8090490" cy="3142547"/>
            <a:chOff x="0" y="0"/>
            <a:chExt cx="1501731" cy="5833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01731" cy="583310"/>
            </a:xfrm>
            <a:custGeom>
              <a:avLst/>
              <a:gdLst/>
              <a:ahLst/>
              <a:cxnLst/>
              <a:rect l="l" t="t" r="r" b="b"/>
              <a:pathLst>
                <a:path w="1501731" h="583310">
                  <a:moveTo>
                    <a:pt x="0" y="0"/>
                  </a:moveTo>
                  <a:lnTo>
                    <a:pt x="1501731" y="0"/>
                  </a:lnTo>
                  <a:lnTo>
                    <a:pt x="1501731" y="583310"/>
                  </a:lnTo>
                  <a:lnTo>
                    <a:pt x="0" y="58331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80082" y="3280912"/>
            <a:ext cx="8064846" cy="444817"/>
            <a:chOff x="0" y="0"/>
            <a:chExt cx="1698554" cy="9368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98554" cy="93684"/>
            </a:xfrm>
            <a:custGeom>
              <a:avLst/>
              <a:gdLst/>
              <a:ahLst/>
              <a:cxnLst/>
              <a:rect l="l" t="t" r="r" b="b"/>
              <a:pathLst>
                <a:path w="1698554" h="93684">
                  <a:moveTo>
                    <a:pt x="0" y="0"/>
                  </a:moveTo>
                  <a:lnTo>
                    <a:pt x="1698554" y="0"/>
                  </a:lnTo>
                  <a:lnTo>
                    <a:pt x="1698554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8670302" y="3389424"/>
            <a:ext cx="724992" cy="23735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8863548" y="3828192"/>
            <a:ext cx="7393037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implements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left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right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519493" y="7266364"/>
            <a:ext cx="7224435" cy="1701183"/>
            <a:chOff x="0" y="0"/>
            <a:chExt cx="1269855" cy="29902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9855" cy="299021"/>
            </a:xfrm>
            <a:custGeom>
              <a:avLst/>
              <a:gdLst/>
              <a:ahLst/>
              <a:cxnLst/>
              <a:rect l="l" t="t" r="r" b="b"/>
              <a:pathLst>
                <a:path w="1269855" h="299021">
                  <a:moveTo>
                    <a:pt x="0" y="0"/>
                  </a:moveTo>
                  <a:lnTo>
                    <a:pt x="1269855" y="0"/>
                  </a:lnTo>
                  <a:lnTo>
                    <a:pt x="1269855" y="299021"/>
                  </a:lnTo>
                  <a:lnTo>
                    <a:pt x="0" y="29902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4650371" y="7083701"/>
            <a:ext cx="7359163" cy="1724089"/>
            <a:chOff x="0" y="0"/>
            <a:chExt cx="1293537" cy="30304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93537" cy="303047"/>
            </a:xfrm>
            <a:custGeom>
              <a:avLst/>
              <a:gdLst/>
              <a:ahLst/>
              <a:cxnLst/>
              <a:rect l="l" t="t" r="r" b="b"/>
              <a:pathLst>
                <a:path w="1293537" h="303047">
                  <a:moveTo>
                    <a:pt x="0" y="0"/>
                  </a:moveTo>
                  <a:lnTo>
                    <a:pt x="1293537" y="0"/>
                  </a:lnTo>
                  <a:lnTo>
                    <a:pt x="1293537" y="303047"/>
                  </a:lnTo>
                  <a:lnTo>
                    <a:pt x="0" y="30304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669074" y="7083701"/>
            <a:ext cx="7340460" cy="548393"/>
            <a:chOff x="0" y="0"/>
            <a:chExt cx="1545989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545989" cy="115498"/>
            </a:xfrm>
            <a:custGeom>
              <a:avLst/>
              <a:gdLst/>
              <a:ahLst/>
              <a:cxnLst/>
              <a:rect l="l" t="t" r="r" b="b"/>
              <a:pathLst>
                <a:path w="1545989" h="115498">
                  <a:moveTo>
                    <a:pt x="0" y="0"/>
                  </a:moveTo>
                  <a:lnTo>
                    <a:pt x="1545989" y="0"/>
                  </a:lnTo>
                  <a:lnTo>
                    <a:pt x="154598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808912" y="7214666"/>
            <a:ext cx="875003" cy="286462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4976794" y="7683350"/>
            <a:ext cx="6767133" cy="87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7"/>
              </a:lnSpc>
            </a:pPr>
            <a:r>
              <a:rPr lang="en-US" sz="1662">
                <a:solidFill>
                  <a:srgbClr val="D9D9D9"/>
                </a:solidFill>
                <a:latin typeface="Fira Code"/>
              </a:rPr>
              <a:t>// declaração pair</a:t>
            </a:r>
          </a:p>
          <a:p>
            <a:pPr>
              <a:lnSpc>
                <a:spcPts val="2327"/>
              </a:lnSpc>
            </a:pPr>
            <a:endParaRPr lang="en-US" sz="1662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327"/>
              </a:lnSpc>
            </a:pPr>
            <a:r>
              <a:rPr lang="en-US" sz="1662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pair: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Pair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&gt; = </a:t>
            </a:r>
            <a:r>
              <a:rPr lang="en-US" sz="1662">
                <a:solidFill>
                  <a:srgbClr val="FE8CFE"/>
                </a:solidFill>
                <a:latin typeface="Fira Code"/>
              </a:rPr>
              <a:t>new </a:t>
            </a:r>
            <a:r>
              <a:rPr lang="en-US" sz="1662">
                <a:solidFill>
                  <a:srgbClr val="70FEFE"/>
                </a:solidFill>
                <a:latin typeface="Fira Code"/>
              </a:rPr>
              <a:t>Pair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662">
                <a:solidFill>
                  <a:srgbClr val="F7DF1E"/>
                </a:solidFill>
                <a:latin typeface="Fira Code"/>
              </a:rPr>
              <a:t>1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662">
                <a:solidFill>
                  <a:srgbClr val="7ED957"/>
                </a:solidFill>
                <a:latin typeface="Fira Code"/>
              </a:rPr>
              <a:t>"Valor"</a:t>
            </a:r>
            <a:r>
              <a:rPr lang="en-US" sz="1662">
                <a:solidFill>
                  <a:srgbClr val="FBF3E4"/>
                </a:solidFill>
                <a:latin typeface="Fira Code"/>
              </a:rPr>
              <a:t>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4065" y="1007865"/>
            <a:ext cx="851873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DESAFIO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17858" y="3367596"/>
            <a:ext cx="5388596" cy="2861344"/>
            <a:chOff x="0" y="0"/>
            <a:chExt cx="1000214" cy="5311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341796" y="3194620"/>
            <a:ext cx="5510852" cy="2938064"/>
            <a:chOff x="0" y="0"/>
            <a:chExt cx="1022907" cy="545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67440" y="3194620"/>
            <a:ext cx="5485208" cy="444817"/>
            <a:chOff x="0" y="0"/>
            <a:chExt cx="1155251" cy="93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457660" y="3303132"/>
            <a:ext cx="724992" cy="23735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650906" y="3741900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IQueue&lt;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054217" y="3587339"/>
            <a:ext cx="6880398" cy="3869482"/>
            <a:chOff x="0" y="0"/>
            <a:chExt cx="1297103" cy="72948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l="l" t="t" r="r" b="b"/>
              <a:pathLst>
                <a:path w="1297103" h="729481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176245" y="3417028"/>
            <a:ext cx="6991448" cy="3936407"/>
            <a:chOff x="0" y="0"/>
            <a:chExt cx="1318039" cy="74209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l="l" t="t" r="r" b="b"/>
              <a:pathLst>
                <a:path w="1318039" h="742098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203799" y="3417028"/>
            <a:ext cx="6963894" cy="454016"/>
            <a:chOff x="0" y="0"/>
            <a:chExt cx="1466680" cy="9562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66680" cy="95621"/>
            </a:xfrm>
            <a:custGeom>
              <a:avLst/>
              <a:gdLst/>
              <a:ahLst/>
              <a:cxnLst/>
              <a:rect l="l" t="t" r="r" b="b"/>
              <a:pathLst>
                <a:path w="1466680" h="95621">
                  <a:moveTo>
                    <a:pt x="0" y="0"/>
                  </a:moveTo>
                  <a:lnTo>
                    <a:pt x="1466680" y="0"/>
                  </a:lnTo>
                  <a:lnTo>
                    <a:pt x="1466680" y="95621"/>
                  </a:lnTo>
                  <a:lnTo>
                    <a:pt x="0" y="95621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290324" y="3523869"/>
            <a:ext cx="713822" cy="233694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480593" y="3955142"/>
            <a:ext cx="5697587" cy="325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07"/>
              </a:lnSpc>
            </a:pPr>
            <a:r>
              <a:rPr lang="en-US" sz="2076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076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IList&lt;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 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076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076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07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07"/>
              </a:lnSpc>
            </a:pPr>
            <a:r>
              <a:rPr lang="en-US" sz="207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978057" y="7008754"/>
            <a:ext cx="5388596" cy="2861344"/>
            <a:chOff x="0" y="0"/>
            <a:chExt cx="1000214" cy="5311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101994" y="6835778"/>
            <a:ext cx="5510852" cy="2938064"/>
            <a:chOff x="0" y="0"/>
            <a:chExt cx="1022907" cy="54535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127638" y="6835778"/>
            <a:ext cx="5485208" cy="444817"/>
            <a:chOff x="0" y="0"/>
            <a:chExt cx="1155251" cy="93684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217858" y="6944291"/>
            <a:ext cx="724992" cy="237351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0411105" y="7383058"/>
            <a:ext cx="4500116" cy="222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IStack&lt;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push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pop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25134" y="2597929"/>
            <a:ext cx="945395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Implementar as interfaces de estruturas de dados apresentadas.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3953659" y="7696472"/>
            <a:ext cx="5388596" cy="2200705"/>
            <a:chOff x="0" y="0"/>
            <a:chExt cx="1000214" cy="40848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00214" cy="408488"/>
            </a:xfrm>
            <a:custGeom>
              <a:avLst/>
              <a:gdLst/>
              <a:ahLst/>
              <a:cxnLst/>
              <a:rect l="l" t="t" r="r" b="b"/>
              <a:pathLst>
                <a:path w="1000214" h="408488">
                  <a:moveTo>
                    <a:pt x="0" y="0"/>
                  </a:moveTo>
                  <a:lnTo>
                    <a:pt x="1000214" y="0"/>
                  </a:lnTo>
                  <a:lnTo>
                    <a:pt x="1000214" y="408488"/>
                  </a:lnTo>
                  <a:lnTo>
                    <a:pt x="0" y="40848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077596" y="7523496"/>
            <a:ext cx="5510852" cy="2245966"/>
            <a:chOff x="0" y="0"/>
            <a:chExt cx="1022907" cy="41688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22907" cy="416889"/>
            </a:xfrm>
            <a:custGeom>
              <a:avLst/>
              <a:gdLst/>
              <a:ahLst/>
              <a:cxnLst/>
              <a:rect l="l" t="t" r="r" b="b"/>
              <a:pathLst>
                <a:path w="1022907" h="416889">
                  <a:moveTo>
                    <a:pt x="0" y="0"/>
                  </a:moveTo>
                  <a:lnTo>
                    <a:pt x="1022907" y="0"/>
                  </a:lnTo>
                  <a:lnTo>
                    <a:pt x="1022907" y="416889"/>
                  </a:lnTo>
                  <a:lnTo>
                    <a:pt x="0" y="416889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103240" y="7523496"/>
            <a:ext cx="5485208" cy="444817"/>
            <a:chOff x="0" y="0"/>
            <a:chExt cx="1155251" cy="93684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55251" cy="93684"/>
            </a:xfrm>
            <a:custGeom>
              <a:avLst/>
              <a:gdLst/>
              <a:ahLst/>
              <a:cxnLst/>
              <a:rect l="l" t="t" r="r" b="b"/>
              <a:pathLst>
                <a:path w="1155251" h="93684">
                  <a:moveTo>
                    <a:pt x="0" y="0"/>
                  </a:moveTo>
                  <a:lnTo>
                    <a:pt x="1155251" y="0"/>
                  </a:lnTo>
                  <a:lnTo>
                    <a:pt x="1155251" y="93684"/>
                  </a:lnTo>
                  <a:lnTo>
                    <a:pt x="0" y="93684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4193460" y="7632008"/>
            <a:ext cx="724992" cy="237351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4386707" y="8070776"/>
            <a:ext cx="4660850" cy="1479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r>
              <a:rPr lang="en-US" sz="2109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09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IPair&lt;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left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09">
                <a:solidFill>
                  <a:srgbClr val="F8BFA7"/>
                </a:solidFill>
                <a:latin typeface="Fira Code"/>
              </a:rPr>
              <a:t>right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09">
                <a:solidFill>
                  <a:srgbClr val="70FEFE"/>
                </a:solidFill>
                <a:latin typeface="Fira Code"/>
              </a:rPr>
              <a:t>E</a:t>
            </a:r>
            <a:r>
              <a:rPr lang="en-US" sz="2109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953"/>
              </a:lnSpc>
            </a:pPr>
            <a:r>
              <a:rPr lang="en-US" sz="2109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13062060" y="1028700"/>
            <a:ext cx="4609188" cy="1889691"/>
            <a:chOff x="0" y="0"/>
            <a:chExt cx="940309" cy="38551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40309" cy="385511"/>
            </a:xfrm>
            <a:custGeom>
              <a:avLst/>
              <a:gdLst/>
              <a:ahLst/>
              <a:cxnLst/>
              <a:rect l="l" t="t" r="r" b="b"/>
              <a:pathLst>
                <a:path w="940309" h="385511">
                  <a:moveTo>
                    <a:pt x="85663" y="0"/>
                  </a:moveTo>
                  <a:lnTo>
                    <a:pt x="854646" y="0"/>
                  </a:lnTo>
                  <a:cubicBezTo>
                    <a:pt x="901956" y="0"/>
                    <a:pt x="940309" y="38353"/>
                    <a:pt x="940309" y="85663"/>
                  </a:cubicBezTo>
                  <a:lnTo>
                    <a:pt x="940309" y="299848"/>
                  </a:lnTo>
                  <a:cubicBezTo>
                    <a:pt x="940309" y="347159"/>
                    <a:pt x="901956" y="385511"/>
                    <a:pt x="854646" y="385511"/>
                  </a:cubicBezTo>
                  <a:lnTo>
                    <a:pt x="85663" y="385511"/>
                  </a:lnTo>
                  <a:cubicBezTo>
                    <a:pt x="38353" y="385511"/>
                    <a:pt x="0" y="347159"/>
                    <a:pt x="0" y="299848"/>
                  </a:cubicBezTo>
                  <a:lnTo>
                    <a:pt x="0" y="85663"/>
                  </a:lnTo>
                  <a:cubicBezTo>
                    <a:pt x="0" y="38353"/>
                    <a:pt x="38353" y="0"/>
                    <a:pt x="85663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Use exceções caso as estruturas estejam cheias e seja executada a tentativa de nova inserção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ENUMERADORES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595006" y="3403953"/>
            <a:ext cx="4734809" cy="5152586"/>
            <a:chOff x="0" y="0"/>
            <a:chExt cx="843324" cy="9177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43324" cy="917735"/>
            </a:xfrm>
            <a:custGeom>
              <a:avLst/>
              <a:gdLst/>
              <a:ahLst/>
              <a:cxnLst/>
              <a:rect l="l" t="t" r="r" b="b"/>
              <a:pathLst>
                <a:path w="843324" h="917735">
                  <a:moveTo>
                    <a:pt x="0" y="0"/>
                  </a:moveTo>
                  <a:lnTo>
                    <a:pt x="843324" y="0"/>
                  </a:lnTo>
                  <a:lnTo>
                    <a:pt x="843324" y="917735"/>
                  </a:lnTo>
                  <a:lnTo>
                    <a:pt x="0" y="91773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24166" y="3223688"/>
            <a:ext cx="4862217" cy="5177805"/>
            <a:chOff x="0" y="0"/>
            <a:chExt cx="866017" cy="9222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6017" cy="922227"/>
            </a:xfrm>
            <a:custGeom>
              <a:avLst/>
              <a:gdLst/>
              <a:ahLst/>
              <a:cxnLst/>
              <a:rect l="l" t="t" r="r" b="b"/>
              <a:pathLst>
                <a:path w="866017" h="922227">
                  <a:moveTo>
                    <a:pt x="0" y="0"/>
                  </a:moveTo>
                  <a:lnTo>
                    <a:pt x="866017" y="0"/>
                  </a:lnTo>
                  <a:lnTo>
                    <a:pt x="866017" y="922227"/>
                  </a:lnTo>
                  <a:lnTo>
                    <a:pt x="0" y="92222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24166" y="3223688"/>
            <a:ext cx="4862217" cy="473522"/>
            <a:chOff x="0" y="0"/>
            <a:chExt cx="118595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5956" cy="115498"/>
            </a:xfrm>
            <a:custGeom>
              <a:avLst/>
              <a:gdLst/>
              <a:ahLst/>
              <a:cxnLst/>
              <a:rect l="l" t="t" r="r" b="b"/>
              <a:pathLst>
                <a:path w="1185956" h="115498">
                  <a:moveTo>
                    <a:pt x="0" y="0"/>
                  </a:moveTo>
                  <a:lnTo>
                    <a:pt x="1185956" y="0"/>
                  </a:lnTo>
                  <a:lnTo>
                    <a:pt x="118595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844912" y="3336773"/>
            <a:ext cx="755542" cy="24735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046301" y="3805562"/>
            <a:ext cx="4188172" cy="427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Survivor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protected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077"/>
              </a:lnSpc>
            </a:pPr>
            <a:endParaRPr lang="en-US" sz="2198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getLevel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Level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  <a:endParaRPr lang="en-US" sz="2198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F8BFA7"/>
                </a:solidFill>
                <a:latin typeface="Fira Code"/>
              </a:rPr>
              <a:t>levelUp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2198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.level++;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701618" y="4453417"/>
            <a:ext cx="3901328" cy="3079046"/>
            <a:chOff x="0" y="0"/>
            <a:chExt cx="694872" cy="5484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4872" cy="548414"/>
            </a:xfrm>
            <a:custGeom>
              <a:avLst/>
              <a:gdLst/>
              <a:ahLst/>
              <a:cxnLst/>
              <a:rect l="l" t="t" r="r" b="b"/>
              <a:pathLst>
                <a:path w="694872" h="548414">
                  <a:moveTo>
                    <a:pt x="0" y="0"/>
                  </a:moveTo>
                  <a:lnTo>
                    <a:pt x="694872" y="0"/>
                  </a:lnTo>
                  <a:lnTo>
                    <a:pt x="694872" y="548414"/>
                  </a:lnTo>
                  <a:lnTo>
                    <a:pt x="0" y="548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830777" y="4273153"/>
            <a:ext cx="4002237" cy="3129031"/>
            <a:chOff x="0" y="0"/>
            <a:chExt cx="712845" cy="5573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12845" cy="557317"/>
            </a:xfrm>
            <a:custGeom>
              <a:avLst/>
              <a:gdLst/>
              <a:ahLst/>
              <a:cxnLst/>
              <a:rect l="l" t="t" r="r" b="b"/>
              <a:pathLst>
                <a:path w="712845" h="557317">
                  <a:moveTo>
                    <a:pt x="0" y="0"/>
                  </a:moveTo>
                  <a:lnTo>
                    <a:pt x="712845" y="0"/>
                  </a:lnTo>
                  <a:lnTo>
                    <a:pt x="712845" y="557317"/>
                  </a:lnTo>
                  <a:lnTo>
                    <a:pt x="0" y="5573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30777" y="4273153"/>
            <a:ext cx="4002237" cy="473522"/>
            <a:chOff x="0" y="0"/>
            <a:chExt cx="976196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6196" cy="115498"/>
            </a:xfrm>
            <a:custGeom>
              <a:avLst/>
              <a:gdLst/>
              <a:ahLst/>
              <a:cxnLst/>
              <a:rect l="l" t="t" r="r" b="b"/>
              <a:pathLst>
                <a:path w="976196" h="115498">
                  <a:moveTo>
                    <a:pt x="0" y="0"/>
                  </a:moveTo>
                  <a:lnTo>
                    <a:pt x="976196" y="0"/>
                  </a:lnTo>
                  <a:lnTo>
                    <a:pt x="97619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951524" y="4386237"/>
            <a:ext cx="755542" cy="247353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4152913" y="4855026"/>
            <a:ext cx="3182838" cy="232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7"/>
              </a:lnSpc>
            </a:pPr>
            <a:r>
              <a:rPr lang="en-US" sz="2198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198">
                <a:solidFill>
                  <a:srgbClr val="2DBEB1"/>
                </a:solidFill>
                <a:latin typeface="Fira Code"/>
              </a:rPr>
              <a:t>enum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Level {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BLUE 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2198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YELLOW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ORANGE</a:t>
            </a:r>
            <a:r>
              <a:rPr lang="en-US" sz="2198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198">
                <a:solidFill>
                  <a:srgbClr val="70FEFE"/>
                </a:solidFill>
                <a:latin typeface="Fira Code"/>
              </a:rPr>
              <a:t>RED</a:t>
            </a:r>
          </a:p>
          <a:p>
            <a:pPr>
              <a:lnSpc>
                <a:spcPts val="3077"/>
              </a:lnSpc>
            </a:pPr>
            <a:r>
              <a:rPr lang="en-US" sz="2198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74348" y="2925586"/>
            <a:ext cx="4118762" cy="41187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42663" y="1599815"/>
            <a:ext cx="11202675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ESTRUTURAS DE DADOS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42801" y="3197054"/>
            <a:ext cx="3740870" cy="374087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b="50310"/>
          <a:stretch>
            <a:fillRect/>
          </a:stretch>
        </p:blipFill>
        <p:spPr>
          <a:xfrm>
            <a:off x="2694890" y="3545633"/>
            <a:ext cx="6125415" cy="304371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578673" y="7183729"/>
            <a:ext cx="1562949" cy="417760"/>
            <a:chOff x="0" y="0"/>
            <a:chExt cx="570168" cy="152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608107" y="7724644"/>
            <a:ext cx="3851106" cy="5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78673" y="8387236"/>
            <a:ext cx="7307270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Tipos não-primitivos de organização de dados para atender aos diferentes requisitos de processamento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7613" y="1295400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ARRAY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000149" y="4753534"/>
            <a:ext cx="1872255" cy="1831641"/>
            <a:chOff x="0" y="0"/>
            <a:chExt cx="381954" cy="3736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72404" y="4753534"/>
            <a:ext cx="1872255" cy="1831641"/>
            <a:chOff x="0" y="0"/>
            <a:chExt cx="381954" cy="3736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744658" y="4753534"/>
            <a:ext cx="1872255" cy="1831641"/>
            <a:chOff x="0" y="0"/>
            <a:chExt cx="381954" cy="3736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16913" y="4753534"/>
            <a:ext cx="1872255" cy="1831641"/>
            <a:chOff x="0" y="0"/>
            <a:chExt cx="381954" cy="37366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701298" y="5321747"/>
            <a:ext cx="695216" cy="69521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606064" y="5321747"/>
            <a:ext cx="695216" cy="69521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510830" y="5321747"/>
            <a:ext cx="695216" cy="695216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415596" y="4629603"/>
            <a:ext cx="1872255" cy="1831641"/>
            <a:chOff x="0" y="0"/>
            <a:chExt cx="381954" cy="37366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515755" y="8004401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15755" y="8346477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limitado (nem sempre)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15755" y="8688554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99119" y="3120596"/>
            <a:ext cx="1022628" cy="1632939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4962" y="3120596"/>
            <a:ext cx="1022628" cy="1632939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3120596"/>
            <a:ext cx="1022628" cy="1632939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69472" y="3120596"/>
            <a:ext cx="1022628" cy="16329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794360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LISTA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906213" y="5006218"/>
            <a:ext cx="8433996" cy="4743213"/>
            <a:chOff x="0" y="0"/>
            <a:chExt cx="1297103" cy="72948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297103" cy="729481"/>
            </a:xfrm>
            <a:custGeom>
              <a:avLst/>
              <a:gdLst/>
              <a:ahLst/>
              <a:cxnLst/>
              <a:rect l="l" t="t" r="r" b="b"/>
              <a:pathLst>
                <a:path w="1297103" h="729481">
                  <a:moveTo>
                    <a:pt x="0" y="0"/>
                  </a:moveTo>
                  <a:lnTo>
                    <a:pt x="1297103" y="0"/>
                  </a:lnTo>
                  <a:lnTo>
                    <a:pt x="1297103" y="729481"/>
                  </a:lnTo>
                  <a:lnTo>
                    <a:pt x="0" y="7294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055794" y="4797451"/>
            <a:ext cx="8570121" cy="4825251"/>
            <a:chOff x="0" y="0"/>
            <a:chExt cx="1318039" cy="74209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18039" cy="742098"/>
            </a:xfrm>
            <a:custGeom>
              <a:avLst/>
              <a:gdLst/>
              <a:ahLst/>
              <a:cxnLst/>
              <a:rect l="l" t="t" r="r" b="b"/>
              <a:pathLst>
                <a:path w="1318039" h="742098">
                  <a:moveTo>
                    <a:pt x="0" y="0"/>
                  </a:moveTo>
                  <a:lnTo>
                    <a:pt x="1318039" y="0"/>
                  </a:lnTo>
                  <a:lnTo>
                    <a:pt x="1318039" y="742098"/>
                  </a:lnTo>
                  <a:lnTo>
                    <a:pt x="0" y="7420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055794" y="4797451"/>
            <a:ext cx="8570121" cy="548393"/>
            <a:chOff x="0" y="0"/>
            <a:chExt cx="1804971" cy="11549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804971" cy="115498"/>
            </a:xfrm>
            <a:custGeom>
              <a:avLst/>
              <a:gdLst/>
              <a:ahLst/>
              <a:cxnLst/>
              <a:rect l="l" t="t" r="r" b="b"/>
              <a:pathLst>
                <a:path w="1804971" h="115498">
                  <a:moveTo>
                    <a:pt x="0" y="0"/>
                  </a:moveTo>
                  <a:lnTo>
                    <a:pt x="1804971" y="0"/>
                  </a:lnTo>
                  <a:lnTo>
                    <a:pt x="1804971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195633" y="4928416"/>
            <a:ext cx="875003" cy="286462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9428864" y="5477350"/>
            <a:ext cx="7953375" cy="400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IList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add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remove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get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set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(index: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, item: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contains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isEmpty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84324" y="679180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em qualquer posição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755383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Array de "luxo"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Não possui ordem de saída definida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383" y="2818806"/>
            <a:ext cx="1872255" cy="1831641"/>
            <a:chOff x="0" y="0"/>
            <a:chExt cx="381954" cy="3736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0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27638" y="2818806"/>
            <a:ext cx="1872255" cy="1831641"/>
            <a:chOff x="0" y="0"/>
            <a:chExt cx="381954" cy="373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99893" y="2818806"/>
            <a:ext cx="1872255" cy="1831641"/>
            <a:chOff x="0" y="0"/>
            <a:chExt cx="381954" cy="37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147" y="2818806"/>
            <a:ext cx="1872255" cy="1831641"/>
            <a:chOff x="0" y="0"/>
            <a:chExt cx="381954" cy="373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56532" y="3387019"/>
            <a:ext cx="695216" cy="69521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61298" y="3387019"/>
            <a:ext cx="695216" cy="69521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66064" y="3387019"/>
            <a:ext cx="695216" cy="69521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170831" y="2694875"/>
            <a:ext cx="1872255" cy="1831641"/>
            <a:chOff x="0" y="0"/>
            <a:chExt cx="381954" cy="3736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54" cy="373669"/>
            </a:xfrm>
            <a:custGeom>
              <a:avLst/>
              <a:gdLst/>
              <a:ahLst/>
              <a:cxnLst/>
              <a:rect l="l" t="t" r="r" b="b"/>
              <a:pathLst>
                <a:path w="381954" h="373669">
                  <a:moveTo>
                    <a:pt x="186834" y="0"/>
                  </a:moveTo>
                  <a:lnTo>
                    <a:pt x="195120" y="0"/>
                  </a:lnTo>
                  <a:cubicBezTo>
                    <a:pt x="244671" y="0"/>
                    <a:pt x="292193" y="19684"/>
                    <a:pt x="327232" y="54723"/>
                  </a:cubicBezTo>
                  <a:cubicBezTo>
                    <a:pt x="362270" y="89761"/>
                    <a:pt x="381954" y="137283"/>
                    <a:pt x="381954" y="186834"/>
                  </a:cubicBezTo>
                  <a:lnTo>
                    <a:pt x="381954" y="186834"/>
                  </a:lnTo>
                  <a:cubicBezTo>
                    <a:pt x="381954" y="236386"/>
                    <a:pt x="362270" y="283908"/>
                    <a:pt x="327232" y="318946"/>
                  </a:cubicBezTo>
                  <a:cubicBezTo>
                    <a:pt x="292193" y="353984"/>
                    <a:pt x="244671" y="373669"/>
                    <a:pt x="195120" y="373669"/>
                  </a:cubicBezTo>
                  <a:lnTo>
                    <a:pt x="186834" y="373669"/>
                  </a:lnTo>
                  <a:cubicBezTo>
                    <a:pt x="137283" y="373669"/>
                    <a:pt x="89761" y="353984"/>
                    <a:pt x="54723" y="318946"/>
                  </a:cubicBezTo>
                  <a:cubicBezTo>
                    <a:pt x="19684" y="283908"/>
                    <a:pt x="0" y="236386"/>
                    <a:pt x="0" y="186834"/>
                  </a:cubicBezTo>
                  <a:lnTo>
                    <a:pt x="0" y="186834"/>
                  </a:lnTo>
                  <a:cubicBezTo>
                    <a:pt x="0" y="137283"/>
                    <a:pt x="19684" y="89761"/>
                    <a:pt x="54723" y="54723"/>
                  </a:cubicBezTo>
                  <a:cubicBezTo>
                    <a:pt x="89761" y="19684"/>
                    <a:pt x="137283" y="0"/>
                    <a:pt x="186834" y="0"/>
                  </a:cubicBezTo>
                  <a:close/>
                </a:path>
              </a:pathLst>
            </a:custGeom>
            <a:solidFill>
              <a:srgbClr val="FECC1A"/>
            </a:solidFill>
            <a:ln w="38100">
              <a:solidFill>
                <a:srgbClr val="000000"/>
              </a:solidFill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4301" y="1097635"/>
            <a:ext cx="7616349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FILA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427600" y="2918157"/>
            <a:ext cx="1022628" cy="1632939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16348241" y="2918157"/>
            <a:ext cx="1022628" cy="1632939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9500106" y="5352267"/>
            <a:ext cx="6503570" cy="3453395"/>
            <a:chOff x="0" y="0"/>
            <a:chExt cx="1000214" cy="5311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00214" cy="531114"/>
            </a:xfrm>
            <a:custGeom>
              <a:avLst/>
              <a:gdLst/>
              <a:ahLst/>
              <a:cxnLst/>
              <a:rect l="l" t="t" r="r" b="b"/>
              <a:pathLst>
                <a:path w="1000214" h="531114">
                  <a:moveTo>
                    <a:pt x="0" y="0"/>
                  </a:moveTo>
                  <a:lnTo>
                    <a:pt x="1000214" y="0"/>
                  </a:lnTo>
                  <a:lnTo>
                    <a:pt x="1000214" y="531114"/>
                  </a:lnTo>
                  <a:lnTo>
                    <a:pt x="0" y="5311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649688" y="5143500"/>
            <a:ext cx="6651123" cy="3545989"/>
            <a:chOff x="0" y="0"/>
            <a:chExt cx="1022907" cy="54535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022907" cy="545354"/>
            </a:xfrm>
            <a:custGeom>
              <a:avLst/>
              <a:gdLst/>
              <a:ahLst/>
              <a:cxnLst/>
              <a:rect l="l" t="t" r="r" b="b"/>
              <a:pathLst>
                <a:path w="1022907" h="545354">
                  <a:moveTo>
                    <a:pt x="0" y="0"/>
                  </a:moveTo>
                  <a:lnTo>
                    <a:pt x="1022907" y="0"/>
                  </a:lnTo>
                  <a:lnTo>
                    <a:pt x="1022907" y="545354"/>
                  </a:lnTo>
                  <a:lnTo>
                    <a:pt x="0" y="54535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649688" y="5143500"/>
            <a:ext cx="6651123" cy="548393"/>
            <a:chOff x="0" y="0"/>
            <a:chExt cx="1400807" cy="115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00807" cy="115498"/>
            </a:xfrm>
            <a:custGeom>
              <a:avLst/>
              <a:gdLst/>
              <a:ahLst/>
              <a:cxnLst/>
              <a:rect l="l" t="t" r="r" b="b"/>
              <a:pathLst>
                <a:path w="1400807" h="115498">
                  <a:moveTo>
                    <a:pt x="0" y="0"/>
                  </a:moveTo>
                  <a:lnTo>
                    <a:pt x="1400807" y="0"/>
                  </a:lnTo>
                  <a:lnTo>
                    <a:pt x="14008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rcRect t="25116" r="5098" b="33458"/>
          <a:stretch>
            <a:fillRect/>
          </a:stretch>
        </p:blipFill>
        <p:spPr>
          <a:xfrm>
            <a:off x="9789526" y="5274465"/>
            <a:ext cx="875003" cy="286462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0022757" y="5823399"/>
            <a:ext cx="5820590" cy="2687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4"/>
              </a:lnSpc>
            </a:pPr>
            <a:r>
              <a:rPr lang="en-US" sz="2545">
                <a:solidFill>
                  <a:srgbClr val="FE8CFE"/>
                </a:solidFill>
                <a:latin typeface="Fira Code"/>
              </a:rPr>
              <a:t>export </a:t>
            </a:r>
            <a:r>
              <a:rPr lang="en-US" sz="2545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IQueue {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enqueue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(item: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dequeue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size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2545">
                <a:solidFill>
                  <a:srgbClr val="F8BFA7"/>
                </a:solidFill>
                <a:latin typeface="Fira Code"/>
              </a:rPr>
              <a:t>isFull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2545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2545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3564"/>
              </a:lnSpc>
            </a:pPr>
            <a:r>
              <a:rPr lang="en-US" sz="2545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84324" y="610764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Posições bem definidas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84324" y="6449723"/>
            <a:ext cx="8026326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Tamanho se adapta à posição ocupada de maior índice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84324" y="6791800"/>
            <a:ext cx="8787824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Itens podem ser adicionados apenas no menor índice (zero)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84324" y="7130586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Saída deve ser feita pelo maior índice ocupado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597487" y="1368440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Primeiro a Chegar Primeiro a Sair (PCPS)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597487" y="1695679"/>
            <a:ext cx="7307270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First In, First Out (FIFO)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3781</Words>
  <Application>Microsoft Office PowerPoint</Application>
  <PresentationFormat>Personalizar</PresentationFormat>
  <Paragraphs>727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8" baseType="lpstr">
      <vt:lpstr>Bebas Neue</vt:lpstr>
      <vt:lpstr>Bebas Neue Bold</vt:lpstr>
      <vt:lpstr>Brittany</vt:lpstr>
      <vt:lpstr>Calibri</vt:lpstr>
      <vt:lpstr>Garet Bold</vt:lpstr>
      <vt:lpstr>Montserrat</vt:lpstr>
      <vt:lpstr>Montserrat Bold</vt:lpstr>
      <vt:lpstr>Poppins</vt:lpstr>
      <vt:lpstr>Fira Code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#11 - Estruturas de Dados</dc:title>
  <cp:lastModifiedBy>Rafael Correa Alves</cp:lastModifiedBy>
  <cp:revision>4</cp:revision>
  <dcterms:created xsi:type="dcterms:W3CDTF">2006-08-16T00:00:00Z</dcterms:created>
  <dcterms:modified xsi:type="dcterms:W3CDTF">2023-02-27T14:55:45Z</dcterms:modified>
  <dc:identifier>DAFQpd_7NEg</dc:identifier>
</cp:coreProperties>
</file>