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/>
  <p:notesSz cx="6858000" cy="9144000"/>
  <p:embeddedFontLst>
    <p:embeddedFont>
      <p:font typeface="Bebas Neue" panose="020B0606020202050201" pitchFamily="34" charset="0"/>
      <p:regular r:id="rId25"/>
    </p:embeddedFont>
    <p:embeddedFont>
      <p:font typeface="Bebas Neue Bold" panose="020B0604020202020204" charset="0"/>
      <p:regular r:id="rId26"/>
    </p:embeddedFont>
    <p:embeddedFont>
      <p:font typeface="Brittany" panose="020B0604020202020204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Fira Code" panose="020B0809050000020004" pitchFamily="49" charset="0"/>
      <p:regular r:id="rId32"/>
      <p:bold r:id="rId33"/>
    </p:embeddedFont>
    <p:embeddedFont>
      <p:font typeface="Garet Bold" panose="020B0604020202020204" charset="0"/>
      <p:regular r:id="rId34"/>
    </p:embeddedFont>
    <p:embeddedFont>
      <p:font typeface="Montserrat" panose="00000500000000000000" pitchFamily="2" charset="0"/>
      <p:regular r:id="rId35"/>
      <p:bold r:id="rId36"/>
      <p:italic r:id="rId37"/>
      <p:boldItalic r:id="rId38"/>
    </p:embeddedFont>
    <p:embeddedFont>
      <p:font typeface="Montserrat Bold" panose="00000800000000000000" charset="0"/>
      <p:regular r:id="rId39"/>
    </p:embeddedFont>
    <p:embeddedFont>
      <p:font typeface="Poppins" panose="00000500000000000000" pitchFamily="2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MSIPCMContentMarking" descr="{&quot;HashCode&quot;:1358424980,&quot;Placement&quot;:&quot;Footer&quot;,&quot;Top&quot;:789.343,&quot;Left&quot;:624.7236,&quot;SlideWidth&quot;:1440,&quot;SlideHeight&quot;:810}">
            <a:extLst>
              <a:ext uri="{FF2B5EF4-FFF2-40B4-BE49-F238E27FC236}">
                <a16:creationId xmlns:a16="http://schemas.microsoft.com/office/drawing/2014/main" id="{EB391E37-C62D-6E5B-A776-F7F00E09B3DB}"/>
              </a:ext>
            </a:extLst>
          </p:cNvPr>
          <p:cNvSpPr txBox="1"/>
          <p:nvPr userDrawn="1"/>
        </p:nvSpPr>
        <p:spPr>
          <a:xfrm>
            <a:off x="7933989" y="10024656"/>
            <a:ext cx="242002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Classificação da informação: Uso Interno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7613" y="5020461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TYPESCRIPT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696932" y="7681132"/>
            <a:ext cx="5012346" cy="781940"/>
            <a:chOff x="0" y="0"/>
            <a:chExt cx="6609980" cy="1031175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l="l" t="t" r="r" b="b"/>
              <a:pathLst>
                <a:path w="6546479" h="967675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l="l" t="t" r="r" b="b"/>
              <a:pathLst>
                <a:path w="6609979" h="1031175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id="7" name="Group 7"/>
            <p:cNvGrpSpPr/>
            <p:nvPr/>
          </p:nvGrpSpPr>
          <p:grpSpPr>
            <a:xfrm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9921161" y="7804966"/>
            <a:ext cx="4582676" cy="522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</a:rPr>
              <a:t>by Rafa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8724357"/>
            <a:ext cx="4077715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777332"/>
            <a:ext cx="5327435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280027" y="3508226"/>
            <a:ext cx="5727946" cy="1460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2"/>
              </a:lnSpc>
            </a:pPr>
            <a:r>
              <a:rPr lang="en-US" sz="10922" dirty="0" err="1">
                <a:solidFill>
                  <a:srgbClr val="B91646"/>
                </a:solidFill>
                <a:latin typeface="Brittany"/>
              </a:rPr>
              <a:t>introdução</a:t>
            </a:r>
            <a:r>
              <a:rPr lang="en-US" sz="10922" dirty="0">
                <a:solidFill>
                  <a:srgbClr val="B91646"/>
                </a:solidFill>
                <a:latin typeface="Brittany"/>
              </a:rPr>
              <a:t> </a:t>
            </a:r>
            <a:r>
              <a:rPr lang="en-US" sz="10922" dirty="0" err="1">
                <a:solidFill>
                  <a:srgbClr val="B91646"/>
                </a:solidFill>
                <a:latin typeface="Brittany"/>
              </a:rPr>
              <a:t>ao</a:t>
            </a:r>
            <a:endParaRPr lang="en-US" sz="10922" dirty="0">
              <a:solidFill>
                <a:srgbClr val="B91646"/>
              </a:solidFill>
              <a:latin typeface="Brittan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76615"/>
            <a:ext cx="8335150" cy="8333769"/>
            <a:chOff x="0" y="0"/>
            <a:chExt cx="9861593" cy="9859959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9798093" cy="9796459"/>
            </a:xfrm>
            <a:custGeom>
              <a:avLst/>
              <a:gdLst/>
              <a:ahLst/>
              <a:cxnLst/>
              <a:rect l="l" t="t" r="r" b="b"/>
              <a:pathLst>
                <a:path w="9798093" h="9796459">
                  <a:moveTo>
                    <a:pt x="9705383" y="9796459"/>
                  </a:moveTo>
                  <a:lnTo>
                    <a:pt x="92710" y="9796459"/>
                  </a:lnTo>
                  <a:cubicBezTo>
                    <a:pt x="41910" y="9796459"/>
                    <a:pt x="0" y="9754549"/>
                    <a:pt x="0" y="97037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704112" y="0"/>
                  </a:lnTo>
                  <a:cubicBezTo>
                    <a:pt x="9754912" y="0"/>
                    <a:pt x="9796823" y="41910"/>
                    <a:pt x="9796823" y="92710"/>
                  </a:cubicBezTo>
                  <a:lnTo>
                    <a:pt x="9796823" y="9702479"/>
                  </a:lnTo>
                  <a:cubicBezTo>
                    <a:pt x="9798093" y="9754549"/>
                    <a:pt x="9756183" y="9796459"/>
                    <a:pt x="9705383" y="9796459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9861593" cy="9859959"/>
            </a:xfrm>
            <a:custGeom>
              <a:avLst/>
              <a:gdLst/>
              <a:ahLst/>
              <a:cxnLst/>
              <a:rect l="l" t="t" r="r" b="b"/>
              <a:pathLst>
                <a:path w="9861593" h="9859959">
                  <a:moveTo>
                    <a:pt x="9737133" y="59690"/>
                  </a:moveTo>
                  <a:cubicBezTo>
                    <a:pt x="9772693" y="59690"/>
                    <a:pt x="9801902" y="88900"/>
                    <a:pt x="9801902" y="124460"/>
                  </a:cubicBezTo>
                  <a:lnTo>
                    <a:pt x="9801902" y="9735499"/>
                  </a:lnTo>
                  <a:cubicBezTo>
                    <a:pt x="9801902" y="9771059"/>
                    <a:pt x="9772693" y="9800269"/>
                    <a:pt x="9737133" y="9800269"/>
                  </a:cubicBezTo>
                  <a:lnTo>
                    <a:pt x="124460" y="9800269"/>
                  </a:lnTo>
                  <a:cubicBezTo>
                    <a:pt x="88900" y="9800269"/>
                    <a:pt x="59690" y="9771059"/>
                    <a:pt x="59690" y="97354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37133" y="59690"/>
                  </a:lnTo>
                  <a:moveTo>
                    <a:pt x="97371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735499"/>
                  </a:lnTo>
                  <a:cubicBezTo>
                    <a:pt x="0" y="9804079"/>
                    <a:pt x="55880" y="9859959"/>
                    <a:pt x="124460" y="9859959"/>
                  </a:cubicBezTo>
                  <a:lnTo>
                    <a:pt x="9737133" y="9859959"/>
                  </a:lnTo>
                  <a:cubicBezTo>
                    <a:pt x="9805712" y="9859959"/>
                    <a:pt x="9861593" y="9804079"/>
                    <a:pt x="9861593" y="9735499"/>
                  </a:cubicBezTo>
                  <a:lnTo>
                    <a:pt x="9861593" y="124460"/>
                  </a:lnTo>
                  <a:cubicBezTo>
                    <a:pt x="9861593" y="55880"/>
                    <a:pt x="9805712" y="0"/>
                    <a:pt x="97371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580463" y="1556828"/>
            <a:ext cx="7173344" cy="7173344"/>
            <a:chOff x="0" y="0"/>
            <a:chExt cx="1889276" cy="18892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89276" cy="1889276"/>
            </a:xfrm>
            <a:custGeom>
              <a:avLst/>
              <a:gdLst/>
              <a:ahLst/>
              <a:cxnLst/>
              <a:rect l="l" t="t" r="r" b="b"/>
              <a:pathLst>
                <a:path w="1889276" h="1889276">
                  <a:moveTo>
                    <a:pt x="0" y="0"/>
                  </a:moveTo>
                  <a:lnTo>
                    <a:pt x="1889276" y="0"/>
                  </a:lnTo>
                  <a:lnTo>
                    <a:pt x="1889276" y="1889276"/>
                  </a:lnTo>
                  <a:lnTo>
                    <a:pt x="0" y="1889276"/>
                  </a:lnTo>
                  <a:close/>
                </a:path>
              </a:pathLst>
            </a:custGeom>
            <a:solidFill>
              <a:srgbClr val="F7DF1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80463" y="1556828"/>
            <a:ext cx="7173344" cy="717334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898952" y="5016393"/>
            <a:ext cx="6012740" cy="1046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41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JAVASCRIPT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76615"/>
            <a:ext cx="8335150" cy="8333769"/>
            <a:chOff x="0" y="0"/>
            <a:chExt cx="9861593" cy="9859959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9798093" cy="9796459"/>
            </a:xfrm>
            <a:custGeom>
              <a:avLst/>
              <a:gdLst/>
              <a:ahLst/>
              <a:cxnLst/>
              <a:rect l="l" t="t" r="r" b="b"/>
              <a:pathLst>
                <a:path w="9798093" h="9796459">
                  <a:moveTo>
                    <a:pt x="9705383" y="9796459"/>
                  </a:moveTo>
                  <a:lnTo>
                    <a:pt x="92710" y="9796459"/>
                  </a:lnTo>
                  <a:cubicBezTo>
                    <a:pt x="41910" y="9796459"/>
                    <a:pt x="0" y="9754549"/>
                    <a:pt x="0" y="97037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704112" y="0"/>
                  </a:lnTo>
                  <a:cubicBezTo>
                    <a:pt x="9754912" y="0"/>
                    <a:pt x="9796823" y="41910"/>
                    <a:pt x="9796823" y="92710"/>
                  </a:cubicBezTo>
                  <a:lnTo>
                    <a:pt x="9796823" y="9702479"/>
                  </a:lnTo>
                  <a:cubicBezTo>
                    <a:pt x="9798093" y="9754549"/>
                    <a:pt x="9756183" y="9796459"/>
                    <a:pt x="9705383" y="9796459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9861593" cy="9859959"/>
            </a:xfrm>
            <a:custGeom>
              <a:avLst/>
              <a:gdLst/>
              <a:ahLst/>
              <a:cxnLst/>
              <a:rect l="l" t="t" r="r" b="b"/>
              <a:pathLst>
                <a:path w="9861593" h="9859959">
                  <a:moveTo>
                    <a:pt x="9737133" y="59690"/>
                  </a:moveTo>
                  <a:cubicBezTo>
                    <a:pt x="9772693" y="59690"/>
                    <a:pt x="9801902" y="88900"/>
                    <a:pt x="9801902" y="124460"/>
                  </a:cubicBezTo>
                  <a:lnTo>
                    <a:pt x="9801902" y="9735499"/>
                  </a:lnTo>
                  <a:cubicBezTo>
                    <a:pt x="9801902" y="9771059"/>
                    <a:pt x="9772693" y="9800269"/>
                    <a:pt x="9737133" y="9800269"/>
                  </a:cubicBezTo>
                  <a:lnTo>
                    <a:pt x="124460" y="9800269"/>
                  </a:lnTo>
                  <a:cubicBezTo>
                    <a:pt x="88900" y="9800269"/>
                    <a:pt x="59690" y="9771059"/>
                    <a:pt x="59690" y="97354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37133" y="59690"/>
                  </a:lnTo>
                  <a:moveTo>
                    <a:pt x="97371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735499"/>
                  </a:lnTo>
                  <a:cubicBezTo>
                    <a:pt x="0" y="9804079"/>
                    <a:pt x="55880" y="9859959"/>
                    <a:pt x="124460" y="9859959"/>
                  </a:cubicBezTo>
                  <a:lnTo>
                    <a:pt x="9737133" y="9859959"/>
                  </a:lnTo>
                  <a:cubicBezTo>
                    <a:pt x="9805712" y="9859959"/>
                    <a:pt x="9861593" y="9804079"/>
                    <a:pt x="9861593" y="9735499"/>
                  </a:cubicBezTo>
                  <a:lnTo>
                    <a:pt x="9861593" y="124460"/>
                  </a:lnTo>
                  <a:cubicBezTo>
                    <a:pt x="9861593" y="55880"/>
                    <a:pt x="9805712" y="0"/>
                    <a:pt x="97371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580463" y="1556828"/>
            <a:ext cx="7173344" cy="7173344"/>
            <a:chOff x="0" y="0"/>
            <a:chExt cx="1889276" cy="18892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89276" cy="1889276"/>
            </a:xfrm>
            <a:custGeom>
              <a:avLst/>
              <a:gdLst/>
              <a:ahLst/>
              <a:cxnLst/>
              <a:rect l="l" t="t" r="r" b="b"/>
              <a:pathLst>
                <a:path w="1889276" h="1889276">
                  <a:moveTo>
                    <a:pt x="0" y="0"/>
                  </a:moveTo>
                  <a:lnTo>
                    <a:pt x="1889276" y="0"/>
                  </a:lnTo>
                  <a:lnTo>
                    <a:pt x="1889276" y="1889276"/>
                  </a:lnTo>
                  <a:lnTo>
                    <a:pt x="0" y="1889276"/>
                  </a:lnTo>
                  <a:close/>
                </a:path>
              </a:pathLst>
            </a:custGeom>
            <a:solidFill>
              <a:srgbClr val="F7DF1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80463" y="1556828"/>
            <a:ext cx="7173344" cy="717334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898952" y="124777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JAVASCRIPT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898952" y="2882838"/>
            <a:ext cx="6814534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Linguagem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INTERPRETADA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e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 FUNCIONAL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, inicialmente criada apenas para executar scripts em navegadores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887114" y="4440873"/>
            <a:ext cx="6826372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Por meio de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node.js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 passa a ser possível ser utilizado fora de navegadores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842719" y="7629702"/>
            <a:ext cx="6870767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Devido à expansão do direcionamento, a linguagem possui algumas"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peculiaridades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" </a:t>
            </a:r>
          </a:p>
        </p:txBody>
      </p:sp>
      <p:sp>
        <p:nvSpPr>
          <p:cNvPr id="13" name="AutoShape 13"/>
          <p:cNvSpPr/>
          <p:nvPr/>
        </p:nvSpPr>
        <p:spPr>
          <a:xfrm>
            <a:off x="9971330" y="3511076"/>
            <a:ext cx="560015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4" name="AutoShape 14"/>
          <p:cNvSpPr/>
          <p:nvPr/>
        </p:nvSpPr>
        <p:spPr>
          <a:xfrm>
            <a:off x="9959491" y="4902424"/>
            <a:ext cx="560015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AutoShape 15"/>
          <p:cNvSpPr/>
          <p:nvPr/>
        </p:nvSpPr>
        <p:spPr>
          <a:xfrm>
            <a:off x="9915097" y="8091253"/>
            <a:ext cx="560015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" name="TextBox 16"/>
          <p:cNvSpPr txBox="1"/>
          <p:nvPr/>
        </p:nvSpPr>
        <p:spPr>
          <a:xfrm>
            <a:off x="10858167" y="5611625"/>
            <a:ext cx="6855319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Possui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tipagem dinâmica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, ou seja, utiliza a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inferência de tipos</a:t>
            </a:r>
          </a:p>
        </p:txBody>
      </p:sp>
      <p:sp>
        <p:nvSpPr>
          <p:cNvPr id="17" name="AutoShape 17"/>
          <p:cNvSpPr/>
          <p:nvPr/>
        </p:nvSpPr>
        <p:spPr>
          <a:xfrm>
            <a:off x="9959491" y="6025551"/>
            <a:ext cx="560015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8" name="Group 18"/>
          <p:cNvGrpSpPr/>
          <p:nvPr/>
        </p:nvGrpSpPr>
        <p:grpSpPr>
          <a:xfrm>
            <a:off x="14614071" y="6073176"/>
            <a:ext cx="3266028" cy="1270776"/>
            <a:chOff x="0" y="0"/>
            <a:chExt cx="18246513" cy="7099522"/>
          </a:xfrm>
        </p:grpSpPr>
        <p:sp>
          <p:nvSpPr>
            <p:cNvPr id="19" name="Freeform 19"/>
            <p:cNvSpPr/>
            <p:nvPr/>
          </p:nvSpPr>
          <p:spPr>
            <a:xfrm>
              <a:off x="31750" y="31750"/>
              <a:ext cx="18183014" cy="7036022"/>
            </a:xfrm>
            <a:custGeom>
              <a:avLst/>
              <a:gdLst/>
              <a:ahLst/>
              <a:cxnLst/>
              <a:rect l="l" t="t" r="r" b="b"/>
              <a:pathLst>
                <a:path w="18183014" h="7036022">
                  <a:moveTo>
                    <a:pt x="18090304" y="7036022"/>
                  </a:moveTo>
                  <a:lnTo>
                    <a:pt x="92710" y="7036022"/>
                  </a:lnTo>
                  <a:cubicBezTo>
                    <a:pt x="41910" y="7036022"/>
                    <a:pt x="0" y="6994112"/>
                    <a:pt x="0" y="694331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8089034" y="0"/>
                  </a:lnTo>
                  <a:cubicBezTo>
                    <a:pt x="18139834" y="0"/>
                    <a:pt x="18181743" y="41910"/>
                    <a:pt x="18181743" y="92710"/>
                  </a:cubicBezTo>
                  <a:lnTo>
                    <a:pt x="18181743" y="6942042"/>
                  </a:lnTo>
                  <a:cubicBezTo>
                    <a:pt x="18183014" y="6994112"/>
                    <a:pt x="18141104" y="7036022"/>
                    <a:pt x="18090304" y="7036022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18246514" cy="7099522"/>
            </a:xfrm>
            <a:custGeom>
              <a:avLst/>
              <a:gdLst/>
              <a:ahLst/>
              <a:cxnLst/>
              <a:rect l="l" t="t" r="r" b="b"/>
              <a:pathLst>
                <a:path w="18246514" h="7099522">
                  <a:moveTo>
                    <a:pt x="18122054" y="59690"/>
                  </a:moveTo>
                  <a:cubicBezTo>
                    <a:pt x="18157614" y="59690"/>
                    <a:pt x="18186823" y="88900"/>
                    <a:pt x="18186823" y="124460"/>
                  </a:cubicBezTo>
                  <a:lnTo>
                    <a:pt x="18186823" y="6975062"/>
                  </a:lnTo>
                  <a:cubicBezTo>
                    <a:pt x="18186823" y="7010622"/>
                    <a:pt x="18157614" y="7039832"/>
                    <a:pt x="18122054" y="7039832"/>
                  </a:cubicBezTo>
                  <a:lnTo>
                    <a:pt x="124460" y="7039832"/>
                  </a:lnTo>
                  <a:cubicBezTo>
                    <a:pt x="88900" y="7039832"/>
                    <a:pt x="59690" y="7010622"/>
                    <a:pt x="59690" y="697506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8122054" y="59690"/>
                  </a:lnTo>
                  <a:moveTo>
                    <a:pt x="1812205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975062"/>
                  </a:lnTo>
                  <a:cubicBezTo>
                    <a:pt x="0" y="7043642"/>
                    <a:pt x="55880" y="7099522"/>
                    <a:pt x="124460" y="7099522"/>
                  </a:cubicBezTo>
                  <a:lnTo>
                    <a:pt x="18122054" y="7099522"/>
                  </a:lnTo>
                  <a:cubicBezTo>
                    <a:pt x="18190634" y="7099522"/>
                    <a:pt x="18246514" y="7043642"/>
                    <a:pt x="18246514" y="6975062"/>
                  </a:cubicBezTo>
                  <a:lnTo>
                    <a:pt x="18246514" y="124460"/>
                  </a:lnTo>
                  <a:cubicBezTo>
                    <a:pt x="18246514" y="55880"/>
                    <a:pt x="18190634" y="0"/>
                    <a:pt x="1812205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14780685" y="6122078"/>
            <a:ext cx="2932801" cy="1106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4"/>
              </a:lnSpc>
              <a:spcBef>
                <a:spcPct val="0"/>
              </a:spcBef>
            </a:pPr>
            <a:r>
              <a:rPr lang="en-US" sz="1963">
                <a:solidFill>
                  <a:srgbClr val="000000"/>
                </a:solidFill>
                <a:latin typeface="Montserrat"/>
              </a:rPr>
              <a:t>valores são convertidos quando necessários para interagirem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3436723" flipH="1">
            <a:off x="13073957" y="6114494"/>
            <a:ext cx="999197" cy="1546146"/>
          </a:xfrm>
          <a:prstGeom prst="rect">
            <a:avLst/>
          </a:prstGeom>
        </p:spPr>
      </p:pic>
      <p:sp>
        <p:nvSpPr>
          <p:cNvPr id="23" name="AutoShape 23"/>
          <p:cNvSpPr/>
          <p:nvPr/>
        </p:nvSpPr>
        <p:spPr>
          <a:xfrm>
            <a:off x="10898952" y="6468237"/>
            <a:ext cx="2681691" cy="0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76615"/>
            <a:ext cx="8335150" cy="8333769"/>
            <a:chOff x="0" y="0"/>
            <a:chExt cx="9861593" cy="9859959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9798093" cy="9796459"/>
            </a:xfrm>
            <a:custGeom>
              <a:avLst/>
              <a:gdLst/>
              <a:ahLst/>
              <a:cxnLst/>
              <a:rect l="l" t="t" r="r" b="b"/>
              <a:pathLst>
                <a:path w="9798093" h="9796459">
                  <a:moveTo>
                    <a:pt x="9705383" y="9796459"/>
                  </a:moveTo>
                  <a:lnTo>
                    <a:pt x="92710" y="9796459"/>
                  </a:lnTo>
                  <a:cubicBezTo>
                    <a:pt x="41910" y="9796459"/>
                    <a:pt x="0" y="9754549"/>
                    <a:pt x="0" y="97037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704112" y="0"/>
                  </a:lnTo>
                  <a:cubicBezTo>
                    <a:pt x="9754912" y="0"/>
                    <a:pt x="9796823" y="41910"/>
                    <a:pt x="9796823" y="92710"/>
                  </a:cubicBezTo>
                  <a:lnTo>
                    <a:pt x="9796823" y="9702479"/>
                  </a:lnTo>
                  <a:cubicBezTo>
                    <a:pt x="9798093" y="9754549"/>
                    <a:pt x="9756183" y="9796459"/>
                    <a:pt x="9705383" y="9796459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9861593" cy="9859959"/>
            </a:xfrm>
            <a:custGeom>
              <a:avLst/>
              <a:gdLst/>
              <a:ahLst/>
              <a:cxnLst/>
              <a:rect l="l" t="t" r="r" b="b"/>
              <a:pathLst>
                <a:path w="9861593" h="9859959">
                  <a:moveTo>
                    <a:pt x="9737133" y="59690"/>
                  </a:moveTo>
                  <a:cubicBezTo>
                    <a:pt x="9772693" y="59690"/>
                    <a:pt x="9801902" y="88900"/>
                    <a:pt x="9801902" y="124460"/>
                  </a:cubicBezTo>
                  <a:lnTo>
                    <a:pt x="9801902" y="9735499"/>
                  </a:lnTo>
                  <a:cubicBezTo>
                    <a:pt x="9801902" y="9771059"/>
                    <a:pt x="9772693" y="9800269"/>
                    <a:pt x="9737133" y="9800269"/>
                  </a:cubicBezTo>
                  <a:lnTo>
                    <a:pt x="124460" y="9800269"/>
                  </a:lnTo>
                  <a:cubicBezTo>
                    <a:pt x="88900" y="9800269"/>
                    <a:pt x="59690" y="9771059"/>
                    <a:pt x="59690" y="97354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37133" y="59690"/>
                  </a:lnTo>
                  <a:moveTo>
                    <a:pt x="97371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735499"/>
                  </a:lnTo>
                  <a:cubicBezTo>
                    <a:pt x="0" y="9804079"/>
                    <a:pt x="55880" y="9859959"/>
                    <a:pt x="124460" y="9859959"/>
                  </a:cubicBezTo>
                  <a:lnTo>
                    <a:pt x="9737133" y="9859959"/>
                  </a:lnTo>
                  <a:cubicBezTo>
                    <a:pt x="9805712" y="9859959"/>
                    <a:pt x="9861593" y="9804079"/>
                    <a:pt x="9861593" y="9735499"/>
                  </a:cubicBezTo>
                  <a:lnTo>
                    <a:pt x="9861593" y="124460"/>
                  </a:lnTo>
                  <a:cubicBezTo>
                    <a:pt x="9861593" y="55880"/>
                    <a:pt x="9805712" y="0"/>
                    <a:pt x="97371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580463" y="1556828"/>
            <a:ext cx="7173344" cy="7173344"/>
            <a:chOff x="0" y="0"/>
            <a:chExt cx="1889276" cy="18892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89276" cy="1889276"/>
            </a:xfrm>
            <a:custGeom>
              <a:avLst/>
              <a:gdLst/>
              <a:ahLst/>
              <a:cxnLst/>
              <a:rect l="l" t="t" r="r" b="b"/>
              <a:pathLst>
                <a:path w="1889276" h="1889276">
                  <a:moveTo>
                    <a:pt x="0" y="0"/>
                  </a:moveTo>
                  <a:lnTo>
                    <a:pt x="1889276" y="0"/>
                  </a:lnTo>
                  <a:lnTo>
                    <a:pt x="1889276" y="1889276"/>
                  </a:lnTo>
                  <a:lnTo>
                    <a:pt x="0" y="1889276"/>
                  </a:lnTo>
                  <a:close/>
                </a:path>
              </a:pathLst>
            </a:custGeom>
            <a:solidFill>
              <a:srgbClr val="F7DF1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80463" y="1556828"/>
            <a:ext cx="7173344" cy="717334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898952" y="124777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JAVASCRIPT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683197" y="4520764"/>
            <a:ext cx="5905097" cy="3183938"/>
            <a:chOff x="0" y="0"/>
            <a:chExt cx="1621973" cy="87454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21973" cy="874543"/>
            </a:xfrm>
            <a:custGeom>
              <a:avLst/>
              <a:gdLst/>
              <a:ahLst/>
              <a:cxnLst/>
              <a:rect l="l" t="t" r="r" b="b"/>
              <a:pathLst>
                <a:path w="1621973" h="874543">
                  <a:moveTo>
                    <a:pt x="0" y="0"/>
                  </a:moveTo>
                  <a:lnTo>
                    <a:pt x="1621973" y="0"/>
                  </a:lnTo>
                  <a:lnTo>
                    <a:pt x="1621973" y="874543"/>
                  </a:lnTo>
                  <a:lnTo>
                    <a:pt x="0" y="87454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835597" y="4409978"/>
            <a:ext cx="5905097" cy="3168053"/>
            <a:chOff x="0" y="0"/>
            <a:chExt cx="1621973" cy="87018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621973" cy="870180"/>
            </a:xfrm>
            <a:custGeom>
              <a:avLst/>
              <a:gdLst/>
              <a:ahLst/>
              <a:cxnLst/>
              <a:rect l="l" t="t" r="r" b="b"/>
              <a:pathLst>
                <a:path w="1621973" h="870180">
                  <a:moveTo>
                    <a:pt x="0" y="0"/>
                  </a:moveTo>
                  <a:lnTo>
                    <a:pt x="1621973" y="0"/>
                  </a:lnTo>
                  <a:lnTo>
                    <a:pt x="1621973" y="870180"/>
                  </a:lnTo>
                  <a:lnTo>
                    <a:pt x="0" y="87018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835597" y="4409978"/>
            <a:ext cx="5905097" cy="420492"/>
            <a:chOff x="0" y="0"/>
            <a:chExt cx="1621973" cy="11549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621973" cy="115498"/>
            </a:xfrm>
            <a:custGeom>
              <a:avLst/>
              <a:gdLst/>
              <a:ahLst/>
              <a:cxnLst/>
              <a:rect l="l" t="t" r="r" b="b"/>
              <a:pathLst>
                <a:path w="1621973" h="115498">
                  <a:moveTo>
                    <a:pt x="0" y="0"/>
                  </a:moveTo>
                  <a:lnTo>
                    <a:pt x="1621973" y="0"/>
                  </a:lnTo>
                  <a:lnTo>
                    <a:pt x="162197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3"/>
          <a:srcRect t="25116" r="5098" b="33458"/>
          <a:stretch>
            <a:fillRect/>
          </a:stretch>
        </p:blipFill>
        <p:spPr>
          <a:xfrm>
            <a:off x="10942821" y="4510399"/>
            <a:ext cx="670929" cy="219652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1177958" y="4893845"/>
            <a:ext cx="4844951" cy="212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7ED957"/>
                </a:solidFill>
                <a:latin typeface="Fira Code"/>
              </a:rPr>
              <a:t>0.1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 + </a:t>
            </a:r>
            <a:r>
              <a:rPr lang="en-US" sz="3000">
                <a:solidFill>
                  <a:srgbClr val="7ED957"/>
                </a:solidFill>
                <a:latin typeface="Fira Code"/>
              </a:rPr>
              <a:t>0.2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7ED957"/>
                </a:solidFill>
                <a:latin typeface="Fira Code"/>
              </a:rPr>
              <a:t>0.1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 + </a:t>
            </a:r>
            <a:r>
              <a:rPr lang="en-US" sz="3000" spc="-66">
                <a:solidFill>
                  <a:srgbClr val="7ED957"/>
                </a:solidFill>
                <a:latin typeface="Fira Code"/>
              </a:rPr>
              <a:t>0.2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 === </a:t>
            </a:r>
            <a:r>
              <a:rPr lang="en-US" sz="3000" spc="-66">
                <a:solidFill>
                  <a:srgbClr val="7ED957"/>
                </a:solidFill>
                <a:latin typeface="Fira Code"/>
              </a:rPr>
              <a:t>0.3 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FBF3E4"/>
                </a:solidFill>
                <a:latin typeface="Fira Code"/>
              </a:rPr>
              <a:t>x = </a:t>
            </a:r>
            <a:r>
              <a:rPr lang="en-US" sz="3000" spc="-66">
                <a:solidFill>
                  <a:srgbClr val="7ED957"/>
                </a:solidFill>
                <a:latin typeface="Fira Code"/>
              </a:rPr>
              <a:t>1.0000000000000001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FBF3E4"/>
                </a:solidFill>
                <a:latin typeface="Fira Code"/>
              </a:rPr>
              <a:t>x === </a:t>
            </a:r>
            <a:r>
              <a:rPr lang="en-US" sz="3000" spc="-66">
                <a:solidFill>
                  <a:srgbClr val="7ED957"/>
                </a:solidFill>
                <a:latin typeface="Fira Code"/>
              </a:rPr>
              <a:t>1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76615"/>
            <a:ext cx="8335150" cy="8333769"/>
            <a:chOff x="0" y="0"/>
            <a:chExt cx="9861593" cy="9859959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9798093" cy="9796459"/>
            </a:xfrm>
            <a:custGeom>
              <a:avLst/>
              <a:gdLst/>
              <a:ahLst/>
              <a:cxnLst/>
              <a:rect l="l" t="t" r="r" b="b"/>
              <a:pathLst>
                <a:path w="9798093" h="9796459">
                  <a:moveTo>
                    <a:pt x="9705383" y="9796459"/>
                  </a:moveTo>
                  <a:lnTo>
                    <a:pt x="92710" y="9796459"/>
                  </a:lnTo>
                  <a:cubicBezTo>
                    <a:pt x="41910" y="9796459"/>
                    <a:pt x="0" y="9754549"/>
                    <a:pt x="0" y="97037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704112" y="0"/>
                  </a:lnTo>
                  <a:cubicBezTo>
                    <a:pt x="9754912" y="0"/>
                    <a:pt x="9796823" y="41910"/>
                    <a:pt x="9796823" y="92710"/>
                  </a:cubicBezTo>
                  <a:lnTo>
                    <a:pt x="9796823" y="9702479"/>
                  </a:lnTo>
                  <a:cubicBezTo>
                    <a:pt x="9798093" y="9754549"/>
                    <a:pt x="9756183" y="9796459"/>
                    <a:pt x="9705383" y="9796459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9861593" cy="9859959"/>
            </a:xfrm>
            <a:custGeom>
              <a:avLst/>
              <a:gdLst/>
              <a:ahLst/>
              <a:cxnLst/>
              <a:rect l="l" t="t" r="r" b="b"/>
              <a:pathLst>
                <a:path w="9861593" h="9859959">
                  <a:moveTo>
                    <a:pt x="9737133" y="59690"/>
                  </a:moveTo>
                  <a:cubicBezTo>
                    <a:pt x="9772693" y="59690"/>
                    <a:pt x="9801902" y="88900"/>
                    <a:pt x="9801902" y="124460"/>
                  </a:cubicBezTo>
                  <a:lnTo>
                    <a:pt x="9801902" y="9735499"/>
                  </a:lnTo>
                  <a:cubicBezTo>
                    <a:pt x="9801902" y="9771059"/>
                    <a:pt x="9772693" y="9800269"/>
                    <a:pt x="9737133" y="9800269"/>
                  </a:cubicBezTo>
                  <a:lnTo>
                    <a:pt x="124460" y="9800269"/>
                  </a:lnTo>
                  <a:cubicBezTo>
                    <a:pt x="88900" y="9800269"/>
                    <a:pt x="59690" y="9771059"/>
                    <a:pt x="59690" y="97354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37133" y="59690"/>
                  </a:lnTo>
                  <a:moveTo>
                    <a:pt x="97371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735499"/>
                  </a:lnTo>
                  <a:cubicBezTo>
                    <a:pt x="0" y="9804079"/>
                    <a:pt x="55880" y="9859959"/>
                    <a:pt x="124460" y="9859959"/>
                  </a:cubicBezTo>
                  <a:lnTo>
                    <a:pt x="9737133" y="9859959"/>
                  </a:lnTo>
                  <a:cubicBezTo>
                    <a:pt x="9805712" y="9859959"/>
                    <a:pt x="9861593" y="9804079"/>
                    <a:pt x="9861593" y="9735499"/>
                  </a:cubicBezTo>
                  <a:lnTo>
                    <a:pt x="9861593" y="124460"/>
                  </a:lnTo>
                  <a:cubicBezTo>
                    <a:pt x="9861593" y="55880"/>
                    <a:pt x="9805712" y="0"/>
                    <a:pt x="97371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580463" y="1556828"/>
            <a:ext cx="7173344" cy="7173344"/>
            <a:chOff x="0" y="0"/>
            <a:chExt cx="1889276" cy="18892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89276" cy="1889276"/>
            </a:xfrm>
            <a:custGeom>
              <a:avLst/>
              <a:gdLst/>
              <a:ahLst/>
              <a:cxnLst/>
              <a:rect l="l" t="t" r="r" b="b"/>
              <a:pathLst>
                <a:path w="1889276" h="1889276">
                  <a:moveTo>
                    <a:pt x="0" y="0"/>
                  </a:moveTo>
                  <a:lnTo>
                    <a:pt x="1889276" y="0"/>
                  </a:lnTo>
                  <a:lnTo>
                    <a:pt x="1889276" y="1889276"/>
                  </a:lnTo>
                  <a:lnTo>
                    <a:pt x="0" y="1889276"/>
                  </a:lnTo>
                  <a:close/>
                </a:path>
              </a:pathLst>
            </a:custGeom>
            <a:solidFill>
              <a:srgbClr val="F7DF1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80463" y="1556828"/>
            <a:ext cx="7173344" cy="717334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898952" y="124777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JAVASCRIPT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1844143" y="3752699"/>
            <a:ext cx="3648682" cy="4443372"/>
            <a:chOff x="0" y="0"/>
            <a:chExt cx="1002196" cy="122047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02196" cy="1220476"/>
            </a:xfrm>
            <a:custGeom>
              <a:avLst/>
              <a:gdLst/>
              <a:ahLst/>
              <a:cxnLst/>
              <a:rect l="l" t="t" r="r" b="b"/>
              <a:pathLst>
                <a:path w="1002196" h="1220476">
                  <a:moveTo>
                    <a:pt x="0" y="0"/>
                  </a:moveTo>
                  <a:lnTo>
                    <a:pt x="1002196" y="0"/>
                  </a:lnTo>
                  <a:lnTo>
                    <a:pt x="1002196" y="1220476"/>
                  </a:lnTo>
                  <a:lnTo>
                    <a:pt x="0" y="122047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964047" y="3623703"/>
            <a:ext cx="3648682" cy="4443372"/>
            <a:chOff x="0" y="0"/>
            <a:chExt cx="1002196" cy="122047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02196" cy="1220476"/>
            </a:xfrm>
            <a:custGeom>
              <a:avLst/>
              <a:gdLst/>
              <a:ahLst/>
              <a:cxnLst/>
              <a:rect l="l" t="t" r="r" b="b"/>
              <a:pathLst>
                <a:path w="1002196" h="1220476">
                  <a:moveTo>
                    <a:pt x="0" y="0"/>
                  </a:moveTo>
                  <a:lnTo>
                    <a:pt x="1002196" y="0"/>
                  </a:lnTo>
                  <a:lnTo>
                    <a:pt x="1002196" y="1220476"/>
                  </a:lnTo>
                  <a:lnTo>
                    <a:pt x="0" y="1220476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964047" y="3623703"/>
            <a:ext cx="3648682" cy="420492"/>
            <a:chOff x="0" y="0"/>
            <a:chExt cx="1002196" cy="11549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02196" cy="115498"/>
            </a:xfrm>
            <a:custGeom>
              <a:avLst/>
              <a:gdLst/>
              <a:ahLst/>
              <a:cxnLst/>
              <a:rect l="l" t="t" r="r" b="b"/>
              <a:pathLst>
                <a:path w="1002196" h="115498">
                  <a:moveTo>
                    <a:pt x="0" y="0"/>
                  </a:moveTo>
                  <a:lnTo>
                    <a:pt x="1002196" y="0"/>
                  </a:lnTo>
                  <a:lnTo>
                    <a:pt x="100219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306408" y="4107571"/>
            <a:ext cx="2743200" cy="372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2DBEB1"/>
                </a:solidFill>
                <a:latin typeface="Fira Code"/>
              </a:rPr>
              <a:t>typeof </a:t>
            </a:r>
            <a:r>
              <a:rPr lang="en-US" sz="3000" spc="-66">
                <a:solidFill>
                  <a:srgbClr val="F7DF1E"/>
                </a:solidFill>
                <a:latin typeface="Fira Code"/>
              </a:rPr>
              <a:t>NaN 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7DF1E"/>
                </a:solidFill>
                <a:latin typeface="Fira Code"/>
              </a:rPr>
              <a:t>NaN 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!== </a:t>
            </a:r>
            <a:r>
              <a:rPr lang="en-US" sz="3000">
                <a:solidFill>
                  <a:srgbClr val="F7DF1E"/>
                </a:solidFill>
                <a:latin typeface="Fira Code"/>
              </a:rPr>
              <a:t>NaN 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F7DF1E"/>
              </a:solidFill>
              <a:latin typeface="Fira Cod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BF3E4"/>
                </a:solidFill>
                <a:latin typeface="Fira Code"/>
              </a:rPr>
              <a:t>[] + [] 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BF3E4"/>
                </a:solidFill>
                <a:latin typeface="Fira Code"/>
              </a:rPr>
              <a:t>[] + {} 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BF3E4"/>
                </a:solidFill>
                <a:latin typeface="Fira Code"/>
              </a:rPr>
              <a:t>{} + [] 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BF3E4"/>
                </a:solidFill>
                <a:latin typeface="Fira Code"/>
              </a:rPr>
              <a:t>{} + {} 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3"/>
          <a:srcRect t="25116" r="5098" b="33458"/>
          <a:stretch>
            <a:fillRect/>
          </a:stretch>
        </p:blipFill>
        <p:spPr>
          <a:xfrm>
            <a:off x="12071271" y="3724124"/>
            <a:ext cx="670929" cy="2196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76615"/>
            <a:ext cx="8335150" cy="8333769"/>
            <a:chOff x="0" y="0"/>
            <a:chExt cx="9861593" cy="9859959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9798093" cy="9796459"/>
            </a:xfrm>
            <a:custGeom>
              <a:avLst/>
              <a:gdLst/>
              <a:ahLst/>
              <a:cxnLst/>
              <a:rect l="l" t="t" r="r" b="b"/>
              <a:pathLst>
                <a:path w="9798093" h="9796459">
                  <a:moveTo>
                    <a:pt x="9705383" y="9796459"/>
                  </a:moveTo>
                  <a:lnTo>
                    <a:pt x="92710" y="9796459"/>
                  </a:lnTo>
                  <a:cubicBezTo>
                    <a:pt x="41910" y="9796459"/>
                    <a:pt x="0" y="9754549"/>
                    <a:pt x="0" y="97037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704112" y="0"/>
                  </a:lnTo>
                  <a:cubicBezTo>
                    <a:pt x="9754912" y="0"/>
                    <a:pt x="9796823" y="41910"/>
                    <a:pt x="9796823" y="92710"/>
                  </a:cubicBezTo>
                  <a:lnTo>
                    <a:pt x="9796823" y="9702479"/>
                  </a:lnTo>
                  <a:cubicBezTo>
                    <a:pt x="9798093" y="9754549"/>
                    <a:pt x="9756183" y="9796459"/>
                    <a:pt x="9705383" y="9796459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9861593" cy="9859959"/>
            </a:xfrm>
            <a:custGeom>
              <a:avLst/>
              <a:gdLst/>
              <a:ahLst/>
              <a:cxnLst/>
              <a:rect l="l" t="t" r="r" b="b"/>
              <a:pathLst>
                <a:path w="9861593" h="9859959">
                  <a:moveTo>
                    <a:pt x="9737133" y="59690"/>
                  </a:moveTo>
                  <a:cubicBezTo>
                    <a:pt x="9772693" y="59690"/>
                    <a:pt x="9801902" y="88900"/>
                    <a:pt x="9801902" y="124460"/>
                  </a:cubicBezTo>
                  <a:lnTo>
                    <a:pt x="9801902" y="9735499"/>
                  </a:lnTo>
                  <a:cubicBezTo>
                    <a:pt x="9801902" y="9771059"/>
                    <a:pt x="9772693" y="9800269"/>
                    <a:pt x="9737133" y="9800269"/>
                  </a:cubicBezTo>
                  <a:lnTo>
                    <a:pt x="124460" y="9800269"/>
                  </a:lnTo>
                  <a:cubicBezTo>
                    <a:pt x="88900" y="9800269"/>
                    <a:pt x="59690" y="9771059"/>
                    <a:pt x="59690" y="97354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37133" y="59690"/>
                  </a:lnTo>
                  <a:moveTo>
                    <a:pt x="97371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735499"/>
                  </a:lnTo>
                  <a:cubicBezTo>
                    <a:pt x="0" y="9804079"/>
                    <a:pt x="55880" y="9859959"/>
                    <a:pt x="124460" y="9859959"/>
                  </a:cubicBezTo>
                  <a:lnTo>
                    <a:pt x="9737133" y="9859959"/>
                  </a:lnTo>
                  <a:cubicBezTo>
                    <a:pt x="9805712" y="9859959"/>
                    <a:pt x="9861593" y="9804079"/>
                    <a:pt x="9861593" y="9735499"/>
                  </a:cubicBezTo>
                  <a:lnTo>
                    <a:pt x="9861593" y="124460"/>
                  </a:lnTo>
                  <a:cubicBezTo>
                    <a:pt x="9861593" y="55880"/>
                    <a:pt x="9805712" y="0"/>
                    <a:pt x="97371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580463" y="1556828"/>
            <a:ext cx="7173344" cy="7173344"/>
            <a:chOff x="0" y="0"/>
            <a:chExt cx="1889276" cy="18892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89276" cy="1889276"/>
            </a:xfrm>
            <a:custGeom>
              <a:avLst/>
              <a:gdLst/>
              <a:ahLst/>
              <a:cxnLst/>
              <a:rect l="l" t="t" r="r" b="b"/>
              <a:pathLst>
                <a:path w="1889276" h="1889276">
                  <a:moveTo>
                    <a:pt x="0" y="0"/>
                  </a:moveTo>
                  <a:lnTo>
                    <a:pt x="1889276" y="0"/>
                  </a:lnTo>
                  <a:lnTo>
                    <a:pt x="1889276" y="1889276"/>
                  </a:lnTo>
                  <a:lnTo>
                    <a:pt x="0" y="1889276"/>
                  </a:lnTo>
                  <a:close/>
                </a:path>
              </a:pathLst>
            </a:custGeom>
            <a:solidFill>
              <a:srgbClr val="F7DF1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80463" y="1556828"/>
            <a:ext cx="7173344" cy="717334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898952" y="124777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JAVASCRIPT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502845" y="4484994"/>
            <a:ext cx="8444810" cy="2951430"/>
            <a:chOff x="0" y="0"/>
            <a:chExt cx="2319564" cy="81067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19564" cy="810679"/>
            </a:xfrm>
            <a:custGeom>
              <a:avLst/>
              <a:gdLst/>
              <a:ahLst/>
              <a:cxnLst/>
              <a:rect l="l" t="t" r="r" b="b"/>
              <a:pathLst>
                <a:path w="2319564" h="810679">
                  <a:moveTo>
                    <a:pt x="0" y="0"/>
                  </a:moveTo>
                  <a:lnTo>
                    <a:pt x="2319564" y="0"/>
                  </a:lnTo>
                  <a:lnTo>
                    <a:pt x="2319564" y="810679"/>
                  </a:lnTo>
                  <a:lnTo>
                    <a:pt x="0" y="81067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655245" y="4374208"/>
            <a:ext cx="8481103" cy="2881888"/>
            <a:chOff x="0" y="0"/>
            <a:chExt cx="2329533" cy="79157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329533" cy="791578"/>
            </a:xfrm>
            <a:custGeom>
              <a:avLst/>
              <a:gdLst/>
              <a:ahLst/>
              <a:cxnLst/>
              <a:rect l="l" t="t" r="r" b="b"/>
              <a:pathLst>
                <a:path w="2329533" h="791578">
                  <a:moveTo>
                    <a:pt x="0" y="0"/>
                  </a:moveTo>
                  <a:lnTo>
                    <a:pt x="2329533" y="0"/>
                  </a:lnTo>
                  <a:lnTo>
                    <a:pt x="2329533" y="791578"/>
                  </a:lnTo>
                  <a:lnTo>
                    <a:pt x="0" y="791578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655245" y="4374208"/>
            <a:ext cx="8481103" cy="420492"/>
            <a:chOff x="0" y="0"/>
            <a:chExt cx="2329533" cy="11549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329533" cy="115498"/>
            </a:xfrm>
            <a:custGeom>
              <a:avLst/>
              <a:gdLst/>
              <a:ahLst/>
              <a:cxnLst/>
              <a:rect l="l" t="t" r="r" b="b"/>
              <a:pathLst>
                <a:path w="2329533" h="115498">
                  <a:moveTo>
                    <a:pt x="0" y="0"/>
                  </a:moveTo>
                  <a:lnTo>
                    <a:pt x="2329533" y="0"/>
                  </a:lnTo>
                  <a:lnTo>
                    <a:pt x="232953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3"/>
          <a:srcRect t="25116" r="5098" b="33458"/>
          <a:stretch>
            <a:fillRect/>
          </a:stretch>
        </p:blipFill>
        <p:spPr>
          <a:xfrm>
            <a:off x="9762469" y="4474628"/>
            <a:ext cx="670929" cy="219652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9892832" y="4867600"/>
            <a:ext cx="8290393" cy="2040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0"/>
              </a:lnSpc>
            </a:pPr>
            <a:r>
              <a:rPr lang="en-US" sz="2900" spc="-63">
                <a:solidFill>
                  <a:srgbClr val="2DBEB1"/>
                </a:solidFill>
                <a:latin typeface="Fira Code"/>
              </a:rPr>
              <a:t>Array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2900" spc="-63">
                <a:solidFill>
                  <a:srgbClr val="7ED957"/>
                </a:solidFill>
                <a:latin typeface="Fira Code"/>
              </a:rPr>
              <a:t>16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4060"/>
              </a:lnSpc>
            </a:pPr>
            <a:r>
              <a:rPr lang="en-US" sz="2900" spc="-63">
                <a:solidFill>
                  <a:srgbClr val="2DBEB1"/>
                </a:solidFill>
                <a:latin typeface="Fira Code"/>
              </a:rPr>
              <a:t>Array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2900" spc="-63">
                <a:solidFill>
                  <a:srgbClr val="7ED957"/>
                </a:solidFill>
                <a:latin typeface="Fira Code"/>
              </a:rPr>
              <a:t>16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).join(</a:t>
            </a:r>
            <a:r>
              <a:rPr lang="en-US" sz="2900" spc="-63">
                <a:solidFill>
                  <a:srgbClr val="F7DF1E"/>
                </a:solidFill>
                <a:latin typeface="Fira Code"/>
              </a:rPr>
              <a:t>"quack"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4060"/>
              </a:lnSpc>
            </a:pPr>
            <a:r>
              <a:rPr lang="en-US" sz="2900" spc="-63">
                <a:solidFill>
                  <a:srgbClr val="2DBEB1"/>
                </a:solidFill>
                <a:latin typeface="Fira Code"/>
              </a:rPr>
              <a:t>Array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2900" spc="-63">
                <a:solidFill>
                  <a:srgbClr val="7ED957"/>
                </a:solidFill>
                <a:latin typeface="Fira Code"/>
              </a:rPr>
              <a:t>16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).join(</a:t>
            </a:r>
            <a:r>
              <a:rPr lang="en-US" sz="2900" spc="-63">
                <a:solidFill>
                  <a:srgbClr val="F7DF1E"/>
                </a:solidFill>
                <a:latin typeface="Fira Code"/>
              </a:rPr>
              <a:t>"quack"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 + </a:t>
            </a:r>
            <a:r>
              <a:rPr lang="en-US" sz="2900" spc="-63">
                <a:solidFill>
                  <a:srgbClr val="7ED957"/>
                </a:solidFill>
                <a:latin typeface="Fira Code"/>
              </a:rPr>
              <a:t>1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) </a:t>
            </a:r>
            <a:r>
              <a:rPr lang="en-US" sz="2900" spc="-63">
                <a:solidFill>
                  <a:srgbClr val="2DBEB1"/>
                </a:solidFill>
                <a:latin typeface="Fira Code"/>
              </a:rPr>
              <a:t>Array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2900" spc="-63">
                <a:solidFill>
                  <a:srgbClr val="7ED957"/>
                </a:solidFill>
                <a:latin typeface="Fira Code"/>
              </a:rPr>
              <a:t>16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).join(</a:t>
            </a:r>
            <a:r>
              <a:rPr lang="en-US" sz="2900" spc="-63">
                <a:solidFill>
                  <a:srgbClr val="F7DF1E"/>
                </a:solidFill>
                <a:latin typeface="Fira Code"/>
              </a:rPr>
              <a:t>"quack"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 - </a:t>
            </a:r>
            <a:r>
              <a:rPr lang="en-US" sz="2900" spc="-63">
                <a:solidFill>
                  <a:srgbClr val="7ED957"/>
                </a:solidFill>
                <a:latin typeface="Fira Code"/>
              </a:rPr>
              <a:t>1</a:t>
            </a:r>
            <a:r>
              <a:rPr lang="en-US" sz="2900" spc="-63">
                <a:solidFill>
                  <a:srgbClr val="FBF3E4"/>
                </a:solidFill>
                <a:latin typeface="Fira Code"/>
              </a:rPr>
              <a:t>) +</a:t>
            </a:r>
            <a:r>
              <a:rPr lang="en-US" sz="2900" spc="-63">
                <a:solidFill>
                  <a:srgbClr val="F7DF1E"/>
                </a:solidFill>
                <a:latin typeface="Fira Code"/>
              </a:rPr>
              <a:t>" Batman"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76615"/>
            <a:ext cx="8335150" cy="8333769"/>
            <a:chOff x="0" y="0"/>
            <a:chExt cx="9861593" cy="9859959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9798093" cy="9796459"/>
            </a:xfrm>
            <a:custGeom>
              <a:avLst/>
              <a:gdLst/>
              <a:ahLst/>
              <a:cxnLst/>
              <a:rect l="l" t="t" r="r" b="b"/>
              <a:pathLst>
                <a:path w="9798093" h="9796459">
                  <a:moveTo>
                    <a:pt x="9705383" y="9796459"/>
                  </a:moveTo>
                  <a:lnTo>
                    <a:pt x="92710" y="9796459"/>
                  </a:lnTo>
                  <a:cubicBezTo>
                    <a:pt x="41910" y="9796459"/>
                    <a:pt x="0" y="9754549"/>
                    <a:pt x="0" y="97037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704112" y="0"/>
                  </a:lnTo>
                  <a:cubicBezTo>
                    <a:pt x="9754912" y="0"/>
                    <a:pt x="9796823" y="41910"/>
                    <a:pt x="9796823" y="92710"/>
                  </a:cubicBezTo>
                  <a:lnTo>
                    <a:pt x="9796823" y="9702479"/>
                  </a:lnTo>
                  <a:cubicBezTo>
                    <a:pt x="9798093" y="9754549"/>
                    <a:pt x="9756183" y="9796459"/>
                    <a:pt x="9705383" y="9796459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9861593" cy="9859959"/>
            </a:xfrm>
            <a:custGeom>
              <a:avLst/>
              <a:gdLst/>
              <a:ahLst/>
              <a:cxnLst/>
              <a:rect l="l" t="t" r="r" b="b"/>
              <a:pathLst>
                <a:path w="9861593" h="9859959">
                  <a:moveTo>
                    <a:pt x="9737133" y="59690"/>
                  </a:moveTo>
                  <a:cubicBezTo>
                    <a:pt x="9772693" y="59690"/>
                    <a:pt x="9801902" y="88900"/>
                    <a:pt x="9801902" y="124460"/>
                  </a:cubicBezTo>
                  <a:lnTo>
                    <a:pt x="9801902" y="9735499"/>
                  </a:lnTo>
                  <a:cubicBezTo>
                    <a:pt x="9801902" y="9771059"/>
                    <a:pt x="9772693" y="9800269"/>
                    <a:pt x="9737133" y="9800269"/>
                  </a:cubicBezTo>
                  <a:lnTo>
                    <a:pt x="124460" y="9800269"/>
                  </a:lnTo>
                  <a:cubicBezTo>
                    <a:pt x="88900" y="9800269"/>
                    <a:pt x="59690" y="9771059"/>
                    <a:pt x="59690" y="97354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37133" y="59690"/>
                  </a:lnTo>
                  <a:moveTo>
                    <a:pt x="97371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735499"/>
                  </a:lnTo>
                  <a:cubicBezTo>
                    <a:pt x="0" y="9804079"/>
                    <a:pt x="55880" y="9859959"/>
                    <a:pt x="124460" y="9859959"/>
                  </a:cubicBezTo>
                  <a:lnTo>
                    <a:pt x="9737133" y="9859959"/>
                  </a:lnTo>
                  <a:cubicBezTo>
                    <a:pt x="9805712" y="9859959"/>
                    <a:pt x="9861593" y="9804079"/>
                    <a:pt x="9861593" y="9735499"/>
                  </a:cubicBezTo>
                  <a:lnTo>
                    <a:pt x="9861593" y="124460"/>
                  </a:lnTo>
                  <a:cubicBezTo>
                    <a:pt x="9861593" y="55880"/>
                    <a:pt x="9805712" y="0"/>
                    <a:pt x="97371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580463" y="1556828"/>
            <a:ext cx="7173344" cy="7173344"/>
            <a:chOff x="0" y="0"/>
            <a:chExt cx="1889276" cy="18892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89276" cy="1889276"/>
            </a:xfrm>
            <a:custGeom>
              <a:avLst/>
              <a:gdLst/>
              <a:ahLst/>
              <a:cxnLst/>
              <a:rect l="l" t="t" r="r" b="b"/>
              <a:pathLst>
                <a:path w="1889276" h="1889276">
                  <a:moveTo>
                    <a:pt x="0" y="0"/>
                  </a:moveTo>
                  <a:lnTo>
                    <a:pt x="1889276" y="0"/>
                  </a:lnTo>
                  <a:lnTo>
                    <a:pt x="1889276" y="1889276"/>
                  </a:lnTo>
                  <a:lnTo>
                    <a:pt x="0" y="1889276"/>
                  </a:lnTo>
                  <a:close/>
                </a:path>
              </a:pathLst>
            </a:custGeom>
            <a:solidFill>
              <a:srgbClr val="F7DF1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80463" y="1556828"/>
            <a:ext cx="7173344" cy="717334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898952" y="124777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JAVASCRIPT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2217753" y="3463933"/>
            <a:ext cx="3241787" cy="6045298"/>
            <a:chOff x="0" y="0"/>
            <a:chExt cx="890433" cy="166048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90433" cy="1660482"/>
            </a:xfrm>
            <a:custGeom>
              <a:avLst/>
              <a:gdLst/>
              <a:ahLst/>
              <a:cxnLst/>
              <a:rect l="l" t="t" r="r" b="b"/>
              <a:pathLst>
                <a:path w="890433" h="1660482">
                  <a:moveTo>
                    <a:pt x="0" y="0"/>
                  </a:moveTo>
                  <a:lnTo>
                    <a:pt x="890433" y="0"/>
                  </a:lnTo>
                  <a:lnTo>
                    <a:pt x="890433" y="1660482"/>
                  </a:lnTo>
                  <a:lnTo>
                    <a:pt x="0" y="166048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351103" y="3353988"/>
            <a:ext cx="3241787" cy="6045298"/>
            <a:chOff x="0" y="0"/>
            <a:chExt cx="890433" cy="166048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90433" cy="1660482"/>
            </a:xfrm>
            <a:custGeom>
              <a:avLst/>
              <a:gdLst/>
              <a:ahLst/>
              <a:cxnLst/>
              <a:rect l="l" t="t" r="r" b="b"/>
              <a:pathLst>
                <a:path w="890433" h="1660482">
                  <a:moveTo>
                    <a:pt x="0" y="0"/>
                  </a:moveTo>
                  <a:lnTo>
                    <a:pt x="890433" y="0"/>
                  </a:lnTo>
                  <a:lnTo>
                    <a:pt x="890433" y="1660482"/>
                  </a:lnTo>
                  <a:lnTo>
                    <a:pt x="0" y="1660482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2351103" y="3353988"/>
            <a:ext cx="3241787" cy="406794"/>
            <a:chOff x="0" y="0"/>
            <a:chExt cx="890433" cy="11173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90433" cy="111736"/>
            </a:xfrm>
            <a:custGeom>
              <a:avLst/>
              <a:gdLst/>
              <a:ahLst/>
              <a:cxnLst/>
              <a:rect l="l" t="t" r="r" b="b"/>
              <a:pathLst>
                <a:path w="890433" h="111736">
                  <a:moveTo>
                    <a:pt x="0" y="0"/>
                  </a:moveTo>
                  <a:lnTo>
                    <a:pt x="890433" y="0"/>
                  </a:lnTo>
                  <a:lnTo>
                    <a:pt x="890433" y="111736"/>
                  </a:lnTo>
                  <a:lnTo>
                    <a:pt x="0" y="111736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624149" y="3820778"/>
            <a:ext cx="2809198" cy="532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i = </a:t>
            </a:r>
            <a:r>
              <a:rPr lang="en-US" sz="3000" spc="-66">
                <a:solidFill>
                  <a:srgbClr val="7ED957"/>
                </a:solidFill>
                <a:latin typeface="Fira Code"/>
              </a:rPr>
              <a:t>1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FBF3E4"/>
                </a:solidFill>
                <a:latin typeface="Fira Code"/>
              </a:rPr>
              <a:t>i = i + </a:t>
            </a:r>
            <a:r>
              <a:rPr lang="en-US" sz="3000" spc="-66">
                <a:solidFill>
                  <a:srgbClr val="F7DF1E"/>
                </a:solidFill>
                <a:latin typeface="Fira Code"/>
              </a:rPr>
              <a:t>""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 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FBF3E4"/>
                </a:solidFill>
                <a:latin typeface="Fira Code"/>
              </a:rPr>
              <a:t>i + </a:t>
            </a:r>
            <a:r>
              <a:rPr lang="en-US" sz="3000" spc="-66">
                <a:solidFill>
                  <a:srgbClr val="7ED957"/>
                </a:solidFill>
                <a:latin typeface="Fira Code"/>
              </a:rPr>
              <a:t>1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 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FBF3E4"/>
                </a:solidFill>
                <a:latin typeface="Fira Code"/>
              </a:rPr>
              <a:t>i - </a:t>
            </a:r>
            <a:r>
              <a:rPr lang="en-US" sz="3000" spc="-66">
                <a:solidFill>
                  <a:srgbClr val="7ED957"/>
                </a:solidFill>
                <a:latin typeface="Fira Code"/>
              </a:rPr>
              <a:t>1</a:t>
            </a:r>
          </a:p>
          <a:p>
            <a:pPr>
              <a:lnSpc>
                <a:spcPts val="4200"/>
              </a:lnSpc>
            </a:pPr>
            <a:endParaRPr lang="en-US" sz="3000" spc="-66">
              <a:solidFill>
                <a:srgbClr val="7ED957"/>
              </a:solidFill>
              <a:latin typeface="Fira Code"/>
            </a:endParaRP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j = </a:t>
            </a:r>
            <a:r>
              <a:rPr lang="en-US" sz="3000" spc="-66">
                <a:solidFill>
                  <a:srgbClr val="F7DF1E"/>
                </a:solidFill>
                <a:latin typeface="Fira Code"/>
              </a:rPr>
              <a:t>"1"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FBF3E4"/>
                </a:solidFill>
                <a:latin typeface="Fira Code"/>
              </a:rPr>
              <a:t>++j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FBF3E4"/>
                </a:solidFill>
                <a:latin typeface="Fira Code"/>
              </a:rPr>
              <a:t> </a:t>
            </a:r>
          </a:p>
          <a:p>
            <a:pPr>
              <a:lnSpc>
                <a:spcPts val="4200"/>
              </a:lnSpc>
            </a:pPr>
            <a:r>
              <a:rPr lang="en-US" sz="3000" spc="-66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3000" spc="-66">
                <a:solidFill>
                  <a:srgbClr val="FBF3E4"/>
                </a:solidFill>
                <a:latin typeface="Fira Code"/>
              </a:rPr>
              <a:t>k = </a:t>
            </a:r>
            <a:r>
              <a:rPr lang="en-US" sz="3000" spc="-66">
                <a:solidFill>
                  <a:srgbClr val="F7DF1E"/>
                </a:solidFill>
                <a:latin typeface="Fira Code"/>
              </a:rPr>
              <a:t>"1"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BF3E4"/>
                </a:solidFill>
                <a:latin typeface="Fira Code"/>
              </a:rPr>
              <a:t>k += </a:t>
            </a:r>
            <a:r>
              <a:rPr lang="en-US" sz="3000">
                <a:solidFill>
                  <a:srgbClr val="7ED957"/>
                </a:solidFill>
                <a:latin typeface="Fira Code"/>
              </a:rPr>
              <a:t>1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3"/>
          <a:srcRect t="25116" r="5098" b="33458"/>
          <a:stretch>
            <a:fillRect/>
          </a:stretch>
        </p:blipFill>
        <p:spPr>
          <a:xfrm>
            <a:off x="12489433" y="3454408"/>
            <a:ext cx="670929" cy="21965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76615"/>
            <a:ext cx="8335150" cy="8333769"/>
            <a:chOff x="0" y="0"/>
            <a:chExt cx="9861593" cy="9859959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9798093" cy="9796459"/>
            </a:xfrm>
            <a:custGeom>
              <a:avLst/>
              <a:gdLst/>
              <a:ahLst/>
              <a:cxnLst/>
              <a:rect l="l" t="t" r="r" b="b"/>
              <a:pathLst>
                <a:path w="9798093" h="9796459">
                  <a:moveTo>
                    <a:pt x="9705383" y="9796459"/>
                  </a:moveTo>
                  <a:lnTo>
                    <a:pt x="92710" y="9796459"/>
                  </a:lnTo>
                  <a:cubicBezTo>
                    <a:pt x="41910" y="9796459"/>
                    <a:pt x="0" y="9754549"/>
                    <a:pt x="0" y="97037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704112" y="0"/>
                  </a:lnTo>
                  <a:cubicBezTo>
                    <a:pt x="9754912" y="0"/>
                    <a:pt x="9796823" y="41910"/>
                    <a:pt x="9796823" y="92710"/>
                  </a:cubicBezTo>
                  <a:lnTo>
                    <a:pt x="9796823" y="9702479"/>
                  </a:lnTo>
                  <a:cubicBezTo>
                    <a:pt x="9798093" y="9754549"/>
                    <a:pt x="9756183" y="9796459"/>
                    <a:pt x="9705383" y="9796459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9861593" cy="9859959"/>
            </a:xfrm>
            <a:custGeom>
              <a:avLst/>
              <a:gdLst/>
              <a:ahLst/>
              <a:cxnLst/>
              <a:rect l="l" t="t" r="r" b="b"/>
              <a:pathLst>
                <a:path w="9861593" h="9859959">
                  <a:moveTo>
                    <a:pt x="9737133" y="59690"/>
                  </a:moveTo>
                  <a:cubicBezTo>
                    <a:pt x="9772693" y="59690"/>
                    <a:pt x="9801902" y="88900"/>
                    <a:pt x="9801902" y="124460"/>
                  </a:cubicBezTo>
                  <a:lnTo>
                    <a:pt x="9801902" y="9735499"/>
                  </a:lnTo>
                  <a:cubicBezTo>
                    <a:pt x="9801902" y="9771059"/>
                    <a:pt x="9772693" y="9800269"/>
                    <a:pt x="9737133" y="9800269"/>
                  </a:cubicBezTo>
                  <a:lnTo>
                    <a:pt x="124460" y="9800269"/>
                  </a:lnTo>
                  <a:cubicBezTo>
                    <a:pt x="88900" y="9800269"/>
                    <a:pt x="59690" y="9771059"/>
                    <a:pt x="59690" y="97354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37133" y="59690"/>
                  </a:lnTo>
                  <a:moveTo>
                    <a:pt x="97371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735499"/>
                  </a:lnTo>
                  <a:cubicBezTo>
                    <a:pt x="0" y="9804079"/>
                    <a:pt x="55880" y="9859959"/>
                    <a:pt x="124460" y="9859959"/>
                  </a:cubicBezTo>
                  <a:lnTo>
                    <a:pt x="9737133" y="9859959"/>
                  </a:lnTo>
                  <a:cubicBezTo>
                    <a:pt x="9805712" y="9859959"/>
                    <a:pt x="9861593" y="9804079"/>
                    <a:pt x="9861593" y="9735499"/>
                  </a:cubicBezTo>
                  <a:lnTo>
                    <a:pt x="9861593" y="124460"/>
                  </a:lnTo>
                  <a:cubicBezTo>
                    <a:pt x="9861593" y="55880"/>
                    <a:pt x="9805712" y="0"/>
                    <a:pt x="97371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580463" y="1556828"/>
            <a:ext cx="7231625" cy="7173344"/>
            <a:chOff x="0" y="0"/>
            <a:chExt cx="1904625" cy="18892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04625" cy="1889276"/>
            </a:xfrm>
            <a:custGeom>
              <a:avLst/>
              <a:gdLst/>
              <a:ahLst/>
              <a:cxnLst/>
              <a:rect l="l" t="t" r="r" b="b"/>
              <a:pathLst>
                <a:path w="1904625" h="1889276">
                  <a:moveTo>
                    <a:pt x="0" y="0"/>
                  </a:moveTo>
                  <a:lnTo>
                    <a:pt x="1904625" y="0"/>
                  </a:lnTo>
                  <a:lnTo>
                    <a:pt x="1904625" y="1889276"/>
                  </a:lnTo>
                  <a:lnTo>
                    <a:pt x="0" y="1889276"/>
                  </a:lnTo>
                  <a:close/>
                </a:path>
              </a:pathLst>
            </a:custGeom>
            <a:solidFill>
              <a:srgbClr val="0385D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 l="21810" r="21518"/>
          <a:stretch>
            <a:fillRect/>
          </a:stretch>
        </p:blipFill>
        <p:spPr>
          <a:xfrm>
            <a:off x="1580463" y="1556828"/>
            <a:ext cx="7231625" cy="717334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880457" y="4454418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TYPESCRIPT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76615"/>
            <a:ext cx="8335150" cy="8333769"/>
            <a:chOff x="0" y="0"/>
            <a:chExt cx="9861593" cy="9859959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9798093" cy="9796459"/>
            </a:xfrm>
            <a:custGeom>
              <a:avLst/>
              <a:gdLst/>
              <a:ahLst/>
              <a:cxnLst/>
              <a:rect l="l" t="t" r="r" b="b"/>
              <a:pathLst>
                <a:path w="9798093" h="9796459">
                  <a:moveTo>
                    <a:pt x="9705383" y="9796459"/>
                  </a:moveTo>
                  <a:lnTo>
                    <a:pt x="92710" y="9796459"/>
                  </a:lnTo>
                  <a:cubicBezTo>
                    <a:pt x="41910" y="9796459"/>
                    <a:pt x="0" y="9754549"/>
                    <a:pt x="0" y="97037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704112" y="0"/>
                  </a:lnTo>
                  <a:cubicBezTo>
                    <a:pt x="9754912" y="0"/>
                    <a:pt x="9796823" y="41910"/>
                    <a:pt x="9796823" y="92710"/>
                  </a:cubicBezTo>
                  <a:lnTo>
                    <a:pt x="9796823" y="9702479"/>
                  </a:lnTo>
                  <a:cubicBezTo>
                    <a:pt x="9798093" y="9754549"/>
                    <a:pt x="9756183" y="9796459"/>
                    <a:pt x="9705383" y="9796459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9861593" cy="9859959"/>
            </a:xfrm>
            <a:custGeom>
              <a:avLst/>
              <a:gdLst/>
              <a:ahLst/>
              <a:cxnLst/>
              <a:rect l="l" t="t" r="r" b="b"/>
              <a:pathLst>
                <a:path w="9861593" h="9859959">
                  <a:moveTo>
                    <a:pt x="9737133" y="59690"/>
                  </a:moveTo>
                  <a:cubicBezTo>
                    <a:pt x="9772693" y="59690"/>
                    <a:pt x="9801902" y="88900"/>
                    <a:pt x="9801902" y="124460"/>
                  </a:cubicBezTo>
                  <a:lnTo>
                    <a:pt x="9801902" y="9735499"/>
                  </a:lnTo>
                  <a:cubicBezTo>
                    <a:pt x="9801902" y="9771059"/>
                    <a:pt x="9772693" y="9800269"/>
                    <a:pt x="9737133" y="9800269"/>
                  </a:cubicBezTo>
                  <a:lnTo>
                    <a:pt x="124460" y="9800269"/>
                  </a:lnTo>
                  <a:cubicBezTo>
                    <a:pt x="88900" y="9800269"/>
                    <a:pt x="59690" y="9771059"/>
                    <a:pt x="59690" y="97354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37133" y="59690"/>
                  </a:lnTo>
                  <a:moveTo>
                    <a:pt x="97371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735499"/>
                  </a:lnTo>
                  <a:cubicBezTo>
                    <a:pt x="0" y="9804079"/>
                    <a:pt x="55880" y="9859959"/>
                    <a:pt x="124460" y="9859959"/>
                  </a:cubicBezTo>
                  <a:lnTo>
                    <a:pt x="9737133" y="9859959"/>
                  </a:lnTo>
                  <a:cubicBezTo>
                    <a:pt x="9805712" y="9859959"/>
                    <a:pt x="9861593" y="9804079"/>
                    <a:pt x="9861593" y="9735499"/>
                  </a:cubicBezTo>
                  <a:lnTo>
                    <a:pt x="9861593" y="124460"/>
                  </a:lnTo>
                  <a:cubicBezTo>
                    <a:pt x="9861593" y="55880"/>
                    <a:pt x="9805712" y="0"/>
                    <a:pt x="97371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580463" y="1556828"/>
            <a:ext cx="7231625" cy="7173344"/>
            <a:chOff x="0" y="0"/>
            <a:chExt cx="1904625" cy="18892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04625" cy="1889276"/>
            </a:xfrm>
            <a:custGeom>
              <a:avLst/>
              <a:gdLst/>
              <a:ahLst/>
              <a:cxnLst/>
              <a:rect l="l" t="t" r="r" b="b"/>
              <a:pathLst>
                <a:path w="1904625" h="1889276">
                  <a:moveTo>
                    <a:pt x="0" y="0"/>
                  </a:moveTo>
                  <a:lnTo>
                    <a:pt x="1904625" y="0"/>
                  </a:lnTo>
                  <a:lnTo>
                    <a:pt x="1904625" y="1889276"/>
                  </a:lnTo>
                  <a:lnTo>
                    <a:pt x="0" y="1889276"/>
                  </a:lnTo>
                  <a:close/>
                </a:path>
              </a:pathLst>
            </a:custGeom>
            <a:solidFill>
              <a:srgbClr val="0385D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 l="21810" r="21518"/>
          <a:stretch>
            <a:fillRect/>
          </a:stretch>
        </p:blipFill>
        <p:spPr>
          <a:xfrm>
            <a:off x="1580463" y="1556828"/>
            <a:ext cx="7231625" cy="717334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898952" y="124777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TYPESCRIPT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898952" y="2906650"/>
            <a:ext cx="6360348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Linguagem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ORIENTADA A OBJETOS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 de tipagem forte</a:t>
            </a:r>
          </a:p>
        </p:txBody>
      </p:sp>
      <p:sp>
        <p:nvSpPr>
          <p:cNvPr id="11" name="AutoShape 11"/>
          <p:cNvSpPr/>
          <p:nvPr/>
        </p:nvSpPr>
        <p:spPr>
          <a:xfrm>
            <a:off x="9971330" y="4438940"/>
            <a:ext cx="560015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TextBox 12"/>
          <p:cNvSpPr txBox="1"/>
          <p:nvPr/>
        </p:nvSpPr>
        <p:spPr>
          <a:xfrm>
            <a:off x="10898952" y="5073045"/>
            <a:ext cx="6360348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Um verificador de tipos estáticos (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static type checker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) para JS</a:t>
            </a:r>
          </a:p>
        </p:txBody>
      </p:sp>
      <p:sp>
        <p:nvSpPr>
          <p:cNvPr id="13" name="AutoShape 13"/>
          <p:cNvSpPr/>
          <p:nvPr/>
        </p:nvSpPr>
        <p:spPr>
          <a:xfrm>
            <a:off x="9971330" y="5534596"/>
            <a:ext cx="560015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4" name="TextBox 14"/>
          <p:cNvSpPr txBox="1"/>
          <p:nvPr/>
        </p:nvSpPr>
        <p:spPr>
          <a:xfrm>
            <a:off x="10898952" y="3977389"/>
            <a:ext cx="6360348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 Bold"/>
              </a:rPr>
              <a:t>TRANSPILADA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para JS no processo de tradução</a:t>
            </a:r>
          </a:p>
        </p:txBody>
      </p:sp>
      <p:sp>
        <p:nvSpPr>
          <p:cNvPr id="15" name="AutoShape 15"/>
          <p:cNvSpPr/>
          <p:nvPr/>
        </p:nvSpPr>
        <p:spPr>
          <a:xfrm>
            <a:off x="9971330" y="3344389"/>
            <a:ext cx="560015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" name="TextBox 16"/>
          <p:cNvSpPr txBox="1"/>
          <p:nvPr/>
        </p:nvSpPr>
        <p:spPr>
          <a:xfrm>
            <a:off x="10898952" y="6167597"/>
            <a:ext cx="6360348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Possui todas as funcionalidades do JS a disposição</a:t>
            </a:r>
          </a:p>
        </p:txBody>
      </p:sp>
      <p:sp>
        <p:nvSpPr>
          <p:cNvPr id="17" name="AutoShape 17"/>
          <p:cNvSpPr/>
          <p:nvPr/>
        </p:nvSpPr>
        <p:spPr>
          <a:xfrm>
            <a:off x="9971330" y="6629148"/>
            <a:ext cx="560015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1718" y="3677855"/>
            <a:ext cx="6497905" cy="5372073"/>
            <a:chOff x="0" y="0"/>
            <a:chExt cx="8663874" cy="7162763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147715"/>
              <a:ext cx="8293970" cy="7015049"/>
              <a:chOff x="0" y="0"/>
              <a:chExt cx="1708600" cy="1445135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708600" cy="1445135"/>
              </a:xfrm>
              <a:custGeom>
                <a:avLst/>
                <a:gdLst/>
                <a:ahLst/>
                <a:cxnLst/>
                <a:rect l="l" t="t" r="r" b="b"/>
                <a:pathLst>
                  <a:path w="1708600" h="1445135">
                    <a:moveTo>
                      <a:pt x="0" y="0"/>
                    </a:moveTo>
                    <a:lnTo>
                      <a:pt x="1708600" y="0"/>
                    </a:lnTo>
                    <a:lnTo>
                      <a:pt x="1708600" y="1445135"/>
                    </a:lnTo>
                    <a:lnTo>
                      <a:pt x="0" y="144513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203200" y="0"/>
              <a:ext cx="8460674" cy="6862720"/>
              <a:chOff x="0" y="0"/>
              <a:chExt cx="1742941" cy="1413755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742941" cy="1413755"/>
              </a:xfrm>
              <a:custGeom>
                <a:avLst/>
                <a:gdLst/>
                <a:ahLst/>
                <a:cxnLst/>
                <a:rect l="l" t="t" r="r" b="b"/>
                <a:pathLst>
                  <a:path w="1742941" h="1413755">
                    <a:moveTo>
                      <a:pt x="0" y="0"/>
                    </a:moveTo>
                    <a:lnTo>
                      <a:pt x="1742941" y="0"/>
                    </a:lnTo>
                    <a:lnTo>
                      <a:pt x="1742941" y="1413755"/>
                    </a:lnTo>
                    <a:lnTo>
                      <a:pt x="0" y="1413755"/>
                    </a:lnTo>
                    <a:close/>
                  </a:path>
                </a:pathLst>
              </a:custGeom>
              <a:solidFill>
                <a:srgbClr val="4C618A"/>
              </a:solidFill>
              <a:ln w="57150">
                <a:solidFill>
                  <a:srgbClr val="000000"/>
                </a:solidFill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203200" y="0"/>
              <a:ext cx="8460674" cy="560657"/>
              <a:chOff x="0" y="0"/>
              <a:chExt cx="1742941" cy="11549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742941" cy="115498"/>
              </a:xfrm>
              <a:custGeom>
                <a:avLst/>
                <a:gdLst/>
                <a:ahLst/>
                <a:cxnLst/>
                <a:rect l="l" t="t" r="r" b="b"/>
                <a:pathLst>
                  <a:path w="1742941" h="115498">
                    <a:moveTo>
                      <a:pt x="0" y="0"/>
                    </a:moveTo>
                    <a:lnTo>
                      <a:pt x="1742941" y="0"/>
                    </a:lnTo>
                    <a:lnTo>
                      <a:pt x="1742941" y="115498"/>
                    </a:lnTo>
                    <a:lnTo>
                      <a:pt x="0" y="115498"/>
                    </a:lnTo>
                    <a:close/>
                  </a:path>
                </a:pathLst>
              </a:custGeom>
              <a:solidFill>
                <a:srgbClr val="FFFFFF"/>
              </a:solidFill>
              <a:ln w="57150">
                <a:solidFill>
                  <a:srgbClr val="000000"/>
                </a:solidFill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/>
            <a:srcRect t="25116" r="5098" b="33458"/>
            <a:stretch>
              <a:fillRect/>
            </a:stretch>
          </p:blipFill>
          <p:spPr>
            <a:xfrm>
              <a:off x="346166" y="133894"/>
              <a:ext cx="894571" cy="292869"/>
            </a:xfrm>
            <a:prstGeom prst="rect">
              <a:avLst/>
            </a:prstGeom>
          </p:spPr>
        </p:pic>
        <p:sp>
          <p:nvSpPr>
            <p:cNvPr id="13" name="TextBox 13"/>
            <p:cNvSpPr txBox="1"/>
            <p:nvPr/>
          </p:nvSpPr>
          <p:spPr>
            <a:xfrm>
              <a:off x="659682" y="667381"/>
              <a:ext cx="7634883" cy="5654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-66" dirty="0">
                  <a:solidFill>
                    <a:srgbClr val="D9D9D9"/>
                  </a:solidFill>
                  <a:latin typeface="Fira Code"/>
                </a:rPr>
                <a:t>//STRING</a:t>
              </a:r>
            </a:p>
            <a:p>
              <a:pPr>
                <a:lnSpc>
                  <a:spcPts val="4200"/>
                </a:lnSpc>
              </a:pPr>
              <a:r>
                <a:rPr lang="en-US" sz="3000" spc="-66" dirty="0">
                  <a:solidFill>
                    <a:srgbClr val="2DBEB1"/>
                  </a:solidFill>
                  <a:latin typeface="Fira Code"/>
                </a:rPr>
                <a:t>let </a:t>
              </a:r>
              <a:r>
                <a:rPr lang="en-US" sz="3000" spc="-66" dirty="0">
                  <a:solidFill>
                    <a:srgbClr val="FBF3E4"/>
                  </a:solidFill>
                  <a:latin typeface="Fira Code"/>
                </a:rPr>
                <a:t>name:</a:t>
              </a:r>
              <a:r>
                <a:rPr lang="en-US" sz="3000" spc="-66" dirty="0">
                  <a:solidFill>
                    <a:srgbClr val="7ED957"/>
                  </a:solidFill>
                  <a:latin typeface="Fira Code"/>
                </a:rPr>
                <a:t> </a:t>
              </a:r>
              <a:r>
                <a:rPr lang="en-US" sz="3000" spc="-66" dirty="0">
                  <a:solidFill>
                    <a:srgbClr val="2DBEB1"/>
                  </a:solidFill>
                  <a:latin typeface="Fira Code"/>
                </a:rPr>
                <a:t>string </a:t>
              </a:r>
              <a:r>
                <a:rPr lang="en-US" sz="3000" spc="-66" dirty="0">
                  <a:solidFill>
                    <a:srgbClr val="FBF3E4"/>
                  </a:solidFill>
                  <a:latin typeface="Fira Code"/>
                </a:rPr>
                <a:t>= </a:t>
              </a:r>
              <a:r>
                <a:rPr lang="en-US" sz="3000" spc="-66" dirty="0">
                  <a:solidFill>
                    <a:srgbClr val="F7DF1E"/>
                  </a:solidFill>
                  <a:latin typeface="Fira Code"/>
                </a:rPr>
                <a:t>"</a:t>
              </a:r>
              <a:r>
                <a:rPr lang="en-US" sz="3000" spc="-66" dirty="0" err="1">
                  <a:solidFill>
                    <a:srgbClr val="F7DF1E"/>
                  </a:solidFill>
                  <a:latin typeface="Fira Code"/>
                </a:rPr>
                <a:t>Rafa</a:t>
              </a:r>
              <a:r>
                <a:rPr lang="en-US" sz="3000" spc="-66" dirty="0">
                  <a:solidFill>
                    <a:srgbClr val="F7DF1E"/>
                  </a:solidFill>
                  <a:latin typeface="Fira Code"/>
                </a:rPr>
                <a:t>"</a:t>
              </a:r>
              <a:r>
                <a:rPr lang="en-US" sz="3000" spc="-66" dirty="0">
                  <a:solidFill>
                    <a:srgbClr val="7ED957"/>
                  </a:solidFill>
                  <a:latin typeface="Fira Code"/>
                </a:rPr>
                <a:t> </a:t>
              </a:r>
            </a:p>
            <a:p>
              <a:pPr>
                <a:lnSpc>
                  <a:spcPts val="4200"/>
                </a:lnSpc>
              </a:pPr>
              <a:endParaRPr lang="en-US" sz="3000" spc="-66" dirty="0">
                <a:solidFill>
                  <a:srgbClr val="7ED957"/>
                </a:solidFill>
                <a:latin typeface="Fira Code"/>
              </a:endParaRPr>
            </a:p>
            <a:p>
              <a:pPr>
                <a:lnSpc>
                  <a:spcPts val="4200"/>
                </a:lnSpc>
              </a:pPr>
              <a:r>
                <a:rPr lang="en-US" sz="3000" spc="-66" dirty="0">
                  <a:solidFill>
                    <a:srgbClr val="D9D9D9"/>
                  </a:solidFill>
                  <a:latin typeface="Fira Code"/>
                </a:rPr>
                <a:t>//BOOLEAN</a:t>
              </a:r>
            </a:p>
            <a:p>
              <a:pPr>
                <a:lnSpc>
                  <a:spcPts val="4200"/>
                </a:lnSpc>
              </a:pPr>
              <a:r>
                <a:rPr lang="en-US" sz="3000" spc="-66" dirty="0">
                  <a:solidFill>
                    <a:srgbClr val="2DBEB1"/>
                  </a:solidFill>
                  <a:latin typeface="Fira Code"/>
                </a:rPr>
                <a:t>let </a:t>
              </a:r>
              <a:r>
                <a:rPr lang="en-US" sz="3000" spc="-66" dirty="0" err="1">
                  <a:solidFill>
                    <a:srgbClr val="FBF3E4"/>
                  </a:solidFill>
                  <a:latin typeface="Fira Code"/>
                </a:rPr>
                <a:t>isOk</a:t>
              </a:r>
              <a:r>
                <a:rPr lang="en-US" sz="3000" spc="-66" dirty="0">
                  <a:solidFill>
                    <a:srgbClr val="FBF3E4"/>
                  </a:solidFill>
                  <a:latin typeface="Fira Code"/>
                </a:rPr>
                <a:t>:</a:t>
              </a:r>
              <a:r>
                <a:rPr lang="en-US" sz="3000" spc="-66" dirty="0">
                  <a:solidFill>
                    <a:srgbClr val="7ED957"/>
                  </a:solidFill>
                  <a:latin typeface="Fira Code"/>
                </a:rPr>
                <a:t> </a:t>
              </a:r>
              <a:r>
                <a:rPr lang="en-US" sz="3000" spc="-66" dirty="0" err="1">
                  <a:solidFill>
                    <a:srgbClr val="2DBEB1"/>
                  </a:solidFill>
                  <a:latin typeface="Fira Code"/>
                </a:rPr>
                <a:t>boolean</a:t>
              </a:r>
              <a:r>
                <a:rPr lang="en-US" sz="3000" spc="-66" dirty="0">
                  <a:solidFill>
                    <a:srgbClr val="2DBEB1"/>
                  </a:solidFill>
                  <a:latin typeface="Fira Code"/>
                </a:rPr>
                <a:t> </a:t>
              </a:r>
              <a:r>
                <a:rPr lang="en-US" sz="3000" spc="-66" dirty="0">
                  <a:solidFill>
                    <a:srgbClr val="FBF3E4"/>
                  </a:solidFill>
                  <a:latin typeface="Fira Code"/>
                </a:rPr>
                <a:t>= </a:t>
              </a:r>
              <a:r>
                <a:rPr lang="en-US" sz="3000" spc="-66" dirty="0">
                  <a:solidFill>
                    <a:srgbClr val="7ED957"/>
                  </a:solidFill>
                  <a:latin typeface="Fira Code"/>
                </a:rPr>
                <a:t>true</a:t>
              </a:r>
            </a:p>
            <a:p>
              <a:pPr>
                <a:lnSpc>
                  <a:spcPts val="4200"/>
                </a:lnSpc>
              </a:pPr>
              <a:endParaRPr lang="en-US" sz="3000" spc="-66" dirty="0">
                <a:solidFill>
                  <a:srgbClr val="7ED957"/>
                </a:solidFill>
                <a:latin typeface="Fira Code"/>
              </a:endParaRPr>
            </a:p>
            <a:p>
              <a:pPr>
                <a:lnSpc>
                  <a:spcPts val="4200"/>
                </a:lnSpc>
              </a:pPr>
              <a:r>
                <a:rPr lang="en-US" sz="3000" spc="-66" dirty="0">
                  <a:solidFill>
                    <a:srgbClr val="D9D9D9"/>
                  </a:solidFill>
                  <a:latin typeface="Fira Code"/>
                </a:rPr>
                <a:t>//NUMBER</a:t>
              </a:r>
            </a:p>
            <a:p>
              <a:pPr>
                <a:lnSpc>
                  <a:spcPts val="4200"/>
                </a:lnSpc>
              </a:pPr>
              <a:r>
                <a:rPr lang="en-US" sz="3000" spc="-66" dirty="0">
                  <a:solidFill>
                    <a:srgbClr val="2DBEB1"/>
                  </a:solidFill>
                  <a:latin typeface="Fira Code"/>
                </a:rPr>
                <a:t>let </a:t>
              </a:r>
              <a:r>
                <a:rPr lang="en-US" sz="3000" spc="-66" dirty="0">
                  <a:solidFill>
                    <a:srgbClr val="FBF3E4"/>
                  </a:solidFill>
                  <a:latin typeface="Fira Code"/>
                </a:rPr>
                <a:t>age:</a:t>
              </a:r>
              <a:r>
                <a:rPr lang="en-US" sz="3000" spc="-66" dirty="0">
                  <a:solidFill>
                    <a:srgbClr val="7ED957"/>
                  </a:solidFill>
                  <a:latin typeface="Fira Code"/>
                </a:rPr>
                <a:t> </a:t>
              </a:r>
              <a:r>
                <a:rPr lang="en-US" sz="3000" spc="-66" dirty="0">
                  <a:solidFill>
                    <a:srgbClr val="2DBEB1"/>
                  </a:solidFill>
                  <a:latin typeface="Fira Code"/>
                </a:rPr>
                <a:t>number </a:t>
              </a:r>
              <a:r>
                <a:rPr lang="en-US" sz="3000" spc="-66" dirty="0">
                  <a:solidFill>
                    <a:srgbClr val="FBF3E4"/>
                  </a:solidFill>
                  <a:latin typeface="Fira Code"/>
                </a:rPr>
                <a:t>= </a:t>
              </a:r>
              <a:r>
                <a:rPr lang="en-US" sz="3000" spc="-66" dirty="0">
                  <a:solidFill>
                    <a:srgbClr val="7ED957"/>
                  </a:solidFill>
                  <a:latin typeface="Fira Code"/>
                </a:rPr>
                <a:t>28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719869" y="3677855"/>
            <a:ext cx="9867638" cy="6201475"/>
            <a:chOff x="0" y="0"/>
            <a:chExt cx="13156850" cy="8268634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147715"/>
              <a:ext cx="12916523" cy="8120919"/>
              <a:chOff x="0" y="0"/>
              <a:chExt cx="2660869" cy="167295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660869" cy="1672950"/>
              </a:xfrm>
              <a:custGeom>
                <a:avLst/>
                <a:gdLst/>
                <a:ahLst/>
                <a:cxnLst/>
                <a:rect l="l" t="t" r="r" b="b"/>
                <a:pathLst>
                  <a:path w="2660869" h="1672950">
                    <a:moveTo>
                      <a:pt x="0" y="0"/>
                    </a:moveTo>
                    <a:lnTo>
                      <a:pt x="2660869" y="0"/>
                    </a:lnTo>
                    <a:lnTo>
                      <a:pt x="2660869" y="1672950"/>
                    </a:lnTo>
                    <a:lnTo>
                      <a:pt x="0" y="167295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203200" y="0"/>
              <a:ext cx="12953650" cy="7972711"/>
              <a:chOff x="0" y="0"/>
              <a:chExt cx="2668517" cy="1642419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668517" cy="1642419"/>
              </a:xfrm>
              <a:custGeom>
                <a:avLst/>
                <a:gdLst/>
                <a:ahLst/>
                <a:cxnLst/>
                <a:rect l="l" t="t" r="r" b="b"/>
                <a:pathLst>
                  <a:path w="2668517" h="1642419">
                    <a:moveTo>
                      <a:pt x="0" y="0"/>
                    </a:moveTo>
                    <a:lnTo>
                      <a:pt x="2668517" y="0"/>
                    </a:lnTo>
                    <a:lnTo>
                      <a:pt x="2668517" y="1642419"/>
                    </a:lnTo>
                    <a:lnTo>
                      <a:pt x="0" y="1642419"/>
                    </a:lnTo>
                    <a:close/>
                  </a:path>
                </a:pathLst>
              </a:custGeom>
              <a:solidFill>
                <a:srgbClr val="4C618A"/>
              </a:solidFill>
              <a:ln w="57150">
                <a:solidFill>
                  <a:srgbClr val="000000"/>
                </a:solidFill>
              </a:ln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203200" y="0"/>
              <a:ext cx="12953650" cy="560657"/>
              <a:chOff x="0" y="0"/>
              <a:chExt cx="2668517" cy="115498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2668517" cy="115498"/>
              </a:xfrm>
              <a:custGeom>
                <a:avLst/>
                <a:gdLst/>
                <a:ahLst/>
                <a:cxnLst/>
                <a:rect l="l" t="t" r="r" b="b"/>
                <a:pathLst>
                  <a:path w="2668517" h="115498">
                    <a:moveTo>
                      <a:pt x="0" y="0"/>
                    </a:moveTo>
                    <a:lnTo>
                      <a:pt x="2668517" y="0"/>
                    </a:lnTo>
                    <a:lnTo>
                      <a:pt x="2668517" y="115498"/>
                    </a:lnTo>
                    <a:lnTo>
                      <a:pt x="0" y="115498"/>
                    </a:lnTo>
                    <a:close/>
                  </a:path>
                </a:pathLst>
              </a:custGeom>
              <a:solidFill>
                <a:srgbClr val="FFFFFF"/>
              </a:solidFill>
              <a:ln w="57150">
                <a:solidFill>
                  <a:srgbClr val="000000"/>
                </a:solidFill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2"/>
            <a:srcRect t="25116" r="5098" b="33458"/>
            <a:stretch>
              <a:fillRect/>
            </a:stretch>
          </p:blipFill>
          <p:spPr>
            <a:xfrm>
              <a:off x="346166" y="133894"/>
              <a:ext cx="894571" cy="292869"/>
            </a:xfrm>
            <a:prstGeom prst="rect">
              <a:avLst/>
            </a:prstGeom>
          </p:spPr>
        </p:pic>
        <p:sp>
          <p:nvSpPr>
            <p:cNvPr id="25" name="TextBox 25"/>
            <p:cNvSpPr txBox="1"/>
            <p:nvPr/>
          </p:nvSpPr>
          <p:spPr>
            <a:xfrm>
              <a:off x="659682" y="667381"/>
              <a:ext cx="12256841" cy="7077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-66" dirty="0">
                  <a:solidFill>
                    <a:srgbClr val="D9D9D9"/>
                  </a:solidFill>
                  <a:latin typeface="Fira Code"/>
                </a:rPr>
                <a:t>//ARRAY</a:t>
              </a:r>
            </a:p>
            <a:p>
              <a:pPr>
                <a:lnSpc>
                  <a:spcPts val="4200"/>
                </a:lnSpc>
              </a:pPr>
              <a:r>
                <a:rPr lang="en-US" sz="3000" spc="-66" dirty="0">
                  <a:solidFill>
                    <a:srgbClr val="2DBEB1"/>
                  </a:solidFill>
                  <a:latin typeface="Fira Code"/>
                </a:rPr>
                <a:t>let </a:t>
              </a:r>
              <a:r>
                <a:rPr lang="en-US" sz="3000" spc="-66" dirty="0" err="1">
                  <a:solidFill>
                    <a:srgbClr val="FBF3E4"/>
                  </a:solidFill>
                  <a:latin typeface="Fira Code"/>
                </a:rPr>
                <a:t>arr</a:t>
              </a:r>
              <a:r>
                <a:rPr lang="en-US" sz="3000" spc="-66" dirty="0">
                  <a:solidFill>
                    <a:srgbClr val="FBF3E4"/>
                  </a:solidFill>
                  <a:latin typeface="Fira Code"/>
                </a:rPr>
                <a:t>:</a:t>
              </a:r>
              <a:r>
                <a:rPr lang="en-US" sz="3000" spc="-66" dirty="0">
                  <a:solidFill>
                    <a:srgbClr val="7ED957"/>
                  </a:solidFill>
                  <a:latin typeface="Fira Code"/>
                </a:rPr>
                <a:t> </a:t>
              </a:r>
              <a:r>
                <a:rPr lang="en-US" sz="3000" spc="-66" dirty="0">
                  <a:solidFill>
                    <a:srgbClr val="2DBEB1"/>
                  </a:solidFill>
                  <a:latin typeface="Fira Code"/>
                </a:rPr>
                <a:t>Array&lt;number&gt; </a:t>
              </a:r>
              <a:r>
                <a:rPr lang="en-US" sz="3000" spc="-66" dirty="0">
                  <a:solidFill>
                    <a:srgbClr val="FBF3E4"/>
                  </a:solidFill>
                  <a:latin typeface="Fira Code"/>
                </a:rPr>
                <a:t>= [</a:t>
              </a:r>
              <a:r>
                <a:rPr lang="en-US" sz="3000" spc="-66" dirty="0">
                  <a:solidFill>
                    <a:srgbClr val="7ED957"/>
                  </a:solidFill>
                  <a:latin typeface="Fira Code"/>
                </a:rPr>
                <a:t>1</a:t>
              </a:r>
              <a:r>
                <a:rPr lang="en-US" sz="3000" spc="-66" dirty="0">
                  <a:solidFill>
                    <a:srgbClr val="FBF3E4"/>
                  </a:solidFill>
                  <a:latin typeface="Fira Code"/>
                </a:rPr>
                <a:t>,</a:t>
              </a:r>
              <a:r>
                <a:rPr lang="en-US" sz="3000" spc="-66" dirty="0">
                  <a:solidFill>
                    <a:srgbClr val="7ED957"/>
                  </a:solidFill>
                  <a:latin typeface="Fira Code"/>
                </a:rPr>
                <a:t>2</a:t>
              </a:r>
              <a:r>
                <a:rPr lang="en-US" sz="3000" spc="-66" dirty="0">
                  <a:solidFill>
                    <a:srgbClr val="FBF3E4"/>
                  </a:solidFill>
                  <a:latin typeface="Fira Code"/>
                </a:rPr>
                <a:t>,</a:t>
              </a:r>
              <a:r>
                <a:rPr lang="en-US" sz="3000" spc="-66" dirty="0">
                  <a:solidFill>
                    <a:srgbClr val="7ED957"/>
                  </a:solidFill>
                  <a:latin typeface="Fira Code"/>
                </a:rPr>
                <a:t>3</a:t>
              </a:r>
              <a:r>
                <a:rPr lang="en-US" sz="3000" spc="-66" dirty="0">
                  <a:solidFill>
                    <a:srgbClr val="FBF3E4"/>
                  </a:solidFill>
                  <a:latin typeface="Fira Code"/>
                </a:rPr>
                <a:t>]</a:t>
              </a:r>
            </a:p>
            <a:p>
              <a:pPr>
                <a:lnSpc>
                  <a:spcPts val="4200"/>
                </a:lnSpc>
              </a:pPr>
              <a:r>
                <a:rPr lang="en-US" sz="3000" spc="-66" dirty="0">
                  <a:solidFill>
                    <a:srgbClr val="2DBEB1"/>
                  </a:solidFill>
                  <a:latin typeface="Fira Code"/>
                </a:rPr>
                <a:t>let</a:t>
              </a:r>
              <a:r>
                <a:rPr lang="en-US" sz="3000" spc="-66" dirty="0">
                  <a:solidFill>
                    <a:srgbClr val="FBF3E4"/>
                  </a:solidFill>
                  <a:latin typeface="Fira Code"/>
                </a:rPr>
                <a:t> array: </a:t>
              </a:r>
              <a:r>
                <a:rPr lang="en-US" sz="3000" spc="-66" dirty="0">
                  <a:solidFill>
                    <a:srgbClr val="2DBEB1"/>
                  </a:solidFill>
                  <a:latin typeface="Fira Code"/>
                </a:rPr>
                <a:t>number[]</a:t>
              </a:r>
              <a:r>
                <a:rPr lang="en-US" sz="3000" spc="-66" dirty="0">
                  <a:solidFill>
                    <a:srgbClr val="FBF3E4"/>
                  </a:solidFill>
                  <a:latin typeface="Fira Code"/>
                </a:rPr>
                <a:t> = [</a:t>
              </a:r>
              <a:r>
                <a:rPr lang="en-US" sz="3000" spc="-66" dirty="0">
                  <a:solidFill>
                    <a:srgbClr val="7ED957"/>
                  </a:solidFill>
                  <a:latin typeface="Fira Code"/>
                </a:rPr>
                <a:t>1</a:t>
              </a:r>
              <a:r>
                <a:rPr lang="en-US" sz="3000" spc="-66" dirty="0">
                  <a:solidFill>
                    <a:srgbClr val="FBF3E4"/>
                  </a:solidFill>
                  <a:latin typeface="Fira Code"/>
                </a:rPr>
                <a:t>,</a:t>
              </a:r>
              <a:r>
                <a:rPr lang="en-US" sz="3000" spc="-66" dirty="0">
                  <a:solidFill>
                    <a:srgbClr val="7ED957"/>
                  </a:solidFill>
                  <a:latin typeface="Fira Code"/>
                </a:rPr>
                <a:t>2</a:t>
              </a:r>
              <a:r>
                <a:rPr lang="en-US" sz="3000" spc="-66" dirty="0">
                  <a:solidFill>
                    <a:srgbClr val="FBF3E4"/>
                  </a:solidFill>
                  <a:latin typeface="Fira Code"/>
                </a:rPr>
                <a:t>,</a:t>
              </a:r>
              <a:r>
                <a:rPr lang="en-US" sz="3000" spc="-66" dirty="0">
                  <a:solidFill>
                    <a:srgbClr val="7ED957"/>
                  </a:solidFill>
                  <a:latin typeface="Fira Code"/>
                </a:rPr>
                <a:t>3</a:t>
              </a:r>
              <a:r>
                <a:rPr lang="en-US" sz="3000" spc="-66" dirty="0">
                  <a:solidFill>
                    <a:srgbClr val="FBF3E4"/>
                  </a:solidFill>
                  <a:latin typeface="Fira Code"/>
                </a:rPr>
                <a:t>]</a:t>
              </a:r>
              <a:r>
                <a:rPr lang="en-US" sz="3000" spc="-66" dirty="0">
                  <a:solidFill>
                    <a:srgbClr val="7ED957"/>
                  </a:solidFill>
                  <a:latin typeface="Fira Code"/>
                </a:rPr>
                <a:t> </a:t>
              </a:r>
            </a:p>
            <a:p>
              <a:pPr>
                <a:lnSpc>
                  <a:spcPts val="4200"/>
                </a:lnSpc>
              </a:pPr>
              <a:endParaRPr lang="en-US" sz="3000" spc="-66" dirty="0">
                <a:solidFill>
                  <a:srgbClr val="7ED957"/>
                </a:solidFill>
                <a:latin typeface="Fira Code"/>
              </a:endParaRPr>
            </a:p>
            <a:p>
              <a:pPr>
                <a:lnSpc>
                  <a:spcPts val="4200"/>
                </a:lnSpc>
              </a:pPr>
              <a:r>
                <a:rPr lang="en-US" sz="3000" spc="-66" dirty="0">
                  <a:solidFill>
                    <a:srgbClr val="D9D9D9"/>
                  </a:solidFill>
                  <a:latin typeface="Fira Code"/>
                </a:rPr>
                <a:t>//OBJETO</a:t>
              </a:r>
            </a:p>
            <a:p>
              <a:pPr>
                <a:lnSpc>
                  <a:spcPts val="4200"/>
                </a:lnSpc>
              </a:pPr>
              <a:r>
                <a:rPr lang="en-US" sz="3000" spc="-66" dirty="0">
                  <a:solidFill>
                    <a:srgbClr val="2DBEB1"/>
                  </a:solidFill>
                  <a:latin typeface="Fira Code"/>
                </a:rPr>
                <a:t>let </a:t>
              </a:r>
              <a:r>
                <a:rPr lang="en-US" sz="3000" spc="-66" dirty="0">
                  <a:solidFill>
                    <a:srgbClr val="FBF3E4"/>
                  </a:solidFill>
                  <a:latin typeface="Fira Code"/>
                </a:rPr>
                <a:t>person:</a:t>
              </a:r>
              <a:r>
                <a:rPr lang="en-US" sz="3000" spc="-66" dirty="0">
                  <a:solidFill>
                    <a:srgbClr val="7ED957"/>
                  </a:solidFill>
                  <a:latin typeface="Fira Code"/>
                </a:rPr>
                <a:t> </a:t>
              </a:r>
              <a:r>
                <a:rPr lang="en-US" sz="3000" spc="-66" dirty="0">
                  <a:solidFill>
                    <a:srgbClr val="FBF3E4"/>
                  </a:solidFill>
                  <a:latin typeface="Fira Code"/>
                </a:rPr>
                <a:t>{name: </a:t>
              </a:r>
              <a:r>
                <a:rPr lang="en-US" sz="3000" spc="-66" dirty="0">
                  <a:solidFill>
                    <a:srgbClr val="2DBEB1"/>
                  </a:solidFill>
                  <a:latin typeface="Fira Code"/>
                </a:rPr>
                <a:t>string</a:t>
              </a:r>
              <a:r>
                <a:rPr lang="en-US" sz="3000" spc="-66" dirty="0">
                  <a:solidFill>
                    <a:srgbClr val="FBF3E4"/>
                  </a:solidFill>
                  <a:latin typeface="Fira Code"/>
                </a:rPr>
                <a:t>, age: </a:t>
              </a:r>
              <a:r>
                <a:rPr lang="en-US" sz="3000" spc="-66" dirty="0">
                  <a:solidFill>
                    <a:srgbClr val="2DBEB1"/>
                  </a:solidFill>
                  <a:latin typeface="Fira Code"/>
                </a:rPr>
                <a:t>number</a:t>
              </a:r>
              <a:r>
                <a:rPr lang="en-US" sz="3000" spc="-66" dirty="0">
                  <a:solidFill>
                    <a:srgbClr val="FBF3E4"/>
                  </a:solidFill>
                  <a:latin typeface="Fira Code"/>
                </a:rPr>
                <a:t>} = </a:t>
              </a:r>
            </a:p>
            <a:p>
              <a:pPr>
                <a:lnSpc>
                  <a:spcPts val="4200"/>
                </a:lnSpc>
              </a:pPr>
              <a:r>
                <a:rPr lang="en-US" sz="3000" spc="-66" dirty="0">
                  <a:solidFill>
                    <a:srgbClr val="FBF3E4"/>
                  </a:solidFill>
                  <a:latin typeface="Fira Code"/>
                </a:rPr>
                <a:t>{</a:t>
              </a:r>
            </a:p>
            <a:p>
              <a:pPr>
                <a:lnSpc>
                  <a:spcPts val="4200"/>
                </a:lnSpc>
              </a:pPr>
              <a:r>
                <a:rPr lang="en-US" sz="3000" spc="-66" dirty="0">
                  <a:solidFill>
                    <a:srgbClr val="000000"/>
                  </a:solidFill>
                  <a:latin typeface="Fira Code"/>
                </a:rPr>
                <a:t>    </a:t>
              </a:r>
              <a:r>
                <a:rPr lang="en-US" sz="3000" spc="-66" dirty="0">
                  <a:solidFill>
                    <a:srgbClr val="FBF3E4"/>
                  </a:solidFill>
                  <a:latin typeface="Fira Code"/>
                </a:rPr>
                <a:t>name:</a:t>
              </a:r>
              <a:r>
                <a:rPr lang="en-US" sz="3000" spc="-66" dirty="0">
                  <a:solidFill>
                    <a:srgbClr val="000000"/>
                  </a:solidFill>
                  <a:latin typeface="Fira Code"/>
                </a:rPr>
                <a:t> </a:t>
              </a:r>
              <a:r>
                <a:rPr lang="en-US" sz="3000" spc="-66" dirty="0">
                  <a:solidFill>
                    <a:srgbClr val="F7DF1E"/>
                  </a:solidFill>
                  <a:latin typeface="Fira Code"/>
                </a:rPr>
                <a:t>"</a:t>
              </a:r>
              <a:r>
                <a:rPr lang="en-US" sz="3000" spc="-66" dirty="0" err="1">
                  <a:solidFill>
                    <a:srgbClr val="F7DF1E"/>
                  </a:solidFill>
                  <a:latin typeface="Fira Code"/>
                </a:rPr>
                <a:t>Rafa</a:t>
              </a:r>
              <a:r>
                <a:rPr lang="en-US" sz="3000" spc="-66" dirty="0">
                  <a:solidFill>
                    <a:srgbClr val="F7DF1E"/>
                  </a:solidFill>
                  <a:latin typeface="Fira Code"/>
                </a:rPr>
                <a:t>"</a:t>
              </a:r>
              <a:r>
                <a:rPr lang="en-US" sz="3000" spc="-66" dirty="0">
                  <a:solidFill>
                    <a:srgbClr val="FBF3E4"/>
                  </a:solidFill>
                  <a:latin typeface="Fira Code"/>
                </a:rPr>
                <a:t>,</a:t>
              </a:r>
            </a:p>
            <a:p>
              <a:pPr>
                <a:lnSpc>
                  <a:spcPts val="4200"/>
                </a:lnSpc>
              </a:pPr>
              <a:r>
                <a:rPr lang="en-US" sz="3000" spc="-66" dirty="0">
                  <a:solidFill>
                    <a:srgbClr val="000000"/>
                  </a:solidFill>
                  <a:latin typeface="Fira Code"/>
                </a:rPr>
                <a:t>    </a:t>
              </a:r>
              <a:r>
                <a:rPr lang="en-US" sz="3000" spc="-66" dirty="0">
                  <a:solidFill>
                    <a:srgbClr val="FBF3E4"/>
                  </a:solidFill>
                  <a:latin typeface="Fira Code"/>
                </a:rPr>
                <a:t>age:</a:t>
              </a:r>
              <a:r>
                <a:rPr lang="en-US" sz="3000" spc="-66" dirty="0">
                  <a:solidFill>
                    <a:srgbClr val="000000"/>
                  </a:solidFill>
                  <a:latin typeface="Fira Code"/>
                </a:rPr>
                <a:t> </a:t>
              </a:r>
              <a:r>
                <a:rPr lang="en-US" sz="3000" spc="-66" dirty="0">
                  <a:solidFill>
                    <a:srgbClr val="7ED957"/>
                  </a:solidFill>
                  <a:latin typeface="Fira Code"/>
                </a:rPr>
                <a:t>28</a:t>
              </a:r>
            </a:p>
            <a:p>
              <a:pPr>
                <a:lnSpc>
                  <a:spcPts val="4200"/>
                </a:lnSpc>
              </a:pPr>
              <a:r>
                <a:rPr lang="en-US" sz="3000" spc="-66" dirty="0">
                  <a:solidFill>
                    <a:srgbClr val="FBF3E4"/>
                  </a:solidFill>
                  <a:latin typeface="Fira Code"/>
                </a:rPr>
                <a:t>}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5439497" y="356471"/>
            <a:ext cx="2000048" cy="1999717"/>
            <a:chOff x="0" y="0"/>
            <a:chExt cx="9861593" cy="9859959"/>
          </a:xfrm>
        </p:grpSpPr>
        <p:sp>
          <p:nvSpPr>
            <p:cNvPr id="27" name="Freeform 27"/>
            <p:cNvSpPr/>
            <p:nvPr/>
          </p:nvSpPr>
          <p:spPr>
            <a:xfrm>
              <a:off x="31750" y="31750"/>
              <a:ext cx="9798093" cy="9796459"/>
            </a:xfrm>
            <a:custGeom>
              <a:avLst/>
              <a:gdLst/>
              <a:ahLst/>
              <a:cxnLst/>
              <a:rect l="l" t="t" r="r" b="b"/>
              <a:pathLst>
                <a:path w="9798093" h="9796459">
                  <a:moveTo>
                    <a:pt x="9705383" y="9796459"/>
                  </a:moveTo>
                  <a:lnTo>
                    <a:pt x="92710" y="9796459"/>
                  </a:lnTo>
                  <a:cubicBezTo>
                    <a:pt x="41910" y="9796459"/>
                    <a:pt x="0" y="9754549"/>
                    <a:pt x="0" y="97037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704112" y="0"/>
                  </a:lnTo>
                  <a:cubicBezTo>
                    <a:pt x="9754912" y="0"/>
                    <a:pt x="9796823" y="41910"/>
                    <a:pt x="9796823" y="92710"/>
                  </a:cubicBezTo>
                  <a:lnTo>
                    <a:pt x="9796823" y="9702479"/>
                  </a:lnTo>
                  <a:cubicBezTo>
                    <a:pt x="9798093" y="9754549"/>
                    <a:pt x="9756183" y="9796459"/>
                    <a:pt x="9705383" y="9796459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0" y="0"/>
              <a:ext cx="9861593" cy="9859959"/>
            </a:xfrm>
            <a:custGeom>
              <a:avLst/>
              <a:gdLst/>
              <a:ahLst/>
              <a:cxnLst/>
              <a:rect l="l" t="t" r="r" b="b"/>
              <a:pathLst>
                <a:path w="9861593" h="9859959">
                  <a:moveTo>
                    <a:pt x="9737133" y="59690"/>
                  </a:moveTo>
                  <a:cubicBezTo>
                    <a:pt x="9772693" y="59690"/>
                    <a:pt x="9801902" y="88900"/>
                    <a:pt x="9801902" y="124460"/>
                  </a:cubicBezTo>
                  <a:lnTo>
                    <a:pt x="9801902" y="9735499"/>
                  </a:lnTo>
                  <a:cubicBezTo>
                    <a:pt x="9801902" y="9771059"/>
                    <a:pt x="9772693" y="9800269"/>
                    <a:pt x="9737133" y="9800269"/>
                  </a:cubicBezTo>
                  <a:lnTo>
                    <a:pt x="124460" y="9800269"/>
                  </a:lnTo>
                  <a:cubicBezTo>
                    <a:pt x="88900" y="9800269"/>
                    <a:pt x="59690" y="9771059"/>
                    <a:pt x="59690" y="97354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37133" y="59690"/>
                  </a:lnTo>
                  <a:moveTo>
                    <a:pt x="97371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735499"/>
                  </a:lnTo>
                  <a:cubicBezTo>
                    <a:pt x="0" y="9804079"/>
                    <a:pt x="55880" y="9859959"/>
                    <a:pt x="124460" y="9859959"/>
                  </a:cubicBezTo>
                  <a:lnTo>
                    <a:pt x="9737133" y="9859959"/>
                  </a:lnTo>
                  <a:cubicBezTo>
                    <a:pt x="9805712" y="9859959"/>
                    <a:pt x="9861593" y="9804079"/>
                    <a:pt x="9861593" y="9735499"/>
                  </a:cubicBezTo>
                  <a:lnTo>
                    <a:pt x="9861593" y="124460"/>
                  </a:lnTo>
                  <a:cubicBezTo>
                    <a:pt x="9861593" y="55880"/>
                    <a:pt x="9805712" y="0"/>
                    <a:pt x="97371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15571895" y="495695"/>
            <a:ext cx="1735253" cy="1721269"/>
            <a:chOff x="0" y="0"/>
            <a:chExt cx="1904625" cy="1889276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904625" cy="1889276"/>
            </a:xfrm>
            <a:custGeom>
              <a:avLst/>
              <a:gdLst/>
              <a:ahLst/>
              <a:cxnLst/>
              <a:rect l="l" t="t" r="r" b="b"/>
              <a:pathLst>
                <a:path w="1904625" h="1889276">
                  <a:moveTo>
                    <a:pt x="0" y="0"/>
                  </a:moveTo>
                  <a:lnTo>
                    <a:pt x="1904625" y="0"/>
                  </a:lnTo>
                  <a:lnTo>
                    <a:pt x="1904625" y="1889276"/>
                  </a:lnTo>
                  <a:lnTo>
                    <a:pt x="0" y="1889276"/>
                  </a:lnTo>
                  <a:close/>
                </a:path>
              </a:pathLst>
            </a:custGeom>
            <a:solidFill>
              <a:srgbClr val="0385D2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3"/>
          <a:srcRect l="21810" r="21518"/>
          <a:stretch>
            <a:fillRect/>
          </a:stretch>
        </p:blipFill>
        <p:spPr>
          <a:xfrm>
            <a:off x="15571895" y="495695"/>
            <a:ext cx="1735253" cy="1721269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994301" y="109763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6836086" y="495695"/>
            <a:ext cx="5090606" cy="2901070"/>
            <a:chOff x="0" y="0"/>
            <a:chExt cx="6787474" cy="3868094"/>
          </a:xfrm>
        </p:grpSpPr>
        <p:grpSp>
          <p:nvGrpSpPr>
            <p:cNvPr id="35" name="Group 35"/>
            <p:cNvGrpSpPr/>
            <p:nvPr/>
          </p:nvGrpSpPr>
          <p:grpSpPr>
            <a:xfrm>
              <a:off x="0" y="227813"/>
              <a:ext cx="6586493" cy="3640281"/>
              <a:chOff x="0" y="0"/>
              <a:chExt cx="1356851" cy="749916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1356851" cy="749916"/>
              </a:xfrm>
              <a:custGeom>
                <a:avLst/>
                <a:gdLst/>
                <a:ahLst/>
                <a:cxnLst/>
                <a:rect l="l" t="t" r="r" b="b"/>
                <a:pathLst>
                  <a:path w="1356851" h="749916">
                    <a:moveTo>
                      <a:pt x="0" y="0"/>
                    </a:moveTo>
                    <a:lnTo>
                      <a:pt x="1356851" y="0"/>
                    </a:lnTo>
                    <a:lnTo>
                      <a:pt x="1356851" y="749916"/>
                    </a:lnTo>
                    <a:lnTo>
                      <a:pt x="0" y="74991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127000" y="0"/>
              <a:ext cx="6660474" cy="3708082"/>
              <a:chOff x="0" y="0"/>
              <a:chExt cx="1372091" cy="763884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1372091" cy="763884"/>
              </a:xfrm>
              <a:custGeom>
                <a:avLst/>
                <a:gdLst/>
                <a:ahLst/>
                <a:cxnLst/>
                <a:rect l="l" t="t" r="r" b="b"/>
                <a:pathLst>
                  <a:path w="1372091" h="763884">
                    <a:moveTo>
                      <a:pt x="0" y="0"/>
                    </a:moveTo>
                    <a:lnTo>
                      <a:pt x="1372091" y="0"/>
                    </a:lnTo>
                    <a:lnTo>
                      <a:pt x="1372091" y="763884"/>
                    </a:lnTo>
                    <a:lnTo>
                      <a:pt x="0" y="763884"/>
                    </a:lnTo>
                    <a:close/>
                  </a:path>
                </a:pathLst>
              </a:custGeom>
              <a:solidFill>
                <a:srgbClr val="4C618A"/>
              </a:solidFill>
              <a:ln w="57150">
                <a:solidFill>
                  <a:srgbClr val="000000"/>
                </a:solidFill>
              </a:ln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127000" y="0"/>
              <a:ext cx="6660474" cy="560657"/>
              <a:chOff x="0" y="0"/>
              <a:chExt cx="1372091" cy="115498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1372091" cy="115498"/>
              </a:xfrm>
              <a:custGeom>
                <a:avLst/>
                <a:gdLst/>
                <a:ahLst/>
                <a:cxnLst/>
                <a:rect l="l" t="t" r="r" b="b"/>
                <a:pathLst>
                  <a:path w="1372091" h="115498">
                    <a:moveTo>
                      <a:pt x="0" y="0"/>
                    </a:moveTo>
                    <a:lnTo>
                      <a:pt x="1372091" y="0"/>
                    </a:lnTo>
                    <a:lnTo>
                      <a:pt x="1372091" y="115498"/>
                    </a:lnTo>
                    <a:lnTo>
                      <a:pt x="0" y="115498"/>
                    </a:lnTo>
                    <a:close/>
                  </a:path>
                </a:pathLst>
              </a:custGeom>
              <a:solidFill>
                <a:srgbClr val="FFFFFF"/>
              </a:solidFill>
              <a:ln w="57150">
                <a:solidFill>
                  <a:srgbClr val="000000"/>
                </a:solidFill>
              </a:ln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pic>
          <p:nvPicPr>
            <p:cNvPr id="44" name="Picture 44"/>
            <p:cNvPicPr>
              <a:picLocks noChangeAspect="1"/>
            </p:cNvPicPr>
            <p:nvPr/>
          </p:nvPicPr>
          <p:blipFill>
            <a:blip r:embed="rId2"/>
            <a:srcRect t="25116" r="5098" b="33458"/>
            <a:stretch>
              <a:fillRect/>
            </a:stretch>
          </p:blipFill>
          <p:spPr>
            <a:xfrm>
              <a:off x="269966" y="133894"/>
              <a:ext cx="894571" cy="292869"/>
            </a:xfrm>
            <a:prstGeom prst="rect">
              <a:avLst/>
            </a:prstGeom>
          </p:spPr>
        </p:pic>
        <p:sp>
          <p:nvSpPr>
            <p:cNvPr id="45" name="TextBox 45"/>
            <p:cNvSpPr txBox="1"/>
            <p:nvPr/>
          </p:nvSpPr>
          <p:spPr>
            <a:xfrm>
              <a:off x="583482" y="667381"/>
              <a:ext cx="5579666" cy="2809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D9D9D9"/>
                  </a:solidFill>
                  <a:latin typeface="Fira Code"/>
                </a:rPr>
                <a:t>//ANY </a:t>
              </a:r>
              <a:r>
                <a:rPr lang="en-US" sz="3000" spc="-66">
                  <a:solidFill>
                    <a:srgbClr val="FF5757"/>
                  </a:solidFill>
                  <a:latin typeface="Fira Code"/>
                </a:rPr>
                <a:t>---- PROIBIDO</a:t>
              </a: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2DBEB1"/>
                  </a:solidFill>
                  <a:latin typeface="Fira Code"/>
                </a:rPr>
                <a:t>let </a:t>
              </a:r>
              <a:r>
                <a:rPr lang="en-US" sz="3000" spc="-66">
                  <a:solidFill>
                    <a:srgbClr val="FBF3E4"/>
                  </a:solidFill>
                  <a:latin typeface="Fira Code"/>
                </a:rPr>
                <a:t>aux</a:t>
              </a:r>
              <a:r>
                <a:rPr lang="en-US" sz="3000" spc="-66">
                  <a:solidFill>
                    <a:srgbClr val="D9D9D9"/>
                  </a:solidFill>
                  <a:latin typeface="Fira Code"/>
                </a:rPr>
                <a:t>: </a:t>
              </a:r>
              <a:r>
                <a:rPr lang="en-US" sz="3000" spc="-66">
                  <a:solidFill>
                    <a:srgbClr val="2DBEB1"/>
                  </a:solidFill>
                  <a:latin typeface="Fira Code"/>
                </a:rPr>
                <a:t>any</a:t>
              </a:r>
              <a:r>
                <a:rPr lang="en-US" sz="3000" spc="-66">
                  <a:solidFill>
                    <a:srgbClr val="D9D9D9"/>
                  </a:solidFill>
                  <a:latin typeface="Fira Code"/>
                </a:rPr>
                <a:t>= </a:t>
              </a:r>
              <a:r>
                <a:rPr lang="en-US" sz="3000" spc="-66">
                  <a:solidFill>
                    <a:srgbClr val="F7DF1E"/>
                  </a:solidFill>
                  <a:latin typeface="Fira Code"/>
                </a:rPr>
                <a:t>"aux"</a:t>
              </a: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D9D9D9"/>
                  </a:solidFill>
                  <a:latin typeface="Fira Code"/>
                </a:rPr>
                <a:t>aux = 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0</a:t>
              </a:r>
            </a:p>
            <a:p>
              <a:pPr>
                <a:lnSpc>
                  <a:spcPts val="4200"/>
                </a:lnSpc>
              </a:pPr>
              <a:r>
                <a:rPr lang="en-US" sz="3000" spc="-66">
                  <a:solidFill>
                    <a:srgbClr val="D9D9D9"/>
                  </a:solidFill>
                  <a:latin typeface="Fira Code"/>
                </a:rPr>
                <a:t>aux = </a:t>
              </a:r>
              <a:r>
                <a:rPr lang="en-US" sz="3000" spc="-66">
                  <a:solidFill>
                    <a:srgbClr val="7ED957"/>
                  </a:solidFill>
                  <a:latin typeface="Fira Code"/>
                </a:rPr>
                <a:t>true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86820" y="4463821"/>
            <a:ext cx="5340159" cy="2413025"/>
            <a:chOff x="0" y="0"/>
            <a:chExt cx="1466800" cy="6627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66800" cy="662794"/>
            </a:xfrm>
            <a:custGeom>
              <a:avLst/>
              <a:gdLst/>
              <a:ahLst/>
              <a:cxnLst/>
              <a:rect l="l" t="t" r="r" b="b"/>
              <a:pathLst>
                <a:path w="1466800" h="662794">
                  <a:moveTo>
                    <a:pt x="0" y="0"/>
                  </a:moveTo>
                  <a:lnTo>
                    <a:pt x="1466800" y="0"/>
                  </a:lnTo>
                  <a:lnTo>
                    <a:pt x="1466800" y="662794"/>
                  </a:lnTo>
                  <a:lnTo>
                    <a:pt x="0" y="66279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439220" y="4353035"/>
            <a:ext cx="5457736" cy="2372759"/>
            <a:chOff x="0" y="0"/>
            <a:chExt cx="1499095" cy="65173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99095" cy="651734"/>
            </a:xfrm>
            <a:custGeom>
              <a:avLst/>
              <a:gdLst/>
              <a:ahLst/>
              <a:cxnLst/>
              <a:rect l="l" t="t" r="r" b="b"/>
              <a:pathLst>
                <a:path w="1499095" h="651734">
                  <a:moveTo>
                    <a:pt x="0" y="0"/>
                  </a:moveTo>
                  <a:lnTo>
                    <a:pt x="1499095" y="0"/>
                  </a:lnTo>
                  <a:lnTo>
                    <a:pt x="1499095" y="651734"/>
                  </a:lnTo>
                  <a:lnTo>
                    <a:pt x="0" y="65173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439220" y="4353035"/>
            <a:ext cx="5457736" cy="420492"/>
            <a:chOff x="0" y="0"/>
            <a:chExt cx="1499095" cy="1154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99095" cy="115498"/>
            </a:xfrm>
            <a:custGeom>
              <a:avLst/>
              <a:gdLst/>
              <a:ahLst/>
              <a:cxnLst/>
              <a:rect l="l" t="t" r="r" b="b"/>
              <a:pathLst>
                <a:path w="1499095" h="115498">
                  <a:moveTo>
                    <a:pt x="0" y="0"/>
                  </a:moveTo>
                  <a:lnTo>
                    <a:pt x="1499095" y="0"/>
                  </a:lnTo>
                  <a:lnTo>
                    <a:pt x="149909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2546444" y="4453455"/>
            <a:ext cx="670929" cy="21965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2781582" y="4836902"/>
            <a:ext cx="4404568" cy="159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2800" spc="-66" dirty="0">
                <a:solidFill>
                  <a:srgbClr val="2DBEB1"/>
                </a:solidFill>
                <a:latin typeface="Fira Code"/>
              </a:rPr>
              <a:t>function </a:t>
            </a:r>
            <a:r>
              <a:rPr lang="en-US" sz="2800" spc="-66" dirty="0">
                <a:solidFill>
                  <a:srgbClr val="FBF3E4"/>
                </a:solidFill>
                <a:latin typeface="Fira Code"/>
              </a:rPr>
              <a:t>sum(a, b) {</a:t>
            </a:r>
          </a:p>
          <a:p>
            <a:pPr>
              <a:lnSpc>
                <a:spcPts val="4200"/>
              </a:lnSpc>
            </a:pPr>
            <a:r>
              <a:rPr lang="en-US" sz="2800" spc="-66" dirty="0">
                <a:solidFill>
                  <a:srgbClr val="D9D9D9"/>
                </a:solidFill>
                <a:latin typeface="Fira Code"/>
              </a:rPr>
              <a:t>    </a:t>
            </a:r>
            <a:r>
              <a:rPr lang="en-US" sz="2800" spc="-66" dirty="0">
                <a:solidFill>
                  <a:srgbClr val="2DBEB1"/>
                </a:solidFill>
                <a:latin typeface="Fira Code"/>
              </a:rPr>
              <a:t>return </a:t>
            </a:r>
            <a:r>
              <a:rPr lang="en-US" sz="2800" spc="-66" dirty="0">
                <a:solidFill>
                  <a:srgbClr val="FBF3E4"/>
                </a:solidFill>
                <a:latin typeface="Fira Code"/>
              </a:rPr>
              <a:t>a + b </a:t>
            </a:r>
          </a:p>
          <a:p>
            <a:pPr>
              <a:lnSpc>
                <a:spcPts val="4200"/>
              </a:lnSpc>
            </a:pPr>
            <a:r>
              <a:rPr lang="en-US" sz="2800" spc="-66" dirty="0">
                <a:solidFill>
                  <a:srgbClr val="FBF3E4"/>
                </a:solidFill>
                <a:latin typeface="Fira Code"/>
              </a:rPr>
              <a:t>}</a:t>
            </a:r>
            <a:r>
              <a:rPr lang="en-US" sz="2800" spc="-66" dirty="0">
                <a:solidFill>
                  <a:srgbClr val="D9D9D9"/>
                </a:solidFill>
                <a:latin typeface="Fira Code"/>
              </a:rPr>
              <a:t>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94301" y="109763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FUNÇÕES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693349" y="4005537"/>
            <a:ext cx="4385014" cy="3979248"/>
            <a:chOff x="0" y="0"/>
            <a:chExt cx="1204447" cy="109299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04447" cy="1092994"/>
            </a:xfrm>
            <a:custGeom>
              <a:avLst/>
              <a:gdLst/>
              <a:ahLst/>
              <a:cxnLst/>
              <a:rect l="l" t="t" r="r" b="b"/>
              <a:pathLst>
                <a:path w="1204447" h="1092994">
                  <a:moveTo>
                    <a:pt x="0" y="0"/>
                  </a:moveTo>
                  <a:lnTo>
                    <a:pt x="1204447" y="0"/>
                  </a:lnTo>
                  <a:lnTo>
                    <a:pt x="1204447" y="1092994"/>
                  </a:lnTo>
                  <a:lnTo>
                    <a:pt x="0" y="109299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895967" y="3882519"/>
            <a:ext cx="4385014" cy="3963347"/>
            <a:chOff x="0" y="0"/>
            <a:chExt cx="1204447" cy="108862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04447" cy="1088626"/>
            </a:xfrm>
            <a:custGeom>
              <a:avLst/>
              <a:gdLst/>
              <a:ahLst/>
              <a:cxnLst/>
              <a:rect l="l" t="t" r="r" b="b"/>
              <a:pathLst>
                <a:path w="1204447" h="1088626">
                  <a:moveTo>
                    <a:pt x="0" y="0"/>
                  </a:moveTo>
                  <a:lnTo>
                    <a:pt x="1204447" y="0"/>
                  </a:lnTo>
                  <a:lnTo>
                    <a:pt x="1204447" y="1088626"/>
                  </a:lnTo>
                  <a:lnTo>
                    <a:pt x="0" y="1088626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895967" y="3882519"/>
            <a:ext cx="4385014" cy="420492"/>
            <a:chOff x="0" y="0"/>
            <a:chExt cx="1204447" cy="11549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04447" cy="115498"/>
            </a:xfrm>
            <a:custGeom>
              <a:avLst/>
              <a:gdLst/>
              <a:ahLst/>
              <a:cxnLst/>
              <a:rect l="l" t="t" r="r" b="b"/>
              <a:pathLst>
                <a:path w="1204447" h="115498">
                  <a:moveTo>
                    <a:pt x="0" y="0"/>
                  </a:moveTo>
                  <a:lnTo>
                    <a:pt x="1204447" y="0"/>
                  </a:lnTo>
                  <a:lnTo>
                    <a:pt x="1204447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4540041" y="3171515"/>
            <a:ext cx="1842807" cy="1842501"/>
            <a:chOff x="0" y="0"/>
            <a:chExt cx="2457075" cy="2456668"/>
          </a:xfrm>
        </p:grpSpPr>
        <p:grpSp>
          <p:nvGrpSpPr>
            <p:cNvPr id="24" name="Group 24"/>
            <p:cNvGrpSpPr/>
            <p:nvPr/>
          </p:nvGrpSpPr>
          <p:grpSpPr>
            <a:xfrm>
              <a:off x="0" y="0"/>
              <a:ext cx="2457075" cy="2456668"/>
              <a:chOff x="0" y="0"/>
              <a:chExt cx="9861593" cy="9859959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31750" y="31750"/>
                <a:ext cx="9798093" cy="9796459"/>
              </a:xfrm>
              <a:custGeom>
                <a:avLst/>
                <a:gdLst/>
                <a:ahLst/>
                <a:cxnLst/>
                <a:rect l="l" t="t" r="r" b="b"/>
                <a:pathLst>
                  <a:path w="9798093" h="9796459">
                    <a:moveTo>
                      <a:pt x="9705383" y="9796459"/>
                    </a:moveTo>
                    <a:lnTo>
                      <a:pt x="92710" y="9796459"/>
                    </a:lnTo>
                    <a:cubicBezTo>
                      <a:pt x="41910" y="9796459"/>
                      <a:pt x="0" y="9754549"/>
                      <a:pt x="0" y="9703749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704112" y="0"/>
                    </a:lnTo>
                    <a:cubicBezTo>
                      <a:pt x="9754912" y="0"/>
                      <a:pt x="9796823" y="41910"/>
                      <a:pt x="9796823" y="92710"/>
                    </a:cubicBezTo>
                    <a:lnTo>
                      <a:pt x="9796823" y="9702479"/>
                    </a:lnTo>
                    <a:cubicBezTo>
                      <a:pt x="9798093" y="9754549"/>
                      <a:pt x="9756183" y="9796459"/>
                      <a:pt x="9705383" y="9796459"/>
                    </a:cubicBezTo>
                    <a:close/>
                  </a:path>
                </a:pathLst>
              </a:custGeom>
              <a:solidFill>
                <a:srgbClr val="DFD8CA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0" y="0"/>
                <a:ext cx="9861593" cy="9859959"/>
              </a:xfrm>
              <a:custGeom>
                <a:avLst/>
                <a:gdLst/>
                <a:ahLst/>
                <a:cxnLst/>
                <a:rect l="l" t="t" r="r" b="b"/>
                <a:pathLst>
                  <a:path w="9861593" h="9859959">
                    <a:moveTo>
                      <a:pt x="9737133" y="59690"/>
                    </a:moveTo>
                    <a:cubicBezTo>
                      <a:pt x="9772693" y="59690"/>
                      <a:pt x="9801902" y="88900"/>
                      <a:pt x="9801902" y="124460"/>
                    </a:cubicBezTo>
                    <a:lnTo>
                      <a:pt x="9801902" y="9735499"/>
                    </a:lnTo>
                    <a:cubicBezTo>
                      <a:pt x="9801902" y="9771059"/>
                      <a:pt x="9772693" y="9800269"/>
                      <a:pt x="9737133" y="9800269"/>
                    </a:cubicBezTo>
                    <a:lnTo>
                      <a:pt x="124460" y="9800269"/>
                    </a:lnTo>
                    <a:cubicBezTo>
                      <a:pt x="88900" y="9800269"/>
                      <a:pt x="59690" y="9771059"/>
                      <a:pt x="59690" y="9735499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737133" y="59690"/>
                    </a:lnTo>
                    <a:moveTo>
                      <a:pt x="9737133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735499"/>
                    </a:lnTo>
                    <a:cubicBezTo>
                      <a:pt x="0" y="9804079"/>
                      <a:pt x="55880" y="9859959"/>
                      <a:pt x="124460" y="9859959"/>
                    </a:cubicBezTo>
                    <a:lnTo>
                      <a:pt x="9737133" y="9859959"/>
                    </a:lnTo>
                    <a:cubicBezTo>
                      <a:pt x="9805712" y="9859959"/>
                      <a:pt x="9861593" y="9804079"/>
                      <a:pt x="9861593" y="9735499"/>
                    </a:cubicBezTo>
                    <a:lnTo>
                      <a:pt x="9861593" y="124460"/>
                    </a:lnTo>
                    <a:cubicBezTo>
                      <a:pt x="9861593" y="55880"/>
                      <a:pt x="9805712" y="0"/>
                      <a:pt x="97371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162651" y="171038"/>
              <a:ext cx="2131773" cy="2114593"/>
              <a:chOff x="0" y="0"/>
              <a:chExt cx="1904625" cy="1889276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1904625" cy="1889276"/>
              </a:xfrm>
              <a:custGeom>
                <a:avLst/>
                <a:gdLst/>
                <a:ahLst/>
                <a:cxnLst/>
                <a:rect l="l" t="t" r="r" b="b"/>
                <a:pathLst>
                  <a:path w="1904625" h="1889276">
                    <a:moveTo>
                      <a:pt x="0" y="0"/>
                    </a:moveTo>
                    <a:lnTo>
                      <a:pt x="1904625" y="0"/>
                    </a:lnTo>
                    <a:lnTo>
                      <a:pt x="1904625" y="1889276"/>
                    </a:lnTo>
                    <a:lnTo>
                      <a:pt x="0" y="1889276"/>
                    </a:lnTo>
                    <a:close/>
                  </a:path>
                </a:pathLst>
              </a:custGeom>
              <a:solidFill>
                <a:srgbClr val="0385D2"/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/>
            <a:srcRect l="21810" r="21518"/>
            <a:stretch>
              <a:fillRect/>
            </a:stretch>
          </p:blipFill>
          <p:spPr>
            <a:xfrm>
              <a:off x="162651" y="171038"/>
              <a:ext cx="2131773" cy="2114593"/>
            </a:xfrm>
            <a:prstGeom prst="rect">
              <a:avLst/>
            </a:prstGeom>
          </p:spPr>
        </p:pic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1003191" y="3982939"/>
            <a:ext cx="670929" cy="219652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11238329" y="4366386"/>
            <a:ext cx="3523655" cy="319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2800" spc="-66" dirty="0">
                <a:solidFill>
                  <a:srgbClr val="2DBEB1"/>
                </a:solidFill>
                <a:latin typeface="Fira Code"/>
              </a:rPr>
              <a:t>function </a:t>
            </a:r>
            <a:r>
              <a:rPr lang="en-US" sz="2800" spc="-66" dirty="0">
                <a:solidFill>
                  <a:srgbClr val="FBF3E4"/>
                </a:solidFill>
                <a:latin typeface="Fira Code"/>
              </a:rPr>
              <a:t>sum(</a:t>
            </a:r>
          </a:p>
          <a:p>
            <a:pPr>
              <a:lnSpc>
                <a:spcPts val="4200"/>
              </a:lnSpc>
            </a:pPr>
            <a:r>
              <a:rPr lang="en-US" sz="2800" spc="-66" dirty="0">
                <a:solidFill>
                  <a:srgbClr val="2DBEB1"/>
                </a:solidFill>
                <a:latin typeface="Fira Code"/>
              </a:rPr>
              <a:t>    </a:t>
            </a:r>
            <a:r>
              <a:rPr lang="en-US" sz="2800" spc="-66" dirty="0">
                <a:solidFill>
                  <a:srgbClr val="FBF3E4"/>
                </a:solidFill>
                <a:latin typeface="Fira Code"/>
              </a:rPr>
              <a:t>a:</a:t>
            </a:r>
            <a:r>
              <a:rPr lang="en-US" sz="2800" spc="-66" dirty="0">
                <a:solidFill>
                  <a:srgbClr val="2DBEB1"/>
                </a:solidFill>
                <a:latin typeface="Fira Code"/>
              </a:rPr>
              <a:t> number</a:t>
            </a:r>
            <a:r>
              <a:rPr lang="en-US" sz="2800" spc="-66" dirty="0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4200"/>
              </a:lnSpc>
            </a:pPr>
            <a:r>
              <a:rPr lang="en-US" sz="2800" spc="-66" dirty="0">
                <a:solidFill>
                  <a:srgbClr val="2DBEB1"/>
                </a:solidFill>
                <a:latin typeface="Fira Code"/>
              </a:rPr>
              <a:t>    </a:t>
            </a:r>
            <a:r>
              <a:rPr lang="en-US" sz="2800" spc="-66" dirty="0">
                <a:solidFill>
                  <a:srgbClr val="FBF3E4"/>
                </a:solidFill>
                <a:latin typeface="Fira Code"/>
              </a:rPr>
              <a:t>b:</a:t>
            </a:r>
            <a:r>
              <a:rPr lang="en-US" sz="2800" spc="-66" dirty="0">
                <a:solidFill>
                  <a:srgbClr val="2DBEB1"/>
                </a:solidFill>
                <a:latin typeface="Fira Code"/>
              </a:rPr>
              <a:t> number</a:t>
            </a:r>
          </a:p>
          <a:p>
            <a:pPr>
              <a:lnSpc>
                <a:spcPts val="4200"/>
              </a:lnSpc>
            </a:pPr>
            <a:r>
              <a:rPr lang="en-US" sz="2800" spc="-66" dirty="0">
                <a:solidFill>
                  <a:srgbClr val="FBF3E4"/>
                </a:solidFill>
                <a:latin typeface="Fira Code"/>
              </a:rPr>
              <a:t>):</a:t>
            </a:r>
            <a:r>
              <a:rPr lang="en-US" sz="2800" spc="-66" dirty="0">
                <a:solidFill>
                  <a:srgbClr val="2DBEB1"/>
                </a:solidFill>
                <a:latin typeface="Fira Code"/>
              </a:rPr>
              <a:t> number </a:t>
            </a:r>
            <a:r>
              <a:rPr lang="en-US" sz="2800" spc="-66" dirty="0">
                <a:solidFill>
                  <a:srgbClr val="FBF3E4"/>
                </a:solidFill>
                <a:latin typeface="Fira Code"/>
              </a:rPr>
              <a:t>{ </a:t>
            </a:r>
          </a:p>
          <a:p>
            <a:pPr>
              <a:lnSpc>
                <a:spcPts val="4200"/>
              </a:lnSpc>
            </a:pPr>
            <a:r>
              <a:rPr lang="en-US" sz="2800" spc="-66" dirty="0">
                <a:solidFill>
                  <a:srgbClr val="2DBEB1"/>
                </a:solidFill>
                <a:latin typeface="Fira Code"/>
              </a:rPr>
              <a:t>    return </a:t>
            </a:r>
            <a:r>
              <a:rPr lang="en-US" sz="2800" spc="-66" dirty="0">
                <a:solidFill>
                  <a:srgbClr val="FBF3E4"/>
                </a:solidFill>
                <a:latin typeface="Fira Code"/>
              </a:rPr>
              <a:t>a + b</a:t>
            </a:r>
          </a:p>
          <a:p>
            <a:pPr>
              <a:lnSpc>
                <a:spcPts val="4200"/>
              </a:lnSpc>
            </a:pPr>
            <a:r>
              <a:rPr lang="en-US" sz="2800" spc="-66" dirty="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7486145" y="3084286"/>
            <a:ext cx="1842807" cy="1842501"/>
            <a:chOff x="0" y="0"/>
            <a:chExt cx="9861593" cy="9859959"/>
          </a:xfrm>
        </p:grpSpPr>
        <p:sp>
          <p:nvSpPr>
            <p:cNvPr id="34" name="Freeform 34"/>
            <p:cNvSpPr/>
            <p:nvPr/>
          </p:nvSpPr>
          <p:spPr>
            <a:xfrm>
              <a:off x="31750" y="31750"/>
              <a:ext cx="9798093" cy="9796459"/>
            </a:xfrm>
            <a:custGeom>
              <a:avLst/>
              <a:gdLst/>
              <a:ahLst/>
              <a:cxnLst/>
              <a:rect l="l" t="t" r="r" b="b"/>
              <a:pathLst>
                <a:path w="9798093" h="9796459">
                  <a:moveTo>
                    <a:pt x="9705383" y="9796459"/>
                  </a:moveTo>
                  <a:lnTo>
                    <a:pt x="92710" y="9796459"/>
                  </a:lnTo>
                  <a:cubicBezTo>
                    <a:pt x="41910" y="9796459"/>
                    <a:pt x="0" y="9754549"/>
                    <a:pt x="0" y="97037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704112" y="0"/>
                  </a:lnTo>
                  <a:cubicBezTo>
                    <a:pt x="9754912" y="0"/>
                    <a:pt x="9796823" y="41910"/>
                    <a:pt x="9796823" y="92710"/>
                  </a:cubicBezTo>
                  <a:lnTo>
                    <a:pt x="9796823" y="9702479"/>
                  </a:lnTo>
                  <a:cubicBezTo>
                    <a:pt x="9798093" y="9754549"/>
                    <a:pt x="9756183" y="9796459"/>
                    <a:pt x="9705383" y="9796459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0" y="0"/>
              <a:ext cx="9861593" cy="9859959"/>
            </a:xfrm>
            <a:custGeom>
              <a:avLst/>
              <a:gdLst/>
              <a:ahLst/>
              <a:cxnLst/>
              <a:rect l="l" t="t" r="r" b="b"/>
              <a:pathLst>
                <a:path w="9861593" h="9859959">
                  <a:moveTo>
                    <a:pt x="9737133" y="59690"/>
                  </a:moveTo>
                  <a:cubicBezTo>
                    <a:pt x="9772693" y="59690"/>
                    <a:pt x="9801902" y="88900"/>
                    <a:pt x="9801902" y="124460"/>
                  </a:cubicBezTo>
                  <a:lnTo>
                    <a:pt x="9801902" y="9735499"/>
                  </a:lnTo>
                  <a:cubicBezTo>
                    <a:pt x="9801902" y="9771059"/>
                    <a:pt x="9772693" y="9800269"/>
                    <a:pt x="9737133" y="9800269"/>
                  </a:cubicBezTo>
                  <a:lnTo>
                    <a:pt x="124460" y="9800269"/>
                  </a:lnTo>
                  <a:cubicBezTo>
                    <a:pt x="88900" y="9800269"/>
                    <a:pt x="59690" y="9771059"/>
                    <a:pt x="59690" y="97354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37133" y="59690"/>
                  </a:lnTo>
                  <a:moveTo>
                    <a:pt x="97371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735499"/>
                  </a:lnTo>
                  <a:cubicBezTo>
                    <a:pt x="0" y="9804079"/>
                    <a:pt x="55880" y="9859959"/>
                    <a:pt x="124460" y="9859959"/>
                  </a:cubicBezTo>
                  <a:lnTo>
                    <a:pt x="9737133" y="9859959"/>
                  </a:lnTo>
                  <a:cubicBezTo>
                    <a:pt x="9805712" y="9859959"/>
                    <a:pt x="9861593" y="9804079"/>
                    <a:pt x="9861593" y="9735499"/>
                  </a:cubicBezTo>
                  <a:lnTo>
                    <a:pt x="9861593" y="124460"/>
                  </a:lnTo>
                  <a:cubicBezTo>
                    <a:pt x="9861593" y="55880"/>
                    <a:pt x="9805712" y="0"/>
                    <a:pt x="97371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7608134" y="3212565"/>
            <a:ext cx="1585944" cy="1585944"/>
            <a:chOff x="0" y="0"/>
            <a:chExt cx="1889276" cy="1889276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889276" cy="1889276"/>
            </a:xfrm>
            <a:custGeom>
              <a:avLst/>
              <a:gdLst/>
              <a:ahLst/>
              <a:cxnLst/>
              <a:rect l="l" t="t" r="r" b="b"/>
              <a:pathLst>
                <a:path w="1889276" h="1889276">
                  <a:moveTo>
                    <a:pt x="0" y="0"/>
                  </a:moveTo>
                  <a:lnTo>
                    <a:pt x="1889276" y="0"/>
                  </a:lnTo>
                  <a:lnTo>
                    <a:pt x="1889276" y="1889276"/>
                  </a:lnTo>
                  <a:lnTo>
                    <a:pt x="0" y="1889276"/>
                  </a:lnTo>
                  <a:close/>
                </a:path>
              </a:pathLst>
            </a:custGeom>
            <a:solidFill>
              <a:srgbClr val="F7DF1E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39" name="Picture 3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608134" y="3212565"/>
            <a:ext cx="1585944" cy="1585944"/>
          </a:xfrm>
          <a:prstGeom prst="rect">
            <a:avLst/>
          </a:prstGeom>
        </p:spPr>
      </p:pic>
      <p:grpSp>
        <p:nvGrpSpPr>
          <p:cNvPr id="40" name="Group 40"/>
          <p:cNvGrpSpPr/>
          <p:nvPr/>
        </p:nvGrpSpPr>
        <p:grpSpPr>
          <a:xfrm>
            <a:off x="14846136" y="6191924"/>
            <a:ext cx="3099415" cy="604760"/>
            <a:chOff x="0" y="0"/>
            <a:chExt cx="18975556" cy="3702525"/>
          </a:xfrm>
        </p:grpSpPr>
        <p:sp>
          <p:nvSpPr>
            <p:cNvPr id="41" name="Freeform 41"/>
            <p:cNvSpPr/>
            <p:nvPr/>
          </p:nvSpPr>
          <p:spPr>
            <a:xfrm>
              <a:off x="31750" y="31750"/>
              <a:ext cx="18912056" cy="3639025"/>
            </a:xfrm>
            <a:custGeom>
              <a:avLst/>
              <a:gdLst/>
              <a:ahLst/>
              <a:cxnLst/>
              <a:rect l="l" t="t" r="r" b="b"/>
              <a:pathLst>
                <a:path w="18912056" h="3639025">
                  <a:moveTo>
                    <a:pt x="18819346" y="3639024"/>
                  </a:moveTo>
                  <a:lnTo>
                    <a:pt x="92710" y="3639024"/>
                  </a:lnTo>
                  <a:cubicBezTo>
                    <a:pt x="41910" y="3639024"/>
                    <a:pt x="0" y="3597115"/>
                    <a:pt x="0" y="354631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8818076" y="0"/>
                  </a:lnTo>
                  <a:cubicBezTo>
                    <a:pt x="18868876" y="0"/>
                    <a:pt x="18910785" y="41910"/>
                    <a:pt x="18910785" y="92710"/>
                  </a:cubicBezTo>
                  <a:lnTo>
                    <a:pt x="18910785" y="3545044"/>
                  </a:lnTo>
                  <a:cubicBezTo>
                    <a:pt x="18912056" y="3597115"/>
                    <a:pt x="18870146" y="3639025"/>
                    <a:pt x="18819346" y="3639025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42" name="Freeform 42"/>
            <p:cNvSpPr/>
            <p:nvPr/>
          </p:nvSpPr>
          <p:spPr>
            <a:xfrm>
              <a:off x="0" y="0"/>
              <a:ext cx="18975556" cy="3702525"/>
            </a:xfrm>
            <a:custGeom>
              <a:avLst/>
              <a:gdLst/>
              <a:ahLst/>
              <a:cxnLst/>
              <a:rect l="l" t="t" r="r" b="b"/>
              <a:pathLst>
                <a:path w="18975556" h="3702525">
                  <a:moveTo>
                    <a:pt x="18851096" y="59690"/>
                  </a:moveTo>
                  <a:cubicBezTo>
                    <a:pt x="18886656" y="59690"/>
                    <a:pt x="18915866" y="88900"/>
                    <a:pt x="18915866" y="124460"/>
                  </a:cubicBezTo>
                  <a:lnTo>
                    <a:pt x="18915866" y="3578065"/>
                  </a:lnTo>
                  <a:cubicBezTo>
                    <a:pt x="18915866" y="3613625"/>
                    <a:pt x="18886656" y="3642835"/>
                    <a:pt x="18851096" y="3642835"/>
                  </a:cubicBezTo>
                  <a:lnTo>
                    <a:pt x="124460" y="3642835"/>
                  </a:lnTo>
                  <a:cubicBezTo>
                    <a:pt x="88900" y="3642835"/>
                    <a:pt x="59690" y="3613625"/>
                    <a:pt x="59690" y="357806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8851096" y="59690"/>
                  </a:lnTo>
                  <a:moveTo>
                    <a:pt x="188510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78065"/>
                  </a:lnTo>
                  <a:cubicBezTo>
                    <a:pt x="0" y="3646645"/>
                    <a:pt x="55880" y="3702525"/>
                    <a:pt x="124460" y="3702525"/>
                  </a:cubicBezTo>
                  <a:lnTo>
                    <a:pt x="18851096" y="3702525"/>
                  </a:lnTo>
                  <a:cubicBezTo>
                    <a:pt x="18919676" y="3702525"/>
                    <a:pt x="18975556" y="3646645"/>
                    <a:pt x="18975556" y="3578065"/>
                  </a:cubicBezTo>
                  <a:lnTo>
                    <a:pt x="18975556" y="124460"/>
                  </a:lnTo>
                  <a:cubicBezTo>
                    <a:pt x="18975556" y="55880"/>
                    <a:pt x="18919676" y="0"/>
                    <a:pt x="188510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43" name="TextBox 43"/>
          <p:cNvSpPr txBox="1"/>
          <p:nvPr/>
        </p:nvSpPr>
        <p:spPr>
          <a:xfrm>
            <a:off x="14929443" y="6279292"/>
            <a:ext cx="2932801" cy="363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4"/>
              </a:lnSpc>
              <a:spcBef>
                <a:spcPct val="0"/>
              </a:spcBef>
            </a:pPr>
            <a:r>
              <a:rPr lang="en-US" sz="1963">
                <a:solidFill>
                  <a:srgbClr val="000000"/>
                </a:solidFill>
                <a:latin typeface="Montserrat"/>
              </a:rPr>
              <a:t>tipos dos parâmetros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12198930" y="7380025"/>
            <a:ext cx="2230140" cy="604760"/>
            <a:chOff x="0" y="0"/>
            <a:chExt cx="13653593" cy="3702525"/>
          </a:xfrm>
        </p:grpSpPr>
        <p:sp>
          <p:nvSpPr>
            <p:cNvPr id="45" name="Freeform 45"/>
            <p:cNvSpPr/>
            <p:nvPr/>
          </p:nvSpPr>
          <p:spPr>
            <a:xfrm>
              <a:off x="31750" y="31750"/>
              <a:ext cx="13590093" cy="3639025"/>
            </a:xfrm>
            <a:custGeom>
              <a:avLst/>
              <a:gdLst/>
              <a:ahLst/>
              <a:cxnLst/>
              <a:rect l="l" t="t" r="r" b="b"/>
              <a:pathLst>
                <a:path w="13590093" h="3639025">
                  <a:moveTo>
                    <a:pt x="13497384" y="3639024"/>
                  </a:moveTo>
                  <a:lnTo>
                    <a:pt x="92710" y="3639024"/>
                  </a:lnTo>
                  <a:cubicBezTo>
                    <a:pt x="41910" y="3639024"/>
                    <a:pt x="0" y="3597115"/>
                    <a:pt x="0" y="354631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3496114" y="0"/>
                  </a:lnTo>
                  <a:cubicBezTo>
                    <a:pt x="13546914" y="0"/>
                    <a:pt x="13588823" y="41910"/>
                    <a:pt x="13588823" y="92710"/>
                  </a:cubicBezTo>
                  <a:lnTo>
                    <a:pt x="13588823" y="3545044"/>
                  </a:lnTo>
                  <a:cubicBezTo>
                    <a:pt x="13590093" y="3597115"/>
                    <a:pt x="13548184" y="3639025"/>
                    <a:pt x="13497384" y="3639025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46" name="Freeform 46"/>
            <p:cNvSpPr/>
            <p:nvPr/>
          </p:nvSpPr>
          <p:spPr>
            <a:xfrm>
              <a:off x="0" y="0"/>
              <a:ext cx="13653593" cy="3702525"/>
            </a:xfrm>
            <a:custGeom>
              <a:avLst/>
              <a:gdLst/>
              <a:ahLst/>
              <a:cxnLst/>
              <a:rect l="l" t="t" r="r" b="b"/>
              <a:pathLst>
                <a:path w="13653593" h="3702525">
                  <a:moveTo>
                    <a:pt x="13529134" y="59690"/>
                  </a:moveTo>
                  <a:cubicBezTo>
                    <a:pt x="13564693" y="59690"/>
                    <a:pt x="13593904" y="88900"/>
                    <a:pt x="13593904" y="124460"/>
                  </a:cubicBezTo>
                  <a:lnTo>
                    <a:pt x="13593904" y="3578065"/>
                  </a:lnTo>
                  <a:cubicBezTo>
                    <a:pt x="13593904" y="3613625"/>
                    <a:pt x="13564693" y="3642835"/>
                    <a:pt x="13529134" y="3642835"/>
                  </a:cubicBezTo>
                  <a:lnTo>
                    <a:pt x="124460" y="3642835"/>
                  </a:lnTo>
                  <a:cubicBezTo>
                    <a:pt x="88900" y="3642835"/>
                    <a:pt x="59690" y="3613625"/>
                    <a:pt x="59690" y="357806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3529134" y="59690"/>
                  </a:lnTo>
                  <a:moveTo>
                    <a:pt x="1352913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78065"/>
                  </a:lnTo>
                  <a:cubicBezTo>
                    <a:pt x="0" y="3646645"/>
                    <a:pt x="55880" y="3702525"/>
                    <a:pt x="124460" y="3702525"/>
                  </a:cubicBezTo>
                  <a:lnTo>
                    <a:pt x="13529134" y="3702525"/>
                  </a:lnTo>
                  <a:cubicBezTo>
                    <a:pt x="13597714" y="3702525"/>
                    <a:pt x="13653593" y="3646645"/>
                    <a:pt x="13653593" y="3578065"/>
                  </a:cubicBezTo>
                  <a:lnTo>
                    <a:pt x="13653593" y="124460"/>
                  </a:lnTo>
                  <a:cubicBezTo>
                    <a:pt x="13653593" y="55880"/>
                    <a:pt x="13597714" y="0"/>
                    <a:pt x="1352913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47" name="TextBox 47"/>
          <p:cNvSpPr txBox="1"/>
          <p:nvPr/>
        </p:nvSpPr>
        <p:spPr>
          <a:xfrm>
            <a:off x="12300732" y="7467393"/>
            <a:ext cx="2026536" cy="363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4"/>
              </a:lnSpc>
              <a:spcBef>
                <a:spcPct val="0"/>
              </a:spcBef>
            </a:pPr>
            <a:r>
              <a:rPr lang="en-US" sz="1963">
                <a:solidFill>
                  <a:srgbClr val="000000"/>
                </a:solidFill>
                <a:latin typeface="Montserrat"/>
              </a:rPr>
              <a:t>tipo do retorno</a:t>
            </a:r>
          </a:p>
        </p:txBody>
      </p:sp>
      <p:pic>
        <p:nvPicPr>
          <p:cNvPr id="48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4338706">
            <a:off x="14456797" y="5035483"/>
            <a:ext cx="778678" cy="1204918"/>
          </a:xfrm>
          <a:prstGeom prst="rect">
            <a:avLst/>
          </a:prstGeom>
        </p:spPr>
      </p:pic>
      <p:pic>
        <p:nvPicPr>
          <p:cNvPr id="49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1729491" flipH="1">
            <a:off x="11547160" y="6399564"/>
            <a:ext cx="670276" cy="1037178"/>
          </a:xfrm>
          <a:prstGeom prst="rect">
            <a:avLst/>
          </a:prstGeom>
        </p:spPr>
      </p:pic>
      <p:sp>
        <p:nvSpPr>
          <p:cNvPr id="50" name="AutoShape 50"/>
          <p:cNvSpPr/>
          <p:nvPr/>
        </p:nvSpPr>
        <p:spPr>
          <a:xfrm>
            <a:off x="12061410" y="6437102"/>
            <a:ext cx="1124597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rot="-5400000">
            <a:off x="13867650" y="5535543"/>
            <a:ext cx="871610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>
            <a:off x="12800505" y="5446246"/>
            <a:ext cx="1479138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>
            <a:off x="12800505" y="5947536"/>
            <a:ext cx="1479138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296046"/>
            <a:ext cx="16230600" cy="1587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AGENDA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4925684"/>
            <a:ext cx="16230600" cy="3620948"/>
            <a:chOff x="0" y="0"/>
            <a:chExt cx="21403936" cy="4775088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340435" cy="4711588"/>
            </a:xfrm>
            <a:custGeom>
              <a:avLst/>
              <a:gdLst/>
              <a:ahLst/>
              <a:cxnLst/>
              <a:rect l="l" t="t" r="r" b="b"/>
              <a:pathLst>
                <a:path w="21340435" h="4711588">
                  <a:moveTo>
                    <a:pt x="21247726" y="4711588"/>
                  </a:moveTo>
                  <a:lnTo>
                    <a:pt x="92710" y="4711588"/>
                  </a:lnTo>
                  <a:cubicBezTo>
                    <a:pt x="41910" y="4711588"/>
                    <a:pt x="0" y="4669678"/>
                    <a:pt x="0" y="461887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246457" y="0"/>
                  </a:lnTo>
                  <a:cubicBezTo>
                    <a:pt x="21297257" y="0"/>
                    <a:pt x="21339166" y="41910"/>
                    <a:pt x="21339166" y="92710"/>
                  </a:cubicBezTo>
                  <a:lnTo>
                    <a:pt x="21339166" y="4617608"/>
                  </a:lnTo>
                  <a:cubicBezTo>
                    <a:pt x="21340435" y="4669678"/>
                    <a:pt x="21298526" y="4711588"/>
                    <a:pt x="21247726" y="4711588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1403935" cy="4775088"/>
            </a:xfrm>
            <a:custGeom>
              <a:avLst/>
              <a:gdLst/>
              <a:ahLst/>
              <a:cxnLst/>
              <a:rect l="l" t="t" r="r" b="b"/>
              <a:pathLst>
                <a:path w="21403935" h="4775088">
                  <a:moveTo>
                    <a:pt x="21279476" y="59690"/>
                  </a:moveTo>
                  <a:cubicBezTo>
                    <a:pt x="21315035" y="59690"/>
                    <a:pt x="21344246" y="88900"/>
                    <a:pt x="21344246" y="124460"/>
                  </a:cubicBezTo>
                  <a:lnTo>
                    <a:pt x="21344246" y="4650628"/>
                  </a:lnTo>
                  <a:cubicBezTo>
                    <a:pt x="21344246" y="4686188"/>
                    <a:pt x="21315035" y="4715398"/>
                    <a:pt x="21279476" y="4715398"/>
                  </a:cubicBezTo>
                  <a:lnTo>
                    <a:pt x="124460" y="4715398"/>
                  </a:lnTo>
                  <a:cubicBezTo>
                    <a:pt x="88900" y="4715398"/>
                    <a:pt x="59690" y="4686188"/>
                    <a:pt x="59690" y="465062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279476" y="59690"/>
                  </a:lnTo>
                  <a:moveTo>
                    <a:pt x="212794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650628"/>
                  </a:lnTo>
                  <a:cubicBezTo>
                    <a:pt x="0" y="4719208"/>
                    <a:pt x="55880" y="4775088"/>
                    <a:pt x="124460" y="4775088"/>
                  </a:cubicBezTo>
                  <a:lnTo>
                    <a:pt x="21279476" y="4775088"/>
                  </a:lnTo>
                  <a:cubicBezTo>
                    <a:pt x="21348057" y="4775088"/>
                    <a:pt x="21403935" y="4719208"/>
                    <a:pt x="21403935" y="4650628"/>
                  </a:cubicBezTo>
                  <a:lnTo>
                    <a:pt x="21403935" y="124460"/>
                  </a:lnTo>
                  <a:cubicBezTo>
                    <a:pt x="21403935" y="55880"/>
                    <a:pt x="21348057" y="0"/>
                    <a:pt x="212794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AutoShape 6"/>
          <p:cNvSpPr/>
          <p:nvPr/>
        </p:nvSpPr>
        <p:spPr>
          <a:xfrm rot="2017">
            <a:off x="1028704" y="5542762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3767263" y="5413186"/>
            <a:ext cx="280984" cy="278202"/>
            <a:chOff x="0" y="0"/>
            <a:chExt cx="1008785" cy="998798"/>
          </a:xfrm>
        </p:grpSpPr>
        <p:sp>
          <p:nvSpPr>
            <p:cNvPr id="8" name="Freeform 8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003519" y="5413186"/>
            <a:ext cx="280984" cy="278202"/>
            <a:chOff x="0" y="0"/>
            <a:chExt cx="1008785" cy="998798"/>
          </a:xfrm>
        </p:grpSpPr>
        <p:sp>
          <p:nvSpPr>
            <p:cNvPr id="11" name="Freeform 11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3808312" y="5413186"/>
            <a:ext cx="280984" cy="278202"/>
            <a:chOff x="0" y="0"/>
            <a:chExt cx="1008785" cy="998798"/>
          </a:xfrm>
        </p:grpSpPr>
        <p:sp>
          <p:nvSpPr>
            <p:cNvPr id="14" name="Freeform 14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688328" y="5856754"/>
            <a:ext cx="4438830" cy="2247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Linguagens de programação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327187" y="6423492"/>
            <a:ext cx="3576232" cy="1113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Javascript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131980" y="6423492"/>
            <a:ext cx="3576232" cy="1113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Typescript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00671" y="2802606"/>
            <a:ext cx="9890908" cy="7068369"/>
            <a:chOff x="0" y="0"/>
            <a:chExt cx="2716769" cy="19414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16769" cy="1941493"/>
            </a:xfrm>
            <a:custGeom>
              <a:avLst/>
              <a:gdLst/>
              <a:ahLst/>
              <a:cxnLst/>
              <a:rect l="l" t="t" r="r" b="b"/>
              <a:pathLst>
                <a:path w="2716769" h="1941493">
                  <a:moveTo>
                    <a:pt x="0" y="0"/>
                  </a:moveTo>
                  <a:lnTo>
                    <a:pt x="2716769" y="0"/>
                  </a:lnTo>
                  <a:lnTo>
                    <a:pt x="2716769" y="1941493"/>
                  </a:lnTo>
                  <a:lnTo>
                    <a:pt x="0" y="194149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153071" y="2691820"/>
            <a:ext cx="9947340" cy="7051971"/>
            <a:chOff x="0" y="0"/>
            <a:chExt cx="2732270" cy="193698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32269" cy="1936989"/>
            </a:xfrm>
            <a:custGeom>
              <a:avLst/>
              <a:gdLst/>
              <a:ahLst/>
              <a:cxnLst/>
              <a:rect l="l" t="t" r="r" b="b"/>
              <a:pathLst>
                <a:path w="2732269" h="1936989">
                  <a:moveTo>
                    <a:pt x="0" y="0"/>
                  </a:moveTo>
                  <a:lnTo>
                    <a:pt x="2732269" y="0"/>
                  </a:lnTo>
                  <a:lnTo>
                    <a:pt x="2732269" y="1936989"/>
                  </a:lnTo>
                  <a:lnTo>
                    <a:pt x="0" y="1936989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153071" y="2691820"/>
            <a:ext cx="9947340" cy="420492"/>
            <a:chOff x="0" y="0"/>
            <a:chExt cx="2732270" cy="1154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32269" cy="115498"/>
            </a:xfrm>
            <a:custGeom>
              <a:avLst/>
              <a:gdLst/>
              <a:ahLst/>
              <a:cxnLst/>
              <a:rect l="l" t="t" r="r" b="b"/>
              <a:pathLst>
                <a:path w="2732269" h="115498">
                  <a:moveTo>
                    <a:pt x="0" y="0"/>
                  </a:moveTo>
                  <a:lnTo>
                    <a:pt x="2732269" y="0"/>
                  </a:lnTo>
                  <a:lnTo>
                    <a:pt x="2732269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4260295" y="2792240"/>
            <a:ext cx="670929" cy="21965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4495433" y="3175687"/>
            <a:ext cx="9396147" cy="6391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-66" dirty="0">
                <a:solidFill>
                  <a:srgbClr val="D9D9D9"/>
                </a:solidFill>
                <a:latin typeface="Fira Code"/>
              </a:rPr>
              <a:t>//PARÂMETROS OPCIONAIS</a:t>
            </a:r>
          </a:p>
          <a:p>
            <a:pPr>
              <a:lnSpc>
                <a:spcPts val="4200"/>
              </a:lnSpc>
            </a:pPr>
            <a:r>
              <a:rPr lang="en-US" sz="3000" spc="-66" dirty="0">
                <a:solidFill>
                  <a:srgbClr val="2DBEB1"/>
                </a:solidFill>
                <a:latin typeface="Fira Code"/>
              </a:rPr>
              <a:t>function </a:t>
            </a:r>
            <a:r>
              <a:rPr lang="en-US" sz="3000" spc="-66" dirty="0" err="1">
                <a:solidFill>
                  <a:srgbClr val="FBF3E4"/>
                </a:solidFill>
                <a:latin typeface="Fira Code"/>
              </a:rPr>
              <a:t>sayHello</a:t>
            </a:r>
            <a:r>
              <a:rPr lang="en-US" sz="3000" spc="-66" dirty="0">
                <a:solidFill>
                  <a:srgbClr val="FBF3E4"/>
                </a:solidFill>
                <a:latin typeface="Fira Code"/>
              </a:rPr>
              <a:t>(name?:</a:t>
            </a:r>
            <a:r>
              <a:rPr lang="en-US" sz="3000" spc="-66" dirty="0">
                <a:solidFill>
                  <a:srgbClr val="2DBEB1"/>
                </a:solidFill>
                <a:latin typeface="Fira Code"/>
              </a:rPr>
              <a:t> string</a:t>
            </a:r>
            <a:r>
              <a:rPr lang="en-US" sz="3000" spc="-66" dirty="0">
                <a:solidFill>
                  <a:srgbClr val="FBF3E4"/>
                </a:solidFill>
                <a:latin typeface="Fira Code"/>
              </a:rPr>
              <a:t>):</a:t>
            </a:r>
            <a:r>
              <a:rPr lang="en-US" sz="3000" spc="-66" dirty="0">
                <a:solidFill>
                  <a:srgbClr val="2DBEB1"/>
                </a:solidFill>
                <a:latin typeface="Fira Code"/>
              </a:rPr>
              <a:t> void </a:t>
            </a:r>
            <a:r>
              <a:rPr lang="en-US" sz="3000" spc="-66" dirty="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4200"/>
              </a:lnSpc>
            </a:pPr>
            <a:r>
              <a:rPr lang="en-US" sz="3000" spc="-66" dirty="0">
                <a:solidFill>
                  <a:srgbClr val="FBF3E4"/>
                </a:solidFill>
                <a:latin typeface="Fira Code"/>
              </a:rPr>
              <a:t>    console.log(</a:t>
            </a:r>
            <a:r>
              <a:rPr lang="en-US" sz="3000" spc="-66" dirty="0">
                <a:solidFill>
                  <a:srgbClr val="F7DF1E"/>
                </a:solidFill>
                <a:latin typeface="Fira Code"/>
              </a:rPr>
              <a:t>"Hello,"</a:t>
            </a:r>
            <a:r>
              <a:rPr lang="en-US" sz="3000" spc="-66" dirty="0">
                <a:solidFill>
                  <a:srgbClr val="FBF3E4"/>
                </a:solidFill>
                <a:latin typeface="Fira Code"/>
              </a:rPr>
              <a:t>, name ||</a:t>
            </a:r>
            <a:r>
              <a:rPr lang="en-US" sz="3000" spc="-66" dirty="0">
                <a:solidFill>
                  <a:srgbClr val="2DBEB1"/>
                </a:solidFill>
                <a:latin typeface="Fira Code"/>
              </a:rPr>
              <a:t> </a:t>
            </a:r>
            <a:r>
              <a:rPr lang="en-US" sz="3000" spc="-66" dirty="0">
                <a:solidFill>
                  <a:srgbClr val="F7DF1E"/>
                </a:solidFill>
                <a:latin typeface="Fira Code"/>
              </a:rPr>
              <a:t>"World"</a:t>
            </a:r>
            <a:r>
              <a:rPr lang="en-US" sz="3000" spc="-66" dirty="0">
                <a:solidFill>
                  <a:srgbClr val="FBF3E4"/>
                </a:solidFill>
                <a:latin typeface="Fira Code"/>
              </a:rPr>
              <a:t>) </a:t>
            </a:r>
          </a:p>
          <a:p>
            <a:pPr>
              <a:lnSpc>
                <a:spcPts val="4200"/>
              </a:lnSpc>
            </a:pPr>
            <a:r>
              <a:rPr lang="en-US" sz="3000" spc="-66" dirty="0">
                <a:solidFill>
                  <a:srgbClr val="FBF3E4"/>
                </a:solidFill>
                <a:latin typeface="Fira Code"/>
              </a:rPr>
              <a:t>}</a:t>
            </a:r>
          </a:p>
          <a:p>
            <a:pPr>
              <a:lnSpc>
                <a:spcPts val="4200"/>
              </a:lnSpc>
            </a:pPr>
            <a:endParaRPr lang="en-US" sz="3000" spc="-66" dirty="0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4200"/>
              </a:lnSpc>
            </a:pPr>
            <a:r>
              <a:rPr lang="en-US" sz="3000" spc="-66" dirty="0">
                <a:solidFill>
                  <a:srgbClr val="D9D9D9"/>
                </a:solidFill>
                <a:latin typeface="Fira Code"/>
              </a:rPr>
              <a:t>//VALOR DEFAULT </a:t>
            </a:r>
          </a:p>
          <a:p>
            <a:pPr>
              <a:lnSpc>
                <a:spcPts val="4200"/>
              </a:lnSpc>
            </a:pPr>
            <a:r>
              <a:rPr lang="en-US" sz="3000" spc="-66" dirty="0">
                <a:solidFill>
                  <a:srgbClr val="2DBEB1"/>
                </a:solidFill>
                <a:latin typeface="Fira Code"/>
              </a:rPr>
              <a:t>function </a:t>
            </a:r>
            <a:r>
              <a:rPr lang="en-US" sz="3000" spc="-66" dirty="0" err="1">
                <a:solidFill>
                  <a:srgbClr val="D9D9D9"/>
                </a:solidFill>
                <a:latin typeface="Fira Code"/>
              </a:rPr>
              <a:t>applyDiscount</a:t>
            </a:r>
            <a:r>
              <a:rPr lang="en-US" sz="3000" spc="-66" dirty="0">
                <a:solidFill>
                  <a:srgbClr val="D9D9D9"/>
                </a:solidFill>
                <a:latin typeface="Fira Code"/>
              </a:rPr>
              <a:t>(</a:t>
            </a:r>
          </a:p>
          <a:p>
            <a:pPr>
              <a:lnSpc>
                <a:spcPts val="4200"/>
              </a:lnSpc>
            </a:pPr>
            <a:r>
              <a:rPr lang="en-US" sz="3000" spc="-66" dirty="0">
                <a:solidFill>
                  <a:srgbClr val="D9D9D9"/>
                </a:solidFill>
                <a:latin typeface="Fira Code"/>
              </a:rPr>
              <a:t>    price: </a:t>
            </a:r>
            <a:r>
              <a:rPr lang="en-US" sz="3000" spc="-66" dirty="0">
                <a:solidFill>
                  <a:srgbClr val="2DBEB1"/>
                </a:solidFill>
                <a:latin typeface="Fira Code"/>
              </a:rPr>
              <a:t>number</a:t>
            </a:r>
            <a:r>
              <a:rPr lang="en-US" sz="3000" spc="-66" dirty="0">
                <a:solidFill>
                  <a:srgbClr val="D9D9D9"/>
                </a:solidFill>
                <a:latin typeface="Fira Code"/>
              </a:rPr>
              <a:t>,</a:t>
            </a:r>
          </a:p>
          <a:p>
            <a:pPr>
              <a:lnSpc>
                <a:spcPts val="4200"/>
              </a:lnSpc>
            </a:pPr>
            <a:r>
              <a:rPr lang="en-US" sz="3000" spc="-66" dirty="0">
                <a:solidFill>
                  <a:srgbClr val="D9D9D9"/>
                </a:solidFill>
                <a:latin typeface="Fira Code"/>
              </a:rPr>
              <a:t>    discount: </a:t>
            </a:r>
            <a:r>
              <a:rPr lang="en-US" sz="3000" spc="-66" dirty="0">
                <a:solidFill>
                  <a:srgbClr val="2DBEB1"/>
                </a:solidFill>
                <a:latin typeface="Fira Code"/>
              </a:rPr>
              <a:t>number </a:t>
            </a:r>
            <a:r>
              <a:rPr lang="en-US" sz="3000" spc="-66" dirty="0">
                <a:solidFill>
                  <a:srgbClr val="D9D9D9"/>
                </a:solidFill>
                <a:latin typeface="Fira Code"/>
              </a:rPr>
              <a:t>= </a:t>
            </a:r>
            <a:r>
              <a:rPr lang="en-US" sz="3000" spc="-66" dirty="0">
                <a:solidFill>
                  <a:srgbClr val="7ED957"/>
                </a:solidFill>
                <a:latin typeface="Fira Code"/>
              </a:rPr>
              <a:t>0.05</a:t>
            </a:r>
          </a:p>
          <a:p>
            <a:pPr>
              <a:lnSpc>
                <a:spcPts val="4200"/>
              </a:lnSpc>
            </a:pPr>
            <a:r>
              <a:rPr lang="en-US" sz="3000" spc="-66" dirty="0">
                <a:solidFill>
                  <a:srgbClr val="D9D9D9"/>
                </a:solidFill>
                <a:latin typeface="Fira Code"/>
              </a:rPr>
              <a:t>): </a:t>
            </a:r>
            <a:r>
              <a:rPr lang="en-US" sz="3000" spc="-66" dirty="0">
                <a:solidFill>
                  <a:srgbClr val="2DBEB1"/>
                </a:solidFill>
                <a:latin typeface="Fira Code"/>
              </a:rPr>
              <a:t>number </a:t>
            </a:r>
            <a:r>
              <a:rPr lang="en-US" sz="3000" spc="-66" dirty="0">
                <a:solidFill>
                  <a:srgbClr val="D9D9D9"/>
                </a:solidFill>
                <a:latin typeface="Fira Code"/>
              </a:rPr>
              <a:t>{ </a:t>
            </a:r>
          </a:p>
          <a:p>
            <a:pPr>
              <a:lnSpc>
                <a:spcPts val="4200"/>
              </a:lnSpc>
            </a:pPr>
            <a:r>
              <a:rPr lang="en-US" sz="3000" spc="-66" dirty="0">
                <a:solidFill>
                  <a:srgbClr val="D9D9D9"/>
                </a:solidFill>
                <a:latin typeface="Fira Code"/>
              </a:rPr>
              <a:t>    return price * (</a:t>
            </a:r>
            <a:r>
              <a:rPr lang="en-US" sz="3000" spc="-66" dirty="0">
                <a:solidFill>
                  <a:srgbClr val="7ED957"/>
                </a:solidFill>
                <a:latin typeface="Fira Code"/>
              </a:rPr>
              <a:t>1 </a:t>
            </a:r>
            <a:r>
              <a:rPr lang="en-US" sz="3000" spc="-66" dirty="0">
                <a:solidFill>
                  <a:srgbClr val="D9D9D9"/>
                </a:solidFill>
                <a:latin typeface="Fira Code"/>
              </a:rPr>
              <a:t>- discount) </a:t>
            </a:r>
          </a:p>
          <a:p>
            <a:pPr>
              <a:lnSpc>
                <a:spcPts val="4200"/>
              </a:lnSpc>
            </a:pPr>
            <a:r>
              <a:rPr lang="en-US" sz="3000" spc="-66" dirty="0">
                <a:solidFill>
                  <a:srgbClr val="D9D9D9"/>
                </a:solidFill>
                <a:latin typeface="Fira Code"/>
              </a:rPr>
              <a:t>}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5439497" y="356471"/>
            <a:ext cx="2000048" cy="1999717"/>
            <a:chOff x="0" y="0"/>
            <a:chExt cx="9861593" cy="9859959"/>
          </a:xfrm>
        </p:grpSpPr>
        <p:sp>
          <p:nvSpPr>
            <p:cNvPr id="14" name="Freeform 14"/>
            <p:cNvSpPr/>
            <p:nvPr/>
          </p:nvSpPr>
          <p:spPr>
            <a:xfrm>
              <a:off x="31750" y="31750"/>
              <a:ext cx="9798093" cy="9796459"/>
            </a:xfrm>
            <a:custGeom>
              <a:avLst/>
              <a:gdLst/>
              <a:ahLst/>
              <a:cxnLst/>
              <a:rect l="l" t="t" r="r" b="b"/>
              <a:pathLst>
                <a:path w="9798093" h="9796459">
                  <a:moveTo>
                    <a:pt x="9705383" y="9796459"/>
                  </a:moveTo>
                  <a:lnTo>
                    <a:pt x="92710" y="9796459"/>
                  </a:lnTo>
                  <a:cubicBezTo>
                    <a:pt x="41910" y="9796459"/>
                    <a:pt x="0" y="9754549"/>
                    <a:pt x="0" y="97037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704112" y="0"/>
                  </a:lnTo>
                  <a:cubicBezTo>
                    <a:pt x="9754912" y="0"/>
                    <a:pt x="9796823" y="41910"/>
                    <a:pt x="9796823" y="92710"/>
                  </a:cubicBezTo>
                  <a:lnTo>
                    <a:pt x="9796823" y="9702479"/>
                  </a:lnTo>
                  <a:cubicBezTo>
                    <a:pt x="9798093" y="9754549"/>
                    <a:pt x="9756183" y="9796459"/>
                    <a:pt x="9705383" y="9796459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9861593" cy="9859959"/>
            </a:xfrm>
            <a:custGeom>
              <a:avLst/>
              <a:gdLst/>
              <a:ahLst/>
              <a:cxnLst/>
              <a:rect l="l" t="t" r="r" b="b"/>
              <a:pathLst>
                <a:path w="9861593" h="9859959">
                  <a:moveTo>
                    <a:pt x="9737133" y="59690"/>
                  </a:moveTo>
                  <a:cubicBezTo>
                    <a:pt x="9772693" y="59690"/>
                    <a:pt x="9801902" y="88900"/>
                    <a:pt x="9801902" y="124460"/>
                  </a:cubicBezTo>
                  <a:lnTo>
                    <a:pt x="9801902" y="9735499"/>
                  </a:lnTo>
                  <a:cubicBezTo>
                    <a:pt x="9801902" y="9771059"/>
                    <a:pt x="9772693" y="9800269"/>
                    <a:pt x="9737133" y="9800269"/>
                  </a:cubicBezTo>
                  <a:lnTo>
                    <a:pt x="124460" y="9800269"/>
                  </a:lnTo>
                  <a:cubicBezTo>
                    <a:pt x="88900" y="9800269"/>
                    <a:pt x="59690" y="9771059"/>
                    <a:pt x="59690" y="97354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737133" y="59690"/>
                  </a:lnTo>
                  <a:moveTo>
                    <a:pt x="97371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735499"/>
                  </a:lnTo>
                  <a:cubicBezTo>
                    <a:pt x="0" y="9804079"/>
                    <a:pt x="55880" y="9859959"/>
                    <a:pt x="124460" y="9859959"/>
                  </a:cubicBezTo>
                  <a:lnTo>
                    <a:pt x="9737133" y="9859959"/>
                  </a:lnTo>
                  <a:cubicBezTo>
                    <a:pt x="9805712" y="9859959"/>
                    <a:pt x="9861593" y="9804079"/>
                    <a:pt x="9861593" y="9735499"/>
                  </a:cubicBezTo>
                  <a:lnTo>
                    <a:pt x="9861593" y="124460"/>
                  </a:lnTo>
                  <a:cubicBezTo>
                    <a:pt x="9861593" y="55880"/>
                    <a:pt x="9805712" y="0"/>
                    <a:pt x="97371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71895" y="495695"/>
            <a:ext cx="1735253" cy="1721269"/>
            <a:chOff x="0" y="0"/>
            <a:chExt cx="1904625" cy="188927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04625" cy="1889276"/>
            </a:xfrm>
            <a:custGeom>
              <a:avLst/>
              <a:gdLst/>
              <a:ahLst/>
              <a:cxnLst/>
              <a:rect l="l" t="t" r="r" b="b"/>
              <a:pathLst>
                <a:path w="1904625" h="1889276">
                  <a:moveTo>
                    <a:pt x="0" y="0"/>
                  </a:moveTo>
                  <a:lnTo>
                    <a:pt x="1904625" y="0"/>
                  </a:lnTo>
                  <a:lnTo>
                    <a:pt x="1904625" y="1889276"/>
                  </a:lnTo>
                  <a:lnTo>
                    <a:pt x="0" y="1889276"/>
                  </a:lnTo>
                  <a:close/>
                </a:path>
              </a:pathLst>
            </a:custGeom>
            <a:solidFill>
              <a:srgbClr val="0385D2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3"/>
          <a:srcRect l="21810" r="21518"/>
          <a:stretch>
            <a:fillRect/>
          </a:stretch>
        </p:blipFill>
        <p:spPr>
          <a:xfrm>
            <a:off x="15571895" y="495695"/>
            <a:ext cx="1735253" cy="1721269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994301" y="109763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FUNÇÕES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2355883" y="2356188"/>
            <a:ext cx="3216011" cy="872104"/>
            <a:chOff x="0" y="0"/>
            <a:chExt cx="4288015" cy="1162806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4288015" cy="1162806"/>
              <a:chOff x="0" y="0"/>
              <a:chExt cx="13653593" cy="3702525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1750" y="31750"/>
                <a:ext cx="13590093" cy="3639025"/>
              </a:xfrm>
              <a:custGeom>
                <a:avLst/>
                <a:gdLst/>
                <a:ahLst/>
                <a:cxnLst/>
                <a:rect l="l" t="t" r="r" b="b"/>
                <a:pathLst>
                  <a:path w="13590093" h="3639025">
                    <a:moveTo>
                      <a:pt x="13497384" y="3639024"/>
                    </a:moveTo>
                    <a:lnTo>
                      <a:pt x="92710" y="3639024"/>
                    </a:lnTo>
                    <a:cubicBezTo>
                      <a:pt x="41910" y="3639024"/>
                      <a:pt x="0" y="3597115"/>
                      <a:pt x="0" y="354631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3496114" y="0"/>
                    </a:lnTo>
                    <a:cubicBezTo>
                      <a:pt x="13546914" y="0"/>
                      <a:pt x="13588823" y="41910"/>
                      <a:pt x="13588823" y="92710"/>
                    </a:cubicBezTo>
                    <a:lnTo>
                      <a:pt x="13588823" y="3545044"/>
                    </a:lnTo>
                    <a:cubicBezTo>
                      <a:pt x="13590093" y="3597115"/>
                      <a:pt x="13548184" y="3639025"/>
                      <a:pt x="13497384" y="363902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13653593" cy="3702525"/>
              </a:xfrm>
              <a:custGeom>
                <a:avLst/>
                <a:gdLst/>
                <a:ahLst/>
                <a:cxnLst/>
                <a:rect l="l" t="t" r="r" b="b"/>
                <a:pathLst>
                  <a:path w="13653593" h="3702525">
                    <a:moveTo>
                      <a:pt x="13529134" y="59690"/>
                    </a:moveTo>
                    <a:cubicBezTo>
                      <a:pt x="13564693" y="59690"/>
                      <a:pt x="13593904" y="88900"/>
                      <a:pt x="13593904" y="124460"/>
                    </a:cubicBezTo>
                    <a:lnTo>
                      <a:pt x="13593904" y="3578065"/>
                    </a:lnTo>
                    <a:cubicBezTo>
                      <a:pt x="13593904" y="3613625"/>
                      <a:pt x="13564693" y="3642835"/>
                      <a:pt x="13529134" y="3642835"/>
                    </a:cubicBezTo>
                    <a:lnTo>
                      <a:pt x="124460" y="3642835"/>
                    </a:lnTo>
                    <a:cubicBezTo>
                      <a:pt x="88900" y="3642835"/>
                      <a:pt x="59690" y="3613625"/>
                      <a:pt x="59690" y="357806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3529134" y="59690"/>
                    </a:lnTo>
                    <a:moveTo>
                      <a:pt x="1352913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3578065"/>
                    </a:lnTo>
                    <a:cubicBezTo>
                      <a:pt x="0" y="3646645"/>
                      <a:pt x="55880" y="3702525"/>
                      <a:pt x="124460" y="3702525"/>
                    </a:cubicBezTo>
                    <a:lnTo>
                      <a:pt x="13529134" y="3702525"/>
                    </a:lnTo>
                    <a:cubicBezTo>
                      <a:pt x="13597714" y="3702525"/>
                      <a:pt x="13653593" y="3646645"/>
                      <a:pt x="13653593" y="3578065"/>
                    </a:cubicBezTo>
                    <a:lnTo>
                      <a:pt x="13653593" y="124460"/>
                    </a:lnTo>
                    <a:cubicBezTo>
                      <a:pt x="13653593" y="55880"/>
                      <a:pt x="13597714" y="0"/>
                      <a:pt x="1352913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150139" y="69296"/>
              <a:ext cx="3987736" cy="9575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44"/>
                </a:lnSpc>
                <a:spcBef>
                  <a:spcPct val="0"/>
                </a:spcBef>
              </a:pPr>
              <a:r>
                <a:rPr lang="en-US" sz="1963">
                  <a:solidFill>
                    <a:srgbClr val="000000"/>
                  </a:solidFill>
                  <a:latin typeface="Montserrat"/>
                </a:rPr>
                <a:t>tipo informado quando não há retorno</a:t>
              </a:r>
            </a:p>
          </p:txBody>
        </p:sp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7503959" flipH="1">
            <a:off x="13048171" y="3196086"/>
            <a:ext cx="823164" cy="1273755"/>
          </a:xfrm>
          <a:prstGeom prst="rect">
            <a:avLst/>
          </a:prstGeom>
        </p:spPr>
      </p:pic>
      <p:sp>
        <p:nvSpPr>
          <p:cNvPr id="27" name="AutoShape 27"/>
          <p:cNvSpPr/>
          <p:nvPr/>
        </p:nvSpPr>
        <p:spPr>
          <a:xfrm>
            <a:off x="11890187" y="4195369"/>
            <a:ext cx="1124597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0262029" flipH="1">
            <a:off x="9302253" y="2741810"/>
            <a:ext cx="730090" cy="1129733"/>
          </a:xfrm>
          <a:prstGeom prst="rect">
            <a:avLst/>
          </a:prstGeom>
        </p:spPr>
      </p:pic>
      <p:sp>
        <p:nvSpPr>
          <p:cNvPr id="29" name="AutoShape 29"/>
          <p:cNvSpPr/>
          <p:nvPr/>
        </p:nvSpPr>
        <p:spPr>
          <a:xfrm>
            <a:off x="8488243" y="4219182"/>
            <a:ext cx="1124597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 rot="5400000">
            <a:off x="9382841" y="4015337"/>
            <a:ext cx="412372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1" name="Group 31"/>
          <p:cNvGrpSpPr/>
          <p:nvPr/>
        </p:nvGrpSpPr>
        <p:grpSpPr>
          <a:xfrm>
            <a:off x="6131457" y="2565474"/>
            <a:ext cx="3216011" cy="446418"/>
            <a:chOff x="0" y="0"/>
            <a:chExt cx="13653593" cy="1895270"/>
          </a:xfrm>
        </p:grpSpPr>
        <p:sp>
          <p:nvSpPr>
            <p:cNvPr id="32" name="Freeform 32"/>
            <p:cNvSpPr/>
            <p:nvPr/>
          </p:nvSpPr>
          <p:spPr>
            <a:xfrm>
              <a:off x="31750" y="31750"/>
              <a:ext cx="13590093" cy="1831770"/>
            </a:xfrm>
            <a:custGeom>
              <a:avLst/>
              <a:gdLst/>
              <a:ahLst/>
              <a:cxnLst/>
              <a:rect l="l" t="t" r="r" b="b"/>
              <a:pathLst>
                <a:path w="13590093" h="1831770">
                  <a:moveTo>
                    <a:pt x="13497384" y="1831770"/>
                  </a:moveTo>
                  <a:lnTo>
                    <a:pt x="92710" y="1831770"/>
                  </a:lnTo>
                  <a:cubicBezTo>
                    <a:pt x="41910" y="1831770"/>
                    <a:pt x="0" y="1789860"/>
                    <a:pt x="0" y="173906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3496114" y="0"/>
                  </a:lnTo>
                  <a:cubicBezTo>
                    <a:pt x="13546914" y="0"/>
                    <a:pt x="13588823" y="41910"/>
                    <a:pt x="13588823" y="92710"/>
                  </a:cubicBezTo>
                  <a:lnTo>
                    <a:pt x="13588823" y="1737790"/>
                  </a:lnTo>
                  <a:cubicBezTo>
                    <a:pt x="13590093" y="1789860"/>
                    <a:pt x="13548184" y="1831770"/>
                    <a:pt x="13497384" y="1831770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33" name="Freeform 33"/>
            <p:cNvSpPr/>
            <p:nvPr/>
          </p:nvSpPr>
          <p:spPr>
            <a:xfrm>
              <a:off x="0" y="0"/>
              <a:ext cx="13653593" cy="1895270"/>
            </a:xfrm>
            <a:custGeom>
              <a:avLst/>
              <a:gdLst/>
              <a:ahLst/>
              <a:cxnLst/>
              <a:rect l="l" t="t" r="r" b="b"/>
              <a:pathLst>
                <a:path w="13653593" h="1895270">
                  <a:moveTo>
                    <a:pt x="13529134" y="59690"/>
                  </a:moveTo>
                  <a:cubicBezTo>
                    <a:pt x="13564693" y="59690"/>
                    <a:pt x="13593904" y="88900"/>
                    <a:pt x="13593904" y="124460"/>
                  </a:cubicBezTo>
                  <a:lnTo>
                    <a:pt x="13593904" y="1770810"/>
                  </a:lnTo>
                  <a:cubicBezTo>
                    <a:pt x="13593904" y="1806370"/>
                    <a:pt x="13564693" y="1835580"/>
                    <a:pt x="13529134" y="1835580"/>
                  </a:cubicBezTo>
                  <a:lnTo>
                    <a:pt x="124460" y="1835580"/>
                  </a:lnTo>
                  <a:cubicBezTo>
                    <a:pt x="88900" y="1835580"/>
                    <a:pt x="59690" y="1806370"/>
                    <a:pt x="59690" y="177081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3529134" y="59690"/>
                  </a:lnTo>
                  <a:moveTo>
                    <a:pt x="1352913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70810"/>
                  </a:lnTo>
                  <a:cubicBezTo>
                    <a:pt x="0" y="1839390"/>
                    <a:pt x="55880" y="1895270"/>
                    <a:pt x="124460" y="1895270"/>
                  </a:cubicBezTo>
                  <a:lnTo>
                    <a:pt x="13529134" y="1895270"/>
                  </a:lnTo>
                  <a:cubicBezTo>
                    <a:pt x="13597714" y="1895270"/>
                    <a:pt x="13653593" y="1839390"/>
                    <a:pt x="13653593" y="1770810"/>
                  </a:cubicBezTo>
                  <a:lnTo>
                    <a:pt x="13653593" y="124460"/>
                  </a:lnTo>
                  <a:cubicBezTo>
                    <a:pt x="13653593" y="55880"/>
                    <a:pt x="13597714" y="0"/>
                    <a:pt x="1352913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4" name="TextBox 34"/>
          <p:cNvSpPr txBox="1"/>
          <p:nvPr/>
        </p:nvSpPr>
        <p:spPr>
          <a:xfrm>
            <a:off x="6244062" y="2573671"/>
            <a:ext cx="2990802" cy="363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4"/>
              </a:lnSpc>
              <a:spcBef>
                <a:spcPct val="0"/>
              </a:spcBef>
            </a:pPr>
            <a:r>
              <a:rPr lang="en-US" sz="1963">
                <a:solidFill>
                  <a:srgbClr val="000000"/>
                </a:solidFill>
                <a:latin typeface="Montserrat"/>
              </a:rPr>
              <a:t>parâmetro opcional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9909767" y="6096658"/>
            <a:ext cx="4307727" cy="872104"/>
            <a:chOff x="0" y="0"/>
            <a:chExt cx="18288479" cy="3702525"/>
          </a:xfrm>
        </p:grpSpPr>
        <p:sp>
          <p:nvSpPr>
            <p:cNvPr id="36" name="Freeform 36"/>
            <p:cNvSpPr/>
            <p:nvPr/>
          </p:nvSpPr>
          <p:spPr>
            <a:xfrm>
              <a:off x="31750" y="31750"/>
              <a:ext cx="18224979" cy="3639025"/>
            </a:xfrm>
            <a:custGeom>
              <a:avLst/>
              <a:gdLst/>
              <a:ahLst/>
              <a:cxnLst/>
              <a:rect l="l" t="t" r="r" b="b"/>
              <a:pathLst>
                <a:path w="18224979" h="3639025">
                  <a:moveTo>
                    <a:pt x="18132268" y="3639024"/>
                  </a:moveTo>
                  <a:lnTo>
                    <a:pt x="92710" y="3639024"/>
                  </a:lnTo>
                  <a:cubicBezTo>
                    <a:pt x="41910" y="3639024"/>
                    <a:pt x="0" y="3597115"/>
                    <a:pt x="0" y="354631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8130999" y="0"/>
                  </a:lnTo>
                  <a:cubicBezTo>
                    <a:pt x="18181799" y="0"/>
                    <a:pt x="18223709" y="41910"/>
                    <a:pt x="18223709" y="92710"/>
                  </a:cubicBezTo>
                  <a:lnTo>
                    <a:pt x="18223709" y="3545044"/>
                  </a:lnTo>
                  <a:cubicBezTo>
                    <a:pt x="18224979" y="3597115"/>
                    <a:pt x="18183068" y="3639025"/>
                    <a:pt x="18132268" y="3639025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0" y="0"/>
              <a:ext cx="18288479" cy="3702525"/>
            </a:xfrm>
            <a:custGeom>
              <a:avLst/>
              <a:gdLst/>
              <a:ahLst/>
              <a:cxnLst/>
              <a:rect l="l" t="t" r="r" b="b"/>
              <a:pathLst>
                <a:path w="18288479" h="3702525">
                  <a:moveTo>
                    <a:pt x="18164018" y="59690"/>
                  </a:moveTo>
                  <a:cubicBezTo>
                    <a:pt x="18199579" y="59690"/>
                    <a:pt x="18228788" y="88900"/>
                    <a:pt x="18228788" y="124460"/>
                  </a:cubicBezTo>
                  <a:lnTo>
                    <a:pt x="18228788" y="3578065"/>
                  </a:lnTo>
                  <a:cubicBezTo>
                    <a:pt x="18228788" y="3613625"/>
                    <a:pt x="18199579" y="3642835"/>
                    <a:pt x="18164018" y="3642835"/>
                  </a:cubicBezTo>
                  <a:lnTo>
                    <a:pt x="124460" y="3642835"/>
                  </a:lnTo>
                  <a:cubicBezTo>
                    <a:pt x="88900" y="3642835"/>
                    <a:pt x="59690" y="3613625"/>
                    <a:pt x="59690" y="357806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8164018" y="59690"/>
                  </a:lnTo>
                  <a:moveTo>
                    <a:pt x="1816401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78065"/>
                  </a:lnTo>
                  <a:cubicBezTo>
                    <a:pt x="0" y="3646645"/>
                    <a:pt x="55880" y="3702525"/>
                    <a:pt x="124460" y="3702525"/>
                  </a:cubicBezTo>
                  <a:lnTo>
                    <a:pt x="18164018" y="3702525"/>
                  </a:lnTo>
                  <a:cubicBezTo>
                    <a:pt x="18232599" y="3702525"/>
                    <a:pt x="18288479" y="3646645"/>
                    <a:pt x="18288479" y="3578065"/>
                  </a:cubicBezTo>
                  <a:lnTo>
                    <a:pt x="18288479" y="124460"/>
                  </a:lnTo>
                  <a:cubicBezTo>
                    <a:pt x="18288479" y="55880"/>
                    <a:pt x="18232599" y="0"/>
                    <a:pt x="1816401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8" name="TextBox 38"/>
          <p:cNvSpPr txBox="1"/>
          <p:nvPr/>
        </p:nvSpPr>
        <p:spPr>
          <a:xfrm>
            <a:off x="10022371" y="6131961"/>
            <a:ext cx="4078040" cy="734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4"/>
              </a:lnSpc>
              <a:spcBef>
                <a:spcPct val="0"/>
              </a:spcBef>
            </a:pPr>
            <a:r>
              <a:rPr lang="en-US" sz="1963">
                <a:solidFill>
                  <a:srgbClr val="000000"/>
                </a:solidFill>
                <a:latin typeface="Montserrat"/>
              </a:rPr>
              <a:t>quando não enviado o valor de "discount" a função usará "0.05"</a:t>
            </a:r>
          </a:p>
        </p:txBody>
      </p:sp>
      <p:pic>
        <p:nvPicPr>
          <p:cNvPr id="39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7503959" flipH="1">
            <a:off x="10505452" y="6936555"/>
            <a:ext cx="823164" cy="1273755"/>
          </a:xfrm>
          <a:prstGeom prst="rect">
            <a:avLst/>
          </a:prstGeom>
        </p:spPr>
      </p:pic>
      <p:sp>
        <p:nvSpPr>
          <p:cNvPr id="40" name="AutoShape 40"/>
          <p:cNvSpPr/>
          <p:nvPr/>
        </p:nvSpPr>
        <p:spPr>
          <a:xfrm>
            <a:off x="5444980" y="7935839"/>
            <a:ext cx="5027085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296046"/>
            <a:ext cx="16230600" cy="1587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RESUMO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169192" y="3883761"/>
            <a:ext cx="16230600" cy="3620948"/>
            <a:chOff x="0" y="0"/>
            <a:chExt cx="21403936" cy="4775088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340435" cy="4711588"/>
            </a:xfrm>
            <a:custGeom>
              <a:avLst/>
              <a:gdLst/>
              <a:ahLst/>
              <a:cxnLst/>
              <a:rect l="l" t="t" r="r" b="b"/>
              <a:pathLst>
                <a:path w="21340435" h="4711588">
                  <a:moveTo>
                    <a:pt x="21247726" y="4711588"/>
                  </a:moveTo>
                  <a:lnTo>
                    <a:pt x="92710" y="4711588"/>
                  </a:lnTo>
                  <a:cubicBezTo>
                    <a:pt x="41910" y="4711588"/>
                    <a:pt x="0" y="4669678"/>
                    <a:pt x="0" y="461887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246457" y="0"/>
                  </a:lnTo>
                  <a:cubicBezTo>
                    <a:pt x="21297257" y="0"/>
                    <a:pt x="21339166" y="41910"/>
                    <a:pt x="21339166" y="92710"/>
                  </a:cubicBezTo>
                  <a:lnTo>
                    <a:pt x="21339166" y="4617608"/>
                  </a:lnTo>
                  <a:cubicBezTo>
                    <a:pt x="21340435" y="4669678"/>
                    <a:pt x="21298526" y="4711588"/>
                    <a:pt x="21247726" y="4711588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1403935" cy="4775088"/>
            </a:xfrm>
            <a:custGeom>
              <a:avLst/>
              <a:gdLst/>
              <a:ahLst/>
              <a:cxnLst/>
              <a:rect l="l" t="t" r="r" b="b"/>
              <a:pathLst>
                <a:path w="21403935" h="4775088">
                  <a:moveTo>
                    <a:pt x="21279476" y="59690"/>
                  </a:moveTo>
                  <a:cubicBezTo>
                    <a:pt x="21315035" y="59690"/>
                    <a:pt x="21344246" y="88900"/>
                    <a:pt x="21344246" y="124460"/>
                  </a:cubicBezTo>
                  <a:lnTo>
                    <a:pt x="21344246" y="4650628"/>
                  </a:lnTo>
                  <a:cubicBezTo>
                    <a:pt x="21344246" y="4686188"/>
                    <a:pt x="21315035" y="4715398"/>
                    <a:pt x="21279476" y="4715398"/>
                  </a:cubicBezTo>
                  <a:lnTo>
                    <a:pt x="124460" y="4715398"/>
                  </a:lnTo>
                  <a:cubicBezTo>
                    <a:pt x="88900" y="4715398"/>
                    <a:pt x="59690" y="4686188"/>
                    <a:pt x="59690" y="465062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279476" y="59690"/>
                  </a:lnTo>
                  <a:moveTo>
                    <a:pt x="212794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650628"/>
                  </a:lnTo>
                  <a:cubicBezTo>
                    <a:pt x="0" y="4719208"/>
                    <a:pt x="55880" y="4775088"/>
                    <a:pt x="124460" y="4775088"/>
                  </a:cubicBezTo>
                  <a:lnTo>
                    <a:pt x="21279476" y="4775088"/>
                  </a:lnTo>
                  <a:cubicBezTo>
                    <a:pt x="21348057" y="4775088"/>
                    <a:pt x="21403935" y="4719208"/>
                    <a:pt x="21403935" y="4650628"/>
                  </a:cubicBezTo>
                  <a:lnTo>
                    <a:pt x="21403935" y="124460"/>
                  </a:lnTo>
                  <a:cubicBezTo>
                    <a:pt x="21403935" y="55880"/>
                    <a:pt x="21348057" y="0"/>
                    <a:pt x="212794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AutoShape 6"/>
          <p:cNvSpPr/>
          <p:nvPr/>
        </p:nvSpPr>
        <p:spPr>
          <a:xfrm rot="2017">
            <a:off x="1169185" y="4670630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3907744" y="4541054"/>
            <a:ext cx="280984" cy="278202"/>
            <a:chOff x="0" y="0"/>
            <a:chExt cx="1008785" cy="998798"/>
          </a:xfrm>
        </p:grpSpPr>
        <p:sp>
          <p:nvSpPr>
            <p:cNvPr id="8" name="Freeform 8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144000" y="4541054"/>
            <a:ext cx="280984" cy="278202"/>
            <a:chOff x="0" y="0"/>
            <a:chExt cx="1008785" cy="998798"/>
          </a:xfrm>
        </p:grpSpPr>
        <p:sp>
          <p:nvSpPr>
            <p:cNvPr id="11" name="Freeform 11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3948793" y="4541054"/>
            <a:ext cx="280984" cy="278202"/>
            <a:chOff x="0" y="0"/>
            <a:chExt cx="1008785" cy="998798"/>
          </a:xfrm>
        </p:grpSpPr>
        <p:sp>
          <p:nvSpPr>
            <p:cNvPr id="14" name="Freeform 14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688328" y="4814831"/>
            <a:ext cx="4438830" cy="2247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Linguagens de programação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467668" y="5551360"/>
            <a:ext cx="3576232" cy="1113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Javascript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72461" y="5551360"/>
            <a:ext cx="3576232" cy="1113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Typescript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457630" y="7771409"/>
            <a:ext cx="2590605" cy="500629"/>
            <a:chOff x="0" y="0"/>
            <a:chExt cx="3454140" cy="667506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3454140" cy="667506"/>
              <a:chOff x="0" y="0"/>
              <a:chExt cx="10998430" cy="2125425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31750" y="31750"/>
                <a:ext cx="10934929" cy="2061925"/>
              </a:xfrm>
              <a:custGeom>
                <a:avLst/>
                <a:gdLst/>
                <a:ahLst/>
                <a:cxnLst/>
                <a:rect l="l" t="t" r="r" b="b"/>
                <a:pathLst>
                  <a:path w="10934929" h="2061925">
                    <a:moveTo>
                      <a:pt x="10842220" y="2061925"/>
                    </a:moveTo>
                    <a:lnTo>
                      <a:pt x="92710" y="2061925"/>
                    </a:lnTo>
                    <a:cubicBezTo>
                      <a:pt x="41910" y="2061925"/>
                      <a:pt x="0" y="2020015"/>
                      <a:pt x="0" y="196921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0840950" y="0"/>
                    </a:lnTo>
                    <a:cubicBezTo>
                      <a:pt x="10891750" y="0"/>
                      <a:pt x="10933660" y="41910"/>
                      <a:pt x="10933660" y="92710"/>
                    </a:cubicBezTo>
                    <a:lnTo>
                      <a:pt x="10933660" y="1967945"/>
                    </a:lnTo>
                    <a:cubicBezTo>
                      <a:pt x="10934929" y="2020015"/>
                      <a:pt x="10893020" y="2061925"/>
                      <a:pt x="10842220" y="206192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22" name="Freeform 22"/>
              <p:cNvSpPr/>
              <p:nvPr/>
            </p:nvSpPr>
            <p:spPr>
              <a:xfrm>
                <a:off x="0" y="0"/>
                <a:ext cx="10998429" cy="2125425"/>
              </a:xfrm>
              <a:custGeom>
                <a:avLst/>
                <a:gdLst/>
                <a:ahLst/>
                <a:cxnLst/>
                <a:rect l="l" t="t" r="r" b="b"/>
                <a:pathLst>
                  <a:path w="10998429" h="2125425">
                    <a:moveTo>
                      <a:pt x="10873970" y="59690"/>
                    </a:moveTo>
                    <a:cubicBezTo>
                      <a:pt x="10909529" y="59690"/>
                      <a:pt x="10938739" y="88900"/>
                      <a:pt x="10938739" y="124460"/>
                    </a:cubicBezTo>
                    <a:lnTo>
                      <a:pt x="10938739" y="2000965"/>
                    </a:lnTo>
                    <a:cubicBezTo>
                      <a:pt x="10938739" y="2036525"/>
                      <a:pt x="10909529" y="2065736"/>
                      <a:pt x="10873970" y="2065736"/>
                    </a:cubicBezTo>
                    <a:lnTo>
                      <a:pt x="124460" y="2065736"/>
                    </a:lnTo>
                    <a:cubicBezTo>
                      <a:pt x="88900" y="2065736"/>
                      <a:pt x="59690" y="2036525"/>
                      <a:pt x="59690" y="200096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0873970" y="59690"/>
                    </a:lnTo>
                    <a:moveTo>
                      <a:pt x="1087397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000965"/>
                    </a:lnTo>
                    <a:cubicBezTo>
                      <a:pt x="0" y="2069545"/>
                      <a:pt x="55880" y="2125425"/>
                      <a:pt x="124460" y="2125425"/>
                    </a:cubicBezTo>
                    <a:lnTo>
                      <a:pt x="10873970" y="2125425"/>
                    </a:lnTo>
                    <a:cubicBezTo>
                      <a:pt x="10942550" y="2125425"/>
                      <a:pt x="10998429" y="2069545"/>
                      <a:pt x="10998429" y="2000965"/>
                    </a:cubicBezTo>
                    <a:lnTo>
                      <a:pt x="10998429" y="124460"/>
                    </a:lnTo>
                    <a:cubicBezTo>
                      <a:pt x="10998429" y="55880"/>
                      <a:pt x="10942550" y="0"/>
                      <a:pt x="1087397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3" name="TextBox 23"/>
            <p:cNvSpPr txBox="1"/>
            <p:nvPr/>
          </p:nvSpPr>
          <p:spPr>
            <a:xfrm>
              <a:off x="120942" y="69296"/>
              <a:ext cx="3212256" cy="4622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44"/>
                </a:lnSpc>
                <a:spcBef>
                  <a:spcPct val="0"/>
                </a:spcBef>
              </a:pPr>
              <a:r>
                <a:rPr lang="en-US" sz="1963">
                  <a:solidFill>
                    <a:srgbClr val="000000"/>
                  </a:solidFill>
                  <a:latin typeface="Montserrat"/>
                </a:rPr>
                <a:t>alto e baixo nível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2658361" y="2980366"/>
            <a:ext cx="3900979" cy="1243579"/>
            <a:chOff x="0" y="0"/>
            <a:chExt cx="5201306" cy="1658106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5201306" cy="1658106"/>
              <a:chOff x="0" y="0"/>
              <a:chExt cx="16561630" cy="5279624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31750" y="31750"/>
                <a:ext cx="16498129" cy="5216124"/>
              </a:xfrm>
              <a:custGeom>
                <a:avLst/>
                <a:gdLst/>
                <a:ahLst/>
                <a:cxnLst/>
                <a:rect l="l" t="t" r="r" b="b"/>
                <a:pathLst>
                  <a:path w="16498129" h="5216124">
                    <a:moveTo>
                      <a:pt x="16405420" y="5216124"/>
                    </a:moveTo>
                    <a:lnTo>
                      <a:pt x="92710" y="5216124"/>
                    </a:lnTo>
                    <a:cubicBezTo>
                      <a:pt x="41910" y="5216124"/>
                      <a:pt x="0" y="5174214"/>
                      <a:pt x="0" y="512341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6404151" y="0"/>
                    </a:lnTo>
                    <a:cubicBezTo>
                      <a:pt x="16454951" y="0"/>
                      <a:pt x="16496860" y="41910"/>
                      <a:pt x="16496860" y="92710"/>
                    </a:cubicBezTo>
                    <a:lnTo>
                      <a:pt x="16496860" y="5122144"/>
                    </a:lnTo>
                    <a:cubicBezTo>
                      <a:pt x="16498129" y="5174214"/>
                      <a:pt x="16456220" y="5216124"/>
                      <a:pt x="16405420" y="521612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0"/>
                <a:ext cx="16561629" cy="5279624"/>
              </a:xfrm>
              <a:custGeom>
                <a:avLst/>
                <a:gdLst/>
                <a:ahLst/>
                <a:cxnLst/>
                <a:rect l="l" t="t" r="r" b="b"/>
                <a:pathLst>
                  <a:path w="16561629" h="5279624">
                    <a:moveTo>
                      <a:pt x="16437170" y="59690"/>
                    </a:moveTo>
                    <a:cubicBezTo>
                      <a:pt x="16472729" y="59690"/>
                      <a:pt x="16501940" y="88900"/>
                      <a:pt x="16501940" y="124460"/>
                    </a:cubicBezTo>
                    <a:lnTo>
                      <a:pt x="16501940" y="5155164"/>
                    </a:lnTo>
                    <a:cubicBezTo>
                      <a:pt x="16501940" y="5190724"/>
                      <a:pt x="16472729" y="5219934"/>
                      <a:pt x="16437170" y="5219934"/>
                    </a:cubicBezTo>
                    <a:lnTo>
                      <a:pt x="124460" y="5219934"/>
                    </a:lnTo>
                    <a:cubicBezTo>
                      <a:pt x="88900" y="5219934"/>
                      <a:pt x="59690" y="5190724"/>
                      <a:pt x="59690" y="515516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6437170" y="59690"/>
                    </a:lnTo>
                    <a:moveTo>
                      <a:pt x="1643717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5155164"/>
                    </a:lnTo>
                    <a:cubicBezTo>
                      <a:pt x="0" y="5223744"/>
                      <a:pt x="55880" y="5279624"/>
                      <a:pt x="124460" y="5279624"/>
                    </a:cubicBezTo>
                    <a:lnTo>
                      <a:pt x="16437170" y="5279624"/>
                    </a:lnTo>
                    <a:cubicBezTo>
                      <a:pt x="16505751" y="5279624"/>
                      <a:pt x="16561629" y="5223744"/>
                      <a:pt x="16561629" y="5155164"/>
                    </a:cubicBezTo>
                    <a:lnTo>
                      <a:pt x="16561629" y="124460"/>
                    </a:lnTo>
                    <a:cubicBezTo>
                      <a:pt x="16561629" y="55880"/>
                      <a:pt x="16505751" y="0"/>
                      <a:pt x="1643717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8" name="TextBox 28"/>
            <p:cNvSpPr txBox="1"/>
            <p:nvPr/>
          </p:nvSpPr>
          <p:spPr>
            <a:xfrm>
              <a:off x="182117" y="69296"/>
              <a:ext cx="4837072" cy="14528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44"/>
                </a:lnSpc>
                <a:spcBef>
                  <a:spcPct val="0"/>
                </a:spcBef>
              </a:pPr>
              <a:r>
                <a:rPr lang="en-US" sz="1963">
                  <a:solidFill>
                    <a:srgbClr val="000000"/>
                  </a:solidFill>
                  <a:latin typeface="Montserrat"/>
                </a:rPr>
                <a:t>traduzidas por meio de compiladores, transpiladores e interpretadores</a:t>
              </a:r>
            </a:p>
          </p:txBody>
        </p:sp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309483" flipH="1">
            <a:off x="5893735" y="4337882"/>
            <a:ext cx="831303" cy="128634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895679" flipH="1">
            <a:off x="1258739" y="6336549"/>
            <a:ext cx="859178" cy="1329482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9980433">
            <a:off x="12321765" y="4136018"/>
            <a:ext cx="967452" cy="1497024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3122276" flipH="1">
            <a:off x="7094731" y="5861950"/>
            <a:ext cx="730090" cy="1129733"/>
          </a:xfrm>
          <a:prstGeom prst="rect">
            <a:avLst/>
          </a:prstGeom>
        </p:spPr>
      </p:pic>
      <p:grpSp>
        <p:nvGrpSpPr>
          <p:cNvPr id="33" name="Group 33"/>
          <p:cNvGrpSpPr/>
          <p:nvPr/>
        </p:nvGrpSpPr>
        <p:grpSpPr>
          <a:xfrm>
            <a:off x="6789872" y="7149619"/>
            <a:ext cx="3780916" cy="872104"/>
            <a:chOff x="0" y="0"/>
            <a:chExt cx="5041221" cy="1162806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5041221" cy="1162806"/>
              <a:chOff x="0" y="0"/>
              <a:chExt cx="16051898" cy="3702525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31750" y="31750"/>
                <a:ext cx="15988398" cy="3639025"/>
              </a:xfrm>
              <a:custGeom>
                <a:avLst/>
                <a:gdLst/>
                <a:ahLst/>
                <a:cxnLst/>
                <a:rect l="l" t="t" r="r" b="b"/>
                <a:pathLst>
                  <a:path w="15988398" h="3639025">
                    <a:moveTo>
                      <a:pt x="15895689" y="3639024"/>
                    </a:moveTo>
                    <a:lnTo>
                      <a:pt x="92710" y="3639024"/>
                    </a:lnTo>
                    <a:cubicBezTo>
                      <a:pt x="41910" y="3639024"/>
                      <a:pt x="0" y="3597115"/>
                      <a:pt x="0" y="354631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5894419" y="0"/>
                    </a:lnTo>
                    <a:cubicBezTo>
                      <a:pt x="15945219" y="0"/>
                      <a:pt x="15987128" y="41910"/>
                      <a:pt x="15987128" y="92710"/>
                    </a:cubicBezTo>
                    <a:lnTo>
                      <a:pt x="15987128" y="3545044"/>
                    </a:lnTo>
                    <a:cubicBezTo>
                      <a:pt x="15988398" y="3597115"/>
                      <a:pt x="15946489" y="3639025"/>
                      <a:pt x="15895689" y="363902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16051898" cy="3702525"/>
              </a:xfrm>
              <a:custGeom>
                <a:avLst/>
                <a:gdLst/>
                <a:ahLst/>
                <a:cxnLst/>
                <a:rect l="l" t="t" r="r" b="b"/>
                <a:pathLst>
                  <a:path w="16051898" h="3702525">
                    <a:moveTo>
                      <a:pt x="15927439" y="59690"/>
                    </a:moveTo>
                    <a:cubicBezTo>
                      <a:pt x="15962998" y="59690"/>
                      <a:pt x="15992208" y="88900"/>
                      <a:pt x="15992208" y="124460"/>
                    </a:cubicBezTo>
                    <a:lnTo>
                      <a:pt x="15992208" y="3578065"/>
                    </a:lnTo>
                    <a:cubicBezTo>
                      <a:pt x="15992208" y="3613625"/>
                      <a:pt x="15962998" y="3642835"/>
                      <a:pt x="15927439" y="3642835"/>
                    </a:cubicBezTo>
                    <a:lnTo>
                      <a:pt x="124460" y="3642835"/>
                    </a:lnTo>
                    <a:cubicBezTo>
                      <a:pt x="88900" y="3642835"/>
                      <a:pt x="59690" y="3613625"/>
                      <a:pt x="59690" y="357806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5927439" y="59690"/>
                    </a:lnTo>
                    <a:moveTo>
                      <a:pt x="15927439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3578065"/>
                    </a:lnTo>
                    <a:cubicBezTo>
                      <a:pt x="0" y="3646645"/>
                      <a:pt x="55880" y="3702525"/>
                      <a:pt x="124460" y="3702525"/>
                    </a:cubicBezTo>
                    <a:lnTo>
                      <a:pt x="15927439" y="3702525"/>
                    </a:lnTo>
                    <a:cubicBezTo>
                      <a:pt x="15996019" y="3702525"/>
                      <a:pt x="16051898" y="3646645"/>
                      <a:pt x="16051898" y="3578065"/>
                    </a:cubicBezTo>
                    <a:lnTo>
                      <a:pt x="16051898" y="124460"/>
                    </a:lnTo>
                    <a:cubicBezTo>
                      <a:pt x="16051898" y="55880"/>
                      <a:pt x="15996019" y="0"/>
                      <a:pt x="15927439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7" name="TextBox 37"/>
            <p:cNvSpPr txBox="1"/>
            <p:nvPr/>
          </p:nvSpPr>
          <p:spPr>
            <a:xfrm>
              <a:off x="176512" y="69296"/>
              <a:ext cx="4688197" cy="9575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44"/>
                </a:lnSpc>
                <a:spcBef>
                  <a:spcPct val="0"/>
                </a:spcBef>
              </a:pPr>
              <a:r>
                <a:rPr lang="en-US" sz="1963">
                  <a:solidFill>
                    <a:srgbClr val="000000"/>
                  </a:solidFill>
                  <a:latin typeface="Montserrat"/>
                </a:rPr>
                <a:t>INTERPRETADA e de TIPAGEM FRACA 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3258088" y="3447708"/>
            <a:ext cx="2590605" cy="872104"/>
            <a:chOff x="0" y="0"/>
            <a:chExt cx="3454140" cy="1162806"/>
          </a:xfrm>
        </p:grpSpPr>
        <p:grpSp>
          <p:nvGrpSpPr>
            <p:cNvPr id="39" name="Group 39"/>
            <p:cNvGrpSpPr/>
            <p:nvPr/>
          </p:nvGrpSpPr>
          <p:grpSpPr>
            <a:xfrm>
              <a:off x="0" y="0"/>
              <a:ext cx="3454140" cy="1162806"/>
              <a:chOff x="0" y="0"/>
              <a:chExt cx="10998430" cy="3702525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31750" y="31750"/>
                <a:ext cx="10934929" cy="3639025"/>
              </a:xfrm>
              <a:custGeom>
                <a:avLst/>
                <a:gdLst/>
                <a:ahLst/>
                <a:cxnLst/>
                <a:rect l="l" t="t" r="r" b="b"/>
                <a:pathLst>
                  <a:path w="10934929" h="3639025">
                    <a:moveTo>
                      <a:pt x="10842220" y="3639024"/>
                    </a:moveTo>
                    <a:lnTo>
                      <a:pt x="92710" y="3639024"/>
                    </a:lnTo>
                    <a:cubicBezTo>
                      <a:pt x="41910" y="3639024"/>
                      <a:pt x="0" y="3597115"/>
                      <a:pt x="0" y="354631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0840950" y="0"/>
                    </a:lnTo>
                    <a:cubicBezTo>
                      <a:pt x="10891750" y="0"/>
                      <a:pt x="10933660" y="41910"/>
                      <a:pt x="10933660" y="92710"/>
                    </a:cubicBezTo>
                    <a:lnTo>
                      <a:pt x="10933660" y="3545044"/>
                    </a:lnTo>
                    <a:cubicBezTo>
                      <a:pt x="10934929" y="3597115"/>
                      <a:pt x="10893020" y="3639025"/>
                      <a:pt x="10842220" y="363902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41" name="Freeform 41"/>
              <p:cNvSpPr/>
              <p:nvPr/>
            </p:nvSpPr>
            <p:spPr>
              <a:xfrm>
                <a:off x="0" y="0"/>
                <a:ext cx="10998429" cy="3702525"/>
              </a:xfrm>
              <a:custGeom>
                <a:avLst/>
                <a:gdLst/>
                <a:ahLst/>
                <a:cxnLst/>
                <a:rect l="l" t="t" r="r" b="b"/>
                <a:pathLst>
                  <a:path w="10998429" h="3702525">
                    <a:moveTo>
                      <a:pt x="10873970" y="59690"/>
                    </a:moveTo>
                    <a:cubicBezTo>
                      <a:pt x="10909529" y="59690"/>
                      <a:pt x="10938739" y="88900"/>
                      <a:pt x="10938739" y="124460"/>
                    </a:cubicBezTo>
                    <a:lnTo>
                      <a:pt x="10938739" y="3578065"/>
                    </a:lnTo>
                    <a:cubicBezTo>
                      <a:pt x="10938739" y="3613625"/>
                      <a:pt x="10909529" y="3642835"/>
                      <a:pt x="10873970" y="3642835"/>
                    </a:cubicBezTo>
                    <a:lnTo>
                      <a:pt x="124460" y="3642835"/>
                    </a:lnTo>
                    <a:cubicBezTo>
                      <a:pt x="88900" y="3642835"/>
                      <a:pt x="59690" y="3613625"/>
                      <a:pt x="59690" y="357806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0873970" y="59690"/>
                    </a:lnTo>
                    <a:moveTo>
                      <a:pt x="1087397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3578065"/>
                    </a:lnTo>
                    <a:cubicBezTo>
                      <a:pt x="0" y="3646645"/>
                      <a:pt x="55880" y="3702525"/>
                      <a:pt x="124460" y="3702525"/>
                    </a:cubicBezTo>
                    <a:lnTo>
                      <a:pt x="10873970" y="3702525"/>
                    </a:lnTo>
                    <a:cubicBezTo>
                      <a:pt x="10942550" y="3702525"/>
                      <a:pt x="10998429" y="3646645"/>
                      <a:pt x="10998429" y="3578065"/>
                    </a:cubicBezTo>
                    <a:lnTo>
                      <a:pt x="10998429" y="124460"/>
                    </a:lnTo>
                    <a:cubicBezTo>
                      <a:pt x="10998429" y="55880"/>
                      <a:pt x="10942550" y="0"/>
                      <a:pt x="1087397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2" name="TextBox 42"/>
            <p:cNvSpPr txBox="1"/>
            <p:nvPr/>
          </p:nvSpPr>
          <p:spPr>
            <a:xfrm>
              <a:off x="120942" y="69296"/>
              <a:ext cx="3212256" cy="9575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44"/>
                </a:lnSpc>
                <a:spcBef>
                  <a:spcPct val="0"/>
                </a:spcBef>
              </a:pPr>
              <a:r>
                <a:rPr lang="en-US" dirty="0">
                  <a:solidFill>
                    <a:srgbClr val="000000"/>
                  </a:solidFill>
                  <a:latin typeface="Montserrat"/>
                </a:rPr>
                <a:t>TRANSPILADA e de TIPAGEM FORTE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94072" y="3357562"/>
            <a:ext cx="11299867" cy="3194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39"/>
              </a:lnSpc>
            </a:pPr>
            <a:r>
              <a:rPr lang="en-US" sz="18600">
                <a:solidFill>
                  <a:srgbClr val="000000"/>
                </a:solidFill>
                <a:latin typeface="Bebas Neue Bold"/>
              </a:rPr>
              <a:t>OBRIGADO!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952500"/>
            <a:ext cx="3501810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 </a:t>
            </a:r>
          </a:p>
        </p:txBody>
      </p:sp>
      <p:sp>
        <p:nvSpPr>
          <p:cNvPr id="4" name="AutoShape 4"/>
          <p:cNvSpPr/>
          <p:nvPr/>
        </p:nvSpPr>
        <p:spPr>
          <a:xfrm rot="2017">
            <a:off x="1028704" y="8439495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2017">
            <a:off x="1028704" y="1797738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id="7" name="Group 7"/>
            <p:cNvGrpSpPr/>
            <p:nvPr/>
          </p:nvGrpSpPr>
          <p:grpSpPr>
            <a:xfrm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028700" y="8724357"/>
            <a:ext cx="4077715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757501" y="8603627"/>
            <a:ext cx="3501810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Rafael Corrêa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6568498" y="6357215"/>
            <a:ext cx="5131954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502128" y="3491436"/>
            <a:ext cx="5750608" cy="575060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177052" y="3659039"/>
            <a:ext cx="2739725" cy="1194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105652"/>
                </a:solidFill>
                <a:latin typeface="Bebas Neue Bold"/>
              </a:rPr>
              <a:t>ACESSE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07483" y="5005990"/>
            <a:ext cx="6278862" cy="1194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B91646"/>
                </a:solidFill>
                <a:latin typeface="Bebas Neue Bold"/>
              </a:rPr>
              <a:t>WWW.MENTI.COM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98284" y="6352941"/>
            <a:ext cx="5497260" cy="1194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105652"/>
                </a:solidFill>
                <a:latin typeface="Bebas Neue Bold"/>
              </a:rPr>
              <a:t>INSIRA O CÓDIGO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98284" y="7699893"/>
            <a:ext cx="5497260" cy="1194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B91646"/>
                </a:solidFill>
                <a:latin typeface="Bebas Neue Bold"/>
              </a:rPr>
              <a:t>4373 8367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874346" y="8780144"/>
            <a:ext cx="7006171" cy="478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ou use o QR code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37630" y="1448847"/>
            <a:ext cx="6012740" cy="1601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FEEDBACK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93451" y="1307299"/>
            <a:ext cx="1562949" cy="417760"/>
            <a:chOff x="0" y="0"/>
            <a:chExt cx="570168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493451" y="3937018"/>
            <a:ext cx="1562949" cy="417760"/>
            <a:chOff x="0" y="0"/>
            <a:chExt cx="570168" cy="152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493451" y="7032795"/>
            <a:ext cx="1562949" cy="417760"/>
            <a:chOff x="0" y="0"/>
            <a:chExt cx="570168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72156" y="4263966"/>
            <a:ext cx="8469895" cy="509358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4267300">
            <a:off x="6324475" y="4611744"/>
            <a:ext cx="1172369" cy="1814111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114268" y="1522395"/>
            <a:ext cx="5138405" cy="1210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68"/>
              </a:lnSpc>
            </a:pPr>
            <a:r>
              <a:rPr lang="en-US" sz="8968" dirty="0" err="1">
                <a:solidFill>
                  <a:srgbClr val="B91646"/>
                </a:solidFill>
                <a:latin typeface="Brittany" panose="020B0604020202020204" charset="0"/>
              </a:rPr>
              <a:t>linguagens</a:t>
            </a:r>
            <a:r>
              <a:rPr lang="en-US" sz="8968" dirty="0">
                <a:solidFill>
                  <a:srgbClr val="B91646"/>
                </a:solidFill>
                <a:latin typeface="Brittany" panose="020B0604020202020204" charset="0"/>
              </a:rPr>
              <a:t> de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11055" y="2831250"/>
            <a:ext cx="5733860" cy="1314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22886" y="1848215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522886" y="4477933"/>
            <a:ext cx="4971137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classificar?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522886" y="7573710"/>
            <a:ext cx="471266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compreender?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289957">
            <a:off x="3956178" y="7359879"/>
            <a:ext cx="1172369" cy="18141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78403" y="2019365"/>
            <a:ext cx="1562949" cy="417760"/>
            <a:chOff x="0" y="0"/>
            <a:chExt cx="570168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678403" y="4649084"/>
            <a:ext cx="1562949" cy="417760"/>
            <a:chOff x="0" y="0"/>
            <a:chExt cx="570168" cy="152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678403" y="7313941"/>
            <a:ext cx="1562949" cy="417760"/>
            <a:chOff x="0" y="0"/>
            <a:chExt cx="570168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72156" y="4263966"/>
            <a:ext cx="8469895" cy="509358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4267300">
            <a:off x="6324475" y="4611744"/>
            <a:ext cx="1172369" cy="1814111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707838" y="2560280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707838" y="5189999"/>
            <a:ext cx="4971137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compreender?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707838" y="7854856"/>
            <a:ext cx="471266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Níveis de abstração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289957">
            <a:off x="3956178" y="7359879"/>
            <a:ext cx="1172369" cy="1814111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0422278" y="1740765"/>
            <a:ext cx="6896279" cy="6805469"/>
            <a:chOff x="0" y="0"/>
            <a:chExt cx="9094397" cy="897464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9030897" cy="8911142"/>
            </a:xfrm>
            <a:custGeom>
              <a:avLst/>
              <a:gdLst/>
              <a:ahLst/>
              <a:cxnLst/>
              <a:rect l="l" t="t" r="r" b="b"/>
              <a:pathLst>
                <a:path w="9030897" h="8911142">
                  <a:moveTo>
                    <a:pt x="8938187" y="8911142"/>
                  </a:moveTo>
                  <a:lnTo>
                    <a:pt x="92710" y="8911142"/>
                  </a:lnTo>
                  <a:cubicBezTo>
                    <a:pt x="41910" y="8911142"/>
                    <a:pt x="0" y="8869232"/>
                    <a:pt x="0" y="881843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936917" y="0"/>
                  </a:lnTo>
                  <a:cubicBezTo>
                    <a:pt x="8987717" y="0"/>
                    <a:pt x="9029627" y="41910"/>
                    <a:pt x="9029627" y="92710"/>
                  </a:cubicBezTo>
                  <a:lnTo>
                    <a:pt x="9029627" y="8817163"/>
                  </a:lnTo>
                  <a:cubicBezTo>
                    <a:pt x="9030897" y="8869232"/>
                    <a:pt x="8988987" y="8911142"/>
                    <a:pt x="8938187" y="8911142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9094398" cy="8974642"/>
            </a:xfrm>
            <a:custGeom>
              <a:avLst/>
              <a:gdLst/>
              <a:ahLst/>
              <a:cxnLst/>
              <a:rect l="l" t="t" r="r" b="b"/>
              <a:pathLst>
                <a:path w="9094398" h="8974642">
                  <a:moveTo>
                    <a:pt x="8969937" y="59690"/>
                  </a:moveTo>
                  <a:cubicBezTo>
                    <a:pt x="9005497" y="59690"/>
                    <a:pt x="9034707" y="88900"/>
                    <a:pt x="9034707" y="124460"/>
                  </a:cubicBezTo>
                  <a:lnTo>
                    <a:pt x="9034707" y="8850182"/>
                  </a:lnTo>
                  <a:cubicBezTo>
                    <a:pt x="9034707" y="8885742"/>
                    <a:pt x="9005497" y="8914952"/>
                    <a:pt x="8969937" y="8914952"/>
                  </a:cubicBezTo>
                  <a:lnTo>
                    <a:pt x="124460" y="8914952"/>
                  </a:lnTo>
                  <a:cubicBezTo>
                    <a:pt x="88900" y="8914952"/>
                    <a:pt x="59690" y="8885742"/>
                    <a:pt x="59690" y="885018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969937" y="59690"/>
                  </a:lnTo>
                  <a:moveTo>
                    <a:pt x="89699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850182"/>
                  </a:lnTo>
                  <a:cubicBezTo>
                    <a:pt x="0" y="8918763"/>
                    <a:pt x="55880" y="8974642"/>
                    <a:pt x="124460" y="8974642"/>
                  </a:cubicBezTo>
                  <a:lnTo>
                    <a:pt x="8969937" y="8974642"/>
                  </a:lnTo>
                  <a:cubicBezTo>
                    <a:pt x="9038517" y="8974642"/>
                    <a:pt x="9094398" y="8918763"/>
                    <a:pt x="9094398" y="8850182"/>
                  </a:cubicBezTo>
                  <a:lnTo>
                    <a:pt x="9094398" y="124460"/>
                  </a:lnTo>
                  <a:cubicBezTo>
                    <a:pt x="9094398" y="55880"/>
                    <a:pt x="9038517" y="0"/>
                    <a:pt x="896993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2114268" y="1522395"/>
            <a:ext cx="5138405" cy="1210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68"/>
              </a:lnSpc>
            </a:pPr>
            <a:r>
              <a:rPr lang="en-US" sz="8968" dirty="0" err="1">
                <a:solidFill>
                  <a:srgbClr val="B91646"/>
                </a:solidFill>
                <a:latin typeface="Brittany" panose="020B0604020202020204" charset="0"/>
              </a:rPr>
              <a:t>linguagens</a:t>
            </a:r>
            <a:r>
              <a:rPr lang="en-US" sz="8968" dirty="0">
                <a:solidFill>
                  <a:srgbClr val="B91646"/>
                </a:solidFill>
                <a:latin typeface="Brittany" panose="020B0604020202020204" charset="0"/>
              </a:rPr>
              <a:t> de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911055" y="2831250"/>
            <a:ext cx="5733860" cy="1314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892790" y="2081045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769620" y="3124627"/>
            <a:ext cx="5674632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Conjuntos de sintaxes</a:t>
            </a:r>
          </a:p>
        </p:txBody>
      </p:sp>
      <p:sp>
        <p:nvSpPr>
          <p:cNvPr id="21" name="AutoShape 21"/>
          <p:cNvSpPr/>
          <p:nvPr/>
        </p:nvSpPr>
        <p:spPr>
          <a:xfrm>
            <a:off x="10899862" y="3348052"/>
            <a:ext cx="560015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2" name="TextBox 22"/>
          <p:cNvSpPr txBox="1"/>
          <p:nvPr/>
        </p:nvSpPr>
        <p:spPr>
          <a:xfrm>
            <a:off x="11769620" y="4285947"/>
            <a:ext cx="4890761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Permitem a comunicação entre humanos e máquinas</a:t>
            </a:r>
          </a:p>
        </p:txBody>
      </p:sp>
      <p:sp>
        <p:nvSpPr>
          <p:cNvPr id="23" name="AutoShape 23"/>
          <p:cNvSpPr/>
          <p:nvPr/>
        </p:nvSpPr>
        <p:spPr>
          <a:xfrm>
            <a:off x="10899862" y="4533185"/>
            <a:ext cx="560015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4" name="TextBox 24"/>
          <p:cNvSpPr txBox="1"/>
          <p:nvPr/>
        </p:nvSpPr>
        <p:spPr>
          <a:xfrm>
            <a:off x="11762548" y="5678758"/>
            <a:ext cx="4897833" cy="2132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Tal qual idiomas, cada linguagem possuem variações conforme o tempo e precisam de algum tipo de tradução para que sejam compreendidas corretamente</a:t>
            </a:r>
          </a:p>
        </p:txBody>
      </p:sp>
      <p:sp>
        <p:nvSpPr>
          <p:cNvPr id="25" name="AutoShape 25"/>
          <p:cNvSpPr/>
          <p:nvPr/>
        </p:nvSpPr>
        <p:spPr>
          <a:xfrm>
            <a:off x="10892790" y="5902184"/>
            <a:ext cx="560015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93451" y="1307299"/>
            <a:ext cx="1562949" cy="417760"/>
            <a:chOff x="0" y="0"/>
            <a:chExt cx="570168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493451" y="3937018"/>
            <a:ext cx="1562949" cy="417760"/>
            <a:chOff x="0" y="0"/>
            <a:chExt cx="570168" cy="152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493451" y="7032795"/>
            <a:ext cx="1562949" cy="417760"/>
            <a:chOff x="0" y="0"/>
            <a:chExt cx="570168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72156" y="4263966"/>
            <a:ext cx="8469895" cy="509358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4267300">
            <a:off x="6324475" y="4611744"/>
            <a:ext cx="1172369" cy="1814111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114268" y="1522395"/>
            <a:ext cx="5138405" cy="1210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68"/>
              </a:lnSpc>
            </a:pPr>
            <a:r>
              <a:rPr lang="en-US" sz="8968" dirty="0" err="1">
                <a:solidFill>
                  <a:srgbClr val="B91646"/>
                </a:solidFill>
                <a:latin typeface="Brittany" panose="020B0604020202020204" charset="0"/>
              </a:rPr>
              <a:t>linguagens</a:t>
            </a:r>
            <a:r>
              <a:rPr lang="en-US" sz="8968" dirty="0">
                <a:solidFill>
                  <a:srgbClr val="B91646"/>
                </a:solidFill>
                <a:latin typeface="Brittany" panose="020B0604020202020204" charset="0"/>
              </a:rPr>
              <a:t> de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11055" y="2831250"/>
            <a:ext cx="5733860" cy="1314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22886" y="1848215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522886" y="4477933"/>
            <a:ext cx="4971137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classificar?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522886" y="7573710"/>
            <a:ext cx="471266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compreender?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493451" y="2510807"/>
            <a:ext cx="6765849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Conjunto de sintaxes utilizados para criar comandos na comunicação humano-máquina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289957">
            <a:off x="3956178" y="7359879"/>
            <a:ext cx="1172369" cy="18141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19145" y="1456500"/>
            <a:ext cx="1562949" cy="417760"/>
            <a:chOff x="0" y="0"/>
            <a:chExt cx="570168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619145" y="4086219"/>
            <a:ext cx="1562949" cy="417760"/>
            <a:chOff x="0" y="0"/>
            <a:chExt cx="570168" cy="152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619145" y="6751076"/>
            <a:ext cx="1562949" cy="417760"/>
            <a:chOff x="0" y="0"/>
            <a:chExt cx="570168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72156" y="4263966"/>
            <a:ext cx="8469895" cy="509358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4267300">
            <a:off x="6324475" y="4611744"/>
            <a:ext cx="1172369" cy="1814111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648580" y="1997415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648580" y="4627134"/>
            <a:ext cx="4971137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compreender?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648580" y="7291991"/>
            <a:ext cx="471266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Níveis de abstração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289957">
            <a:off x="3956178" y="7359879"/>
            <a:ext cx="1172369" cy="1814111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0363021" y="1177901"/>
            <a:ext cx="6896279" cy="7931198"/>
            <a:chOff x="0" y="0"/>
            <a:chExt cx="9094397" cy="10459186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9030897" cy="10395686"/>
            </a:xfrm>
            <a:custGeom>
              <a:avLst/>
              <a:gdLst/>
              <a:ahLst/>
              <a:cxnLst/>
              <a:rect l="l" t="t" r="r" b="b"/>
              <a:pathLst>
                <a:path w="9030897" h="10395686">
                  <a:moveTo>
                    <a:pt x="8938187" y="10395686"/>
                  </a:moveTo>
                  <a:lnTo>
                    <a:pt x="92710" y="10395686"/>
                  </a:lnTo>
                  <a:cubicBezTo>
                    <a:pt x="41910" y="10395686"/>
                    <a:pt x="0" y="10353776"/>
                    <a:pt x="0" y="1030297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936917" y="0"/>
                  </a:lnTo>
                  <a:cubicBezTo>
                    <a:pt x="8987717" y="0"/>
                    <a:pt x="9029627" y="41910"/>
                    <a:pt x="9029627" y="92710"/>
                  </a:cubicBezTo>
                  <a:lnTo>
                    <a:pt x="9029627" y="10301706"/>
                  </a:lnTo>
                  <a:cubicBezTo>
                    <a:pt x="9030897" y="10353776"/>
                    <a:pt x="8988987" y="10395686"/>
                    <a:pt x="8938187" y="10395686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9094398" cy="10459186"/>
            </a:xfrm>
            <a:custGeom>
              <a:avLst/>
              <a:gdLst/>
              <a:ahLst/>
              <a:cxnLst/>
              <a:rect l="l" t="t" r="r" b="b"/>
              <a:pathLst>
                <a:path w="9094398" h="10459186">
                  <a:moveTo>
                    <a:pt x="8969937" y="59690"/>
                  </a:moveTo>
                  <a:cubicBezTo>
                    <a:pt x="9005497" y="59690"/>
                    <a:pt x="9034707" y="88900"/>
                    <a:pt x="9034707" y="124460"/>
                  </a:cubicBezTo>
                  <a:lnTo>
                    <a:pt x="9034707" y="10334726"/>
                  </a:lnTo>
                  <a:cubicBezTo>
                    <a:pt x="9034707" y="10370286"/>
                    <a:pt x="9005497" y="10399495"/>
                    <a:pt x="8969937" y="10399495"/>
                  </a:cubicBezTo>
                  <a:lnTo>
                    <a:pt x="124460" y="10399495"/>
                  </a:lnTo>
                  <a:cubicBezTo>
                    <a:pt x="88900" y="10399495"/>
                    <a:pt x="59690" y="10370286"/>
                    <a:pt x="59690" y="1033472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969937" y="59690"/>
                  </a:lnTo>
                  <a:moveTo>
                    <a:pt x="89699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334726"/>
                  </a:lnTo>
                  <a:cubicBezTo>
                    <a:pt x="0" y="10403306"/>
                    <a:pt x="55880" y="10459186"/>
                    <a:pt x="124460" y="10459186"/>
                  </a:cubicBezTo>
                  <a:lnTo>
                    <a:pt x="8969937" y="10459186"/>
                  </a:lnTo>
                  <a:cubicBezTo>
                    <a:pt x="9038517" y="10459186"/>
                    <a:pt x="9094398" y="10403306"/>
                    <a:pt x="9094398" y="10334726"/>
                  </a:cubicBezTo>
                  <a:lnTo>
                    <a:pt x="9094398" y="124460"/>
                  </a:lnTo>
                  <a:cubicBezTo>
                    <a:pt x="9094398" y="55880"/>
                    <a:pt x="9038517" y="0"/>
                    <a:pt x="896993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2114268" y="1522395"/>
            <a:ext cx="5138405" cy="1210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68"/>
              </a:lnSpc>
            </a:pPr>
            <a:r>
              <a:rPr lang="en-US" sz="8968" dirty="0" err="1">
                <a:solidFill>
                  <a:srgbClr val="B91646"/>
                </a:solidFill>
                <a:latin typeface="Brittany" panose="020B0604020202020204" charset="0"/>
              </a:rPr>
              <a:t>linguagens</a:t>
            </a:r>
            <a:r>
              <a:rPr lang="en-US" sz="8968" dirty="0">
                <a:solidFill>
                  <a:srgbClr val="B91646"/>
                </a:solidFill>
                <a:latin typeface="Brittany" panose="020B0604020202020204" charset="0"/>
              </a:rPr>
              <a:t> de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911055" y="2831250"/>
            <a:ext cx="5733860" cy="1314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833532" y="1518181"/>
            <a:ext cx="4786184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FBF3E4"/>
                </a:solidFill>
                <a:latin typeface="Garet Bold"/>
              </a:rPr>
              <a:t>Como classificar?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710362" y="2561762"/>
            <a:ext cx="5260665" cy="1704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"/>
              </a:rPr>
              <a:t>Conforme se afasta da linguagem de máquina e se aproxima da humana seu </a:t>
            </a:r>
            <a:r>
              <a:rPr lang="en-US" sz="2271">
                <a:solidFill>
                  <a:srgbClr val="FBF3E4"/>
                </a:solidFill>
                <a:latin typeface="Montserrat Bold"/>
              </a:rPr>
              <a:t>NÍVEL DE ABSTRAÇÃO </a:t>
            </a:r>
            <a:r>
              <a:rPr lang="en-US" sz="2271">
                <a:solidFill>
                  <a:srgbClr val="FBF3E4"/>
                </a:solidFill>
                <a:latin typeface="Montserrat"/>
              </a:rPr>
              <a:t>é maior</a:t>
            </a:r>
          </a:p>
        </p:txBody>
      </p:sp>
      <p:sp>
        <p:nvSpPr>
          <p:cNvPr id="21" name="AutoShape 21"/>
          <p:cNvSpPr/>
          <p:nvPr/>
        </p:nvSpPr>
        <p:spPr>
          <a:xfrm>
            <a:off x="10840604" y="2785188"/>
            <a:ext cx="560015" cy="0"/>
          </a:xfrm>
          <a:prstGeom prst="line">
            <a:avLst/>
          </a:prstGeom>
          <a:ln w="47625" cap="flat">
            <a:solidFill>
              <a:srgbClr val="FBF3E4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2" name="TextBox 22"/>
          <p:cNvSpPr txBox="1"/>
          <p:nvPr/>
        </p:nvSpPr>
        <p:spPr>
          <a:xfrm>
            <a:off x="11710362" y="4459492"/>
            <a:ext cx="4890761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"/>
              </a:rPr>
              <a:t>Dito isso, temos variações de níveis de </a:t>
            </a:r>
            <a:r>
              <a:rPr lang="en-US" sz="2271">
                <a:solidFill>
                  <a:srgbClr val="FBF3E4"/>
                </a:solidFill>
                <a:latin typeface="Montserrat Bold"/>
              </a:rPr>
              <a:t>BAIXO</a:t>
            </a:r>
            <a:r>
              <a:rPr lang="en-US" sz="2271">
                <a:solidFill>
                  <a:srgbClr val="FBF3E4"/>
                </a:solidFill>
                <a:latin typeface="Montserrat"/>
              </a:rPr>
              <a:t> a </a:t>
            </a:r>
            <a:r>
              <a:rPr lang="en-US" sz="2271">
                <a:solidFill>
                  <a:srgbClr val="FBF3E4"/>
                </a:solidFill>
                <a:latin typeface="Montserrat Bold"/>
              </a:rPr>
              <a:t>ALTO</a:t>
            </a:r>
          </a:p>
        </p:txBody>
      </p:sp>
      <p:sp>
        <p:nvSpPr>
          <p:cNvPr id="23" name="AutoShape 23"/>
          <p:cNvSpPr/>
          <p:nvPr/>
        </p:nvSpPr>
        <p:spPr>
          <a:xfrm>
            <a:off x="10840604" y="4706730"/>
            <a:ext cx="560015" cy="0"/>
          </a:xfrm>
          <a:prstGeom prst="line">
            <a:avLst/>
          </a:prstGeom>
          <a:ln w="47625" cap="flat">
            <a:solidFill>
              <a:srgbClr val="FBF3E4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4" name="TextBox 24"/>
          <p:cNvSpPr txBox="1"/>
          <p:nvPr/>
        </p:nvSpPr>
        <p:spPr>
          <a:xfrm>
            <a:off x="11703290" y="5668344"/>
            <a:ext cx="5267737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07"/>
              </a:lnSpc>
            </a:pPr>
            <a:r>
              <a:rPr lang="en-US" sz="2271">
                <a:solidFill>
                  <a:srgbClr val="FBF3E4"/>
                </a:solidFill>
                <a:latin typeface="Montserrat Bold"/>
              </a:rPr>
              <a:t>BAIXO NÍVEL:</a:t>
            </a:r>
            <a:r>
              <a:rPr lang="en-US" sz="2271">
                <a:solidFill>
                  <a:srgbClr val="FBF3E4"/>
                </a:solidFill>
                <a:latin typeface="Montserrat"/>
              </a:rPr>
              <a:t> são mais próximas da linguagem de máquina </a:t>
            </a:r>
          </a:p>
          <a:p>
            <a:pPr marL="0" lvl="0" indent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"/>
              </a:rPr>
              <a:t>(ex: Assembly)</a:t>
            </a:r>
          </a:p>
        </p:txBody>
      </p:sp>
      <p:sp>
        <p:nvSpPr>
          <p:cNvPr id="25" name="AutoShape 25"/>
          <p:cNvSpPr/>
          <p:nvPr/>
        </p:nvSpPr>
        <p:spPr>
          <a:xfrm>
            <a:off x="10833532" y="5891770"/>
            <a:ext cx="560015" cy="0"/>
          </a:xfrm>
          <a:prstGeom prst="line">
            <a:avLst/>
          </a:prstGeom>
          <a:ln w="47625" cap="flat">
            <a:solidFill>
              <a:srgbClr val="FBF3E4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6" name="TextBox 26"/>
          <p:cNvSpPr txBox="1"/>
          <p:nvPr/>
        </p:nvSpPr>
        <p:spPr>
          <a:xfrm>
            <a:off x="11713894" y="7301516"/>
            <a:ext cx="5064290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07"/>
              </a:lnSpc>
            </a:pPr>
            <a:r>
              <a:rPr lang="en-US" sz="2271">
                <a:solidFill>
                  <a:srgbClr val="FBF3E4"/>
                </a:solidFill>
                <a:latin typeface="Montserrat Bold"/>
              </a:rPr>
              <a:t>ALTO NÍVEL:</a:t>
            </a:r>
            <a:r>
              <a:rPr lang="en-US" sz="2271">
                <a:solidFill>
                  <a:srgbClr val="FBF3E4"/>
                </a:solidFill>
                <a:latin typeface="Montserrat"/>
              </a:rPr>
              <a:t> são mais próximas da linguagem humana</a:t>
            </a:r>
          </a:p>
          <a:p>
            <a:pPr marL="0" lvl="0" indent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"/>
              </a:rPr>
              <a:t>(ex: Java, JS, C, Python)</a:t>
            </a:r>
          </a:p>
        </p:txBody>
      </p:sp>
      <p:sp>
        <p:nvSpPr>
          <p:cNvPr id="27" name="AutoShape 27"/>
          <p:cNvSpPr/>
          <p:nvPr/>
        </p:nvSpPr>
        <p:spPr>
          <a:xfrm>
            <a:off x="10844136" y="7524942"/>
            <a:ext cx="560015" cy="0"/>
          </a:xfrm>
          <a:prstGeom prst="line">
            <a:avLst/>
          </a:prstGeom>
          <a:ln w="47625" cap="flat">
            <a:solidFill>
              <a:srgbClr val="FBF3E4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93451" y="1307299"/>
            <a:ext cx="1562949" cy="417760"/>
            <a:chOff x="0" y="0"/>
            <a:chExt cx="570168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493451" y="3937018"/>
            <a:ext cx="1562949" cy="417760"/>
            <a:chOff x="0" y="0"/>
            <a:chExt cx="570168" cy="152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493451" y="7032795"/>
            <a:ext cx="1562949" cy="417760"/>
            <a:chOff x="0" y="0"/>
            <a:chExt cx="570168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72156" y="4263966"/>
            <a:ext cx="8469895" cy="509358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4267300">
            <a:off x="6324475" y="4611744"/>
            <a:ext cx="1172369" cy="1814111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114268" y="1522395"/>
            <a:ext cx="5138405" cy="1210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68"/>
              </a:lnSpc>
            </a:pPr>
            <a:r>
              <a:rPr lang="en-US" sz="8968" dirty="0" err="1">
                <a:solidFill>
                  <a:srgbClr val="B91646"/>
                </a:solidFill>
                <a:latin typeface="Brittany" panose="020B0604020202020204" charset="0"/>
              </a:rPr>
              <a:t>linguagens</a:t>
            </a:r>
            <a:r>
              <a:rPr lang="en-US" sz="8968" dirty="0">
                <a:solidFill>
                  <a:srgbClr val="B91646"/>
                </a:solidFill>
                <a:latin typeface="Brittany" panose="020B0604020202020204" charset="0"/>
              </a:rPr>
              <a:t> de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11055" y="2831250"/>
            <a:ext cx="5733860" cy="1314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22886" y="1848215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522886" y="4477933"/>
            <a:ext cx="4971137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classificar?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522886" y="7573710"/>
            <a:ext cx="471266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compreender?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493451" y="2510807"/>
            <a:ext cx="6765849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Conjunto de sintaxes utilizados para criar comandos na comunicação humano-máquina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522886" y="5176243"/>
            <a:ext cx="6765849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São classificadas de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BAIXO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a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ALTO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nível sendo que, quanto mais alto, mais próximo à linguagem humana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289957">
            <a:off x="3956178" y="7359879"/>
            <a:ext cx="1172369" cy="18141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19145" y="1456500"/>
            <a:ext cx="1562949" cy="417760"/>
            <a:chOff x="0" y="0"/>
            <a:chExt cx="570168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619145" y="4086219"/>
            <a:ext cx="1562949" cy="417760"/>
            <a:chOff x="0" y="0"/>
            <a:chExt cx="570168" cy="152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619145" y="6751076"/>
            <a:ext cx="1562949" cy="417760"/>
            <a:chOff x="0" y="0"/>
            <a:chExt cx="570168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72156" y="4263966"/>
            <a:ext cx="8469895" cy="509358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4267300">
            <a:off x="6324475" y="4611744"/>
            <a:ext cx="1172369" cy="1814111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648580" y="1997415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648580" y="4627134"/>
            <a:ext cx="4971137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compreender?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648580" y="7291991"/>
            <a:ext cx="471266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Níveis de abstração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289957">
            <a:off x="3956178" y="7359879"/>
            <a:ext cx="1172369" cy="1814111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0363021" y="1177901"/>
            <a:ext cx="6896279" cy="7931198"/>
            <a:chOff x="0" y="0"/>
            <a:chExt cx="9094397" cy="10459186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9030897" cy="10395686"/>
            </a:xfrm>
            <a:custGeom>
              <a:avLst/>
              <a:gdLst/>
              <a:ahLst/>
              <a:cxnLst/>
              <a:rect l="l" t="t" r="r" b="b"/>
              <a:pathLst>
                <a:path w="9030897" h="10395686">
                  <a:moveTo>
                    <a:pt x="8938187" y="10395686"/>
                  </a:moveTo>
                  <a:lnTo>
                    <a:pt x="92710" y="10395686"/>
                  </a:lnTo>
                  <a:cubicBezTo>
                    <a:pt x="41910" y="10395686"/>
                    <a:pt x="0" y="10353776"/>
                    <a:pt x="0" y="1030297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936917" y="0"/>
                  </a:lnTo>
                  <a:cubicBezTo>
                    <a:pt x="8987717" y="0"/>
                    <a:pt x="9029627" y="41910"/>
                    <a:pt x="9029627" y="92710"/>
                  </a:cubicBezTo>
                  <a:lnTo>
                    <a:pt x="9029627" y="10301706"/>
                  </a:lnTo>
                  <a:cubicBezTo>
                    <a:pt x="9030897" y="10353776"/>
                    <a:pt x="8988987" y="10395686"/>
                    <a:pt x="8938187" y="10395686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9094398" cy="10459186"/>
            </a:xfrm>
            <a:custGeom>
              <a:avLst/>
              <a:gdLst/>
              <a:ahLst/>
              <a:cxnLst/>
              <a:rect l="l" t="t" r="r" b="b"/>
              <a:pathLst>
                <a:path w="9094398" h="10459186">
                  <a:moveTo>
                    <a:pt x="8969937" y="59690"/>
                  </a:moveTo>
                  <a:cubicBezTo>
                    <a:pt x="9005497" y="59690"/>
                    <a:pt x="9034707" y="88900"/>
                    <a:pt x="9034707" y="124460"/>
                  </a:cubicBezTo>
                  <a:lnTo>
                    <a:pt x="9034707" y="10334726"/>
                  </a:lnTo>
                  <a:cubicBezTo>
                    <a:pt x="9034707" y="10370286"/>
                    <a:pt x="9005497" y="10399495"/>
                    <a:pt x="8969937" y="10399495"/>
                  </a:cubicBezTo>
                  <a:lnTo>
                    <a:pt x="124460" y="10399495"/>
                  </a:lnTo>
                  <a:cubicBezTo>
                    <a:pt x="88900" y="10399495"/>
                    <a:pt x="59690" y="10370286"/>
                    <a:pt x="59690" y="1033472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969937" y="59690"/>
                  </a:lnTo>
                  <a:moveTo>
                    <a:pt x="89699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334726"/>
                  </a:lnTo>
                  <a:cubicBezTo>
                    <a:pt x="0" y="10403306"/>
                    <a:pt x="55880" y="10459186"/>
                    <a:pt x="124460" y="10459186"/>
                  </a:cubicBezTo>
                  <a:lnTo>
                    <a:pt x="8969937" y="10459186"/>
                  </a:lnTo>
                  <a:cubicBezTo>
                    <a:pt x="9038517" y="10459186"/>
                    <a:pt x="9094398" y="10403306"/>
                    <a:pt x="9094398" y="10334726"/>
                  </a:cubicBezTo>
                  <a:lnTo>
                    <a:pt x="9094398" y="124460"/>
                  </a:lnTo>
                  <a:cubicBezTo>
                    <a:pt x="9094398" y="55880"/>
                    <a:pt x="9038517" y="0"/>
                    <a:pt x="896993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2114268" y="1522395"/>
            <a:ext cx="5138405" cy="1210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68"/>
              </a:lnSpc>
            </a:pPr>
            <a:r>
              <a:rPr lang="en-US" sz="8968" dirty="0" err="1">
                <a:solidFill>
                  <a:srgbClr val="B91646"/>
                </a:solidFill>
                <a:latin typeface="Brittany" panose="020B0604020202020204" charset="0"/>
              </a:rPr>
              <a:t>linguagens</a:t>
            </a:r>
            <a:r>
              <a:rPr lang="en-US" sz="8968" dirty="0">
                <a:solidFill>
                  <a:srgbClr val="B91646"/>
                </a:solidFill>
                <a:latin typeface="Brittany" panose="020B0604020202020204" charset="0"/>
              </a:rPr>
              <a:t> de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911055" y="2831250"/>
            <a:ext cx="5733860" cy="1314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833532" y="1518181"/>
            <a:ext cx="4786184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FBF3E4"/>
                </a:solidFill>
                <a:latin typeface="Garet Bold"/>
              </a:rPr>
              <a:t>Como compreender?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710362" y="2561762"/>
            <a:ext cx="4705809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"/>
              </a:rPr>
              <a:t>Para que sejam compreendidas pela máquina são utilizados tradutores de 3 tipos:</a:t>
            </a:r>
          </a:p>
        </p:txBody>
      </p:sp>
      <p:sp>
        <p:nvSpPr>
          <p:cNvPr id="21" name="AutoShape 21"/>
          <p:cNvSpPr/>
          <p:nvPr/>
        </p:nvSpPr>
        <p:spPr>
          <a:xfrm>
            <a:off x="10840604" y="2785188"/>
            <a:ext cx="560015" cy="0"/>
          </a:xfrm>
          <a:prstGeom prst="line">
            <a:avLst/>
          </a:prstGeom>
          <a:ln w="47625" cap="flat">
            <a:solidFill>
              <a:srgbClr val="FBF3E4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2" name="TextBox 22"/>
          <p:cNvSpPr txBox="1"/>
          <p:nvPr/>
        </p:nvSpPr>
        <p:spPr>
          <a:xfrm>
            <a:off x="11710362" y="4042428"/>
            <a:ext cx="4890761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"/>
              </a:rPr>
              <a:t>Compilador:  utilizado para converter o código em um </a:t>
            </a:r>
            <a:r>
              <a:rPr lang="en-US" sz="2271">
                <a:solidFill>
                  <a:srgbClr val="FBF3E4"/>
                </a:solidFill>
                <a:latin typeface="Montserrat Bold"/>
              </a:rPr>
              <a:t>EXECUTÁVEL </a:t>
            </a:r>
            <a:r>
              <a:rPr lang="en-US" sz="2271">
                <a:solidFill>
                  <a:srgbClr val="FBF3E4"/>
                </a:solidFill>
                <a:latin typeface="Montserrat"/>
              </a:rPr>
              <a:t>(ex: C, C++, Java)</a:t>
            </a:r>
          </a:p>
        </p:txBody>
      </p:sp>
      <p:sp>
        <p:nvSpPr>
          <p:cNvPr id="23" name="AutoShape 23"/>
          <p:cNvSpPr/>
          <p:nvPr/>
        </p:nvSpPr>
        <p:spPr>
          <a:xfrm>
            <a:off x="10840604" y="4289667"/>
            <a:ext cx="560015" cy="0"/>
          </a:xfrm>
          <a:prstGeom prst="line">
            <a:avLst/>
          </a:prstGeom>
          <a:ln w="47625" cap="flat">
            <a:solidFill>
              <a:srgbClr val="FBF3E4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4" name="TextBox 24"/>
          <p:cNvSpPr txBox="1"/>
          <p:nvPr/>
        </p:nvSpPr>
        <p:spPr>
          <a:xfrm>
            <a:off x="11703290" y="5451305"/>
            <a:ext cx="5064290" cy="1704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07"/>
              </a:lnSpc>
            </a:pPr>
            <a:r>
              <a:rPr lang="en-US" sz="2271">
                <a:solidFill>
                  <a:srgbClr val="FBF3E4"/>
                </a:solidFill>
                <a:latin typeface="Montserrat"/>
              </a:rPr>
              <a:t>Interpretador: Utilizado quando o código é executado em tempo de execução (</a:t>
            </a:r>
            <a:r>
              <a:rPr lang="en-US" sz="2271">
                <a:solidFill>
                  <a:srgbClr val="FBF3E4"/>
                </a:solidFill>
                <a:latin typeface="Montserrat Bold"/>
              </a:rPr>
              <a:t>RUNTIME</a:t>
            </a:r>
            <a:r>
              <a:rPr lang="en-US" sz="2271">
                <a:solidFill>
                  <a:srgbClr val="FBF3E4"/>
                </a:solidFill>
                <a:latin typeface="Montserrat"/>
              </a:rPr>
              <a:t>) </a:t>
            </a:r>
          </a:p>
          <a:p>
            <a:pPr marL="0" lvl="0" indent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"/>
              </a:rPr>
              <a:t>(ex: Python, JS, PHP) </a:t>
            </a:r>
          </a:p>
        </p:txBody>
      </p:sp>
      <p:sp>
        <p:nvSpPr>
          <p:cNvPr id="25" name="AutoShape 25"/>
          <p:cNvSpPr/>
          <p:nvPr/>
        </p:nvSpPr>
        <p:spPr>
          <a:xfrm>
            <a:off x="10833532" y="5674731"/>
            <a:ext cx="560015" cy="0"/>
          </a:xfrm>
          <a:prstGeom prst="line">
            <a:avLst/>
          </a:prstGeom>
          <a:ln w="47625" cap="flat">
            <a:solidFill>
              <a:srgbClr val="FBF3E4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6" name="TextBox 26"/>
          <p:cNvSpPr txBox="1"/>
          <p:nvPr/>
        </p:nvSpPr>
        <p:spPr>
          <a:xfrm>
            <a:off x="11713894" y="7378386"/>
            <a:ext cx="5064290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"/>
              </a:rPr>
              <a:t>Transpilador: Quando uma linguagem é convertida em outra  (ex: Typescript)</a:t>
            </a:r>
          </a:p>
        </p:txBody>
      </p:sp>
      <p:sp>
        <p:nvSpPr>
          <p:cNvPr id="27" name="AutoShape 27"/>
          <p:cNvSpPr/>
          <p:nvPr/>
        </p:nvSpPr>
        <p:spPr>
          <a:xfrm>
            <a:off x="10844136" y="7601812"/>
            <a:ext cx="560015" cy="0"/>
          </a:xfrm>
          <a:prstGeom prst="line">
            <a:avLst/>
          </a:prstGeom>
          <a:ln w="47625" cap="flat">
            <a:solidFill>
              <a:srgbClr val="FBF3E4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93451" y="1307299"/>
            <a:ext cx="1562949" cy="417760"/>
            <a:chOff x="0" y="0"/>
            <a:chExt cx="570168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493451" y="3937018"/>
            <a:ext cx="1562949" cy="417760"/>
            <a:chOff x="0" y="0"/>
            <a:chExt cx="570168" cy="152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493451" y="7032795"/>
            <a:ext cx="1562949" cy="417760"/>
            <a:chOff x="0" y="0"/>
            <a:chExt cx="570168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72156" y="4263966"/>
            <a:ext cx="8469895" cy="509358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4267300">
            <a:off x="6324475" y="4611744"/>
            <a:ext cx="1172369" cy="1814111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114268" y="1522395"/>
            <a:ext cx="5138405" cy="1210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68"/>
              </a:lnSpc>
            </a:pPr>
            <a:r>
              <a:rPr lang="en-US" sz="8968" dirty="0" err="1">
                <a:solidFill>
                  <a:srgbClr val="B91646"/>
                </a:solidFill>
                <a:latin typeface="Brittany" panose="020B0604020202020204" charset="0"/>
              </a:rPr>
              <a:t>linguagens</a:t>
            </a:r>
            <a:r>
              <a:rPr lang="en-US" sz="8968" dirty="0">
                <a:solidFill>
                  <a:srgbClr val="B91646"/>
                </a:solidFill>
                <a:latin typeface="Brittany" panose="020B0604020202020204" charset="0"/>
              </a:rPr>
              <a:t> de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11055" y="2831250"/>
            <a:ext cx="5733860" cy="1314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22886" y="1848215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522886" y="4477933"/>
            <a:ext cx="4971137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classificar?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522886" y="7573710"/>
            <a:ext cx="471266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compreender?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493451" y="2510807"/>
            <a:ext cx="6765849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Conjunto de sintaxes utilizados para criar comandos na comunicação humano-máquina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522886" y="5176243"/>
            <a:ext cx="6765849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São classificadas de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BAIXO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a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ALTO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nível sendo que, quanto mais alto, mais próximo à linguagem humana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289957">
            <a:off x="3956178" y="7359879"/>
            <a:ext cx="1172369" cy="1814111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0493451" y="8272020"/>
            <a:ext cx="6765849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Existem 3 tipos de tradutores: Compiladores, Transpiladores e Interpetradores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852</Words>
  <Application>Microsoft Office PowerPoint</Application>
  <PresentationFormat>Personalizar</PresentationFormat>
  <Paragraphs>177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4" baseType="lpstr">
      <vt:lpstr>Poppins</vt:lpstr>
      <vt:lpstr>Bebas Neue Bold</vt:lpstr>
      <vt:lpstr>Brittany</vt:lpstr>
      <vt:lpstr>Montserrat</vt:lpstr>
      <vt:lpstr>Fira Code</vt:lpstr>
      <vt:lpstr>Arial</vt:lpstr>
      <vt:lpstr>Bebas Neue</vt:lpstr>
      <vt:lpstr>Calibri</vt:lpstr>
      <vt:lpstr>Garet Bold</vt:lpstr>
      <vt:lpstr>Montserrat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#2 - Introdução ao Typescript</dc:title>
  <cp:lastModifiedBy>Rafael Correa Alves</cp:lastModifiedBy>
  <cp:revision>4</cp:revision>
  <dcterms:created xsi:type="dcterms:W3CDTF">2006-08-16T00:00:00Z</dcterms:created>
  <dcterms:modified xsi:type="dcterms:W3CDTF">2023-03-16T13:11:27Z</dcterms:modified>
  <dc:identifier>DAFH7r8KMeU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deea41-824f-4c3c-afd5-7afdfc16eee8_Enabled">
    <vt:lpwstr>true</vt:lpwstr>
  </property>
  <property fmtid="{D5CDD505-2E9C-101B-9397-08002B2CF9AE}" pid="3" name="MSIP_Label_99deea41-824f-4c3c-afd5-7afdfc16eee8_SetDate">
    <vt:lpwstr>2023-03-16T13:11:24Z</vt:lpwstr>
  </property>
  <property fmtid="{D5CDD505-2E9C-101B-9397-08002B2CF9AE}" pid="4" name="MSIP_Label_99deea41-824f-4c3c-afd5-7afdfc16eee8_Method">
    <vt:lpwstr>Standard</vt:lpwstr>
  </property>
  <property fmtid="{D5CDD505-2E9C-101B-9397-08002B2CF9AE}" pid="5" name="MSIP_Label_99deea41-824f-4c3c-afd5-7afdfc16eee8_Name">
    <vt:lpwstr>99deea41-824f-4c3c-afd5-7afdfc16eee8</vt:lpwstr>
  </property>
  <property fmtid="{D5CDD505-2E9C-101B-9397-08002B2CF9AE}" pid="6" name="MSIP_Label_99deea41-824f-4c3c-afd5-7afdfc16eee8_SiteId">
    <vt:lpwstr>3223964c-6e1f-48ba-b705-423351281a8c</vt:lpwstr>
  </property>
  <property fmtid="{D5CDD505-2E9C-101B-9397-08002B2CF9AE}" pid="7" name="MSIP_Label_99deea41-824f-4c3c-afd5-7afdfc16eee8_ActionId">
    <vt:lpwstr>97e6b6e9-8378-4122-a63d-eacf677321b9</vt:lpwstr>
  </property>
  <property fmtid="{D5CDD505-2E9C-101B-9397-08002B2CF9AE}" pid="8" name="MSIP_Label_99deea41-824f-4c3c-afd5-7afdfc16eee8_ContentBits">
    <vt:lpwstr>2</vt:lpwstr>
  </property>
</Properties>
</file>