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</p:sldIdLst>
  <p:sldSz cx="18288000" cy="10287000"/>
  <p:notesSz cx="6858000" cy="9144000"/>
  <p:embeddedFontLst>
    <p:embeddedFont>
      <p:font typeface="Bebas Neue" panose="020B0606020202050201" pitchFamily="34" charset="0"/>
      <p:regular r:id="rId42"/>
    </p:embeddedFont>
    <p:embeddedFont>
      <p:font typeface="Bebas Neue Bold" panose="020B0604020202020204" charset="0"/>
      <p:regular r:id="rId43"/>
    </p:embeddedFont>
    <p:embeddedFont>
      <p:font typeface="Brittany" panose="020B0604020202020204" charset="0"/>
      <p:regular r:id="rId44"/>
    </p:embeddedFont>
    <p:embeddedFont>
      <p:font typeface="Calibri" panose="020F0502020204030204" pitchFamily="34" charset="0"/>
      <p:regular r:id="rId45"/>
      <p:bold r:id="rId46"/>
      <p:italic r:id="rId47"/>
      <p:boldItalic r:id="rId48"/>
    </p:embeddedFont>
    <p:embeddedFont>
      <p:font typeface="Fira Code" panose="020B0809050000020004" pitchFamily="49" charset="0"/>
      <p:regular r:id="rId49"/>
      <p:bold r:id="rId50"/>
    </p:embeddedFont>
    <p:embeddedFont>
      <p:font typeface="Garet Bold" panose="020B0604020202020204" charset="0"/>
      <p:regular r:id="rId51"/>
    </p:embeddedFont>
    <p:embeddedFont>
      <p:font typeface="Montserrat" panose="00000500000000000000" pitchFamily="2" charset="0"/>
      <p:regular r:id="rId52"/>
      <p:bold r:id="rId53"/>
      <p:italic r:id="rId54"/>
      <p:boldItalic r:id="rId55"/>
    </p:embeddedFont>
    <p:embeddedFont>
      <p:font typeface="Poppins" panose="00000500000000000000" pitchFamily="2" charset="0"/>
      <p:regular r:id="rId56"/>
      <p:bold r:id="rId57"/>
      <p:italic r:id="rId58"/>
      <p:boldItalic r:id="rId59"/>
    </p:embeddedFont>
    <p:embeddedFont>
      <p:font typeface="Poppins Bold" panose="00000800000000000000" charset="0"/>
      <p:regular r:id="rId6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0" d="100"/>
          <a:sy n="70" d="100"/>
        </p:scale>
        <p:origin x="77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1.fntdata"/><Relationship Id="rId47" Type="http://schemas.openxmlformats.org/officeDocument/2006/relationships/font" Target="fonts/font6.fntdata"/><Relationship Id="rId50" Type="http://schemas.openxmlformats.org/officeDocument/2006/relationships/font" Target="fonts/font9.fntdata"/><Relationship Id="rId55" Type="http://schemas.openxmlformats.org/officeDocument/2006/relationships/font" Target="fonts/font14.fntdata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4.fntdata"/><Relationship Id="rId53" Type="http://schemas.openxmlformats.org/officeDocument/2006/relationships/font" Target="fonts/font12.fntdata"/><Relationship Id="rId58" Type="http://schemas.openxmlformats.org/officeDocument/2006/relationships/font" Target="fonts/font17.fntdata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2.fntdata"/><Relationship Id="rId48" Type="http://schemas.openxmlformats.org/officeDocument/2006/relationships/font" Target="fonts/font7.fntdata"/><Relationship Id="rId56" Type="http://schemas.openxmlformats.org/officeDocument/2006/relationships/font" Target="fonts/font15.fntdata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font" Target="fonts/font10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5.fntdata"/><Relationship Id="rId59" Type="http://schemas.openxmlformats.org/officeDocument/2006/relationships/font" Target="fonts/font18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13.fntdata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8.fntdata"/><Relationship Id="rId57" Type="http://schemas.openxmlformats.org/officeDocument/2006/relationships/font" Target="fonts/font16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3.fntdata"/><Relationship Id="rId52" Type="http://schemas.openxmlformats.org/officeDocument/2006/relationships/font" Target="fonts/font11.fntdata"/><Relationship Id="rId60" Type="http://schemas.openxmlformats.org/officeDocument/2006/relationships/font" Target="fonts/font19.fntdata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7" name="MSIPCMContentMarking" descr="{&quot;HashCode&quot;:1358424980,&quot;Placement&quot;:&quot;Footer&quot;,&quot;Top&quot;:789.343,&quot;Left&quot;:624.7236,&quot;SlideWidth&quot;:1440,&quot;SlideHeight&quot;:810}">
            <a:extLst>
              <a:ext uri="{FF2B5EF4-FFF2-40B4-BE49-F238E27FC236}">
                <a16:creationId xmlns:a16="http://schemas.microsoft.com/office/drawing/2014/main" id="{6B389C30-0BBA-615A-9DA7-550E6E0A0B42}"/>
              </a:ext>
            </a:extLst>
          </p:cNvPr>
          <p:cNvSpPr txBox="1"/>
          <p:nvPr userDrawn="1"/>
        </p:nvSpPr>
        <p:spPr>
          <a:xfrm>
            <a:off x="7933989" y="10024656"/>
            <a:ext cx="2420021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pt-BR" sz="1000">
                <a:solidFill>
                  <a:srgbClr val="000000"/>
                </a:solidFill>
                <a:latin typeface="Calibri" panose="020F0502020204030204" pitchFamily="34" charset="0"/>
              </a:rPr>
              <a:t>Classificação da informação: Uso Interno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sv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7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3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696932" y="7681132"/>
            <a:ext cx="5012346" cy="781940"/>
            <a:chOff x="0" y="0"/>
            <a:chExt cx="6609980" cy="1031175"/>
          </a:xfrm>
        </p:grpSpPr>
        <p:sp>
          <p:nvSpPr>
            <p:cNvPr id="3" name="Freeform 3"/>
            <p:cNvSpPr/>
            <p:nvPr/>
          </p:nvSpPr>
          <p:spPr>
            <a:xfrm>
              <a:off x="31750" y="31750"/>
              <a:ext cx="6546479" cy="967675"/>
            </a:xfrm>
            <a:custGeom>
              <a:avLst/>
              <a:gdLst/>
              <a:ahLst/>
              <a:cxnLst/>
              <a:rect l="l" t="t" r="r" b="b"/>
              <a:pathLst>
                <a:path w="6546479" h="967675">
                  <a:moveTo>
                    <a:pt x="6453770" y="967675"/>
                  </a:moveTo>
                  <a:lnTo>
                    <a:pt x="92710" y="967675"/>
                  </a:lnTo>
                  <a:cubicBezTo>
                    <a:pt x="41910" y="967675"/>
                    <a:pt x="0" y="925765"/>
                    <a:pt x="0" y="874965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6452500" y="0"/>
                  </a:lnTo>
                  <a:cubicBezTo>
                    <a:pt x="6503300" y="0"/>
                    <a:pt x="6545210" y="41910"/>
                    <a:pt x="6545210" y="92710"/>
                  </a:cubicBezTo>
                  <a:lnTo>
                    <a:pt x="6545210" y="873695"/>
                  </a:lnTo>
                  <a:cubicBezTo>
                    <a:pt x="6546479" y="925765"/>
                    <a:pt x="6504570" y="967675"/>
                    <a:pt x="6453770" y="967675"/>
                  </a:cubicBezTo>
                  <a:close/>
                </a:path>
              </a:pathLst>
            </a:custGeom>
            <a:solidFill>
              <a:srgbClr val="DFD8CA"/>
            </a:solidFill>
          </p:spPr>
        </p:sp>
        <p:sp>
          <p:nvSpPr>
            <p:cNvPr id="4" name="Freeform 4"/>
            <p:cNvSpPr/>
            <p:nvPr/>
          </p:nvSpPr>
          <p:spPr>
            <a:xfrm>
              <a:off x="0" y="0"/>
              <a:ext cx="6609979" cy="1031175"/>
            </a:xfrm>
            <a:custGeom>
              <a:avLst/>
              <a:gdLst/>
              <a:ahLst/>
              <a:cxnLst/>
              <a:rect l="l" t="t" r="r" b="b"/>
              <a:pathLst>
                <a:path w="6609979" h="1031175">
                  <a:moveTo>
                    <a:pt x="6485520" y="59690"/>
                  </a:moveTo>
                  <a:cubicBezTo>
                    <a:pt x="6521079" y="59690"/>
                    <a:pt x="6550289" y="88900"/>
                    <a:pt x="6550289" y="124460"/>
                  </a:cubicBezTo>
                  <a:lnTo>
                    <a:pt x="6550289" y="906715"/>
                  </a:lnTo>
                  <a:cubicBezTo>
                    <a:pt x="6550289" y="942275"/>
                    <a:pt x="6521079" y="971485"/>
                    <a:pt x="6485520" y="971485"/>
                  </a:cubicBezTo>
                  <a:lnTo>
                    <a:pt x="124460" y="971485"/>
                  </a:lnTo>
                  <a:cubicBezTo>
                    <a:pt x="88900" y="971485"/>
                    <a:pt x="59690" y="942275"/>
                    <a:pt x="59690" y="906715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6485520" y="59690"/>
                  </a:lnTo>
                  <a:moveTo>
                    <a:pt x="6485520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906715"/>
                  </a:lnTo>
                  <a:cubicBezTo>
                    <a:pt x="0" y="975295"/>
                    <a:pt x="55880" y="1031175"/>
                    <a:pt x="124460" y="1031175"/>
                  </a:cubicBezTo>
                  <a:lnTo>
                    <a:pt x="6485520" y="1031175"/>
                  </a:lnTo>
                  <a:cubicBezTo>
                    <a:pt x="6554100" y="1031175"/>
                    <a:pt x="6609979" y="975295"/>
                    <a:pt x="6609979" y="906715"/>
                  </a:cubicBezTo>
                  <a:lnTo>
                    <a:pt x="6609979" y="124460"/>
                  </a:lnTo>
                  <a:cubicBezTo>
                    <a:pt x="6609979" y="55880"/>
                    <a:pt x="6554100" y="0"/>
                    <a:pt x="648552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16169118" y="946326"/>
            <a:ext cx="1090182" cy="277427"/>
            <a:chOff x="0" y="0"/>
            <a:chExt cx="1453576" cy="369903"/>
          </a:xfrm>
        </p:grpSpPr>
        <p:grpSp>
          <p:nvGrpSpPr>
            <p:cNvPr id="6" name="Group 6"/>
            <p:cNvGrpSpPr/>
            <p:nvPr/>
          </p:nvGrpSpPr>
          <p:grpSpPr>
            <a:xfrm>
              <a:off x="1083673" y="0"/>
              <a:ext cx="369903" cy="369903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8" name="Group 8"/>
            <p:cNvGrpSpPr/>
            <p:nvPr/>
          </p:nvGrpSpPr>
          <p:grpSpPr>
            <a:xfrm>
              <a:off x="541837" y="0"/>
              <a:ext cx="369903" cy="369903"/>
              <a:chOff x="0" y="0"/>
              <a:chExt cx="6350000" cy="6350000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10" name="Group 10"/>
            <p:cNvGrpSpPr/>
            <p:nvPr/>
          </p:nvGrpSpPr>
          <p:grpSpPr>
            <a:xfrm>
              <a:off x="0" y="0"/>
              <a:ext cx="369903" cy="369903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</p:grpSp>
      <p:sp>
        <p:nvSpPr>
          <p:cNvPr id="12" name="TextBox 12"/>
          <p:cNvSpPr txBox="1"/>
          <p:nvPr/>
        </p:nvSpPr>
        <p:spPr>
          <a:xfrm>
            <a:off x="9921161" y="7804966"/>
            <a:ext cx="4582676" cy="5227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60"/>
              </a:lnSpc>
            </a:pPr>
            <a:r>
              <a:rPr lang="en-US" sz="3043" spc="456">
                <a:solidFill>
                  <a:srgbClr val="000000"/>
                </a:solidFill>
                <a:latin typeface="Bebas Neue"/>
              </a:rPr>
              <a:t>by Rafa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028700" y="8724357"/>
            <a:ext cx="4077715" cy="358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799"/>
              </a:lnSpc>
            </a:pPr>
            <a:r>
              <a:rPr lang="en-US" sz="1999">
                <a:solidFill>
                  <a:srgbClr val="000000"/>
                </a:solidFill>
                <a:latin typeface="Poppins"/>
              </a:rPr>
              <a:t>rafael_c_alves@hotmail.com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028700" y="777332"/>
            <a:ext cx="5327435" cy="5811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16"/>
              </a:lnSpc>
            </a:pPr>
            <a:r>
              <a:rPr lang="en-US" sz="3368">
                <a:solidFill>
                  <a:srgbClr val="000000"/>
                </a:solidFill>
                <a:latin typeface="Bebas Neue Bold"/>
              </a:rPr>
              <a:t>SENAC/São Leopoldo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4767613" y="5012596"/>
            <a:ext cx="8752774" cy="19583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522"/>
              </a:lnSpc>
            </a:pPr>
            <a:r>
              <a:rPr lang="en-US" sz="14522">
                <a:solidFill>
                  <a:srgbClr val="000000"/>
                </a:solidFill>
                <a:latin typeface="Bebas Neue Bold"/>
              </a:rPr>
              <a:t>DADOS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6182461" y="3516091"/>
            <a:ext cx="5923078" cy="1460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922"/>
              </a:lnSpc>
            </a:pPr>
            <a:r>
              <a:rPr lang="en-US" sz="10922" dirty="0" err="1">
                <a:solidFill>
                  <a:srgbClr val="B91646"/>
                </a:solidFill>
                <a:latin typeface="Brittany"/>
              </a:rPr>
              <a:t>estruturas</a:t>
            </a:r>
            <a:r>
              <a:rPr lang="en-US" sz="10922" dirty="0">
                <a:solidFill>
                  <a:srgbClr val="B91646"/>
                </a:solidFill>
                <a:latin typeface="Brittany"/>
              </a:rPr>
              <a:t> de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3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763262" y="4720189"/>
            <a:ext cx="7508214" cy="31689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445"/>
              </a:lnSpc>
            </a:pPr>
            <a:r>
              <a:rPr lang="en-US" sz="14891">
                <a:solidFill>
                  <a:srgbClr val="000000"/>
                </a:solidFill>
                <a:latin typeface="Bebas Neue Bold"/>
              </a:rPr>
              <a:t>INFORMAÇÃO</a:t>
            </a:r>
          </a:p>
          <a:p>
            <a:pPr algn="ctr">
              <a:lnSpc>
                <a:spcPts val="22038"/>
              </a:lnSpc>
            </a:pPr>
            <a:r>
              <a:rPr lang="en-US" sz="14891">
                <a:solidFill>
                  <a:srgbClr val="000000"/>
                </a:solidFill>
                <a:latin typeface="Bebas Neue Bold"/>
              </a:rPr>
              <a:t>EXTRA</a:t>
            </a:r>
          </a:p>
        </p:txBody>
      </p:sp>
      <p:sp>
        <p:nvSpPr>
          <p:cNvPr id="3" name="AutoShape 3"/>
          <p:cNvSpPr/>
          <p:nvPr/>
        </p:nvSpPr>
        <p:spPr>
          <a:xfrm rot="2017">
            <a:off x="1028693" y="5685873"/>
            <a:ext cx="16230603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3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335826" y="4454418"/>
            <a:ext cx="7616349" cy="1597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83"/>
              </a:lnSpc>
            </a:pPr>
            <a:r>
              <a:rPr lang="en-US" sz="11883">
                <a:solidFill>
                  <a:srgbClr val="000000"/>
                </a:solidFill>
                <a:latin typeface="Bebas Neue Bold"/>
              </a:rPr>
              <a:t>ENUMERADORES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3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994301" y="1097635"/>
            <a:ext cx="7616349" cy="1597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1883"/>
              </a:lnSpc>
            </a:pPr>
            <a:r>
              <a:rPr lang="en-US" sz="11883">
                <a:solidFill>
                  <a:srgbClr val="000000"/>
                </a:solidFill>
                <a:latin typeface="Bebas Neue Bold"/>
              </a:rPr>
              <a:t>ENUMERADORES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4697898" y="2875139"/>
            <a:ext cx="3901328" cy="3079046"/>
            <a:chOff x="0" y="0"/>
            <a:chExt cx="694872" cy="548414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694872" cy="548414"/>
            </a:xfrm>
            <a:custGeom>
              <a:avLst/>
              <a:gdLst/>
              <a:ahLst/>
              <a:cxnLst/>
              <a:rect l="l" t="t" r="r" b="b"/>
              <a:pathLst>
                <a:path w="694872" h="548414">
                  <a:moveTo>
                    <a:pt x="0" y="0"/>
                  </a:moveTo>
                  <a:lnTo>
                    <a:pt x="694872" y="0"/>
                  </a:lnTo>
                  <a:lnTo>
                    <a:pt x="694872" y="548414"/>
                  </a:lnTo>
                  <a:lnTo>
                    <a:pt x="0" y="548414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4827058" y="2694875"/>
            <a:ext cx="4002237" cy="3129031"/>
            <a:chOff x="0" y="0"/>
            <a:chExt cx="712845" cy="55731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712845" cy="557317"/>
            </a:xfrm>
            <a:custGeom>
              <a:avLst/>
              <a:gdLst/>
              <a:ahLst/>
              <a:cxnLst/>
              <a:rect l="l" t="t" r="r" b="b"/>
              <a:pathLst>
                <a:path w="712845" h="557317">
                  <a:moveTo>
                    <a:pt x="0" y="0"/>
                  </a:moveTo>
                  <a:lnTo>
                    <a:pt x="712845" y="0"/>
                  </a:lnTo>
                  <a:lnTo>
                    <a:pt x="712845" y="557317"/>
                  </a:lnTo>
                  <a:lnTo>
                    <a:pt x="0" y="557317"/>
                  </a:lnTo>
                  <a:close/>
                </a:path>
              </a:pathLst>
            </a:custGeom>
            <a:solidFill>
              <a:srgbClr val="4C618A"/>
            </a:solidFill>
            <a:ln w="57150">
              <a:solidFill>
                <a:srgbClr val="000000"/>
              </a:solidFill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4827058" y="2694875"/>
            <a:ext cx="4002237" cy="473522"/>
            <a:chOff x="0" y="0"/>
            <a:chExt cx="976196" cy="115498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976196" cy="115498"/>
            </a:xfrm>
            <a:custGeom>
              <a:avLst/>
              <a:gdLst/>
              <a:ahLst/>
              <a:cxnLst/>
              <a:rect l="l" t="t" r="r" b="b"/>
              <a:pathLst>
                <a:path w="976196" h="115498">
                  <a:moveTo>
                    <a:pt x="0" y="0"/>
                  </a:moveTo>
                  <a:lnTo>
                    <a:pt x="976196" y="0"/>
                  </a:lnTo>
                  <a:lnTo>
                    <a:pt x="976196" y="115498"/>
                  </a:lnTo>
                  <a:lnTo>
                    <a:pt x="0" y="115498"/>
                  </a:lnTo>
                  <a:close/>
                </a:path>
              </a:pathLst>
            </a:custGeom>
            <a:solidFill>
              <a:srgbClr val="FFFFFF"/>
            </a:solidFill>
            <a:ln w="57150">
              <a:solidFill>
                <a:srgbClr val="000000"/>
              </a:solidFill>
            </a:ln>
          </p:spPr>
        </p:sp>
        <p:sp>
          <p:nvSpPr>
            <p:cNvPr id="11" name="TextBox 11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2"/>
          <a:srcRect t="25116" r="5098" b="33458"/>
          <a:stretch>
            <a:fillRect/>
          </a:stretch>
        </p:blipFill>
        <p:spPr>
          <a:xfrm>
            <a:off x="4947804" y="2807959"/>
            <a:ext cx="755542" cy="247353"/>
          </a:xfrm>
          <a:prstGeom prst="rect">
            <a:avLst/>
          </a:prstGeom>
        </p:spPr>
      </p:pic>
      <p:sp>
        <p:nvSpPr>
          <p:cNvPr id="13" name="TextBox 13"/>
          <p:cNvSpPr txBox="1"/>
          <p:nvPr/>
        </p:nvSpPr>
        <p:spPr>
          <a:xfrm>
            <a:off x="5149193" y="3276748"/>
            <a:ext cx="3182838" cy="23254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077"/>
              </a:lnSpc>
            </a:pPr>
            <a:r>
              <a:rPr lang="en-US" sz="2198">
                <a:solidFill>
                  <a:srgbClr val="FE8CFE"/>
                </a:solidFill>
                <a:latin typeface="Fira Code"/>
              </a:rPr>
              <a:t>export </a:t>
            </a:r>
            <a:r>
              <a:rPr lang="en-US" sz="2198">
                <a:solidFill>
                  <a:srgbClr val="2DBEB1"/>
                </a:solidFill>
                <a:latin typeface="Fira Code"/>
              </a:rPr>
              <a:t>enum </a:t>
            </a:r>
            <a:r>
              <a:rPr lang="en-US" sz="2198">
                <a:solidFill>
                  <a:srgbClr val="FBF3E4"/>
                </a:solidFill>
                <a:latin typeface="Fira Code"/>
              </a:rPr>
              <a:t>Level {</a:t>
            </a:r>
          </a:p>
          <a:p>
            <a:pPr>
              <a:lnSpc>
                <a:spcPts val="3077"/>
              </a:lnSpc>
            </a:pPr>
            <a:r>
              <a:rPr lang="en-US" sz="2198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2198">
                <a:solidFill>
                  <a:srgbClr val="70FEFE"/>
                </a:solidFill>
                <a:latin typeface="Fira Code"/>
              </a:rPr>
              <a:t>BLUE</a:t>
            </a:r>
            <a:r>
              <a:rPr lang="en-US" sz="2198">
                <a:solidFill>
                  <a:srgbClr val="FBF3E4"/>
                </a:solidFill>
                <a:latin typeface="Fira Code"/>
              </a:rPr>
              <a:t>,   </a:t>
            </a:r>
            <a:r>
              <a:rPr lang="en-US" sz="2198">
                <a:solidFill>
                  <a:srgbClr val="D9D9D9"/>
                </a:solidFill>
                <a:latin typeface="Fira Code"/>
              </a:rPr>
              <a:t>\\ 0</a:t>
            </a:r>
          </a:p>
          <a:p>
            <a:pPr>
              <a:lnSpc>
                <a:spcPts val="3077"/>
              </a:lnSpc>
            </a:pPr>
            <a:r>
              <a:rPr lang="en-US" sz="2198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2198">
                <a:solidFill>
                  <a:srgbClr val="70FEFE"/>
                </a:solidFill>
                <a:latin typeface="Fira Code"/>
              </a:rPr>
              <a:t>YELLOW</a:t>
            </a:r>
            <a:r>
              <a:rPr lang="en-US" sz="2198">
                <a:solidFill>
                  <a:srgbClr val="FBF3E4"/>
                </a:solidFill>
                <a:latin typeface="Fira Code"/>
              </a:rPr>
              <a:t>, </a:t>
            </a:r>
            <a:r>
              <a:rPr lang="en-US" sz="2198">
                <a:solidFill>
                  <a:srgbClr val="D9D9D9"/>
                </a:solidFill>
                <a:latin typeface="Fira Code"/>
              </a:rPr>
              <a:t>\\ 1</a:t>
            </a:r>
          </a:p>
          <a:p>
            <a:pPr>
              <a:lnSpc>
                <a:spcPts val="3077"/>
              </a:lnSpc>
            </a:pPr>
            <a:r>
              <a:rPr lang="en-US" sz="2198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2198">
                <a:solidFill>
                  <a:srgbClr val="70FEFE"/>
                </a:solidFill>
                <a:latin typeface="Fira Code"/>
              </a:rPr>
              <a:t>ORANGE</a:t>
            </a:r>
            <a:r>
              <a:rPr lang="en-US" sz="2198">
                <a:solidFill>
                  <a:srgbClr val="FBF3E4"/>
                </a:solidFill>
                <a:latin typeface="Fira Code"/>
              </a:rPr>
              <a:t>, </a:t>
            </a:r>
            <a:r>
              <a:rPr lang="en-US" sz="2198">
                <a:solidFill>
                  <a:srgbClr val="D9D9D9"/>
                </a:solidFill>
                <a:latin typeface="Fira Code"/>
              </a:rPr>
              <a:t>\\ 2</a:t>
            </a:r>
            <a:r>
              <a:rPr lang="en-US" sz="2198">
                <a:solidFill>
                  <a:srgbClr val="FBF3E4"/>
                </a:solidFill>
                <a:latin typeface="Fira Code"/>
              </a:rPr>
              <a:t> </a:t>
            </a:r>
          </a:p>
          <a:p>
            <a:pPr>
              <a:lnSpc>
                <a:spcPts val="3077"/>
              </a:lnSpc>
            </a:pPr>
            <a:r>
              <a:rPr lang="en-US" sz="2198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2198">
                <a:solidFill>
                  <a:srgbClr val="70FEFE"/>
                </a:solidFill>
                <a:latin typeface="Fira Code"/>
              </a:rPr>
              <a:t>RED     </a:t>
            </a:r>
            <a:r>
              <a:rPr lang="en-US" sz="2198">
                <a:solidFill>
                  <a:srgbClr val="D9D9D9"/>
                </a:solidFill>
                <a:latin typeface="Fira Code"/>
              </a:rPr>
              <a:t>\\ 3</a:t>
            </a:r>
          </a:p>
          <a:p>
            <a:pPr>
              <a:lnSpc>
                <a:spcPts val="3077"/>
              </a:lnSpc>
            </a:pPr>
            <a:r>
              <a:rPr lang="en-US" sz="2198">
                <a:solidFill>
                  <a:srgbClr val="FBF3E4"/>
                </a:solidFill>
                <a:latin typeface="Fira Code"/>
              </a:rPr>
              <a:t>}</a:t>
            </a:r>
          </a:p>
        </p:txBody>
      </p:sp>
      <p:grpSp>
        <p:nvGrpSpPr>
          <p:cNvPr id="14" name="Group 14"/>
          <p:cNvGrpSpPr/>
          <p:nvPr/>
        </p:nvGrpSpPr>
        <p:grpSpPr>
          <a:xfrm>
            <a:off x="9458705" y="2875139"/>
            <a:ext cx="3901328" cy="3079046"/>
            <a:chOff x="0" y="0"/>
            <a:chExt cx="694872" cy="548414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694872" cy="548414"/>
            </a:xfrm>
            <a:custGeom>
              <a:avLst/>
              <a:gdLst/>
              <a:ahLst/>
              <a:cxnLst/>
              <a:rect l="l" t="t" r="r" b="b"/>
              <a:pathLst>
                <a:path w="694872" h="548414">
                  <a:moveTo>
                    <a:pt x="0" y="0"/>
                  </a:moveTo>
                  <a:lnTo>
                    <a:pt x="694872" y="0"/>
                  </a:lnTo>
                  <a:lnTo>
                    <a:pt x="694872" y="548414"/>
                  </a:lnTo>
                  <a:lnTo>
                    <a:pt x="0" y="548414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9587865" y="2694875"/>
            <a:ext cx="4002237" cy="3129031"/>
            <a:chOff x="0" y="0"/>
            <a:chExt cx="712845" cy="557317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712845" cy="557317"/>
            </a:xfrm>
            <a:custGeom>
              <a:avLst/>
              <a:gdLst/>
              <a:ahLst/>
              <a:cxnLst/>
              <a:rect l="l" t="t" r="r" b="b"/>
              <a:pathLst>
                <a:path w="712845" h="557317">
                  <a:moveTo>
                    <a:pt x="0" y="0"/>
                  </a:moveTo>
                  <a:lnTo>
                    <a:pt x="712845" y="0"/>
                  </a:lnTo>
                  <a:lnTo>
                    <a:pt x="712845" y="557317"/>
                  </a:lnTo>
                  <a:lnTo>
                    <a:pt x="0" y="557317"/>
                  </a:lnTo>
                  <a:close/>
                </a:path>
              </a:pathLst>
            </a:custGeom>
            <a:solidFill>
              <a:srgbClr val="4C618A"/>
            </a:solidFill>
            <a:ln w="57150">
              <a:solidFill>
                <a:srgbClr val="000000"/>
              </a:solidFill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9587865" y="2694875"/>
            <a:ext cx="4002237" cy="473522"/>
            <a:chOff x="0" y="0"/>
            <a:chExt cx="976196" cy="115498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976196" cy="115498"/>
            </a:xfrm>
            <a:custGeom>
              <a:avLst/>
              <a:gdLst/>
              <a:ahLst/>
              <a:cxnLst/>
              <a:rect l="l" t="t" r="r" b="b"/>
              <a:pathLst>
                <a:path w="976196" h="115498">
                  <a:moveTo>
                    <a:pt x="0" y="0"/>
                  </a:moveTo>
                  <a:lnTo>
                    <a:pt x="976196" y="0"/>
                  </a:lnTo>
                  <a:lnTo>
                    <a:pt x="976196" y="115498"/>
                  </a:lnTo>
                  <a:lnTo>
                    <a:pt x="0" y="115498"/>
                  </a:lnTo>
                  <a:close/>
                </a:path>
              </a:pathLst>
            </a:custGeom>
            <a:solidFill>
              <a:srgbClr val="FFFFFF"/>
            </a:solidFill>
            <a:ln w="57150">
              <a:solidFill>
                <a:srgbClr val="000000"/>
              </a:solidFill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pic>
        <p:nvPicPr>
          <p:cNvPr id="23" name="Picture 23"/>
          <p:cNvPicPr>
            <a:picLocks noChangeAspect="1"/>
          </p:cNvPicPr>
          <p:nvPr/>
        </p:nvPicPr>
        <p:blipFill>
          <a:blip r:embed="rId2"/>
          <a:srcRect t="25116" r="5098" b="33458"/>
          <a:stretch>
            <a:fillRect/>
          </a:stretch>
        </p:blipFill>
        <p:spPr>
          <a:xfrm>
            <a:off x="9708611" y="2807959"/>
            <a:ext cx="755542" cy="247353"/>
          </a:xfrm>
          <a:prstGeom prst="rect">
            <a:avLst/>
          </a:prstGeom>
        </p:spPr>
      </p:pic>
      <p:sp>
        <p:nvSpPr>
          <p:cNvPr id="24" name="TextBox 24"/>
          <p:cNvSpPr txBox="1"/>
          <p:nvPr/>
        </p:nvSpPr>
        <p:spPr>
          <a:xfrm>
            <a:off x="9910000" y="3276748"/>
            <a:ext cx="3182472" cy="22924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077"/>
              </a:lnSpc>
            </a:pPr>
            <a:r>
              <a:rPr lang="en-US" sz="2198">
                <a:solidFill>
                  <a:srgbClr val="FE8CFE"/>
                </a:solidFill>
                <a:latin typeface="Fira Code"/>
              </a:rPr>
              <a:t>export </a:t>
            </a:r>
            <a:r>
              <a:rPr lang="en-US" sz="2198">
                <a:solidFill>
                  <a:srgbClr val="2DBEB1"/>
                </a:solidFill>
                <a:latin typeface="Fira Code"/>
              </a:rPr>
              <a:t>enum </a:t>
            </a:r>
            <a:r>
              <a:rPr lang="en-US" sz="2198">
                <a:solidFill>
                  <a:srgbClr val="FBF3E4"/>
                </a:solidFill>
                <a:latin typeface="Fira Code"/>
              </a:rPr>
              <a:t>Level {</a:t>
            </a:r>
          </a:p>
          <a:p>
            <a:pPr>
              <a:lnSpc>
                <a:spcPts val="3077"/>
              </a:lnSpc>
            </a:pPr>
            <a:r>
              <a:rPr lang="en-US" sz="2198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2198">
                <a:solidFill>
                  <a:srgbClr val="70FEFE"/>
                </a:solidFill>
                <a:latin typeface="Fira Code"/>
              </a:rPr>
              <a:t>BLUE </a:t>
            </a:r>
            <a:r>
              <a:rPr lang="en-US" sz="2198">
                <a:solidFill>
                  <a:srgbClr val="FBF3E4"/>
                </a:solidFill>
                <a:latin typeface="Fira Code"/>
              </a:rPr>
              <a:t>= </a:t>
            </a:r>
            <a:r>
              <a:rPr lang="en-US" sz="2198">
                <a:solidFill>
                  <a:srgbClr val="7ED957"/>
                </a:solidFill>
                <a:latin typeface="Fira Code"/>
              </a:rPr>
              <a:t>0</a:t>
            </a:r>
            <a:r>
              <a:rPr lang="en-US" sz="2198">
                <a:solidFill>
                  <a:srgbClr val="FBF3E4"/>
                </a:solidFill>
                <a:latin typeface="Fira Code"/>
              </a:rPr>
              <a:t>,</a:t>
            </a:r>
          </a:p>
          <a:p>
            <a:pPr>
              <a:lnSpc>
                <a:spcPts val="3077"/>
              </a:lnSpc>
            </a:pPr>
            <a:r>
              <a:rPr lang="en-US" sz="2198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2198">
                <a:solidFill>
                  <a:srgbClr val="70FEFE"/>
                </a:solidFill>
                <a:latin typeface="Fira Code"/>
              </a:rPr>
              <a:t>YELLOW </a:t>
            </a:r>
            <a:r>
              <a:rPr lang="en-US" sz="2198">
                <a:solidFill>
                  <a:srgbClr val="FBF3E4"/>
                </a:solidFill>
                <a:latin typeface="Fira Code"/>
              </a:rPr>
              <a:t>= </a:t>
            </a:r>
            <a:r>
              <a:rPr lang="en-US" sz="2198">
                <a:solidFill>
                  <a:srgbClr val="7ED957"/>
                </a:solidFill>
                <a:latin typeface="Fira Code"/>
              </a:rPr>
              <a:t>10</a:t>
            </a:r>
            <a:r>
              <a:rPr lang="en-US" sz="2198">
                <a:solidFill>
                  <a:srgbClr val="FBF3E4"/>
                </a:solidFill>
                <a:latin typeface="Fira Code"/>
              </a:rPr>
              <a:t>,</a:t>
            </a:r>
          </a:p>
          <a:p>
            <a:pPr>
              <a:lnSpc>
                <a:spcPts val="3077"/>
              </a:lnSpc>
            </a:pPr>
            <a:r>
              <a:rPr lang="en-US" sz="2198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2198">
                <a:solidFill>
                  <a:srgbClr val="70FEFE"/>
                </a:solidFill>
                <a:latin typeface="Fira Code"/>
              </a:rPr>
              <a:t>ORANGE </a:t>
            </a:r>
            <a:r>
              <a:rPr lang="en-US" sz="2198">
                <a:solidFill>
                  <a:srgbClr val="FBF3E4"/>
                </a:solidFill>
                <a:latin typeface="Fira Code"/>
              </a:rPr>
              <a:t>= </a:t>
            </a:r>
            <a:r>
              <a:rPr lang="en-US" sz="2198">
                <a:solidFill>
                  <a:srgbClr val="7ED957"/>
                </a:solidFill>
                <a:latin typeface="Fira Code"/>
              </a:rPr>
              <a:t>20</a:t>
            </a:r>
            <a:r>
              <a:rPr lang="en-US" sz="2198">
                <a:solidFill>
                  <a:srgbClr val="FBF3E4"/>
                </a:solidFill>
                <a:latin typeface="Fira Code"/>
              </a:rPr>
              <a:t>,</a:t>
            </a:r>
          </a:p>
          <a:p>
            <a:pPr>
              <a:lnSpc>
                <a:spcPts val="3077"/>
              </a:lnSpc>
            </a:pPr>
            <a:r>
              <a:rPr lang="en-US" sz="2198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2198">
                <a:solidFill>
                  <a:srgbClr val="70FEFE"/>
                </a:solidFill>
                <a:latin typeface="Fira Code"/>
              </a:rPr>
              <a:t>RED </a:t>
            </a:r>
            <a:r>
              <a:rPr lang="en-US" sz="2198">
                <a:solidFill>
                  <a:srgbClr val="FBF3E4"/>
                </a:solidFill>
                <a:latin typeface="Fira Code"/>
              </a:rPr>
              <a:t>= </a:t>
            </a:r>
            <a:r>
              <a:rPr lang="en-US" sz="2198">
                <a:solidFill>
                  <a:srgbClr val="7ED957"/>
                </a:solidFill>
                <a:latin typeface="Fira Code"/>
              </a:rPr>
              <a:t>30</a:t>
            </a:r>
          </a:p>
          <a:p>
            <a:pPr>
              <a:lnSpc>
                <a:spcPts val="3077"/>
              </a:lnSpc>
            </a:pPr>
            <a:r>
              <a:rPr lang="en-US" sz="2198">
                <a:solidFill>
                  <a:srgbClr val="FBF3E4"/>
                </a:solidFill>
                <a:latin typeface="Fira Code"/>
              </a:rPr>
              <a:t>}</a:t>
            </a:r>
          </a:p>
        </p:txBody>
      </p:sp>
      <p:grpSp>
        <p:nvGrpSpPr>
          <p:cNvPr id="25" name="Group 25"/>
          <p:cNvGrpSpPr/>
          <p:nvPr/>
        </p:nvGrpSpPr>
        <p:grpSpPr>
          <a:xfrm>
            <a:off x="9458705" y="6555129"/>
            <a:ext cx="3901328" cy="3079046"/>
            <a:chOff x="0" y="0"/>
            <a:chExt cx="694872" cy="548414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694872" cy="548414"/>
            </a:xfrm>
            <a:custGeom>
              <a:avLst/>
              <a:gdLst/>
              <a:ahLst/>
              <a:cxnLst/>
              <a:rect l="l" t="t" r="r" b="b"/>
              <a:pathLst>
                <a:path w="694872" h="548414">
                  <a:moveTo>
                    <a:pt x="0" y="0"/>
                  </a:moveTo>
                  <a:lnTo>
                    <a:pt x="694872" y="0"/>
                  </a:lnTo>
                  <a:lnTo>
                    <a:pt x="694872" y="548414"/>
                  </a:lnTo>
                  <a:lnTo>
                    <a:pt x="0" y="548414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27" name="TextBox 27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28" name="Group 28"/>
          <p:cNvGrpSpPr/>
          <p:nvPr/>
        </p:nvGrpSpPr>
        <p:grpSpPr>
          <a:xfrm>
            <a:off x="9587865" y="6374864"/>
            <a:ext cx="4002237" cy="3129031"/>
            <a:chOff x="0" y="0"/>
            <a:chExt cx="712845" cy="557317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712845" cy="557317"/>
            </a:xfrm>
            <a:custGeom>
              <a:avLst/>
              <a:gdLst/>
              <a:ahLst/>
              <a:cxnLst/>
              <a:rect l="l" t="t" r="r" b="b"/>
              <a:pathLst>
                <a:path w="712845" h="557317">
                  <a:moveTo>
                    <a:pt x="0" y="0"/>
                  </a:moveTo>
                  <a:lnTo>
                    <a:pt x="712845" y="0"/>
                  </a:lnTo>
                  <a:lnTo>
                    <a:pt x="712845" y="557317"/>
                  </a:lnTo>
                  <a:lnTo>
                    <a:pt x="0" y="557317"/>
                  </a:lnTo>
                  <a:close/>
                </a:path>
              </a:pathLst>
            </a:custGeom>
            <a:solidFill>
              <a:srgbClr val="4C618A"/>
            </a:solidFill>
            <a:ln w="57150">
              <a:solidFill>
                <a:srgbClr val="000000"/>
              </a:solidFill>
            </a:ln>
          </p:spPr>
        </p:sp>
        <p:sp>
          <p:nvSpPr>
            <p:cNvPr id="30" name="TextBox 30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31" name="Group 31"/>
          <p:cNvGrpSpPr/>
          <p:nvPr/>
        </p:nvGrpSpPr>
        <p:grpSpPr>
          <a:xfrm>
            <a:off x="9587865" y="6374864"/>
            <a:ext cx="4002237" cy="473522"/>
            <a:chOff x="0" y="0"/>
            <a:chExt cx="976196" cy="115498"/>
          </a:xfrm>
        </p:grpSpPr>
        <p:sp>
          <p:nvSpPr>
            <p:cNvPr id="32" name="Freeform 32"/>
            <p:cNvSpPr/>
            <p:nvPr/>
          </p:nvSpPr>
          <p:spPr>
            <a:xfrm>
              <a:off x="0" y="0"/>
              <a:ext cx="976196" cy="115498"/>
            </a:xfrm>
            <a:custGeom>
              <a:avLst/>
              <a:gdLst/>
              <a:ahLst/>
              <a:cxnLst/>
              <a:rect l="l" t="t" r="r" b="b"/>
              <a:pathLst>
                <a:path w="976196" h="115498">
                  <a:moveTo>
                    <a:pt x="0" y="0"/>
                  </a:moveTo>
                  <a:lnTo>
                    <a:pt x="976196" y="0"/>
                  </a:lnTo>
                  <a:lnTo>
                    <a:pt x="976196" y="115498"/>
                  </a:lnTo>
                  <a:lnTo>
                    <a:pt x="0" y="115498"/>
                  </a:lnTo>
                  <a:close/>
                </a:path>
              </a:pathLst>
            </a:custGeom>
            <a:solidFill>
              <a:srgbClr val="FFFFFF"/>
            </a:solidFill>
            <a:ln w="57150">
              <a:solidFill>
                <a:srgbClr val="000000"/>
              </a:solidFill>
            </a:ln>
          </p:spPr>
        </p:sp>
        <p:sp>
          <p:nvSpPr>
            <p:cNvPr id="33" name="TextBox 33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pic>
        <p:nvPicPr>
          <p:cNvPr id="34" name="Picture 34"/>
          <p:cNvPicPr>
            <a:picLocks noChangeAspect="1"/>
          </p:cNvPicPr>
          <p:nvPr/>
        </p:nvPicPr>
        <p:blipFill>
          <a:blip r:embed="rId2"/>
          <a:srcRect t="25116" r="5098" b="33458"/>
          <a:stretch>
            <a:fillRect/>
          </a:stretch>
        </p:blipFill>
        <p:spPr>
          <a:xfrm>
            <a:off x="9708611" y="6487949"/>
            <a:ext cx="755542" cy="247353"/>
          </a:xfrm>
          <a:prstGeom prst="rect">
            <a:avLst/>
          </a:prstGeom>
        </p:spPr>
      </p:pic>
      <p:sp>
        <p:nvSpPr>
          <p:cNvPr id="35" name="TextBox 35"/>
          <p:cNvSpPr txBox="1"/>
          <p:nvPr/>
        </p:nvSpPr>
        <p:spPr>
          <a:xfrm>
            <a:off x="9910000" y="6956737"/>
            <a:ext cx="3350085" cy="22924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077"/>
              </a:lnSpc>
            </a:pPr>
            <a:r>
              <a:rPr lang="en-US" sz="2198">
                <a:solidFill>
                  <a:srgbClr val="FE8CFE"/>
                </a:solidFill>
                <a:latin typeface="Fira Code"/>
              </a:rPr>
              <a:t>export </a:t>
            </a:r>
            <a:r>
              <a:rPr lang="en-US" sz="2198">
                <a:solidFill>
                  <a:srgbClr val="2DBEB1"/>
                </a:solidFill>
                <a:latin typeface="Fira Code"/>
              </a:rPr>
              <a:t>enum </a:t>
            </a:r>
            <a:r>
              <a:rPr lang="en-US" sz="2198">
                <a:solidFill>
                  <a:srgbClr val="FBF3E4"/>
                </a:solidFill>
                <a:latin typeface="Fira Code"/>
              </a:rPr>
              <a:t>Level {</a:t>
            </a:r>
          </a:p>
          <a:p>
            <a:pPr>
              <a:lnSpc>
                <a:spcPts val="3077"/>
              </a:lnSpc>
            </a:pPr>
            <a:r>
              <a:rPr lang="en-US" sz="2198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2198">
                <a:solidFill>
                  <a:srgbClr val="70FEFE"/>
                </a:solidFill>
                <a:latin typeface="Fira Code"/>
              </a:rPr>
              <a:t>BLUE </a:t>
            </a:r>
            <a:r>
              <a:rPr lang="en-US" sz="2198">
                <a:solidFill>
                  <a:srgbClr val="FBF3E4"/>
                </a:solidFill>
                <a:latin typeface="Fira Code"/>
              </a:rPr>
              <a:t>= </a:t>
            </a:r>
            <a:r>
              <a:rPr lang="en-US" sz="2198">
                <a:solidFill>
                  <a:srgbClr val="F7DF1E"/>
                </a:solidFill>
                <a:latin typeface="Fira Code"/>
              </a:rPr>
              <a:t>"Blue"</a:t>
            </a:r>
            <a:r>
              <a:rPr lang="en-US" sz="2198">
                <a:solidFill>
                  <a:srgbClr val="FBF3E4"/>
                </a:solidFill>
                <a:latin typeface="Fira Code"/>
              </a:rPr>
              <a:t>,</a:t>
            </a:r>
          </a:p>
          <a:p>
            <a:pPr>
              <a:lnSpc>
                <a:spcPts val="3077"/>
              </a:lnSpc>
            </a:pPr>
            <a:r>
              <a:rPr lang="en-US" sz="2198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2198">
                <a:solidFill>
                  <a:srgbClr val="70FEFE"/>
                </a:solidFill>
                <a:latin typeface="Fira Code"/>
              </a:rPr>
              <a:t>YELLOW </a:t>
            </a:r>
            <a:r>
              <a:rPr lang="en-US" sz="2198">
                <a:solidFill>
                  <a:srgbClr val="FBF3E4"/>
                </a:solidFill>
                <a:latin typeface="Fira Code"/>
              </a:rPr>
              <a:t>= </a:t>
            </a:r>
            <a:r>
              <a:rPr lang="en-US" sz="2198">
                <a:solidFill>
                  <a:srgbClr val="F7DF1E"/>
                </a:solidFill>
                <a:latin typeface="Fira Code"/>
              </a:rPr>
              <a:t>"Yellow"</a:t>
            </a:r>
            <a:r>
              <a:rPr lang="en-US" sz="2198">
                <a:solidFill>
                  <a:srgbClr val="FBF3E4"/>
                </a:solidFill>
                <a:latin typeface="Fira Code"/>
              </a:rPr>
              <a:t>,</a:t>
            </a:r>
          </a:p>
          <a:p>
            <a:pPr>
              <a:lnSpc>
                <a:spcPts val="3077"/>
              </a:lnSpc>
            </a:pPr>
            <a:r>
              <a:rPr lang="en-US" sz="2198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2198">
                <a:solidFill>
                  <a:srgbClr val="70FEFE"/>
                </a:solidFill>
                <a:latin typeface="Fira Code"/>
              </a:rPr>
              <a:t>ORANGE </a:t>
            </a:r>
            <a:r>
              <a:rPr lang="en-US" sz="2198">
                <a:solidFill>
                  <a:srgbClr val="FBF3E4"/>
                </a:solidFill>
                <a:latin typeface="Fira Code"/>
              </a:rPr>
              <a:t>= </a:t>
            </a:r>
            <a:r>
              <a:rPr lang="en-US" sz="2198">
                <a:solidFill>
                  <a:srgbClr val="F7DF1E"/>
                </a:solidFill>
                <a:latin typeface="Fira Code"/>
              </a:rPr>
              <a:t>"Orange"</a:t>
            </a:r>
            <a:r>
              <a:rPr lang="en-US" sz="2198">
                <a:solidFill>
                  <a:srgbClr val="FBF3E4"/>
                </a:solidFill>
                <a:latin typeface="Fira Code"/>
              </a:rPr>
              <a:t>,</a:t>
            </a:r>
          </a:p>
          <a:p>
            <a:pPr>
              <a:lnSpc>
                <a:spcPts val="3077"/>
              </a:lnSpc>
            </a:pPr>
            <a:r>
              <a:rPr lang="en-US" sz="2198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2198">
                <a:solidFill>
                  <a:srgbClr val="70FEFE"/>
                </a:solidFill>
                <a:latin typeface="Fira Code"/>
              </a:rPr>
              <a:t>RED </a:t>
            </a:r>
            <a:r>
              <a:rPr lang="en-US" sz="2198">
                <a:solidFill>
                  <a:srgbClr val="FBF3E4"/>
                </a:solidFill>
                <a:latin typeface="Fira Code"/>
              </a:rPr>
              <a:t>= </a:t>
            </a:r>
            <a:r>
              <a:rPr lang="en-US" sz="2198">
                <a:solidFill>
                  <a:srgbClr val="F7DF1E"/>
                </a:solidFill>
                <a:latin typeface="Fira Code"/>
              </a:rPr>
              <a:t>"Red"</a:t>
            </a:r>
          </a:p>
          <a:p>
            <a:pPr>
              <a:lnSpc>
                <a:spcPts val="3077"/>
              </a:lnSpc>
            </a:pPr>
            <a:r>
              <a:rPr lang="en-US" sz="2198">
                <a:solidFill>
                  <a:srgbClr val="FBF3E4"/>
                </a:solidFill>
                <a:latin typeface="Fira Code"/>
              </a:rPr>
              <a:t>}</a:t>
            </a:r>
          </a:p>
        </p:txBody>
      </p:sp>
      <p:grpSp>
        <p:nvGrpSpPr>
          <p:cNvPr id="36" name="Group 36"/>
          <p:cNvGrpSpPr/>
          <p:nvPr/>
        </p:nvGrpSpPr>
        <p:grpSpPr>
          <a:xfrm>
            <a:off x="4697898" y="6489989"/>
            <a:ext cx="3901328" cy="3079046"/>
            <a:chOff x="0" y="0"/>
            <a:chExt cx="694872" cy="548414"/>
          </a:xfrm>
        </p:grpSpPr>
        <p:sp>
          <p:nvSpPr>
            <p:cNvPr id="37" name="Freeform 37"/>
            <p:cNvSpPr/>
            <p:nvPr/>
          </p:nvSpPr>
          <p:spPr>
            <a:xfrm>
              <a:off x="0" y="0"/>
              <a:ext cx="694872" cy="548414"/>
            </a:xfrm>
            <a:custGeom>
              <a:avLst/>
              <a:gdLst/>
              <a:ahLst/>
              <a:cxnLst/>
              <a:rect l="l" t="t" r="r" b="b"/>
              <a:pathLst>
                <a:path w="694872" h="548414">
                  <a:moveTo>
                    <a:pt x="0" y="0"/>
                  </a:moveTo>
                  <a:lnTo>
                    <a:pt x="694872" y="0"/>
                  </a:lnTo>
                  <a:lnTo>
                    <a:pt x="694872" y="548414"/>
                  </a:lnTo>
                  <a:lnTo>
                    <a:pt x="0" y="548414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38" name="TextBox 38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39" name="Group 39"/>
          <p:cNvGrpSpPr/>
          <p:nvPr/>
        </p:nvGrpSpPr>
        <p:grpSpPr>
          <a:xfrm>
            <a:off x="4827058" y="6309724"/>
            <a:ext cx="4002237" cy="3129031"/>
            <a:chOff x="0" y="0"/>
            <a:chExt cx="712845" cy="557317"/>
          </a:xfrm>
        </p:grpSpPr>
        <p:sp>
          <p:nvSpPr>
            <p:cNvPr id="40" name="Freeform 40"/>
            <p:cNvSpPr/>
            <p:nvPr/>
          </p:nvSpPr>
          <p:spPr>
            <a:xfrm>
              <a:off x="0" y="0"/>
              <a:ext cx="712845" cy="557317"/>
            </a:xfrm>
            <a:custGeom>
              <a:avLst/>
              <a:gdLst/>
              <a:ahLst/>
              <a:cxnLst/>
              <a:rect l="l" t="t" r="r" b="b"/>
              <a:pathLst>
                <a:path w="712845" h="557317">
                  <a:moveTo>
                    <a:pt x="0" y="0"/>
                  </a:moveTo>
                  <a:lnTo>
                    <a:pt x="712845" y="0"/>
                  </a:lnTo>
                  <a:lnTo>
                    <a:pt x="712845" y="557317"/>
                  </a:lnTo>
                  <a:lnTo>
                    <a:pt x="0" y="557317"/>
                  </a:lnTo>
                  <a:close/>
                </a:path>
              </a:pathLst>
            </a:custGeom>
            <a:solidFill>
              <a:srgbClr val="4C618A"/>
            </a:solidFill>
            <a:ln w="57150">
              <a:solidFill>
                <a:srgbClr val="000000"/>
              </a:solidFill>
            </a:ln>
          </p:spPr>
        </p:sp>
        <p:sp>
          <p:nvSpPr>
            <p:cNvPr id="41" name="TextBox 41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42" name="Group 42"/>
          <p:cNvGrpSpPr/>
          <p:nvPr/>
        </p:nvGrpSpPr>
        <p:grpSpPr>
          <a:xfrm>
            <a:off x="4827058" y="6309724"/>
            <a:ext cx="4002237" cy="473522"/>
            <a:chOff x="0" y="0"/>
            <a:chExt cx="976196" cy="115498"/>
          </a:xfrm>
        </p:grpSpPr>
        <p:sp>
          <p:nvSpPr>
            <p:cNvPr id="43" name="Freeform 43"/>
            <p:cNvSpPr/>
            <p:nvPr/>
          </p:nvSpPr>
          <p:spPr>
            <a:xfrm>
              <a:off x="0" y="0"/>
              <a:ext cx="976196" cy="115498"/>
            </a:xfrm>
            <a:custGeom>
              <a:avLst/>
              <a:gdLst/>
              <a:ahLst/>
              <a:cxnLst/>
              <a:rect l="l" t="t" r="r" b="b"/>
              <a:pathLst>
                <a:path w="976196" h="115498">
                  <a:moveTo>
                    <a:pt x="0" y="0"/>
                  </a:moveTo>
                  <a:lnTo>
                    <a:pt x="976196" y="0"/>
                  </a:lnTo>
                  <a:lnTo>
                    <a:pt x="976196" y="115498"/>
                  </a:lnTo>
                  <a:lnTo>
                    <a:pt x="0" y="115498"/>
                  </a:lnTo>
                  <a:close/>
                </a:path>
              </a:pathLst>
            </a:custGeom>
            <a:solidFill>
              <a:srgbClr val="FFFFFF"/>
            </a:solidFill>
            <a:ln w="57150">
              <a:solidFill>
                <a:srgbClr val="000000"/>
              </a:solidFill>
            </a:ln>
          </p:spPr>
        </p:sp>
        <p:sp>
          <p:nvSpPr>
            <p:cNvPr id="44" name="TextBox 44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pic>
        <p:nvPicPr>
          <p:cNvPr id="45" name="Picture 45"/>
          <p:cNvPicPr>
            <a:picLocks noChangeAspect="1"/>
          </p:cNvPicPr>
          <p:nvPr/>
        </p:nvPicPr>
        <p:blipFill>
          <a:blip r:embed="rId2"/>
          <a:srcRect t="25116" r="5098" b="33458"/>
          <a:stretch>
            <a:fillRect/>
          </a:stretch>
        </p:blipFill>
        <p:spPr>
          <a:xfrm>
            <a:off x="4947804" y="6422809"/>
            <a:ext cx="755542" cy="247353"/>
          </a:xfrm>
          <a:prstGeom prst="rect">
            <a:avLst/>
          </a:prstGeom>
        </p:spPr>
      </p:pic>
      <p:sp>
        <p:nvSpPr>
          <p:cNvPr id="46" name="TextBox 46"/>
          <p:cNvSpPr txBox="1"/>
          <p:nvPr/>
        </p:nvSpPr>
        <p:spPr>
          <a:xfrm>
            <a:off x="5149193" y="6891598"/>
            <a:ext cx="3182838" cy="23254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077"/>
              </a:lnSpc>
            </a:pPr>
            <a:r>
              <a:rPr lang="en-US" sz="2198">
                <a:solidFill>
                  <a:srgbClr val="FE8CFE"/>
                </a:solidFill>
                <a:latin typeface="Fira Code"/>
              </a:rPr>
              <a:t>export </a:t>
            </a:r>
            <a:r>
              <a:rPr lang="en-US" sz="2198">
                <a:solidFill>
                  <a:srgbClr val="2DBEB1"/>
                </a:solidFill>
                <a:latin typeface="Fira Code"/>
              </a:rPr>
              <a:t>enum </a:t>
            </a:r>
            <a:r>
              <a:rPr lang="en-US" sz="2198">
                <a:solidFill>
                  <a:srgbClr val="FBF3E4"/>
                </a:solidFill>
                <a:latin typeface="Fira Code"/>
              </a:rPr>
              <a:t>Level {</a:t>
            </a:r>
          </a:p>
          <a:p>
            <a:pPr>
              <a:lnSpc>
                <a:spcPts val="3077"/>
              </a:lnSpc>
            </a:pPr>
            <a:r>
              <a:rPr lang="en-US" sz="2198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2198">
                <a:solidFill>
                  <a:srgbClr val="70FEFE"/>
                </a:solidFill>
                <a:latin typeface="Fira Code"/>
              </a:rPr>
              <a:t>BLUE </a:t>
            </a:r>
            <a:r>
              <a:rPr lang="en-US" sz="2198">
                <a:solidFill>
                  <a:srgbClr val="FBF3E4"/>
                </a:solidFill>
                <a:latin typeface="Fira Code"/>
              </a:rPr>
              <a:t>= </a:t>
            </a:r>
            <a:r>
              <a:rPr lang="en-US" sz="2198">
                <a:solidFill>
                  <a:srgbClr val="7ED957"/>
                </a:solidFill>
                <a:latin typeface="Fira Code"/>
              </a:rPr>
              <a:t>1</a:t>
            </a:r>
            <a:r>
              <a:rPr lang="en-US" sz="2198">
                <a:solidFill>
                  <a:srgbClr val="FBF3E4"/>
                </a:solidFill>
                <a:latin typeface="Fira Code"/>
              </a:rPr>
              <a:t>,  </a:t>
            </a:r>
            <a:r>
              <a:rPr lang="en-US" sz="2198">
                <a:solidFill>
                  <a:srgbClr val="D9D9D9"/>
                </a:solidFill>
                <a:latin typeface="Fira Code"/>
              </a:rPr>
              <a:t>\\ 1</a:t>
            </a:r>
          </a:p>
          <a:p>
            <a:pPr>
              <a:lnSpc>
                <a:spcPts val="3077"/>
              </a:lnSpc>
            </a:pPr>
            <a:r>
              <a:rPr lang="en-US" sz="2198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2198">
                <a:solidFill>
                  <a:srgbClr val="70FEFE"/>
                </a:solidFill>
                <a:latin typeface="Fira Code"/>
              </a:rPr>
              <a:t>YELLOW</a:t>
            </a:r>
            <a:r>
              <a:rPr lang="en-US" sz="2198">
                <a:solidFill>
                  <a:srgbClr val="FBF3E4"/>
                </a:solidFill>
                <a:latin typeface="Fira Code"/>
              </a:rPr>
              <a:t>,   </a:t>
            </a:r>
            <a:r>
              <a:rPr lang="en-US" sz="2198">
                <a:solidFill>
                  <a:srgbClr val="D9D9D9"/>
                </a:solidFill>
                <a:latin typeface="Fira Code"/>
              </a:rPr>
              <a:t> \\ 2</a:t>
            </a:r>
          </a:p>
          <a:p>
            <a:pPr>
              <a:lnSpc>
                <a:spcPts val="3077"/>
              </a:lnSpc>
            </a:pPr>
            <a:r>
              <a:rPr lang="en-US" sz="2198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2198">
                <a:solidFill>
                  <a:srgbClr val="70FEFE"/>
                </a:solidFill>
                <a:latin typeface="Fira Code"/>
              </a:rPr>
              <a:t>ORANGE</a:t>
            </a:r>
            <a:r>
              <a:rPr lang="en-US" sz="2198">
                <a:solidFill>
                  <a:srgbClr val="FBF3E4"/>
                </a:solidFill>
                <a:latin typeface="Fira Code"/>
              </a:rPr>
              <a:t>,   </a:t>
            </a:r>
            <a:r>
              <a:rPr lang="en-US" sz="2198">
                <a:solidFill>
                  <a:srgbClr val="D9D9D9"/>
                </a:solidFill>
                <a:latin typeface="Fira Code"/>
              </a:rPr>
              <a:t> \\ 3</a:t>
            </a:r>
          </a:p>
          <a:p>
            <a:pPr>
              <a:lnSpc>
                <a:spcPts val="3077"/>
              </a:lnSpc>
            </a:pPr>
            <a:r>
              <a:rPr lang="en-US" sz="2198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2198">
                <a:solidFill>
                  <a:srgbClr val="70FEFE"/>
                </a:solidFill>
                <a:latin typeface="Fira Code"/>
              </a:rPr>
              <a:t>RED        </a:t>
            </a:r>
            <a:r>
              <a:rPr lang="en-US" sz="2198">
                <a:solidFill>
                  <a:srgbClr val="D9D9D9"/>
                </a:solidFill>
                <a:latin typeface="Fira Code"/>
              </a:rPr>
              <a:t>\\ 4</a:t>
            </a:r>
          </a:p>
          <a:p>
            <a:pPr>
              <a:lnSpc>
                <a:spcPts val="3077"/>
              </a:lnSpc>
            </a:pPr>
            <a:r>
              <a:rPr lang="en-US" sz="2198">
                <a:solidFill>
                  <a:srgbClr val="FBF3E4"/>
                </a:solidFill>
                <a:latin typeface="Fira Code"/>
              </a:rPr>
              <a:t>}</a:t>
            </a:r>
          </a:p>
        </p:txBody>
      </p:sp>
      <p:grpSp>
        <p:nvGrpSpPr>
          <p:cNvPr id="47" name="Group 47"/>
          <p:cNvGrpSpPr/>
          <p:nvPr/>
        </p:nvGrpSpPr>
        <p:grpSpPr>
          <a:xfrm>
            <a:off x="12985815" y="1237596"/>
            <a:ext cx="4273485" cy="1089350"/>
            <a:chOff x="0" y="0"/>
            <a:chExt cx="14484956" cy="3692346"/>
          </a:xfrm>
        </p:grpSpPr>
        <p:sp>
          <p:nvSpPr>
            <p:cNvPr id="48" name="Freeform 48"/>
            <p:cNvSpPr/>
            <p:nvPr/>
          </p:nvSpPr>
          <p:spPr>
            <a:xfrm>
              <a:off x="31750" y="31750"/>
              <a:ext cx="14421456" cy="3628846"/>
            </a:xfrm>
            <a:custGeom>
              <a:avLst/>
              <a:gdLst/>
              <a:ahLst/>
              <a:cxnLst/>
              <a:rect l="l" t="t" r="r" b="b"/>
              <a:pathLst>
                <a:path w="14421456" h="3628846">
                  <a:moveTo>
                    <a:pt x="14328746" y="3628846"/>
                  </a:moveTo>
                  <a:lnTo>
                    <a:pt x="92710" y="3628846"/>
                  </a:lnTo>
                  <a:cubicBezTo>
                    <a:pt x="41910" y="3628846"/>
                    <a:pt x="0" y="3586936"/>
                    <a:pt x="0" y="353613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4327476" y="0"/>
                  </a:lnTo>
                  <a:cubicBezTo>
                    <a:pt x="14378276" y="0"/>
                    <a:pt x="14420186" y="41910"/>
                    <a:pt x="14420186" y="92710"/>
                  </a:cubicBezTo>
                  <a:lnTo>
                    <a:pt x="14420186" y="3534866"/>
                  </a:lnTo>
                  <a:cubicBezTo>
                    <a:pt x="14421456" y="3586936"/>
                    <a:pt x="14379546" y="3628846"/>
                    <a:pt x="14328746" y="3628846"/>
                  </a:cubicBezTo>
                  <a:close/>
                </a:path>
              </a:pathLst>
            </a:custGeom>
            <a:solidFill>
              <a:srgbClr val="F9C041"/>
            </a:solidFill>
          </p:spPr>
        </p:sp>
        <p:sp>
          <p:nvSpPr>
            <p:cNvPr id="49" name="Freeform 49"/>
            <p:cNvSpPr/>
            <p:nvPr/>
          </p:nvSpPr>
          <p:spPr>
            <a:xfrm>
              <a:off x="0" y="0"/>
              <a:ext cx="14484956" cy="3692347"/>
            </a:xfrm>
            <a:custGeom>
              <a:avLst/>
              <a:gdLst/>
              <a:ahLst/>
              <a:cxnLst/>
              <a:rect l="l" t="t" r="r" b="b"/>
              <a:pathLst>
                <a:path w="14484956" h="3692347">
                  <a:moveTo>
                    <a:pt x="14360496" y="59690"/>
                  </a:moveTo>
                  <a:cubicBezTo>
                    <a:pt x="14396056" y="59690"/>
                    <a:pt x="14425265" y="88900"/>
                    <a:pt x="14425265" y="124460"/>
                  </a:cubicBezTo>
                  <a:lnTo>
                    <a:pt x="14425265" y="3567886"/>
                  </a:lnTo>
                  <a:cubicBezTo>
                    <a:pt x="14425265" y="3603447"/>
                    <a:pt x="14396056" y="3632657"/>
                    <a:pt x="14360496" y="3632657"/>
                  </a:cubicBezTo>
                  <a:lnTo>
                    <a:pt x="124460" y="3632657"/>
                  </a:lnTo>
                  <a:cubicBezTo>
                    <a:pt x="88900" y="3632657"/>
                    <a:pt x="59690" y="3603447"/>
                    <a:pt x="59690" y="356788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4360496" y="59690"/>
                  </a:lnTo>
                  <a:moveTo>
                    <a:pt x="1436049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3567886"/>
                  </a:lnTo>
                  <a:cubicBezTo>
                    <a:pt x="0" y="3636466"/>
                    <a:pt x="55880" y="3692347"/>
                    <a:pt x="124460" y="3692347"/>
                  </a:cubicBezTo>
                  <a:lnTo>
                    <a:pt x="14360496" y="3692347"/>
                  </a:lnTo>
                  <a:cubicBezTo>
                    <a:pt x="14429076" y="3692347"/>
                    <a:pt x="14484956" y="3636466"/>
                    <a:pt x="14484956" y="3567886"/>
                  </a:cubicBezTo>
                  <a:lnTo>
                    <a:pt x="14484956" y="124460"/>
                  </a:lnTo>
                  <a:cubicBezTo>
                    <a:pt x="14484956" y="55880"/>
                    <a:pt x="14429076" y="0"/>
                    <a:pt x="14360496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pic>
        <p:nvPicPr>
          <p:cNvPr id="50" name="Picture 5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6449121">
            <a:off x="11777879" y="1545047"/>
            <a:ext cx="1213536" cy="878297"/>
          </a:xfrm>
          <a:prstGeom prst="rect">
            <a:avLst/>
          </a:prstGeom>
        </p:spPr>
      </p:pic>
      <p:sp>
        <p:nvSpPr>
          <p:cNvPr id="51" name="TextBox 51"/>
          <p:cNvSpPr txBox="1"/>
          <p:nvPr/>
        </p:nvSpPr>
        <p:spPr>
          <a:xfrm>
            <a:off x="13111886" y="1494621"/>
            <a:ext cx="4021343" cy="4895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022"/>
              </a:lnSpc>
              <a:spcBef>
                <a:spcPct val="0"/>
              </a:spcBef>
            </a:pPr>
            <a:r>
              <a:rPr lang="en-US" sz="2681">
                <a:solidFill>
                  <a:srgbClr val="000000"/>
                </a:solidFill>
                <a:latin typeface="Montserrat"/>
              </a:rPr>
              <a:t>Numérico e explicito</a:t>
            </a:r>
          </a:p>
        </p:txBody>
      </p:sp>
      <p:grpSp>
        <p:nvGrpSpPr>
          <p:cNvPr id="52" name="Group 52"/>
          <p:cNvGrpSpPr/>
          <p:nvPr/>
        </p:nvGrpSpPr>
        <p:grpSpPr>
          <a:xfrm>
            <a:off x="257419" y="4259390"/>
            <a:ext cx="4273485" cy="1089350"/>
            <a:chOff x="0" y="0"/>
            <a:chExt cx="14484956" cy="3692346"/>
          </a:xfrm>
        </p:grpSpPr>
        <p:sp>
          <p:nvSpPr>
            <p:cNvPr id="53" name="Freeform 53"/>
            <p:cNvSpPr/>
            <p:nvPr/>
          </p:nvSpPr>
          <p:spPr>
            <a:xfrm>
              <a:off x="31750" y="31750"/>
              <a:ext cx="14421456" cy="3628846"/>
            </a:xfrm>
            <a:custGeom>
              <a:avLst/>
              <a:gdLst/>
              <a:ahLst/>
              <a:cxnLst/>
              <a:rect l="l" t="t" r="r" b="b"/>
              <a:pathLst>
                <a:path w="14421456" h="3628846">
                  <a:moveTo>
                    <a:pt x="14328746" y="3628846"/>
                  </a:moveTo>
                  <a:lnTo>
                    <a:pt x="92710" y="3628846"/>
                  </a:lnTo>
                  <a:cubicBezTo>
                    <a:pt x="41910" y="3628846"/>
                    <a:pt x="0" y="3586936"/>
                    <a:pt x="0" y="353613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4327476" y="0"/>
                  </a:lnTo>
                  <a:cubicBezTo>
                    <a:pt x="14378276" y="0"/>
                    <a:pt x="14420186" y="41910"/>
                    <a:pt x="14420186" y="92710"/>
                  </a:cubicBezTo>
                  <a:lnTo>
                    <a:pt x="14420186" y="3534866"/>
                  </a:lnTo>
                  <a:cubicBezTo>
                    <a:pt x="14421456" y="3586936"/>
                    <a:pt x="14379546" y="3628846"/>
                    <a:pt x="14328746" y="3628846"/>
                  </a:cubicBezTo>
                  <a:close/>
                </a:path>
              </a:pathLst>
            </a:custGeom>
            <a:solidFill>
              <a:srgbClr val="F9C041"/>
            </a:solidFill>
          </p:spPr>
        </p:sp>
        <p:sp>
          <p:nvSpPr>
            <p:cNvPr id="54" name="Freeform 54"/>
            <p:cNvSpPr/>
            <p:nvPr/>
          </p:nvSpPr>
          <p:spPr>
            <a:xfrm>
              <a:off x="0" y="0"/>
              <a:ext cx="14484956" cy="3692347"/>
            </a:xfrm>
            <a:custGeom>
              <a:avLst/>
              <a:gdLst/>
              <a:ahLst/>
              <a:cxnLst/>
              <a:rect l="l" t="t" r="r" b="b"/>
              <a:pathLst>
                <a:path w="14484956" h="3692347">
                  <a:moveTo>
                    <a:pt x="14360496" y="59690"/>
                  </a:moveTo>
                  <a:cubicBezTo>
                    <a:pt x="14396056" y="59690"/>
                    <a:pt x="14425265" y="88900"/>
                    <a:pt x="14425265" y="124460"/>
                  </a:cubicBezTo>
                  <a:lnTo>
                    <a:pt x="14425265" y="3567886"/>
                  </a:lnTo>
                  <a:cubicBezTo>
                    <a:pt x="14425265" y="3603447"/>
                    <a:pt x="14396056" y="3632657"/>
                    <a:pt x="14360496" y="3632657"/>
                  </a:cubicBezTo>
                  <a:lnTo>
                    <a:pt x="124460" y="3632657"/>
                  </a:lnTo>
                  <a:cubicBezTo>
                    <a:pt x="88900" y="3632657"/>
                    <a:pt x="59690" y="3603447"/>
                    <a:pt x="59690" y="356788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4360496" y="59690"/>
                  </a:lnTo>
                  <a:moveTo>
                    <a:pt x="1436049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3567886"/>
                  </a:lnTo>
                  <a:cubicBezTo>
                    <a:pt x="0" y="3636466"/>
                    <a:pt x="55880" y="3692347"/>
                    <a:pt x="124460" y="3692347"/>
                  </a:cubicBezTo>
                  <a:lnTo>
                    <a:pt x="14360496" y="3692347"/>
                  </a:lnTo>
                  <a:cubicBezTo>
                    <a:pt x="14429076" y="3692347"/>
                    <a:pt x="14484956" y="3636466"/>
                    <a:pt x="14484956" y="3567886"/>
                  </a:cubicBezTo>
                  <a:lnTo>
                    <a:pt x="14484956" y="124460"/>
                  </a:lnTo>
                  <a:cubicBezTo>
                    <a:pt x="14484956" y="55880"/>
                    <a:pt x="14429076" y="0"/>
                    <a:pt x="14360496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pic>
        <p:nvPicPr>
          <p:cNvPr id="55" name="Picture 5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-10800000" flipH="1">
            <a:off x="3484362" y="3381093"/>
            <a:ext cx="1213536" cy="878297"/>
          </a:xfrm>
          <a:prstGeom prst="rect">
            <a:avLst/>
          </a:prstGeom>
        </p:spPr>
      </p:pic>
      <p:sp>
        <p:nvSpPr>
          <p:cNvPr id="56" name="TextBox 56"/>
          <p:cNvSpPr txBox="1"/>
          <p:nvPr/>
        </p:nvSpPr>
        <p:spPr>
          <a:xfrm>
            <a:off x="383490" y="4516415"/>
            <a:ext cx="4021343" cy="4895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022"/>
              </a:lnSpc>
              <a:spcBef>
                <a:spcPct val="0"/>
              </a:spcBef>
            </a:pPr>
            <a:r>
              <a:rPr lang="en-US" sz="2681">
                <a:solidFill>
                  <a:srgbClr val="000000"/>
                </a:solidFill>
                <a:latin typeface="Montserrat"/>
              </a:rPr>
              <a:t>Numérico e implicito</a:t>
            </a:r>
          </a:p>
        </p:txBody>
      </p:sp>
      <p:grpSp>
        <p:nvGrpSpPr>
          <p:cNvPr id="57" name="Group 57"/>
          <p:cNvGrpSpPr/>
          <p:nvPr/>
        </p:nvGrpSpPr>
        <p:grpSpPr>
          <a:xfrm>
            <a:off x="173922" y="7951327"/>
            <a:ext cx="4273485" cy="1089350"/>
            <a:chOff x="0" y="0"/>
            <a:chExt cx="14484956" cy="3692346"/>
          </a:xfrm>
        </p:grpSpPr>
        <p:sp>
          <p:nvSpPr>
            <p:cNvPr id="58" name="Freeform 58"/>
            <p:cNvSpPr/>
            <p:nvPr/>
          </p:nvSpPr>
          <p:spPr>
            <a:xfrm>
              <a:off x="31750" y="31750"/>
              <a:ext cx="14421456" cy="3628846"/>
            </a:xfrm>
            <a:custGeom>
              <a:avLst/>
              <a:gdLst/>
              <a:ahLst/>
              <a:cxnLst/>
              <a:rect l="l" t="t" r="r" b="b"/>
              <a:pathLst>
                <a:path w="14421456" h="3628846">
                  <a:moveTo>
                    <a:pt x="14328746" y="3628846"/>
                  </a:moveTo>
                  <a:lnTo>
                    <a:pt x="92710" y="3628846"/>
                  </a:lnTo>
                  <a:cubicBezTo>
                    <a:pt x="41910" y="3628846"/>
                    <a:pt x="0" y="3586936"/>
                    <a:pt x="0" y="353613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4327476" y="0"/>
                  </a:lnTo>
                  <a:cubicBezTo>
                    <a:pt x="14378276" y="0"/>
                    <a:pt x="14420186" y="41910"/>
                    <a:pt x="14420186" y="92710"/>
                  </a:cubicBezTo>
                  <a:lnTo>
                    <a:pt x="14420186" y="3534866"/>
                  </a:lnTo>
                  <a:cubicBezTo>
                    <a:pt x="14421456" y="3586936"/>
                    <a:pt x="14379546" y="3628846"/>
                    <a:pt x="14328746" y="3628846"/>
                  </a:cubicBezTo>
                  <a:close/>
                </a:path>
              </a:pathLst>
            </a:custGeom>
            <a:solidFill>
              <a:srgbClr val="F9C041"/>
            </a:solidFill>
          </p:spPr>
        </p:sp>
        <p:sp>
          <p:nvSpPr>
            <p:cNvPr id="59" name="Freeform 59"/>
            <p:cNvSpPr/>
            <p:nvPr/>
          </p:nvSpPr>
          <p:spPr>
            <a:xfrm>
              <a:off x="0" y="0"/>
              <a:ext cx="14484956" cy="3692347"/>
            </a:xfrm>
            <a:custGeom>
              <a:avLst/>
              <a:gdLst/>
              <a:ahLst/>
              <a:cxnLst/>
              <a:rect l="l" t="t" r="r" b="b"/>
              <a:pathLst>
                <a:path w="14484956" h="3692347">
                  <a:moveTo>
                    <a:pt x="14360496" y="59690"/>
                  </a:moveTo>
                  <a:cubicBezTo>
                    <a:pt x="14396056" y="59690"/>
                    <a:pt x="14425265" y="88900"/>
                    <a:pt x="14425265" y="124460"/>
                  </a:cubicBezTo>
                  <a:lnTo>
                    <a:pt x="14425265" y="3567886"/>
                  </a:lnTo>
                  <a:cubicBezTo>
                    <a:pt x="14425265" y="3603447"/>
                    <a:pt x="14396056" y="3632657"/>
                    <a:pt x="14360496" y="3632657"/>
                  </a:cubicBezTo>
                  <a:lnTo>
                    <a:pt x="124460" y="3632657"/>
                  </a:lnTo>
                  <a:cubicBezTo>
                    <a:pt x="88900" y="3632657"/>
                    <a:pt x="59690" y="3603447"/>
                    <a:pt x="59690" y="356788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4360496" y="59690"/>
                  </a:lnTo>
                  <a:moveTo>
                    <a:pt x="1436049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3567886"/>
                  </a:lnTo>
                  <a:cubicBezTo>
                    <a:pt x="0" y="3636466"/>
                    <a:pt x="55880" y="3692347"/>
                    <a:pt x="124460" y="3692347"/>
                  </a:cubicBezTo>
                  <a:lnTo>
                    <a:pt x="14360496" y="3692347"/>
                  </a:lnTo>
                  <a:cubicBezTo>
                    <a:pt x="14429076" y="3692347"/>
                    <a:pt x="14484956" y="3636466"/>
                    <a:pt x="14484956" y="3567886"/>
                  </a:cubicBezTo>
                  <a:lnTo>
                    <a:pt x="14484956" y="124460"/>
                  </a:lnTo>
                  <a:cubicBezTo>
                    <a:pt x="14484956" y="55880"/>
                    <a:pt x="14429076" y="0"/>
                    <a:pt x="14360496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pic>
        <p:nvPicPr>
          <p:cNvPr id="60" name="Picture 6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-10800000" flipH="1">
            <a:off x="3400865" y="7073030"/>
            <a:ext cx="1213536" cy="878297"/>
          </a:xfrm>
          <a:prstGeom prst="rect">
            <a:avLst/>
          </a:prstGeom>
        </p:spPr>
      </p:pic>
      <p:sp>
        <p:nvSpPr>
          <p:cNvPr id="61" name="TextBox 61"/>
          <p:cNvSpPr txBox="1"/>
          <p:nvPr/>
        </p:nvSpPr>
        <p:spPr>
          <a:xfrm>
            <a:off x="299993" y="7955339"/>
            <a:ext cx="4021343" cy="9956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022"/>
              </a:lnSpc>
              <a:spcBef>
                <a:spcPct val="0"/>
              </a:spcBef>
            </a:pPr>
            <a:r>
              <a:rPr lang="en-US" sz="2681">
                <a:solidFill>
                  <a:srgbClr val="000000"/>
                </a:solidFill>
                <a:latin typeface="Montserrat"/>
              </a:rPr>
              <a:t>Numérico e explicito incremental</a:t>
            </a:r>
          </a:p>
        </p:txBody>
      </p:sp>
      <p:grpSp>
        <p:nvGrpSpPr>
          <p:cNvPr id="62" name="Group 62"/>
          <p:cNvGrpSpPr/>
          <p:nvPr/>
        </p:nvGrpSpPr>
        <p:grpSpPr>
          <a:xfrm>
            <a:off x="14569151" y="8041064"/>
            <a:ext cx="2564078" cy="1089350"/>
            <a:chOff x="0" y="0"/>
            <a:chExt cx="8690931" cy="3692346"/>
          </a:xfrm>
        </p:grpSpPr>
        <p:sp>
          <p:nvSpPr>
            <p:cNvPr id="63" name="Freeform 63"/>
            <p:cNvSpPr/>
            <p:nvPr/>
          </p:nvSpPr>
          <p:spPr>
            <a:xfrm>
              <a:off x="31750" y="31750"/>
              <a:ext cx="8627431" cy="3628846"/>
            </a:xfrm>
            <a:custGeom>
              <a:avLst/>
              <a:gdLst/>
              <a:ahLst/>
              <a:cxnLst/>
              <a:rect l="l" t="t" r="r" b="b"/>
              <a:pathLst>
                <a:path w="8627431" h="3628846">
                  <a:moveTo>
                    <a:pt x="8534721" y="3628846"/>
                  </a:moveTo>
                  <a:lnTo>
                    <a:pt x="92710" y="3628846"/>
                  </a:lnTo>
                  <a:cubicBezTo>
                    <a:pt x="41910" y="3628846"/>
                    <a:pt x="0" y="3586936"/>
                    <a:pt x="0" y="353613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8533450" y="0"/>
                  </a:lnTo>
                  <a:cubicBezTo>
                    <a:pt x="8584250" y="0"/>
                    <a:pt x="8626161" y="41910"/>
                    <a:pt x="8626161" y="92710"/>
                  </a:cubicBezTo>
                  <a:lnTo>
                    <a:pt x="8626161" y="3534866"/>
                  </a:lnTo>
                  <a:cubicBezTo>
                    <a:pt x="8627431" y="3586936"/>
                    <a:pt x="8585521" y="3628846"/>
                    <a:pt x="8534721" y="3628846"/>
                  </a:cubicBezTo>
                  <a:close/>
                </a:path>
              </a:pathLst>
            </a:custGeom>
            <a:solidFill>
              <a:srgbClr val="F9C041"/>
            </a:solidFill>
          </p:spPr>
        </p:sp>
        <p:sp>
          <p:nvSpPr>
            <p:cNvPr id="64" name="Freeform 64"/>
            <p:cNvSpPr/>
            <p:nvPr/>
          </p:nvSpPr>
          <p:spPr>
            <a:xfrm>
              <a:off x="0" y="0"/>
              <a:ext cx="8690931" cy="3692347"/>
            </a:xfrm>
            <a:custGeom>
              <a:avLst/>
              <a:gdLst/>
              <a:ahLst/>
              <a:cxnLst/>
              <a:rect l="l" t="t" r="r" b="b"/>
              <a:pathLst>
                <a:path w="8690931" h="3692347">
                  <a:moveTo>
                    <a:pt x="8566471" y="59690"/>
                  </a:moveTo>
                  <a:cubicBezTo>
                    <a:pt x="8602031" y="59690"/>
                    <a:pt x="8631241" y="88900"/>
                    <a:pt x="8631241" y="124460"/>
                  </a:cubicBezTo>
                  <a:lnTo>
                    <a:pt x="8631241" y="3567886"/>
                  </a:lnTo>
                  <a:cubicBezTo>
                    <a:pt x="8631241" y="3603447"/>
                    <a:pt x="8602031" y="3632657"/>
                    <a:pt x="8566471" y="3632657"/>
                  </a:cubicBezTo>
                  <a:lnTo>
                    <a:pt x="124460" y="3632657"/>
                  </a:lnTo>
                  <a:cubicBezTo>
                    <a:pt x="88900" y="3632657"/>
                    <a:pt x="59690" y="3603447"/>
                    <a:pt x="59690" y="356788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8566471" y="59690"/>
                  </a:lnTo>
                  <a:moveTo>
                    <a:pt x="8566471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3567886"/>
                  </a:lnTo>
                  <a:cubicBezTo>
                    <a:pt x="0" y="3636466"/>
                    <a:pt x="55880" y="3692347"/>
                    <a:pt x="124460" y="3692347"/>
                  </a:cubicBezTo>
                  <a:lnTo>
                    <a:pt x="8566471" y="3692347"/>
                  </a:lnTo>
                  <a:cubicBezTo>
                    <a:pt x="8635051" y="3692347"/>
                    <a:pt x="8690931" y="3636466"/>
                    <a:pt x="8690931" y="3567886"/>
                  </a:cubicBezTo>
                  <a:lnTo>
                    <a:pt x="8690931" y="124460"/>
                  </a:lnTo>
                  <a:cubicBezTo>
                    <a:pt x="8690931" y="55880"/>
                    <a:pt x="8635051" y="0"/>
                    <a:pt x="8566471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65" name="TextBox 65"/>
          <p:cNvSpPr txBox="1"/>
          <p:nvPr/>
        </p:nvSpPr>
        <p:spPr>
          <a:xfrm>
            <a:off x="13837752" y="8298090"/>
            <a:ext cx="4021343" cy="4895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022"/>
              </a:lnSpc>
              <a:spcBef>
                <a:spcPct val="0"/>
              </a:spcBef>
            </a:pPr>
            <a:r>
              <a:rPr lang="en-US" sz="2681">
                <a:solidFill>
                  <a:srgbClr val="000000"/>
                </a:solidFill>
                <a:latin typeface="Montserrat"/>
              </a:rPr>
              <a:t>String</a:t>
            </a:r>
          </a:p>
        </p:txBody>
      </p:sp>
      <p:pic>
        <p:nvPicPr>
          <p:cNvPr id="66" name="Picture 6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10031744">
            <a:off x="13758063" y="7381965"/>
            <a:ext cx="1213536" cy="878297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3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994301" y="1097635"/>
            <a:ext cx="7616349" cy="1597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1883"/>
              </a:lnSpc>
            </a:pPr>
            <a:r>
              <a:rPr lang="en-US" sz="11883">
                <a:solidFill>
                  <a:srgbClr val="000000"/>
                </a:solidFill>
                <a:latin typeface="Bebas Neue Bold"/>
              </a:rPr>
              <a:t>ENUMERADORES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9595006" y="3403953"/>
            <a:ext cx="4734809" cy="5152586"/>
            <a:chOff x="0" y="0"/>
            <a:chExt cx="843324" cy="917735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43324" cy="917735"/>
            </a:xfrm>
            <a:custGeom>
              <a:avLst/>
              <a:gdLst/>
              <a:ahLst/>
              <a:cxnLst/>
              <a:rect l="l" t="t" r="r" b="b"/>
              <a:pathLst>
                <a:path w="843324" h="917735">
                  <a:moveTo>
                    <a:pt x="0" y="0"/>
                  </a:moveTo>
                  <a:lnTo>
                    <a:pt x="843324" y="0"/>
                  </a:lnTo>
                  <a:lnTo>
                    <a:pt x="843324" y="917735"/>
                  </a:lnTo>
                  <a:lnTo>
                    <a:pt x="0" y="917735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9724166" y="3223688"/>
            <a:ext cx="4862217" cy="5177805"/>
            <a:chOff x="0" y="0"/>
            <a:chExt cx="866017" cy="92222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66017" cy="922227"/>
            </a:xfrm>
            <a:custGeom>
              <a:avLst/>
              <a:gdLst/>
              <a:ahLst/>
              <a:cxnLst/>
              <a:rect l="l" t="t" r="r" b="b"/>
              <a:pathLst>
                <a:path w="866017" h="922227">
                  <a:moveTo>
                    <a:pt x="0" y="0"/>
                  </a:moveTo>
                  <a:lnTo>
                    <a:pt x="866017" y="0"/>
                  </a:lnTo>
                  <a:lnTo>
                    <a:pt x="866017" y="922227"/>
                  </a:lnTo>
                  <a:lnTo>
                    <a:pt x="0" y="922227"/>
                  </a:lnTo>
                  <a:close/>
                </a:path>
              </a:pathLst>
            </a:custGeom>
            <a:solidFill>
              <a:srgbClr val="4C618A"/>
            </a:solidFill>
            <a:ln w="57150">
              <a:solidFill>
                <a:srgbClr val="000000"/>
              </a:solidFill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9724166" y="3223688"/>
            <a:ext cx="4862217" cy="473522"/>
            <a:chOff x="0" y="0"/>
            <a:chExt cx="1185956" cy="115498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185956" cy="115498"/>
            </a:xfrm>
            <a:custGeom>
              <a:avLst/>
              <a:gdLst/>
              <a:ahLst/>
              <a:cxnLst/>
              <a:rect l="l" t="t" r="r" b="b"/>
              <a:pathLst>
                <a:path w="1185956" h="115498">
                  <a:moveTo>
                    <a:pt x="0" y="0"/>
                  </a:moveTo>
                  <a:lnTo>
                    <a:pt x="1185956" y="0"/>
                  </a:lnTo>
                  <a:lnTo>
                    <a:pt x="1185956" y="115498"/>
                  </a:lnTo>
                  <a:lnTo>
                    <a:pt x="0" y="115498"/>
                  </a:lnTo>
                  <a:close/>
                </a:path>
              </a:pathLst>
            </a:custGeom>
            <a:solidFill>
              <a:srgbClr val="FFFFFF"/>
            </a:solidFill>
            <a:ln w="57150">
              <a:solidFill>
                <a:srgbClr val="000000"/>
              </a:solidFill>
            </a:ln>
          </p:spPr>
        </p:sp>
        <p:sp>
          <p:nvSpPr>
            <p:cNvPr id="11" name="TextBox 11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2"/>
          <a:srcRect t="25116" r="5098" b="33458"/>
          <a:stretch>
            <a:fillRect/>
          </a:stretch>
        </p:blipFill>
        <p:spPr>
          <a:xfrm>
            <a:off x="9844912" y="3336773"/>
            <a:ext cx="755542" cy="247353"/>
          </a:xfrm>
          <a:prstGeom prst="rect">
            <a:avLst/>
          </a:prstGeom>
        </p:spPr>
      </p:pic>
      <p:sp>
        <p:nvSpPr>
          <p:cNvPr id="13" name="TextBox 13"/>
          <p:cNvSpPr txBox="1"/>
          <p:nvPr/>
        </p:nvSpPr>
        <p:spPr>
          <a:xfrm>
            <a:off x="10046301" y="3805562"/>
            <a:ext cx="4188172" cy="42780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077"/>
              </a:lnSpc>
            </a:pPr>
            <a:r>
              <a:rPr lang="en-US" sz="2198">
                <a:solidFill>
                  <a:srgbClr val="FE8CFE"/>
                </a:solidFill>
                <a:latin typeface="Fira Code"/>
              </a:rPr>
              <a:t>export </a:t>
            </a:r>
            <a:r>
              <a:rPr lang="en-US" sz="2198">
                <a:solidFill>
                  <a:srgbClr val="2DBEB1"/>
                </a:solidFill>
                <a:latin typeface="Fira Code"/>
              </a:rPr>
              <a:t>class </a:t>
            </a:r>
            <a:r>
              <a:rPr lang="en-US" sz="2198">
                <a:solidFill>
                  <a:srgbClr val="FBF3E4"/>
                </a:solidFill>
                <a:latin typeface="Fira Code"/>
              </a:rPr>
              <a:t>Survivor {</a:t>
            </a:r>
          </a:p>
          <a:p>
            <a:pPr>
              <a:lnSpc>
                <a:spcPts val="3077"/>
              </a:lnSpc>
            </a:pPr>
            <a:r>
              <a:rPr lang="en-US" sz="2198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2198">
                <a:solidFill>
                  <a:srgbClr val="2DBEB1"/>
                </a:solidFill>
                <a:latin typeface="Fira Code"/>
              </a:rPr>
              <a:t>protected </a:t>
            </a:r>
            <a:r>
              <a:rPr lang="en-US" sz="2198">
                <a:solidFill>
                  <a:srgbClr val="FBF3E4"/>
                </a:solidFill>
                <a:latin typeface="Fira Code"/>
              </a:rPr>
              <a:t>level: </a:t>
            </a:r>
            <a:r>
              <a:rPr lang="en-US" sz="2198">
                <a:solidFill>
                  <a:srgbClr val="70FEFE"/>
                </a:solidFill>
                <a:latin typeface="Fira Code"/>
              </a:rPr>
              <a:t>Level</a:t>
            </a:r>
            <a:r>
              <a:rPr lang="en-US" sz="2198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3077"/>
              </a:lnSpc>
            </a:pPr>
            <a:endParaRPr lang="en-US" sz="2198">
              <a:solidFill>
                <a:srgbClr val="FBF3E4"/>
              </a:solidFill>
              <a:latin typeface="Fira Code"/>
            </a:endParaRPr>
          </a:p>
          <a:p>
            <a:pPr>
              <a:lnSpc>
                <a:spcPts val="3077"/>
              </a:lnSpc>
            </a:pPr>
            <a:r>
              <a:rPr lang="en-US" sz="2198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2198">
                <a:solidFill>
                  <a:srgbClr val="F8BFA7"/>
                </a:solidFill>
                <a:latin typeface="Fira Code"/>
              </a:rPr>
              <a:t>getLevel</a:t>
            </a:r>
            <a:r>
              <a:rPr lang="en-US" sz="2198">
                <a:solidFill>
                  <a:srgbClr val="FBF3E4"/>
                </a:solidFill>
                <a:latin typeface="Fira Code"/>
              </a:rPr>
              <a:t>(): </a:t>
            </a:r>
            <a:r>
              <a:rPr lang="en-US" sz="2198">
                <a:solidFill>
                  <a:srgbClr val="70FEFE"/>
                </a:solidFill>
                <a:latin typeface="Fira Code"/>
              </a:rPr>
              <a:t>Level </a:t>
            </a:r>
            <a:r>
              <a:rPr lang="en-US" sz="2198">
                <a:solidFill>
                  <a:srgbClr val="FBF3E4"/>
                </a:solidFill>
                <a:latin typeface="Fira Code"/>
              </a:rPr>
              <a:t>{</a:t>
            </a:r>
          </a:p>
          <a:p>
            <a:pPr>
              <a:lnSpc>
                <a:spcPts val="3077"/>
              </a:lnSpc>
            </a:pPr>
            <a:r>
              <a:rPr lang="en-US" sz="2198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2198">
                <a:solidFill>
                  <a:srgbClr val="FE8CFE"/>
                </a:solidFill>
                <a:latin typeface="Fira Code"/>
              </a:rPr>
              <a:t>return this</a:t>
            </a:r>
            <a:r>
              <a:rPr lang="en-US" sz="2198">
                <a:solidFill>
                  <a:srgbClr val="FBF3E4"/>
                </a:solidFill>
                <a:latin typeface="Fira Code"/>
              </a:rPr>
              <a:t>.level;</a:t>
            </a:r>
          </a:p>
          <a:p>
            <a:pPr>
              <a:lnSpc>
                <a:spcPts val="3077"/>
              </a:lnSpc>
            </a:pPr>
            <a:r>
              <a:rPr lang="en-US" sz="2198">
                <a:solidFill>
                  <a:srgbClr val="FBF3E4"/>
                </a:solidFill>
                <a:latin typeface="Fira Code"/>
              </a:rPr>
              <a:t>  }</a:t>
            </a:r>
          </a:p>
          <a:p>
            <a:pPr>
              <a:lnSpc>
                <a:spcPts val="3077"/>
              </a:lnSpc>
            </a:pPr>
            <a:endParaRPr lang="en-US" sz="2198">
              <a:solidFill>
                <a:srgbClr val="FBF3E4"/>
              </a:solidFill>
              <a:latin typeface="Fira Code"/>
            </a:endParaRPr>
          </a:p>
          <a:p>
            <a:pPr>
              <a:lnSpc>
                <a:spcPts val="3077"/>
              </a:lnSpc>
            </a:pPr>
            <a:r>
              <a:rPr lang="en-US" sz="2198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2198">
                <a:solidFill>
                  <a:srgbClr val="F8BFA7"/>
                </a:solidFill>
                <a:latin typeface="Fira Code"/>
              </a:rPr>
              <a:t>levelUp</a:t>
            </a:r>
            <a:r>
              <a:rPr lang="en-US" sz="2198">
                <a:solidFill>
                  <a:srgbClr val="FBF3E4"/>
                </a:solidFill>
                <a:latin typeface="Fira Code"/>
              </a:rPr>
              <a:t>(): </a:t>
            </a:r>
            <a:r>
              <a:rPr lang="en-US" sz="2198">
                <a:solidFill>
                  <a:srgbClr val="70FEFE"/>
                </a:solidFill>
                <a:latin typeface="Fira Code"/>
              </a:rPr>
              <a:t>void </a:t>
            </a:r>
            <a:r>
              <a:rPr lang="en-US" sz="2198">
                <a:solidFill>
                  <a:srgbClr val="FBF3E4"/>
                </a:solidFill>
                <a:latin typeface="Fira Code"/>
              </a:rPr>
              <a:t>{</a:t>
            </a:r>
          </a:p>
          <a:p>
            <a:pPr>
              <a:lnSpc>
                <a:spcPts val="3077"/>
              </a:lnSpc>
            </a:pPr>
            <a:r>
              <a:rPr lang="en-US" sz="2198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2198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2198">
                <a:solidFill>
                  <a:srgbClr val="FBF3E4"/>
                </a:solidFill>
                <a:latin typeface="Fira Code"/>
              </a:rPr>
              <a:t>.level++;</a:t>
            </a:r>
          </a:p>
          <a:p>
            <a:pPr>
              <a:lnSpc>
                <a:spcPts val="3077"/>
              </a:lnSpc>
            </a:pPr>
            <a:r>
              <a:rPr lang="en-US" sz="2198">
                <a:solidFill>
                  <a:srgbClr val="FBF3E4"/>
                </a:solidFill>
                <a:latin typeface="Fira Code"/>
              </a:rPr>
              <a:t>  }</a:t>
            </a:r>
          </a:p>
          <a:p>
            <a:pPr>
              <a:lnSpc>
                <a:spcPts val="3077"/>
              </a:lnSpc>
            </a:pPr>
            <a:r>
              <a:rPr lang="en-US" sz="2198">
                <a:solidFill>
                  <a:srgbClr val="FBF3E4"/>
                </a:solidFill>
                <a:latin typeface="Fira Code"/>
              </a:rPr>
              <a:t>}</a:t>
            </a:r>
          </a:p>
        </p:txBody>
      </p:sp>
      <p:grpSp>
        <p:nvGrpSpPr>
          <p:cNvPr id="14" name="Group 14"/>
          <p:cNvGrpSpPr/>
          <p:nvPr/>
        </p:nvGrpSpPr>
        <p:grpSpPr>
          <a:xfrm>
            <a:off x="3701618" y="4453417"/>
            <a:ext cx="3901328" cy="3079046"/>
            <a:chOff x="0" y="0"/>
            <a:chExt cx="694872" cy="548414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694872" cy="548414"/>
            </a:xfrm>
            <a:custGeom>
              <a:avLst/>
              <a:gdLst/>
              <a:ahLst/>
              <a:cxnLst/>
              <a:rect l="l" t="t" r="r" b="b"/>
              <a:pathLst>
                <a:path w="694872" h="548414">
                  <a:moveTo>
                    <a:pt x="0" y="0"/>
                  </a:moveTo>
                  <a:lnTo>
                    <a:pt x="694872" y="0"/>
                  </a:lnTo>
                  <a:lnTo>
                    <a:pt x="694872" y="548414"/>
                  </a:lnTo>
                  <a:lnTo>
                    <a:pt x="0" y="548414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3830777" y="4273153"/>
            <a:ext cx="4002237" cy="3129031"/>
            <a:chOff x="0" y="0"/>
            <a:chExt cx="712845" cy="557317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712845" cy="557317"/>
            </a:xfrm>
            <a:custGeom>
              <a:avLst/>
              <a:gdLst/>
              <a:ahLst/>
              <a:cxnLst/>
              <a:rect l="l" t="t" r="r" b="b"/>
              <a:pathLst>
                <a:path w="712845" h="557317">
                  <a:moveTo>
                    <a:pt x="0" y="0"/>
                  </a:moveTo>
                  <a:lnTo>
                    <a:pt x="712845" y="0"/>
                  </a:lnTo>
                  <a:lnTo>
                    <a:pt x="712845" y="557317"/>
                  </a:lnTo>
                  <a:lnTo>
                    <a:pt x="0" y="557317"/>
                  </a:lnTo>
                  <a:close/>
                </a:path>
              </a:pathLst>
            </a:custGeom>
            <a:solidFill>
              <a:srgbClr val="4C618A"/>
            </a:solidFill>
            <a:ln w="57150">
              <a:solidFill>
                <a:srgbClr val="000000"/>
              </a:solidFill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3830777" y="4273153"/>
            <a:ext cx="4002237" cy="473522"/>
            <a:chOff x="0" y="0"/>
            <a:chExt cx="976196" cy="115498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976196" cy="115498"/>
            </a:xfrm>
            <a:custGeom>
              <a:avLst/>
              <a:gdLst/>
              <a:ahLst/>
              <a:cxnLst/>
              <a:rect l="l" t="t" r="r" b="b"/>
              <a:pathLst>
                <a:path w="976196" h="115498">
                  <a:moveTo>
                    <a:pt x="0" y="0"/>
                  </a:moveTo>
                  <a:lnTo>
                    <a:pt x="976196" y="0"/>
                  </a:lnTo>
                  <a:lnTo>
                    <a:pt x="976196" y="115498"/>
                  </a:lnTo>
                  <a:lnTo>
                    <a:pt x="0" y="115498"/>
                  </a:lnTo>
                  <a:close/>
                </a:path>
              </a:pathLst>
            </a:custGeom>
            <a:solidFill>
              <a:srgbClr val="FFFFFF"/>
            </a:solidFill>
            <a:ln w="57150">
              <a:solidFill>
                <a:srgbClr val="000000"/>
              </a:solidFill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pic>
        <p:nvPicPr>
          <p:cNvPr id="23" name="Picture 23"/>
          <p:cNvPicPr>
            <a:picLocks noChangeAspect="1"/>
          </p:cNvPicPr>
          <p:nvPr/>
        </p:nvPicPr>
        <p:blipFill>
          <a:blip r:embed="rId2"/>
          <a:srcRect t="25116" r="5098" b="33458"/>
          <a:stretch>
            <a:fillRect/>
          </a:stretch>
        </p:blipFill>
        <p:spPr>
          <a:xfrm>
            <a:off x="3951524" y="4386237"/>
            <a:ext cx="755542" cy="247353"/>
          </a:xfrm>
          <a:prstGeom prst="rect">
            <a:avLst/>
          </a:prstGeom>
        </p:spPr>
      </p:pic>
      <p:sp>
        <p:nvSpPr>
          <p:cNvPr id="24" name="TextBox 24"/>
          <p:cNvSpPr txBox="1"/>
          <p:nvPr/>
        </p:nvSpPr>
        <p:spPr>
          <a:xfrm>
            <a:off x="4152913" y="4855026"/>
            <a:ext cx="3182838" cy="23254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077"/>
              </a:lnSpc>
            </a:pPr>
            <a:r>
              <a:rPr lang="en-US" sz="2198">
                <a:solidFill>
                  <a:srgbClr val="FE8CFE"/>
                </a:solidFill>
                <a:latin typeface="Fira Code"/>
              </a:rPr>
              <a:t>export </a:t>
            </a:r>
            <a:r>
              <a:rPr lang="en-US" sz="2198">
                <a:solidFill>
                  <a:srgbClr val="2DBEB1"/>
                </a:solidFill>
                <a:latin typeface="Fira Code"/>
              </a:rPr>
              <a:t>enum </a:t>
            </a:r>
            <a:r>
              <a:rPr lang="en-US" sz="2198">
                <a:solidFill>
                  <a:srgbClr val="FBF3E4"/>
                </a:solidFill>
                <a:latin typeface="Fira Code"/>
              </a:rPr>
              <a:t>Level {</a:t>
            </a:r>
          </a:p>
          <a:p>
            <a:pPr>
              <a:lnSpc>
                <a:spcPts val="3077"/>
              </a:lnSpc>
            </a:pPr>
            <a:r>
              <a:rPr lang="en-US" sz="2198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2198">
                <a:solidFill>
                  <a:srgbClr val="70FEFE"/>
                </a:solidFill>
                <a:latin typeface="Fira Code"/>
              </a:rPr>
              <a:t>BLUE </a:t>
            </a:r>
            <a:r>
              <a:rPr lang="en-US" sz="2198">
                <a:solidFill>
                  <a:srgbClr val="FBF3E4"/>
                </a:solidFill>
                <a:latin typeface="Fira Code"/>
              </a:rPr>
              <a:t>= </a:t>
            </a:r>
            <a:r>
              <a:rPr lang="en-US" sz="2198">
                <a:solidFill>
                  <a:srgbClr val="7ED957"/>
                </a:solidFill>
                <a:latin typeface="Fira Code"/>
              </a:rPr>
              <a:t>1</a:t>
            </a:r>
            <a:r>
              <a:rPr lang="en-US" sz="2198">
                <a:solidFill>
                  <a:srgbClr val="FBF3E4"/>
                </a:solidFill>
                <a:latin typeface="Fira Code"/>
              </a:rPr>
              <a:t>,</a:t>
            </a:r>
          </a:p>
          <a:p>
            <a:pPr>
              <a:lnSpc>
                <a:spcPts val="3077"/>
              </a:lnSpc>
            </a:pPr>
            <a:r>
              <a:rPr lang="en-US" sz="2198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2198">
                <a:solidFill>
                  <a:srgbClr val="70FEFE"/>
                </a:solidFill>
                <a:latin typeface="Fira Code"/>
              </a:rPr>
              <a:t>YELLOW</a:t>
            </a:r>
            <a:r>
              <a:rPr lang="en-US" sz="2198">
                <a:solidFill>
                  <a:srgbClr val="FBF3E4"/>
                </a:solidFill>
                <a:latin typeface="Fira Code"/>
              </a:rPr>
              <a:t>,</a:t>
            </a:r>
          </a:p>
          <a:p>
            <a:pPr>
              <a:lnSpc>
                <a:spcPts val="3077"/>
              </a:lnSpc>
            </a:pPr>
            <a:r>
              <a:rPr lang="en-US" sz="2198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2198">
                <a:solidFill>
                  <a:srgbClr val="70FEFE"/>
                </a:solidFill>
                <a:latin typeface="Fira Code"/>
              </a:rPr>
              <a:t>ORANGE</a:t>
            </a:r>
            <a:r>
              <a:rPr lang="en-US" sz="2198">
                <a:solidFill>
                  <a:srgbClr val="FBF3E4"/>
                </a:solidFill>
                <a:latin typeface="Fira Code"/>
              </a:rPr>
              <a:t>,</a:t>
            </a:r>
          </a:p>
          <a:p>
            <a:pPr>
              <a:lnSpc>
                <a:spcPts val="3077"/>
              </a:lnSpc>
            </a:pPr>
            <a:r>
              <a:rPr lang="en-US" sz="2198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2198">
                <a:solidFill>
                  <a:srgbClr val="70FEFE"/>
                </a:solidFill>
                <a:latin typeface="Fira Code"/>
              </a:rPr>
              <a:t>RED</a:t>
            </a:r>
          </a:p>
          <a:p>
            <a:pPr>
              <a:lnSpc>
                <a:spcPts val="3077"/>
              </a:lnSpc>
            </a:pPr>
            <a:r>
              <a:rPr lang="en-US" sz="2198">
                <a:solidFill>
                  <a:srgbClr val="FBF3E4"/>
                </a:solidFill>
                <a:latin typeface="Fira Code"/>
              </a:rPr>
              <a:t>}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3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rcRect l="194" r="194"/>
          <a:stretch>
            <a:fillRect/>
          </a:stretch>
        </p:blipFill>
        <p:spPr>
          <a:xfrm>
            <a:off x="10068174" y="2784209"/>
            <a:ext cx="6920588" cy="4718583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240178" y="3319805"/>
            <a:ext cx="6048450" cy="38188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22"/>
              </a:lnSpc>
            </a:pPr>
            <a:r>
              <a:rPr lang="en-US" sz="9722">
                <a:solidFill>
                  <a:srgbClr val="000000"/>
                </a:solidFill>
                <a:latin typeface="Bebas Neue Bold"/>
              </a:rPr>
              <a:t>O QUE SÃO </a:t>
            </a:r>
            <a:r>
              <a:rPr lang="en-US" sz="9722">
                <a:solidFill>
                  <a:srgbClr val="B91646"/>
                </a:solidFill>
                <a:latin typeface="Bebas Neue Bold"/>
              </a:rPr>
              <a:t>ESTRUTURAS DE DADOS</a:t>
            </a:r>
            <a:r>
              <a:rPr lang="en-US" sz="9722">
                <a:solidFill>
                  <a:srgbClr val="000000"/>
                </a:solidFill>
                <a:latin typeface="Bebas Neue Bold"/>
              </a:rPr>
              <a:t>?</a:t>
            </a:r>
          </a:p>
        </p:txBody>
      </p:sp>
      <p:sp>
        <p:nvSpPr>
          <p:cNvPr id="4" name="AutoShape 4"/>
          <p:cNvSpPr/>
          <p:nvPr/>
        </p:nvSpPr>
        <p:spPr>
          <a:xfrm rot="5400000">
            <a:off x="6111547" y="5133975"/>
            <a:ext cx="5131954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0">
                <p:cTn id="2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3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335826" y="1504193"/>
            <a:ext cx="7616349" cy="1597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83"/>
              </a:lnSpc>
            </a:pPr>
            <a:r>
              <a:rPr lang="en-US" sz="11883">
                <a:solidFill>
                  <a:srgbClr val="000000"/>
                </a:solidFill>
                <a:latin typeface="Bebas Neue Bold"/>
              </a:rPr>
              <a:t>TIPOS DE DADOS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7090142" y="3424233"/>
            <a:ext cx="4107717" cy="1004013"/>
            <a:chOff x="0" y="0"/>
            <a:chExt cx="249165" cy="60901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9165" cy="60901"/>
            </a:xfrm>
            <a:custGeom>
              <a:avLst/>
              <a:gdLst/>
              <a:ahLst/>
              <a:cxnLst/>
              <a:rect l="l" t="t" r="r" b="b"/>
              <a:pathLst>
                <a:path w="249165" h="60901">
                  <a:moveTo>
                    <a:pt x="0" y="0"/>
                  </a:moveTo>
                  <a:lnTo>
                    <a:pt x="249165" y="0"/>
                  </a:lnTo>
                  <a:lnTo>
                    <a:pt x="249165" y="60901"/>
                  </a:lnTo>
                  <a:lnTo>
                    <a:pt x="0" y="60901"/>
                  </a:lnTo>
                  <a:close/>
                </a:path>
              </a:pathLst>
            </a:custGeom>
            <a:solidFill>
              <a:srgbClr val="FE8CFE"/>
            </a:solidFill>
            <a:ln w="28575">
              <a:solidFill>
                <a:srgbClr val="000000"/>
              </a:solidFill>
            </a:ln>
          </p:spPr>
        </p:sp>
        <p:sp>
          <p:nvSpPr>
            <p:cNvPr id="5" name="TextBox 5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7469195" y="3493586"/>
            <a:ext cx="3349610" cy="8169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637"/>
              </a:lnSpc>
            </a:pPr>
            <a:r>
              <a:rPr lang="en-US" sz="4741" spc="474">
                <a:solidFill>
                  <a:srgbClr val="000000"/>
                </a:solidFill>
                <a:latin typeface="Bebas Neue Bold"/>
              </a:rPr>
              <a:t>primitivos</a:t>
            </a:r>
          </a:p>
        </p:txBody>
      </p:sp>
      <p:sp>
        <p:nvSpPr>
          <p:cNvPr id="7" name="AutoShape 7"/>
          <p:cNvSpPr/>
          <p:nvPr/>
        </p:nvSpPr>
        <p:spPr>
          <a:xfrm rot="5400000">
            <a:off x="8479944" y="5061330"/>
            <a:ext cx="1328111" cy="0"/>
          </a:xfrm>
          <a:prstGeom prst="line">
            <a:avLst/>
          </a:prstGeom>
          <a:ln w="5715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</p:sp>
      <p:grpSp>
        <p:nvGrpSpPr>
          <p:cNvPr id="8" name="Group 8"/>
          <p:cNvGrpSpPr/>
          <p:nvPr/>
        </p:nvGrpSpPr>
        <p:grpSpPr>
          <a:xfrm>
            <a:off x="7090142" y="5756357"/>
            <a:ext cx="4107717" cy="1004013"/>
            <a:chOff x="0" y="0"/>
            <a:chExt cx="249165" cy="60901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49165" cy="60901"/>
            </a:xfrm>
            <a:custGeom>
              <a:avLst/>
              <a:gdLst/>
              <a:ahLst/>
              <a:cxnLst/>
              <a:rect l="l" t="t" r="r" b="b"/>
              <a:pathLst>
                <a:path w="249165" h="60901">
                  <a:moveTo>
                    <a:pt x="0" y="0"/>
                  </a:moveTo>
                  <a:lnTo>
                    <a:pt x="249165" y="0"/>
                  </a:lnTo>
                  <a:lnTo>
                    <a:pt x="249165" y="60901"/>
                  </a:lnTo>
                  <a:lnTo>
                    <a:pt x="0" y="60901"/>
                  </a:lnTo>
                  <a:close/>
                </a:path>
              </a:pathLst>
            </a:custGeom>
            <a:solidFill>
              <a:srgbClr val="FECC1A"/>
            </a:solidFill>
            <a:ln w="28575">
              <a:solidFill>
                <a:srgbClr val="000000"/>
              </a:solidFill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7469195" y="5825711"/>
            <a:ext cx="3349610" cy="8169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637"/>
              </a:lnSpc>
            </a:pPr>
            <a:r>
              <a:rPr lang="en-US" sz="4741" spc="474">
                <a:solidFill>
                  <a:srgbClr val="000000"/>
                </a:solidFill>
                <a:latin typeface="Bebas Neue Bold"/>
              </a:rPr>
              <a:t>number</a:t>
            </a:r>
          </a:p>
        </p:txBody>
      </p:sp>
      <p:grpSp>
        <p:nvGrpSpPr>
          <p:cNvPr id="12" name="Group 12"/>
          <p:cNvGrpSpPr/>
          <p:nvPr/>
        </p:nvGrpSpPr>
        <p:grpSpPr>
          <a:xfrm>
            <a:off x="7090142" y="6878049"/>
            <a:ext cx="4107717" cy="1004013"/>
            <a:chOff x="0" y="0"/>
            <a:chExt cx="249165" cy="60901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49165" cy="60901"/>
            </a:xfrm>
            <a:custGeom>
              <a:avLst/>
              <a:gdLst/>
              <a:ahLst/>
              <a:cxnLst/>
              <a:rect l="l" t="t" r="r" b="b"/>
              <a:pathLst>
                <a:path w="249165" h="60901">
                  <a:moveTo>
                    <a:pt x="0" y="0"/>
                  </a:moveTo>
                  <a:lnTo>
                    <a:pt x="249165" y="0"/>
                  </a:lnTo>
                  <a:lnTo>
                    <a:pt x="249165" y="60901"/>
                  </a:lnTo>
                  <a:lnTo>
                    <a:pt x="0" y="60901"/>
                  </a:lnTo>
                  <a:close/>
                </a:path>
              </a:pathLst>
            </a:custGeom>
            <a:solidFill>
              <a:srgbClr val="FECC1A"/>
            </a:solidFill>
            <a:ln w="28575">
              <a:solidFill>
                <a:srgbClr val="000000"/>
              </a:solidFill>
            </a:ln>
          </p:spPr>
        </p:sp>
        <p:sp>
          <p:nvSpPr>
            <p:cNvPr id="14" name="TextBox 14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7469195" y="6947403"/>
            <a:ext cx="3349610" cy="8169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637"/>
              </a:lnSpc>
            </a:pPr>
            <a:r>
              <a:rPr lang="en-US" sz="4741" spc="474">
                <a:solidFill>
                  <a:srgbClr val="000000"/>
                </a:solidFill>
                <a:latin typeface="Bebas Neue Bold"/>
              </a:rPr>
              <a:t>string</a:t>
            </a:r>
          </a:p>
        </p:txBody>
      </p:sp>
      <p:grpSp>
        <p:nvGrpSpPr>
          <p:cNvPr id="16" name="Group 16"/>
          <p:cNvGrpSpPr/>
          <p:nvPr/>
        </p:nvGrpSpPr>
        <p:grpSpPr>
          <a:xfrm>
            <a:off x="7090142" y="8003796"/>
            <a:ext cx="4107717" cy="1004013"/>
            <a:chOff x="0" y="0"/>
            <a:chExt cx="249165" cy="60901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249165" cy="60901"/>
            </a:xfrm>
            <a:custGeom>
              <a:avLst/>
              <a:gdLst/>
              <a:ahLst/>
              <a:cxnLst/>
              <a:rect l="l" t="t" r="r" b="b"/>
              <a:pathLst>
                <a:path w="249165" h="60901">
                  <a:moveTo>
                    <a:pt x="0" y="0"/>
                  </a:moveTo>
                  <a:lnTo>
                    <a:pt x="249165" y="0"/>
                  </a:lnTo>
                  <a:lnTo>
                    <a:pt x="249165" y="60901"/>
                  </a:lnTo>
                  <a:lnTo>
                    <a:pt x="0" y="60901"/>
                  </a:lnTo>
                  <a:close/>
                </a:path>
              </a:pathLst>
            </a:custGeom>
            <a:solidFill>
              <a:srgbClr val="FECC1A"/>
            </a:solidFill>
            <a:ln w="28575">
              <a:solidFill>
                <a:srgbClr val="000000"/>
              </a:solidFill>
            </a:ln>
          </p:spPr>
        </p:sp>
        <p:sp>
          <p:nvSpPr>
            <p:cNvPr id="18" name="TextBox 18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sp>
        <p:nvSpPr>
          <p:cNvPr id="19" name="TextBox 19"/>
          <p:cNvSpPr txBox="1"/>
          <p:nvPr/>
        </p:nvSpPr>
        <p:spPr>
          <a:xfrm>
            <a:off x="7469195" y="8073150"/>
            <a:ext cx="3349610" cy="8169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637"/>
              </a:lnSpc>
            </a:pPr>
            <a:r>
              <a:rPr lang="en-US" sz="4741" spc="474">
                <a:solidFill>
                  <a:srgbClr val="000000"/>
                </a:solidFill>
                <a:latin typeface="Bebas Neue Bold"/>
              </a:rPr>
              <a:t>boolean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3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b="50310"/>
          <a:stretch>
            <a:fillRect/>
          </a:stretch>
        </p:blipFill>
        <p:spPr>
          <a:xfrm>
            <a:off x="5211213" y="4140593"/>
            <a:ext cx="7865574" cy="3908397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5335826" y="1504193"/>
            <a:ext cx="7616349" cy="1597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83"/>
              </a:lnSpc>
            </a:pPr>
            <a:r>
              <a:rPr lang="en-US" sz="11883">
                <a:solidFill>
                  <a:srgbClr val="000000"/>
                </a:solidFill>
                <a:latin typeface="Bebas Neue Bold"/>
              </a:rPr>
              <a:t>TIPOS DE DADOS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3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742196" y="3793249"/>
            <a:ext cx="4803608" cy="4803608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5335826" y="1504193"/>
            <a:ext cx="7616349" cy="1597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83"/>
              </a:lnSpc>
            </a:pPr>
            <a:r>
              <a:rPr lang="en-US" sz="11883">
                <a:solidFill>
                  <a:srgbClr val="000000"/>
                </a:solidFill>
                <a:latin typeface="Bebas Neue Bold"/>
              </a:rPr>
              <a:t>TIPOS DE DADOS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3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499573" y="3460389"/>
            <a:ext cx="5288854" cy="5288854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5335826" y="1504193"/>
            <a:ext cx="7616349" cy="1597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83"/>
              </a:lnSpc>
            </a:pPr>
            <a:r>
              <a:rPr lang="en-US" sz="11883">
                <a:solidFill>
                  <a:srgbClr val="000000"/>
                </a:solidFill>
                <a:latin typeface="Bebas Neue Bold"/>
              </a:rPr>
              <a:t>TIPOS DE DADOS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3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2302300" y="3444659"/>
            <a:ext cx="5288854" cy="5288854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5335826" y="1504193"/>
            <a:ext cx="7616349" cy="1597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83"/>
              </a:lnSpc>
            </a:pPr>
            <a:r>
              <a:rPr lang="en-US" sz="11883">
                <a:solidFill>
                  <a:srgbClr val="000000"/>
                </a:solidFill>
                <a:latin typeface="Bebas Neue Bold"/>
              </a:rPr>
              <a:t>TIPOS DE DADOS</a:t>
            </a: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9051569" y="3793249"/>
            <a:ext cx="4803608" cy="480360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rcRect b="50310"/>
          <a:stretch>
            <a:fillRect/>
          </a:stretch>
        </p:blipFill>
        <p:spPr>
          <a:xfrm>
            <a:off x="1028700" y="4240854"/>
            <a:ext cx="7865574" cy="390839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3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5400000">
            <a:off x="11013301" y="742863"/>
            <a:ext cx="3690725" cy="8801273"/>
            <a:chOff x="0" y="0"/>
            <a:chExt cx="7242632" cy="17271506"/>
          </a:xfrm>
        </p:grpSpPr>
        <p:sp>
          <p:nvSpPr>
            <p:cNvPr id="3" name="Freeform 3"/>
            <p:cNvSpPr/>
            <p:nvPr/>
          </p:nvSpPr>
          <p:spPr>
            <a:xfrm>
              <a:off x="31750" y="31750"/>
              <a:ext cx="7179132" cy="17208007"/>
            </a:xfrm>
            <a:custGeom>
              <a:avLst/>
              <a:gdLst/>
              <a:ahLst/>
              <a:cxnLst/>
              <a:rect l="l" t="t" r="r" b="b"/>
              <a:pathLst>
                <a:path w="7179132" h="17208007">
                  <a:moveTo>
                    <a:pt x="7086422" y="17208007"/>
                  </a:moveTo>
                  <a:lnTo>
                    <a:pt x="92710" y="17208007"/>
                  </a:lnTo>
                  <a:cubicBezTo>
                    <a:pt x="41910" y="17208007"/>
                    <a:pt x="0" y="17166096"/>
                    <a:pt x="0" y="1711529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7085152" y="0"/>
                  </a:lnTo>
                  <a:cubicBezTo>
                    <a:pt x="7135952" y="0"/>
                    <a:pt x="7177862" y="41910"/>
                    <a:pt x="7177862" y="92710"/>
                  </a:cubicBezTo>
                  <a:lnTo>
                    <a:pt x="7177862" y="17114027"/>
                  </a:lnTo>
                  <a:cubicBezTo>
                    <a:pt x="7179132" y="17166096"/>
                    <a:pt x="7137222" y="17208007"/>
                    <a:pt x="7086422" y="17208007"/>
                  </a:cubicBezTo>
                  <a:close/>
                </a:path>
              </a:pathLst>
            </a:custGeom>
            <a:solidFill>
              <a:srgbClr val="DFD8CA"/>
            </a:solidFill>
          </p:spPr>
        </p:sp>
        <p:sp>
          <p:nvSpPr>
            <p:cNvPr id="4" name="Freeform 4"/>
            <p:cNvSpPr/>
            <p:nvPr/>
          </p:nvSpPr>
          <p:spPr>
            <a:xfrm>
              <a:off x="0" y="0"/>
              <a:ext cx="7242632" cy="17271507"/>
            </a:xfrm>
            <a:custGeom>
              <a:avLst/>
              <a:gdLst/>
              <a:ahLst/>
              <a:cxnLst/>
              <a:rect l="l" t="t" r="r" b="b"/>
              <a:pathLst>
                <a:path w="7242632" h="17271507">
                  <a:moveTo>
                    <a:pt x="7118172" y="59690"/>
                  </a:moveTo>
                  <a:cubicBezTo>
                    <a:pt x="7153732" y="59690"/>
                    <a:pt x="7182941" y="88900"/>
                    <a:pt x="7182941" y="124460"/>
                  </a:cubicBezTo>
                  <a:lnTo>
                    <a:pt x="7182941" y="17147046"/>
                  </a:lnTo>
                  <a:cubicBezTo>
                    <a:pt x="7182941" y="17182607"/>
                    <a:pt x="7153732" y="17211816"/>
                    <a:pt x="7118172" y="17211816"/>
                  </a:cubicBezTo>
                  <a:lnTo>
                    <a:pt x="124460" y="17211816"/>
                  </a:lnTo>
                  <a:cubicBezTo>
                    <a:pt x="88900" y="17211816"/>
                    <a:pt x="59690" y="17182607"/>
                    <a:pt x="59690" y="1714704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7118172" y="59690"/>
                  </a:lnTo>
                  <a:moveTo>
                    <a:pt x="7118172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17147046"/>
                  </a:lnTo>
                  <a:cubicBezTo>
                    <a:pt x="0" y="17215627"/>
                    <a:pt x="55880" y="17271507"/>
                    <a:pt x="124460" y="17271507"/>
                  </a:cubicBezTo>
                  <a:lnTo>
                    <a:pt x="7118172" y="17271507"/>
                  </a:lnTo>
                  <a:cubicBezTo>
                    <a:pt x="7186752" y="17271507"/>
                    <a:pt x="7242632" y="17215627"/>
                    <a:pt x="7242632" y="17147046"/>
                  </a:cubicBezTo>
                  <a:lnTo>
                    <a:pt x="7242632" y="124460"/>
                  </a:lnTo>
                  <a:cubicBezTo>
                    <a:pt x="7242632" y="55880"/>
                    <a:pt x="7186752" y="0"/>
                    <a:pt x="7118172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5" name="AutoShape 5"/>
          <p:cNvSpPr/>
          <p:nvPr/>
        </p:nvSpPr>
        <p:spPr>
          <a:xfrm rot="-5400000">
            <a:off x="7435826" y="5138737"/>
            <a:ext cx="3690725" cy="0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6" name="Group 6"/>
          <p:cNvGrpSpPr/>
          <p:nvPr/>
        </p:nvGrpSpPr>
        <p:grpSpPr>
          <a:xfrm>
            <a:off x="9187711" y="3967361"/>
            <a:ext cx="7732812" cy="2312245"/>
            <a:chOff x="0" y="0"/>
            <a:chExt cx="10310417" cy="3082993"/>
          </a:xfrm>
        </p:grpSpPr>
        <p:grpSp>
          <p:nvGrpSpPr>
            <p:cNvPr id="7" name="Group 7"/>
            <p:cNvGrpSpPr/>
            <p:nvPr/>
          </p:nvGrpSpPr>
          <p:grpSpPr>
            <a:xfrm rot="-5400000">
              <a:off x="-1246" y="414942"/>
              <a:ext cx="251764" cy="249272"/>
              <a:chOff x="0" y="0"/>
              <a:chExt cx="1008785" cy="998798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31750" y="31750"/>
                <a:ext cx="945285" cy="935298"/>
              </a:xfrm>
              <a:custGeom>
                <a:avLst/>
                <a:gdLst/>
                <a:ahLst/>
                <a:cxnLst/>
                <a:rect l="l" t="t" r="r" b="b"/>
                <a:pathLst>
                  <a:path w="945285" h="935298">
                    <a:moveTo>
                      <a:pt x="852575" y="935298"/>
                    </a:moveTo>
                    <a:lnTo>
                      <a:pt x="92710" y="935298"/>
                    </a:lnTo>
                    <a:cubicBezTo>
                      <a:pt x="41910" y="935298"/>
                      <a:pt x="0" y="893388"/>
                      <a:pt x="0" y="842588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851305" y="0"/>
                    </a:lnTo>
                    <a:cubicBezTo>
                      <a:pt x="902105" y="0"/>
                      <a:pt x="944015" y="41910"/>
                      <a:pt x="944015" y="92710"/>
                    </a:cubicBezTo>
                    <a:lnTo>
                      <a:pt x="944015" y="841318"/>
                    </a:lnTo>
                    <a:cubicBezTo>
                      <a:pt x="945285" y="893388"/>
                      <a:pt x="903375" y="935298"/>
                      <a:pt x="852575" y="935298"/>
                    </a:cubicBezTo>
                    <a:close/>
                  </a:path>
                </a:pathLst>
              </a:custGeom>
              <a:solidFill>
                <a:srgbClr val="105652"/>
              </a:solidFill>
            </p:spPr>
          </p:sp>
          <p:sp>
            <p:nvSpPr>
              <p:cNvPr id="9" name="Freeform 9"/>
              <p:cNvSpPr/>
              <p:nvPr/>
            </p:nvSpPr>
            <p:spPr>
              <a:xfrm>
                <a:off x="0" y="0"/>
                <a:ext cx="1008785" cy="998799"/>
              </a:xfrm>
              <a:custGeom>
                <a:avLst/>
                <a:gdLst/>
                <a:ahLst/>
                <a:cxnLst/>
                <a:rect l="l" t="t" r="r" b="b"/>
                <a:pathLst>
                  <a:path w="1008785" h="998799">
                    <a:moveTo>
                      <a:pt x="884325" y="59690"/>
                    </a:moveTo>
                    <a:cubicBezTo>
                      <a:pt x="919885" y="59690"/>
                      <a:pt x="949095" y="88900"/>
                      <a:pt x="949095" y="124460"/>
                    </a:cubicBezTo>
                    <a:lnTo>
                      <a:pt x="949095" y="874338"/>
                    </a:lnTo>
                    <a:cubicBezTo>
                      <a:pt x="949095" y="909899"/>
                      <a:pt x="919885" y="939108"/>
                      <a:pt x="884325" y="939108"/>
                    </a:cubicBezTo>
                    <a:lnTo>
                      <a:pt x="124460" y="939108"/>
                    </a:lnTo>
                    <a:cubicBezTo>
                      <a:pt x="88900" y="939108"/>
                      <a:pt x="59690" y="909899"/>
                      <a:pt x="59690" y="874338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884325" y="59690"/>
                    </a:lnTo>
                    <a:moveTo>
                      <a:pt x="884325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874338"/>
                    </a:lnTo>
                    <a:cubicBezTo>
                      <a:pt x="0" y="942919"/>
                      <a:pt x="55880" y="998799"/>
                      <a:pt x="124460" y="998799"/>
                    </a:cubicBezTo>
                    <a:lnTo>
                      <a:pt x="884325" y="998799"/>
                    </a:lnTo>
                    <a:cubicBezTo>
                      <a:pt x="952905" y="998799"/>
                      <a:pt x="1008785" y="942919"/>
                      <a:pt x="1008785" y="874338"/>
                    </a:cubicBezTo>
                    <a:lnTo>
                      <a:pt x="1008785" y="124460"/>
                    </a:lnTo>
                    <a:cubicBezTo>
                      <a:pt x="1008785" y="55880"/>
                      <a:pt x="952905" y="0"/>
                      <a:pt x="884325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id="10" name="TextBox 10"/>
            <p:cNvSpPr txBox="1"/>
            <p:nvPr/>
          </p:nvSpPr>
          <p:spPr>
            <a:xfrm>
              <a:off x="1317058" y="-104775"/>
              <a:ext cx="8739179" cy="118393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7364"/>
                </a:lnSpc>
              </a:pPr>
              <a:r>
                <a:rPr lang="en-US" sz="5260">
                  <a:solidFill>
                    <a:srgbClr val="000000"/>
                  </a:solidFill>
                  <a:latin typeface="Bebas Neue Bold"/>
                </a:rPr>
                <a:t>REvisão de POO</a:t>
              </a:r>
            </a:p>
          </p:txBody>
        </p:sp>
        <p:grpSp>
          <p:nvGrpSpPr>
            <p:cNvPr id="11" name="Group 11"/>
            <p:cNvGrpSpPr/>
            <p:nvPr/>
          </p:nvGrpSpPr>
          <p:grpSpPr>
            <a:xfrm rot="-5400000">
              <a:off x="-1246" y="2418779"/>
              <a:ext cx="251764" cy="249272"/>
              <a:chOff x="0" y="0"/>
              <a:chExt cx="1008785" cy="998798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31750" y="31750"/>
                <a:ext cx="945285" cy="935298"/>
              </a:xfrm>
              <a:custGeom>
                <a:avLst/>
                <a:gdLst/>
                <a:ahLst/>
                <a:cxnLst/>
                <a:rect l="l" t="t" r="r" b="b"/>
                <a:pathLst>
                  <a:path w="945285" h="935298">
                    <a:moveTo>
                      <a:pt x="852575" y="935298"/>
                    </a:moveTo>
                    <a:lnTo>
                      <a:pt x="92710" y="935298"/>
                    </a:lnTo>
                    <a:cubicBezTo>
                      <a:pt x="41910" y="935298"/>
                      <a:pt x="0" y="893388"/>
                      <a:pt x="0" y="842588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851305" y="0"/>
                    </a:lnTo>
                    <a:cubicBezTo>
                      <a:pt x="902105" y="0"/>
                      <a:pt x="944015" y="41910"/>
                      <a:pt x="944015" y="92710"/>
                    </a:cubicBezTo>
                    <a:lnTo>
                      <a:pt x="944015" y="841318"/>
                    </a:lnTo>
                    <a:cubicBezTo>
                      <a:pt x="945285" y="893388"/>
                      <a:pt x="903375" y="935298"/>
                      <a:pt x="852575" y="935298"/>
                    </a:cubicBezTo>
                    <a:close/>
                  </a:path>
                </a:pathLst>
              </a:custGeom>
              <a:solidFill>
                <a:srgbClr val="F9C041"/>
              </a:solidFill>
            </p:spPr>
          </p:sp>
          <p:sp>
            <p:nvSpPr>
              <p:cNvPr id="13" name="Freeform 13"/>
              <p:cNvSpPr/>
              <p:nvPr/>
            </p:nvSpPr>
            <p:spPr>
              <a:xfrm>
                <a:off x="0" y="0"/>
                <a:ext cx="1008785" cy="998799"/>
              </a:xfrm>
              <a:custGeom>
                <a:avLst/>
                <a:gdLst/>
                <a:ahLst/>
                <a:cxnLst/>
                <a:rect l="l" t="t" r="r" b="b"/>
                <a:pathLst>
                  <a:path w="1008785" h="998799">
                    <a:moveTo>
                      <a:pt x="884325" y="59690"/>
                    </a:moveTo>
                    <a:cubicBezTo>
                      <a:pt x="919885" y="59690"/>
                      <a:pt x="949095" y="88900"/>
                      <a:pt x="949095" y="124460"/>
                    </a:cubicBezTo>
                    <a:lnTo>
                      <a:pt x="949095" y="874338"/>
                    </a:lnTo>
                    <a:cubicBezTo>
                      <a:pt x="949095" y="909899"/>
                      <a:pt x="919885" y="939108"/>
                      <a:pt x="884325" y="939108"/>
                    </a:cubicBezTo>
                    <a:lnTo>
                      <a:pt x="124460" y="939108"/>
                    </a:lnTo>
                    <a:cubicBezTo>
                      <a:pt x="88900" y="939108"/>
                      <a:pt x="59690" y="909899"/>
                      <a:pt x="59690" y="874338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884325" y="59690"/>
                    </a:lnTo>
                    <a:moveTo>
                      <a:pt x="884325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874338"/>
                    </a:lnTo>
                    <a:cubicBezTo>
                      <a:pt x="0" y="942919"/>
                      <a:pt x="55880" y="998799"/>
                      <a:pt x="124460" y="998799"/>
                    </a:cubicBezTo>
                    <a:lnTo>
                      <a:pt x="884325" y="998799"/>
                    </a:lnTo>
                    <a:cubicBezTo>
                      <a:pt x="952905" y="998799"/>
                      <a:pt x="1008785" y="942919"/>
                      <a:pt x="1008785" y="874338"/>
                    </a:cubicBezTo>
                    <a:lnTo>
                      <a:pt x="1008785" y="124460"/>
                    </a:lnTo>
                    <a:cubicBezTo>
                      <a:pt x="1008785" y="55880"/>
                      <a:pt x="952905" y="0"/>
                      <a:pt x="884325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id="14" name="TextBox 14"/>
            <p:cNvSpPr txBox="1"/>
            <p:nvPr/>
          </p:nvSpPr>
          <p:spPr>
            <a:xfrm>
              <a:off x="1317058" y="1899062"/>
              <a:ext cx="8993358" cy="118393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7364"/>
                </a:lnSpc>
              </a:pPr>
              <a:r>
                <a:rPr lang="en-US" sz="5260">
                  <a:solidFill>
                    <a:srgbClr val="000000"/>
                  </a:solidFill>
                  <a:latin typeface="Bebas Neue Bold"/>
                </a:rPr>
                <a:t>Estruturas de dados</a:t>
              </a:r>
            </a:p>
          </p:txBody>
        </p:sp>
      </p:grpSp>
      <p:sp>
        <p:nvSpPr>
          <p:cNvPr id="15" name="AutoShape 15"/>
          <p:cNvSpPr/>
          <p:nvPr/>
        </p:nvSpPr>
        <p:spPr>
          <a:xfrm rot="-5400000">
            <a:off x="3648935" y="5133975"/>
            <a:ext cx="8229600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6" name="TextBox 16"/>
          <p:cNvSpPr txBox="1"/>
          <p:nvPr/>
        </p:nvSpPr>
        <p:spPr>
          <a:xfrm>
            <a:off x="-533228" y="4839572"/>
            <a:ext cx="8752774" cy="19583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522"/>
              </a:lnSpc>
            </a:pPr>
            <a:r>
              <a:rPr lang="en-US" sz="14522">
                <a:solidFill>
                  <a:srgbClr val="000000"/>
                </a:solidFill>
                <a:latin typeface="Bebas Neue Bold"/>
              </a:rPr>
              <a:t>DADOS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881620" y="3343066"/>
            <a:ext cx="5923078" cy="1460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922"/>
              </a:lnSpc>
            </a:pPr>
            <a:r>
              <a:rPr lang="en-US" sz="10922" dirty="0" err="1">
                <a:solidFill>
                  <a:srgbClr val="B91646"/>
                </a:solidFill>
                <a:latin typeface="Brittany"/>
              </a:rPr>
              <a:t>estruturas</a:t>
            </a:r>
            <a:r>
              <a:rPr lang="en-US" sz="10922" dirty="0">
                <a:solidFill>
                  <a:srgbClr val="B91646"/>
                </a:solidFill>
                <a:latin typeface="Brittany"/>
              </a:rPr>
              <a:t> de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3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1474348" y="2925586"/>
            <a:ext cx="4118762" cy="4118762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3542663" y="1599815"/>
            <a:ext cx="11202675" cy="1597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83"/>
              </a:lnSpc>
            </a:pPr>
            <a:r>
              <a:rPr lang="en-US" sz="11883">
                <a:solidFill>
                  <a:srgbClr val="000000"/>
                </a:solidFill>
                <a:latin typeface="Bebas Neue Bold"/>
              </a:rPr>
              <a:t>ESTRUTURAS DE DADOS</a:t>
            </a: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8942801" y="3197054"/>
            <a:ext cx="3740870" cy="374087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rcRect b="50310"/>
          <a:stretch>
            <a:fillRect/>
          </a:stretch>
        </p:blipFill>
        <p:spPr>
          <a:xfrm>
            <a:off x="2694890" y="3545633"/>
            <a:ext cx="6125415" cy="3043714"/>
          </a:xfrm>
          <a:prstGeom prst="rect">
            <a:avLst/>
          </a:prstGeom>
        </p:spPr>
      </p:pic>
      <p:grpSp>
        <p:nvGrpSpPr>
          <p:cNvPr id="6" name="Group 6"/>
          <p:cNvGrpSpPr/>
          <p:nvPr/>
        </p:nvGrpSpPr>
        <p:grpSpPr>
          <a:xfrm>
            <a:off x="2578673" y="7183729"/>
            <a:ext cx="1562949" cy="417760"/>
            <a:chOff x="0" y="0"/>
            <a:chExt cx="570168" cy="1524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570168" cy="152400"/>
            </a:xfrm>
            <a:custGeom>
              <a:avLst/>
              <a:gdLst/>
              <a:ahLst/>
              <a:cxnLst/>
              <a:rect l="l" t="t" r="r" b="b"/>
              <a:pathLst>
                <a:path w="570168" h="152400">
                  <a:moveTo>
                    <a:pt x="0" y="0"/>
                  </a:moveTo>
                  <a:lnTo>
                    <a:pt x="570168" y="0"/>
                  </a:lnTo>
                  <a:lnTo>
                    <a:pt x="570168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9C041"/>
            </a:solidFill>
          </p:spPr>
        </p:sp>
      </p:grpSp>
      <p:sp>
        <p:nvSpPr>
          <p:cNvPr id="8" name="TextBox 8"/>
          <p:cNvSpPr txBox="1"/>
          <p:nvPr/>
        </p:nvSpPr>
        <p:spPr>
          <a:xfrm>
            <a:off x="2608107" y="7724644"/>
            <a:ext cx="3851106" cy="5649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l">
              <a:lnSpc>
                <a:spcPts val="4757"/>
              </a:lnSpc>
              <a:spcBef>
                <a:spcPct val="0"/>
              </a:spcBef>
            </a:pPr>
            <a:r>
              <a:rPr lang="en-US" sz="3171">
                <a:solidFill>
                  <a:srgbClr val="494949"/>
                </a:solidFill>
                <a:latin typeface="Garet Bold"/>
              </a:rPr>
              <a:t>O que são?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2578673" y="8387236"/>
            <a:ext cx="7307270" cy="12755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Montserrat"/>
              </a:rPr>
              <a:t>Tipos não-primitivos de organização de dados para atender aos diferentes requisitos de processamento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3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000149" y="4753534"/>
            <a:ext cx="1872255" cy="1831641"/>
            <a:chOff x="0" y="0"/>
            <a:chExt cx="381954" cy="37366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81954" cy="373669"/>
            </a:xfrm>
            <a:custGeom>
              <a:avLst/>
              <a:gdLst/>
              <a:ahLst/>
              <a:cxnLst/>
              <a:rect l="l" t="t" r="r" b="b"/>
              <a:pathLst>
                <a:path w="381954" h="373669">
                  <a:moveTo>
                    <a:pt x="186834" y="0"/>
                  </a:moveTo>
                  <a:lnTo>
                    <a:pt x="195120" y="0"/>
                  </a:lnTo>
                  <a:cubicBezTo>
                    <a:pt x="244671" y="0"/>
                    <a:pt x="292193" y="19684"/>
                    <a:pt x="327232" y="54723"/>
                  </a:cubicBezTo>
                  <a:cubicBezTo>
                    <a:pt x="362270" y="89761"/>
                    <a:pt x="381954" y="137283"/>
                    <a:pt x="381954" y="186834"/>
                  </a:cubicBezTo>
                  <a:lnTo>
                    <a:pt x="381954" y="186834"/>
                  </a:lnTo>
                  <a:cubicBezTo>
                    <a:pt x="381954" y="236386"/>
                    <a:pt x="362270" y="283908"/>
                    <a:pt x="327232" y="318946"/>
                  </a:cubicBezTo>
                  <a:cubicBezTo>
                    <a:pt x="292193" y="353984"/>
                    <a:pt x="244671" y="373669"/>
                    <a:pt x="195120" y="373669"/>
                  </a:cubicBezTo>
                  <a:lnTo>
                    <a:pt x="186834" y="373669"/>
                  </a:lnTo>
                  <a:cubicBezTo>
                    <a:pt x="137283" y="373669"/>
                    <a:pt x="89761" y="353984"/>
                    <a:pt x="54723" y="318946"/>
                  </a:cubicBezTo>
                  <a:cubicBezTo>
                    <a:pt x="19684" y="283908"/>
                    <a:pt x="0" y="236386"/>
                    <a:pt x="0" y="186834"/>
                  </a:cubicBezTo>
                  <a:lnTo>
                    <a:pt x="0" y="186834"/>
                  </a:lnTo>
                  <a:cubicBezTo>
                    <a:pt x="0" y="137283"/>
                    <a:pt x="19684" y="89761"/>
                    <a:pt x="54723" y="54723"/>
                  </a:cubicBezTo>
                  <a:cubicBezTo>
                    <a:pt x="89761" y="19684"/>
                    <a:pt x="137283" y="0"/>
                    <a:pt x="186834" y="0"/>
                  </a:cubicBezTo>
                  <a:close/>
                </a:path>
              </a:pathLst>
            </a:custGeom>
            <a:solidFill>
              <a:srgbClr val="FECC1A"/>
            </a:solidFill>
            <a:ln w="38100">
              <a:solidFill>
                <a:srgbClr val="000000"/>
              </a:solidFill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r>
                <a:rPr lang="en-US" sz="2271">
                  <a:solidFill>
                    <a:srgbClr val="000000"/>
                  </a:solidFill>
                  <a:latin typeface="Montserrat"/>
                </a:rPr>
                <a:t>0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4872404" y="4753534"/>
            <a:ext cx="1872255" cy="1831641"/>
            <a:chOff x="0" y="0"/>
            <a:chExt cx="381954" cy="373669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81954" cy="373669"/>
            </a:xfrm>
            <a:custGeom>
              <a:avLst/>
              <a:gdLst/>
              <a:ahLst/>
              <a:cxnLst/>
              <a:rect l="l" t="t" r="r" b="b"/>
              <a:pathLst>
                <a:path w="381954" h="373669">
                  <a:moveTo>
                    <a:pt x="186834" y="0"/>
                  </a:moveTo>
                  <a:lnTo>
                    <a:pt x="195120" y="0"/>
                  </a:lnTo>
                  <a:cubicBezTo>
                    <a:pt x="244671" y="0"/>
                    <a:pt x="292193" y="19684"/>
                    <a:pt x="327232" y="54723"/>
                  </a:cubicBezTo>
                  <a:cubicBezTo>
                    <a:pt x="362270" y="89761"/>
                    <a:pt x="381954" y="137283"/>
                    <a:pt x="381954" y="186834"/>
                  </a:cubicBezTo>
                  <a:lnTo>
                    <a:pt x="381954" y="186834"/>
                  </a:lnTo>
                  <a:cubicBezTo>
                    <a:pt x="381954" y="236386"/>
                    <a:pt x="362270" y="283908"/>
                    <a:pt x="327232" y="318946"/>
                  </a:cubicBezTo>
                  <a:cubicBezTo>
                    <a:pt x="292193" y="353984"/>
                    <a:pt x="244671" y="373669"/>
                    <a:pt x="195120" y="373669"/>
                  </a:cubicBezTo>
                  <a:lnTo>
                    <a:pt x="186834" y="373669"/>
                  </a:lnTo>
                  <a:cubicBezTo>
                    <a:pt x="137283" y="373669"/>
                    <a:pt x="89761" y="353984"/>
                    <a:pt x="54723" y="318946"/>
                  </a:cubicBezTo>
                  <a:cubicBezTo>
                    <a:pt x="19684" y="283908"/>
                    <a:pt x="0" y="236386"/>
                    <a:pt x="0" y="186834"/>
                  </a:cubicBezTo>
                  <a:lnTo>
                    <a:pt x="0" y="186834"/>
                  </a:lnTo>
                  <a:cubicBezTo>
                    <a:pt x="0" y="137283"/>
                    <a:pt x="19684" y="89761"/>
                    <a:pt x="54723" y="54723"/>
                  </a:cubicBezTo>
                  <a:cubicBezTo>
                    <a:pt x="89761" y="19684"/>
                    <a:pt x="137283" y="0"/>
                    <a:pt x="186834" y="0"/>
                  </a:cubicBezTo>
                  <a:close/>
                </a:path>
              </a:pathLst>
            </a:custGeom>
            <a:solidFill>
              <a:srgbClr val="FECC1A"/>
            </a:solidFill>
            <a:ln w="38100">
              <a:solidFill>
                <a:srgbClr val="000000"/>
              </a:solidFill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r>
                <a:rPr lang="en-US" sz="2271">
                  <a:solidFill>
                    <a:srgbClr val="000000"/>
                  </a:solidFill>
                  <a:latin typeface="Montserrat"/>
                </a:rPr>
                <a:t>1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744658" y="4753534"/>
            <a:ext cx="1872255" cy="1831641"/>
            <a:chOff x="0" y="0"/>
            <a:chExt cx="381954" cy="373669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381954" cy="373669"/>
            </a:xfrm>
            <a:custGeom>
              <a:avLst/>
              <a:gdLst/>
              <a:ahLst/>
              <a:cxnLst/>
              <a:rect l="l" t="t" r="r" b="b"/>
              <a:pathLst>
                <a:path w="381954" h="373669">
                  <a:moveTo>
                    <a:pt x="186834" y="0"/>
                  </a:moveTo>
                  <a:lnTo>
                    <a:pt x="195120" y="0"/>
                  </a:lnTo>
                  <a:cubicBezTo>
                    <a:pt x="244671" y="0"/>
                    <a:pt x="292193" y="19684"/>
                    <a:pt x="327232" y="54723"/>
                  </a:cubicBezTo>
                  <a:cubicBezTo>
                    <a:pt x="362270" y="89761"/>
                    <a:pt x="381954" y="137283"/>
                    <a:pt x="381954" y="186834"/>
                  </a:cubicBezTo>
                  <a:lnTo>
                    <a:pt x="381954" y="186834"/>
                  </a:lnTo>
                  <a:cubicBezTo>
                    <a:pt x="381954" y="236386"/>
                    <a:pt x="362270" y="283908"/>
                    <a:pt x="327232" y="318946"/>
                  </a:cubicBezTo>
                  <a:cubicBezTo>
                    <a:pt x="292193" y="353984"/>
                    <a:pt x="244671" y="373669"/>
                    <a:pt x="195120" y="373669"/>
                  </a:cubicBezTo>
                  <a:lnTo>
                    <a:pt x="186834" y="373669"/>
                  </a:lnTo>
                  <a:cubicBezTo>
                    <a:pt x="137283" y="373669"/>
                    <a:pt x="89761" y="353984"/>
                    <a:pt x="54723" y="318946"/>
                  </a:cubicBezTo>
                  <a:cubicBezTo>
                    <a:pt x="19684" y="283908"/>
                    <a:pt x="0" y="236386"/>
                    <a:pt x="0" y="186834"/>
                  </a:cubicBezTo>
                  <a:lnTo>
                    <a:pt x="0" y="186834"/>
                  </a:lnTo>
                  <a:cubicBezTo>
                    <a:pt x="0" y="137283"/>
                    <a:pt x="19684" y="89761"/>
                    <a:pt x="54723" y="54723"/>
                  </a:cubicBezTo>
                  <a:cubicBezTo>
                    <a:pt x="89761" y="19684"/>
                    <a:pt x="137283" y="0"/>
                    <a:pt x="186834" y="0"/>
                  </a:cubicBezTo>
                  <a:close/>
                </a:path>
              </a:pathLst>
            </a:custGeom>
            <a:solidFill>
              <a:srgbClr val="FECC1A"/>
            </a:solidFill>
            <a:ln w="38100">
              <a:solidFill>
                <a:srgbClr val="000000"/>
              </a:solidFill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r>
                <a:rPr lang="en-US" sz="2271">
                  <a:solidFill>
                    <a:srgbClr val="000000"/>
                  </a:solidFill>
                  <a:latin typeface="Montserrat"/>
                </a:rPr>
                <a:t>2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8616913" y="4753534"/>
            <a:ext cx="1872255" cy="1831641"/>
            <a:chOff x="0" y="0"/>
            <a:chExt cx="381954" cy="373669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381954" cy="373669"/>
            </a:xfrm>
            <a:custGeom>
              <a:avLst/>
              <a:gdLst/>
              <a:ahLst/>
              <a:cxnLst/>
              <a:rect l="l" t="t" r="r" b="b"/>
              <a:pathLst>
                <a:path w="381954" h="373669">
                  <a:moveTo>
                    <a:pt x="186834" y="0"/>
                  </a:moveTo>
                  <a:lnTo>
                    <a:pt x="195120" y="0"/>
                  </a:lnTo>
                  <a:cubicBezTo>
                    <a:pt x="244671" y="0"/>
                    <a:pt x="292193" y="19684"/>
                    <a:pt x="327232" y="54723"/>
                  </a:cubicBezTo>
                  <a:cubicBezTo>
                    <a:pt x="362270" y="89761"/>
                    <a:pt x="381954" y="137283"/>
                    <a:pt x="381954" y="186834"/>
                  </a:cubicBezTo>
                  <a:lnTo>
                    <a:pt x="381954" y="186834"/>
                  </a:lnTo>
                  <a:cubicBezTo>
                    <a:pt x="381954" y="236386"/>
                    <a:pt x="362270" y="283908"/>
                    <a:pt x="327232" y="318946"/>
                  </a:cubicBezTo>
                  <a:cubicBezTo>
                    <a:pt x="292193" y="353984"/>
                    <a:pt x="244671" y="373669"/>
                    <a:pt x="195120" y="373669"/>
                  </a:cubicBezTo>
                  <a:lnTo>
                    <a:pt x="186834" y="373669"/>
                  </a:lnTo>
                  <a:cubicBezTo>
                    <a:pt x="137283" y="373669"/>
                    <a:pt x="89761" y="353984"/>
                    <a:pt x="54723" y="318946"/>
                  </a:cubicBezTo>
                  <a:cubicBezTo>
                    <a:pt x="19684" y="283908"/>
                    <a:pt x="0" y="236386"/>
                    <a:pt x="0" y="186834"/>
                  </a:cubicBezTo>
                  <a:lnTo>
                    <a:pt x="0" y="186834"/>
                  </a:lnTo>
                  <a:cubicBezTo>
                    <a:pt x="0" y="137283"/>
                    <a:pt x="19684" y="89761"/>
                    <a:pt x="54723" y="54723"/>
                  </a:cubicBezTo>
                  <a:cubicBezTo>
                    <a:pt x="89761" y="19684"/>
                    <a:pt x="137283" y="0"/>
                    <a:pt x="186834" y="0"/>
                  </a:cubicBezTo>
                  <a:close/>
                </a:path>
              </a:pathLst>
            </a:custGeom>
            <a:solidFill>
              <a:srgbClr val="FECC1A"/>
            </a:solidFill>
            <a:ln w="38100">
              <a:solidFill>
                <a:srgbClr val="000000"/>
              </a:solidFill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r>
                <a:rPr lang="en-US" sz="2271">
                  <a:solidFill>
                    <a:srgbClr val="000000"/>
                  </a:solidFill>
                  <a:latin typeface="Montserrat"/>
                </a:rPr>
                <a:t>3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10701298" y="5321747"/>
            <a:ext cx="695216" cy="695216"/>
            <a:chOff x="0" y="0"/>
            <a:chExt cx="812800" cy="812800"/>
          </a:xfrm>
        </p:grpSpPr>
        <p:sp>
          <p:nvSpPr>
            <p:cNvPr id="15" name="Freeform 15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76200" y="0"/>
              <a:ext cx="6604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11606064" y="5321747"/>
            <a:ext cx="695216" cy="695216"/>
            <a:chOff x="0" y="0"/>
            <a:chExt cx="812800" cy="812800"/>
          </a:xfrm>
        </p:grpSpPr>
        <p:sp>
          <p:nvSpPr>
            <p:cNvPr id="18" name="Freeform 18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9" name="TextBox 19"/>
            <p:cNvSpPr txBox="1"/>
            <p:nvPr/>
          </p:nvSpPr>
          <p:spPr>
            <a:xfrm>
              <a:off x="76200" y="0"/>
              <a:ext cx="6604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2510830" y="5321747"/>
            <a:ext cx="695216" cy="695216"/>
            <a:chOff x="0" y="0"/>
            <a:chExt cx="812800" cy="812800"/>
          </a:xfrm>
        </p:grpSpPr>
        <p:sp>
          <p:nvSpPr>
            <p:cNvPr id="21" name="Freeform 21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22" name="TextBox 22"/>
            <p:cNvSpPr txBox="1"/>
            <p:nvPr/>
          </p:nvSpPr>
          <p:spPr>
            <a:xfrm>
              <a:off x="76200" y="0"/>
              <a:ext cx="6604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3415596" y="4629603"/>
            <a:ext cx="1872255" cy="1831641"/>
            <a:chOff x="0" y="0"/>
            <a:chExt cx="381954" cy="373669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381954" cy="373669"/>
            </a:xfrm>
            <a:custGeom>
              <a:avLst/>
              <a:gdLst/>
              <a:ahLst/>
              <a:cxnLst/>
              <a:rect l="l" t="t" r="r" b="b"/>
              <a:pathLst>
                <a:path w="381954" h="373669">
                  <a:moveTo>
                    <a:pt x="186834" y="0"/>
                  </a:moveTo>
                  <a:lnTo>
                    <a:pt x="195120" y="0"/>
                  </a:lnTo>
                  <a:cubicBezTo>
                    <a:pt x="244671" y="0"/>
                    <a:pt x="292193" y="19684"/>
                    <a:pt x="327232" y="54723"/>
                  </a:cubicBezTo>
                  <a:cubicBezTo>
                    <a:pt x="362270" y="89761"/>
                    <a:pt x="381954" y="137283"/>
                    <a:pt x="381954" y="186834"/>
                  </a:cubicBezTo>
                  <a:lnTo>
                    <a:pt x="381954" y="186834"/>
                  </a:lnTo>
                  <a:cubicBezTo>
                    <a:pt x="381954" y="236386"/>
                    <a:pt x="362270" y="283908"/>
                    <a:pt x="327232" y="318946"/>
                  </a:cubicBezTo>
                  <a:cubicBezTo>
                    <a:pt x="292193" y="353984"/>
                    <a:pt x="244671" y="373669"/>
                    <a:pt x="195120" y="373669"/>
                  </a:cubicBezTo>
                  <a:lnTo>
                    <a:pt x="186834" y="373669"/>
                  </a:lnTo>
                  <a:cubicBezTo>
                    <a:pt x="137283" y="373669"/>
                    <a:pt x="89761" y="353984"/>
                    <a:pt x="54723" y="318946"/>
                  </a:cubicBezTo>
                  <a:cubicBezTo>
                    <a:pt x="19684" y="283908"/>
                    <a:pt x="0" y="236386"/>
                    <a:pt x="0" y="186834"/>
                  </a:cubicBezTo>
                  <a:lnTo>
                    <a:pt x="0" y="186834"/>
                  </a:lnTo>
                  <a:cubicBezTo>
                    <a:pt x="0" y="137283"/>
                    <a:pt x="19684" y="89761"/>
                    <a:pt x="54723" y="54723"/>
                  </a:cubicBezTo>
                  <a:cubicBezTo>
                    <a:pt x="89761" y="19684"/>
                    <a:pt x="137283" y="0"/>
                    <a:pt x="186834" y="0"/>
                  </a:cubicBezTo>
                  <a:close/>
                </a:path>
              </a:pathLst>
            </a:custGeom>
            <a:solidFill>
              <a:srgbClr val="FECC1A"/>
            </a:solidFill>
            <a:ln w="38100">
              <a:solidFill>
                <a:srgbClr val="000000"/>
              </a:solidFill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r>
                <a:rPr lang="en-US" sz="2271">
                  <a:solidFill>
                    <a:srgbClr val="000000"/>
                  </a:solidFill>
                  <a:latin typeface="Montserrat"/>
                </a:rPr>
                <a:t>n</a:t>
              </a:r>
            </a:p>
          </p:txBody>
        </p:sp>
      </p:grpSp>
      <p:pic>
        <p:nvPicPr>
          <p:cNvPr id="26" name="Picture 26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424962" y="3120596"/>
            <a:ext cx="1022628" cy="1632939"/>
          </a:xfrm>
          <a:prstGeom prst="rect">
            <a:avLst/>
          </a:prstGeom>
        </p:spPr>
      </p:pic>
      <p:sp>
        <p:nvSpPr>
          <p:cNvPr id="27" name="TextBox 27"/>
          <p:cNvSpPr txBox="1"/>
          <p:nvPr/>
        </p:nvSpPr>
        <p:spPr>
          <a:xfrm>
            <a:off x="4767613" y="1295400"/>
            <a:ext cx="8752774" cy="19583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522"/>
              </a:lnSpc>
            </a:pPr>
            <a:r>
              <a:rPr lang="en-US" sz="14522">
                <a:solidFill>
                  <a:srgbClr val="000000"/>
                </a:solidFill>
                <a:latin typeface="Bebas Neue Bold"/>
              </a:rPr>
              <a:t>ARRAY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3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000149" y="4753534"/>
            <a:ext cx="1872255" cy="1831641"/>
            <a:chOff x="0" y="0"/>
            <a:chExt cx="381954" cy="37366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81954" cy="373669"/>
            </a:xfrm>
            <a:custGeom>
              <a:avLst/>
              <a:gdLst/>
              <a:ahLst/>
              <a:cxnLst/>
              <a:rect l="l" t="t" r="r" b="b"/>
              <a:pathLst>
                <a:path w="381954" h="373669">
                  <a:moveTo>
                    <a:pt x="186834" y="0"/>
                  </a:moveTo>
                  <a:lnTo>
                    <a:pt x="195120" y="0"/>
                  </a:lnTo>
                  <a:cubicBezTo>
                    <a:pt x="244671" y="0"/>
                    <a:pt x="292193" y="19684"/>
                    <a:pt x="327232" y="54723"/>
                  </a:cubicBezTo>
                  <a:cubicBezTo>
                    <a:pt x="362270" y="89761"/>
                    <a:pt x="381954" y="137283"/>
                    <a:pt x="381954" y="186834"/>
                  </a:cubicBezTo>
                  <a:lnTo>
                    <a:pt x="381954" y="186834"/>
                  </a:lnTo>
                  <a:cubicBezTo>
                    <a:pt x="381954" y="236386"/>
                    <a:pt x="362270" y="283908"/>
                    <a:pt x="327232" y="318946"/>
                  </a:cubicBezTo>
                  <a:cubicBezTo>
                    <a:pt x="292193" y="353984"/>
                    <a:pt x="244671" y="373669"/>
                    <a:pt x="195120" y="373669"/>
                  </a:cubicBezTo>
                  <a:lnTo>
                    <a:pt x="186834" y="373669"/>
                  </a:lnTo>
                  <a:cubicBezTo>
                    <a:pt x="137283" y="373669"/>
                    <a:pt x="89761" y="353984"/>
                    <a:pt x="54723" y="318946"/>
                  </a:cubicBezTo>
                  <a:cubicBezTo>
                    <a:pt x="19684" y="283908"/>
                    <a:pt x="0" y="236386"/>
                    <a:pt x="0" y="186834"/>
                  </a:cubicBezTo>
                  <a:lnTo>
                    <a:pt x="0" y="186834"/>
                  </a:lnTo>
                  <a:cubicBezTo>
                    <a:pt x="0" y="137283"/>
                    <a:pt x="19684" y="89761"/>
                    <a:pt x="54723" y="54723"/>
                  </a:cubicBezTo>
                  <a:cubicBezTo>
                    <a:pt x="89761" y="19684"/>
                    <a:pt x="137283" y="0"/>
                    <a:pt x="186834" y="0"/>
                  </a:cubicBezTo>
                  <a:close/>
                </a:path>
              </a:pathLst>
            </a:custGeom>
            <a:solidFill>
              <a:srgbClr val="FECC1A"/>
            </a:solidFill>
            <a:ln w="38100">
              <a:solidFill>
                <a:srgbClr val="000000"/>
              </a:solidFill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r>
                <a:rPr lang="en-US" sz="2271">
                  <a:solidFill>
                    <a:srgbClr val="000000"/>
                  </a:solidFill>
                  <a:latin typeface="Montserrat"/>
                </a:rPr>
                <a:t>0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4872404" y="4753534"/>
            <a:ext cx="1872255" cy="1831641"/>
            <a:chOff x="0" y="0"/>
            <a:chExt cx="381954" cy="373669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81954" cy="373669"/>
            </a:xfrm>
            <a:custGeom>
              <a:avLst/>
              <a:gdLst/>
              <a:ahLst/>
              <a:cxnLst/>
              <a:rect l="l" t="t" r="r" b="b"/>
              <a:pathLst>
                <a:path w="381954" h="373669">
                  <a:moveTo>
                    <a:pt x="186834" y="0"/>
                  </a:moveTo>
                  <a:lnTo>
                    <a:pt x="195120" y="0"/>
                  </a:lnTo>
                  <a:cubicBezTo>
                    <a:pt x="244671" y="0"/>
                    <a:pt x="292193" y="19684"/>
                    <a:pt x="327232" y="54723"/>
                  </a:cubicBezTo>
                  <a:cubicBezTo>
                    <a:pt x="362270" y="89761"/>
                    <a:pt x="381954" y="137283"/>
                    <a:pt x="381954" y="186834"/>
                  </a:cubicBezTo>
                  <a:lnTo>
                    <a:pt x="381954" y="186834"/>
                  </a:lnTo>
                  <a:cubicBezTo>
                    <a:pt x="381954" y="236386"/>
                    <a:pt x="362270" y="283908"/>
                    <a:pt x="327232" y="318946"/>
                  </a:cubicBezTo>
                  <a:cubicBezTo>
                    <a:pt x="292193" y="353984"/>
                    <a:pt x="244671" y="373669"/>
                    <a:pt x="195120" y="373669"/>
                  </a:cubicBezTo>
                  <a:lnTo>
                    <a:pt x="186834" y="373669"/>
                  </a:lnTo>
                  <a:cubicBezTo>
                    <a:pt x="137283" y="373669"/>
                    <a:pt x="89761" y="353984"/>
                    <a:pt x="54723" y="318946"/>
                  </a:cubicBezTo>
                  <a:cubicBezTo>
                    <a:pt x="19684" y="283908"/>
                    <a:pt x="0" y="236386"/>
                    <a:pt x="0" y="186834"/>
                  </a:cubicBezTo>
                  <a:lnTo>
                    <a:pt x="0" y="186834"/>
                  </a:lnTo>
                  <a:cubicBezTo>
                    <a:pt x="0" y="137283"/>
                    <a:pt x="19684" y="89761"/>
                    <a:pt x="54723" y="54723"/>
                  </a:cubicBezTo>
                  <a:cubicBezTo>
                    <a:pt x="89761" y="19684"/>
                    <a:pt x="137283" y="0"/>
                    <a:pt x="186834" y="0"/>
                  </a:cubicBezTo>
                  <a:close/>
                </a:path>
              </a:pathLst>
            </a:custGeom>
            <a:solidFill>
              <a:srgbClr val="FECC1A"/>
            </a:solidFill>
            <a:ln w="38100">
              <a:solidFill>
                <a:srgbClr val="000000"/>
              </a:solidFill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r>
                <a:rPr lang="en-US" sz="2271">
                  <a:solidFill>
                    <a:srgbClr val="000000"/>
                  </a:solidFill>
                  <a:latin typeface="Montserrat"/>
                </a:rPr>
                <a:t>1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744658" y="4753534"/>
            <a:ext cx="1872255" cy="1831641"/>
            <a:chOff x="0" y="0"/>
            <a:chExt cx="381954" cy="373669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381954" cy="373669"/>
            </a:xfrm>
            <a:custGeom>
              <a:avLst/>
              <a:gdLst/>
              <a:ahLst/>
              <a:cxnLst/>
              <a:rect l="l" t="t" r="r" b="b"/>
              <a:pathLst>
                <a:path w="381954" h="373669">
                  <a:moveTo>
                    <a:pt x="186834" y="0"/>
                  </a:moveTo>
                  <a:lnTo>
                    <a:pt x="195120" y="0"/>
                  </a:lnTo>
                  <a:cubicBezTo>
                    <a:pt x="244671" y="0"/>
                    <a:pt x="292193" y="19684"/>
                    <a:pt x="327232" y="54723"/>
                  </a:cubicBezTo>
                  <a:cubicBezTo>
                    <a:pt x="362270" y="89761"/>
                    <a:pt x="381954" y="137283"/>
                    <a:pt x="381954" y="186834"/>
                  </a:cubicBezTo>
                  <a:lnTo>
                    <a:pt x="381954" y="186834"/>
                  </a:lnTo>
                  <a:cubicBezTo>
                    <a:pt x="381954" y="236386"/>
                    <a:pt x="362270" y="283908"/>
                    <a:pt x="327232" y="318946"/>
                  </a:cubicBezTo>
                  <a:cubicBezTo>
                    <a:pt x="292193" y="353984"/>
                    <a:pt x="244671" y="373669"/>
                    <a:pt x="195120" y="373669"/>
                  </a:cubicBezTo>
                  <a:lnTo>
                    <a:pt x="186834" y="373669"/>
                  </a:lnTo>
                  <a:cubicBezTo>
                    <a:pt x="137283" y="373669"/>
                    <a:pt x="89761" y="353984"/>
                    <a:pt x="54723" y="318946"/>
                  </a:cubicBezTo>
                  <a:cubicBezTo>
                    <a:pt x="19684" y="283908"/>
                    <a:pt x="0" y="236386"/>
                    <a:pt x="0" y="186834"/>
                  </a:cubicBezTo>
                  <a:lnTo>
                    <a:pt x="0" y="186834"/>
                  </a:lnTo>
                  <a:cubicBezTo>
                    <a:pt x="0" y="137283"/>
                    <a:pt x="19684" y="89761"/>
                    <a:pt x="54723" y="54723"/>
                  </a:cubicBezTo>
                  <a:cubicBezTo>
                    <a:pt x="89761" y="19684"/>
                    <a:pt x="137283" y="0"/>
                    <a:pt x="186834" y="0"/>
                  </a:cubicBezTo>
                  <a:close/>
                </a:path>
              </a:pathLst>
            </a:custGeom>
            <a:solidFill>
              <a:srgbClr val="FECC1A"/>
            </a:solidFill>
            <a:ln w="38100">
              <a:solidFill>
                <a:srgbClr val="000000"/>
              </a:solidFill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r>
                <a:rPr lang="en-US" sz="2271">
                  <a:solidFill>
                    <a:srgbClr val="000000"/>
                  </a:solidFill>
                  <a:latin typeface="Montserrat"/>
                </a:rPr>
                <a:t>2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8616913" y="4753534"/>
            <a:ext cx="1872255" cy="1831641"/>
            <a:chOff x="0" y="0"/>
            <a:chExt cx="381954" cy="373669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381954" cy="373669"/>
            </a:xfrm>
            <a:custGeom>
              <a:avLst/>
              <a:gdLst/>
              <a:ahLst/>
              <a:cxnLst/>
              <a:rect l="l" t="t" r="r" b="b"/>
              <a:pathLst>
                <a:path w="381954" h="373669">
                  <a:moveTo>
                    <a:pt x="186834" y="0"/>
                  </a:moveTo>
                  <a:lnTo>
                    <a:pt x="195120" y="0"/>
                  </a:lnTo>
                  <a:cubicBezTo>
                    <a:pt x="244671" y="0"/>
                    <a:pt x="292193" y="19684"/>
                    <a:pt x="327232" y="54723"/>
                  </a:cubicBezTo>
                  <a:cubicBezTo>
                    <a:pt x="362270" y="89761"/>
                    <a:pt x="381954" y="137283"/>
                    <a:pt x="381954" y="186834"/>
                  </a:cubicBezTo>
                  <a:lnTo>
                    <a:pt x="381954" y="186834"/>
                  </a:lnTo>
                  <a:cubicBezTo>
                    <a:pt x="381954" y="236386"/>
                    <a:pt x="362270" y="283908"/>
                    <a:pt x="327232" y="318946"/>
                  </a:cubicBezTo>
                  <a:cubicBezTo>
                    <a:pt x="292193" y="353984"/>
                    <a:pt x="244671" y="373669"/>
                    <a:pt x="195120" y="373669"/>
                  </a:cubicBezTo>
                  <a:lnTo>
                    <a:pt x="186834" y="373669"/>
                  </a:lnTo>
                  <a:cubicBezTo>
                    <a:pt x="137283" y="373669"/>
                    <a:pt x="89761" y="353984"/>
                    <a:pt x="54723" y="318946"/>
                  </a:cubicBezTo>
                  <a:cubicBezTo>
                    <a:pt x="19684" y="283908"/>
                    <a:pt x="0" y="236386"/>
                    <a:pt x="0" y="186834"/>
                  </a:cubicBezTo>
                  <a:lnTo>
                    <a:pt x="0" y="186834"/>
                  </a:lnTo>
                  <a:cubicBezTo>
                    <a:pt x="0" y="137283"/>
                    <a:pt x="19684" y="89761"/>
                    <a:pt x="54723" y="54723"/>
                  </a:cubicBezTo>
                  <a:cubicBezTo>
                    <a:pt x="89761" y="19684"/>
                    <a:pt x="137283" y="0"/>
                    <a:pt x="186834" y="0"/>
                  </a:cubicBezTo>
                  <a:close/>
                </a:path>
              </a:pathLst>
            </a:custGeom>
            <a:solidFill>
              <a:srgbClr val="FECC1A"/>
            </a:solidFill>
            <a:ln w="38100">
              <a:solidFill>
                <a:srgbClr val="000000"/>
              </a:solidFill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r>
                <a:rPr lang="en-US" sz="2271">
                  <a:solidFill>
                    <a:srgbClr val="000000"/>
                  </a:solidFill>
                  <a:latin typeface="Montserrat"/>
                </a:rPr>
                <a:t>3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10701298" y="5321747"/>
            <a:ext cx="695216" cy="695216"/>
            <a:chOff x="0" y="0"/>
            <a:chExt cx="812800" cy="812800"/>
          </a:xfrm>
        </p:grpSpPr>
        <p:sp>
          <p:nvSpPr>
            <p:cNvPr id="15" name="Freeform 15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76200" y="0"/>
              <a:ext cx="6604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11606064" y="5321747"/>
            <a:ext cx="695216" cy="695216"/>
            <a:chOff x="0" y="0"/>
            <a:chExt cx="812800" cy="812800"/>
          </a:xfrm>
        </p:grpSpPr>
        <p:sp>
          <p:nvSpPr>
            <p:cNvPr id="18" name="Freeform 18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9" name="TextBox 19"/>
            <p:cNvSpPr txBox="1"/>
            <p:nvPr/>
          </p:nvSpPr>
          <p:spPr>
            <a:xfrm>
              <a:off x="76200" y="0"/>
              <a:ext cx="6604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2510830" y="5321747"/>
            <a:ext cx="695216" cy="695216"/>
            <a:chOff x="0" y="0"/>
            <a:chExt cx="812800" cy="812800"/>
          </a:xfrm>
        </p:grpSpPr>
        <p:sp>
          <p:nvSpPr>
            <p:cNvPr id="21" name="Freeform 21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22" name="TextBox 22"/>
            <p:cNvSpPr txBox="1"/>
            <p:nvPr/>
          </p:nvSpPr>
          <p:spPr>
            <a:xfrm>
              <a:off x="76200" y="0"/>
              <a:ext cx="6604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3415596" y="4629603"/>
            <a:ext cx="1872255" cy="1831641"/>
            <a:chOff x="0" y="0"/>
            <a:chExt cx="381954" cy="373669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381954" cy="373669"/>
            </a:xfrm>
            <a:custGeom>
              <a:avLst/>
              <a:gdLst/>
              <a:ahLst/>
              <a:cxnLst/>
              <a:rect l="l" t="t" r="r" b="b"/>
              <a:pathLst>
                <a:path w="381954" h="373669">
                  <a:moveTo>
                    <a:pt x="186834" y="0"/>
                  </a:moveTo>
                  <a:lnTo>
                    <a:pt x="195120" y="0"/>
                  </a:lnTo>
                  <a:cubicBezTo>
                    <a:pt x="244671" y="0"/>
                    <a:pt x="292193" y="19684"/>
                    <a:pt x="327232" y="54723"/>
                  </a:cubicBezTo>
                  <a:cubicBezTo>
                    <a:pt x="362270" y="89761"/>
                    <a:pt x="381954" y="137283"/>
                    <a:pt x="381954" y="186834"/>
                  </a:cubicBezTo>
                  <a:lnTo>
                    <a:pt x="381954" y="186834"/>
                  </a:lnTo>
                  <a:cubicBezTo>
                    <a:pt x="381954" y="236386"/>
                    <a:pt x="362270" y="283908"/>
                    <a:pt x="327232" y="318946"/>
                  </a:cubicBezTo>
                  <a:cubicBezTo>
                    <a:pt x="292193" y="353984"/>
                    <a:pt x="244671" y="373669"/>
                    <a:pt x="195120" y="373669"/>
                  </a:cubicBezTo>
                  <a:lnTo>
                    <a:pt x="186834" y="373669"/>
                  </a:lnTo>
                  <a:cubicBezTo>
                    <a:pt x="137283" y="373669"/>
                    <a:pt x="89761" y="353984"/>
                    <a:pt x="54723" y="318946"/>
                  </a:cubicBezTo>
                  <a:cubicBezTo>
                    <a:pt x="19684" y="283908"/>
                    <a:pt x="0" y="236386"/>
                    <a:pt x="0" y="186834"/>
                  </a:cubicBezTo>
                  <a:lnTo>
                    <a:pt x="0" y="186834"/>
                  </a:lnTo>
                  <a:cubicBezTo>
                    <a:pt x="0" y="137283"/>
                    <a:pt x="19684" y="89761"/>
                    <a:pt x="54723" y="54723"/>
                  </a:cubicBezTo>
                  <a:cubicBezTo>
                    <a:pt x="89761" y="19684"/>
                    <a:pt x="137283" y="0"/>
                    <a:pt x="186834" y="0"/>
                  </a:cubicBezTo>
                  <a:close/>
                </a:path>
              </a:pathLst>
            </a:custGeom>
            <a:solidFill>
              <a:srgbClr val="FECC1A"/>
            </a:solidFill>
            <a:ln w="38100">
              <a:solidFill>
                <a:srgbClr val="000000"/>
              </a:solidFill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r>
                <a:rPr lang="en-US" sz="2271">
                  <a:solidFill>
                    <a:srgbClr val="000000"/>
                  </a:solidFill>
                  <a:latin typeface="Montserrat"/>
                </a:rPr>
                <a:t>n</a:t>
              </a:r>
            </a:p>
          </p:txBody>
        </p:sp>
      </p:grpSp>
      <p:sp>
        <p:nvSpPr>
          <p:cNvPr id="26" name="TextBox 26"/>
          <p:cNvSpPr txBox="1"/>
          <p:nvPr/>
        </p:nvSpPr>
        <p:spPr>
          <a:xfrm>
            <a:off x="4767613" y="1295400"/>
            <a:ext cx="8752774" cy="19583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522"/>
              </a:lnSpc>
            </a:pPr>
            <a:r>
              <a:rPr lang="en-US" sz="14522">
                <a:solidFill>
                  <a:srgbClr val="000000"/>
                </a:solidFill>
                <a:latin typeface="Bebas Neue Bold"/>
              </a:rPr>
              <a:t>ARRAY</a:t>
            </a:r>
          </a:p>
        </p:txBody>
      </p:sp>
      <p:pic>
        <p:nvPicPr>
          <p:cNvPr id="27" name="Picture 27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5299119" y="3120596"/>
            <a:ext cx="1022628" cy="1632939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3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000149" y="4753534"/>
            <a:ext cx="1872255" cy="1831641"/>
            <a:chOff x="0" y="0"/>
            <a:chExt cx="381954" cy="37366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81954" cy="373669"/>
            </a:xfrm>
            <a:custGeom>
              <a:avLst/>
              <a:gdLst/>
              <a:ahLst/>
              <a:cxnLst/>
              <a:rect l="l" t="t" r="r" b="b"/>
              <a:pathLst>
                <a:path w="381954" h="373669">
                  <a:moveTo>
                    <a:pt x="186834" y="0"/>
                  </a:moveTo>
                  <a:lnTo>
                    <a:pt x="195120" y="0"/>
                  </a:lnTo>
                  <a:cubicBezTo>
                    <a:pt x="244671" y="0"/>
                    <a:pt x="292193" y="19684"/>
                    <a:pt x="327232" y="54723"/>
                  </a:cubicBezTo>
                  <a:cubicBezTo>
                    <a:pt x="362270" y="89761"/>
                    <a:pt x="381954" y="137283"/>
                    <a:pt x="381954" y="186834"/>
                  </a:cubicBezTo>
                  <a:lnTo>
                    <a:pt x="381954" y="186834"/>
                  </a:lnTo>
                  <a:cubicBezTo>
                    <a:pt x="381954" y="236386"/>
                    <a:pt x="362270" y="283908"/>
                    <a:pt x="327232" y="318946"/>
                  </a:cubicBezTo>
                  <a:cubicBezTo>
                    <a:pt x="292193" y="353984"/>
                    <a:pt x="244671" y="373669"/>
                    <a:pt x="195120" y="373669"/>
                  </a:cubicBezTo>
                  <a:lnTo>
                    <a:pt x="186834" y="373669"/>
                  </a:lnTo>
                  <a:cubicBezTo>
                    <a:pt x="137283" y="373669"/>
                    <a:pt x="89761" y="353984"/>
                    <a:pt x="54723" y="318946"/>
                  </a:cubicBezTo>
                  <a:cubicBezTo>
                    <a:pt x="19684" y="283908"/>
                    <a:pt x="0" y="236386"/>
                    <a:pt x="0" y="186834"/>
                  </a:cubicBezTo>
                  <a:lnTo>
                    <a:pt x="0" y="186834"/>
                  </a:lnTo>
                  <a:cubicBezTo>
                    <a:pt x="0" y="137283"/>
                    <a:pt x="19684" y="89761"/>
                    <a:pt x="54723" y="54723"/>
                  </a:cubicBezTo>
                  <a:cubicBezTo>
                    <a:pt x="89761" y="19684"/>
                    <a:pt x="137283" y="0"/>
                    <a:pt x="186834" y="0"/>
                  </a:cubicBezTo>
                  <a:close/>
                </a:path>
              </a:pathLst>
            </a:custGeom>
            <a:solidFill>
              <a:srgbClr val="FECC1A"/>
            </a:solidFill>
            <a:ln w="38100">
              <a:solidFill>
                <a:srgbClr val="000000"/>
              </a:solidFill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r>
                <a:rPr lang="en-US" sz="2271">
                  <a:solidFill>
                    <a:srgbClr val="000000"/>
                  </a:solidFill>
                  <a:latin typeface="Montserrat"/>
                </a:rPr>
                <a:t>0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4872404" y="4753534"/>
            <a:ext cx="1872255" cy="1831641"/>
            <a:chOff x="0" y="0"/>
            <a:chExt cx="381954" cy="373669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81954" cy="373669"/>
            </a:xfrm>
            <a:custGeom>
              <a:avLst/>
              <a:gdLst/>
              <a:ahLst/>
              <a:cxnLst/>
              <a:rect l="l" t="t" r="r" b="b"/>
              <a:pathLst>
                <a:path w="381954" h="373669">
                  <a:moveTo>
                    <a:pt x="186834" y="0"/>
                  </a:moveTo>
                  <a:lnTo>
                    <a:pt x="195120" y="0"/>
                  </a:lnTo>
                  <a:cubicBezTo>
                    <a:pt x="244671" y="0"/>
                    <a:pt x="292193" y="19684"/>
                    <a:pt x="327232" y="54723"/>
                  </a:cubicBezTo>
                  <a:cubicBezTo>
                    <a:pt x="362270" y="89761"/>
                    <a:pt x="381954" y="137283"/>
                    <a:pt x="381954" y="186834"/>
                  </a:cubicBezTo>
                  <a:lnTo>
                    <a:pt x="381954" y="186834"/>
                  </a:lnTo>
                  <a:cubicBezTo>
                    <a:pt x="381954" y="236386"/>
                    <a:pt x="362270" y="283908"/>
                    <a:pt x="327232" y="318946"/>
                  </a:cubicBezTo>
                  <a:cubicBezTo>
                    <a:pt x="292193" y="353984"/>
                    <a:pt x="244671" y="373669"/>
                    <a:pt x="195120" y="373669"/>
                  </a:cubicBezTo>
                  <a:lnTo>
                    <a:pt x="186834" y="373669"/>
                  </a:lnTo>
                  <a:cubicBezTo>
                    <a:pt x="137283" y="373669"/>
                    <a:pt x="89761" y="353984"/>
                    <a:pt x="54723" y="318946"/>
                  </a:cubicBezTo>
                  <a:cubicBezTo>
                    <a:pt x="19684" y="283908"/>
                    <a:pt x="0" y="236386"/>
                    <a:pt x="0" y="186834"/>
                  </a:cubicBezTo>
                  <a:lnTo>
                    <a:pt x="0" y="186834"/>
                  </a:lnTo>
                  <a:cubicBezTo>
                    <a:pt x="0" y="137283"/>
                    <a:pt x="19684" y="89761"/>
                    <a:pt x="54723" y="54723"/>
                  </a:cubicBezTo>
                  <a:cubicBezTo>
                    <a:pt x="89761" y="19684"/>
                    <a:pt x="137283" y="0"/>
                    <a:pt x="186834" y="0"/>
                  </a:cubicBezTo>
                  <a:close/>
                </a:path>
              </a:pathLst>
            </a:custGeom>
            <a:solidFill>
              <a:srgbClr val="FECC1A"/>
            </a:solidFill>
            <a:ln w="38100">
              <a:solidFill>
                <a:srgbClr val="000000"/>
              </a:solidFill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r>
                <a:rPr lang="en-US" sz="2271">
                  <a:solidFill>
                    <a:srgbClr val="000000"/>
                  </a:solidFill>
                  <a:latin typeface="Montserrat"/>
                </a:rPr>
                <a:t>1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744658" y="4753534"/>
            <a:ext cx="1872255" cy="1831641"/>
            <a:chOff x="0" y="0"/>
            <a:chExt cx="381954" cy="373669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381954" cy="373669"/>
            </a:xfrm>
            <a:custGeom>
              <a:avLst/>
              <a:gdLst/>
              <a:ahLst/>
              <a:cxnLst/>
              <a:rect l="l" t="t" r="r" b="b"/>
              <a:pathLst>
                <a:path w="381954" h="373669">
                  <a:moveTo>
                    <a:pt x="186834" y="0"/>
                  </a:moveTo>
                  <a:lnTo>
                    <a:pt x="195120" y="0"/>
                  </a:lnTo>
                  <a:cubicBezTo>
                    <a:pt x="244671" y="0"/>
                    <a:pt x="292193" y="19684"/>
                    <a:pt x="327232" y="54723"/>
                  </a:cubicBezTo>
                  <a:cubicBezTo>
                    <a:pt x="362270" y="89761"/>
                    <a:pt x="381954" y="137283"/>
                    <a:pt x="381954" y="186834"/>
                  </a:cubicBezTo>
                  <a:lnTo>
                    <a:pt x="381954" y="186834"/>
                  </a:lnTo>
                  <a:cubicBezTo>
                    <a:pt x="381954" y="236386"/>
                    <a:pt x="362270" y="283908"/>
                    <a:pt x="327232" y="318946"/>
                  </a:cubicBezTo>
                  <a:cubicBezTo>
                    <a:pt x="292193" y="353984"/>
                    <a:pt x="244671" y="373669"/>
                    <a:pt x="195120" y="373669"/>
                  </a:cubicBezTo>
                  <a:lnTo>
                    <a:pt x="186834" y="373669"/>
                  </a:lnTo>
                  <a:cubicBezTo>
                    <a:pt x="137283" y="373669"/>
                    <a:pt x="89761" y="353984"/>
                    <a:pt x="54723" y="318946"/>
                  </a:cubicBezTo>
                  <a:cubicBezTo>
                    <a:pt x="19684" y="283908"/>
                    <a:pt x="0" y="236386"/>
                    <a:pt x="0" y="186834"/>
                  </a:cubicBezTo>
                  <a:lnTo>
                    <a:pt x="0" y="186834"/>
                  </a:lnTo>
                  <a:cubicBezTo>
                    <a:pt x="0" y="137283"/>
                    <a:pt x="19684" y="89761"/>
                    <a:pt x="54723" y="54723"/>
                  </a:cubicBezTo>
                  <a:cubicBezTo>
                    <a:pt x="89761" y="19684"/>
                    <a:pt x="137283" y="0"/>
                    <a:pt x="186834" y="0"/>
                  </a:cubicBezTo>
                  <a:close/>
                </a:path>
              </a:pathLst>
            </a:custGeom>
            <a:solidFill>
              <a:srgbClr val="FECC1A"/>
            </a:solidFill>
            <a:ln w="38100">
              <a:solidFill>
                <a:srgbClr val="000000"/>
              </a:solidFill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r>
                <a:rPr lang="en-US" sz="2271">
                  <a:solidFill>
                    <a:srgbClr val="000000"/>
                  </a:solidFill>
                  <a:latin typeface="Montserrat"/>
                </a:rPr>
                <a:t>2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8616913" y="4753534"/>
            <a:ext cx="1872255" cy="1831641"/>
            <a:chOff x="0" y="0"/>
            <a:chExt cx="381954" cy="373669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381954" cy="373669"/>
            </a:xfrm>
            <a:custGeom>
              <a:avLst/>
              <a:gdLst/>
              <a:ahLst/>
              <a:cxnLst/>
              <a:rect l="l" t="t" r="r" b="b"/>
              <a:pathLst>
                <a:path w="381954" h="373669">
                  <a:moveTo>
                    <a:pt x="186834" y="0"/>
                  </a:moveTo>
                  <a:lnTo>
                    <a:pt x="195120" y="0"/>
                  </a:lnTo>
                  <a:cubicBezTo>
                    <a:pt x="244671" y="0"/>
                    <a:pt x="292193" y="19684"/>
                    <a:pt x="327232" y="54723"/>
                  </a:cubicBezTo>
                  <a:cubicBezTo>
                    <a:pt x="362270" y="89761"/>
                    <a:pt x="381954" y="137283"/>
                    <a:pt x="381954" y="186834"/>
                  </a:cubicBezTo>
                  <a:lnTo>
                    <a:pt x="381954" y="186834"/>
                  </a:lnTo>
                  <a:cubicBezTo>
                    <a:pt x="381954" y="236386"/>
                    <a:pt x="362270" y="283908"/>
                    <a:pt x="327232" y="318946"/>
                  </a:cubicBezTo>
                  <a:cubicBezTo>
                    <a:pt x="292193" y="353984"/>
                    <a:pt x="244671" y="373669"/>
                    <a:pt x="195120" y="373669"/>
                  </a:cubicBezTo>
                  <a:lnTo>
                    <a:pt x="186834" y="373669"/>
                  </a:lnTo>
                  <a:cubicBezTo>
                    <a:pt x="137283" y="373669"/>
                    <a:pt x="89761" y="353984"/>
                    <a:pt x="54723" y="318946"/>
                  </a:cubicBezTo>
                  <a:cubicBezTo>
                    <a:pt x="19684" y="283908"/>
                    <a:pt x="0" y="236386"/>
                    <a:pt x="0" y="186834"/>
                  </a:cubicBezTo>
                  <a:lnTo>
                    <a:pt x="0" y="186834"/>
                  </a:lnTo>
                  <a:cubicBezTo>
                    <a:pt x="0" y="137283"/>
                    <a:pt x="19684" y="89761"/>
                    <a:pt x="54723" y="54723"/>
                  </a:cubicBezTo>
                  <a:cubicBezTo>
                    <a:pt x="89761" y="19684"/>
                    <a:pt x="137283" y="0"/>
                    <a:pt x="186834" y="0"/>
                  </a:cubicBezTo>
                  <a:close/>
                </a:path>
              </a:pathLst>
            </a:custGeom>
            <a:solidFill>
              <a:srgbClr val="FECC1A"/>
            </a:solidFill>
            <a:ln w="38100">
              <a:solidFill>
                <a:srgbClr val="000000"/>
              </a:solidFill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r>
                <a:rPr lang="en-US" sz="2271">
                  <a:solidFill>
                    <a:srgbClr val="000000"/>
                  </a:solidFill>
                  <a:latin typeface="Montserrat"/>
                </a:rPr>
                <a:t>3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10701298" y="5321747"/>
            <a:ext cx="695216" cy="695216"/>
            <a:chOff x="0" y="0"/>
            <a:chExt cx="812800" cy="812800"/>
          </a:xfrm>
        </p:grpSpPr>
        <p:sp>
          <p:nvSpPr>
            <p:cNvPr id="15" name="Freeform 15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76200" y="0"/>
              <a:ext cx="6604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11606064" y="5321747"/>
            <a:ext cx="695216" cy="695216"/>
            <a:chOff x="0" y="0"/>
            <a:chExt cx="812800" cy="812800"/>
          </a:xfrm>
        </p:grpSpPr>
        <p:sp>
          <p:nvSpPr>
            <p:cNvPr id="18" name="Freeform 18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9" name="TextBox 19"/>
            <p:cNvSpPr txBox="1"/>
            <p:nvPr/>
          </p:nvSpPr>
          <p:spPr>
            <a:xfrm>
              <a:off x="76200" y="0"/>
              <a:ext cx="6604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2510830" y="5321747"/>
            <a:ext cx="695216" cy="695216"/>
            <a:chOff x="0" y="0"/>
            <a:chExt cx="812800" cy="812800"/>
          </a:xfrm>
        </p:grpSpPr>
        <p:sp>
          <p:nvSpPr>
            <p:cNvPr id="21" name="Freeform 21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22" name="TextBox 22"/>
            <p:cNvSpPr txBox="1"/>
            <p:nvPr/>
          </p:nvSpPr>
          <p:spPr>
            <a:xfrm>
              <a:off x="76200" y="0"/>
              <a:ext cx="6604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3415596" y="4629603"/>
            <a:ext cx="1872255" cy="1831641"/>
            <a:chOff x="0" y="0"/>
            <a:chExt cx="381954" cy="373669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381954" cy="373669"/>
            </a:xfrm>
            <a:custGeom>
              <a:avLst/>
              <a:gdLst/>
              <a:ahLst/>
              <a:cxnLst/>
              <a:rect l="l" t="t" r="r" b="b"/>
              <a:pathLst>
                <a:path w="381954" h="373669">
                  <a:moveTo>
                    <a:pt x="186834" y="0"/>
                  </a:moveTo>
                  <a:lnTo>
                    <a:pt x="195120" y="0"/>
                  </a:lnTo>
                  <a:cubicBezTo>
                    <a:pt x="244671" y="0"/>
                    <a:pt x="292193" y="19684"/>
                    <a:pt x="327232" y="54723"/>
                  </a:cubicBezTo>
                  <a:cubicBezTo>
                    <a:pt x="362270" y="89761"/>
                    <a:pt x="381954" y="137283"/>
                    <a:pt x="381954" y="186834"/>
                  </a:cubicBezTo>
                  <a:lnTo>
                    <a:pt x="381954" y="186834"/>
                  </a:lnTo>
                  <a:cubicBezTo>
                    <a:pt x="381954" y="236386"/>
                    <a:pt x="362270" y="283908"/>
                    <a:pt x="327232" y="318946"/>
                  </a:cubicBezTo>
                  <a:cubicBezTo>
                    <a:pt x="292193" y="353984"/>
                    <a:pt x="244671" y="373669"/>
                    <a:pt x="195120" y="373669"/>
                  </a:cubicBezTo>
                  <a:lnTo>
                    <a:pt x="186834" y="373669"/>
                  </a:lnTo>
                  <a:cubicBezTo>
                    <a:pt x="137283" y="373669"/>
                    <a:pt x="89761" y="353984"/>
                    <a:pt x="54723" y="318946"/>
                  </a:cubicBezTo>
                  <a:cubicBezTo>
                    <a:pt x="19684" y="283908"/>
                    <a:pt x="0" y="236386"/>
                    <a:pt x="0" y="186834"/>
                  </a:cubicBezTo>
                  <a:lnTo>
                    <a:pt x="0" y="186834"/>
                  </a:lnTo>
                  <a:cubicBezTo>
                    <a:pt x="0" y="137283"/>
                    <a:pt x="19684" y="89761"/>
                    <a:pt x="54723" y="54723"/>
                  </a:cubicBezTo>
                  <a:cubicBezTo>
                    <a:pt x="89761" y="19684"/>
                    <a:pt x="137283" y="0"/>
                    <a:pt x="186834" y="0"/>
                  </a:cubicBezTo>
                  <a:close/>
                </a:path>
              </a:pathLst>
            </a:custGeom>
            <a:solidFill>
              <a:srgbClr val="FECC1A"/>
            </a:solidFill>
            <a:ln w="38100">
              <a:solidFill>
                <a:srgbClr val="000000"/>
              </a:solidFill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r>
                <a:rPr lang="en-US" sz="2271">
                  <a:solidFill>
                    <a:srgbClr val="000000"/>
                  </a:solidFill>
                  <a:latin typeface="Montserrat"/>
                </a:rPr>
                <a:t>n</a:t>
              </a:r>
            </a:p>
          </p:txBody>
        </p:sp>
      </p:grpSp>
      <p:sp>
        <p:nvSpPr>
          <p:cNvPr id="26" name="TextBox 26"/>
          <p:cNvSpPr txBox="1"/>
          <p:nvPr/>
        </p:nvSpPr>
        <p:spPr>
          <a:xfrm>
            <a:off x="4767613" y="1295400"/>
            <a:ext cx="8752774" cy="19583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522"/>
              </a:lnSpc>
            </a:pPr>
            <a:r>
              <a:rPr lang="en-US" sz="14522">
                <a:solidFill>
                  <a:srgbClr val="000000"/>
                </a:solidFill>
                <a:latin typeface="Bebas Neue Bold"/>
              </a:rPr>
              <a:t>ARRAY</a:t>
            </a:r>
          </a:p>
        </p:txBody>
      </p:sp>
      <p:pic>
        <p:nvPicPr>
          <p:cNvPr id="27" name="Picture 27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5299119" y="3120596"/>
            <a:ext cx="1022628" cy="1632939"/>
          </a:xfrm>
          <a:prstGeom prst="rect">
            <a:avLst/>
          </a:prstGeom>
        </p:spPr>
      </p:pic>
      <p:pic>
        <p:nvPicPr>
          <p:cNvPr id="28" name="Picture 28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424962" y="3120596"/>
            <a:ext cx="1022628" cy="1632939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3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000149" y="4753534"/>
            <a:ext cx="1872255" cy="1831641"/>
            <a:chOff x="0" y="0"/>
            <a:chExt cx="381954" cy="37366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81954" cy="373669"/>
            </a:xfrm>
            <a:custGeom>
              <a:avLst/>
              <a:gdLst/>
              <a:ahLst/>
              <a:cxnLst/>
              <a:rect l="l" t="t" r="r" b="b"/>
              <a:pathLst>
                <a:path w="381954" h="373669">
                  <a:moveTo>
                    <a:pt x="186834" y="0"/>
                  </a:moveTo>
                  <a:lnTo>
                    <a:pt x="195120" y="0"/>
                  </a:lnTo>
                  <a:cubicBezTo>
                    <a:pt x="244671" y="0"/>
                    <a:pt x="292193" y="19684"/>
                    <a:pt x="327232" y="54723"/>
                  </a:cubicBezTo>
                  <a:cubicBezTo>
                    <a:pt x="362270" y="89761"/>
                    <a:pt x="381954" y="137283"/>
                    <a:pt x="381954" y="186834"/>
                  </a:cubicBezTo>
                  <a:lnTo>
                    <a:pt x="381954" y="186834"/>
                  </a:lnTo>
                  <a:cubicBezTo>
                    <a:pt x="381954" y="236386"/>
                    <a:pt x="362270" y="283908"/>
                    <a:pt x="327232" y="318946"/>
                  </a:cubicBezTo>
                  <a:cubicBezTo>
                    <a:pt x="292193" y="353984"/>
                    <a:pt x="244671" y="373669"/>
                    <a:pt x="195120" y="373669"/>
                  </a:cubicBezTo>
                  <a:lnTo>
                    <a:pt x="186834" y="373669"/>
                  </a:lnTo>
                  <a:cubicBezTo>
                    <a:pt x="137283" y="373669"/>
                    <a:pt x="89761" y="353984"/>
                    <a:pt x="54723" y="318946"/>
                  </a:cubicBezTo>
                  <a:cubicBezTo>
                    <a:pt x="19684" y="283908"/>
                    <a:pt x="0" y="236386"/>
                    <a:pt x="0" y="186834"/>
                  </a:cubicBezTo>
                  <a:lnTo>
                    <a:pt x="0" y="186834"/>
                  </a:lnTo>
                  <a:cubicBezTo>
                    <a:pt x="0" y="137283"/>
                    <a:pt x="19684" y="89761"/>
                    <a:pt x="54723" y="54723"/>
                  </a:cubicBezTo>
                  <a:cubicBezTo>
                    <a:pt x="89761" y="19684"/>
                    <a:pt x="137283" y="0"/>
                    <a:pt x="186834" y="0"/>
                  </a:cubicBezTo>
                  <a:close/>
                </a:path>
              </a:pathLst>
            </a:custGeom>
            <a:solidFill>
              <a:srgbClr val="FECC1A"/>
            </a:solidFill>
            <a:ln w="38100">
              <a:solidFill>
                <a:srgbClr val="000000"/>
              </a:solidFill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r>
                <a:rPr lang="en-US" sz="2271">
                  <a:solidFill>
                    <a:srgbClr val="000000"/>
                  </a:solidFill>
                  <a:latin typeface="Montserrat"/>
                </a:rPr>
                <a:t>0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4872404" y="4753534"/>
            <a:ext cx="1872255" cy="1831641"/>
            <a:chOff x="0" y="0"/>
            <a:chExt cx="381954" cy="373669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81954" cy="373669"/>
            </a:xfrm>
            <a:custGeom>
              <a:avLst/>
              <a:gdLst/>
              <a:ahLst/>
              <a:cxnLst/>
              <a:rect l="l" t="t" r="r" b="b"/>
              <a:pathLst>
                <a:path w="381954" h="373669">
                  <a:moveTo>
                    <a:pt x="186834" y="0"/>
                  </a:moveTo>
                  <a:lnTo>
                    <a:pt x="195120" y="0"/>
                  </a:lnTo>
                  <a:cubicBezTo>
                    <a:pt x="244671" y="0"/>
                    <a:pt x="292193" y="19684"/>
                    <a:pt x="327232" y="54723"/>
                  </a:cubicBezTo>
                  <a:cubicBezTo>
                    <a:pt x="362270" y="89761"/>
                    <a:pt x="381954" y="137283"/>
                    <a:pt x="381954" y="186834"/>
                  </a:cubicBezTo>
                  <a:lnTo>
                    <a:pt x="381954" y="186834"/>
                  </a:lnTo>
                  <a:cubicBezTo>
                    <a:pt x="381954" y="236386"/>
                    <a:pt x="362270" y="283908"/>
                    <a:pt x="327232" y="318946"/>
                  </a:cubicBezTo>
                  <a:cubicBezTo>
                    <a:pt x="292193" y="353984"/>
                    <a:pt x="244671" y="373669"/>
                    <a:pt x="195120" y="373669"/>
                  </a:cubicBezTo>
                  <a:lnTo>
                    <a:pt x="186834" y="373669"/>
                  </a:lnTo>
                  <a:cubicBezTo>
                    <a:pt x="137283" y="373669"/>
                    <a:pt x="89761" y="353984"/>
                    <a:pt x="54723" y="318946"/>
                  </a:cubicBezTo>
                  <a:cubicBezTo>
                    <a:pt x="19684" y="283908"/>
                    <a:pt x="0" y="236386"/>
                    <a:pt x="0" y="186834"/>
                  </a:cubicBezTo>
                  <a:lnTo>
                    <a:pt x="0" y="186834"/>
                  </a:lnTo>
                  <a:cubicBezTo>
                    <a:pt x="0" y="137283"/>
                    <a:pt x="19684" y="89761"/>
                    <a:pt x="54723" y="54723"/>
                  </a:cubicBezTo>
                  <a:cubicBezTo>
                    <a:pt x="89761" y="19684"/>
                    <a:pt x="137283" y="0"/>
                    <a:pt x="186834" y="0"/>
                  </a:cubicBezTo>
                  <a:close/>
                </a:path>
              </a:pathLst>
            </a:custGeom>
            <a:solidFill>
              <a:srgbClr val="FECC1A"/>
            </a:solidFill>
            <a:ln w="38100">
              <a:solidFill>
                <a:srgbClr val="000000"/>
              </a:solidFill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r>
                <a:rPr lang="en-US" sz="2271">
                  <a:solidFill>
                    <a:srgbClr val="000000"/>
                  </a:solidFill>
                  <a:latin typeface="Montserrat"/>
                </a:rPr>
                <a:t>1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744658" y="4753534"/>
            <a:ext cx="1872255" cy="1831641"/>
            <a:chOff x="0" y="0"/>
            <a:chExt cx="381954" cy="373669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381954" cy="373669"/>
            </a:xfrm>
            <a:custGeom>
              <a:avLst/>
              <a:gdLst/>
              <a:ahLst/>
              <a:cxnLst/>
              <a:rect l="l" t="t" r="r" b="b"/>
              <a:pathLst>
                <a:path w="381954" h="373669">
                  <a:moveTo>
                    <a:pt x="186834" y="0"/>
                  </a:moveTo>
                  <a:lnTo>
                    <a:pt x="195120" y="0"/>
                  </a:lnTo>
                  <a:cubicBezTo>
                    <a:pt x="244671" y="0"/>
                    <a:pt x="292193" y="19684"/>
                    <a:pt x="327232" y="54723"/>
                  </a:cubicBezTo>
                  <a:cubicBezTo>
                    <a:pt x="362270" y="89761"/>
                    <a:pt x="381954" y="137283"/>
                    <a:pt x="381954" y="186834"/>
                  </a:cubicBezTo>
                  <a:lnTo>
                    <a:pt x="381954" y="186834"/>
                  </a:lnTo>
                  <a:cubicBezTo>
                    <a:pt x="381954" y="236386"/>
                    <a:pt x="362270" y="283908"/>
                    <a:pt x="327232" y="318946"/>
                  </a:cubicBezTo>
                  <a:cubicBezTo>
                    <a:pt x="292193" y="353984"/>
                    <a:pt x="244671" y="373669"/>
                    <a:pt x="195120" y="373669"/>
                  </a:cubicBezTo>
                  <a:lnTo>
                    <a:pt x="186834" y="373669"/>
                  </a:lnTo>
                  <a:cubicBezTo>
                    <a:pt x="137283" y="373669"/>
                    <a:pt x="89761" y="353984"/>
                    <a:pt x="54723" y="318946"/>
                  </a:cubicBezTo>
                  <a:cubicBezTo>
                    <a:pt x="19684" y="283908"/>
                    <a:pt x="0" y="236386"/>
                    <a:pt x="0" y="186834"/>
                  </a:cubicBezTo>
                  <a:lnTo>
                    <a:pt x="0" y="186834"/>
                  </a:lnTo>
                  <a:cubicBezTo>
                    <a:pt x="0" y="137283"/>
                    <a:pt x="19684" y="89761"/>
                    <a:pt x="54723" y="54723"/>
                  </a:cubicBezTo>
                  <a:cubicBezTo>
                    <a:pt x="89761" y="19684"/>
                    <a:pt x="137283" y="0"/>
                    <a:pt x="186834" y="0"/>
                  </a:cubicBezTo>
                  <a:close/>
                </a:path>
              </a:pathLst>
            </a:custGeom>
            <a:solidFill>
              <a:srgbClr val="FECC1A"/>
            </a:solidFill>
            <a:ln w="38100">
              <a:solidFill>
                <a:srgbClr val="000000"/>
              </a:solidFill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r>
                <a:rPr lang="en-US" sz="2271">
                  <a:solidFill>
                    <a:srgbClr val="000000"/>
                  </a:solidFill>
                  <a:latin typeface="Montserrat"/>
                </a:rPr>
                <a:t>2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8616913" y="4753534"/>
            <a:ext cx="1872255" cy="1831641"/>
            <a:chOff x="0" y="0"/>
            <a:chExt cx="381954" cy="373669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381954" cy="373669"/>
            </a:xfrm>
            <a:custGeom>
              <a:avLst/>
              <a:gdLst/>
              <a:ahLst/>
              <a:cxnLst/>
              <a:rect l="l" t="t" r="r" b="b"/>
              <a:pathLst>
                <a:path w="381954" h="373669">
                  <a:moveTo>
                    <a:pt x="186834" y="0"/>
                  </a:moveTo>
                  <a:lnTo>
                    <a:pt x="195120" y="0"/>
                  </a:lnTo>
                  <a:cubicBezTo>
                    <a:pt x="244671" y="0"/>
                    <a:pt x="292193" y="19684"/>
                    <a:pt x="327232" y="54723"/>
                  </a:cubicBezTo>
                  <a:cubicBezTo>
                    <a:pt x="362270" y="89761"/>
                    <a:pt x="381954" y="137283"/>
                    <a:pt x="381954" y="186834"/>
                  </a:cubicBezTo>
                  <a:lnTo>
                    <a:pt x="381954" y="186834"/>
                  </a:lnTo>
                  <a:cubicBezTo>
                    <a:pt x="381954" y="236386"/>
                    <a:pt x="362270" y="283908"/>
                    <a:pt x="327232" y="318946"/>
                  </a:cubicBezTo>
                  <a:cubicBezTo>
                    <a:pt x="292193" y="353984"/>
                    <a:pt x="244671" y="373669"/>
                    <a:pt x="195120" y="373669"/>
                  </a:cubicBezTo>
                  <a:lnTo>
                    <a:pt x="186834" y="373669"/>
                  </a:lnTo>
                  <a:cubicBezTo>
                    <a:pt x="137283" y="373669"/>
                    <a:pt x="89761" y="353984"/>
                    <a:pt x="54723" y="318946"/>
                  </a:cubicBezTo>
                  <a:cubicBezTo>
                    <a:pt x="19684" y="283908"/>
                    <a:pt x="0" y="236386"/>
                    <a:pt x="0" y="186834"/>
                  </a:cubicBezTo>
                  <a:lnTo>
                    <a:pt x="0" y="186834"/>
                  </a:lnTo>
                  <a:cubicBezTo>
                    <a:pt x="0" y="137283"/>
                    <a:pt x="19684" y="89761"/>
                    <a:pt x="54723" y="54723"/>
                  </a:cubicBezTo>
                  <a:cubicBezTo>
                    <a:pt x="89761" y="19684"/>
                    <a:pt x="137283" y="0"/>
                    <a:pt x="186834" y="0"/>
                  </a:cubicBezTo>
                  <a:close/>
                </a:path>
              </a:pathLst>
            </a:custGeom>
            <a:solidFill>
              <a:srgbClr val="FECC1A"/>
            </a:solidFill>
            <a:ln w="38100">
              <a:solidFill>
                <a:srgbClr val="000000"/>
              </a:solidFill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r>
                <a:rPr lang="en-US" sz="2271">
                  <a:solidFill>
                    <a:srgbClr val="000000"/>
                  </a:solidFill>
                  <a:latin typeface="Montserrat"/>
                </a:rPr>
                <a:t>3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10701298" y="5321747"/>
            <a:ext cx="695216" cy="695216"/>
            <a:chOff x="0" y="0"/>
            <a:chExt cx="812800" cy="812800"/>
          </a:xfrm>
        </p:grpSpPr>
        <p:sp>
          <p:nvSpPr>
            <p:cNvPr id="15" name="Freeform 15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76200" y="0"/>
              <a:ext cx="6604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11606064" y="5321747"/>
            <a:ext cx="695216" cy="695216"/>
            <a:chOff x="0" y="0"/>
            <a:chExt cx="812800" cy="812800"/>
          </a:xfrm>
        </p:grpSpPr>
        <p:sp>
          <p:nvSpPr>
            <p:cNvPr id="18" name="Freeform 18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9" name="TextBox 19"/>
            <p:cNvSpPr txBox="1"/>
            <p:nvPr/>
          </p:nvSpPr>
          <p:spPr>
            <a:xfrm>
              <a:off x="76200" y="0"/>
              <a:ext cx="6604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2510830" y="5321747"/>
            <a:ext cx="695216" cy="695216"/>
            <a:chOff x="0" y="0"/>
            <a:chExt cx="812800" cy="812800"/>
          </a:xfrm>
        </p:grpSpPr>
        <p:sp>
          <p:nvSpPr>
            <p:cNvPr id="21" name="Freeform 21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22" name="TextBox 22"/>
            <p:cNvSpPr txBox="1"/>
            <p:nvPr/>
          </p:nvSpPr>
          <p:spPr>
            <a:xfrm>
              <a:off x="76200" y="0"/>
              <a:ext cx="6604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3415596" y="4629603"/>
            <a:ext cx="1872255" cy="1831641"/>
            <a:chOff x="0" y="0"/>
            <a:chExt cx="381954" cy="373669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381954" cy="373669"/>
            </a:xfrm>
            <a:custGeom>
              <a:avLst/>
              <a:gdLst/>
              <a:ahLst/>
              <a:cxnLst/>
              <a:rect l="l" t="t" r="r" b="b"/>
              <a:pathLst>
                <a:path w="381954" h="373669">
                  <a:moveTo>
                    <a:pt x="186834" y="0"/>
                  </a:moveTo>
                  <a:lnTo>
                    <a:pt x="195120" y="0"/>
                  </a:lnTo>
                  <a:cubicBezTo>
                    <a:pt x="244671" y="0"/>
                    <a:pt x="292193" y="19684"/>
                    <a:pt x="327232" y="54723"/>
                  </a:cubicBezTo>
                  <a:cubicBezTo>
                    <a:pt x="362270" y="89761"/>
                    <a:pt x="381954" y="137283"/>
                    <a:pt x="381954" y="186834"/>
                  </a:cubicBezTo>
                  <a:lnTo>
                    <a:pt x="381954" y="186834"/>
                  </a:lnTo>
                  <a:cubicBezTo>
                    <a:pt x="381954" y="236386"/>
                    <a:pt x="362270" y="283908"/>
                    <a:pt x="327232" y="318946"/>
                  </a:cubicBezTo>
                  <a:cubicBezTo>
                    <a:pt x="292193" y="353984"/>
                    <a:pt x="244671" y="373669"/>
                    <a:pt x="195120" y="373669"/>
                  </a:cubicBezTo>
                  <a:lnTo>
                    <a:pt x="186834" y="373669"/>
                  </a:lnTo>
                  <a:cubicBezTo>
                    <a:pt x="137283" y="373669"/>
                    <a:pt x="89761" y="353984"/>
                    <a:pt x="54723" y="318946"/>
                  </a:cubicBezTo>
                  <a:cubicBezTo>
                    <a:pt x="19684" y="283908"/>
                    <a:pt x="0" y="236386"/>
                    <a:pt x="0" y="186834"/>
                  </a:cubicBezTo>
                  <a:lnTo>
                    <a:pt x="0" y="186834"/>
                  </a:lnTo>
                  <a:cubicBezTo>
                    <a:pt x="0" y="137283"/>
                    <a:pt x="19684" y="89761"/>
                    <a:pt x="54723" y="54723"/>
                  </a:cubicBezTo>
                  <a:cubicBezTo>
                    <a:pt x="89761" y="19684"/>
                    <a:pt x="137283" y="0"/>
                    <a:pt x="186834" y="0"/>
                  </a:cubicBezTo>
                  <a:close/>
                </a:path>
              </a:pathLst>
            </a:custGeom>
            <a:solidFill>
              <a:srgbClr val="FECC1A"/>
            </a:solidFill>
            <a:ln w="38100">
              <a:solidFill>
                <a:srgbClr val="000000"/>
              </a:solidFill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r>
                <a:rPr lang="en-US" sz="2271">
                  <a:solidFill>
                    <a:srgbClr val="000000"/>
                  </a:solidFill>
                  <a:latin typeface="Montserrat"/>
                </a:rPr>
                <a:t>n</a:t>
              </a:r>
            </a:p>
          </p:txBody>
        </p:sp>
      </p:grpSp>
      <p:sp>
        <p:nvSpPr>
          <p:cNvPr id="26" name="TextBox 26"/>
          <p:cNvSpPr txBox="1"/>
          <p:nvPr/>
        </p:nvSpPr>
        <p:spPr>
          <a:xfrm>
            <a:off x="4767613" y="1295400"/>
            <a:ext cx="8752774" cy="19583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522"/>
              </a:lnSpc>
            </a:pPr>
            <a:r>
              <a:rPr lang="en-US" sz="14522">
                <a:solidFill>
                  <a:srgbClr val="000000"/>
                </a:solidFill>
                <a:latin typeface="Bebas Neue Bold"/>
              </a:rPr>
              <a:t>ARRAY</a:t>
            </a:r>
          </a:p>
        </p:txBody>
      </p:sp>
      <p:pic>
        <p:nvPicPr>
          <p:cNvPr id="27" name="Picture 27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5299119" y="3120596"/>
            <a:ext cx="1022628" cy="1632939"/>
          </a:xfrm>
          <a:prstGeom prst="rect">
            <a:avLst/>
          </a:prstGeom>
        </p:spPr>
      </p:pic>
      <p:pic>
        <p:nvPicPr>
          <p:cNvPr id="28" name="Picture 28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424962" y="3120596"/>
            <a:ext cx="1022628" cy="1632939"/>
          </a:xfrm>
          <a:prstGeom prst="rect">
            <a:avLst/>
          </a:prstGeom>
        </p:spPr>
      </p:pic>
      <p:pic>
        <p:nvPicPr>
          <p:cNvPr id="29" name="Picture 29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9144000" y="3120596"/>
            <a:ext cx="1022628" cy="1632939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3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000149" y="4753534"/>
            <a:ext cx="1872255" cy="1831641"/>
            <a:chOff x="0" y="0"/>
            <a:chExt cx="381954" cy="37366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81954" cy="373669"/>
            </a:xfrm>
            <a:custGeom>
              <a:avLst/>
              <a:gdLst/>
              <a:ahLst/>
              <a:cxnLst/>
              <a:rect l="l" t="t" r="r" b="b"/>
              <a:pathLst>
                <a:path w="381954" h="373669">
                  <a:moveTo>
                    <a:pt x="186834" y="0"/>
                  </a:moveTo>
                  <a:lnTo>
                    <a:pt x="195120" y="0"/>
                  </a:lnTo>
                  <a:cubicBezTo>
                    <a:pt x="244671" y="0"/>
                    <a:pt x="292193" y="19684"/>
                    <a:pt x="327232" y="54723"/>
                  </a:cubicBezTo>
                  <a:cubicBezTo>
                    <a:pt x="362270" y="89761"/>
                    <a:pt x="381954" y="137283"/>
                    <a:pt x="381954" y="186834"/>
                  </a:cubicBezTo>
                  <a:lnTo>
                    <a:pt x="381954" y="186834"/>
                  </a:lnTo>
                  <a:cubicBezTo>
                    <a:pt x="381954" y="236386"/>
                    <a:pt x="362270" y="283908"/>
                    <a:pt x="327232" y="318946"/>
                  </a:cubicBezTo>
                  <a:cubicBezTo>
                    <a:pt x="292193" y="353984"/>
                    <a:pt x="244671" y="373669"/>
                    <a:pt x="195120" y="373669"/>
                  </a:cubicBezTo>
                  <a:lnTo>
                    <a:pt x="186834" y="373669"/>
                  </a:lnTo>
                  <a:cubicBezTo>
                    <a:pt x="137283" y="373669"/>
                    <a:pt x="89761" y="353984"/>
                    <a:pt x="54723" y="318946"/>
                  </a:cubicBezTo>
                  <a:cubicBezTo>
                    <a:pt x="19684" y="283908"/>
                    <a:pt x="0" y="236386"/>
                    <a:pt x="0" y="186834"/>
                  </a:cubicBezTo>
                  <a:lnTo>
                    <a:pt x="0" y="186834"/>
                  </a:lnTo>
                  <a:cubicBezTo>
                    <a:pt x="0" y="137283"/>
                    <a:pt x="19684" y="89761"/>
                    <a:pt x="54723" y="54723"/>
                  </a:cubicBezTo>
                  <a:cubicBezTo>
                    <a:pt x="89761" y="19684"/>
                    <a:pt x="137283" y="0"/>
                    <a:pt x="186834" y="0"/>
                  </a:cubicBezTo>
                  <a:close/>
                </a:path>
              </a:pathLst>
            </a:custGeom>
            <a:solidFill>
              <a:srgbClr val="FECC1A"/>
            </a:solidFill>
            <a:ln w="38100">
              <a:solidFill>
                <a:srgbClr val="000000"/>
              </a:solidFill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r>
                <a:rPr lang="en-US" sz="2271">
                  <a:solidFill>
                    <a:srgbClr val="000000"/>
                  </a:solidFill>
                  <a:latin typeface="Montserrat"/>
                </a:rPr>
                <a:t>0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4872404" y="4753534"/>
            <a:ext cx="1872255" cy="1831641"/>
            <a:chOff x="0" y="0"/>
            <a:chExt cx="381954" cy="373669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81954" cy="373669"/>
            </a:xfrm>
            <a:custGeom>
              <a:avLst/>
              <a:gdLst/>
              <a:ahLst/>
              <a:cxnLst/>
              <a:rect l="l" t="t" r="r" b="b"/>
              <a:pathLst>
                <a:path w="381954" h="373669">
                  <a:moveTo>
                    <a:pt x="186834" y="0"/>
                  </a:moveTo>
                  <a:lnTo>
                    <a:pt x="195120" y="0"/>
                  </a:lnTo>
                  <a:cubicBezTo>
                    <a:pt x="244671" y="0"/>
                    <a:pt x="292193" y="19684"/>
                    <a:pt x="327232" y="54723"/>
                  </a:cubicBezTo>
                  <a:cubicBezTo>
                    <a:pt x="362270" y="89761"/>
                    <a:pt x="381954" y="137283"/>
                    <a:pt x="381954" y="186834"/>
                  </a:cubicBezTo>
                  <a:lnTo>
                    <a:pt x="381954" y="186834"/>
                  </a:lnTo>
                  <a:cubicBezTo>
                    <a:pt x="381954" y="236386"/>
                    <a:pt x="362270" y="283908"/>
                    <a:pt x="327232" y="318946"/>
                  </a:cubicBezTo>
                  <a:cubicBezTo>
                    <a:pt x="292193" y="353984"/>
                    <a:pt x="244671" y="373669"/>
                    <a:pt x="195120" y="373669"/>
                  </a:cubicBezTo>
                  <a:lnTo>
                    <a:pt x="186834" y="373669"/>
                  </a:lnTo>
                  <a:cubicBezTo>
                    <a:pt x="137283" y="373669"/>
                    <a:pt x="89761" y="353984"/>
                    <a:pt x="54723" y="318946"/>
                  </a:cubicBezTo>
                  <a:cubicBezTo>
                    <a:pt x="19684" y="283908"/>
                    <a:pt x="0" y="236386"/>
                    <a:pt x="0" y="186834"/>
                  </a:cubicBezTo>
                  <a:lnTo>
                    <a:pt x="0" y="186834"/>
                  </a:lnTo>
                  <a:cubicBezTo>
                    <a:pt x="0" y="137283"/>
                    <a:pt x="19684" y="89761"/>
                    <a:pt x="54723" y="54723"/>
                  </a:cubicBezTo>
                  <a:cubicBezTo>
                    <a:pt x="89761" y="19684"/>
                    <a:pt x="137283" y="0"/>
                    <a:pt x="186834" y="0"/>
                  </a:cubicBezTo>
                  <a:close/>
                </a:path>
              </a:pathLst>
            </a:custGeom>
            <a:solidFill>
              <a:srgbClr val="FECC1A"/>
            </a:solidFill>
            <a:ln w="38100">
              <a:solidFill>
                <a:srgbClr val="000000"/>
              </a:solidFill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r>
                <a:rPr lang="en-US" sz="2271">
                  <a:solidFill>
                    <a:srgbClr val="000000"/>
                  </a:solidFill>
                  <a:latin typeface="Montserrat"/>
                </a:rPr>
                <a:t>1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744658" y="4753534"/>
            <a:ext cx="1872255" cy="1831641"/>
            <a:chOff x="0" y="0"/>
            <a:chExt cx="381954" cy="373669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381954" cy="373669"/>
            </a:xfrm>
            <a:custGeom>
              <a:avLst/>
              <a:gdLst/>
              <a:ahLst/>
              <a:cxnLst/>
              <a:rect l="l" t="t" r="r" b="b"/>
              <a:pathLst>
                <a:path w="381954" h="373669">
                  <a:moveTo>
                    <a:pt x="186834" y="0"/>
                  </a:moveTo>
                  <a:lnTo>
                    <a:pt x="195120" y="0"/>
                  </a:lnTo>
                  <a:cubicBezTo>
                    <a:pt x="244671" y="0"/>
                    <a:pt x="292193" y="19684"/>
                    <a:pt x="327232" y="54723"/>
                  </a:cubicBezTo>
                  <a:cubicBezTo>
                    <a:pt x="362270" y="89761"/>
                    <a:pt x="381954" y="137283"/>
                    <a:pt x="381954" y="186834"/>
                  </a:cubicBezTo>
                  <a:lnTo>
                    <a:pt x="381954" y="186834"/>
                  </a:lnTo>
                  <a:cubicBezTo>
                    <a:pt x="381954" y="236386"/>
                    <a:pt x="362270" y="283908"/>
                    <a:pt x="327232" y="318946"/>
                  </a:cubicBezTo>
                  <a:cubicBezTo>
                    <a:pt x="292193" y="353984"/>
                    <a:pt x="244671" y="373669"/>
                    <a:pt x="195120" y="373669"/>
                  </a:cubicBezTo>
                  <a:lnTo>
                    <a:pt x="186834" y="373669"/>
                  </a:lnTo>
                  <a:cubicBezTo>
                    <a:pt x="137283" y="373669"/>
                    <a:pt x="89761" y="353984"/>
                    <a:pt x="54723" y="318946"/>
                  </a:cubicBezTo>
                  <a:cubicBezTo>
                    <a:pt x="19684" y="283908"/>
                    <a:pt x="0" y="236386"/>
                    <a:pt x="0" y="186834"/>
                  </a:cubicBezTo>
                  <a:lnTo>
                    <a:pt x="0" y="186834"/>
                  </a:lnTo>
                  <a:cubicBezTo>
                    <a:pt x="0" y="137283"/>
                    <a:pt x="19684" y="89761"/>
                    <a:pt x="54723" y="54723"/>
                  </a:cubicBezTo>
                  <a:cubicBezTo>
                    <a:pt x="89761" y="19684"/>
                    <a:pt x="137283" y="0"/>
                    <a:pt x="186834" y="0"/>
                  </a:cubicBezTo>
                  <a:close/>
                </a:path>
              </a:pathLst>
            </a:custGeom>
            <a:solidFill>
              <a:srgbClr val="FECC1A"/>
            </a:solidFill>
            <a:ln w="38100">
              <a:solidFill>
                <a:srgbClr val="000000"/>
              </a:solidFill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r>
                <a:rPr lang="en-US" sz="2271">
                  <a:solidFill>
                    <a:srgbClr val="000000"/>
                  </a:solidFill>
                  <a:latin typeface="Montserrat"/>
                </a:rPr>
                <a:t>2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8616913" y="4753534"/>
            <a:ext cx="1872255" cy="1831641"/>
            <a:chOff x="0" y="0"/>
            <a:chExt cx="381954" cy="373669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381954" cy="373669"/>
            </a:xfrm>
            <a:custGeom>
              <a:avLst/>
              <a:gdLst/>
              <a:ahLst/>
              <a:cxnLst/>
              <a:rect l="l" t="t" r="r" b="b"/>
              <a:pathLst>
                <a:path w="381954" h="373669">
                  <a:moveTo>
                    <a:pt x="186834" y="0"/>
                  </a:moveTo>
                  <a:lnTo>
                    <a:pt x="195120" y="0"/>
                  </a:lnTo>
                  <a:cubicBezTo>
                    <a:pt x="244671" y="0"/>
                    <a:pt x="292193" y="19684"/>
                    <a:pt x="327232" y="54723"/>
                  </a:cubicBezTo>
                  <a:cubicBezTo>
                    <a:pt x="362270" y="89761"/>
                    <a:pt x="381954" y="137283"/>
                    <a:pt x="381954" y="186834"/>
                  </a:cubicBezTo>
                  <a:lnTo>
                    <a:pt x="381954" y="186834"/>
                  </a:lnTo>
                  <a:cubicBezTo>
                    <a:pt x="381954" y="236386"/>
                    <a:pt x="362270" y="283908"/>
                    <a:pt x="327232" y="318946"/>
                  </a:cubicBezTo>
                  <a:cubicBezTo>
                    <a:pt x="292193" y="353984"/>
                    <a:pt x="244671" y="373669"/>
                    <a:pt x="195120" y="373669"/>
                  </a:cubicBezTo>
                  <a:lnTo>
                    <a:pt x="186834" y="373669"/>
                  </a:lnTo>
                  <a:cubicBezTo>
                    <a:pt x="137283" y="373669"/>
                    <a:pt x="89761" y="353984"/>
                    <a:pt x="54723" y="318946"/>
                  </a:cubicBezTo>
                  <a:cubicBezTo>
                    <a:pt x="19684" y="283908"/>
                    <a:pt x="0" y="236386"/>
                    <a:pt x="0" y="186834"/>
                  </a:cubicBezTo>
                  <a:lnTo>
                    <a:pt x="0" y="186834"/>
                  </a:lnTo>
                  <a:cubicBezTo>
                    <a:pt x="0" y="137283"/>
                    <a:pt x="19684" y="89761"/>
                    <a:pt x="54723" y="54723"/>
                  </a:cubicBezTo>
                  <a:cubicBezTo>
                    <a:pt x="89761" y="19684"/>
                    <a:pt x="137283" y="0"/>
                    <a:pt x="186834" y="0"/>
                  </a:cubicBezTo>
                  <a:close/>
                </a:path>
              </a:pathLst>
            </a:custGeom>
            <a:solidFill>
              <a:srgbClr val="FECC1A"/>
            </a:solidFill>
            <a:ln w="38100">
              <a:solidFill>
                <a:srgbClr val="000000"/>
              </a:solidFill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r>
                <a:rPr lang="en-US" sz="2271">
                  <a:solidFill>
                    <a:srgbClr val="000000"/>
                  </a:solidFill>
                  <a:latin typeface="Montserrat"/>
                </a:rPr>
                <a:t>3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10701298" y="5321747"/>
            <a:ext cx="695216" cy="695216"/>
            <a:chOff x="0" y="0"/>
            <a:chExt cx="812800" cy="812800"/>
          </a:xfrm>
        </p:grpSpPr>
        <p:sp>
          <p:nvSpPr>
            <p:cNvPr id="15" name="Freeform 15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76200" y="0"/>
              <a:ext cx="6604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11606064" y="5321747"/>
            <a:ext cx="695216" cy="695216"/>
            <a:chOff x="0" y="0"/>
            <a:chExt cx="812800" cy="812800"/>
          </a:xfrm>
        </p:grpSpPr>
        <p:sp>
          <p:nvSpPr>
            <p:cNvPr id="18" name="Freeform 18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9" name="TextBox 19"/>
            <p:cNvSpPr txBox="1"/>
            <p:nvPr/>
          </p:nvSpPr>
          <p:spPr>
            <a:xfrm>
              <a:off x="76200" y="0"/>
              <a:ext cx="6604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2510830" y="5321747"/>
            <a:ext cx="695216" cy="695216"/>
            <a:chOff x="0" y="0"/>
            <a:chExt cx="812800" cy="812800"/>
          </a:xfrm>
        </p:grpSpPr>
        <p:sp>
          <p:nvSpPr>
            <p:cNvPr id="21" name="Freeform 21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22" name="TextBox 22"/>
            <p:cNvSpPr txBox="1"/>
            <p:nvPr/>
          </p:nvSpPr>
          <p:spPr>
            <a:xfrm>
              <a:off x="76200" y="0"/>
              <a:ext cx="6604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3415596" y="4629603"/>
            <a:ext cx="1872255" cy="1831641"/>
            <a:chOff x="0" y="0"/>
            <a:chExt cx="381954" cy="373669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381954" cy="373669"/>
            </a:xfrm>
            <a:custGeom>
              <a:avLst/>
              <a:gdLst/>
              <a:ahLst/>
              <a:cxnLst/>
              <a:rect l="l" t="t" r="r" b="b"/>
              <a:pathLst>
                <a:path w="381954" h="373669">
                  <a:moveTo>
                    <a:pt x="186834" y="0"/>
                  </a:moveTo>
                  <a:lnTo>
                    <a:pt x="195120" y="0"/>
                  </a:lnTo>
                  <a:cubicBezTo>
                    <a:pt x="244671" y="0"/>
                    <a:pt x="292193" y="19684"/>
                    <a:pt x="327232" y="54723"/>
                  </a:cubicBezTo>
                  <a:cubicBezTo>
                    <a:pt x="362270" y="89761"/>
                    <a:pt x="381954" y="137283"/>
                    <a:pt x="381954" y="186834"/>
                  </a:cubicBezTo>
                  <a:lnTo>
                    <a:pt x="381954" y="186834"/>
                  </a:lnTo>
                  <a:cubicBezTo>
                    <a:pt x="381954" y="236386"/>
                    <a:pt x="362270" y="283908"/>
                    <a:pt x="327232" y="318946"/>
                  </a:cubicBezTo>
                  <a:cubicBezTo>
                    <a:pt x="292193" y="353984"/>
                    <a:pt x="244671" y="373669"/>
                    <a:pt x="195120" y="373669"/>
                  </a:cubicBezTo>
                  <a:lnTo>
                    <a:pt x="186834" y="373669"/>
                  </a:lnTo>
                  <a:cubicBezTo>
                    <a:pt x="137283" y="373669"/>
                    <a:pt x="89761" y="353984"/>
                    <a:pt x="54723" y="318946"/>
                  </a:cubicBezTo>
                  <a:cubicBezTo>
                    <a:pt x="19684" y="283908"/>
                    <a:pt x="0" y="236386"/>
                    <a:pt x="0" y="186834"/>
                  </a:cubicBezTo>
                  <a:lnTo>
                    <a:pt x="0" y="186834"/>
                  </a:lnTo>
                  <a:cubicBezTo>
                    <a:pt x="0" y="137283"/>
                    <a:pt x="19684" y="89761"/>
                    <a:pt x="54723" y="54723"/>
                  </a:cubicBezTo>
                  <a:cubicBezTo>
                    <a:pt x="89761" y="19684"/>
                    <a:pt x="137283" y="0"/>
                    <a:pt x="186834" y="0"/>
                  </a:cubicBezTo>
                  <a:close/>
                </a:path>
              </a:pathLst>
            </a:custGeom>
            <a:solidFill>
              <a:srgbClr val="FECC1A"/>
            </a:solidFill>
            <a:ln w="38100">
              <a:solidFill>
                <a:srgbClr val="000000"/>
              </a:solidFill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r>
                <a:rPr lang="en-US" sz="2271">
                  <a:solidFill>
                    <a:srgbClr val="000000"/>
                  </a:solidFill>
                  <a:latin typeface="Montserrat"/>
                </a:rPr>
                <a:t>n</a:t>
              </a:r>
            </a:p>
          </p:txBody>
        </p:sp>
      </p:grpSp>
      <p:sp>
        <p:nvSpPr>
          <p:cNvPr id="26" name="TextBox 26"/>
          <p:cNvSpPr txBox="1"/>
          <p:nvPr/>
        </p:nvSpPr>
        <p:spPr>
          <a:xfrm>
            <a:off x="4767613" y="1295400"/>
            <a:ext cx="8752774" cy="19583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522"/>
              </a:lnSpc>
            </a:pPr>
            <a:r>
              <a:rPr lang="en-US" sz="14522">
                <a:solidFill>
                  <a:srgbClr val="000000"/>
                </a:solidFill>
                <a:latin typeface="Bebas Neue Bold"/>
              </a:rPr>
              <a:t>ARRAY</a:t>
            </a:r>
          </a:p>
        </p:txBody>
      </p:sp>
      <p:pic>
        <p:nvPicPr>
          <p:cNvPr id="27" name="Picture 27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5299119" y="3120596"/>
            <a:ext cx="1022628" cy="1632939"/>
          </a:xfrm>
          <a:prstGeom prst="rect">
            <a:avLst/>
          </a:prstGeom>
        </p:spPr>
      </p:pic>
      <p:pic>
        <p:nvPicPr>
          <p:cNvPr id="28" name="Picture 28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424962" y="3120596"/>
            <a:ext cx="1022628" cy="1632939"/>
          </a:xfrm>
          <a:prstGeom prst="rect">
            <a:avLst/>
          </a:prstGeom>
        </p:spPr>
      </p:pic>
      <p:pic>
        <p:nvPicPr>
          <p:cNvPr id="29" name="Picture 29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9144000" y="3120596"/>
            <a:ext cx="1022628" cy="1632939"/>
          </a:xfrm>
          <a:prstGeom prst="rect">
            <a:avLst/>
          </a:prstGeom>
        </p:spPr>
      </p:pic>
      <p:pic>
        <p:nvPicPr>
          <p:cNvPr id="30" name="Picture 30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169472" y="3120596"/>
            <a:ext cx="1022628" cy="1632939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3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767613" y="1295400"/>
            <a:ext cx="8752774" cy="19583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522"/>
              </a:lnSpc>
            </a:pPr>
            <a:r>
              <a:rPr lang="en-US" sz="14522">
                <a:solidFill>
                  <a:srgbClr val="000000"/>
                </a:solidFill>
                <a:latin typeface="Bebas Neue Bold"/>
              </a:rPr>
              <a:t>ARRAY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3000149" y="4753534"/>
            <a:ext cx="1872255" cy="1831641"/>
            <a:chOff x="0" y="0"/>
            <a:chExt cx="381954" cy="373669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81954" cy="373669"/>
            </a:xfrm>
            <a:custGeom>
              <a:avLst/>
              <a:gdLst/>
              <a:ahLst/>
              <a:cxnLst/>
              <a:rect l="l" t="t" r="r" b="b"/>
              <a:pathLst>
                <a:path w="381954" h="373669">
                  <a:moveTo>
                    <a:pt x="186834" y="0"/>
                  </a:moveTo>
                  <a:lnTo>
                    <a:pt x="195120" y="0"/>
                  </a:lnTo>
                  <a:cubicBezTo>
                    <a:pt x="244671" y="0"/>
                    <a:pt x="292193" y="19684"/>
                    <a:pt x="327232" y="54723"/>
                  </a:cubicBezTo>
                  <a:cubicBezTo>
                    <a:pt x="362270" y="89761"/>
                    <a:pt x="381954" y="137283"/>
                    <a:pt x="381954" y="186834"/>
                  </a:cubicBezTo>
                  <a:lnTo>
                    <a:pt x="381954" y="186834"/>
                  </a:lnTo>
                  <a:cubicBezTo>
                    <a:pt x="381954" y="236386"/>
                    <a:pt x="362270" y="283908"/>
                    <a:pt x="327232" y="318946"/>
                  </a:cubicBezTo>
                  <a:cubicBezTo>
                    <a:pt x="292193" y="353984"/>
                    <a:pt x="244671" y="373669"/>
                    <a:pt x="195120" y="373669"/>
                  </a:cubicBezTo>
                  <a:lnTo>
                    <a:pt x="186834" y="373669"/>
                  </a:lnTo>
                  <a:cubicBezTo>
                    <a:pt x="137283" y="373669"/>
                    <a:pt x="89761" y="353984"/>
                    <a:pt x="54723" y="318946"/>
                  </a:cubicBezTo>
                  <a:cubicBezTo>
                    <a:pt x="19684" y="283908"/>
                    <a:pt x="0" y="236386"/>
                    <a:pt x="0" y="186834"/>
                  </a:cubicBezTo>
                  <a:lnTo>
                    <a:pt x="0" y="186834"/>
                  </a:lnTo>
                  <a:cubicBezTo>
                    <a:pt x="0" y="137283"/>
                    <a:pt x="19684" y="89761"/>
                    <a:pt x="54723" y="54723"/>
                  </a:cubicBezTo>
                  <a:cubicBezTo>
                    <a:pt x="89761" y="19684"/>
                    <a:pt x="137283" y="0"/>
                    <a:pt x="186834" y="0"/>
                  </a:cubicBezTo>
                  <a:close/>
                </a:path>
              </a:pathLst>
            </a:custGeom>
            <a:solidFill>
              <a:srgbClr val="FECC1A"/>
            </a:solidFill>
            <a:ln w="38100">
              <a:solidFill>
                <a:srgbClr val="000000"/>
              </a:solidFill>
            </a:ln>
          </p:spPr>
        </p:sp>
        <p:sp>
          <p:nvSpPr>
            <p:cNvPr id="5" name="TextBox 5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r>
                <a:rPr lang="en-US" sz="2271">
                  <a:solidFill>
                    <a:srgbClr val="000000"/>
                  </a:solidFill>
                  <a:latin typeface="Montserrat"/>
                </a:rPr>
                <a:t>0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4872404" y="4753534"/>
            <a:ext cx="1872255" cy="1831641"/>
            <a:chOff x="0" y="0"/>
            <a:chExt cx="381954" cy="373669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381954" cy="373669"/>
            </a:xfrm>
            <a:custGeom>
              <a:avLst/>
              <a:gdLst/>
              <a:ahLst/>
              <a:cxnLst/>
              <a:rect l="l" t="t" r="r" b="b"/>
              <a:pathLst>
                <a:path w="381954" h="373669">
                  <a:moveTo>
                    <a:pt x="186834" y="0"/>
                  </a:moveTo>
                  <a:lnTo>
                    <a:pt x="195120" y="0"/>
                  </a:lnTo>
                  <a:cubicBezTo>
                    <a:pt x="244671" y="0"/>
                    <a:pt x="292193" y="19684"/>
                    <a:pt x="327232" y="54723"/>
                  </a:cubicBezTo>
                  <a:cubicBezTo>
                    <a:pt x="362270" y="89761"/>
                    <a:pt x="381954" y="137283"/>
                    <a:pt x="381954" y="186834"/>
                  </a:cubicBezTo>
                  <a:lnTo>
                    <a:pt x="381954" y="186834"/>
                  </a:lnTo>
                  <a:cubicBezTo>
                    <a:pt x="381954" y="236386"/>
                    <a:pt x="362270" y="283908"/>
                    <a:pt x="327232" y="318946"/>
                  </a:cubicBezTo>
                  <a:cubicBezTo>
                    <a:pt x="292193" y="353984"/>
                    <a:pt x="244671" y="373669"/>
                    <a:pt x="195120" y="373669"/>
                  </a:cubicBezTo>
                  <a:lnTo>
                    <a:pt x="186834" y="373669"/>
                  </a:lnTo>
                  <a:cubicBezTo>
                    <a:pt x="137283" y="373669"/>
                    <a:pt x="89761" y="353984"/>
                    <a:pt x="54723" y="318946"/>
                  </a:cubicBezTo>
                  <a:cubicBezTo>
                    <a:pt x="19684" y="283908"/>
                    <a:pt x="0" y="236386"/>
                    <a:pt x="0" y="186834"/>
                  </a:cubicBezTo>
                  <a:lnTo>
                    <a:pt x="0" y="186834"/>
                  </a:lnTo>
                  <a:cubicBezTo>
                    <a:pt x="0" y="137283"/>
                    <a:pt x="19684" y="89761"/>
                    <a:pt x="54723" y="54723"/>
                  </a:cubicBezTo>
                  <a:cubicBezTo>
                    <a:pt x="89761" y="19684"/>
                    <a:pt x="137283" y="0"/>
                    <a:pt x="186834" y="0"/>
                  </a:cubicBezTo>
                  <a:close/>
                </a:path>
              </a:pathLst>
            </a:custGeom>
            <a:solidFill>
              <a:srgbClr val="FECC1A"/>
            </a:solidFill>
            <a:ln w="38100">
              <a:solidFill>
                <a:srgbClr val="000000"/>
              </a:solidFill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r>
                <a:rPr lang="en-US" sz="2271">
                  <a:solidFill>
                    <a:srgbClr val="000000"/>
                  </a:solidFill>
                  <a:latin typeface="Montserrat"/>
                </a:rPr>
                <a:t>1</a:t>
              </a:r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6744658" y="4753534"/>
            <a:ext cx="1872255" cy="1831641"/>
            <a:chOff x="0" y="0"/>
            <a:chExt cx="381954" cy="373669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381954" cy="373669"/>
            </a:xfrm>
            <a:custGeom>
              <a:avLst/>
              <a:gdLst/>
              <a:ahLst/>
              <a:cxnLst/>
              <a:rect l="l" t="t" r="r" b="b"/>
              <a:pathLst>
                <a:path w="381954" h="373669">
                  <a:moveTo>
                    <a:pt x="186834" y="0"/>
                  </a:moveTo>
                  <a:lnTo>
                    <a:pt x="195120" y="0"/>
                  </a:lnTo>
                  <a:cubicBezTo>
                    <a:pt x="244671" y="0"/>
                    <a:pt x="292193" y="19684"/>
                    <a:pt x="327232" y="54723"/>
                  </a:cubicBezTo>
                  <a:cubicBezTo>
                    <a:pt x="362270" y="89761"/>
                    <a:pt x="381954" y="137283"/>
                    <a:pt x="381954" y="186834"/>
                  </a:cubicBezTo>
                  <a:lnTo>
                    <a:pt x="381954" y="186834"/>
                  </a:lnTo>
                  <a:cubicBezTo>
                    <a:pt x="381954" y="236386"/>
                    <a:pt x="362270" y="283908"/>
                    <a:pt x="327232" y="318946"/>
                  </a:cubicBezTo>
                  <a:cubicBezTo>
                    <a:pt x="292193" y="353984"/>
                    <a:pt x="244671" y="373669"/>
                    <a:pt x="195120" y="373669"/>
                  </a:cubicBezTo>
                  <a:lnTo>
                    <a:pt x="186834" y="373669"/>
                  </a:lnTo>
                  <a:cubicBezTo>
                    <a:pt x="137283" y="373669"/>
                    <a:pt x="89761" y="353984"/>
                    <a:pt x="54723" y="318946"/>
                  </a:cubicBezTo>
                  <a:cubicBezTo>
                    <a:pt x="19684" y="283908"/>
                    <a:pt x="0" y="236386"/>
                    <a:pt x="0" y="186834"/>
                  </a:cubicBezTo>
                  <a:lnTo>
                    <a:pt x="0" y="186834"/>
                  </a:lnTo>
                  <a:cubicBezTo>
                    <a:pt x="0" y="137283"/>
                    <a:pt x="19684" y="89761"/>
                    <a:pt x="54723" y="54723"/>
                  </a:cubicBezTo>
                  <a:cubicBezTo>
                    <a:pt x="89761" y="19684"/>
                    <a:pt x="137283" y="0"/>
                    <a:pt x="186834" y="0"/>
                  </a:cubicBezTo>
                  <a:close/>
                </a:path>
              </a:pathLst>
            </a:custGeom>
            <a:solidFill>
              <a:srgbClr val="FECC1A"/>
            </a:solidFill>
            <a:ln w="38100">
              <a:solidFill>
                <a:srgbClr val="000000"/>
              </a:solidFill>
            </a:ln>
          </p:spPr>
        </p:sp>
        <p:sp>
          <p:nvSpPr>
            <p:cNvPr id="11" name="TextBox 11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r>
                <a:rPr lang="en-US" sz="2271">
                  <a:solidFill>
                    <a:srgbClr val="000000"/>
                  </a:solidFill>
                  <a:latin typeface="Montserrat"/>
                </a:rPr>
                <a:t>2</a:t>
              </a:r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8616913" y="4753534"/>
            <a:ext cx="1872255" cy="1831641"/>
            <a:chOff x="0" y="0"/>
            <a:chExt cx="381954" cy="373669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381954" cy="373669"/>
            </a:xfrm>
            <a:custGeom>
              <a:avLst/>
              <a:gdLst/>
              <a:ahLst/>
              <a:cxnLst/>
              <a:rect l="l" t="t" r="r" b="b"/>
              <a:pathLst>
                <a:path w="381954" h="373669">
                  <a:moveTo>
                    <a:pt x="186834" y="0"/>
                  </a:moveTo>
                  <a:lnTo>
                    <a:pt x="195120" y="0"/>
                  </a:lnTo>
                  <a:cubicBezTo>
                    <a:pt x="244671" y="0"/>
                    <a:pt x="292193" y="19684"/>
                    <a:pt x="327232" y="54723"/>
                  </a:cubicBezTo>
                  <a:cubicBezTo>
                    <a:pt x="362270" y="89761"/>
                    <a:pt x="381954" y="137283"/>
                    <a:pt x="381954" y="186834"/>
                  </a:cubicBezTo>
                  <a:lnTo>
                    <a:pt x="381954" y="186834"/>
                  </a:lnTo>
                  <a:cubicBezTo>
                    <a:pt x="381954" y="236386"/>
                    <a:pt x="362270" y="283908"/>
                    <a:pt x="327232" y="318946"/>
                  </a:cubicBezTo>
                  <a:cubicBezTo>
                    <a:pt x="292193" y="353984"/>
                    <a:pt x="244671" y="373669"/>
                    <a:pt x="195120" y="373669"/>
                  </a:cubicBezTo>
                  <a:lnTo>
                    <a:pt x="186834" y="373669"/>
                  </a:lnTo>
                  <a:cubicBezTo>
                    <a:pt x="137283" y="373669"/>
                    <a:pt x="89761" y="353984"/>
                    <a:pt x="54723" y="318946"/>
                  </a:cubicBezTo>
                  <a:cubicBezTo>
                    <a:pt x="19684" y="283908"/>
                    <a:pt x="0" y="236386"/>
                    <a:pt x="0" y="186834"/>
                  </a:cubicBezTo>
                  <a:lnTo>
                    <a:pt x="0" y="186834"/>
                  </a:lnTo>
                  <a:cubicBezTo>
                    <a:pt x="0" y="137283"/>
                    <a:pt x="19684" y="89761"/>
                    <a:pt x="54723" y="54723"/>
                  </a:cubicBezTo>
                  <a:cubicBezTo>
                    <a:pt x="89761" y="19684"/>
                    <a:pt x="137283" y="0"/>
                    <a:pt x="186834" y="0"/>
                  </a:cubicBezTo>
                  <a:close/>
                </a:path>
              </a:pathLst>
            </a:custGeom>
            <a:solidFill>
              <a:srgbClr val="FECC1A"/>
            </a:solidFill>
            <a:ln w="38100">
              <a:solidFill>
                <a:srgbClr val="000000"/>
              </a:solidFill>
            </a:ln>
          </p:spPr>
        </p:sp>
        <p:sp>
          <p:nvSpPr>
            <p:cNvPr id="14" name="TextBox 14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r>
                <a:rPr lang="en-US" sz="2271">
                  <a:solidFill>
                    <a:srgbClr val="000000"/>
                  </a:solidFill>
                  <a:latin typeface="Montserrat"/>
                </a:rPr>
                <a:t>3</a:t>
              </a:r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10701298" y="5321747"/>
            <a:ext cx="695216" cy="695216"/>
            <a:chOff x="0" y="0"/>
            <a:chExt cx="812800" cy="812800"/>
          </a:xfrm>
        </p:grpSpPr>
        <p:sp>
          <p:nvSpPr>
            <p:cNvPr id="16" name="Freeform 16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7" name="TextBox 17"/>
            <p:cNvSpPr txBox="1"/>
            <p:nvPr/>
          </p:nvSpPr>
          <p:spPr>
            <a:xfrm>
              <a:off x="76200" y="0"/>
              <a:ext cx="6604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11606064" y="5321747"/>
            <a:ext cx="695216" cy="695216"/>
            <a:chOff x="0" y="0"/>
            <a:chExt cx="812800" cy="812800"/>
          </a:xfrm>
        </p:grpSpPr>
        <p:sp>
          <p:nvSpPr>
            <p:cNvPr id="19" name="Freeform 19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20" name="TextBox 20"/>
            <p:cNvSpPr txBox="1"/>
            <p:nvPr/>
          </p:nvSpPr>
          <p:spPr>
            <a:xfrm>
              <a:off x="76200" y="0"/>
              <a:ext cx="6604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12510830" y="5321747"/>
            <a:ext cx="695216" cy="695216"/>
            <a:chOff x="0" y="0"/>
            <a:chExt cx="812800" cy="812800"/>
          </a:xfrm>
        </p:grpSpPr>
        <p:sp>
          <p:nvSpPr>
            <p:cNvPr id="22" name="Freeform 22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23" name="TextBox 23"/>
            <p:cNvSpPr txBox="1"/>
            <p:nvPr/>
          </p:nvSpPr>
          <p:spPr>
            <a:xfrm>
              <a:off x="76200" y="0"/>
              <a:ext cx="6604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24" name="Group 24"/>
          <p:cNvGrpSpPr/>
          <p:nvPr/>
        </p:nvGrpSpPr>
        <p:grpSpPr>
          <a:xfrm>
            <a:off x="13415596" y="4629603"/>
            <a:ext cx="1872255" cy="1831641"/>
            <a:chOff x="0" y="0"/>
            <a:chExt cx="381954" cy="373669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381954" cy="373669"/>
            </a:xfrm>
            <a:custGeom>
              <a:avLst/>
              <a:gdLst/>
              <a:ahLst/>
              <a:cxnLst/>
              <a:rect l="l" t="t" r="r" b="b"/>
              <a:pathLst>
                <a:path w="381954" h="373669">
                  <a:moveTo>
                    <a:pt x="186834" y="0"/>
                  </a:moveTo>
                  <a:lnTo>
                    <a:pt x="195120" y="0"/>
                  </a:lnTo>
                  <a:cubicBezTo>
                    <a:pt x="244671" y="0"/>
                    <a:pt x="292193" y="19684"/>
                    <a:pt x="327232" y="54723"/>
                  </a:cubicBezTo>
                  <a:cubicBezTo>
                    <a:pt x="362270" y="89761"/>
                    <a:pt x="381954" y="137283"/>
                    <a:pt x="381954" y="186834"/>
                  </a:cubicBezTo>
                  <a:lnTo>
                    <a:pt x="381954" y="186834"/>
                  </a:lnTo>
                  <a:cubicBezTo>
                    <a:pt x="381954" y="236386"/>
                    <a:pt x="362270" y="283908"/>
                    <a:pt x="327232" y="318946"/>
                  </a:cubicBezTo>
                  <a:cubicBezTo>
                    <a:pt x="292193" y="353984"/>
                    <a:pt x="244671" y="373669"/>
                    <a:pt x="195120" y="373669"/>
                  </a:cubicBezTo>
                  <a:lnTo>
                    <a:pt x="186834" y="373669"/>
                  </a:lnTo>
                  <a:cubicBezTo>
                    <a:pt x="137283" y="373669"/>
                    <a:pt x="89761" y="353984"/>
                    <a:pt x="54723" y="318946"/>
                  </a:cubicBezTo>
                  <a:cubicBezTo>
                    <a:pt x="19684" y="283908"/>
                    <a:pt x="0" y="236386"/>
                    <a:pt x="0" y="186834"/>
                  </a:cubicBezTo>
                  <a:lnTo>
                    <a:pt x="0" y="186834"/>
                  </a:lnTo>
                  <a:cubicBezTo>
                    <a:pt x="0" y="137283"/>
                    <a:pt x="19684" y="89761"/>
                    <a:pt x="54723" y="54723"/>
                  </a:cubicBezTo>
                  <a:cubicBezTo>
                    <a:pt x="89761" y="19684"/>
                    <a:pt x="137283" y="0"/>
                    <a:pt x="186834" y="0"/>
                  </a:cubicBezTo>
                  <a:close/>
                </a:path>
              </a:pathLst>
            </a:custGeom>
            <a:solidFill>
              <a:srgbClr val="FECC1A"/>
            </a:solidFill>
            <a:ln w="38100">
              <a:solidFill>
                <a:srgbClr val="000000"/>
              </a:solidFill>
            </a:ln>
          </p:spPr>
        </p:sp>
        <p:sp>
          <p:nvSpPr>
            <p:cNvPr id="26" name="TextBox 26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r>
                <a:rPr lang="en-US" sz="2271">
                  <a:solidFill>
                    <a:srgbClr val="000000"/>
                  </a:solidFill>
                  <a:latin typeface="Montserrat"/>
                </a:rPr>
                <a:t>n</a:t>
              </a:r>
            </a:p>
          </p:txBody>
        </p:sp>
      </p:grpSp>
      <p:sp>
        <p:nvSpPr>
          <p:cNvPr id="27" name="TextBox 27"/>
          <p:cNvSpPr txBox="1"/>
          <p:nvPr/>
        </p:nvSpPr>
        <p:spPr>
          <a:xfrm>
            <a:off x="2515755" y="8004401"/>
            <a:ext cx="7307270" cy="4182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Montserrat"/>
              </a:rPr>
              <a:t>Posições bem definidas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2515755" y="8346477"/>
            <a:ext cx="7307270" cy="4182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Montserrat"/>
              </a:rPr>
              <a:t>Tamanho limitado (nem sempre)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2515755" y="8688554"/>
            <a:ext cx="7307270" cy="4182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Montserrat"/>
              </a:rPr>
              <a:t>Itens podem ser adicionados em qualquer posição</a:t>
            </a:r>
          </a:p>
        </p:txBody>
      </p:sp>
      <p:pic>
        <p:nvPicPr>
          <p:cNvPr id="30" name="Picture 30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5299119" y="3120596"/>
            <a:ext cx="1022628" cy="1632939"/>
          </a:xfrm>
          <a:prstGeom prst="rect">
            <a:avLst/>
          </a:prstGeom>
        </p:spPr>
      </p:pic>
      <p:pic>
        <p:nvPicPr>
          <p:cNvPr id="31" name="Picture 3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424962" y="3120596"/>
            <a:ext cx="1022628" cy="1632939"/>
          </a:xfrm>
          <a:prstGeom prst="rect">
            <a:avLst/>
          </a:prstGeom>
        </p:spPr>
      </p:pic>
      <p:pic>
        <p:nvPicPr>
          <p:cNvPr id="32" name="Picture 3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9144000" y="3120596"/>
            <a:ext cx="1022628" cy="1632939"/>
          </a:xfrm>
          <a:prstGeom prst="rect">
            <a:avLst/>
          </a:prstGeom>
        </p:spPr>
      </p:pic>
      <p:pic>
        <p:nvPicPr>
          <p:cNvPr id="33" name="Picture 3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169472" y="3120596"/>
            <a:ext cx="1022628" cy="1632939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3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678" y="5566335"/>
            <a:ext cx="16230600" cy="2921219"/>
            <a:chOff x="0" y="0"/>
            <a:chExt cx="21403936" cy="3852327"/>
          </a:xfrm>
        </p:grpSpPr>
        <p:sp>
          <p:nvSpPr>
            <p:cNvPr id="3" name="Freeform 3"/>
            <p:cNvSpPr/>
            <p:nvPr/>
          </p:nvSpPr>
          <p:spPr>
            <a:xfrm>
              <a:off x="31750" y="31750"/>
              <a:ext cx="21340435" cy="3788827"/>
            </a:xfrm>
            <a:custGeom>
              <a:avLst/>
              <a:gdLst/>
              <a:ahLst/>
              <a:cxnLst/>
              <a:rect l="l" t="t" r="r" b="b"/>
              <a:pathLst>
                <a:path w="21340435" h="3788827">
                  <a:moveTo>
                    <a:pt x="21247726" y="3788827"/>
                  </a:moveTo>
                  <a:lnTo>
                    <a:pt x="92710" y="3788827"/>
                  </a:lnTo>
                  <a:cubicBezTo>
                    <a:pt x="41910" y="3788827"/>
                    <a:pt x="0" y="3746917"/>
                    <a:pt x="0" y="3696117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21246457" y="0"/>
                  </a:lnTo>
                  <a:cubicBezTo>
                    <a:pt x="21297257" y="0"/>
                    <a:pt x="21339166" y="41910"/>
                    <a:pt x="21339166" y="92710"/>
                  </a:cubicBezTo>
                  <a:lnTo>
                    <a:pt x="21339166" y="3694847"/>
                  </a:lnTo>
                  <a:cubicBezTo>
                    <a:pt x="21340435" y="3746917"/>
                    <a:pt x="21298526" y="3788827"/>
                    <a:pt x="21247726" y="3788827"/>
                  </a:cubicBezTo>
                  <a:close/>
                </a:path>
              </a:pathLst>
            </a:custGeom>
            <a:solidFill>
              <a:srgbClr val="DFD8CA"/>
            </a:solidFill>
          </p:spPr>
        </p:sp>
        <p:sp>
          <p:nvSpPr>
            <p:cNvPr id="4" name="Freeform 4"/>
            <p:cNvSpPr/>
            <p:nvPr/>
          </p:nvSpPr>
          <p:spPr>
            <a:xfrm>
              <a:off x="0" y="0"/>
              <a:ext cx="21403935" cy="3852328"/>
            </a:xfrm>
            <a:custGeom>
              <a:avLst/>
              <a:gdLst/>
              <a:ahLst/>
              <a:cxnLst/>
              <a:rect l="l" t="t" r="r" b="b"/>
              <a:pathLst>
                <a:path w="21403935" h="3852328">
                  <a:moveTo>
                    <a:pt x="21279476" y="59690"/>
                  </a:moveTo>
                  <a:cubicBezTo>
                    <a:pt x="21315035" y="59690"/>
                    <a:pt x="21344246" y="88900"/>
                    <a:pt x="21344246" y="124460"/>
                  </a:cubicBezTo>
                  <a:lnTo>
                    <a:pt x="21344246" y="3727867"/>
                  </a:lnTo>
                  <a:cubicBezTo>
                    <a:pt x="21344246" y="3763428"/>
                    <a:pt x="21315035" y="3792637"/>
                    <a:pt x="21279476" y="3792637"/>
                  </a:cubicBezTo>
                  <a:lnTo>
                    <a:pt x="124460" y="3792637"/>
                  </a:lnTo>
                  <a:cubicBezTo>
                    <a:pt x="88900" y="3792637"/>
                    <a:pt x="59690" y="3763428"/>
                    <a:pt x="59690" y="3727867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21279476" y="59690"/>
                  </a:lnTo>
                  <a:moveTo>
                    <a:pt x="2127947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3727867"/>
                  </a:lnTo>
                  <a:cubicBezTo>
                    <a:pt x="0" y="3796447"/>
                    <a:pt x="55880" y="3852328"/>
                    <a:pt x="124460" y="3852328"/>
                  </a:cubicBezTo>
                  <a:lnTo>
                    <a:pt x="21279476" y="3852328"/>
                  </a:lnTo>
                  <a:cubicBezTo>
                    <a:pt x="21348057" y="3852328"/>
                    <a:pt x="21403935" y="3796447"/>
                    <a:pt x="21403935" y="3727867"/>
                  </a:cubicBezTo>
                  <a:lnTo>
                    <a:pt x="21403935" y="124460"/>
                  </a:lnTo>
                  <a:cubicBezTo>
                    <a:pt x="21403935" y="55880"/>
                    <a:pt x="21348057" y="0"/>
                    <a:pt x="21279476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5" name="AutoShape 5"/>
          <p:cNvSpPr/>
          <p:nvPr/>
        </p:nvSpPr>
        <p:spPr>
          <a:xfrm rot="2017">
            <a:off x="1028682" y="6183413"/>
            <a:ext cx="16230603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6" name="Group 6"/>
          <p:cNvGrpSpPr/>
          <p:nvPr/>
        </p:nvGrpSpPr>
        <p:grpSpPr>
          <a:xfrm>
            <a:off x="3584083" y="6068125"/>
            <a:ext cx="280984" cy="278202"/>
            <a:chOff x="0" y="0"/>
            <a:chExt cx="1008785" cy="998798"/>
          </a:xfrm>
        </p:grpSpPr>
        <p:sp>
          <p:nvSpPr>
            <p:cNvPr id="7" name="Freeform 7"/>
            <p:cNvSpPr/>
            <p:nvPr/>
          </p:nvSpPr>
          <p:spPr>
            <a:xfrm>
              <a:off x="31750" y="31750"/>
              <a:ext cx="945285" cy="935298"/>
            </a:xfrm>
            <a:custGeom>
              <a:avLst/>
              <a:gdLst/>
              <a:ahLst/>
              <a:cxnLst/>
              <a:rect l="l" t="t" r="r" b="b"/>
              <a:pathLst>
                <a:path w="945285" h="935298">
                  <a:moveTo>
                    <a:pt x="852575" y="935298"/>
                  </a:moveTo>
                  <a:lnTo>
                    <a:pt x="92710" y="935298"/>
                  </a:lnTo>
                  <a:cubicBezTo>
                    <a:pt x="41910" y="935298"/>
                    <a:pt x="0" y="893388"/>
                    <a:pt x="0" y="842588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851305" y="0"/>
                  </a:lnTo>
                  <a:cubicBezTo>
                    <a:pt x="902105" y="0"/>
                    <a:pt x="944015" y="41910"/>
                    <a:pt x="944015" y="92710"/>
                  </a:cubicBezTo>
                  <a:lnTo>
                    <a:pt x="944015" y="841318"/>
                  </a:lnTo>
                  <a:cubicBezTo>
                    <a:pt x="945285" y="893388"/>
                    <a:pt x="903375" y="935298"/>
                    <a:pt x="852575" y="935298"/>
                  </a:cubicBezTo>
                  <a:close/>
                </a:path>
              </a:pathLst>
            </a:custGeom>
            <a:solidFill>
              <a:srgbClr val="B91646"/>
            </a:solidFill>
          </p:spPr>
        </p:sp>
        <p:sp>
          <p:nvSpPr>
            <p:cNvPr id="8" name="Freeform 8"/>
            <p:cNvSpPr/>
            <p:nvPr/>
          </p:nvSpPr>
          <p:spPr>
            <a:xfrm>
              <a:off x="0" y="0"/>
              <a:ext cx="1008785" cy="998799"/>
            </a:xfrm>
            <a:custGeom>
              <a:avLst/>
              <a:gdLst/>
              <a:ahLst/>
              <a:cxnLst/>
              <a:rect l="l" t="t" r="r" b="b"/>
              <a:pathLst>
                <a:path w="1008785" h="998799">
                  <a:moveTo>
                    <a:pt x="884325" y="59690"/>
                  </a:moveTo>
                  <a:cubicBezTo>
                    <a:pt x="919885" y="59690"/>
                    <a:pt x="949095" y="88900"/>
                    <a:pt x="949095" y="124460"/>
                  </a:cubicBezTo>
                  <a:lnTo>
                    <a:pt x="949095" y="874338"/>
                  </a:lnTo>
                  <a:cubicBezTo>
                    <a:pt x="949095" y="909899"/>
                    <a:pt x="919885" y="939108"/>
                    <a:pt x="884325" y="939108"/>
                  </a:cubicBezTo>
                  <a:lnTo>
                    <a:pt x="124460" y="939108"/>
                  </a:lnTo>
                  <a:cubicBezTo>
                    <a:pt x="88900" y="939108"/>
                    <a:pt x="59690" y="909899"/>
                    <a:pt x="59690" y="874338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884325" y="59690"/>
                  </a:lnTo>
                  <a:moveTo>
                    <a:pt x="884325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874338"/>
                  </a:lnTo>
                  <a:cubicBezTo>
                    <a:pt x="0" y="942919"/>
                    <a:pt x="55880" y="998799"/>
                    <a:pt x="124460" y="998799"/>
                  </a:cubicBezTo>
                  <a:lnTo>
                    <a:pt x="884325" y="998799"/>
                  </a:lnTo>
                  <a:cubicBezTo>
                    <a:pt x="952905" y="998799"/>
                    <a:pt x="1008785" y="942919"/>
                    <a:pt x="1008785" y="874338"/>
                  </a:cubicBezTo>
                  <a:lnTo>
                    <a:pt x="1008785" y="124460"/>
                  </a:lnTo>
                  <a:cubicBezTo>
                    <a:pt x="1008785" y="55880"/>
                    <a:pt x="952905" y="0"/>
                    <a:pt x="884325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9" name="Group 9"/>
          <p:cNvGrpSpPr/>
          <p:nvPr/>
        </p:nvGrpSpPr>
        <p:grpSpPr>
          <a:xfrm>
            <a:off x="14422911" y="6068125"/>
            <a:ext cx="280984" cy="278202"/>
            <a:chOff x="0" y="0"/>
            <a:chExt cx="1008785" cy="998798"/>
          </a:xfrm>
        </p:grpSpPr>
        <p:sp>
          <p:nvSpPr>
            <p:cNvPr id="10" name="Freeform 10"/>
            <p:cNvSpPr/>
            <p:nvPr/>
          </p:nvSpPr>
          <p:spPr>
            <a:xfrm>
              <a:off x="31750" y="31750"/>
              <a:ext cx="945285" cy="935298"/>
            </a:xfrm>
            <a:custGeom>
              <a:avLst/>
              <a:gdLst/>
              <a:ahLst/>
              <a:cxnLst/>
              <a:rect l="l" t="t" r="r" b="b"/>
              <a:pathLst>
                <a:path w="945285" h="935298">
                  <a:moveTo>
                    <a:pt x="852575" y="935298"/>
                  </a:moveTo>
                  <a:lnTo>
                    <a:pt x="92710" y="935298"/>
                  </a:lnTo>
                  <a:cubicBezTo>
                    <a:pt x="41910" y="935298"/>
                    <a:pt x="0" y="893388"/>
                    <a:pt x="0" y="842588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851305" y="0"/>
                  </a:lnTo>
                  <a:cubicBezTo>
                    <a:pt x="902105" y="0"/>
                    <a:pt x="944015" y="41910"/>
                    <a:pt x="944015" y="92710"/>
                  </a:cubicBezTo>
                  <a:lnTo>
                    <a:pt x="944015" y="841318"/>
                  </a:lnTo>
                  <a:cubicBezTo>
                    <a:pt x="945285" y="893388"/>
                    <a:pt x="903375" y="935298"/>
                    <a:pt x="852575" y="935298"/>
                  </a:cubicBezTo>
                  <a:close/>
                </a:path>
              </a:pathLst>
            </a:custGeom>
            <a:solidFill>
              <a:srgbClr val="105652"/>
            </a:solidFill>
          </p:spPr>
        </p:sp>
        <p:sp>
          <p:nvSpPr>
            <p:cNvPr id="11" name="Freeform 11"/>
            <p:cNvSpPr/>
            <p:nvPr/>
          </p:nvSpPr>
          <p:spPr>
            <a:xfrm>
              <a:off x="0" y="0"/>
              <a:ext cx="1008785" cy="998799"/>
            </a:xfrm>
            <a:custGeom>
              <a:avLst/>
              <a:gdLst/>
              <a:ahLst/>
              <a:cxnLst/>
              <a:rect l="l" t="t" r="r" b="b"/>
              <a:pathLst>
                <a:path w="1008785" h="998799">
                  <a:moveTo>
                    <a:pt x="884325" y="59690"/>
                  </a:moveTo>
                  <a:cubicBezTo>
                    <a:pt x="919885" y="59690"/>
                    <a:pt x="949095" y="88900"/>
                    <a:pt x="949095" y="124460"/>
                  </a:cubicBezTo>
                  <a:lnTo>
                    <a:pt x="949095" y="874338"/>
                  </a:lnTo>
                  <a:cubicBezTo>
                    <a:pt x="949095" y="909899"/>
                    <a:pt x="919885" y="939108"/>
                    <a:pt x="884325" y="939108"/>
                  </a:cubicBezTo>
                  <a:lnTo>
                    <a:pt x="124460" y="939108"/>
                  </a:lnTo>
                  <a:cubicBezTo>
                    <a:pt x="88900" y="939108"/>
                    <a:pt x="59690" y="909899"/>
                    <a:pt x="59690" y="874338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884325" y="59690"/>
                  </a:lnTo>
                  <a:moveTo>
                    <a:pt x="884325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874338"/>
                  </a:lnTo>
                  <a:cubicBezTo>
                    <a:pt x="0" y="942919"/>
                    <a:pt x="55880" y="998799"/>
                    <a:pt x="124460" y="998799"/>
                  </a:cubicBezTo>
                  <a:lnTo>
                    <a:pt x="884325" y="998799"/>
                  </a:lnTo>
                  <a:cubicBezTo>
                    <a:pt x="952905" y="998799"/>
                    <a:pt x="1008785" y="942919"/>
                    <a:pt x="1008785" y="874338"/>
                  </a:cubicBezTo>
                  <a:lnTo>
                    <a:pt x="1008785" y="124460"/>
                  </a:lnTo>
                  <a:cubicBezTo>
                    <a:pt x="1008785" y="55880"/>
                    <a:pt x="952905" y="0"/>
                    <a:pt x="884325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12" name="TextBox 12"/>
          <p:cNvSpPr txBox="1"/>
          <p:nvPr/>
        </p:nvSpPr>
        <p:spPr>
          <a:xfrm>
            <a:off x="12836330" y="6475965"/>
            <a:ext cx="3454146" cy="13610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958"/>
              </a:lnSpc>
            </a:pPr>
            <a:r>
              <a:rPr lang="en-US" sz="7827">
                <a:solidFill>
                  <a:srgbClr val="000000"/>
                </a:solidFill>
                <a:latin typeface="Bebas Neue Bold"/>
              </a:rPr>
              <a:t>Pilha</a:t>
            </a:r>
          </a:p>
        </p:txBody>
      </p:sp>
      <p:grpSp>
        <p:nvGrpSpPr>
          <p:cNvPr id="13" name="Group 13"/>
          <p:cNvGrpSpPr/>
          <p:nvPr/>
        </p:nvGrpSpPr>
        <p:grpSpPr>
          <a:xfrm>
            <a:off x="9003497" y="6068125"/>
            <a:ext cx="280984" cy="278202"/>
            <a:chOff x="0" y="0"/>
            <a:chExt cx="1008785" cy="998798"/>
          </a:xfrm>
        </p:grpSpPr>
        <p:sp>
          <p:nvSpPr>
            <p:cNvPr id="14" name="Freeform 14"/>
            <p:cNvSpPr/>
            <p:nvPr/>
          </p:nvSpPr>
          <p:spPr>
            <a:xfrm>
              <a:off x="31750" y="31750"/>
              <a:ext cx="945285" cy="935298"/>
            </a:xfrm>
            <a:custGeom>
              <a:avLst/>
              <a:gdLst/>
              <a:ahLst/>
              <a:cxnLst/>
              <a:rect l="l" t="t" r="r" b="b"/>
              <a:pathLst>
                <a:path w="945285" h="935298">
                  <a:moveTo>
                    <a:pt x="852575" y="935298"/>
                  </a:moveTo>
                  <a:lnTo>
                    <a:pt x="92710" y="935298"/>
                  </a:lnTo>
                  <a:cubicBezTo>
                    <a:pt x="41910" y="935298"/>
                    <a:pt x="0" y="893388"/>
                    <a:pt x="0" y="842588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851305" y="0"/>
                  </a:lnTo>
                  <a:cubicBezTo>
                    <a:pt x="902105" y="0"/>
                    <a:pt x="944015" y="41910"/>
                    <a:pt x="944015" y="92710"/>
                  </a:cubicBezTo>
                  <a:lnTo>
                    <a:pt x="944015" y="841318"/>
                  </a:lnTo>
                  <a:cubicBezTo>
                    <a:pt x="945285" y="893388"/>
                    <a:pt x="903375" y="935298"/>
                    <a:pt x="852575" y="935298"/>
                  </a:cubicBezTo>
                  <a:close/>
                </a:path>
              </a:pathLst>
            </a:custGeom>
            <a:solidFill>
              <a:srgbClr val="F9C041"/>
            </a:solidFill>
          </p:spPr>
        </p:sp>
        <p:sp>
          <p:nvSpPr>
            <p:cNvPr id="15" name="Freeform 15"/>
            <p:cNvSpPr/>
            <p:nvPr/>
          </p:nvSpPr>
          <p:spPr>
            <a:xfrm>
              <a:off x="0" y="0"/>
              <a:ext cx="1008785" cy="998799"/>
            </a:xfrm>
            <a:custGeom>
              <a:avLst/>
              <a:gdLst/>
              <a:ahLst/>
              <a:cxnLst/>
              <a:rect l="l" t="t" r="r" b="b"/>
              <a:pathLst>
                <a:path w="1008785" h="998799">
                  <a:moveTo>
                    <a:pt x="884325" y="59690"/>
                  </a:moveTo>
                  <a:cubicBezTo>
                    <a:pt x="919885" y="59690"/>
                    <a:pt x="949095" y="88900"/>
                    <a:pt x="949095" y="124460"/>
                  </a:cubicBezTo>
                  <a:lnTo>
                    <a:pt x="949095" y="874338"/>
                  </a:lnTo>
                  <a:cubicBezTo>
                    <a:pt x="949095" y="909899"/>
                    <a:pt x="919885" y="939108"/>
                    <a:pt x="884325" y="939108"/>
                  </a:cubicBezTo>
                  <a:lnTo>
                    <a:pt x="124460" y="939108"/>
                  </a:lnTo>
                  <a:cubicBezTo>
                    <a:pt x="88900" y="939108"/>
                    <a:pt x="59690" y="909899"/>
                    <a:pt x="59690" y="874338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884325" y="59690"/>
                  </a:lnTo>
                  <a:moveTo>
                    <a:pt x="884325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874338"/>
                  </a:lnTo>
                  <a:cubicBezTo>
                    <a:pt x="0" y="942919"/>
                    <a:pt x="55880" y="998799"/>
                    <a:pt x="124460" y="998799"/>
                  </a:cubicBezTo>
                  <a:lnTo>
                    <a:pt x="884325" y="998799"/>
                  </a:lnTo>
                  <a:cubicBezTo>
                    <a:pt x="952905" y="998799"/>
                    <a:pt x="1008785" y="942919"/>
                    <a:pt x="1008785" y="874338"/>
                  </a:cubicBezTo>
                  <a:lnTo>
                    <a:pt x="1008785" y="124460"/>
                  </a:lnTo>
                  <a:cubicBezTo>
                    <a:pt x="1008785" y="55880"/>
                    <a:pt x="952905" y="0"/>
                    <a:pt x="884325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16" name="AutoShape 16"/>
          <p:cNvSpPr/>
          <p:nvPr/>
        </p:nvSpPr>
        <p:spPr>
          <a:xfrm rot="2017">
            <a:off x="1028682" y="4298492"/>
            <a:ext cx="16230603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7" name="TextBox 17"/>
          <p:cNvSpPr txBox="1"/>
          <p:nvPr/>
        </p:nvSpPr>
        <p:spPr>
          <a:xfrm>
            <a:off x="1640138" y="6475965"/>
            <a:ext cx="4168873" cy="13610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958"/>
              </a:lnSpc>
            </a:pPr>
            <a:r>
              <a:rPr lang="en-US" sz="7827">
                <a:solidFill>
                  <a:srgbClr val="000000"/>
                </a:solidFill>
                <a:latin typeface="Bebas Neue Bold"/>
              </a:rPr>
              <a:t>Lista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7493088" y="6475965"/>
            <a:ext cx="3301802" cy="13610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958"/>
              </a:lnSpc>
            </a:pPr>
            <a:r>
              <a:rPr lang="en-US" sz="7827">
                <a:solidFill>
                  <a:srgbClr val="000000"/>
                </a:solidFill>
                <a:latin typeface="Bebas Neue Bold"/>
              </a:rPr>
              <a:t>Fila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4767613" y="1295400"/>
            <a:ext cx="8752774" cy="19583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522"/>
              </a:lnSpc>
            </a:pPr>
            <a:r>
              <a:rPr lang="en-US" sz="14522">
                <a:solidFill>
                  <a:srgbClr val="000000"/>
                </a:solidFill>
                <a:latin typeface="Bebas Neue Bold"/>
              </a:rPr>
              <a:t>COLEÇÕES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3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678" y="5566335"/>
            <a:ext cx="16230600" cy="2921219"/>
            <a:chOff x="0" y="0"/>
            <a:chExt cx="21403936" cy="3852327"/>
          </a:xfrm>
        </p:grpSpPr>
        <p:sp>
          <p:nvSpPr>
            <p:cNvPr id="3" name="Freeform 3"/>
            <p:cNvSpPr/>
            <p:nvPr/>
          </p:nvSpPr>
          <p:spPr>
            <a:xfrm>
              <a:off x="31750" y="31750"/>
              <a:ext cx="21340435" cy="3788827"/>
            </a:xfrm>
            <a:custGeom>
              <a:avLst/>
              <a:gdLst/>
              <a:ahLst/>
              <a:cxnLst/>
              <a:rect l="l" t="t" r="r" b="b"/>
              <a:pathLst>
                <a:path w="21340435" h="3788827">
                  <a:moveTo>
                    <a:pt x="21247726" y="3788827"/>
                  </a:moveTo>
                  <a:lnTo>
                    <a:pt x="92710" y="3788827"/>
                  </a:lnTo>
                  <a:cubicBezTo>
                    <a:pt x="41910" y="3788827"/>
                    <a:pt x="0" y="3746917"/>
                    <a:pt x="0" y="3696117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21246457" y="0"/>
                  </a:lnTo>
                  <a:cubicBezTo>
                    <a:pt x="21297257" y="0"/>
                    <a:pt x="21339166" y="41910"/>
                    <a:pt x="21339166" y="92710"/>
                  </a:cubicBezTo>
                  <a:lnTo>
                    <a:pt x="21339166" y="3694847"/>
                  </a:lnTo>
                  <a:cubicBezTo>
                    <a:pt x="21340435" y="3746917"/>
                    <a:pt x="21298526" y="3788827"/>
                    <a:pt x="21247726" y="3788827"/>
                  </a:cubicBezTo>
                  <a:close/>
                </a:path>
              </a:pathLst>
            </a:custGeom>
            <a:solidFill>
              <a:srgbClr val="DFD8CA"/>
            </a:solidFill>
          </p:spPr>
        </p:sp>
        <p:sp>
          <p:nvSpPr>
            <p:cNvPr id="4" name="Freeform 4"/>
            <p:cNvSpPr/>
            <p:nvPr/>
          </p:nvSpPr>
          <p:spPr>
            <a:xfrm>
              <a:off x="0" y="0"/>
              <a:ext cx="21403935" cy="3852328"/>
            </a:xfrm>
            <a:custGeom>
              <a:avLst/>
              <a:gdLst/>
              <a:ahLst/>
              <a:cxnLst/>
              <a:rect l="l" t="t" r="r" b="b"/>
              <a:pathLst>
                <a:path w="21403935" h="3852328">
                  <a:moveTo>
                    <a:pt x="21279476" y="59690"/>
                  </a:moveTo>
                  <a:cubicBezTo>
                    <a:pt x="21315035" y="59690"/>
                    <a:pt x="21344246" y="88900"/>
                    <a:pt x="21344246" y="124460"/>
                  </a:cubicBezTo>
                  <a:lnTo>
                    <a:pt x="21344246" y="3727867"/>
                  </a:lnTo>
                  <a:cubicBezTo>
                    <a:pt x="21344246" y="3763428"/>
                    <a:pt x="21315035" y="3792637"/>
                    <a:pt x="21279476" y="3792637"/>
                  </a:cubicBezTo>
                  <a:lnTo>
                    <a:pt x="124460" y="3792637"/>
                  </a:lnTo>
                  <a:cubicBezTo>
                    <a:pt x="88900" y="3792637"/>
                    <a:pt x="59690" y="3763428"/>
                    <a:pt x="59690" y="3727867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21279476" y="59690"/>
                  </a:lnTo>
                  <a:moveTo>
                    <a:pt x="2127947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3727867"/>
                  </a:lnTo>
                  <a:cubicBezTo>
                    <a:pt x="0" y="3796447"/>
                    <a:pt x="55880" y="3852328"/>
                    <a:pt x="124460" y="3852328"/>
                  </a:cubicBezTo>
                  <a:lnTo>
                    <a:pt x="21279476" y="3852328"/>
                  </a:lnTo>
                  <a:cubicBezTo>
                    <a:pt x="21348057" y="3852328"/>
                    <a:pt x="21403935" y="3796447"/>
                    <a:pt x="21403935" y="3727867"/>
                  </a:cubicBezTo>
                  <a:lnTo>
                    <a:pt x="21403935" y="124460"/>
                  </a:lnTo>
                  <a:cubicBezTo>
                    <a:pt x="21403935" y="55880"/>
                    <a:pt x="21348057" y="0"/>
                    <a:pt x="21279476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5" name="AutoShape 5"/>
          <p:cNvSpPr/>
          <p:nvPr/>
        </p:nvSpPr>
        <p:spPr>
          <a:xfrm rot="2017">
            <a:off x="1028682" y="6183413"/>
            <a:ext cx="16230603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6" name="Group 6"/>
          <p:cNvGrpSpPr/>
          <p:nvPr/>
        </p:nvGrpSpPr>
        <p:grpSpPr>
          <a:xfrm>
            <a:off x="3584083" y="6068125"/>
            <a:ext cx="280984" cy="278202"/>
            <a:chOff x="0" y="0"/>
            <a:chExt cx="1008785" cy="998798"/>
          </a:xfrm>
        </p:grpSpPr>
        <p:sp>
          <p:nvSpPr>
            <p:cNvPr id="7" name="Freeform 7"/>
            <p:cNvSpPr/>
            <p:nvPr/>
          </p:nvSpPr>
          <p:spPr>
            <a:xfrm>
              <a:off x="31750" y="31750"/>
              <a:ext cx="945285" cy="935298"/>
            </a:xfrm>
            <a:custGeom>
              <a:avLst/>
              <a:gdLst/>
              <a:ahLst/>
              <a:cxnLst/>
              <a:rect l="l" t="t" r="r" b="b"/>
              <a:pathLst>
                <a:path w="945285" h="935298">
                  <a:moveTo>
                    <a:pt x="852575" y="935298"/>
                  </a:moveTo>
                  <a:lnTo>
                    <a:pt x="92710" y="935298"/>
                  </a:lnTo>
                  <a:cubicBezTo>
                    <a:pt x="41910" y="935298"/>
                    <a:pt x="0" y="893388"/>
                    <a:pt x="0" y="842588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851305" y="0"/>
                  </a:lnTo>
                  <a:cubicBezTo>
                    <a:pt x="902105" y="0"/>
                    <a:pt x="944015" y="41910"/>
                    <a:pt x="944015" y="92710"/>
                  </a:cubicBezTo>
                  <a:lnTo>
                    <a:pt x="944015" y="841318"/>
                  </a:lnTo>
                  <a:cubicBezTo>
                    <a:pt x="945285" y="893388"/>
                    <a:pt x="903375" y="935298"/>
                    <a:pt x="852575" y="935298"/>
                  </a:cubicBezTo>
                  <a:close/>
                </a:path>
              </a:pathLst>
            </a:custGeom>
            <a:solidFill>
              <a:srgbClr val="B91646"/>
            </a:solidFill>
          </p:spPr>
        </p:sp>
        <p:sp>
          <p:nvSpPr>
            <p:cNvPr id="8" name="Freeform 8"/>
            <p:cNvSpPr/>
            <p:nvPr/>
          </p:nvSpPr>
          <p:spPr>
            <a:xfrm>
              <a:off x="0" y="0"/>
              <a:ext cx="1008785" cy="998799"/>
            </a:xfrm>
            <a:custGeom>
              <a:avLst/>
              <a:gdLst/>
              <a:ahLst/>
              <a:cxnLst/>
              <a:rect l="l" t="t" r="r" b="b"/>
              <a:pathLst>
                <a:path w="1008785" h="998799">
                  <a:moveTo>
                    <a:pt x="884325" y="59690"/>
                  </a:moveTo>
                  <a:cubicBezTo>
                    <a:pt x="919885" y="59690"/>
                    <a:pt x="949095" y="88900"/>
                    <a:pt x="949095" y="124460"/>
                  </a:cubicBezTo>
                  <a:lnTo>
                    <a:pt x="949095" y="874338"/>
                  </a:lnTo>
                  <a:cubicBezTo>
                    <a:pt x="949095" y="909899"/>
                    <a:pt x="919885" y="939108"/>
                    <a:pt x="884325" y="939108"/>
                  </a:cubicBezTo>
                  <a:lnTo>
                    <a:pt x="124460" y="939108"/>
                  </a:lnTo>
                  <a:cubicBezTo>
                    <a:pt x="88900" y="939108"/>
                    <a:pt x="59690" y="909899"/>
                    <a:pt x="59690" y="874338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884325" y="59690"/>
                  </a:lnTo>
                  <a:moveTo>
                    <a:pt x="884325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874338"/>
                  </a:lnTo>
                  <a:cubicBezTo>
                    <a:pt x="0" y="942919"/>
                    <a:pt x="55880" y="998799"/>
                    <a:pt x="124460" y="998799"/>
                  </a:cubicBezTo>
                  <a:lnTo>
                    <a:pt x="884325" y="998799"/>
                  </a:lnTo>
                  <a:cubicBezTo>
                    <a:pt x="952905" y="998799"/>
                    <a:pt x="1008785" y="942919"/>
                    <a:pt x="1008785" y="874338"/>
                  </a:cubicBezTo>
                  <a:lnTo>
                    <a:pt x="1008785" y="124460"/>
                  </a:lnTo>
                  <a:cubicBezTo>
                    <a:pt x="1008785" y="55880"/>
                    <a:pt x="952905" y="0"/>
                    <a:pt x="884325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9" name="Group 9"/>
          <p:cNvGrpSpPr/>
          <p:nvPr/>
        </p:nvGrpSpPr>
        <p:grpSpPr>
          <a:xfrm>
            <a:off x="14422911" y="6068125"/>
            <a:ext cx="280984" cy="278202"/>
            <a:chOff x="0" y="0"/>
            <a:chExt cx="1008785" cy="998798"/>
          </a:xfrm>
        </p:grpSpPr>
        <p:sp>
          <p:nvSpPr>
            <p:cNvPr id="10" name="Freeform 10"/>
            <p:cNvSpPr/>
            <p:nvPr/>
          </p:nvSpPr>
          <p:spPr>
            <a:xfrm>
              <a:off x="31750" y="31750"/>
              <a:ext cx="945285" cy="935298"/>
            </a:xfrm>
            <a:custGeom>
              <a:avLst/>
              <a:gdLst/>
              <a:ahLst/>
              <a:cxnLst/>
              <a:rect l="l" t="t" r="r" b="b"/>
              <a:pathLst>
                <a:path w="945285" h="935298">
                  <a:moveTo>
                    <a:pt x="852575" y="935298"/>
                  </a:moveTo>
                  <a:lnTo>
                    <a:pt x="92710" y="935298"/>
                  </a:lnTo>
                  <a:cubicBezTo>
                    <a:pt x="41910" y="935298"/>
                    <a:pt x="0" y="893388"/>
                    <a:pt x="0" y="842588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851305" y="0"/>
                  </a:lnTo>
                  <a:cubicBezTo>
                    <a:pt x="902105" y="0"/>
                    <a:pt x="944015" y="41910"/>
                    <a:pt x="944015" y="92710"/>
                  </a:cubicBezTo>
                  <a:lnTo>
                    <a:pt x="944015" y="841318"/>
                  </a:lnTo>
                  <a:cubicBezTo>
                    <a:pt x="945285" y="893388"/>
                    <a:pt x="903375" y="935298"/>
                    <a:pt x="852575" y="935298"/>
                  </a:cubicBezTo>
                  <a:close/>
                </a:path>
              </a:pathLst>
            </a:custGeom>
            <a:solidFill>
              <a:srgbClr val="105652"/>
            </a:solidFill>
          </p:spPr>
        </p:sp>
        <p:sp>
          <p:nvSpPr>
            <p:cNvPr id="11" name="Freeform 11"/>
            <p:cNvSpPr/>
            <p:nvPr/>
          </p:nvSpPr>
          <p:spPr>
            <a:xfrm>
              <a:off x="0" y="0"/>
              <a:ext cx="1008785" cy="998799"/>
            </a:xfrm>
            <a:custGeom>
              <a:avLst/>
              <a:gdLst/>
              <a:ahLst/>
              <a:cxnLst/>
              <a:rect l="l" t="t" r="r" b="b"/>
              <a:pathLst>
                <a:path w="1008785" h="998799">
                  <a:moveTo>
                    <a:pt x="884325" y="59690"/>
                  </a:moveTo>
                  <a:cubicBezTo>
                    <a:pt x="919885" y="59690"/>
                    <a:pt x="949095" y="88900"/>
                    <a:pt x="949095" y="124460"/>
                  </a:cubicBezTo>
                  <a:lnTo>
                    <a:pt x="949095" y="874338"/>
                  </a:lnTo>
                  <a:cubicBezTo>
                    <a:pt x="949095" y="909899"/>
                    <a:pt x="919885" y="939108"/>
                    <a:pt x="884325" y="939108"/>
                  </a:cubicBezTo>
                  <a:lnTo>
                    <a:pt x="124460" y="939108"/>
                  </a:lnTo>
                  <a:cubicBezTo>
                    <a:pt x="88900" y="939108"/>
                    <a:pt x="59690" y="909899"/>
                    <a:pt x="59690" y="874338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884325" y="59690"/>
                  </a:lnTo>
                  <a:moveTo>
                    <a:pt x="884325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874338"/>
                  </a:lnTo>
                  <a:cubicBezTo>
                    <a:pt x="0" y="942919"/>
                    <a:pt x="55880" y="998799"/>
                    <a:pt x="124460" y="998799"/>
                  </a:cubicBezTo>
                  <a:lnTo>
                    <a:pt x="884325" y="998799"/>
                  </a:lnTo>
                  <a:cubicBezTo>
                    <a:pt x="952905" y="998799"/>
                    <a:pt x="1008785" y="942919"/>
                    <a:pt x="1008785" y="874338"/>
                  </a:cubicBezTo>
                  <a:lnTo>
                    <a:pt x="1008785" y="124460"/>
                  </a:lnTo>
                  <a:cubicBezTo>
                    <a:pt x="1008785" y="55880"/>
                    <a:pt x="952905" y="0"/>
                    <a:pt x="884325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9003497" y="6068125"/>
            <a:ext cx="280984" cy="278202"/>
            <a:chOff x="0" y="0"/>
            <a:chExt cx="1008785" cy="998798"/>
          </a:xfrm>
        </p:grpSpPr>
        <p:sp>
          <p:nvSpPr>
            <p:cNvPr id="13" name="Freeform 13"/>
            <p:cNvSpPr/>
            <p:nvPr/>
          </p:nvSpPr>
          <p:spPr>
            <a:xfrm>
              <a:off x="31750" y="31750"/>
              <a:ext cx="945285" cy="935298"/>
            </a:xfrm>
            <a:custGeom>
              <a:avLst/>
              <a:gdLst/>
              <a:ahLst/>
              <a:cxnLst/>
              <a:rect l="l" t="t" r="r" b="b"/>
              <a:pathLst>
                <a:path w="945285" h="935298">
                  <a:moveTo>
                    <a:pt x="852575" y="935298"/>
                  </a:moveTo>
                  <a:lnTo>
                    <a:pt x="92710" y="935298"/>
                  </a:lnTo>
                  <a:cubicBezTo>
                    <a:pt x="41910" y="935298"/>
                    <a:pt x="0" y="893388"/>
                    <a:pt x="0" y="842588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851305" y="0"/>
                  </a:lnTo>
                  <a:cubicBezTo>
                    <a:pt x="902105" y="0"/>
                    <a:pt x="944015" y="41910"/>
                    <a:pt x="944015" y="92710"/>
                  </a:cubicBezTo>
                  <a:lnTo>
                    <a:pt x="944015" y="841318"/>
                  </a:lnTo>
                  <a:cubicBezTo>
                    <a:pt x="945285" y="893388"/>
                    <a:pt x="903375" y="935298"/>
                    <a:pt x="852575" y="935298"/>
                  </a:cubicBezTo>
                  <a:close/>
                </a:path>
              </a:pathLst>
            </a:custGeom>
            <a:solidFill>
              <a:srgbClr val="F9C041"/>
            </a:solidFill>
          </p:spPr>
        </p:sp>
        <p:sp>
          <p:nvSpPr>
            <p:cNvPr id="14" name="Freeform 14"/>
            <p:cNvSpPr/>
            <p:nvPr/>
          </p:nvSpPr>
          <p:spPr>
            <a:xfrm>
              <a:off x="0" y="0"/>
              <a:ext cx="1008785" cy="998799"/>
            </a:xfrm>
            <a:custGeom>
              <a:avLst/>
              <a:gdLst/>
              <a:ahLst/>
              <a:cxnLst/>
              <a:rect l="l" t="t" r="r" b="b"/>
              <a:pathLst>
                <a:path w="1008785" h="998799">
                  <a:moveTo>
                    <a:pt x="884325" y="59690"/>
                  </a:moveTo>
                  <a:cubicBezTo>
                    <a:pt x="919885" y="59690"/>
                    <a:pt x="949095" y="88900"/>
                    <a:pt x="949095" y="124460"/>
                  </a:cubicBezTo>
                  <a:lnTo>
                    <a:pt x="949095" y="874338"/>
                  </a:lnTo>
                  <a:cubicBezTo>
                    <a:pt x="949095" y="909899"/>
                    <a:pt x="919885" y="939108"/>
                    <a:pt x="884325" y="939108"/>
                  </a:cubicBezTo>
                  <a:lnTo>
                    <a:pt x="124460" y="939108"/>
                  </a:lnTo>
                  <a:cubicBezTo>
                    <a:pt x="88900" y="939108"/>
                    <a:pt x="59690" y="909899"/>
                    <a:pt x="59690" y="874338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884325" y="59690"/>
                  </a:lnTo>
                  <a:moveTo>
                    <a:pt x="884325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874338"/>
                  </a:lnTo>
                  <a:cubicBezTo>
                    <a:pt x="0" y="942919"/>
                    <a:pt x="55880" y="998799"/>
                    <a:pt x="124460" y="998799"/>
                  </a:cubicBezTo>
                  <a:lnTo>
                    <a:pt x="884325" y="998799"/>
                  </a:lnTo>
                  <a:cubicBezTo>
                    <a:pt x="952905" y="998799"/>
                    <a:pt x="1008785" y="942919"/>
                    <a:pt x="1008785" y="874338"/>
                  </a:cubicBezTo>
                  <a:lnTo>
                    <a:pt x="1008785" y="124460"/>
                  </a:lnTo>
                  <a:cubicBezTo>
                    <a:pt x="1008785" y="55880"/>
                    <a:pt x="952905" y="0"/>
                    <a:pt x="884325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15" name="AutoShape 15"/>
          <p:cNvSpPr/>
          <p:nvPr/>
        </p:nvSpPr>
        <p:spPr>
          <a:xfrm rot="2017">
            <a:off x="1028682" y="4298492"/>
            <a:ext cx="16230603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16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2290263" y="6192938"/>
            <a:ext cx="2868625" cy="1868192"/>
          </a:xfrm>
          <a:prstGeom prst="rect">
            <a:avLst/>
          </a:prstGeom>
        </p:spPr>
      </p:pic>
      <p:sp>
        <p:nvSpPr>
          <p:cNvPr id="17" name="TextBox 17"/>
          <p:cNvSpPr txBox="1"/>
          <p:nvPr/>
        </p:nvSpPr>
        <p:spPr>
          <a:xfrm>
            <a:off x="12836330" y="6475965"/>
            <a:ext cx="3454146" cy="13610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958"/>
              </a:lnSpc>
            </a:pPr>
            <a:r>
              <a:rPr lang="en-US" sz="7827">
                <a:solidFill>
                  <a:srgbClr val="000000"/>
                </a:solidFill>
                <a:latin typeface="Bebas Neue Bold"/>
              </a:rPr>
              <a:t>Pilha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640138" y="6475965"/>
            <a:ext cx="4168873" cy="13610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958"/>
              </a:lnSpc>
            </a:pPr>
            <a:r>
              <a:rPr lang="en-US" sz="7827">
                <a:solidFill>
                  <a:srgbClr val="000000"/>
                </a:solidFill>
                <a:latin typeface="Bebas Neue Bold"/>
              </a:rPr>
              <a:t>Lista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7493088" y="6475965"/>
            <a:ext cx="3301802" cy="13610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958"/>
              </a:lnSpc>
            </a:pPr>
            <a:r>
              <a:rPr lang="en-US" sz="7827">
                <a:solidFill>
                  <a:srgbClr val="000000"/>
                </a:solidFill>
                <a:latin typeface="Bebas Neue Bold"/>
              </a:rPr>
              <a:t>Fila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4767613" y="1295400"/>
            <a:ext cx="8752774" cy="19583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522"/>
              </a:lnSpc>
            </a:pPr>
            <a:r>
              <a:rPr lang="en-US" sz="14522">
                <a:solidFill>
                  <a:srgbClr val="000000"/>
                </a:solidFill>
                <a:latin typeface="Bebas Neue Bold"/>
              </a:rPr>
              <a:t>COLEÇÕES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3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755383" y="2818806"/>
            <a:ext cx="1872255" cy="1831641"/>
            <a:chOff x="0" y="0"/>
            <a:chExt cx="381954" cy="37366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81954" cy="373669"/>
            </a:xfrm>
            <a:custGeom>
              <a:avLst/>
              <a:gdLst/>
              <a:ahLst/>
              <a:cxnLst/>
              <a:rect l="l" t="t" r="r" b="b"/>
              <a:pathLst>
                <a:path w="381954" h="373669">
                  <a:moveTo>
                    <a:pt x="186834" y="0"/>
                  </a:moveTo>
                  <a:lnTo>
                    <a:pt x="195120" y="0"/>
                  </a:lnTo>
                  <a:cubicBezTo>
                    <a:pt x="244671" y="0"/>
                    <a:pt x="292193" y="19684"/>
                    <a:pt x="327232" y="54723"/>
                  </a:cubicBezTo>
                  <a:cubicBezTo>
                    <a:pt x="362270" y="89761"/>
                    <a:pt x="381954" y="137283"/>
                    <a:pt x="381954" y="186834"/>
                  </a:cubicBezTo>
                  <a:lnTo>
                    <a:pt x="381954" y="186834"/>
                  </a:lnTo>
                  <a:cubicBezTo>
                    <a:pt x="381954" y="236386"/>
                    <a:pt x="362270" y="283908"/>
                    <a:pt x="327232" y="318946"/>
                  </a:cubicBezTo>
                  <a:cubicBezTo>
                    <a:pt x="292193" y="353984"/>
                    <a:pt x="244671" y="373669"/>
                    <a:pt x="195120" y="373669"/>
                  </a:cubicBezTo>
                  <a:lnTo>
                    <a:pt x="186834" y="373669"/>
                  </a:lnTo>
                  <a:cubicBezTo>
                    <a:pt x="137283" y="373669"/>
                    <a:pt x="89761" y="353984"/>
                    <a:pt x="54723" y="318946"/>
                  </a:cubicBezTo>
                  <a:cubicBezTo>
                    <a:pt x="19684" y="283908"/>
                    <a:pt x="0" y="236386"/>
                    <a:pt x="0" y="186834"/>
                  </a:cubicBezTo>
                  <a:lnTo>
                    <a:pt x="0" y="186834"/>
                  </a:lnTo>
                  <a:cubicBezTo>
                    <a:pt x="0" y="137283"/>
                    <a:pt x="19684" y="89761"/>
                    <a:pt x="54723" y="54723"/>
                  </a:cubicBezTo>
                  <a:cubicBezTo>
                    <a:pt x="89761" y="19684"/>
                    <a:pt x="137283" y="0"/>
                    <a:pt x="186834" y="0"/>
                  </a:cubicBezTo>
                  <a:close/>
                </a:path>
              </a:pathLst>
            </a:custGeom>
            <a:solidFill>
              <a:srgbClr val="FECC1A"/>
            </a:solidFill>
            <a:ln w="38100">
              <a:solidFill>
                <a:srgbClr val="000000"/>
              </a:solidFill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r>
                <a:rPr lang="en-US" sz="2271">
                  <a:solidFill>
                    <a:srgbClr val="000000"/>
                  </a:solidFill>
                  <a:latin typeface="Montserrat"/>
                </a:rPr>
                <a:t>0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627638" y="2818806"/>
            <a:ext cx="1872255" cy="1831641"/>
            <a:chOff x="0" y="0"/>
            <a:chExt cx="381954" cy="373669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81954" cy="373669"/>
            </a:xfrm>
            <a:custGeom>
              <a:avLst/>
              <a:gdLst/>
              <a:ahLst/>
              <a:cxnLst/>
              <a:rect l="l" t="t" r="r" b="b"/>
              <a:pathLst>
                <a:path w="381954" h="373669">
                  <a:moveTo>
                    <a:pt x="186834" y="0"/>
                  </a:moveTo>
                  <a:lnTo>
                    <a:pt x="195120" y="0"/>
                  </a:lnTo>
                  <a:cubicBezTo>
                    <a:pt x="244671" y="0"/>
                    <a:pt x="292193" y="19684"/>
                    <a:pt x="327232" y="54723"/>
                  </a:cubicBezTo>
                  <a:cubicBezTo>
                    <a:pt x="362270" y="89761"/>
                    <a:pt x="381954" y="137283"/>
                    <a:pt x="381954" y="186834"/>
                  </a:cubicBezTo>
                  <a:lnTo>
                    <a:pt x="381954" y="186834"/>
                  </a:lnTo>
                  <a:cubicBezTo>
                    <a:pt x="381954" y="236386"/>
                    <a:pt x="362270" y="283908"/>
                    <a:pt x="327232" y="318946"/>
                  </a:cubicBezTo>
                  <a:cubicBezTo>
                    <a:pt x="292193" y="353984"/>
                    <a:pt x="244671" y="373669"/>
                    <a:pt x="195120" y="373669"/>
                  </a:cubicBezTo>
                  <a:lnTo>
                    <a:pt x="186834" y="373669"/>
                  </a:lnTo>
                  <a:cubicBezTo>
                    <a:pt x="137283" y="373669"/>
                    <a:pt x="89761" y="353984"/>
                    <a:pt x="54723" y="318946"/>
                  </a:cubicBezTo>
                  <a:cubicBezTo>
                    <a:pt x="19684" y="283908"/>
                    <a:pt x="0" y="236386"/>
                    <a:pt x="0" y="186834"/>
                  </a:cubicBezTo>
                  <a:lnTo>
                    <a:pt x="0" y="186834"/>
                  </a:lnTo>
                  <a:cubicBezTo>
                    <a:pt x="0" y="137283"/>
                    <a:pt x="19684" y="89761"/>
                    <a:pt x="54723" y="54723"/>
                  </a:cubicBezTo>
                  <a:cubicBezTo>
                    <a:pt x="89761" y="19684"/>
                    <a:pt x="137283" y="0"/>
                    <a:pt x="186834" y="0"/>
                  </a:cubicBezTo>
                  <a:close/>
                </a:path>
              </a:pathLst>
            </a:custGeom>
            <a:solidFill>
              <a:srgbClr val="FECC1A"/>
            </a:solidFill>
            <a:ln w="38100">
              <a:solidFill>
                <a:srgbClr val="000000"/>
              </a:solidFill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r>
                <a:rPr lang="en-US" sz="2271">
                  <a:solidFill>
                    <a:srgbClr val="000000"/>
                  </a:solidFill>
                  <a:latin typeface="Montserrat"/>
                </a:rPr>
                <a:t>1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7499893" y="2818806"/>
            <a:ext cx="1872255" cy="1831641"/>
            <a:chOff x="0" y="0"/>
            <a:chExt cx="381954" cy="373669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381954" cy="373669"/>
            </a:xfrm>
            <a:custGeom>
              <a:avLst/>
              <a:gdLst/>
              <a:ahLst/>
              <a:cxnLst/>
              <a:rect l="l" t="t" r="r" b="b"/>
              <a:pathLst>
                <a:path w="381954" h="373669">
                  <a:moveTo>
                    <a:pt x="186834" y="0"/>
                  </a:moveTo>
                  <a:lnTo>
                    <a:pt x="195120" y="0"/>
                  </a:lnTo>
                  <a:cubicBezTo>
                    <a:pt x="244671" y="0"/>
                    <a:pt x="292193" y="19684"/>
                    <a:pt x="327232" y="54723"/>
                  </a:cubicBezTo>
                  <a:cubicBezTo>
                    <a:pt x="362270" y="89761"/>
                    <a:pt x="381954" y="137283"/>
                    <a:pt x="381954" y="186834"/>
                  </a:cubicBezTo>
                  <a:lnTo>
                    <a:pt x="381954" y="186834"/>
                  </a:lnTo>
                  <a:cubicBezTo>
                    <a:pt x="381954" y="236386"/>
                    <a:pt x="362270" y="283908"/>
                    <a:pt x="327232" y="318946"/>
                  </a:cubicBezTo>
                  <a:cubicBezTo>
                    <a:pt x="292193" y="353984"/>
                    <a:pt x="244671" y="373669"/>
                    <a:pt x="195120" y="373669"/>
                  </a:cubicBezTo>
                  <a:lnTo>
                    <a:pt x="186834" y="373669"/>
                  </a:lnTo>
                  <a:cubicBezTo>
                    <a:pt x="137283" y="373669"/>
                    <a:pt x="89761" y="353984"/>
                    <a:pt x="54723" y="318946"/>
                  </a:cubicBezTo>
                  <a:cubicBezTo>
                    <a:pt x="19684" y="283908"/>
                    <a:pt x="0" y="236386"/>
                    <a:pt x="0" y="186834"/>
                  </a:cubicBezTo>
                  <a:lnTo>
                    <a:pt x="0" y="186834"/>
                  </a:lnTo>
                  <a:cubicBezTo>
                    <a:pt x="0" y="137283"/>
                    <a:pt x="19684" y="89761"/>
                    <a:pt x="54723" y="54723"/>
                  </a:cubicBezTo>
                  <a:cubicBezTo>
                    <a:pt x="89761" y="19684"/>
                    <a:pt x="137283" y="0"/>
                    <a:pt x="186834" y="0"/>
                  </a:cubicBezTo>
                  <a:close/>
                </a:path>
              </a:pathLst>
            </a:custGeom>
            <a:solidFill>
              <a:srgbClr val="FECC1A"/>
            </a:solidFill>
            <a:ln w="38100">
              <a:solidFill>
                <a:srgbClr val="000000"/>
              </a:solidFill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r>
                <a:rPr lang="en-US" sz="2271">
                  <a:solidFill>
                    <a:srgbClr val="000000"/>
                  </a:solidFill>
                  <a:latin typeface="Montserrat"/>
                </a:rPr>
                <a:t>2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9372147" y="2818806"/>
            <a:ext cx="1872255" cy="1831641"/>
            <a:chOff x="0" y="0"/>
            <a:chExt cx="381954" cy="373669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381954" cy="373669"/>
            </a:xfrm>
            <a:custGeom>
              <a:avLst/>
              <a:gdLst/>
              <a:ahLst/>
              <a:cxnLst/>
              <a:rect l="l" t="t" r="r" b="b"/>
              <a:pathLst>
                <a:path w="381954" h="373669">
                  <a:moveTo>
                    <a:pt x="186834" y="0"/>
                  </a:moveTo>
                  <a:lnTo>
                    <a:pt x="195120" y="0"/>
                  </a:lnTo>
                  <a:cubicBezTo>
                    <a:pt x="244671" y="0"/>
                    <a:pt x="292193" y="19684"/>
                    <a:pt x="327232" y="54723"/>
                  </a:cubicBezTo>
                  <a:cubicBezTo>
                    <a:pt x="362270" y="89761"/>
                    <a:pt x="381954" y="137283"/>
                    <a:pt x="381954" y="186834"/>
                  </a:cubicBezTo>
                  <a:lnTo>
                    <a:pt x="381954" y="186834"/>
                  </a:lnTo>
                  <a:cubicBezTo>
                    <a:pt x="381954" y="236386"/>
                    <a:pt x="362270" y="283908"/>
                    <a:pt x="327232" y="318946"/>
                  </a:cubicBezTo>
                  <a:cubicBezTo>
                    <a:pt x="292193" y="353984"/>
                    <a:pt x="244671" y="373669"/>
                    <a:pt x="195120" y="373669"/>
                  </a:cubicBezTo>
                  <a:lnTo>
                    <a:pt x="186834" y="373669"/>
                  </a:lnTo>
                  <a:cubicBezTo>
                    <a:pt x="137283" y="373669"/>
                    <a:pt x="89761" y="353984"/>
                    <a:pt x="54723" y="318946"/>
                  </a:cubicBezTo>
                  <a:cubicBezTo>
                    <a:pt x="19684" y="283908"/>
                    <a:pt x="0" y="236386"/>
                    <a:pt x="0" y="186834"/>
                  </a:cubicBezTo>
                  <a:lnTo>
                    <a:pt x="0" y="186834"/>
                  </a:lnTo>
                  <a:cubicBezTo>
                    <a:pt x="0" y="137283"/>
                    <a:pt x="19684" y="89761"/>
                    <a:pt x="54723" y="54723"/>
                  </a:cubicBezTo>
                  <a:cubicBezTo>
                    <a:pt x="89761" y="19684"/>
                    <a:pt x="137283" y="0"/>
                    <a:pt x="186834" y="0"/>
                  </a:cubicBezTo>
                  <a:close/>
                </a:path>
              </a:pathLst>
            </a:custGeom>
            <a:solidFill>
              <a:srgbClr val="FECC1A"/>
            </a:solidFill>
            <a:ln w="38100">
              <a:solidFill>
                <a:srgbClr val="000000"/>
              </a:solidFill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r>
                <a:rPr lang="en-US" sz="2271">
                  <a:solidFill>
                    <a:srgbClr val="000000"/>
                  </a:solidFill>
                  <a:latin typeface="Montserrat"/>
                </a:rPr>
                <a:t>3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11456532" y="3387019"/>
            <a:ext cx="695216" cy="695216"/>
            <a:chOff x="0" y="0"/>
            <a:chExt cx="812800" cy="812800"/>
          </a:xfrm>
        </p:grpSpPr>
        <p:sp>
          <p:nvSpPr>
            <p:cNvPr id="15" name="Freeform 15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76200" y="0"/>
              <a:ext cx="6604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12361298" y="3387019"/>
            <a:ext cx="695216" cy="695216"/>
            <a:chOff x="0" y="0"/>
            <a:chExt cx="812800" cy="812800"/>
          </a:xfrm>
        </p:grpSpPr>
        <p:sp>
          <p:nvSpPr>
            <p:cNvPr id="18" name="Freeform 18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9" name="TextBox 19"/>
            <p:cNvSpPr txBox="1"/>
            <p:nvPr/>
          </p:nvSpPr>
          <p:spPr>
            <a:xfrm>
              <a:off x="76200" y="0"/>
              <a:ext cx="6604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3266064" y="3387019"/>
            <a:ext cx="695216" cy="695216"/>
            <a:chOff x="0" y="0"/>
            <a:chExt cx="812800" cy="812800"/>
          </a:xfrm>
        </p:grpSpPr>
        <p:sp>
          <p:nvSpPr>
            <p:cNvPr id="21" name="Freeform 21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22" name="TextBox 22"/>
            <p:cNvSpPr txBox="1"/>
            <p:nvPr/>
          </p:nvSpPr>
          <p:spPr>
            <a:xfrm>
              <a:off x="76200" y="0"/>
              <a:ext cx="6604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4170831" y="2818806"/>
            <a:ext cx="1872255" cy="1831641"/>
            <a:chOff x="0" y="0"/>
            <a:chExt cx="381954" cy="373669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381954" cy="373669"/>
            </a:xfrm>
            <a:custGeom>
              <a:avLst/>
              <a:gdLst/>
              <a:ahLst/>
              <a:cxnLst/>
              <a:rect l="l" t="t" r="r" b="b"/>
              <a:pathLst>
                <a:path w="381954" h="373669">
                  <a:moveTo>
                    <a:pt x="186834" y="0"/>
                  </a:moveTo>
                  <a:lnTo>
                    <a:pt x="195120" y="0"/>
                  </a:lnTo>
                  <a:cubicBezTo>
                    <a:pt x="244671" y="0"/>
                    <a:pt x="292193" y="19684"/>
                    <a:pt x="327232" y="54723"/>
                  </a:cubicBezTo>
                  <a:cubicBezTo>
                    <a:pt x="362270" y="89761"/>
                    <a:pt x="381954" y="137283"/>
                    <a:pt x="381954" y="186834"/>
                  </a:cubicBezTo>
                  <a:lnTo>
                    <a:pt x="381954" y="186834"/>
                  </a:lnTo>
                  <a:cubicBezTo>
                    <a:pt x="381954" y="236386"/>
                    <a:pt x="362270" y="283908"/>
                    <a:pt x="327232" y="318946"/>
                  </a:cubicBezTo>
                  <a:cubicBezTo>
                    <a:pt x="292193" y="353984"/>
                    <a:pt x="244671" y="373669"/>
                    <a:pt x="195120" y="373669"/>
                  </a:cubicBezTo>
                  <a:lnTo>
                    <a:pt x="186834" y="373669"/>
                  </a:lnTo>
                  <a:cubicBezTo>
                    <a:pt x="137283" y="373669"/>
                    <a:pt x="89761" y="353984"/>
                    <a:pt x="54723" y="318946"/>
                  </a:cubicBezTo>
                  <a:cubicBezTo>
                    <a:pt x="19684" y="283908"/>
                    <a:pt x="0" y="236386"/>
                    <a:pt x="0" y="186834"/>
                  </a:cubicBezTo>
                  <a:lnTo>
                    <a:pt x="0" y="186834"/>
                  </a:lnTo>
                  <a:cubicBezTo>
                    <a:pt x="0" y="137283"/>
                    <a:pt x="19684" y="89761"/>
                    <a:pt x="54723" y="54723"/>
                  </a:cubicBezTo>
                  <a:cubicBezTo>
                    <a:pt x="89761" y="19684"/>
                    <a:pt x="137283" y="0"/>
                    <a:pt x="186834" y="0"/>
                  </a:cubicBezTo>
                  <a:close/>
                </a:path>
              </a:pathLst>
            </a:custGeom>
            <a:solidFill>
              <a:srgbClr val="FECC1A"/>
            </a:solidFill>
            <a:ln w="38100">
              <a:solidFill>
                <a:srgbClr val="000000"/>
              </a:solidFill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r>
                <a:rPr lang="en-US" sz="2271">
                  <a:solidFill>
                    <a:srgbClr val="000000"/>
                  </a:solidFill>
                  <a:latin typeface="Montserrat"/>
                </a:rPr>
                <a:t>n</a:t>
              </a:r>
            </a:p>
          </p:txBody>
        </p:sp>
      </p:grpSp>
      <p:sp>
        <p:nvSpPr>
          <p:cNvPr id="26" name="TextBox 26"/>
          <p:cNvSpPr txBox="1"/>
          <p:nvPr/>
        </p:nvSpPr>
        <p:spPr>
          <a:xfrm>
            <a:off x="994301" y="1097635"/>
            <a:ext cx="7616349" cy="1597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1883"/>
              </a:lnSpc>
            </a:pPr>
            <a:r>
              <a:rPr lang="en-US" sz="11883">
                <a:solidFill>
                  <a:srgbClr val="000000"/>
                </a:solidFill>
                <a:latin typeface="Bebas Neue Bold"/>
              </a:rPr>
              <a:t>LISTA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584324" y="6107646"/>
            <a:ext cx="7307270" cy="4182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Montserrat"/>
              </a:rPr>
              <a:t>Posições bem definidas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584324" y="6449723"/>
            <a:ext cx="8026326" cy="4182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Montserrat"/>
              </a:rPr>
              <a:t>Tamanho se adapta à posição ocupada de maior índice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584324" y="6791800"/>
            <a:ext cx="7307270" cy="4182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Montserrat"/>
              </a:rPr>
              <a:t>Itens podem ser adicionados em qualquer posição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3755383" y="1368440"/>
            <a:ext cx="7307270" cy="4182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Montserrat"/>
              </a:rPr>
              <a:t>Array de "luxo"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584324" y="7130586"/>
            <a:ext cx="7307270" cy="4182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Montserrat"/>
              </a:rPr>
              <a:t>Não possui ordem de saída definida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3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696932" y="7681132"/>
            <a:ext cx="5012346" cy="781940"/>
            <a:chOff x="0" y="0"/>
            <a:chExt cx="6609980" cy="1031175"/>
          </a:xfrm>
        </p:grpSpPr>
        <p:sp>
          <p:nvSpPr>
            <p:cNvPr id="3" name="Freeform 3"/>
            <p:cNvSpPr/>
            <p:nvPr/>
          </p:nvSpPr>
          <p:spPr>
            <a:xfrm>
              <a:off x="31750" y="31750"/>
              <a:ext cx="6546479" cy="967675"/>
            </a:xfrm>
            <a:custGeom>
              <a:avLst/>
              <a:gdLst/>
              <a:ahLst/>
              <a:cxnLst/>
              <a:rect l="l" t="t" r="r" b="b"/>
              <a:pathLst>
                <a:path w="6546479" h="967675">
                  <a:moveTo>
                    <a:pt x="6453770" y="967675"/>
                  </a:moveTo>
                  <a:lnTo>
                    <a:pt x="92710" y="967675"/>
                  </a:lnTo>
                  <a:cubicBezTo>
                    <a:pt x="41910" y="967675"/>
                    <a:pt x="0" y="925765"/>
                    <a:pt x="0" y="874965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6452500" y="0"/>
                  </a:lnTo>
                  <a:cubicBezTo>
                    <a:pt x="6503300" y="0"/>
                    <a:pt x="6545210" y="41910"/>
                    <a:pt x="6545210" y="92710"/>
                  </a:cubicBezTo>
                  <a:lnTo>
                    <a:pt x="6545210" y="873695"/>
                  </a:lnTo>
                  <a:cubicBezTo>
                    <a:pt x="6546479" y="925765"/>
                    <a:pt x="6504570" y="967675"/>
                    <a:pt x="6453770" y="967675"/>
                  </a:cubicBezTo>
                  <a:close/>
                </a:path>
              </a:pathLst>
            </a:custGeom>
            <a:solidFill>
              <a:srgbClr val="DFD8CA"/>
            </a:solidFill>
          </p:spPr>
        </p:sp>
        <p:sp>
          <p:nvSpPr>
            <p:cNvPr id="4" name="Freeform 4"/>
            <p:cNvSpPr/>
            <p:nvPr/>
          </p:nvSpPr>
          <p:spPr>
            <a:xfrm>
              <a:off x="0" y="0"/>
              <a:ext cx="6609979" cy="1031175"/>
            </a:xfrm>
            <a:custGeom>
              <a:avLst/>
              <a:gdLst/>
              <a:ahLst/>
              <a:cxnLst/>
              <a:rect l="l" t="t" r="r" b="b"/>
              <a:pathLst>
                <a:path w="6609979" h="1031175">
                  <a:moveTo>
                    <a:pt x="6485520" y="59690"/>
                  </a:moveTo>
                  <a:cubicBezTo>
                    <a:pt x="6521079" y="59690"/>
                    <a:pt x="6550289" y="88900"/>
                    <a:pt x="6550289" y="124460"/>
                  </a:cubicBezTo>
                  <a:lnTo>
                    <a:pt x="6550289" y="906715"/>
                  </a:lnTo>
                  <a:cubicBezTo>
                    <a:pt x="6550289" y="942275"/>
                    <a:pt x="6521079" y="971485"/>
                    <a:pt x="6485520" y="971485"/>
                  </a:cubicBezTo>
                  <a:lnTo>
                    <a:pt x="124460" y="971485"/>
                  </a:lnTo>
                  <a:cubicBezTo>
                    <a:pt x="88900" y="971485"/>
                    <a:pt x="59690" y="942275"/>
                    <a:pt x="59690" y="906715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6485520" y="59690"/>
                  </a:lnTo>
                  <a:moveTo>
                    <a:pt x="6485520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906715"/>
                  </a:lnTo>
                  <a:cubicBezTo>
                    <a:pt x="0" y="975295"/>
                    <a:pt x="55880" y="1031175"/>
                    <a:pt x="124460" y="1031175"/>
                  </a:cubicBezTo>
                  <a:lnTo>
                    <a:pt x="6485520" y="1031175"/>
                  </a:lnTo>
                  <a:cubicBezTo>
                    <a:pt x="6554100" y="1031175"/>
                    <a:pt x="6609979" y="975295"/>
                    <a:pt x="6609979" y="906715"/>
                  </a:cubicBezTo>
                  <a:lnTo>
                    <a:pt x="6609979" y="124460"/>
                  </a:lnTo>
                  <a:cubicBezTo>
                    <a:pt x="6609979" y="55880"/>
                    <a:pt x="6554100" y="0"/>
                    <a:pt x="648552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16169118" y="946326"/>
            <a:ext cx="1090182" cy="277427"/>
            <a:chOff x="0" y="0"/>
            <a:chExt cx="1453576" cy="369903"/>
          </a:xfrm>
        </p:grpSpPr>
        <p:grpSp>
          <p:nvGrpSpPr>
            <p:cNvPr id="6" name="Group 6"/>
            <p:cNvGrpSpPr/>
            <p:nvPr/>
          </p:nvGrpSpPr>
          <p:grpSpPr>
            <a:xfrm>
              <a:off x="1083673" y="0"/>
              <a:ext cx="369903" cy="369903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8" name="Group 8"/>
            <p:cNvGrpSpPr/>
            <p:nvPr/>
          </p:nvGrpSpPr>
          <p:grpSpPr>
            <a:xfrm>
              <a:off x="541837" y="0"/>
              <a:ext cx="369903" cy="369903"/>
              <a:chOff x="0" y="0"/>
              <a:chExt cx="6350000" cy="6350000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10" name="Group 10"/>
            <p:cNvGrpSpPr/>
            <p:nvPr/>
          </p:nvGrpSpPr>
          <p:grpSpPr>
            <a:xfrm>
              <a:off x="0" y="0"/>
              <a:ext cx="369903" cy="369903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</p:grpSp>
      <p:sp>
        <p:nvSpPr>
          <p:cNvPr id="12" name="TextBox 12"/>
          <p:cNvSpPr txBox="1"/>
          <p:nvPr/>
        </p:nvSpPr>
        <p:spPr>
          <a:xfrm>
            <a:off x="9921161" y="7804966"/>
            <a:ext cx="4582676" cy="5227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60"/>
              </a:lnSpc>
            </a:pPr>
            <a:r>
              <a:rPr lang="en-US" sz="3043" spc="456">
                <a:solidFill>
                  <a:srgbClr val="000000"/>
                </a:solidFill>
                <a:latin typeface="Bebas Neue"/>
              </a:rPr>
              <a:t>by Rafa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028700" y="8724357"/>
            <a:ext cx="4077715" cy="358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799"/>
              </a:lnSpc>
            </a:pPr>
            <a:r>
              <a:rPr lang="en-US" sz="1999">
                <a:solidFill>
                  <a:srgbClr val="000000"/>
                </a:solidFill>
                <a:latin typeface="Poppins"/>
              </a:rPr>
              <a:t>rafael_c_alves@hotmail.com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028700" y="777332"/>
            <a:ext cx="5327435" cy="5811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16"/>
              </a:lnSpc>
            </a:pPr>
            <a:r>
              <a:rPr lang="en-US" sz="3368">
                <a:solidFill>
                  <a:srgbClr val="000000"/>
                </a:solidFill>
                <a:latin typeface="Bebas Neue Bold"/>
              </a:rPr>
              <a:t>SENAC/São Leopoldo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4557061" y="3720392"/>
            <a:ext cx="8752774" cy="19583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522"/>
              </a:lnSpc>
            </a:pPr>
            <a:r>
              <a:rPr lang="en-US" sz="14522">
                <a:solidFill>
                  <a:srgbClr val="000000"/>
                </a:solidFill>
                <a:latin typeface="Bebas Neue Bold"/>
              </a:rPr>
              <a:t>ORIENTAÇÃO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4767613" y="5227495"/>
            <a:ext cx="8752774" cy="19583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522"/>
              </a:lnSpc>
            </a:pPr>
            <a:r>
              <a:rPr lang="en-US" sz="14522">
                <a:solidFill>
                  <a:srgbClr val="000000"/>
                </a:solidFill>
                <a:latin typeface="Bebas Neue Bold"/>
              </a:rPr>
              <a:t>OBJETOS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5500904" y="4823386"/>
            <a:ext cx="1710461" cy="17322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088"/>
              </a:lnSpc>
            </a:pPr>
            <a:r>
              <a:rPr lang="en-US" sz="13088" dirty="0">
                <a:solidFill>
                  <a:srgbClr val="B91646"/>
                </a:solidFill>
                <a:latin typeface="Brittany"/>
              </a:rPr>
              <a:t>a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6280027" y="2223887"/>
            <a:ext cx="5727946" cy="1460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922"/>
              </a:lnSpc>
            </a:pPr>
            <a:r>
              <a:rPr lang="en-US" sz="10922" dirty="0" err="1">
                <a:solidFill>
                  <a:srgbClr val="B91646"/>
                </a:solidFill>
                <a:latin typeface="Brittany"/>
              </a:rPr>
              <a:t>introdução</a:t>
            </a:r>
            <a:r>
              <a:rPr lang="en-US" sz="10922" dirty="0">
                <a:solidFill>
                  <a:srgbClr val="B91646"/>
                </a:solidFill>
                <a:latin typeface="Brittany"/>
              </a:rPr>
              <a:t> à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7961435" y="5709789"/>
            <a:ext cx="8752774" cy="19595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522"/>
              </a:lnSpc>
            </a:pPr>
            <a:r>
              <a:rPr lang="en-US" sz="14522">
                <a:solidFill>
                  <a:srgbClr val="B91646"/>
                </a:solidFill>
                <a:latin typeface="Bebas Neue Bold"/>
              </a:rPr>
              <a:t>#6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3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755383" y="2818806"/>
            <a:ext cx="1872255" cy="1831641"/>
            <a:chOff x="0" y="0"/>
            <a:chExt cx="381954" cy="37366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81954" cy="373669"/>
            </a:xfrm>
            <a:custGeom>
              <a:avLst/>
              <a:gdLst/>
              <a:ahLst/>
              <a:cxnLst/>
              <a:rect l="l" t="t" r="r" b="b"/>
              <a:pathLst>
                <a:path w="381954" h="373669">
                  <a:moveTo>
                    <a:pt x="186834" y="0"/>
                  </a:moveTo>
                  <a:lnTo>
                    <a:pt x="195120" y="0"/>
                  </a:lnTo>
                  <a:cubicBezTo>
                    <a:pt x="244671" y="0"/>
                    <a:pt x="292193" y="19684"/>
                    <a:pt x="327232" y="54723"/>
                  </a:cubicBezTo>
                  <a:cubicBezTo>
                    <a:pt x="362270" y="89761"/>
                    <a:pt x="381954" y="137283"/>
                    <a:pt x="381954" y="186834"/>
                  </a:cubicBezTo>
                  <a:lnTo>
                    <a:pt x="381954" y="186834"/>
                  </a:lnTo>
                  <a:cubicBezTo>
                    <a:pt x="381954" y="236386"/>
                    <a:pt x="362270" y="283908"/>
                    <a:pt x="327232" y="318946"/>
                  </a:cubicBezTo>
                  <a:cubicBezTo>
                    <a:pt x="292193" y="353984"/>
                    <a:pt x="244671" y="373669"/>
                    <a:pt x="195120" y="373669"/>
                  </a:cubicBezTo>
                  <a:lnTo>
                    <a:pt x="186834" y="373669"/>
                  </a:lnTo>
                  <a:cubicBezTo>
                    <a:pt x="137283" y="373669"/>
                    <a:pt x="89761" y="353984"/>
                    <a:pt x="54723" y="318946"/>
                  </a:cubicBezTo>
                  <a:cubicBezTo>
                    <a:pt x="19684" y="283908"/>
                    <a:pt x="0" y="236386"/>
                    <a:pt x="0" y="186834"/>
                  </a:cubicBezTo>
                  <a:lnTo>
                    <a:pt x="0" y="186834"/>
                  </a:lnTo>
                  <a:cubicBezTo>
                    <a:pt x="0" y="137283"/>
                    <a:pt x="19684" y="89761"/>
                    <a:pt x="54723" y="54723"/>
                  </a:cubicBezTo>
                  <a:cubicBezTo>
                    <a:pt x="89761" y="19684"/>
                    <a:pt x="137283" y="0"/>
                    <a:pt x="186834" y="0"/>
                  </a:cubicBezTo>
                  <a:close/>
                </a:path>
              </a:pathLst>
            </a:custGeom>
            <a:solidFill>
              <a:srgbClr val="FECC1A"/>
            </a:solidFill>
            <a:ln w="38100">
              <a:solidFill>
                <a:srgbClr val="000000"/>
              </a:solidFill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r>
                <a:rPr lang="en-US" sz="2271">
                  <a:solidFill>
                    <a:srgbClr val="000000"/>
                  </a:solidFill>
                  <a:latin typeface="Montserrat"/>
                </a:rPr>
                <a:t>0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627638" y="2818806"/>
            <a:ext cx="1872255" cy="1831641"/>
            <a:chOff x="0" y="0"/>
            <a:chExt cx="381954" cy="373669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81954" cy="373669"/>
            </a:xfrm>
            <a:custGeom>
              <a:avLst/>
              <a:gdLst/>
              <a:ahLst/>
              <a:cxnLst/>
              <a:rect l="l" t="t" r="r" b="b"/>
              <a:pathLst>
                <a:path w="381954" h="373669">
                  <a:moveTo>
                    <a:pt x="186834" y="0"/>
                  </a:moveTo>
                  <a:lnTo>
                    <a:pt x="195120" y="0"/>
                  </a:lnTo>
                  <a:cubicBezTo>
                    <a:pt x="244671" y="0"/>
                    <a:pt x="292193" y="19684"/>
                    <a:pt x="327232" y="54723"/>
                  </a:cubicBezTo>
                  <a:cubicBezTo>
                    <a:pt x="362270" y="89761"/>
                    <a:pt x="381954" y="137283"/>
                    <a:pt x="381954" y="186834"/>
                  </a:cubicBezTo>
                  <a:lnTo>
                    <a:pt x="381954" y="186834"/>
                  </a:lnTo>
                  <a:cubicBezTo>
                    <a:pt x="381954" y="236386"/>
                    <a:pt x="362270" y="283908"/>
                    <a:pt x="327232" y="318946"/>
                  </a:cubicBezTo>
                  <a:cubicBezTo>
                    <a:pt x="292193" y="353984"/>
                    <a:pt x="244671" y="373669"/>
                    <a:pt x="195120" y="373669"/>
                  </a:cubicBezTo>
                  <a:lnTo>
                    <a:pt x="186834" y="373669"/>
                  </a:lnTo>
                  <a:cubicBezTo>
                    <a:pt x="137283" y="373669"/>
                    <a:pt x="89761" y="353984"/>
                    <a:pt x="54723" y="318946"/>
                  </a:cubicBezTo>
                  <a:cubicBezTo>
                    <a:pt x="19684" y="283908"/>
                    <a:pt x="0" y="236386"/>
                    <a:pt x="0" y="186834"/>
                  </a:cubicBezTo>
                  <a:lnTo>
                    <a:pt x="0" y="186834"/>
                  </a:lnTo>
                  <a:cubicBezTo>
                    <a:pt x="0" y="137283"/>
                    <a:pt x="19684" y="89761"/>
                    <a:pt x="54723" y="54723"/>
                  </a:cubicBezTo>
                  <a:cubicBezTo>
                    <a:pt x="89761" y="19684"/>
                    <a:pt x="137283" y="0"/>
                    <a:pt x="186834" y="0"/>
                  </a:cubicBezTo>
                  <a:close/>
                </a:path>
              </a:pathLst>
            </a:custGeom>
            <a:solidFill>
              <a:srgbClr val="FECC1A"/>
            </a:solidFill>
            <a:ln w="38100">
              <a:solidFill>
                <a:srgbClr val="000000"/>
              </a:solidFill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r>
                <a:rPr lang="en-US" sz="2271">
                  <a:solidFill>
                    <a:srgbClr val="000000"/>
                  </a:solidFill>
                  <a:latin typeface="Montserrat"/>
                </a:rPr>
                <a:t>1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7499893" y="2818806"/>
            <a:ext cx="1872255" cy="1831641"/>
            <a:chOff x="0" y="0"/>
            <a:chExt cx="381954" cy="373669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381954" cy="373669"/>
            </a:xfrm>
            <a:custGeom>
              <a:avLst/>
              <a:gdLst/>
              <a:ahLst/>
              <a:cxnLst/>
              <a:rect l="l" t="t" r="r" b="b"/>
              <a:pathLst>
                <a:path w="381954" h="373669">
                  <a:moveTo>
                    <a:pt x="186834" y="0"/>
                  </a:moveTo>
                  <a:lnTo>
                    <a:pt x="195120" y="0"/>
                  </a:lnTo>
                  <a:cubicBezTo>
                    <a:pt x="244671" y="0"/>
                    <a:pt x="292193" y="19684"/>
                    <a:pt x="327232" y="54723"/>
                  </a:cubicBezTo>
                  <a:cubicBezTo>
                    <a:pt x="362270" y="89761"/>
                    <a:pt x="381954" y="137283"/>
                    <a:pt x="381954" y="186834"/>
                  </a:cubicBezTo>
                  <a:lnTo>
                    <a:pt x="381954" y="186834"/>
                  </a:lnTo>
                  <a:cubicBezTo>
                    <a:pt x="381954" y="236386"/>
                    <a:pt x="362270" y="283908"/>
                    <a:pt x="327232" y="318946"/>
                  </a:cubicBezTo>
                  <a:cubicBezTo>
                    <a:pt x="292193" y="353984"/>
                    <a:pt x="244671" y="373669"/>
                    <a:pt x="195120" y="373669"/>
                  </a:cubicBezTo>
                  <a:lnTo>
                    <a:pt x="186834" y="373669"/>
                  </a:lnTo>
                  <a:cubicBezTo>
                    <a:pt x="137283" y="373669"/>
                    <a:pt x="89761" y="353984"/>
                    <a:pt x="54723" y="318946"/>
                  </a:cubicBezTo>
                  <a:cubicBezTo>
                    <a:pt x="19684" y="283908"/>
                    <a:pt x="0" y="236386"/>
                    <a:pt x="0" y="186834"/>
                  </a:cubicBezTo>
                  <a:lnTo>
                    <a:pt x="0" y="186834"/>
                  </a:lnTo>
                  <a:cubicBezTo>
                    <a:pt x="0" y="137283"/>
                    <a:pt x="19684" y="89761"/>
                    <a:pt x="54723" y="54723"/>
                  </a:cubicBezTo>
                  <a:cubicBezTo>
                    <a:pt x="89761" y="19684"/>
                    <a:pt x="137283" y="0"/>
                    <a:pt x="186834" y="0"/>
                  </a:cubicBezTo>
                  <a:close/>
                </a:path>
              </a:pathLst>
            </a:custGeom>
            <a:solidFill>
              <a:srgbClr val="FECC1A"/>
            </a:solidFill>
            <a:ln w="38100">
              <a:solidFill>
                <a:srgbClr val="000000"/>
              </a:solidFill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r>
                <a:rPr lang="en-US" sz="2271">
                  <a:solidFill>
                    <a:srgbClr val="000000"/>
                  </a:solidFill>
                  <a:latin typeface="Montserrat"/>
                </a:rPr>
                <a:t>2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9372147" y="2818806"/>
            <a:ext cx="1872255" cy="1831641"/>
            <a:chOff x="0" y="0"/>
            <a:chExt cx="381954" cy="373669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381954" cy="373669"/>
            </a:xfrm>
            <a:custGeom>
              <a:avLst/>
              <a:gdLst/>
              <a:ahLst/>
              <a:cxnLst/>
              <a:rect l="l" t="t" r="r" b="b"/>
              <a:pathLst>
                <a:path w="381954" h="373669">
                  <a:moveTo>
                    <a:pt x="186834" y="0"/>
                  </a:moveTo>
                  <a:lnTo>
                    <a:pt x="195120" y="0"/>
                  </a:lnTo>
                  <a:cubicBezTo>
                    <a:pt x="244671" y="0"/>
                    <a:pt x="292193" y="19684"/>
                    <a:pt x="327232" y="54723"/>
                  </a:cubicBezTo>
                  <a:cubicBezTo>
                    <a:pt x="362270" y="89761"/>
                    <a:pt x="381954" y="137283"/>
                    <a:pt x="381954" y="186834"/>
                  </a:cubicBezTo>
                  <a:lnTo>
                    <a:pt x="381954" y="186834"/>
                  </a:lnTo>
                  <a:cubicBezTo>
                    <a:pt x="381954" y="236386"/>
                    <a:pt x="362270" y="283908"/>
                    <a:pt x="327232" y="318946"/>
                  </a:cubicBezTo>
                  <a:cubicBezTo>
                    <a:pt x="292193" y="353984"/>
                    <a:pt x="244671" y="373669"/>
                    <a:pt x="195120" y="373669"/>
                  </a:cubicBezTo>
                  <a:lnTo>
                    <a:pt x="186834" y="373669"/>
                  </a:lnTo>
                  <a:cubicBezTo>
                    <a:pt x="137283" y="373669"/>
                    <a:pt x="89761" y="353984"/>
                    <a:pt x="54723" y="318946"/>
                  </a:cubicBezTo>
                  <a:cubicBezTo>
                    <a:pt x="19684" y="283908"/>
                    <a:pt x="0" y="236386"/>
                    <a:pt x="0" y="186834"/>
                  </a:cubicBezTo>
                  <a:lnTo>
                    <a:pt x="0" y="186834"/>
                  </a:lnTo>
                  <a:cubicBezTo>
                    <a:pt x="0" y="137283"/>
                    <a:pt x="19684" y="89761"/>
                    <a:pt x="54723" y="54723"/>
                  </a:cubicBezTo>
                  <a:cubicBezTo>
                    <a:pt x="89761" y="19684"/>
                    <a:pt x="137283" y="0"/>
                    <a:pt x="186834" y="0"/>
                  </a:cubicBezTo>
                  <a:close/>
                </a:path>
              </a:pathLst>
            </a:custGeom>
            <a:solidFill>
              <a:srgbClr val="FECC1A"/>
            </a:solidFill>
            <a:ln w="38100">
              <a:solidFill>
                <a:srgbClr val="000000"/>
              </a:solidFill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r>
                <a:rPr lang="en-US" sz="2271">
                  <a:solidFill>
                    <a:srgbClr val="000000"/>
                  </a:solidFill>
                  <a:latin typeface="Montserrat"/>
                </a:rPr>
                <a:t>3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11456532" y="3387019"/>
            <a:ext cx="695216" cy="695216"/>
            <a:chOff x="0" y="0"/>
            <a:chExt cx="812800" cy="812800"/>
          </a:xfrm>
        </p:grpSpPr>
        <p:sp>
          <p:nvSpPr>
            <p:cNvPr id="15" name="Freeform 15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76200" y="0"/>
              <a:ext cx="6604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12361298" y="3387019"/>
            <a:ext cx="695216" cy="695216"/>
            <a:chOff x="0" y="0"/>
            <a:chExt cx="812800" cy="812800"/>
          </a:xfrm>
        </p:grpSpPr>
        <p:sp>
          <p:nvSpPr>
            <p:cNvPr id="18" name="Freeform 18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9" name="TextBox 19"/>
            <p:cNvSpPr txBox="1"/>
            <p:nvPr/>
          </p:nvSpPr>
          <p:spPr>
            <a:xfrm>
              <a:off x="76200" y="0"/>
              <a:ext cx="6604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3266064" y="3387019"/>
            <a:ext cx="695216" cy="695216"/>
            <a:chOff x="0" y="0"/>
            <a:chExt cx="812800" cy="812800"/>
          </a:xfrm>
        </p:grpSpPr>
        <p:sp>
          <p:nvSpPr>
            <p:cNvPr id="21" name="Freeform 21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22" name="TextBox 22"/>
            <p:cNvSpPr txBox="1"/>
            <p:nvPr/>
          </p:nvSpPr>
          <p:spPr>
            <a:xfrm>
              <a:off x="76200" y="0"/>
              <a:ext cx="6604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4170831" y="2794360"/>
            <a:ext cx="1872255" cy="1831641"/>
            <a:chOff x="0" y="0"/>
            <a:chExt cx="381954" cy="373669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381954" cy="373669"/>
            </a:xfrm>
            <a:custGeom>
              <a:avLst/>
              <a:gdLst/>
              <a:ahLst/>
              <a:cxnLst/>
              <a:rect l="l" t="t" r="r" b="b"/>
              <a:pathLst>
                <a:path w="381954" h="373669">
                  <a:moveTo>
                    <a:pt x="186834" y="0"/>
                  </a:moveTo>
                  <a:lnTo>
                    <a:pt x="195120" y="0"/>
                  </a:lnTo>
                  <a:cubicBezTo>
                    <a:pt x="244671" y="0"/>
                    <a:pt x="292193" y="19684"/>
                    <a:pt x="327232" y="54723"/>
                  </a:cubicBezTo>
                  <a:cubicBezTo>
                    <a:pt x="362270" y="89761"/>
                    <a:pt x="381954" y="137283"/>
                    <a:pt x="381954" y="186834"/>
                  </a:cubicBezTo>
                  <a:lnTo>
                    <a:pt x="381954" y="186834"/>
                  </a:lnTo>
                  <a:cubicBezTo>
                    <a:pt x="381954" y="236386"/>
                    <a:pt x="362270" y="283908"/>
                    <a:pt x="327232" y="318946"/>
                  </a:cubicBezTo>
                  <a:cubicBezTo>
                    <a:pt x="292193" y="353984"/>
                    <a:pt x="244671" y="373669"/>
                    <a:pt x="195120" y="373669"/>
                  </a:cubicBezTo>
                  <a:lnTo>
                    <a:pt x="186834" y="373669"/>
                  </a:lnTo>
                  <a:cubicBezTo>
                    <a:pt x="137283" y="373669"/>
                    <a:pt x="89761" y="353984"/>
                    <a:pt x="54723" y="318946"/>
                  </a:cubicBezTo>
                  <a:cubicBezTo>
                    <a:pt x="19684" y="283908"/>
                    <a:pt x="0" y="236386"/>
                    <a:pt x="0" y="186834"/>
                  </a:cubicBezTo>
                  <a:lnTo>
                    <a:pt x="0" y="186834"/>
                  </a:lnTo>
                  <a:cubicBezTo>
                    <a:pt x="0" y="137283"/>
                    <a:pt x="19684" y="89761"/>
                    <a:pt x="54723" y="54723"/>
                  </a:cubicBezTo>
                  <a:cubicBezTo>
                    <a:pt x="89761" y="19684"/>
                    <a:pt x="137283" y="0"/>
                    <a:pt x="186834" y="0"/>
                  </a:cubicBezTo>
                  <a:close/>
                </a:path>
              </a:pathLst>
            </a:custGeom>
            <a:solidFill>
              <a:srgbClr val="FECC1A"/>
            </a:solidFill>
            <a:ln w="38100">
              <a:solidFill>
                <a:srgbClr val="000000"/>
              </a:solidFill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r>
                <a:rPr lang="en-US" sz="2271">
                  <a:solidFill>
                    <a:srgbClr val="000000"/>
                  </a:solidFill>
                  <a:latin typeface="Montserrat"/>
                </a:rPr>
                <a:t>n</a:t>
              </a:r>
            </a:p>
          </p:txBody>
        </p:sp>
      </p:grpSp>
      <p:sp>
        <p:nvSpPr>
          <p:cNvPr id="26" name="TextBox 26"/>
          <p:cNvSpPr txBox="1"/>
          <p:nvPr/>
        </p:nvSpPr>
        <p:spPr>
          <a:xfrm>
            <a:off x="994301" y="1097635"/>
            <a:ext cx="7616349" cy="1597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1883"/>
              </a:lnSpc>
            </a:pPr>
            <a:r>
              <a:rPr lang="en-US" sz="11883">
                <a:solidFill>
                  <a:srgbClr val="000000"/>
                </a:solidFill>
                <a:latin typeface="Bebas Neue Bold"/>
              </a:rPr>
              <a:t>LISTA</a:t>
            </a:r>
          </a:p>
        </p:txBody>
      </p:sp>
      <p:grpSp>
        <p:nvGrpSpPr>
          <p:cNvPr id="27" name="Group 27"/>
          <p:cNvGrpSpPr/>
          <p:nvPr/>
        </p:nvGrpSpPr>
        <p:grpSpPr>
          <a:xfrm>
            <a:off x="8906213" y="5006218"/>
            <a:ext cx="8433996" cy="4743213"/>
            <a:chOff x="0" y="0"/>
            <a:chExt cx="1297103" cy="729481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1297103" cy="729481"/>
            </a:xfrm>
            <a:custGeom>
              <a:avLst/>
              <a:gdLst/>
              <a:ahLst/>
              <a:cxnLst/>
              <a:rect l="l" t="t" r="r" b="b"/>
              <a:pathLst>
                <a:path w="1297103" h="729481">
                  <a:moveTo>
                    <a:pt x="0" y="0"/>
                  </a:moveTo>
                  <a:lnTo>
                    <a:pt x="1297103" y="0"/>
                  </a:lnTo>
                  <a:lnTo>
                    <a:pt x="1297103" y="729481"/>
                  </a:lnTo>
                  <a:lnTo>
                    <a:pt x="0" y="729481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29" name="TextBox 29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30" name="Group 30"/>
          <p:cNvGrpSpPr/>
          <p:nvPr/>
        </p:nvGrpSpPr>
        <p:grpSpPr>
          <a:xfrm>
            <a:off x="9055794" y="4797451"/>
            <a:ext cx="8570121" cy="4825251"/>
            <a:chOff x="0" y="0"/>
            <a:chExt cx="1318039" cy="742098"/>
          </a:xfrm>
        </p:grpSpPr>
        <p:sp>
          <p:nvSpPr>
            <p:cNvPr id="31" name="Freeform 31"/>
            <p:cNvSpPr/>
            <p:nvPr/>
          </p:nvSpPr>
          <p:spPr>
            <a:xfrm>
              <a:off x="0" y="0"/>
              <a:ext cx="1318039" cy="742098"/>
            </a:xfrm>
            <a:custGeom>
              <a:avLst/>
              <a:gdLst/>
              <a:ahLst/>
              <a:cxnLst/>
              <a:rect l="l" t="t" r="r" b="b"/>
              <a:pathLst>
                <a:path w="1318039" h="742098">
                  <a:moveTo>
                    <a:pt x="0" y="0"/>
                  </a:moveTo>
                  <a:lnTo>
                    <a:pt x="1318039" y="0"/>
                  </a:lnTo>
                  <a:lnTo>
                    <a:pt x="1318039" y="742098"/>
                  </a:lnTo>
                  <a:lnTo>
                    <a:pt x="0" y="742098"/>
                  </a:lnTo>
                  <a:close/>
                </a:path>
              </a:pathLst>
            </a:custGeom>
            <a:solidFill>
              <a:srgbClr val="4C618A"/>
            </a:solidFill>
            <a:ln w="57150">
              <a:solidFill>
                <a:srgbClr val="000000"/>
              </a:solidFill>
            </a:ln>
          </p:spPr>
        </p:sp>
        <p:sp>
          <p:nvSpPr>
            <p:cNvPr id="32" name="TextBox 32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33" name="Group 33"/>
          <p:cNvGrpSpPr/>
          <p:nvPr/>
        </p:nvGrpSpPr>
        <p:grpSpPr>
          <a:xfrm>
            <a:off x="9055794" y="4797451"/>
            <a:ext cx="8570121" cy="548393"/>
            <a:chOff x="0" y="0"/>
            <a:chExt cx="1804971" cy="115498"/>
          </a:xfrm>
        </p:grpSpPr>
        <p:sp>
          <p:nvSpPr>
            <p:cNvPr id="34" name="Freeform 34"/>
            <p:cNvSpPr/>
            <p:nvPr/>
          </p:nvSpPr>
          <p:spPr>
            <a:xfrm>
              <a:off x="0" y="0"/>
              <a:ext cx="1804971" cy="115498"/>
            </a:xfrm>
            <a:custGeom>
              <a:avLst/>
              <a:gdLst/>
              <a:ahLst/>
              <a:cxnLst/>
              <a:rect l="l" t="t" r="r" b="b"/>
              <a:pathLst>
                <a:path w="1804971" h="115498">
                  <a:moveTo>
                    <a:pt x="0" y="0"/>
                  </a:moveTo>
                  <a:lnTo>
                    <a:pt x="1804971" y="0"/>
                  </a:lnTo>
                  <a:lnTo>
                    <a:pt x="1804971" y="115498"/>
                  </a:lnTo>
                  <a:lnTo>
                    <a:pt x="0" y="115498"/>
                  </a:lnTo>
                  <a:close/>
                </a:path>
              </a:pathLst>
            </a:custGeom>
            <a:solidFill>
              <a:srgbClr val="FFFFFF"/>
            </a:solidFill>
            <a:ln w="57150">
              <a:solidFill>
                <a:srgbClr val="000000"/>
              </a:solidFill>
            </a:ln>
          </p:spPr>
        </p:sp>
        <p:sp>
          <p:nvSpPr>
            <p:cNvPr id="35" name="TextBox 35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pic>
        <p:nvPicPr>
          <p:cNvPr id="36" name="Picture 36"/>
          <p:cNvPicPr>
            <a:picLocks noChangeAspect="1"/>
          </p:cNvPicPr>
          <p:nvPr/>
        </p:nvPicPr>
        <p:blipFill>
          <a:blip r:embed="rId2"/>
          <a:srcRect t="25116" r="5098" b="33458"/>
          <a:stretch>
            <a:fillRect/>
          </a:stretch>
        </p:blipFill>
        <p:spPr>
          <a:xfrm>
            <a:off x="9195633" y="4928416"/>
            <a:ext cx="875003" cy="286462"/>
          </a:xfrm>
          <a:prstGeom prst="rect">
            <a:avLst/>
          </a:prstGeom>
        </p:spPr>
      </p:pic>
      <p:sp>
        <p:nvSpPr>
          <p:cNvPr id="37" name="TextBox 37"/>
          <p:cNvSpPr txBox="1"/>
          <p:nvPr/>
        </p:nvSpPr>
        <p:spPr>
          <a:xfrm>
            <a:off x="9428864" y="5477350"/>
            <a:ext cx="7953375" cy="40025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564"/>
              </a:lnSpc>
            </a:pPr>
            <a:r>
              <a:rPr lang="en-US" sz="2545">
                <a:solidFill>
                  <a:srgbClr val="FE8CFE"/>
                </a:solidFill>
                <a:latin typeface="Fira Code"/>
              </a:rPr>
              <a:t>export </a:t>
            </a:r>
            <a:r>
              <a:rPr lang="en-US" sz="2545">
                <a:solidFill>
                  <a:srgbClr val="2DBEB1"/>
                </a:solidFill>
                <a:latin typeface="Fira Code"/>
              </a:rPr>
              <a:t>interface </a:t>
            </a:r>
            <a:r>
              <a:rPr lang="en-US" sz="2545">
                <a:solidFill>
                  <a:srgbClr val="FBF3E4"/>
                </a:solidFill>
                <a:latin typeface="Fira Code"/>
              </a:rPr>
              <a:t>IList {</a:t>
            </a:r>
          </a:p>
          <a:p>
            <a:pPr>
              <a:lnSpc>
                <a:spcPts val="3564"/>
              </a:lnSpc>
            </a:pPr>
            <a:r>
              <a:rPr lang="en-US" sz="2545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2545">
                <a:solidFill>
                  <a:srgbClr val="F8BFA7"/>
                </a:solidFill>
                <a:latin typeface="Fira Code"/>
              </a:rPr>
              <a:t>add</a:t>
            </a:r>
            <a:r>
              <a:rPr lang="en-US" sz="2545">
                <a:solidFill>
                  <a:srgbClr val="FBF3E4"/>
                </a:solidFill>
                <a:latin typeface="Fira Code"/>
              </a:rPr>
              <a:t>(item: </a:t>
            </a:r>
            <a:r>
              <a:rPr lang="en-US" sz="2545">
                <a:solidFill>
                  <a:srgbClr val="70FEFE"/>
                </a:solidFill>
                <a:latin typeface="Fira Code"/>
              </a:rPr>
              <a:t>string</a:t>
            </a:r>
            <a:r>
              <a:rPr lang="en-US" sz="2545">
                <a:solidFill>
                  <a:srgbClr val="FBF3E4"/>
                </a:solidFill>
                <a:latin typeface="Fira Code"/>
              </a:rPr>
              <a:t>): </a:t>
            </a:r>
            <a:r>
              <a:rPr lang="en-US" sz="2545">
                <a:solidFill>
                  <a:srgbClr val="70FEFE"/>
                </a:solidFill>
                <a:latin typeface="Fira Code"/>
              </a:rPr>
              <a:t>void</a:t>
            </a:r>
            <a:r>
              <a:rPr lang="en-US" sz="2545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3564"/>
              </a:lnSpc>
            </a:pPr>
            <a:r>
              <a:rPr lang="en-US" sz="2545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2545">
                <a:solidFill>
                  <a:srgbClr val="F8BFA7"/>
                </a:solidFill>
                <a:latin typeface="Fira Code"/>
              </a:rPr>
              <a:t>remove</a:t>
            </a:r>
            <a:r>
              <a:rPr lang="en-US" sz="2545">
                <a:solidFill>
                  <a:srgbClr val="FBF3E4"/>
                </a:solidFill>
                <a:latin typeface="Fira Code"/>
              </a:rPr>
              <a:t>(index: </a:t>
            </a:r>
            <a:r>
              <a:rPr lang="en-US" sz="2545">
                <a:solidFill>
                  <a:srgbClr val="70FEFE"/>
                </a:solidFill>
                <a:latin typeface="Fira Code"/>
              </a:rPr>
              <a:t>number</a:t>
            </a:r>
            <a:r>
              <a:rPr lang="en-US" sz="2545">
                <a:solidFill>
                  <a:srgbClr val="FBF3E4"/>
                </a:solidFill>
                <a:latin typeface="Fira Code"/>
              </a:rPr>
              <a:t>): </a:t>
            </a:r>
            <a:r>
              <a:rPr lang="en-US" sz="2545">
                <a:solidFill>
                  <a:srgbClr val="70FEFE"/>
                </a:solidFill>
                <a:latin typeface="Fira Code"/>
              </a:rPr>
              <a:t>void</a:t>
            </a:r>
            <a:r>
              <a:rPr lang="en-US" sz="2545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3564"/>
              </a:lnSpc>
            </a:pPr>
            <a:r>
              <a:rPr lang="en-US" sz="2545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2545">
                <a:solidFill>
                  <a:srgbClr val="F8BFA7"/>
                </a:solidFill>
                <a:latin typeface="Fira Code"/>
              </a:rPr>
              <a:t>get</a:t>
            </a:r>
            <a:r>
              <a:rPr lang="en-US" sz="2545">
                <a:solidFill>
                  <a:srgbClr val="FBF3E4"/>
                </a:solidFill>
                <a:latin typeface="Fira Code"/>
              </a:rPr>
              <a:t>(index: </a:t>
            </a:r>
            <a:r>
              <a:rPr lang="en-US" sz="2545">
                <a:solidFill>
                  <a:srgbClr val="70FEFE"/>
                </a:solidFill>
                <a:latin typeface="Fira Code"/>
              </a:rPr>
              <a:t>number</a:t>
            </a:r>
            <a:r>
              <a:rPr lang="en-US" sz="2545">
                <a:solidFill>
                  <a:srgbClr val="FBF3E4"/>
                </a:solidFill>
                <a:latin typeface="Fira Code"/>
              </a:rPr>
              <a:t>): </a:t>
            </a:r>
            <a:r>
              <a:rPr lang="en-US" sz="2545">
                <a:solidFill>
                  <a:srgbClr val="70FEFE"/>
                </a:solidFill>
                <a:latin typeface="Fira Code"/>
              </a:rPr>
              <a:t>void</a:t>
            </a:r>
            <a:r>
              <a:rPr lang="en-US" sz="2545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3564"/>
              </a:lnSpc>
            </a:pPr>
            <a:r>
              <a:rPr lang="en-US" sz="2545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2545">
                <a:solidFill>
                  <a:srgbClr val="F8BFA7"/>
                </a:solidFill>
                <a:latin typeface="Fira Code"/>
              </a:rPr>
              <a:t>set</a:t>
            </a:r>
            <a:r>
              <a:rPr lang="en-US" sz="2545">
                <a:solidFill>
                  <a:srgbClr val="FBF3E4"/>
                </a:solidFill>
                <a:latin typeface="Fira Code"/>
              </a:rPr>
              <a:t>(index: </a:t>
            </a:r>
            <a:r>
              <a:rPr lang="en-US" sz="2545">
                <a:solidFill>
                  <a:srgbClr val="70FEFE"/>
                </a:solidFill>
                <a:latin typeface="Fira Code"/>
              </a:rPr>
              <a:t>number</a:t>
            </a:r>
            <a:r>
              <a:rPr lang="en-US" sz="2545">
                <a:solidFill>
                  <a:srgbClr val="FBF3E4"/>
                </a:solidFill>
                <a:latin typeface="Fira Code"/>
              </a:rPr>
              <a:t>, item:</a:t>
            </a:r>
            <a:r>
              <a:rPr lang="en-US" sz="2545">
                <a:solidFill>
                  <a:srgbClr val="70FEFE"/>
                </a:solidFill>
                <a:latin typeface="Fira Code"/>
              </a:rPr>
              <a:t> string</a:t>
            </a:r>
            <a:r>
              <a:rPr lang="en-US" sz="2545">
                <a:solidFill>
                  <a:srgbClr val="FBF3E4"/>
                </a:solidFill>
                <a:latin typeface="Fira Code"/>
              </a:rPr>
              <a:t>): </a:t>
            </a:r>
            <a:r>
              <a:rPr lang="en-US" sz="2545">
                <a:solidFill>
                  <a:srgbClr val="70FEFE"/>
                </a:solidFill>
                <a:latin typeface="Fira Code"/>
              </a:rPr>
              <a:t>void</a:t>
            </a:r>
            <a:r>
              <a:rPr lang="en-US" sz="2545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3564"/>
              </a:lnSpc>
            </a:pPr>
            <a:r>
              <a:rPr lang="en-US" sz="2545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2545">
                <a:solidFill>
                  <a:srgbClr val="F8BFA7"/>
                </a:solidFill>
                <a:latin typeface="Fira Code"/>
              </a:rPr>
              <a:t>contains</a:t>
            </a:r>
            <a:r>
              <a:rPr lang="en-US" sz="2545">
                <a:solidFill>
                  <a:srgbClr val="FBF3E4"/>
                </a:solidFill>
                <a:latin typeface="Fira Code"/>
              </a:rPr>
              <a:t>(item: </a:t>
            </a:r>
            <a:r>
              <a:rPr lang="en-US" sz="2545">
                <a:solidFill>
                  <a:srgbClr val="70FEFE"/>
                </a:solidFill>
                <a:latin typeface="Fira Code"/>
              </a:rPr>
              <a:t>string</a:t>
            </a:r>
            <a:r>
              <a:rPr lang="en-US" sz="2545">
                <a:solidFill>
                  <a:srgbClr val="FBF3E4"/>
                </a:solidFill>
                <a:latin typeface="Fira Code"/>
              </a:rPr>
              <a:t>): </a:t>
            </a:r>
            <a:r>
              <a:rPr lang="en-US" sz="2545">
                <a:solidFill>
                  <a:srgbClr val="70FEFE"/>
                </a:solidFill>
                <a:latin typeface="Fira Code"/>
              </a:rPr>
              <a:t>boolean</a:t>
            </a:r>
            <a:r>
              <a:rPr lang="en-US" sz="2545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3564"/>
              </a:lnSpc>
            </a:pPr>
            <a:r>
              <a:rPr lang="en-US" sz="2545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2545">
                <a:solidFill>
                  <a:srgbClr val="F8BFA7"/>
                </a:solidFill>
                <a:latin typeface="Fira Code"/>
              </a:rPr>
              <a:t>size</a:t>
            </a:r>
            <a:r>
              <a:rPr lang="en-US" sz="2545">
                <a:solidFill>
                  <a:srgbClr val="FBF3E4"/>
                </a:solidFill>
                <a:latin typeface="Fira Code"/>
              </a:rPr>
              <a:t>(): </a:t>
            </a:r>
            <a:r>
              <a:rPr lang="en-US" sz="2545">
                <a:solidFill>
                  <a:srgbClr val="70FEFE"/>
                </a:solidFill>
                <a:latin typeface="Fira Code"/>
              </a:rPr>
              <a:t>number</a:t>
            </a:r>
            <a:r>
              <a:rPr lang="en-US" sz="2545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3564"/>
              </a:lnSpc>
            </a:pPr>
            <a:r>
              <a:rPr lang="en-US" sz="2545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2545">
                <a:solidFill>
                  <a:srgbClr val="F8BFA7"/>
                </a:solidFill>
                <a:latin typeface="Fira Code"/>
              </a:rPr>
              <a:t>isEmpty</a:t>
            </a:r>
            <a:r>
              <a:rPr lang="en-US" sz="2545">
                <a:solidFill>
                  <a:srgbClr val="FBF3E4"/>
                </a:solidFill>
                <a:latin typeface="Fira Code"/>
              </a:rPr>
              <a:t>(): </a:t>
            </a:r>
            <a:r>
              <a:rPr lang="en-US" sz="2545">
                <a:solidFill>
                  <a:srgbClr val="70FEFE"/>
                </a:solidFill>
                <a:latin typeface="Fira Code"/>
              </a:rPr>
              <a:t>boolean</a:t>
            </a:r>
            <a:r>
              <a:rPr lang="en-US" sz="2545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3564"/>
              </a:lnSpc>
            </a:pPr>
            <a:r>
              <a:rPr lang="en-US" sz="2545">
                <a:solidFill>
                  <a:srgbClr val="FBF3E4"/>
                </a:solidFill>
                <a:latin typeface="Fira Code"/>
              </a:rPr>
              <a:t>}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584324" y="6107646"/>
            <a:ext cx="7307270" cy="4182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Montserrat"/>
              </a:rPr>
              <a:t>Posições bem definidas</a:t>
            </a:r>
          </a:p>
        </p:txBody>
      </p:sp>
      <p:sp>
        <p:nvSpPr>
          <p:cNvPr id="39" name="TextBox 39"/>
          <p:cNvSpPr txBox="1"/>
          <p:nvPr/>
        </p:nvSpPr>
        <p:spPr>
          <a:xfrm>
            <a:off x="584324" y="6449723"/>
            <a:ext cx="8026326" cy="4182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Montserrat"/>
              </a:rPr>
              <a:t>Tamanho se adapta à posição ocupada de maior índice</a:t>
            </a:r>
          </a:p>
        </p:txBody>
      </p:sp>
      <p:sp>
        <p:nvSpPr>
          <p:cNvPr id="40" name="TextBox 40"/>
          <p:cNvSpPr txBox="1"/>
          <p:nvPr/>
        </p:nvSpPr>
        <p:spPr>
          <a:xfrm>
            <a:off x="584324" y="6791800"/>
            <a:ext cx="7307270" cy="4182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Montserrat"/>
              </a:rPr>
              <a:t>Itens podem ser adicionados em qualquer posição</a:t>
            </a:r>
          </a:p>
        </p:txBody>
      </p:sp>
      <p:sp>
        <p:nvSpPr>
          <p:cNvPr id="41" name="TextBox 41"/>
          <p:cNvSpPr txBox="1"/>
          <p:nvPr/>
        </p:nvSpPr>
        <p:spPr>
          <a:xfrm>
            <a:off x="3755383" y="1368440"/>
            <a:ext cx="7307270" cy="4182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Montserrat"/>
              </a:rPr>
              <a:t>Array de "luxo"</a:t>
            </a:r>
          </a:p>
        </p:txBody>
      </p:sp>
      <p:sp>
        <p:nvSpPr>
          <p:cNvPr id="42" name="TextBox 42"/>
          <p:cNvSpPr txBox="1"/>
          <p:nvPr/>
        </p:nvSpPr>
        <p:spPr>
          <a:xfrm>
            <a:off x="584324" y="7130586"/>
            <a:ext cx="7307270" cy="4182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Montserrat"/>
              </a:rPr>
              <a:t>Não possui ordem de saída definida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3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678" y="5566335"/>
            <a:ext cx="16230600" cy="2921219"/>
            <a:chOff x="0" y="0"/>
            <a:chExt cx="21403936" cy="3852327"/>
          </a:xfrm>
        </p:grpSpPr>
        <p:sp>
          <p:nvSpPr>
            <p:cNvPr id="3" name="Freeform 3"/>
            <p:cNvSpPr/>
            <p:nvPr/>
          </p:nvSpPr>
          <p:spPr>
            <a:xfrm>
              <a:off x="31750" y="31750"/>
              <a:ext cx="21340435" cy="3788827"/>
            </a:xfrm>
            <a:custGeom>
              <a:avLst/>
              <a:gdLst/>
              <a:ahLst/>
              <a:cxnLst/>
              <a:rect l="l" t="t" r="r" b="b"/>
              <a:pathLst>
                <a:path w="21340435" h="3788827">
                  <a:moveTo>
                    <a:pt x="21247726" y="3788827"/>
                  </a:moveTo>
                  <a:lnTo>
                    <a:pt x="92710" y="3788827"/>
                  </a:lnTo>
                  <a:cubicBezTo>
                    <a:pt x="41910" y="3788827"/>
                    <a:pt x="0" y="3746917"/>
                    <a:pt x="0" y="3696117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21246457" y="0"/>
                  </a:lnTo>
                  <a:cubicBezTo>
                    <a:pt x="21297257" y="0"/>
                    <a:pt x="21339166" y="41910"/>
                    <a:pt x="21339166" y="92710"/>
                  </a:cubicBezTo>
                  <a:lnTo>
                    <a:pt x="21339166" y="3694847"/>
                  </a:lnTo>
                  <a:cubicBezTo>
                    <a:pt x="21340435" y="3746917"/>
                    <a:pt x="21298526" y="3788827"/>
                    <a:pt x="21247726" y="3788827"/>
                  </a:cubicBezTo>
                  <a:close/>
                </a:path>
              </a:pathLst>
            </a:custGeom>
            <a:solidFill>
              <a:srgbClr val="DFD8CA"/>
            </a:solidFill>
          </p:spPr>
        </p:sp>
        <p:sp>
          <p:nvSpPr>
            <p:cNvPr id="4" name="Freeform 4"/>
            <p:cNvSpPr/>
            <p:nvPr/>
          </p:nvSpPr>
          <p:spPr>
            <a:xfrm>
              <a:off x="0" y="0"/>
              <a:ext cx="21403935" cy="3852328"/>
            </a:xfrm>
            <a:custGeom>
              <a:avLst/>
              <a:gdLst/>
              <a:ahLst/>
              <a:cxnLst/>
              <a:rect l="l" t="t" r="r" b="b"/>
              <a:pathLst>
                <a:path w="21403935" h="3852328">
                  <a:moveTo>
                    <a:pt x="21279476" y="59690"/>
                  </a:moveTo>
                  <a:cubicBezTo>
                    <a:pt x="21315035" y="59690"/>
                    <a:pt x="21344246" y="88900"/>
                    <a:pt x="21344246" y="124460"/>
                  </a:cubicBezTo>
                  <a:lnTo>
                    <a:pt x="21344246" y="3727867"/>
                  </a:lnTo>
                  <a:cubicBezTo>
                    <a:pt x="21344246" y="3763428"/>
                    <a:pt x="21315035" y="3792637"/>
                    <a:pt x="21279476" y="3792637"/>
                  </a:cubicBezTo>
                  <a:lnTo>
                    <a:pt x="124460" y="3792637"/>
                  </a:lnTo>
                  <a:cubicBezTo>
                    <a:pt x="88900" y="3792637"/>
                    <a:pt x="59690" y="3763428"/>
                    <a:pt x="59690" y="3727867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21279476" y="59690"/>
                  </a:lnTo>
                  <a:moveTo>
                    <a:pt x="2127947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3727867"/>
                  </a:lnTo>
                  <a:cubicBezTo>
                    <a:pt x="0" y="3796447"/>
                    <a:pt x="55880" y="3852328"/>
                    <a:pt x="124460" y="3852328"/>
                  </a:cubicBezTo>
                  <a:lnTo>
                    <a:pt x="21279476" y="3852328"/>
                  </a:lnTo>
                  <a:cubicBezTo>
                    <a:pt x="21348057" y="3852328"/>
                    <a:pt x="21403935" y="3796447"/>
                    <a:pt x="21403935" y="3727867"/>
                  </a:cubicBezTo>
                  <a:lnTo>
                    <a:pt x="21403935" y="124460"/>
                  </a:lnTo>
                  <a:cubicBezTo>
                    <a:pt x="21403935" y="55880"/>
                    <a:pt x="21348057" y="0"/>
                    <a:pt x="21279476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5" name="AutoShape 5"/>
          <p:cNvSpPr/>
          <p:nvPr/>
        </p:nvSpPr>
        <p:spPr>
          <a:xfrm rot="2017">
            <a:off x="1028682" y="6183413"/>
            <a:ext cx="16230603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6" name="Group 6"/>
          <p:cNvGrpSpPr/>
          <p:nvPr/>
        </p:nvGrpSpPr>
        <p:grpSpPr>
          <a:xfrm>
            <a:off x="3584083" y="6068125"/>
            <a:ext cx="280984" cy="278202"/>
            <a:chOff x="0" y="0"/>
            <a:chExt cx="1008785" cy="998798"/>
          </a:xfrm>
        </p:grpSpPr>
        <p:sp>
          <p:nvSpPr>
            <p:cNvPr id="7" name="Freeform 7"/>
            <p:cNvSpPr/>
            <p:nvPr/>
          </p:nvSpPr>
          <p:spPr>
            <a:xfrm>
              <a:off x="31750" y="31750"/>
              <a:ext cx="945285" cy="935298"/>
            </a:xfrm>
            <a:custGeom>
              <a:avLst/>
              <a:gdLst/>
              <a:ahLst/>
              <a:cxnLst/>
              <a:rect l="l" t="t" r="r" b="b"/>
              <a:pathLst>
                <a:path w="945285" h="935298">
                  <a:moveTo>
                    <a:pt x="852575" y="935298"/>
                  </a:moveTo>
                  <a:lnTo>
                    <a:pt x="92710" y="935298"/>
                  </a:lnTo>
                  <a:cubicBezTo>
                    <a:pt x="41910" y="935298"/>
                    <a:pt x="0" y="893388"/>
                    <a:pt x="0" y="842588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851305" y="0"/>
                  </a:lnTo>
                  <a:cubicBezTo>
                    <a:pt x="902105" y="0"/>
                    <a:pt x="944015" y="41910"/>
                    <a:pt x="944015" y="92710"/>
                  </a:cubicBezTo>
                  <a:lnTo>
                    <a:pt x="944015" y="841318"/>
                  </a:lnTo>
                  <a:cubicBezTo>
                    <a:pt x="945285" y="893388"/>
                    <a:pt x="903375" y="935298"/>
                    <a:pt x="852575" y="935298"/>
                  </a:cubicBezTo>
                  <a:close/>
                </a:path>
              </a:pathLst>
            </a:custGeom>
            <a:solidFill>
              <a:srgbClr val="B91646"/>
            </a:solidFill>
          </p:spPr>
        </p:sp>
        <p:sp>
          <p:nvSpPr>
            <p:cNvPr id="8" name="Freeform 8"/>
            <p:cNvSpPr/>
            <p:nvPr/>
          </p:nvSpPr>
          <p:spPr>
            <a:xfrm>
              <a:off x="0" y="0"/>
              <a:ext cx="1008785" cy="998799"/>
            </a:xfrm>
            <a:custGeom>
              <a:avLst/>
              <a:gdLst/>
              <a:ahLst/>
              <a:cxnLst/>
              <a:rect l="l" t="t" r="r" b="b"/>
              <a:pathLst>
                <a:path w="1008785" h="998799">
                  <a:moveTo>
                    <a:pt x="884325" y="59690"/>
                  </a:moveTo>
                  <a:cubicBezTo>
                    <a:pt x="919885" y="59690"/>
                    <a:pt x="949095" y="88900"/>
                    <a:pt x="949095" y="124460"/>
                  </a:cubicBezTo>
                  <a:lnTo>
                    <a:pt x="949095" y="874338"/>
                  </a:lnTo>
                  <a:cubicBezTo>
                    <a:pt x="949095" y="909899"/>
                    <a:pt x="919885" y="939108"/>
                    <a:pt x="884325" y="939108"/>
                  </a:cubicBezTo>
                  <a:lnTo>
                    <a:pt x="124460" y="939108"/>
                  </a:lnTo>
                  <a:cubicBezTo>
                    <a:pt x="88900" y="939108"/>
                    <a:pt x="59690" y="909899"/>
                    <a:pt x="59690" y="874338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884325" y="59690"/>
                  </a:lnTo>
                  <a:moveTo>
                    <a:pt x="884325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874338"/>
                  </a:lnTo>
                  <a:cubicBezTo>
                    <a:pt x="0" y="942919"/>
                    <a:pt x="55880" y="998799"/>
                    <a:pt x="124460" y="998799"/>
                  </a:cubicBezTo>
                  <a:lnTo>
                    <a:pt x="884325" y="998799"/>
                  </a:lnTo>
                  <a:cubicBezTo>
                    <a:pt x="952905" y="998799"/>
                    <a:pt x="1008785" y="942919"/>
                    <a:pt x="1008785" y="874338"/>
                  </a:cubicBezTo>
                  <a:lnTo>
                    <a:pt x="1008785" y="124460"/>
                  </a:lnTo>
                  <a:cubicBezTo>
                    <a:pt x="1008785" y="55880"/>
                    <a:pt x="952905" y="0"/>
                    <a:pt x="884325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9" name="Group 9"/>
          <p:cNvGrpSpPr/>
          <p:nvPr/>
        </p:nvGrpSpPr>
        <p:grpSpPr>
          <a:xfrm>
            <a:off x="14422911" y="6068125"/>
            <a:ext cx="280984" cy="278202"/>
            <a:chOff x="0" y="0"/>
            <a:chExt cx="1008785" cy="998798"/>
          </a:xfrm>
        </p:grpSpPr>
        <p:sp>
          <p:nvSpPr>
            <p:cNvPr id="10" name="Freeform 10"/>
            <p:cNvSpPr/>
            <p:nvPr/>
          </p:nvSpPr>
          <p:spPr>
            <a:xfrm>
              <a:off x="31750" y="31750"/>
              <a:ext cx="945285" cy="935298"/>
            </a:xfrm>
            <a:custGeom>
              <a:avLst/>
              <a:gdLst/>
              <a:ahLst/>
              <a:cxnLst/>
              <a:rect l="l" t="t" r="r" b="b"/>
              <a:pathLst>
                <a:path w="945285" h="935298">
                  <a:moveTo>
                    <a:pt x="852575" y="935298"/>
                  </a:moveTo>
                  <a:lnTo>
                    <a:pt x="92710" y="935298"/>
                  </a:lnTo>
                  <a:cubicBezTo>
                    <a:pt x="41910" y="935298"/>
                    <a:pt x="0" y="893388"/>
                    <a:pt x="0" y="842588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851305" y="0"/>
                  </a:lnTo>
                  <a:cubicBezTo>
                    <a:pt x="902105" y="0"/>
                    <a:pt x="944015" y="41910"/>
                    <a:pt x="944015" y="92710"/>
                  </a:cubicBezTo>
                  <a:lnTo>
                    <a:pt x="944015" y="841318"/>
                  </a:lnTo>
                  <a:cubicBezTo>
                    <a:pt x="945285" y="893388"/>
                    <a:pt x="903375" y="935298"/>
                    <a:pt x="852575" y="935298"/>
                  </a:cubicBezTo>
                  <a:close/>
                </a:path>
              </a:pathLst>
            </a:custGeom>
            <a:solidFill>
              <a:srgbClr val="105652"/>
            </a:solidFill>
          </p:spPr>
        </p:sp>
        <p:sp>
          <p:nvSpPr>
            <p:cNvPr id="11" name="Freeform 11"/>
            <p:cNvSpPr/>
            <p:nvPr/>
          </p:nvSpPr>
          <p:spPr>
            <a:xfrm>
              <a:off x="0" y="0"/>
              <a:ext cx="1008785" cy="998799"/>
            </a:xfrm>
            <a:custGeom>
              <a:avLst/>
              <a:gdLst/>
              <a:ahLst/>
              <a:cxnLst/>
              <a:rect l="l" t="t" r="r" b="b"/>
              <a:pathLst>
                <a:path w="1008785" h="998799">
                  <a:moveTo>
                    <a:pt x="884325" y="59690"/>
                  </a:moveTo>
                  <a:cubicBezTo>
                    <a:pt x="919885" y="59690"/>
                    <a:pt x="949095" y="88900"/>
                    <a:pt x="949095" y="124460"/>
                  </a:cubicBezTo>
                  <a:lnTo>
                    <a:pt x="949095" y="874338"/>
                  </a:lnTo>
                  <a:cubicBezTo>
                    <a:pt x="949095" y="909899"/>
                    <a:pt x="919885" y="939108"/>
                    <a:pt x="884325" y="939108"/>
                  </a:cubicBezTo>
                  <a:lnTo>
                    <a:pt x="124460" y="939108"/>
                  </a:lnTo>
                  <a:cubicBezTo>
                    <a:pt x="88900" y="939108"/>
                    <a:pt x="59690" y="909899"/>
                    <a:pt x="59690" y="874338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884325" y="59690"/>
                  </a:lnTo>
                  <a:moveTo>
                    <a:pt x="884325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874338"/>
                  </a:lnTo>
                  <a:cubicBezTo>
                    <a:pt x="0" y="942919"/>
                    <a:pt x="55880" y="998799"/>
                    <a:pt x="124460" y="998799"/>
                  </a:cubicBezTo>
                  <a:lnTo>
                    <a:pt x="884325" y="998799"/>
                  </a:lnTo>
                  <a:cubicBezTo>
                    <a:pt x="952905" y="998799"/>
                    <a:pt x="1008785" y="942919"/>
                    <a:pt x="1008785" y="874338"/>
                  </a:cubicBezTo>
                  <a:lnTo>
                    <a:pt x="1008785" y="124460"/>
                  </a:lnTo>
                  <a:cubicBezTo>
                    <a:pt x="1008785" y="55880"/>
                    <a:pt x="952905" y="0"/>
                    <a:pt x="884325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9003497" y="6068125"/>
            <a:ext cx="280984" cy="278202"/>
            <a:chOff x="0" y="0"/>
            <a:chExt cx="1008785" cy="998798"/>
          </a:xfrm>
        </p:grpSpPr>
        <p:sp>
          <p:nvSpPr>
            <p:cNvPr id="13" name="Freeform 13"/>
            <p:cNvSpPr/>
            <p:nvPr/>
          </p:nvSpPr>
          <p:spPr>
            <a:xfrm>
              <a:off x="31750" y="31750"/>
              <a:ext cx="945285" cy="935298"/>
            </a:xfrm>
            <a:custGeom>
              <a:avLst/>
              <a:gdLst/>
              <a:ahLst/>
              <a:cxnLst/>
              <a:rect l="l" t="t" r="r" b="b"/>
              <a:pathLst>
                <a:path w="945285" h="935298">
                  <a:moveTo>
                    <a:pt x="852575" y="935298"/>
                  </a:moveTo>
                  <a:lnTo>
                    <a:pt x="92710" y="935298"/>
                  </a:lnTo>
                  <a:cubicBezTo>
                    <a:pt x="41910" y="935298"/>
                    <a:pt x="0" y="893388"/>
                    <a:pt x="0" y="842588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851305" y="0"/>
                  </a:lnTo>
                  <a:cubicBezTo>
                    <a:pt x="902105" y="0"/>
                    <a:pt x="944015" y="41910"/>
                    <a:pt x="944015" y="92710"/>
                  </a:cubicBezTo>
                  <a:lnTo>
                    <a:pt x="944015" y="841318"/>
                  </a:lnTo>
                  <a:cubicBezTo>
                    <a:pt x="945285" y="893388"/>
                    <a:pt x="903375" y="935298"/>
                    <a:pt x="852575" y="935298"/>
                  </a:cubicBezTo>
                  <a:close/>
                </a:path>
              </a:pathLst>
            </a:custGeom>
            <a:solidFill>
              <a:srgbClr val="F9C041"/>
            </a:solidFill>
          </p:spPr>
        </p:sp>
        <p:sp>
          <p:nvSpPr>
            <p:cNvPr id="14" name="Freeform 14"/>
            <p:cNvSpPr/>
            <p:nvPr/>
          </p:nvSpPr>
          <p:spPr>
            <a:xfrm>
              <a:off x="0" y="0"/>
              <a:ext cx="1008785" cy="998799"/>
            </a:xfrm>
            <a:custGeom>
              <a:avLst/>
              <a:gdLst/>
              <a:ahLst/>
              <a:cxnLst/>
              <a:rect l="l" t="t" r="r" b="b"/>
              <a:pathLst>
                <a:path w="1008785" h="998799">
                  <a:moveTo>
                    <a:pt x="884325" y="59690"/>
                  </a:moveTo>
                  <a:cubicBezTo>
                    <a:pt x="919885" y="59690"/>
                    <a:pt x="949095" y="88900"/>
                    <a:pt x="949095" y="124460"/>
                  </a:cubicBezTo>
                  <a:lnTo>
                    <a:pt x="949095" y="874338"/>
                  </a:lnTo>
                  <a:cubicBezTo>
                    <a:pt x="949095" y="909899"/>
                    <a:pt x="919885" y="939108"/>
                    <a:pt x="884325" y="939108"/>
                  </a:cubicBezTo>
                  <a:lnTo>
                    <a:pt x="124460" y="939108"/>
                  </a:lnTo>
                  <a:cubicBezTo>
                    <a:pt x="88900" y="939108"/>
                    <a:pt x="59690" y="909899"/>
                    <a:pt x="59690" y="874338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884325" y="59690"/>
                  </a:lnTo>
                  <a:moveTo>
                    <a:pt x="884325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874338"/>
                  </a:lnTo>
                  <a:cubicBezTo>
                    <a:pt x="0" y="942919"/>
                    <a:pt x="55880" y="998799"/>
                    <a:pt x="124460" y="998799"/>
                  </a:cubicBezTo>
                  <a:lnTo>
                    <a:pt x="884325" y="998799"/>
                  </a:lnTo>
                  <a:cubicBezTo>
                    <a:pt x="952905" y="998799"/>
                    <a:pt x="1008785" y="942919"/>
                    <a:pt x="1008785" y="874338"/>
                  </a:cubicBezTo>
                  <a:lnTo>
                    <a:pt x="1008785" y="124460"/>
                  </a:lnTo>
                  <a:cubicBezTo>
                    <a:pt x="1008785" y="55880"/>
                    <a:pt x="952905" y="0"/>
                    <a:pt x="884325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15" name="AutoShape 15"/>
          <p:cNvSpPr/>
          <p:nvPr/>
        </p:nvSpPr>
        <p:spPr>
          <a:xfrm rot="2017">
            <a:off x="1028682" y="4298492"/>
            <a:ext cx="16230603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16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7850168" y="6207226"/>
            <a:ext cx="2868625" cy="1868192"/>
          </a:xfrm>
          <a:prstGeom prst="rect">
            <a:avLst/>
          </a:prstGeom>
        </p:spPr>
      </p:pic>
      <p:sp>
        <p:nvSpPr>
          <p:cNvPr id="17" name="TextBox 17"/>
          <p:cNvSpPr txBox="1"/>
          <p:nvPr/>
        </p:nvSpPr>
        <p:spPr>
          <a:xfrm>
            <a:off x="12836330" y="6475965"/>
            <a:ext cx="3454146" cy="13610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958"/>
              </a:lnSpc>
            </a:pPr>
            <a:r>
              <a:rPr lang="en-US" sz="7827">
                <a:solidFill>
                  <a:srgbClr val="000000"/>
                </a:solidFill>
                <a:latin typeface="Bebas Neue Bold"/>
              </a:rPr>
              <a:t>Pilha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640138" y="6475965"/>
            <a:ext cx="4168873" cy="13610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958"/>
              </a:lnSpc>
            </a:pPr>
            <a:r>
              <a:rPr lang="en-US" sz="7827">
                <a:solidFill>
                  <a:srgbClr val="000000"/>
                </a:solidFill>
                <a:latin typeface="Bebas Neue Bold"/>
              </a:rPr>
              <a:t>Lista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7493088" y="6475965"/>
            <a:ext cx="3301802" cy="13610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958"/>
              </a:lnSpc>
            </a:pPr>
            <a:r>
              <a:rPr lang="en-US" sz="7827">
                <a:solidFill>
                  <a:srgbClr val="000000"/>
                </a:solidFill>
                <a:latin typeface="Bebas Neue Bold"/>
              </a:rPr>
              <a:t>Fila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4767613" y="1295400"/>
            <a:ext cx="8752774" cy="19583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522"/>
              </a:lnSpc>
            </a:pPr>
            <a:r>
              <a:rPr lang="en-US" sz="14522">
                <a:solidFill>
                  <a:srgbClr val="000000"/>
                </a:solidFill>
                <a:latin typeface="Bebas Neue Bold"/>
              </a:rPr>
              <a:t>COLEÇÕES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3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629547" y="4722075"/>
            <a:ext cx="1872255" cy="1831641"/>
            <a:chOff x="0" y="0"/>
            <a:chExt cx="381954" cy="37366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81954" cy="373669"/>
            </a:xfrm>
            <a:custGeom>
              <a:avLst/>
              <a:gdLst/>
              <a:ahLst/>
              <a:cxnLst/>
              <a:rect l="l" t="t" r="r" b="b"/>
              <a:pathLst>
                <a:path w="381954" h="373669">
                  <a:moveTo>
                    <a:pt x="186834" y="0"/>
                  </a:moveTo>
                  <a:lnTo>
                    <a:pt x="195120" y="0"/>
                  </a:lnTo>
                  <a:cubicBezTo>
                    <a:pt x="244671" y="0"/>
                    <a:pt x="292193" y="19684"/>
                    <a:pt x="327232" y="54723"/>
                  </a:cubicBezTo>
                  <a:cubicBezTo>
                    <a:pt x="362270" y="89761"/>
                    <a:pt x="381954" y="137283"/>
                    <a:pt x="381954" y="186834"/>
                  </a:cubicBezTo>
                  <a:lnTo>
                    <a:pt x="381954" y="186834"/>
                  </a:lnTo>
                  <a:cubicBezTo>
                    <a:pt x="381954" y="236386"/>
                    <a:pt x="362270" y="283908"/>
                    <a:pt x="327232" y="318946"/>
                  </a:cubicBezTo>
                  <a:cubicBezTo>
                    <a:pt x="292193" y="353984"/>
                    <a:pt x="244671" y="373669"/>
                    <a:pt x="195120" y="373669"/>
                  </a:cubicBezTo>
                  <a:lnTo>
                    <a:pt x="186834" y="373669"/>
                  </a:lnTo>
                  <a:cubicBezTo>
                    <a:pt x="137283" y="373669"/>
                    <a:pt x="89761" y="353984"/>
                    <a:pt x="54723" y="318946"/>
                  </a:cubicBezTo>
                  <a:cubicBezTo>
                    <a:pt x="19684" y="283908"/>
                    <a:pt x="0" y="236386"/>
                    <a:pt x="0" y="186834"/>
                  </a:cubicBezTo>
                  <a:lnTo>
                    <a:pt x="0" y="186834"/>
                  </a:lnTo>
                  <a:cubicBezTo>
                    <a:pt x="0" y="137283"/>
                    <a:pt x="19684" y="89761"/>
                    <a:pt x="54723" y="54723"/>
                  </a:cubicBezTo>
                  <a:cubicBezTo>
                    <a:pt x="89761" y="19684"/>
                    <a:pt x="137283" y="0"/>
                    <a:pt x="186834" y="0"/>
                  </a:cubicBezTo>
                  <a:close/>
                </a:path>
              </a:pathLst>
            </a:custGeom>
            <a:solidFill>
              <a:srgbClr val="FECC1A"/>
            </a:solidFill>
            <a:ln w="38100">
              <a:solidFill>
                <a:srgbClr val="000000"/>
              </a:solidFill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r>
                <a:rPr lang="en-US" sz="2271">
                  <a:solidFill>
                    <a:srgbClr val="000000"/>
                  </a:solidFill>
                  <a:latin typeface="Montserrat"/>
                </a:rPr>
                <a:t>0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501802" y="4722075"/>
            <a:ext cx="1872255" cy="1831641"/>
            <a:chOff x="0" y="0"/>
            <a:chExt cx="381954" cy="373669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81954" cy="373669"/>
            </a:xfrm>
            <a:custGeom>
              <a:avLst/>
              <a:gdLst/>
              <a:ahLst/>
              <a:cxnLst/>
              <a:rect l="l" t="t" r="r" b="b"/>
              <a:pathLst>
                <a:path w="381954" h="373669">
                  <a:moveTo>
                    <a:pt x="186834" y="0"/>
                  </a:moveTo>
                  <a:lnTo>
                    <a:pt x="195120" y="0"/>
                  </a:lnTo>
                  <a:cubicBezTo>
                    <a:pt x="244671" y="0"/>
                    <a:pt x="292193" y="19684"/>
                    <a:pt x="327232" y="54723"/>
                  </a:cubicBezTo>
                  <a:cubicBezTo>
                    <a:pt x="362270" y="89761"/>
                    <a:pt x="381954" y="137283"/>
                    <a:pt x="381954" y="186834"/>
                  </a:cubicBezTo>
                  <a:lnTo>
                    <a:pt x="381954" y="186834"/>
                  </a:lnTo>
                  <a:cubicBezTo>
                    <a:pt x="381954" y="236386"/>
                    <a:pt x="362270" y="283908"/>
                    <a:pt x="327232" y="318946"/>
                  </a:cubicBezTo>
                  <a:cubicBezTo>
                    <a:pt x="292193" y="353984"/>
                    <a:pt x="244671" y="373669"/>
                    <a:pt x="195120" y="373669"/>
                  </a:cubicBezTo>
                  <a:lnTo>
                    <a:pt x="186834" y="373669"/>
                  </a:lnTo>
                  <a:cubicBezTo>
                    <a:pt x="137283" y="373669"/>
                    <a:pt x="89761" y="353984"/>
                    <a:pt x="54723" y="318946"/>
                  </a:cubicBezTo>
                  <a:cubicBezTo>
                    <a:pt x="19684" y="283908"/>
                    <a:pt x="0" y="236386"/>
                    <a:pt x="0" y="186834"/>
                  </a:cubicBezTo>
                  <a:lnTo>
                    <a:pt x="0" y="186834"/>
                  </a:lnTo>
                  <a:cubicBezTo>
                    <a:pt x="0" y="137283"/>
                    <a:pt x="19684" y="89761"/>
                    <a:pt x="54723" y="54723"/>
                  </a:cubicBezTo>
                  <a:cubicBezTo>
                    <a:pt x="89761" y="19684"/>
                    <a:pt x="137283" y="0"/>
                    <a:pt x="186834" y="0"/>
                  </a:cubicBezTo>
                  <a:close/>
                </a:path>
              </a:pathLst>
            </a:custGeom>
            <a:solidFill>
              <a:srgbClr val="FECC1A"/>
            </a:solidFill>
            <a:ln w="38100">
              <a:solidFill>
                <a:srgbClr val="000000"/>
              </a:solidFill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r>
                <a:rPr lang="en-US" sz="2271">
                  <a:solidFill>
                    <a:srgbClr val="000000"/>
                  </a:solidFill>
                  <a:latin typeface="Montserrat"/>
                </a:rPr>
                <a:t>1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7374057" y="4722075"/>
            <a:ext cx="1872255" cy="1831641"/>
            <a:chOff x="0" y="0"/>
            <a:chExt cx="381954" cy="373669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381954" cy="373669"/>
            </a:xfrm>
            <a:custGeom>
              <a:avLst/>
              <a:gdLst/>
              <a:ahLst/>
              <a:cxnLst/>
              <a:rect l="l" t="t" r="r" b="b"/>
              <a:pathLst>
                <a:path w="381954" h="373669">
                  <a:moveTo>
                    <a:pt x="186834" y="0"/>
                  </a:moveTo>
                  <a:lnTo>
                    <a:pt x="195120" y="0"/>
                  </a:lnTo>
                  <a:cubicBezTo>
                    <a:pt x="244671" y="0"/>
                    <a:pt x="292193" y="19684"/>
                    <a:pt x="327232" y="54723"/>
                  </a:cubicBezTo>
                  <a:cubicBezTo>
                    <a:pt x="362270" y="89761"/>
                    <a:pt x="381954" y="137283"/>
                    <a:pt x="381954" y="186834"/>
                  </a:cubicBezTo>
                  <a:lnTo>
                    <a:pt x="381954" y="186834"/>
                  </a:lnTo>
                  <a:cubicBezTo>
                    <a:pt x="381954" y="236386"/>
                    <a:pt x="362270" y="283908"/>
                    <a:pt x="327232" y="318946"/>
                  </a:cubicBezTo>
                  <a:cubicBezTo>
                    <a:pt x="292193" y="353984"/>
                    <a:pt x="244671" y="373669"/>
                    <a:pt x="195120" y="373669"/>
                  </a:cubicBezTo>
                  <a:lnTo>
                    <a:pt x="186834" y="373669"/>
                  </a:lnTo>
                  <a:cubicBezTo>
                    <a:pt x="137283" y="373669"/>
                    <a:pt x="89761" y="353984"/>
                    <a:pt x="54723" y="318946"/>
                  </a:cubicBezTo>
                  <a:cubicBezTo>
                    <a:pt x="19684" y="283908"/>
                    <a:pt x="0" y="236386"/>
                    <a:pt x="0" y="186834"/>
                  </a:cubicBezTo>
                  <a:lnTo>
                    <a:pt x="0" y="186834"/>
                  </a:lnTo>
                  <a:cubicBezTo>
                    <a:pt x="0" y="137283"/>
                    <a:pt x="19684" y="89761"/>
                    <a:pt x="54723" y="54723"/>
                  </a:cubicBezTo>
                  <a:cubicBezTo>
                    <a:pt x="89761" y="19684"/>
                    <a:pt x="137283" y="0"/>
                    <a:pt x="186834" y="0"/>
                  </a:cubicBezTo>
                  <a:close/>
                </a:path>
              </a:pathLst>
            </a:custGeom>
            <a:solidFill>
              <a:srgbClr val="FECC1A"/>
            </a:solidFill>
            <a:ln w="38100">
              <a:solidFill>
                <a:srgbClr val="000000"/>
              </a:solidFill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r>
                <a:rPr lang="en-US" sz="2271">
                  <a:solidFill>
                    <a:srgbClr val="000000"/>
                  </a:solidFill>
                  <a:latin typeface="Montserrat"/>
                </a:rPr>
                <a:t>2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9246311" y="4722075"/>
            <a:ext cx="1872255" cy="1831641"/>
            <a:chOff x="0" y="0"/>
            <a:chExt cx="381954" cy="373669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381954" cy="373669"/>
            </a:xfrm>
            <a:custGeom>
              <a:avLst/>
              <a:gdLst/>
              <a:ahLst/>
              <a:cxnLst/>
              <a:rect l="l" t="t" r="r" b="b"/>
              <a:pathLst>
                <a:path w="381954" h="373669">
                  <a:moveTo>
                    <a:pt x="186834" y="0"/>
                  </a:moveTo>
                  <a:lnTo>
                    <a:pt x="195120" y="0"/>
                  </a:lnTo>
                  <a:cubicBezTo>
                    <a:pt x="244671" y="0"/>
                    <a:pt x="292193" y="19684"/>
                    <a:pt x="327232" y="54723"/>
                  </a:cubicBezTo>
                  <a:cubicBezTo>
                    <a:pt x="362270" y="89761"/>
                    <a:pt x="381954" y="137283"/>
                    <a:pt x="381954" y="186834"/>
                  </a:cubicBezTo>
                  <a:lnTo>
                    <a:pt x="381954" y="186834"/>
                  </a:lnTo>
                  <a:cubicBezTo>
                    <a:pt x="381954" y="236386"/>
                    <a:pt x="362270" y="283908"/>
                    <a:pt x="327232" y="318946"/>
                  </a:cubicBezTo>
                  <a:cubicBezTo>
                    <a:pt x="292193" y="353984"/>
                    <a:pt x="244671" y="373669"/>
                    <a:pt x="195120" y="373669"/>
                  </a:cubicBezTo>
                  <a:lnTo>
                    <a:pt x="186834" y="373669"/>
                  </a:lnTo>
                  <a:cubicBezTo>
                    <a:pt x="137283" y="373669"/>
                    <a:pt x="89761" y="353984"/>
                    <a:pt x="54723" y="318946"/>
                  </a:cubicBezTo>
                  <a:cubicBezTo>
                    <a:pt x="19684" y="283908"/>
                    <a:pt x="0" y="236386"/>
                    <a:pt x="0" y="186834"/>
                  </a:cubicBezTo>
                  <a:lnTo>
                    <a:pt x="0" y="186834"/>
                  </a:lnTo>
                  <a:cubicBezTo>
                    <a:pt x="0" y="137283"/>
                    <a:pt x="19684" y="89761"/>
                    <a:pt x="54723" y="54723"/>
                  </a:cubicBezTo>
                  <a:cubicBezTo>
                    <a:pt x="89761" y="19684"/>
                    <a:pt x="137283" y="0"/>
                    <a:pt x="186834" y="0"/>
                  </a:cubicBezTo>
                  <a:close/>
                </a:path>
              </a:pathLst>
            </a:custGeom>
            <a:solidFill>
              <a:srgbClr val="FECC1A"/>
            </a:solidFill>
            <a:ln w="38100">
              <a:solidFill>
                <a:srgbClr val="000000"/>
              </a:solidFill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r>
                <a:rPr lang="en-US" sz="2271">
                  <a:solidFill>
                    <a:srgbClr val="000000"/>
                  </a:solidFill>
                  <a:latin typeface="Montserrat"/>
                </a:rPr>
                <a:t>3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11330696" y="5290288"/>
            <a:ext cx="695216" cy="695216"/>
            <a:chOff x="0" y="0"/>
            <a:chExt cx="812800" cy="812800"/>
          </a:xfrm>
        </p:grpSpPr>
        <p:sp>
          <p:nvSpPr>
            <p:cNvPr id="15" name="Freeform 15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76200" y="0"/>
              <a:ext cx="6604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12235462" y="5290288"/>
            <a:ext cx="695216" cy="695216"/>
            <a:chOff x="0" y="0"/>
            <a:chExt cx="812800" cy="812800"/>
          </a:xfrm>
        </p:grpSpPr>
        <p:sp>
          <p:nvSpPr>
            <p:cNvPr id="18" name="Freeform 18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9" name="TextBox 19"/>
            <p:cNvSpPr txBox="1"/>
            <p:nvPr/>
          </p:nvSpPr>
          <p:spPr>
            <a:xfrm>
              <a:off x="76200" y="0"/>
              <a:ext cx="6604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3140228" y="5290288"/>
            <a:ext cx="695216" cy="695216"/>
            <a:chOff x="0" y="0"/>
            <a:chExt cx="812800" cy="812800"/>
          </a:xfrm>
        </p:grpSpPr>
        <p:sp>
          <p:nvSpPr>
            <p:cNvPr id="21" name="Freeform 21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22" name="TextBox 22"/>
            <p:cNvSpPr txBox="1"/>
            <p:nvPr/>
          </p:nvSpPr>
          <p:spPr>
            <a:xfrm>
              <a:off x="76200" y="0"/>
              <a:ext cx="6604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4044995" y="4598144"/>
            <a:ext cx="1872255" cy="1831641"/>
            <a:chOff x="0" y="0"/>
            <a:chExt cx="381954" cy="373669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381954" cy="373669"/>
            </a:xfrm>
            <a:custGeom>
              <a:avLst/>
              <a:gdLst/>
              <a:ahLst/>
              <a:cxnLst/>
              <a:rect l="l" t="t" r="r" b="b"/>
              <a:pathLst>
                <a:path w="381954" h="373669">
                  <a:moveTo>
                    <a:pt x="186834" y="0"/>
                  </a:moveTo>
                  <a:lnTo>
                    <a:pt x="195120" y="0"/>
                  </a:lnTo>
                  <a:cubicBezTo>
                    <a:pt x="244671" y="0"/>
                    <a:pt x="292193" y="19684"/>
                    <a:pt x="327232" y="54723"/>
                  </a:cubicBezTo>
                  <a:cubicBezTo>
                    <a:pt x="362270" y="89761"/>
                    <a:pt x="381954" y="137283"/>
                    <a:pt x="381954" y="186834"/>
                  </a:cubicBezTo>
                  <a:lnTo>
                    <a:pt x="381954" y="186834"/>
                  </a:lnTo>
                  <a:cubicBezTo>
                    <a:pt x="381954" y="236386"/>
                    <a:pt x="362270" y="283908"/>
                    <a:pt x="327232" y="318946"/>
                  </a:cubicBezTo>
                  <a:cubicBezTo>
                    <a:pt x="292193" y="353984"/>
                    <a:pt x="244671" y="373669"/>
                    <a:pt x="195120" y="373669"/>
                  </a:cubicBezTo>
                  <a:lnTo>
                    <a:pt x="186834" y="373669"/>
                  </a:lnTo>
                  <a:cubicBezTo>
                    <a:pt x="137283" y="373669"/>
                    <a:pt x="89761" y="353984"/>
                    <a:pt x="54723" y="318946"/>
                  </a:cubicBezTo>
                  <a:cubicBezTo>
                    <a:pt x="19684" y="283908"/>
                    <a:pt x="0" y="236386"/>
                    <a:pt x="0" y="186834"/>
                  </a:cubicBezTo>
                  <a:lnTo>
                    <a:pt x="0" y="186834"/>
                  </a:lnTo>
                  <a:cubicBezTo>
                    <a:pt x="0" y="137283"/>
                    <a:pt x="19684" y="89761"/>
                    <a:pt x="54723" y="54723"/>
                  </a:cubicBezTo>
                  <a:cubicBezTo>
                    <a:pt x="89761" y="19684"/>
                    <a:pt x="137283" y="0"/>
                    <a:pt x="186834" y="0"/>
                  </a:cubicBezTo>
                  <a:close/>
                </a:path>
              </a:pathLst>
            </a:custGeom>
            <a:solidFill>
              <a:srgbClr val="FECC1A"/>
            </a:solidFill>
            <a:ln w="38100">
              <a:solidFill>
                <a:srgbClr val="000000"/>
              </a:solidFill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r>
                <a:rPr lang="en-US" sz="2271">
                  <a:solidFill>
                    <a:srgbClr val="000000"/>
                  </a:solidFill>
                  <a:latin typeface="Montserrat"/>
                </a:rPr>
                <a:t>n</a:t>
              </a:r>
            </a:p>
          </p:txBody>
        </p:sp>
      </p:grpSp>
      <p:sp>
        <p:nvSpPr>
          <p:cNvPr id="26" name="TextBox 26"/>
          <p:cNvSpPr txBox="1"/>
          <p:nvPr/>
        </p:nvSpPr>
        <p:spPr>
          <a:xfrm>
            <a:off x="994301" y="1097635"/>
            <a:ext cx="7616349" cy="1597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1883"/>
              </a:lnSpc>
            </a:pPr>
            <a:r>
              <a:rPr lang="en-US" sz="11883">
                <a:solidFill>
                  <a:srgbClr val="000000"/>
                </a:solidFill>
                <a:latin typeface="Bebas Neue Bold"/>
              </a:rPr>
              <a:t>FILA</a:t>
            </a:r>
          </a:p>
        </p:txBody>
      </p:sp>
      <p:pic>
        <p:nvPicPr>
          <p:cNvPr id="27" name="Picture 27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-5400000">
            <a:off x="2301764" y="4821427"/>
            <a:ext cx="1022628" cy="1632939"/>
          </a:xfrm>
          <a:prstGeom prst="rect">
            <a:avLst/>
          </a:prstGeom>
        </p:spPr>
      </p:pic>
      <p:pic>
        <p:nvPicPr>
          <p:cNvPr id="28" name="Picture 28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-5400000">
            <a:off x="16222405" y="4821427"/>
            <a:ext cx="1022628" cy="1632939"/>
          </a:xfrm>
          <a:prstGeom prst="rect">
            <a:avLst/>
          </a:prstGeom>
        </p:spPr>
      </p:pic>
      <p:sp>
        <p:nvSpPr>
          <p:cNvPr id="29" name="TextBox 29"/>
          <p:cNvSpPr txBox="1"/>
          <p:nvPr/>
        </p:nvSpPr>
        <p:spPr>
          <a:xfrm>
            <a:off x="4597487" y="1368440"/>
            <a:ext cx="7307270" cy="4182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Montserrat"/>
              </a:rPr>
              <a:t>Primeiro a Chegar Primeiro a Sair (PCPS)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4597487" y="1695679"/>
            <a:ext cx="7307270" cy="4182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Montserrat"/>
              </a:rPr>
              <a:t>First In, First Out (FIFO)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3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755383" y="2818806"/>
            <a:ext cx="1872255" cy="1831641"/>
            <a:chOff x="0" y="0"/>
            <a:chExt cx="381954" cy="37366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81954" cy="373669"/>
            </a:xfrm>
            <a:custGeom>
              <a:avLst/>
              <a:gdLst/>
              <a:ahLst/>
              <a:cxnLst/>
              <a:rect l="l" t="t" r="r" b="b"/>
              <a:pathLst>
                <a:path w="381954" h="373669">
                  <a:moveTo>
                    <a:pt x="186834" y="0"/>
                  </a:moveTo>
                  <a:lnTo>
                    <a:pt x="195120" y="0"/>
                  </a:lnTo>
                  <a:cubicBezTo>
                    <a:pt x="244671" y="0"/>
                    <a:pt x="292193" y="19684"/>
                    <a:pt x="327232" y="54723"/>
                  </a:cubicBezTo>
                  <a:cubicBezTo>
                    <a:pt x="362270" y="89761"/>
                    <a:pt x="381954" y="137283"/>
                    <a:pt x="381954" y="186834"/>
                  </a:cubicBezTo>
                  <a:lnTo>
                    <a:pt x="381954" y="186834"/>
                  </a:lnTo>
                  <a:cubicBezTo>
                    <a:pt x="381954" y="236386"/>
                    <a:pt x="362270" y="283908"/>
                    <a:pt x="327232" y="318946"/>
                  </a:cubicBezTo>
                  <a:cubicBezTo>
                    <a:pt x="292193" y="353984"/>
                    <a:pt x="244671" y="373669"/>
                    <a:pt x="195120" y="373669"/>
                  </a:cubicBezTo>
                  <a:lnTo>
                    <a:pt x="186834" y="373669"/>
                  </a:lnTo>
                  <a:cubicBezTo>
                    <a:pt x="137283" y="373669"/>
                    <a:pt x="89761" y="353984"/>
                    <a:pt x="54723" y="318946"/>
                  </a:cubicBezTo>
                  <a:cubicBezTo>
                    <a:pt x="19684" y="283908"/>
                    <a:pt x="0" y="236386"/>
                    <a:pt x="0" y="186834"/>
                  </a:cubicBezTo>
                  <a:lnTo>
                    <a:pt x="0" y="186834"/>
                  </a:lnTo>
                  <a:cubicBezTo>
                    <a:pt x="0" y="137283"/>
                    <a:pt x="19684" y="89761"/>
                    <a:pt x="54723" y="54723"/>
                  </a:cubicBezTo>
                  <a:cubicBezTo>
                    <a:pt x="89761" y="19684"/>
                    <a:pt x="137283" y="0"/>
                    <a:pt x="186834" y="0"/>
                  </a:cubicBezTo>
                  <a:close/>
                </a:path>
              </a:pathLst>
            </a:custGeom>
            <a:solidFill>
              <a:srgbClr val="FECC1A"/>
            </a:solidFill>
            <a:ln w="38100">
              <a:solidFill>
                <a:srgbClr val="000000"/>
              </a:solidFill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r>
                <a:rPr lang="en-US" sz="2271">
                  <a:solidFill>
                    <a:srgbClr val="000000"/>
                  </a:solidFill>
                  <a:latin typeface="Montserrat"/>
                </a:rPr>
                <a:t>0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627638" y="2818806"/>
            <a:ext cx="1872255" cy="1831641"/>
            <a:chOff x="0" y="0"/>
            <a:chExt cx="381954" cy="373669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81954" cy="373669"/>
            </a:xfrm>
            <a:custGeom>
              <a:avLst/>
              <a:gdLst/>
              <a:ahLst/>
              <a:cxnLst/>
              <a:rect l="l" t="t" r="r" b="b"/>
              <a:pathLst>
                <a:path w="381954" h="373669">
                  <a:moveTo>
                    <a:pt x="186834" y="0"/>
                  </a:moveTo>
                  <a:lnTo>
                    <a:pt x="195120" y="0"/>
                  </a:lnTo>
                  <a:cubicBezTo>
                    <a:pt x="244671" y="0"/>
                    <a:pt x="292193" y="19684"/>
                    <a:pt x="327232" y="54723"/>
                  </a:cubicBezTo>
                  <a:cubicBezTo>
                    <a:pt x="362270" y="89761"/>
                    <a:pt x="381954" y="137283"/>
                    <a:pt x="381954" y="186834"/>
                  </a:cubicBezTo>
                  <a:lnTo>
                    <a:pt x="381954" y="186834"/>
                  </a:lnTo>
                  <a:cubicBezTo>
                    <a:pt x="381954" y="236386"/>
                    <a:pt x="362270" y="283908"/>
                    <a:pt x="327232" y="318946"/>
                  </a:cubicBezTo>
                  <a:cubicBezTo>
                    <a:pt x="292193" y="353984"/>
                    <a:pt x="244671" y="373669"/>
                    <a:pt x="195120" y="373669"/>
                  </a:cubicBezTo>
                  <a:lnTo>
                    <a:pt x="186834" y="373669"/>
                  </a:lnTo>
                  <a:cubicBezTo>
                    <a:pt x="137283" y="373669"/>
                    <a:pt x="89761" y="353984"/>
                    <a:pt x="54723" y="318946"/>
                  </a:cubicBezTo>
                  <a:cubicBezTo>
                    <a:pt x="19684" y="283908"/>
                    <a:pt x="0" y="236386"/>
                    <a:pt x="0" y="186834"/>
                  </a:cubicBezTo>
                  <a:lnTo>
                    <a:pt x="0" y="186834"/>
                  </a:lnTo>
                  <a:cubicBezTo>
                    <a:pt x="0" y="137283"/>
                    <a:pt x="19684" y="89761"/>
                    <a:pt x="54723" y="54723"/>
                  </a:cubicBezTo>
                  <a:cubicBezTo>
                    <a:pt x="89761" y="19684"/>
                    <a:pt x="137283" y="0"/>
                    <a:pt x="186834" y="0"/>
                  </a:cubicBezTo>
                  <a:close/>
                </a:path>
              </a:pathLst>
            </a:custGeom>
            <a:solidFill>
              <a:srgbClr val="FECC1A"/>
            </a:solidFill>
            <a:ln w="38100">
              <a:solidFill>
                <a:srgbClr val="000000"/>
              </a:solidFill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r>
                <a:rPr lang="en-US" sz="2271">
                  <a:solidFill>
                    <a:srgbClr val="000000"/>
                  </a:solidFill>
                  <a:latin typeface="Montserrat"/>
                </a:rPr>
                <a:t>1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7499893" y="2818806"/>
            <a:ext cx="1872255" cy="1831641"/>
            <a:chOff x="0" y="0"/>
            <a:chExt cx="381954" cy="373669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381954" cy="373669"/>
            </a:xfrm>
            <a:custGeom>
              <a:avLst/>
              <a:gdLst/>
              <a:ahLst/>
              <a:cxnLst/>
              <a:rect l="l" t="t" r="r" b="b"/>
              <a:pathLst>
                <a:path w="381954" h="373669">
                  <a:moveTo>
                    <a:pt x="186834" y="0"/>
                  </a:moveTo>
                  <a:lnTo>
                    <a:pt x="195120" y="0"/>
                  </a:lnTo>
                  <a:cubicBezTo>
                    <a:pt x="244671" y="0"/>
                    <a:pt x="292193" y="19684"/>
                    <a:pt x="327232" y="54723"/>
                  </a:cubicBezTo>
                  <a:cubicBezTo>
                    <a:pt x="362270" y="89761"/>
                    <a:pt x="381954" y="137283"/>
                    <a:pt x="381954" y="186834"/>
                  </a:cubicBezTo>
                  <a:lnTo>
                    <a:pt x="381954" y="186834"/>
                  </a:lnTo>
                  <a:cubicBezTo>
                    <a:pt x="381954" y="236386"/>
                    <a:pt x="362270" y="283908"/>
                    <a:pt x="327232" y="318946"/>
                  </a:cubicBezTo>
                  <a:cubicBezTo>
                    <a:pt x="292193" y="353984"/>
                    <a:pt x="244671" y="373669"/>
                    <a:pt x="195120" y="373669"/>
                  </a:cubicBezTo>
                  <a:lnTo>
                    <a:pt x="186834" y="373669"/>
                  </a:lnTo>
                  <a:cubicBezTo>
                    <a:pt x="137283" y="373669"/>
                    <a:pt x="89761" y="353984"/>
                    <a:pt x="54723" y="318946"/>
                  </a:cubicBezTo>
                  <a:cubicBezTo>
                    <a:pt x="19684" y="283908"/>
                    <a:pt x="0" y="236386"/>
                    <a:pt x="0" y="186834"/>
                  </a:cubicBezTo>
                  <a:lnTo>
                    <a:pt x="0" y="186834"/>
                  </a:lnTo>
                  <a:cubicBezTo>
                    <a:pt x="0" y="137283"/>
                    <a:pt x="19684" y="89761"/>
                    <a:pt x="54723" y="54723"/>
                  </a:cubicBezTo>
                  <a:cubicBezTo>
                    <a:pt x="89761" y="19684"/>
                    <a:pt x="137283" y="0"/>
                    <a:pt x="186834" y="0"/>
                  </a:cubicBezTo>
                  <a:close/>
                </a:path>
              </a:pathLst>
            </a:custGeom>
            <a:solidFill>
              <a:srgbClr val="FECC1A"/>
            </a:solidFill>
            <a:ln w="38100">
              <a:solidFill>
                <a:srgbClr val="000000"/>
              </a:solidFill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r>
                <a:rPr lang="en-US" sz="2271">
                  <a:solidFill>
                    <a:srgbClr val="000000"/>
                  </a:solidFill>
                  <a:latin typeface="Montserrat"/>
                </a:rPr>
                <a:t>2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9372147" y="2818806"/>
            <a:ext cx="1872255" cy="1831641"/>
            <a:chOff x="0" y="0"/>
            <a:chExt cx="381954" cy="373669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381954" cy="373669"/>
            </a:xfrm>
            <a:custGeom>
              <a:avLst/>
              <a:gdLst/>
              <a:ahLst/>
              <a:cxnLst/>
              <a:rect l="l" t="t" r="r" b="b"/>
              <a:pathLst>
                <a:path w="381954" h="373669">
                  <a:moveTo>
                    <a:pt x="186834" y="0"/>
                  </a:moveTo>
                  <a:lnTo>
                    <a:pt x="195120" y="0"/>
                  </a:lnTo>
                  <a:cubicBezTo>
                    <a:pt x="244671" y="0"/>
                    <a:pt x="292193" y="19684"/>
                    <a:pt x="327232" y="54723"/>
                  </a:cubicBezTo>
                  <a:cubicBezTo>
                    <a:pt x="362270" y="89761"/>
                    <a:pt x="381954" y="137283"/>
                    <a:pt x="381954" y="186834"/>
                  </a:cubicBezTo>
                  <a:lnTo>
                    <a:pt x="381954" y="186834"/>
                  </a:lnTo>
                  <a:cubicBezTo>
                    <a:pt x="381954" y="236386"/>
                    <a:pt x="362270" y="283908"/>
                    <a:pt x="327232" y="318946"/>
                  </a:cubicBezTo>
                  <a:cubicBezTo>
                    <a:pt x="292193" y="353984"/>
                    <a:pt x="244671" y="373669"/>
                    <a:pt x="195120" y="373669"/>
                  </a:cubicBezTo>
                  <a:lnTo>
                    <a:pt x="186834" y="373669"/>
                  </a:lnTo>
                  <a:cubicBezTo>
                    <a:pt x="137283" y="373669"/>
                    <a:pt x="89761" y="353984"/>
                    <a:pt x="54723" y="318946"/>
                  </a:cubicBezTo>
                  <a:cubicBezTo>
                    <a:pt x="19684" y="283908"/>
                    <a:pt x="0" y="236386"/>
                    <a:pt x="0" y="186834"/>
                  </a:cubicBezTo>
                  <a:lnTo>
                    <a:pt x="0" y="186834"/>
                  </a:lnTo>
                  <a:cubicBezTo>
                    <a:pt x="0" y="137283"/>
                    <a:pt x="19684" y="89761"/>
                    <a:pt x="54723" y="54723"/>
                  </a:cubicBezTo>
                  <a:cubicBezTo>
                    <a:pt x="89761" y="19684"/>
                    <a:pt x="137283" y="0"/>
                    <a:pt x="186834" y="0"/>
                  </a:cubicBezTo>
                  <a:close/>
                </a:path>
              </a:pathLst>
            </a:custGeom>
            <a:solidFill>
              <a:srgbClr val="FECC1A"/>
            </a:solidFill>
            <a:ln w="38100">
              <a:solidFill>
                <a:srgbClr val="000000"/>
              </a:solidFill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r>
                <a:rPr lang="en-US" sz="2271">
                  <a:solidFill>
                    <a:srgbClr val="000000"/>
                  </a:solidFill>
                  <a:latin typeface="Montserrat"/>
                </a:rPr>
                <a:t>3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11456532" y="3387019"/>
            <a:ext cx="695216" cy="695216"/>
            <a:chOff x="0" y="0"/>
            <a:chExt cx="812800" cy="812800"/>
          </a:xfrm>
        </p:grpSpPr>
        <p:sp>
          <p:nvSpPr>
            <p:cNvPr id="15" name="Freeform 15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76200" y="0"/>
              <a:ext cx="6604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12361298" y="3387019"/>
            <a:ext cx="695216" cy="695216"/>
            <a:chOff x="0" y="0"/>
            <a:chExt cx="812800" cy="812800"/>
          </a:xfrm>
        </p:grpSpPr>
        <p:sp>
          <p:nvSpPr>
            <p:cNvPr id="18" name="Freeform 18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9" name="TextBox 19"/>
            <p:cNvSpPr txBox="1"/>
            <p:nvPr/>
          </p:nvSpPr>
          <p:spPr>
            <a:xfrm>
              <a:off x="76200" y="0"/>
              <a:ext cx="6604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3266064" y="3387019"/>
            <a:ext cx="695216" cy="695216"/>
            <a:chOff x="0" y="0"/>
            <a:chExt cx="812800" cy="812800"/>
          </a:xfrm>
        </p:grpSpPr>
        <p:sp>
          <p:nvSpPr>
            <p:cNvPr id="21" name="Freeform 21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22" name="TextBox 22"/>
            <p:cNvSpPr txBox="1"/>
            <p:nvPr/>
          </p:nvSpPr>
          <p:spPr>
            <a:xfrm>
              <a:off x="76200" y="0"/>
              <a:ext cx="6604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4170831" y="2694875"/>
            <a:ext cx="1872255" cy="1831641"/>
            <a:chOff x="0" y="0"/>
            <a:chExt cx="381954" cy="373669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381954" cy="373669"/>
            </a:xfrm>
            <a:custGeom>
              <a:avLst/>
              <a:gdLst/>
              <a:ahLst/>
              <a:cxnLst/>
              <a:rect l="l" t="t" r="r" b="b"/>
              <a:pathLst>
                <a:path w="381954" h="373669">
                  <a:moveTo>
                    <a:pt x="186834" y="0"/>
                  </a:moveTo>
                  <a:lnTo>
                    <a:pt x="195120" y="0"/>
                  </a:lnTo>
                  <a:cubicBezTo>
                    <a:pt x="244671" y="0"/>
                    <a:pt x="292193" y="19684"/>
                    <a:pt x="327232" y="54723"/>
                  </a:cubicBezTo>
                  <a:cubicBezTo>
                    <a:pt x="362270" y="89761"/>
                    <a:pt x="381954" y="137283"/>
                    <a:pt x="381954" y="186834"/>
                  </a:cubicBezTo>
                  <a:lnTo>
                    <a:pt x="381954" y="186834"/>
                  </a:lnTo>
                  <a:cubicBezTo>
                    <a:pt x="381954" y="236386"/>
                    <a:pt x="362270" y="283908"/>
                    <a:pt x="327232" y="318946"/>
                  </a:cubicBezTo>
                  <a:cubicBezTo>
                    <a:pt x="292193" y="353984"/>
                    <a:pt x="244671" y="373669"/>
                    <a:pt x="195120" y="373669"/>
                  </a:cubicBezTo>
                  <a:lnTo>
                    <a:pt x="186834" y="373669"/>
                  </a:lnTo>
                  <a:cubicBezTo>
                    <a:pt x="137283" y="373669"/>
                    <a:pt x="89761" y="353984"/>
                    <a:pt x="54723" y="318946"/>
                  </a:cubicBezTo>
                  <a:cubicBezTo>
                    <a:pt x="19684" y="283908"/>
                    <a:pt x="0" y="236386"/>
                    <a:pt x="0" y="186834"/>
                  </a:cubicBezTo>
                  <a:lnTo>
                    <a:pt x="0" y="186834"/>
                  </a:lnTo>
                  <a:cubicBezTo>
                    <a:pt x="0" y="137283"/>
                    <a:pt x="19684" y="89761"/>
                    <a:pt x="54723" y="54723"/>
                  </a:cubicBezTo>
                  <a:cubicBezTo>
                    <a:pt x="89761" y="19684"/>
                    <a:pt x="137283" y="0"/>
                    <a:pt x="186834" y="0"/>
                  </a:cubicBezTo>
                  <a:close/>
                </a:path>
              </a:pathLst>
            </a:custGeom>
            <a:solidFill>
              <a:srgbClr val="FECC1A"/>
            </a:solidFill>
            <a:ln w="38100">
              <a:solidFill>
                <a:srgbClr val="000000"/>
              </a:solidFill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r>
                <a:rPr lang="en-US" sz="2271">
                  <a:solidFill>
                    <a:srgbClr val="000000"/>
                  </a:solidFill>
                  <a:latin typeface="Montserrat"/>
                </a:rPr>
                <a:t>n</a:t>
              </a:r>
            </a:p>
          </p:txBody>
        </p:sp>
      </p:grpSp>
      <p:sp>
        <p:nvSpPr>
          <p:cNvPr id="26" name="TextBox 26"/>
          <p:cNvSpPr txBox="1"/>
          <p:nvPr/>
        </p:nvSpPr>
        <p:spPr>
          <a:xfrm>
            <a:off x="994301" y="1097635"/>
            <a:ext cx="7616349" cy="1597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1883"/>
              </a:lnSpc>
            </a:pPr>
            <a:r>
              <a:rPr lang="en-US" sz="11883">
                <a:solidFill>
                  <a:srgbClr val="000000"/>
                </a:solidFill>
                <a:latin typeface="Bebas Neue Bold"/>
              </a:rPr>
              <a:t>FILA</a:t>
            </a:r>
          </a:p>
        </p:txBody>
      </p:sp>
      <p:pic>
        <p:nvPicPr>
          <p:cNvPr id="27" name="Picture 27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-5400000">
            <a:off x="2427600" y="2918157"/>
            <a:ext cx="1022628" cy="1632939"/>
          </a:xfrm>
          <a:prstGeom prst="rect">
            <a:avLst/>
          </a:prstGeom>
        </p:spPr>
      </p:pic>
      <p:pic>
        <p:nvPicPr>
          <p:cNvPr id="28" name="Picture 28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-5400000">
            <a:off x="16348241" y="2918157"/>
            <a:ext cx="1022628" cy="1632939"/>
          </a:xfrm>
          <a:prstGeom prst="rect">
            <a:avLst/>
          </a:prstGeom>
        </p:spPr>
      </p:pic>
      <p:sp>
        <p:nvSpPr>
          <p:cNvPr id="29" name="TextBox 29"/>
          <p:cNvSpPr txBox="1"/>
          <p:nvPr/>
        </p:nvSpPr>
        <p:spPr>
          <a:xfrm>
            <a:off x="584324" y="6107646"/>
            <a:ext cx="7307270" cy="4182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Montserrat"/>
              </a:rPr>
              <a:t>Posições bem definidas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584324" y="6449723"/>
            <a:ext cx="8026326" cy="4182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Montserrat"/>
              </a:rPr>
              <a:t>Tamanho se adapta à posição ocupada de maior índice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584324" y="6791800"/>
            <a:ext cx="8787824" cy="4182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Montserrat"/>
              </a:rPr>
              <a:t>Itens podem ser adicionados apenas no menor índice (zero)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584324" y="7130586"/>
            <a:ext cx="7307270" cy="4182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Montserrat"/>
              </a:rPr>
              <a:t>Saída deve ser feita pelo maior índice ocupado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4597487" y="1368440"/>
            <a:ext cx="7307270" cy="4182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Montserrat"/>
              </a:rPr>
              <a:t>Primeiro a Chegar Primeiro a Sair (PCPS)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4597487" y="1695679"/>
            <a:ext cx="7307270" cy="4182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Montserrat"/>
              </a:rPr>
              <a:t>First In, First Out (FIFO)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3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755383" y="2818806"/>
            <a:ext cx="1872255" cy="1831641"/>
            <a:chOff x="0" y="0"/>
            <a:chExt cx="381954" cy="37366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81954" cy="373669"/>
            </a:xfrm>
            <a:custGeom>
              <a:avLst/>
              <a:gdLst/>
              <a:ahLst/>
              <a:cxnLst/>
              <a:rect l="l" t="t" r="r" b="b"/>
              <a:pathLst>
                <a:path w="381954" h="373669">
                  <a:moveTo>
                    <a:pt x="186834" y="0"/>
                  </a:moveTo>
                  <a:lnTo>
                    <a:pt x="195120" y="0"/>
                  </a:lnTo>
                  <a:cubicBezTo>
                    <a:pt x="244671" y="0"/>
                    <a:pt x="292193" y="19684"/>
                    <a:pt x="327232" y="54723"/>
                  </a:cubicBezTo>
                  <a:cubicBezTo>
                    <a:pt x="362270" y="89761"/>
                    <a:pt x="381954" y="137283"/>
                    <a:pt x="381954" y="186834"/>
                  </a:cubicBezTo>
                  <a:lnTo>
                    <a:pt x="381954" y="186834"/>
                  </a:lnTo>
                  <a:cubicBezTo>
                    <a:pt x="381954" y="236386"/>
                    <a:pt x="362270" y="283908"/>
                    <a:pt x="327232" y="318946"/>
                  </a:cubicBezTo>
                  <a:cubicBezTo>
                    <a:pt x="292193" y="353984"/>
                    <a:pt x="244671" y="373669"/>
                    <a:pt x="195120" y="373669"/>
                  </a:cubicBezTo>
                  <a:lnTo>
                    <a:pt x="186834" y="373669"/>
                  </a:lnTo>
                  <a:cubicBezTo>
                    <a:pt x="137283" y="373669"/>
                    <a:pt x="89761" y="353984"/>
                    <a:pt x="54723" y="318946"/>
                  </a:cubicBezTo>
                  <a:cubicBezTo>
                    <a:pt x="19684" y="283908"/>
                    <a:pt x="0" y="236386"/>
                    <a:pt x="0" y="186834"/>
                  </a:cubicBezTo>
                  <a:lnTo>
                    <a:pt x="0" y="186834"/>
                  </a:lnTo>
                  <a:cubicBezTo>
                    <a:pt x="0" y="137283"/>
                    <a:pt x="19684" y="89761"/>
                    <a:pt x="54723" y="54723"/>
                  </a:cubicBezTo>
                  <a:cubicBezTo>
                    <a:pt x="89761" y="19684"/>
                    <a:pt x="137283" y="0"/>
                    <a:pt x="186834" y="0"/>
                  </a:cubicBezTo>
                  <a:close/>
                </a:path>
              </a:pathLst>
            </a:custGeom>
            <a:solidFill>
              <a:srgbClr val="FECC1A"/>
            </a:solidFill>
            <a:ln w="38100">
              <a:solidFill>
                <a:srgbClr val="000000"/>
              </a:solidFill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r>
                <a:rPr lang="en-US" sz="2271">
                  <a:solidFill>
                    <a:srgbClr val="000000"/>
                  </a:solidFill>
                  <a:latin typeface="Montserrat"/>
                </a:rPr>
                <a:t>0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627638" y="2818806"/>
            <a:ext cx="1872255" cy="1831641"/>
            <a:chOff x="0" y="0"/>
            <a:chExt cx="381954" cy="373669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81954" cy="373669"/>
            </a:xfrm>
            <a:custGeom>
              <a:avLst/>
              <a:gdLst/>
              <a:ahLst/>
              <a:cxnLst/>
              <a:rect l="l" t="t" r="r" b="b"/>
              <a:pathLst>
                <a:path w="381954" h="373669">
                  <a:moveTo>
                    <a:pt x="186834" y="0"/>
                  </a:moveTo>
                  <a:lnTo>
                    <a:pt x="195120" y="0"/>
                  </a:lnTo>
                  <a:cubicBezTo>
                    <a:pt x="244671" y="0"/>
                    <a:pt x="292193" y="19684"/>
                    <a:pt x="327232" y="54723"/>
                  </a:cubicBezTo>
                  <a:cubicBezTo>
                    <a:pt x="362270" y="89761"/>
                    <a:pt x="381954" y="137283"/>
                    <a:pt x="381954" y="186834"/>
                  </a:cubicBezTo>
                  <a:lnTo>
                    <a:pt x="381954" y="186834"/>
                  </a:lnTo>
                  <a:cubicBezTo>
                    <a:pt x="381954" y="236386"/>
                    <a:pt x="362270" y="283908"/>
                    <a:pt x="327232" y="318946"/>
                  </a:cubicBezTo>
                  <a:cubicBezTo>
                    <a:pt x="292193" y="353984"/>
                    <a:pt x="244671" y="373669"/>
                    <a:pt x="195120" y="373669"/>
                  </a:cubicBezTo>
                  <a:lnTo>
                    <a:pt x="186834" y="373669"/>
                  </a:lnTo>
                  <a:cubicBezTo>
                    <a:pt x="137283" y="373669"/>
                    <a:pt x="89761" y="353984"/>
                    <a:pt x="54723" y="318946"/>
                  </a:cubicBezTo>
                  <a:cubicBezTo>
                    <a:pt x="19684" y="283908"/>
                    <a:pt x="0" y="236386"/>
                    <a:pt x="0" y="186834"/>
                  </a:cubicBezTo>
                  <a:lnTo>
                    <a:pt x="0" y="186834"/>
                  </a:lnTo>
                  <a:cubicBezTo>
                    <a:pt x="0" y="137283"/>
                    <a:pt x="19684" y="89761"/>
                    <a:pt x="54723" y="54723"/>
                  </a:cubicBezTo>
                  <a:cubicBezTo>
                    <a:pt x="89761" y="19684"/>
                    <a:pt x="137283" y="0"/>
                    <a:pt x="186834" y="0"/>
                  </a:cubicBezTo>
                  <a:close/>
                </a:path>
              </a:pathLst>
            </a:custGeom>
            <a:solidFill>
              <a:srgbClr val="FECC1A"/>
            </a:solidFill>
            <a:ln w="38100">
              <a:solidFill>
                <a:srgbClr val="000000"/>
              </a:solidFill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r>
                <a:rPr lang="en-US" sz="2271">
                  <a:solidFill>
                    <a:srgbClr val="000000"/>
                  </a:solidFill>
                  <a:latin typeface="Montserrat"/>
                </a:rPr>
                <a:t>1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7499893" y="2818806"/>
            <a:ext cx="1872255" cy="1831641"/>
            <a:chOff x="0" y="0"/>
            <a:chExt cx="381954" cy="373669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381954" cy="373669"/>
            </a:xfrm>
            <a:custGeom>
              <a:avLst/>
              <a:gdLst/>
              <a:ahLst/>
              <a:cxnLst/>
              <a:rect l="l" t="t" r="r" b="b"/>
              <a:pathLst>
                <a:path w="381954" h="373669">
                  <a:moveTo>
                    <a:pt x="186834" y="0"/>
                  </a:moveTo>
                  <a:lnTo>
                    <a:pt x="195120" y="0"/>
                  </a:lnTo>
                  <a:cubicBezTo>
                    <a:pt x="244671" y="0"/>
                    <a:pt x="292193" y="19684"/>
                    <a:pt x="327232" y="54723"/>
                  </a:cubicBezTo>
                  <a:cubicBezTo>
                    <a:pt x="362270" y="89761"/>
                    <a:pt x="381954" y="137283"/>
                    <a:pt x="381954" y="186834"/>
                  </a:cubicBezTo>
                  <a:lnTo>
                    <a:pt x="381954" y="186834"/>
                  </a:lnTo>
                  <a:cubicBezTo>
                    <a:pt x="381954" y="236386"/>
                    <a:pt x="362270" y="283908"/>
                    <a:pt x="327232" y="318946"/>
                  </a:cubicBezTo>
                  <a:cubicBezTo>
                    <a:pt x="292193" y="353984"/>
                    <a:pt x="244671" y="373669"/>
                    <a:pt x="195120" y="373669"/>
                  </a:cubicBezTo>
                  <a:lnTo>
                    <a:pt x="186834" y="373669"/>
                  </a:lnTo>
                  <a:cubicBezTo>
                    <a:pt x="137283" y="373669"/>
                    <a:pt x="89761" y="353984"/>
                    <a:pt x="54723" y="318946"/>
                  </a:cubicBezTo>
                  <a:cubicBezTo>
                    <a:pt x="19684" y="283908"/>
                    <a:pt x="0" y="236386"/>
                    <a:pt x="0" y="186834"/>
                  </a:cubicBezTo>
                  <a:lnTo>
                    <a:pt x="0" y="186834"/>
                  </a:lnTo>
                  <a:cubicBezTo>
                    <a:pt x="0" y="137283"/>
                    <a:pt x="19684" y="89761"/>
                    <a:pt x="54723" y="54723"/>
                  </a:cubicBezTo>
                  <a:cubicBezTo>
                    <a:pt x="89761" y="19684"/>
                    <a:pt x="137283" y="0"/>
                    <a:pt x="186834" y="0"/>
                  </a:cubicBezTo>
                  <a:close/>
                </a:path>
              </a:pathLst>
            </a:custGeom>
            <a:solidFill>
              <a:srgbClr val="FECC1A"/>
            </a:solidFill>
            <a:ln w="38100">
              <a:solidFill>
                <a:srgbClr val="000000"/>
              </a:solidFill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r>
                <a:rPr lang="en-US" sz="2271">
                  <a:solidFill>
                    <a:srgbClr val="000000"/>
                  </a:solidFill>
                  <a:latin typeface="Montserrat"/>
                </a:rPr>
                <a:t>2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9372147" y="2818806"/>
            <a:ext cx="1872255" cy="1831641"/>
            <a:chOff x="0" y="0"/>
            <a:chExt cx="381954" cy="373669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381954" cy="373669"/>
            </a:xfrm>
            <a:custGeom>
              <a:avLst/>
              <a:gdLst/>
              <a:ahLst/>
              <a:cxnLst/>
              <a:rect l="l" t="t" r="r" b="b"/>
              <a:pathLst>
                <a:path w="381954" h="373669">
                  <a:moveTo>
                    <a:pt x="186834" y="0"/>
                  </a:moveTo>
                  <a:lnTo>
                    <a:pt x="195120" y="0"/>
                  </a:lnTo>
                  <a:cubicBezTo>
                    <a:pt x="244671" y="0"/>
                    <a:pt x="292193" y="19684"/>
                    <a:pt x="327232" y="54723"/>
                  </a:cubicBezTo>
                  <a:cubicBezTo>
                    <a:pt x="362270" y="89761"/>
                    <a:pt x="381954" y="137283"/>
                    <a:pt x="381954" y="186834"/>
                  </a:cubicBezTo>
                  <a:lnTo>
                    <a:pt x="381954" y="186834"/>
                  </a:lnTo>
                  <a:cubicBezTo>
                    <a:pt x="381954" y="236386"/>
                    <a:pt x="362270" y="283908"/>
                    <a:pt x="327232" y="318946"/>
                  </a:cubicBezTo>
                  <a:cubicBezTo>
                    <a:pt x="292193" y="353984"/>
                    <a:pt x="244671" y="373669"/>
                    <a:pt x="195120" y="373669"/>
                  </a:cubicBezTo>
                  <a:lnTo>
                    <a:pt x="186834" y="373669"/>
                  </a:lnTo>
                  <a:cubicBezTo>
                    <a:pt x="137283" y="373669"/>
                    <a:pt x="89761" y="353984"/>
                    <a:pt x="54723" y="318946"/>
                  </a:cubicBezTo>
                  <a:cubicBezTo>
                    <a:pt x="19684" y="283908"/>
                    <a:pt x="0" y="236386"/>
                    <a:pt x="0" y="186834"/>
                  </a:cubicBezTo>
                  <a:lnTo>
                    <a:pt x="0" y="186834"/>
                  </a:lnTo>
                  <a:cubicBezTo>
                    <a:pt x="0" y="137283"/>
                    <a:pt x="19684" y="89761"/>
                    <a:pt x="54723" y="54723"/>
                  </a:cubicBezTo>
                  <a:cubicBezTo>
                    <a:pt x="89761" y="19684"/>
                    <a:pt x="137283" y="0"/>
                    <a:pt x="186834" y="0"/>
                  </a:cubicBezTo>
                  <a:close/>
                </a:path>
              </a:pathLst>
            </a:custGeom>
            <a:solidFill>
              <a:srgbClr val="FECC1A"/>
            </a:solidFill>
            <a:ln w="38100">
              <a:solidFill>
                <a:srgbClr val="000000"/>
              </a:solidFill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r>
                <a:rPr lang="en-US" sz="2271">
                  <a:solidFill>
                    <a:srgbClr val="000000"/>
                  </a:solidFill>
                  <a:latin typeface="Montserrat"/>
                </a:rPr>
                <a:t>3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11456532" y="3387019"/>
            <a:ext cx="695216" cy="695216"/>
            <a:chOff x="0" y="0"/>
            <a:chExt cx="812800" cy="812800"/>
          </a:xfrm>
        </p:grpSpPr>
        <p:sp>
          <p:nvSpPr>
            <p:cNvPr id="15" name="Freeform 15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76200" y="0"/>
              <a:ext cx="6604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12361298" y="3387019"/>
            <a:ext cx="695216" cy="695216"/>
            <a:chOff x="0" y="0"/>
            <a:chExt cx="812800" cy="812800"/>
          </a:xfrm>
        </p:grpSpPr>
        <p:sp>
          <p:nvSpPr>
            <p:cNvPr id="18" name="Freeform 18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9" name="TextBox 19"/>
            <p:cNvSpPr txBox="1"/>
            <p:nvPr/>
          </p:nvSpPr>
          <p:spPr>
            <a:xfrm>
              <a:off x="76200" y="0"/>
              <a:ext cx="6604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3266064" y="3387019"/>
            <a:ext cx="695216" cy="695216"/>
            <a:chOff x="0" y="0"/>
            <a:chExt cx="812800" cy="812800"/>
          </a:xfrm>
        </p:grpSpPr>
        <p:sp>
          <p:nvSpPr>
            <p:cNvPr id="21" name="Freeform 21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22" name="TextBox 22"/>
            <p:cNvSpPr txBox="1"/>
            <p:nvPr/>
          </p:nvSpPr>
          <p:spPr>
            <a:xfrm>
              <a:off x="76200" y="0"/>
              <a:ext cx="6604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4170831" y="2694875"/>
            <a:ext cx="1872255" cy="1831641"/>
            <a:chOff x="0" y="0"/>
            <a:chExt cx="381954" cy="373669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381954" cy="373669"/>
            </a:xfrm>
            <a:custGeom>
              <a:avLst/>
              <a:gdLst/>
              <a:ahLst/>
              <a:cxnLst/>
              <a:rect l="l" t="t" r="r" b="b"/>
              <a:pathLst>
                <a:path w="381954" h="373669">
                  <a:moveTo>
                    <a:pt x="186834" y="0"/>
                  </a:moveTo>
                  <a:lnTo>
                    <a:pt x="195120" y="0"/>
                  </a:lnTo>
                  <a:cubicBezTo>
                    <a:pt x="244671" y="0"/>
                    <a:pt x="292193" y="19684"/>
                    <a:pt x="327232" y="54723"/>
                  </a:cubicBezTo>
                  <a:cubicBezTo>
                    <a:pt x="362270" y="89761"/>
                    <a:pt x="381954" y="137283"/>
                    <a:pt x="381954" y="186834"/>
                  </a:cubicBezTo>
                  <a:lnTo>
                    <a:pt x="381954" y="186834"/>
                  </a:lnTo>
                  <a:cubicBezTo>
                    <a:pt x="381954" y="236386"/>
                    <a:pt x="362270" y="283908"/>
                    <a:pt x="327232" y="318946"/>
                  </a:cubicBezTo>
                  <a:cubicBezTo>
                    <a:pt x="292193" y="353984"/>
                    <a:pt x="244671" y="373669"/>
                    <a:pt x="195120" y="373669"/>
                  </a:cubicBezTo>
                  <a:lnTo>
                    <a:pt x="186834" y="373669"/>
                  </a:lnTo>
                  <a:cubicBezTo>
                    <a:pt x="137283" y="373669"/>
                    <a:pt x="89761" y="353984"/>
                    <a:pt x="54723" y="318946"/>
                  </a:cubicBezTo>
                  <a:cubicBezTo>
                    <a:pt x="19684" y="283908"/>
                    <a:pt x="0" y="236386"/>
                    <a:pt x="0" y="186834"/>
                  </a:cubicBezTo>
                  <a:lnTo>
                    <a:pt x="0" y="186834"/>
                  </a:lnTo>
                  <a:cubicBezTo>
                    <a:pt x="0" y="137283"/>
                    <a:pt x="19684" y="89761"/>
                    <a:pt x="54723" y="54723"/>
                  </a:cubicBezTo>
                  <a:cubicBezTo>
                    <a:pt x="89761" y="19684"/>
                    <a:pt x="137283" y="0"/>
                    <a:pt x="186834" y="0"/>
                  </a:cubicBezTo>
                  <a:close/>
                </a:path>
              </a:pathLst>
            </a:custGeom>
            <a:solidFill>
              <a:srgbClr val="FECC1A"/>
            </a:solidFill>
            <a:ln w="38100">
              <a:solidFill>
                <a:srgbClr val="000000"/>
              </a:solidFill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r>
                <a:rPr lang="en-US" sz="2271">
                  <a:solidFill>
                    <a:srgbClr val="000000"/>
                  </a:solidFill>
                  <a:latin typeface="Montserrat"/>
                </a:rPr>
                <a:t>n</a:t>
              </a:r>
            </a:p>
          </p:txBody>
        </p:sp>
      </p:grpSp>
      <p:sp>
        <p:nvSpPr>
          <p:cNvPr id="26" name="TextBox 26"/>
          <p:cNvSpPr txBox="1"/>
          <p:nvPr/>
        </p:nvSpPr>
        <p:spPr>
          <a:xfrm>
            <a:off x="994301" y="1097635"/>
            <a:ext cx="7616349" cy="1597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1883"/>
              </a:lnSpc>
            </a:pPr>
            <a:r>
              <a:rPr lang="en-US" sz="11883">
                <a:solidFill>
                  <a:srgbClr val="000000"/>
                </a:solidFill>
                <a:latin typeface="Bebas Neue Bold"/>
              </a:rPr>
              <a:t>FILA</a:t>
            </a:r>
          </a:p>
        </p:txBody>
      </p:sp>
      <p:pic>
        <p:nvPicPr>
          <p:cNvPr id="27" name="Picture 27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-5400000">
            <a:off x="2427600" y="2918157"/>
            <a:ext cx="1022628" cy="1632939"/>
          </a:xfrm>
          <a:prstGeom prst="rect">
            <a:avLst/>
          </a:prstGeom>
        </p:spPr>
      </p:pic>
      <p:pic>
        <p:nvPicPr>
          <p:cNvPr id="28" name="Picture 28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-5400000">
            <a:off x="16348241" y="2918157"/>
            <a:ext cx="1022628" cy="1632939"/>
          </a:xfrm>
          <a:prstGeom prst="rect">
            <a:avLst/>
          </a:prstGeom>
        </p:spPr>
      </p:pic>
      <p:grpSp>
        <p:nvGrpSpPr>
          <p:cNvPr id="29" name="Group 29"/>
          <p:cNvGrpSpPr/>
          <p:nvPr/>
        </p:nvGrpSpPr>
        <p:grpSpPr>
          <a:xfrm>
            <a:off x="9500106" y="5352267"/>
            <a:ext cx="6503570" cy="3453395"/>
            <a:chOff x="0" y="0"/>
            <a:chExt cx="1000214" cy="531114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1000214" cy="531114"/>
            </a:xfrm>
            <a:custGeom>
              <a:avLst/>
              <a:gdLst/>
              <a:ahLst/>
              <a:cxnLst/>
              <a:rect l="l" t="t" r="r" b="b"/>
              <a:pathLst>
                <a:path w="1000214" h="531114">
                  <a:moveTo>
                    <a:pt x="0" y="0"/>
                  </a:moveTo>
                  <a:lnTo>
                    <a:pt x="1000214" y="0"/>
                  </a:lnTo>
                  <a:lnTo>
                    <a:pt x="1000214" y="531114"/>
                  </a:lnTo>
                  <a:lnTo>
                    <a:pt x="0" y="531114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31" name="TextBox 31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9649688" y="5143500"/>
            <a:ext cx="6651123" cy="3545989"/>
            <a:chOff x="0" y="0"/>
            <a:chExt cx="1022907" cy="545354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1022907" cy="545354"/>
            </a:xfrm>
            <a:custGeom>
              <a:avLst/>
              <a:gdLst/>
              <a:ahLst/>
              <a:cxnLst/>
              <a:rect l="l" t="t" r="r" b="b"/>
              <a:pathLst>
                <a:path w="1022907" h="545354">
                  <a:moveTo>
                    <a:pt x="0" y="0"/>
                  </a:moveTo>
                  <a:lnTo>
                    <a:pt x="1022907" y="0"/>
                  </a:lnTo>
                  <a:lnTo>
                    <a:pt x="1022907" y="545354"/>
                  </a:lnTo>
                  <a:lnTo>
                    <a:pt x="0" y="545354"/>
                  </a:lnTo>
                  <a:close/>
                </a:path>
              </a:pathLst>
            </a:custGeom>
            <a:solidFill>
              <a:srgbClr val="4C618A"/>
            </a:solidFill>
            <a:ln w="57150">
              <a:solidFill>
                <a:srgbClr val="000000"/>
              </a:solidFill>
            </a:ln>
          </p:spPr>
        </p:sp>
        <p:sp>
          <p:nvSpPr>
            <p:cNvPr id="34" name="TextBox 34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9649688" y="5143500"/>
            <a:ext cx="6651123" cy="548393"/>
            <a:chOff x="0" y="0"/>
            <a:chExt cx="1400807" cy="115498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1400807" cy="115498"/>
            </a:xfrm>
            <a:custGeom>
              <a:avLst/>
              <a:gdLst/>
              <a:ahLst/>
              <a:cxnLst/>
              <a:rect l="l" t="t" r="r" b="b"/>
              <a:pathLst>
                <a:path w="1400807" h="115498">
                  <a:moveTo>
                    <a:pt x="0" y="0"/>
                  </a:moveTo>
                  <a:lnTo>
                    <a:pt x="1400807" y="0"/>
                  </a:lnTo>
                  <a:lnTo>
                    <a:pt x="1400807" y="115498"/>
                  </a:lnTo>
                  <a:lnTo>
                    <a:pt x="0" y="115498"/>
                  </a:lnTo>
                  <a:close/>
                </a:path>
              </a:pathLst>
            </a:custGeom>
            <a:solidFill>
              <a:srgbClr val="FFFFFF"/>
            </a:solidFill>
            <a:ln w="57150">
              <a:solidFill>
                <a:srgbClr val="000000"/>
              </a:solidFill>
            </a:ln>
          </p:spPr>
        </p:sp>
        <p:sp>
          <p:nvSpPr>
            <p:cNvPr id="37" name="TextBox 37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pic>
        <p:nvPicPr>
          <p:cNvPr id="38" name="Picture 38"/>
          <p:cNvPicPr>
            <a:picLocks noChangeAspect="1"/>
          </p:cNvPicPr>
          <p:nvPr/>
        </p:nvPicPr>
        <p:blipFill>
          <a:blip r:embed="rId3"/>
          <a:srcRect t="25116" r="5098" b="33458"/>
          <a:stretch>
            <a:fillRect/>
          </a:stretch>
        </p:blipFill>
        <p:spPr>
          <a:xfrm>
            <a:off x="9789526" y="5274465"/>
            <a:ext cx="875003" cy="286462"/>
          </a:xfrm>
          <a:prstGeom prst="rect">
            <a:avLst/>
          </a:prstGeom>
        </p:spPr>
      </p:pic>
      <p:sp>
        <p:nvSpPr>
          <p:cNvPr id="39" name="TextBox 39"/>
          <p:cNvSpPr txBox="1"/>
          <p:nvPr/>
        </p:nvSpPr>
        <p:spPr>
          <a:xfrm>
            <a:off x="10022757" y="5823399"/>
            <a:ext cx="5820590" cy="26870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564"/>
              </a:lnSpc>
            </a:pPr>
            <a:r>
              <a:rPr lang="en-US" sz="2545">
                <a:solidFill>
                  <a:srgbClr val="FE8CFE"/>
                </a:solidFill>
                <a:latin typeface="Fira Code"/>
              </a:rPr>
              <a:t>export </a:t>
            </a:r>
            <a:r>
              <a:rPr lang="en-US" sz="2545">
                <a:solidFill>
                  <a:srgbClr val="2DBEB1"/>
                </a:solidFill>
                <a:latin typeface="Fira Code"/>
              </a:rPr>
              <a:t>interface </a:t>
            </a:r>
            <a:r>
              <a:rPr lang="en-US" sz="2545">
                <a:solidFill>
                  <a:srgbClr val="FBF3E4"/>
                </a:solidFill>
                <a:latin typeface="Fira Code"/>
              </a:rPr>
              <a:t>IQueue {</a:t>
            </a:r>
          </a:p>
          <a:p>
            <a:pPr>
              <a:lnSpc>
                <a:spcPts val="3564"/>
              </a:lnSpc>
            </a:pPr>
            <a:r>
              <a:rPr lang="en-US" sz="2545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2545">
                <a:solidFill>
                  <a:srgbClr val="F8BFA7"/>
                </a:solidFill>
                <a:latin typeface="Fira Code"/>
              </a:rPr>
              <a:t>enqueue</a:t>
            </a:r>
            <a:r>
              <a:rPr lang="en-US" sz="2545">
                <a:solidFill>
                  <a:srgbClr val="FBF3E4"/>
                </a:solidFill>
                <a:latin typeface="Fira Code"/>
              </a:rPr>
              <a:t>(item: </a:t>
            </a:r>
            <a:r>
              <a:rPr lang="en-US" sz="2545">
                <a:solidFill>
                  <a:srgbClr val="70FEFE"/>
                </a:solidFill>
                <a:latin typeface="Fira Code"/>
              </a:rPr>
              <a:t>string</a:t>
            </a:r>
            <a:r>
              <a:rPr lang="en-US" sz="2545">
                <a:solidFill>
                  <a:srgbClr val="FBF3E4"/>
                </a:solidFill>
                <a:latin typeface="Fira Code"/>
              </a:rPr>
              <a:t>): </a:t>
            </a:r>
            <a:r>
              <a:rPr lang="en-US" sz="2545">
                <a:solidFill>
                  <a:srgbClr val="70FEFE"/>
                </a:solidFill>
                <a:latin typeface="Fira Code"/>
              </a:rPr>
              <a:t>void</a:t>
            </a:r>
            <a:r>
              <a:rPr lang="en-US" sz="2545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3564"/>
              </a:lnSpc>
            </a:pPr>
            <a:r>
              <a:rPr lang="en-US" sz="2545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2545">
                <a:solidFill>
                  <a:srgbClr val="F8BFA7"/>
                </a:solidFill>
                <a:latin typeface="Fira Code"/>
              </a:rPr>
              <a:t>dequeue</a:t>
            </a:r>
            <a:r>
              <a:rPr lang="en-US" sz="2545">
                <a:solidFill>
                  <a:srgbClr val="FBF3E4"/>
                </a:solidFill>
                <a:latin typeface="Fira Code"/>
              </a:rPr>
              <a:t>(): </a:t>
            </a:r>
            <a:r>
              <a:rPr lang="en-US" sz="2545">
                <a:solidFill>
                  <a:srgbClr val="70FEFE"/>
                </a:solidFill>
                <a:latin typeface="Fira Code"/>
              </a:rPr>
              <a:t>string</a:t>
            </a:r>
            <a:r>
              <a:rPr lang="en-US" sz="2545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3564"/>
              </a:lnSpc>
            </a:pPr>
            <a:r>
              <a:rPr lang="en-US" sz="2545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2545">
                <a:solidFill>
                  <a:srgbClr val="F8BFA7"/>
                </a:solidFill>
                <a:latin typeface="Fira Code"/>
              </a:rPr>
              <a:t>size</a:t>
            </a:r>
            <a:r>
              <a:rPr lang="en-US" sz="2545">
                <a:solidFill>
                  <a:srgbClr val="FBF3E4"/>
                </a:solidFill>
                <a:latin typeface="Fira Code"/>
              </a:rPr>
              <a:t>(): </a:t>
            </a:r>
            <a:r>
              <a:rPr lang="en-US" sz="2545">
                <a:solidFill>
                  <a:srgbClr val="70FEFE"/>
                </a:solidFill>
                <a:latin typeface="Fira Code"/>
              </a:rPr>
              <a:t>number</a:t>
            </a:r>
            <a:r>
              <a:rPr lang="en-US" sz="2545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3564"/>
              </a:lnSpc>
            </a:pPr>
            <a:r>
              <a:rPr lang="en-US" sz="2545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2545">
                <a:solidFill>
                  <a:srgbClr val="F8BFA7"/>
                </a:solidFill>
                <a:latin typeface="Fira Code"/>
              </a:rPr>
              <a:t>isFull</a:t>
            </a:r>
            <a:r>
              <a:rPr lang="en-US" sz="2545">
                <a:solidFill>
                  <a:srgbClr val="FBF3E4"/>
                </a:solidFill>
                <a:latin typeface="Fira Code"/>
              </a:rPr>
              <a:t>(): </a:t>
            </a:r>
            <a:r>
              <a:rPr lang="en-US" sz="2545">
                <a:solidFill>
                  <a:srgbClr val="70FEFE"/>
                </a:solidFill>
                <a:latin typeface="Fira Code"/>
              </a:rPr>
              <a:t>boolean</a:t>
            </a:r>
            <a:r>
              <a:rPr lang="en-US" sz="2545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3564"/>
              </a:lnSpc>
            </a:pPr>
            <a:r>
              <a:rPr lang="en-US" sz="2545">
                <a:solidFill>
                  <a:srgbClr val="FBF3E4"/>
                </a:solidFill>
                <a:latin typeface="Fira Code"/>
              </a:rPr>
              <a:t>}</a:t>
            </a:r>
          </a:p>
        </p:txBody>
      </p:sp>
      <p:sp>
        <p:nvSpPr>
          <p:cNvPr id="40" name="TextBox 40"/>
          <p:cNvSpPr txBox="1"/>
          <p:nvPr/>
        </p:nvSpPr>
        <p:spPr>
          <a:xfrm>
            <a:off x="584324" y="6107646"/>
            <a:ext cx="7307270" cy="4182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Montserrat"/>
              </a:rPr>
              <a:t>Posições bem definidas</a:t>
            </a:r>
          </a:p>
        </p:txBody>
      </p:sp>
      <p:sp>
        <p:nvSpPr>
          <p:cNvPr id="41" name="TextBox 41"/>
          <p:cNvSpPr txBox="1"/>
          <p:nvPr/>
        </p:nvSpPr>
        <p:spPr>
          <a:xfrm>
            <a:off x="584324" y="6449723"/>
            <a:ext cx="8026326" cy="4182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Montserrat"/>
              </a:rPr>
              <a:t>Tamanho se adapta à posição ocupada de maior índice</a:t>
            </a:r>
          </a:p>
        </p:txBody>
      </p:sp>
      <p:sp>
        <p:nvSpPr>
          <p:cNvPr id="42" name="TextBox 42"/>
          <p:cNvSpPr txBox="1"/>
          <p:nvPr/>
        </p:nvSpPr>
        <p:spPr>
          <a:xfrm>
            <a:off x="584324" y="6791800"/>
            <a:ext cx="8787824" cy="4182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Montserrat"/>
              </a:rPr>
              <a:t>Itens podem ser adicionados apenas no menor índice (zero)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584324" y="7130586"/>
            <a:ext cx="7307270" cy="4182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Montserrat"/>
              </a:rPr>
              <a:t>Saída deve ser feita pelo maior índice ocupado</a:t>
            </a:r>
          </a:p>
        </p:txBody>
      </p:sp>
      <p:sp>
        <p:nvSpPr>
          <p:cNvPr id="44" name="TextBox 44"/>
          <p:cNvSpPr txBox="1"/>
          <p:nvPr/>
        </p:nvSpPr>
        <p:spPr>
          <a:xfrm>
            <a:off x="4597487" y="1368440"/>
            <a:ext cx="7307270" cy="4182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Montserrat"/>
              </a:rPr>
              <a:t>Primeiro a Chegar Primeiro a Sair (PCPS)</a:t>
            </a:r>
          </a:p>
        </p:txBody>
      </p:sp>
      <p:sp>
        <p:nvSpPr>
          <p:cNvPr id="45" name="TextBox 45"/>
          <p:cNvSpPr txBox="1"/>
          <p:nvPr/>
        </p:nvSpPr>
        <p:spPr>
          <a:xfrm>
            <a:off x="4597487" y="1695679"/>
            <a:ext cx="7307270" cy="4182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Montserrat"/>
              </a:rPr>
              <a:t>First In, First Out (FIFO)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3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678" y="5566335"/>
            <a:ext cx="16230600" cy="2921219"/>
            <a:chOff x="0" y="0"/>
            <a:chExt cx="21403936" cy="3852327"/>
          </a:xfrm>
        </p:grpSpPr>
        <p:sp>
          <p:nvSpPr>
            <p:cNvPr id="3" name="Freeform 3"/>
            <p:cNvSpPr/>
            <p:nvPr/>
          </p:nvSpPr>
          <p:spPr>
            <a:xfrm>
              <a:off x="31750" y="31750"/>
              <a:ext cx="21340435" cy="3788827"/>
            </a:xfrm>
            <a:custGeom>
              <a:avLst/>
              <a:gdLst/>
              <a:ahLst/>
              <a:cxnLst/>
              <a:rect l="l" t="t" r="r" b="b"/>
              <a:pathLst>
                <a:path w="21340435" h="3788827">
                  <a:moveTo>
                    <a:pt x="21247726" y="3788827"/>
                  </a:moveTo>
                  <a:lnTo>
                    <a:pt x="92710" y="3788827"/>
                  </a:lnTo>
                  <a:cubicBezTo>
                    <a:pt x="41910" y="3788827"/>
                    <a:pt x="0" y="3746917"/>
                    <a:pt x="0" y="3696117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21246457" y="0"/>
                  </a:lnTo>
                  <a:cubicBezTo>
                    <a:pt x="21297257" y="0"/>
                    <a:pt x="21339166" y="41910"/>
                    <a:pt x="21339166" y="92710"/>
                  </a:cubicBezTo>
                  <a:lnTo>
                    <a:pt x="21339166" y="3694847"/>
                  </a:lnTo>
                  <a:cubicBezTo>
                    <a:pt x="21340435" y="3746917"/>
                    <a:pt x="21298526" y="3788827"/>
                    <a:pt x="21247726" y="3788827"/>
                  </a:cubicBezTo>
                  <a:close/>
                </a:path>
              </a:pathLst>
            </a:custGeom>
            <a:solidFill>
              <a:srgbClr val="DFD8CA"/>
            </a:solidFill>
          </p:spPr>
        </p:sp>
        <p:sp>
          <p:nvSpPr>
            <p:cNvPr id="4" name="Freeform 4"/>
            <p:cNvSpPr/>
            <p:nvPr/>
          </p:nvSpPr>
          <p:spPr>
            <a:xfrm>
              <a:off x="0" y="0"/>
              <a:ext cx="21403935" cy="3852328"/>
            </a:xfrm>
            <a:custGeom>
              <a:avLst/>
              <a:gdLst/>
              <a:ahLst/>
              <a:cxnLst/>
              <a:rect l="l" t="t" r="r" b="b"/>
              <a:pathLst>
                <a:path w="21403935" h="3852328">
                  <a:moveTo>
                    <a:pt x="21279476" y="59690"/>
                  </a:moveTo>
                  <a:cubicBezTo>
                    <a:pt x="21315035" y="59690"/>
                    <a:pt x="21344246" y="88900"/>
                    <a:pt x="21344246" y="124460"/>
                  </a:cubicBezTo>
                  <a:lnTo>
                    <a:pt x="21344246" y="3727867"/>
                  </a:lnTo>
                  <a:cubicBezTo>
                    <a:pt x="21344246" y="3763428"/>
                    <a:pt x="21315035" y="3792637"/>
                    <a:pt x="21279476" y="3792637"/>
                  </a:cubicBezTo>
                  <a:lnTo>
                    <a:pt x="124460" y="3792637"/>
                  </a:lnTo>
                  <a:cubicBezTo>
                    <a:pt x="88900" y="3792637"/>
                    <a:pt x="59690" y="3763428"/>
                    <a:pt x="59690" y="3727867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21279476" y="59690"/>
                  </a:lnTo>
                  <a:moveTo>
                    <a:pt x="2127947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3727867"/>
                  </a:lnTo>
                  <a:cubicBezTo>
                    <a:pt x="0" y="3796447"/>
                    <a:pt x="55880" y="3852328"/>
                    <a:pt x="124460" y="3852328"/>
                  </a:cubicBezTo>
                  <a:lnTo>
                    <a:pt x="21279476" y="3852328"/>
                  </a:lnTo>
                  <a:cubicBezTo>
                    <a:pt x="21348057" y="3852328"/>
                    <a:pt x="21403935" y="3796447"/>
                    <a:pt x="21403935" y="3727867"/>
                  </a:cubicBezTo>
                  <a:lnTo>
                    <a:pt x="21403935" y="124460"/>
                  </a:lnTo>
                  <a:cubicBezTo>
                    <a:pt x="21403935" y="55880"/>
                    <a:pt x="21348057" y="0"/>
                    <a:pt x="21279476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5" name="AutoShape 5"/>
          <p:cNvSpPr/>
          <p:nvPr/>
        </p:nvSpPr>
        <p:spPr>
          <a:xfrm rot="2017">
            <a:off x="1028682" y="6183413"/>
            <a:ext cx="16230603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6" name="Group 6"/>
          <p:cNvGrpSpPr/>
          <p:nvPr/>
        </p:nvGrpSpPr>
        <p:grpSpPr>
          <a:xfrm>
            <a:off x="3584083" y="6068125"/>
            <a:ext cx="280984" cy="278202"/>
            <a:chOff x="0" y="0"/>
            <a:chExt cx="1008785" cy="998798"/>
          </a:xfrm>
        </p:grpSpPr>
        <p:sp>
          <p:nvSpPr>
            <p:cNvPr id="7" name="Freeform 7"/>
            <p:cNvSpPr/>
            <p:nvPr/>
          </p:nvSpPr>
          <p:spPr>
            <a:xfrm>
              <a:off x="31750" y="31750"/>
              <a:ext cx="945285" cy="935298"/>
            </a:xfrm>
            <a:custGeom>
              <a:avLst/>
              <a:gdLst/>
              <a:ahLst/>
              <a:cxnLst/>
              <a:rect l="l" t="t" r="r" b="b"/>
              <a:pathLst>
                <a:path w="945285" h="935298">
                  <a:moveTo>
                    <a:pt x="852575" y="935298"/>
                  </a:moveTo>
                  <a:lnTo>
                    <a:pt x="92710" y="935298"/>
                  </a:lnTo>
                  <a:cubicBezTo>
                    <a:pt x="41910" y="935298"/>
                    <a:pt x="0" y="893388"/>
                    <a:pt x="0" y="842588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851305" y="0"/>
                  </a:lnTo>
                  <a:cubicBezTo>
                    <a:pt x="902105" y="0"/>
                    <a:pt x="944015" y="41910"/>
                    <a:pt x="944015" y="92710"/>
                  </a:cubicBezTo>
                  <a:lnTo>
                    <a:pt x="944015" y="841318"/>
                  </a:lnTo>
                  <a:cubicBezTo>
                    <a:pt x="945285" y="893388"/>
                    <a:pt x="903375" y="935298"/>
                    <a:pt x="852575" y="935298"/>
                  </a:cubicBezTo>
                  <a:close/>
                </a:path>
              </a:pathLst>
            </a:custGeom>
            <a:solidFill>
              <a:srgbClr val="B91646"/>
            </a:solidFill>
          </p:spPr>
        </p:sp>
        <p:sp>
          <p:nvSpPr>
            <p:cNvPr id="8" name="Freeform 8"/>
            <p:cNvSpPr/>
            <p:nvPr/>
          </p:nvSpPr>
          <p:spPr>
            <a:xfrm>
              <a:off x="0" y="0"/>
              <a:ext cx="1008785" cy="998799"/>
            </a:xfrm>
            <a:custGeom>
              <a:avLst/>
              <a:gdLst/>
              <a:ahLst/>
              <a:cxnLst/>
              <a:rect l="l" t="t" r="r" b="b"/>
              <a:pathLst>
                <a:path w="1008785" h="998799">
                  <a:moveTo>
                    <a:pt x="884325" y="59690"/>
                  </a:moveTo>
                  <a:cubicBezTo>
                    <a:pt x="919885" y="59690"/>
                    <a:pt x="949095" y="88900"/>
                    <a:pt x="949095" y="124460"/>
                  </a:cubicBezTo>
                  <a:lnTo>
                    <a:pt x="949095" y="874338"/>
                  </a:lnTo>
                  <a:cubicBezTo>
                    <a:pt x="949095" y="909899"/>
                    <a:pt x="919885" y="939108"/>
                    <a:pt x="884325" y="939108"/>
                  </a:cubicBezTo>
                  <a:lnTo>
                    <a:pt x="124460" y="939108"/>
                  </a:lnTo>
                  <a:cubicBezTo>
                    <a:pt x="88900" y="939108"/>
                    <a:pt x="59690" y="909899"/>
                    <a:pt x="59690" y="874338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884325" y="59690"/>
                  </a:lnTo>
                  <a:moveTo>
                    <a:pt x="884325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874338"/>
                  </a:lnTo>
                  <a:cubicBezTo>
                    <a:pt x="0" y="942919"/>
                    <a:pt x="55880" y="998799"/>
                    <a:pt x="124460" y="998799"/>
                  </a:cubicBezTo>
                  <a:lnTo>
                    <a:pt x="884325" y="998799"/>
                  </a:lnTo>
                  <a:cubicBezTo>
                    <a:pt x="952905" y="998799"/>
                    <a:pt x="1008785" y="942919"/>
                    <a:pt x="1008785" y="874338"/>
                  </a:cubicBezTo>
                  <a:lnTo>
                    <a:pt x="1008785" y="124460"/>
                  </a:lnTo>
                  <a:cubicBezTo>
                    <a:pt x="1008785" y="55880"/>
                    <a:pt x="952905" y="0"/>
                    <a:pt x="884325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9" name="Group 9"/>
          <p:cNvGrpSpPr/>
          <p:nvPr/>
        </p:nvGrpSpPr>
        <p:grpSpPr>
          <a:xfrm>
            <a:off x="14422911" y="6068125"/>
            <a:ext cx="280984" cy="278202"/>
            <a:chOff x="0" y="0"/>
            <a:chExt cx="1008785" cy="998798"/>
          </a:xfrm>
        </p:grpSpPr>
        <p:sp>
          <p:nvSpPr>
            <p:cNvPr id="10" name="Freeform 10"/>
            <p:cNvSpPr/>
            <p:nvPr/>
          </p:nvSpPr>
          <p:spPr>
            <a:xfrm>
              <a:off x="31750" y="31750"/>
              <a:ext cx="945285" cy="935298"/>
            </a:xfrm>
            <a:custGeom>
              <a:avLst/>
              <a:gdLst/>
              <a:ahLst/>
              <a:cxnLst/>
              <a:rect l="l" t="t" r="r" b="b"/>
              <a:pathLst>
                <a:path w="945285" h="935298">
                  <a:moveTo>
                    <a:pt x="852575" y="935298"/>
                  </a:moveTo>
                  <a:lnTo>
                    <a:pt x="92710" y="935298"/>
                  </a:lnTo>
                  <a:cubicBezTo>
                    <a:pt x="41910" y="935298"/>
                    <a:pt x="0" y="893388"/>
                    <a:pt x="0" y="842588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851305" y="0"/>
                  </a:lnTo>
                  <a:cubicBezTo>
                    <a:pt x="902105" y="0"/>
                    <a:pt x="944015" y="41910"/>
                    <a:pt x="944015" y="92710"/>
                  </a:cubicBezTo>
                  <a:lnTo>
                    <a:pt x="944015" y="841318"/>
                  </a:lnTo>
                  <a:cubicBezTo>
                    <a:pt x="945285" y="893388"/>
                    <a:pt x="903375" y="935298"/>
                    <a:pt x="852575" y="935298"/>
                  </a:cubicBezTo>
                  <a:close/>
                </a:path>
              </a:pathLst>
            </a:custGeom>
            <a:solidFill>
              <a:srgbClr val="105652"/>
            </a:solidFill>
          </p:spPr>
        </p:sp>
        <p:sp>
          <p:nvSpPr>
            <p:cNvPr id="11" name="Freeform 11"/>
            <p:cNvSpPr/>
            <p:nvPr/>
          </p:nvSpPr>
          <p:spPr>
            <a:xfrm>
              <a:off x="0" y="0"/>
              <a:ext cx="1008785" cy="998799"/>
            </a:xfrm>
            <a:custGeom>
              <a:avLst/>
              <a:gdLst/>
              <a:ahLst/>
              <a:cxnLst/>
              <a:rect l="l" t="t" r="r" b="b"/>
              <a:pathLst>
                <a:path w="1008785" h="998799">
                  <a:moveTo>
                    <a:pt x="884325" y="59690"/>
                  </a:moveTo>
                  <a:cubicBezTo>
                    <a:pt x="919885" y="59690"/>
                    <a:pt x="949095" y="88900"/>
                    <a:pt x="949095" y="124460"/>
                  </a:cubicBezTo>
                  <a:lnTo>
                    <a:pt x="949095" y="874338"/>
                  </a:lnTo>
                  <a:cubicBezTo>
                    <a:pt x="949095" y="909899"/>
                    <a:pt x="919885" y="939108"/>
                    <a:pt x="884325" y="939108"/>
                  </a:cubicBezTo>
                  <a:lnTo>
                    <a:pt x="124460" y="939108"/>
                  </a:lnTo>
                  <a:cubicBezTo>
                    <a:pt x="88900" y="939108"/>
                    <a:pt x="59690" y="909899"/>
                    <a:pt x="59690" y="874338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884325" y="59690"/>
                  </a:lnTo>
                  <a:moveTo>
                    <a:pt x="884325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874338"/>
                  </a:lnTo>
                  <a:cubicBezTo>
                    <a:pt x="0" y="942919"/>
                    <a:pt x="55880" y="998799"/>
                    <a:pt x="124460" y="998799"/>
                  </a:cubicBezTo>
                  <a:lnTo>
                    <a:pt x="884325" y="998799"/>
                  </a:lnTo>
                  <a:cubicBezTo>
                    <a:pt x="952905" y="998799"/>
                    <a:pt x="1008785" y="942919"/>
                    <a:pt x="1008785" y="874338"/>
                  </a:cubicBezTo>
                  <a:lnTo>
                    <a:pt x="1008785" y="124460"/>
                  </a:lnTo>
                  <a:cubicBezTo>
                    <a:pt x="1008785" y="55880"/>
                    <a:pt x="952905" y="0"/>
                    <a:pt x="884325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9003497" y="6068125"/>
            <a:ext cx="280984" cy="278202"/>
            <a:chOff x="0" y="0"/>
            <a:chExt cx="1008785" cy="998798"/>
          </a:xfrm>
        </p:grpSpPr>
        <p:sp>
          <p:nvSpPr>
            <p:cNvPr id="13" name="Freeform 13"/>
            <p:cNvSpPr/>
            <p:nvPr/>
          </p:nvSpPr>
          <p:spPr>
            <a:xfrm>
              <a:off x="31750" y="31750"/>
              <a:ext cx="945285" cy="935298"/>
            </a:xfrm>
            <a:custGeom>
              <a:avLst/>
              <a:gdLst/>
              <a:ahLst/>
              <a:cxnLst/>
              <a:rect l="l" t="t" r="r" b="b"/>
              <a:pathLst>
                <a:path w="945285" h="935298">
                  <a:moveTo>
                    <a:pt x="852575" y="935298"/>
                  </a:moveTo>
                  <a:lnTo>
                    <a:pt x="92710" y="935298"/>
                  </a:lnTo>
                  <a:cubicBezTo>
                    <a:pt x="41910" y="935298"/>
                    <a:pt x="0" y="893388"/>
                    <a:pt x="0" y="842588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851305" y="0"/>
                  </a:lnTo>
                  <a:cubicBezTo>
                    <a:pt x="902105" y="0"/>
                    <a:pt x="944015" y="41910"/>
                    <a:pt x="944015" y="92710"/>
                  </a:cubicBezTo>
                  <a:lnTo>
                    <a:pt x="944015" y="841318"/>
                  </a:lnTo>
                  <a:cubicBezTo>
                    <a:pt x="945285" y="893388"/>
                    <a:pt x="903375" y="935298"/>
                    <a:pt x="852575" y="935298"/>
                  </a:cubicBezTo>
                  <a:close/>
                </a:path>
              </a:pathLst>
            </a:custGeom>
            <a:solidFill>
              <a:srgbClr val="F9C041"/>
            </a:solidFill>
          </p:spPr>
        </p:sp>
        <p:sp>
          <p:nvSpPr>
            <p:cNvPr id="14" name="Freeform 14"/>
            <p:cNvSpPr/>
            <p:nvPr/>
          </p:nvSpPr>
          <p:spPr>
            <a:xfrm>
              <a:off x="0" y="0"/>
              <a:ext cx="1008785" cy="998799"/>
            </a:xfrm>
            <a:custGeom>
              <a:avLst/>
              <a:gdLst/>
              <a:ahLst/>
              <a:cxnLst/>
              <a:rect l="l" t="t" r="r" b="b"/>
              <a:pathLst>
                <a:path w="1008785" h="998799">
                  <a:moveTo>
                    <a:pt x="884325" y="59690"/>
                  </a:moveTo>
                  <a:cubicBezTo>
                    <a:pt x="919885" y="59690"/>
                    <a:pt x="949095" y="88900"/>
                    <a:pt x="949095" y="124460"/>
                  </a:cubicBezTo>
                  <a:lnTo>
                    <a:pt x="949095" y="874338"/>
                  </a:lnTo>
                  <a:cubicBezTo>
                    <a:pt x="949095" y="909899"/>
                    <a:pt x="919885" y="939108"/>
                    <a:pt x="884325" y="939108"/>
                  </a:cubicBezTo>
                  <a:lnTo>
                    <a:pt x="124460" y="939108"/>
                  </a:lnTo>
                  <a:cubicBezTo>
                    <a:pt x="88900" y="939108"/>
                    <a:pt x="59690" y="909899"/>
                    <a:pt x="59690" y="874338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884325" y="59690"/>
                  </a:lnTo>
                  <a:moveTo>
                    <a:pt x="884325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874338"/>
                  </a:lnTo>
                  <a:cubicBezTo>
                    <a:pt x="0" y="942919"/>
                    <a:pt x="55880" y="998799"/>
                    <a:pt x="124460" y="998799"/>
                  </a:cubicBezTo>
                  <a:lnTo>
                    <a:pt x="884325" y="998799"/>
                  </a:lnTo>
                  <a:cubicBezTo>
                    <a:pt x="952905" y="998799"/>
                    <a:pt x="1008785" y="942919"/>
                    <a:pt x="1008785" y="874338"/>
                  </a:cubicBezTo>
                  <a:lnTo>
                    <a:pt x="1008785" y="124460"/>
                  </a:lnTo>
                  <a:cubicBezTo>
                    <a:pt x="1008785" y="55880"/>
                    <a:pt x="952905" y="0"/>
                    <a:pt x="884325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15" name="AutoShape 15"/>
          <p:cNvSpPr/>
          <p:nvPr/>
        </p:nvSpPr>
        <p:spPr>
          <a:xfrm rot="2017">
            <a:off x="1028682" y="4298492"/>
            <a:ext cx="16230603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16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3129090" y="6303356"/>
            <a:ext cx="2868625" cy="1868192"/>
          </a:xfrm>
          <a:prstGeom prst="rect">
            <a:avLst/>
          </a:prstGeom>
        </p:spPr>
      </p:pic>
      <p:sp>
        <p:nvSpPr>
          <p:cNvPr id="17" name="TextBox 17"/>
          <p:cNvSpPr txBox="1"/>
          <p:nvPr/>
        </p:nvSpPr>
        <p:spPr>
          <a:xfrm>
            <a:off x="12836330" y="6475965"/>
            <a:ext cx="3454146" cy="13610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958"/>
              </a:lnSpc>
            </a:pPr>
            <a:r>
              <a:rPr lang="en-US" sz="7827">
                <a:solidFill>
                  <a:srgbClr val="000000"/>
                </a:solidFill>
                <a:latin typeface="Bebas Neue Bold"/>
              </a:rPr>
              <a:t>Pilha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640138" y="6475965"/>
            <a:ext cx="4168873" cy="13610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958"/>
              </a:lnSpc>
            </a:pPr>
            <a:r>
              <a:rPr lang="en-US" sz="7827">
                <a:solidFill>
                  <a:srgbClr val="000000"/>
                </a:solidFill>
                <a:latin typeface="Bebas Neue Bold"/>
              </a:rPr>
              <a:t>Lista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7493088" y="6475965"/>
            <a:ext cx="3301802" cy="13610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958"/>
              </a:lnSpc>
            </a:pPr>
            <a:r>
              <a:rPr lang="en-US" sz="7827">
                <a:solidFill>
                  <a:srgbClr val="000000"/>
                </a:solidFill>
                <a:latin typeface="Bebas Neue Bold"/>
              </a:rPr>
              <a:t>Fila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4767613" y="1295400"/>
            <a:ext cx="8752774" cy="19583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522"/>
              </a:lnSpc>
            </a:pPr>
            <a:r>
              <a:rPr lang="en-US" sz="14522">
                <a:solidFill>
                  <a:srgbClr val="000000"/>
                </a:solidFill>
                <a:latin typeface="Bebas Neue Bold"/>
              </a:rPr>
              <a:t>COLEÇÕES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3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816618" y="4674887"/>
            <a:ext cx="1872255" cy="1831641"/>
            <a:chOff x="0" y="0"/>
            <a:chExt cx="381954" cy="37366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81954" cy="373669"/>
            </a:xfrm>
            <a:custGeom>
              <a:avLst/>
              <a:gdLst/>
              <a:ahLst/>
              <a:cxnLst/>
              <a:rect l="l" t="t" r="r" b="b"/>
              <a:pathLst>
                <a:path w="381954" h="373669">
                  <a:moveTo>
                    <a:pt x="186834" y="0"/>
                  </a:moveTo>
                  <a:lnTo>
                    <a:pt x="195120" y="0"/>
                  </a:lnTo>
                  <a:cubicBezTo>
                    <a:pt x="244671" y="0"/>
                    <a:pt x="292193" y="19684"/>
                    <a:pt x="327232" y="54723"/>
                  </a:cubicBezTo>
                  <a:cubicBezTo>
                    <a:pt x="362270" y="89761"/>
                    <a:pt x="381954" y="137283"/>
                    <a:pt x="381954" y="186834"/>
                  </a:cubicBezTo>
                  <a:lnTo>
                    <a:pt x="381954" y="186834"/>
                  </a:lnTo>
                  <a:cubicBezTo>
                    <a:pt x="381954" y="236386"/>
                    <a:pt x="362270" y="283908"/>
                    <a:pt x="327232" y="318946"/>
                  </a:cubicBezTo>
                  <a:cubicBezTo>
                    <a:pt x="292193" y="353984"/>
                    <a:pt x="244671" y="373669"/>
                    <a:pt x="195120" y="373669"/>
                  </a:cubicBezTo>
                  <a:lnTo>
                    <a:pt x="186834" y="373669"/>
                  </a:lnTo>
                  <a:cubicBezTo>
                    <a:pt x="137283" y="373669"/>
                    <a:pt x="89761" y="353984"/>
                    <a:pt x="54723" y="318946"/>
                  </a:cubicBezTo>
                  <a:cubicBezTo>
                    <a:pt x="19684" y="283908"/>
                    <a:pt x="0" y="236386"/>
                    <a:pt x="0" y="186834"/>
                  </a:cubicBezTo>
                  <a:lnTo>
                    <a:pt x="0" y="186834"/>
                  </a:lnTo>
                  <a:cubicBezTo>
                    <a:pt x="0" y="137283"/>
                    <a:pt x="19684" y="89761"/>
                    <a:pt x="54723" y="54723"/>
                  </a:cubicBezTo>
                  <a:cubicBezTo>
                    <a:pt x="89761" y="19684"/>
                    <a:pt x="137283" y="0"/>
                    <a:pt x="186834" y="0"/>
                  </a:cubicBezTo>
                  <a:close/>
                </a:path>
              </a:pathLst>
            </a:custGeom>
            <a:solidFill>
              <a:srgbClr val="FECC1A"/>
            </a:solidFill>
            <a:ln w="38100">
              <a:solidFill>
                <a:srgbClr val="000000"/>
              </a:solidFill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r>
                <a:rPr lang="en-US" sz="2271">
                  <a:solidFill>
                    <a:srgbClr val="000000"/>
                  </a:solidFill>
                  <a:latin typeface="Montserrat"/>
                </a:rPr>
                <a:t>0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688873" y="4674887"/>
            <a:ext cx="1872255" cy="1831641"/>
            <a:chOff x="0" y="0"/>
            <a:chExt cx="381954" cy="373669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81954" cy="373669"/>
            </a:xfrm>
            <a:custGeom>
              <a:avLst/>
              <a:gdLst/>
              <a:ahLst/>
              <a:cxnLst/>
              <a:rect l="l" t="t" r="r" b="b"/>
              <a:pathLst>
                <a:path w="381954" h="373669">
                  <a:moveTo>
                    <a:pt x="186834" y="0"/>
                  </a:moveTo>
                  <a:lnTo>
                    <a:pt x="195120" y="0"/>
                  </a:lnTo>
                  <a:cubicBezTo>
                    <a:pt x="244671" y="0"/>
                    <a:pt x="292193" y="19684"/>
                    <a:pt x="327232" y="54723"/>
                  </a:cubicBezTo>
                  <a:cubicBezTo>
                    <a:pt x="362270" y="89761"/>
                    <a:pt x="381954" y="137283"/>
                    <a:pt x="381954" y="186834"/>
                  </a:cubicBezTo>
                  <a:lnTo>
                    <a:pt x="381954" y="186834"/>
                  </a:lnTo>
                  <a:cubicBezTo>
                    <a:pt x="381954" y="236386"/>
                    <a:pt x="362270" y="283908"/>
                    <a:pt x="327232" y="318946"/>
                  </a:cubicBezTo>
                  <a:cubicBezTo>
                    <a:pt x="292193" y="353984"/>
                    <a:pt x="244671" y="373669"/>
                    <a:pt x="195120" y="373669"/>
                  </a:cubicBezTo>
                  <a:lnTo>
                    <a:pt x="186834" y="373669"/>
                  </a:lnTo>
                  <a:cubicBezTo>
                    <a:pt x="137283" y="373669"/>
                    <a:pt x="89761" y="353984"/>
                    <a:pt x="54723" y="318946"/>
                  </a:cubicBezTo>
                  <a:cubicBezTo>
                    <a:pt x="19684" y="283908"/>
                    <a:pt x="0" y="236386"/>
                    <a:pt x="0" y="186834"/>
                  </a:cubicBezTo>
                  <a:lnTo>
                    <a:pt x="0" y="186834"/>
                  </a:lnTo>
                  <a:cubicBezTo>
                    <a:pt x="0" y="137283"/>
                    <a:pt x="19684" y="89761"/>
                    <a:pt x="54723" y="54723"/>
                  </a:cubicBezTo>
                  <a:cubicBezTo>
                    <a:pt x="89761" y="19684"/>
                    <a:pt x="137283" y="0"/>
                    <a:pt x="186834" y="0"/>
                  </a:cubicBezTo>
                  <a:close/>
                </a:path>
              </a:pathLst>
            </a:custGeom>
            <a:solidFill>
              <a:srgbClr val="FECC1A"/>
            </a:solidFill>
            <a:ln w="38100">
              <a:solidFill>
                <a:srgbClr val="000000"/>
              </a:solidFill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r>
                <a:rPr lang="en-US" sz="2271">
                  <a:solidFill>
                    <a:srgbClr val="000000"/>
                  </a:solidFill>
                  <a:latin typeface="Montserrat"/>
                </a:rPr>
                <a:t>1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7561128" y="4674887"/>
            <a:ext cx="1872255" cy="1831641"/>
            <a:chOff x="0" y="0"/>
            <a:chExt cx="381954" cy="373669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381954" cy="373669"/>
            </a:xfrm>
            <a:custGeom>
              <a:avLst/>
              <a:gdLst/>
              <a:ahLst/>
              <a:cxnLst/>
              <a:rect l="l" t="t" r="r" b="b"/>
              <a:pathLst>
                <a:path w="381954" h="373669">
                  <a:moveTo>
                    <a:pt x="186834" y="0"/>
                  </a:moveTo>
                  <a:lnTo>
                    <a:pt x="195120" y="0"/>
                  </a:lnTo>
                  <a:cubicBezTo>
                    <a:pt x="244671" y="0"/>
                    <a:pt x="292193" y="19684"/>
                    <a:pt x="327232" y="54723"/>
                  </a:cubicBezTo>
                  <a:cubicBezTo>
                    <a:pt x="362270" y="89761"/>
                    <a:pt x="381954" y="137283"/>
                    <a:pt x="381954" y="186834"/>
                  </a:cubicBezTo>
                  <a:lnTo>
                    <a:pt x="381954" y="186834"/>
                  </a:lnTo>
                  <a:cubicBezTo>
                    <a:pt x="381954" y="236386"/>
                    <a:pt x="362270" y="283908"/>
                    <a:pt x="327232" y="318946"/>
                  </a:cubicBezTo>
                  <a:cubicBezTo>
                    <a:pt x="292193" y="353984"/>
                    <a:pt x="244671" y="373669"/>
                    <a:pt x="195120" y="373669"/>
                  </a:cubicBezTo>
                  <a:lnTo>
                    <a:pt x="186834" y="373669"/>
                  </a:lnTo>
                  <a:cubicBezTo>
                    <a:pt x="137283" y="373669"/>
                    <a:pt x="89761" y="353984"/>
                    <a:pt x="54723" y="318946"/>
                  </a:cubicBezTo>
                  <a:cubicBezTo>
                    <a:pt x="19684" y="283908"/>
                    <a:pt x="0" y="236386"/>
                    <a:pt x="0" y="186834"/>
                  </a:cubicBezTo>
                  <a:lnTo>
                    <a:pt x="0" y="186834"/>
                  </a:lnTo>
                  <a:cubicBezTo>
                    <a:pt x="0" y="137283"/>
                    <a:pt x="19684" y="89761"/>
                    <a:pt x="54723" y="54723"/>
                  </a:cubicBezTo>
                  <a:cubicBezTo>
                    <a:pt x="89761" y="19684"/>
                    <a:pt x="137283" y="0"/>
                    <a:pt x="186834" y="0"/>
                  </a:cubicBezTo>
                  <a:close/>
                </a:path>
              </a:pathLst>
            </a:custGeom>
            <a:solidFill>
              <a:srgbClr val="FECC1A"/>
            </a:solidFill>
            <a:ln w="38100">
              <a:solidFill>
                <a:srgbClr val="000000"/>
              </a:solidFill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r>
                <a:rPr lang="en-US" sz="2271">
                  <a:solidFill>
                    <a:srgbClr val="000000"/>
                  </a:solidFill>
                  <a:latin typeface="Montserrat"/>
                </a:rPr>
                <a:t>2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9433383" y="4674887"/>
            <a:ext cx="1872255" cy="1831641"/>
            <a:chOff x="0" y="0"/>
            <a:chExt cx="381954" cy="373669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381954" cy="373669"/>
            </a:xfrm>
            <a:custGeom>
              <a:avLst/>
              <a:gdLst/>
              <a:ahLst/>
              <a:cxnLst/>
              <a:rect l="l" t="t" r="r" b="b"/>
              <a:pathLst>
                <a:path w="381954" h="373669">
                  <a:moveTo>
                    <a:pt x="186834" y="0"/>
                  </a:moveTo>
                  <a:lnTo>
                    <a:pt x="195120" y="0"/>
                  </a:lnTo>
                  <a:cubicBezTo>
                    <a:pt x="244671" y="0"/>
                    <a:pt x="292193" y="19684"/>
                    <a:pt x="327232" y="54723"/>
                  </a:cubicBezTo>
                  <a:cubicBezTo>
                    <a:pt x="362270" y="89761"/>
                    <a:pt x="381954" y="137283"/>
                    <a:pt x="381954" y="186834"/>
                  </a:cubicBezTo>
                  <a:lnTo>
                    <a:pt x="381954" y="186834"/>
                  </a:lnTo>
                  <a:cubicBezTo>
                    <a:pt x="381954" y="236386"/>
                    <a:pt x="362270" y="283908"/>
                    <a:pt x="327232" y="318946"/>
                  </a:cubicBezTo>
                  <a:cubicBezTo>
                    <a:pt x="292193" y="353984"/>
                    <a:pt x="244671" y="373669"/>
                    <a:pt x="195120" y="373669"/>
                  </a:cubicBezTo>
                  <a:lnTo>
                    <a:pt x="186834" y="373669"/>
                  </a:lnTo>
                  <a:cubicBezTo>
                    <a:pt x="137283" y="373669"/>
                    <a:pt x="89761" y="353984"/>
                    <a:pt x="54723" y="318946"/>
                  </a:cubicBezTo>
                  <a:cubicBezTo>
                    <a:pt x="19684" y="283908"/>
                    <a:pt x="0" y="236386"/>
                    <a:pt x="0" y="186834"/>
                  </a:cubicBezTo>
                  <a:lnTo>
                    <a:pt x="0" y="186834"/>
                  </a:lnTo>
                  <a:cubicBezTo>
                    <a:pt x="0" y="137283"/>
                    <a:pt x="19684" y="89761"/>
                    <a:pt x="54723" y="54723"/>
                  </a:cubicBezTo>
                  <a:cubicBezTo>
                    <a:pt x="89761" y="19684"/>
                    <a:pt x="137283" y="0"/>
                    <a:pt x="186834" y="0"/>
                  </a:cubicBezTo>
                  <a:close/>
                </a:path>
              </a:pathLst>
            </a:custGeom>
            <a:solidFill>
              <a:srgbClr val="FECC1A"/>
            </a:solidFill>
            <a:ln w="38100">
              <a:solidFill>
                <a:srgbClr val="000000"/>
              </a:solidFill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r>
                <a:rPr lang="en-US" sz="2271">
                  <a:solidFill>
                    <a:srgbClr val="000000"/>
                  </a:solidFill>
                  <a:latin typeface="Montserrat"/>
                </a:rPr>
                <a:t>3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11517767" y="5243099"/>
            <a:ext cx="695216" cy="695216"/>
            <a:chOff x="0" y="0"/>
            <a:chExt cx="812800" cy="812800"/>
          </a:xfrm>
        </p:grpSpPr>
        <p:sp>
          <p:nvSpPr>
            <p:cNvPr id="15" name="Freeform 15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76200" y="0"/>
              <a:ext cx="6604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12422533" y="5243099"/>
            <a:ext cx="695216" cy="695216"/>
            <a:chOff x="0" y="0"/>
            <a:chExt cx="812800" cy="812800"/>
          </a:xfrm>
        </p:grpSpPr>
        <p:sp>
          <p:nvSpPr>
            <p:cNvPr id="18" name="Freeform 18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9" name="TextBox 19"/>
            <p:cNvSpPr txBox="1"/>
            <p:nvPr/>
          </p:nvSpPr>
          <p:spPr>
            <a:xfrm>
              <a:off x="76200" y="0"/>
              <a:ext cx="6604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3327300" y="5243099"/>
            <a:ext cx="695216" cy="695216"/>
            <a:chOff x="0" y="0"/>
            <a:chExt cx="812800" cy="812800"/>
          </a:xfrm>
        </p:grpSpPr>
        <p:sp>
          <p:nvSpPr>
            <p:cNvPr id="21" name="Freeform 21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22" name="TextBox 22"/>
            <p:cNvSpPr txBox="1"/>
            <p:nvPr/>
          </p:nvSpPr>
          <p:spPr>
            <a:xfrm>
              <a:off x="76200" y="0"/>
              <a:ext cx="6604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4232066" y="4550955"/>
            <a:ext cx="1872255" cy="1831641"/>
            <a:chOff x="0" y="0"/>
            <a:chExt cx="381954" cy="373669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381954" cy="373669"/>
            </a:xfrm>
            <a:custGeom>
              <a:avLst/>
              <a:gdLst/>
              <a:ahLst/>
              <a:cxnLst/>
              <a:rect l="l" t="t" r="r" b="b"/>
              <a:pathLst>
                <a:path w="381954" h="373669">
                  <a:moveTo>
                    <a:pt x="186834" y="0"/>
                  </a:moveTo>
                  <a:lnTo>
                    <a:pt x="195120" y="0"/>
                  </a:lnTo>
                  <a:cubicBezTo>
                    <a:pt x="244671" y="0"/>
                    <a:pt x="292193" y="19684"/>
                    <a:pt x="327232" y="54723"/>
                  </a:cubicBezTo>
                  <a:cubicBezTo>
                    <a:pt x="362270" y="89761"/>
                    <a:pt x="381954" y="137283"/>
                    <a:pt x="381954" y="186834"/>
                  </a:cubicBezTo>
                  <a:lnTo>
                    <a:pt x="381954" y="186834"/>
                  </a:lnTo>
                  <a:cubicBezTo>
                    <a:pt x="381954" y="236386"/>
                    <a:pt x="362270" y="283908"/>
                    <a:pt x="327232" y="318946"/>
                  </a:cubicBezTo>
                  <a:cubicBezTo>
                    <a:pt x="292193" y="353984"/>
                    <a:pt x="244671" y="373669"/>
                    <a:pt x="195120" y="373669"/>
                  </a:cubicBezTo>
                  <a:lnTo>
                    <a:pt x="186834" y="373669"/>
                  </a:lnTo>
                  <a:cubicBezTo>
                    <a:pt x="137283" y="373669"/>
                    <a:pt x="89761" y="353984"/>
                    <a:pt x="54723" y="318946"/>
                  </a:cubicBezTo>
                  <a:cubicBezTo>
                    <a:pt x="19684" y="283908"/>
                    <a:pt x="0" y="236386"/>
                    <a:pt x="0" y="186834"/>
                  </a:cubicBezTo>
                  <a:lnTo>
                    <a:pt x="0" y="186834"/>
                  </a:lnTo>
                  <a:cubicBezTo>
                    <a:pt x="0" y="137283"/>
                    <a:pt x="19684" y="89761"/>
                    <a:pt x="54723" y="54723"/>
                  </a:cubicBezTo>
                  <a:cubicBezTo>
                    <a:pt x="89761" y="19684"/>
                    <a:pt x="137283" y="0"/>
                    <a:pt x="186834" y="0"/>
                  </a:cubicBezTo>
                  <a:close/>
                </a:path>
              </a:pathLst>
            </a:custGeom>
            <a:solidFill>
              <a:srgbClr val="FECC1A"/>
            </a:solidFill>
            <a:ln w="38100">
              <a:solidFill>
                <a:srgbClr val="000000"/>
              </a:solidFill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r>
                <a:rPr lang="en-US" sz="2271">
                  <a:solidFill>
                    <a:srgbClr val="000000"/>
                  </a:solidFill>
                  <a:latin typeface="Montserrat"/>
                </a:rPr>
                <a:t>n</a:t>
              </a:r>
            </a:p>
          </p:txBody>
        </p:sp>
      </p:grpSp>
      <p:sp>
        <p:nvSpPr>
          <p:cNvPr id="26" name="TextBox 26"/>
          <p:cNvSpPr txBox="1"/>
          <p:nvPr/>
        </p:nvSpPr>
        <p:spPr>
          <a:xfrm>
            <a:off x="994301" y="1097635"/>
            <a:ext cx="7616349" cy="1597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1883"/>
              </a:lnSpc>
            </a:pPr>
            <a:r>
              <a:rPr lang="en-US" sz="11883">
                <a:solidFill>
                  <a:srgbClr val="000000"/>
                </a:solidFill>
                <a:latin typeface="Bebas Neue Bold"/>
              </a:rPr>
              <a:t>PILHA</a:t>
            </a:r>
          </a:p>
        </p:txBody>
      </p:sp>
      <p:pic>
        <p:nvPicPr>
          <p:cNvPr id="27" name="Picture 27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-5400000">
            <a:off x="2488835" y="4426630"/>
            <a:ext cx="1022628" cy="1632939"/>
          </a:xfrm>
          <a:prstGeom prst="rect">
            <a:avLst/>
          </a:prstGeom>
        </p:spPr>
      </p:pic>
      <p:pic>
        <p:nvPicPr>
          <p:cNvPr id="28" name="Picture 28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5269888">
            <a:off x="2507598" y="5024285"/>
            <a:ext cx="1022628" cy="1632939"/>
          </a:xfrm>
          <a:prstGeom prst="rect">
            <a:avLst/>
          </a:prstGeom>
        </p:spPr>
      </p:pic>
      <p:sp>
        <p:nvSpPr>
          <p:cNvPr id="29" name="TextBox 29"/>
          <p:cNvSpPr txBox="1"/>
          <p:nvPr/>
        </p:nvSpPr>
        <p:spPr>
          <a:xfrm>
            <a:off x="4597487" y="1368440"/>
            <a:ext cx="7307270" cy="4182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Montserrat"/>
              </a:rPr>
              <a:t>Primeiro a Chegar Último a Sair (PCUS)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4597487" y="1695679"/>
            <a:ext cx="7307270" cy="4182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Montserrat"/>
              </a:rPr>
              <a:t>First In, Last Out (FILO)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3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755383" y="2818806"/>
            <a:ext cx="1872255" cy="1831641"/>
            <a:chOff x="0" y="0"/>
            <a:chExt cx="381954" cy="37366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81954" cy="373669"/>
            </a:xfrm>
            <a:custGeom>
              <a:avLst/>
              <a:gdLst/>
              <a:ahLst/>
              <a:cxnLst/>
              <a:rect l="l" t="t" r="r" b="b"/>
              <a:pathLst>
                <a:path w="381954" h="373669">
                  <a:moveTo>
                    <a:pt x="186834" y="0"/>
                  </a:moveTo>
                  <a:lnTo>
                    <a:pt x="195120" y="0"/>
                  </a:lnTo>
                  <a:cubicBezTo>
                    <a:pt x="244671" y="0"/>
                    <a:pt x="292193" y="19684"/>
                    <a:pt x="327232" y="54723"/>
                  </a:cubicBezTo>
                  <a:cubicBezTo>
                    <a:pt x="362270" y="89761"/>
                    <a:pt x="381954" y="137283"/>
                    <a:pt x="381954" y="186834"/>
                  </a:cubicBezTo>
                  <a:lnTo>
                    <a:pt x="381954" y="186834"/>
                  </a:lnTo>
                  <a:cubicBezTo>
                    <a:pt x="381954" y="236386"/>
                    <a:pt x="362270" y="283908"/>
                    <a:pt x="327232" y="318946"/>
                  </a:cubicBezTo>
                  <a:cubicBezTo>
                    <a:pt x="292193" y="353984"/>
                    <a:pt x="244671" y="373669"/>
                    <a:pt x="195120" y="373669"/>
                  </a:cubicBezTo>
                  <a:lnTo>
                    <a:pt x="186834" y="373669"/>
                  </a:lnTo>
                  <a:cubicBezTo>
                    <a:pt x="137283" y="373669"/>
                    <a:pt x="89761" y="353984"/>
                    <a:pt x="54723" y="318946"/>
                  </a:cubicBezTo>
                  <a:cubicBezTo>
                    <a:pt x="19684" y="283908"/>
                    <a:pt x="0" y="236386"/>
                    <a:pt x="0" y="186834"/>
                  </a:cubicBezTo>
                  <a:lnTo>
                    <a:pt x="0" y="186834"/>
                  </a:lnTo>
                  <a:cubicBezTo>
                    <a:pt x="0" y="137283"/>
                    <a:pt x="19684" y="89761"/>
                    <a:pt x="54723" y="54723"/>
                  </a:cubicBezTo>
                  <a:cubicBezTo>
                    <a:pt x="89761" y="19684"/>
                    <a:pt x="137283" y="0"/>
                    <a:pt x="186834" y="0"/>
                  </a:cubicBezTo>
                  <a:close/>
                </a:path>
              </a:pathLst>
            </a:custGeom>
            <a:solidFill>
              <a:srgbClr val="FECC1A"/>
            </a:solidFill>
            <a:ln w="38100">
              <a:solidFill>
                <a:srgbClr val="000000"/>
              </a:solidFill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r>
                <a:rPr lang="en-US" sz="2271">
                  <a:solidFill>
                    <a:srgbClr val="000000"/>
                  </a:solidFill>
                  <a:latin typeface="Montserrat"/>
                </a:rPr>
                <a:t>0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627638" y="2818806"/>
            <a:ext cx="1872255" cy="1831641"/>
            <a:chOff x="0" y="0"/>
            <a:chExt cx="381954" cy="373669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81954" cy="373669"/>
            </a:xfrm>
            <a:custGeom>
              <a:avLst/>
              <a:gdLst/>
              <a:ahLst/>
              <a:cxnLst/>
              <a:rect l="l" t="t" r="r" b="b"/>
              <a:pathLst>
                <a:path w="381954" h="373669">
                  <a:moveTo>
                    <a:pt x="186834" y="0"/>
                  </a:moveTo>
                  <a:lnTo>
                    <a:pt x="195120" y="0"/>
                  </a:lnTo>
                  <a:cubicBezTo>
                    <a:pt x="244671" y="0"/>
                    <a:pt x="292193" y="19684"/>
                    <a:pt x="327232" y="54723"/>
                  </a:cubicBezTo>
                  <a:cubicBezTo>
                    <a:pt x="362270" y="89761"/>
                    <a:pt x="381954" y="137283"/>
                    <a:pt x="381954" y="186834"/>
                  </a:cubicBezTo>
                  <a:lnTo>
                    <a:pt x="381954" y="186834"/>
                  </a:lnTo>
                  <a:cubicBezTo>
                    <a:pt x="381954" y="236386"/>
                    <a:pt x="362270" y="283908"/>
                    <a:pt x="327232" y="318946"/>
                  </a:cubicBezTo>
                  <a:cubicBezTo>
                    <a:pt x="292193" y="353984"/>
                    <a:pt x="244671" y="373669"/>
                    <a:pt x="195120" y="373669"/>
                  </a:cubicBezTo>
                  <a:lnTo>
                    <a:pt x="186834" y="373669"/>
                  </a:lnTo>
                  <a:cubicBezTo>
                    <a:pt x="137283" y="373669"/>
                    <a:pt x="89761" y="353984"/>
                    <a:pt x="54723" y="318946"/>
                  </a:cubicBezTo>
                  <a:cubicBezTo>
                    <a:pt x="19684" y="283908"/>
                    <a:pt x="0" y="236386"/>
                    <a:pt x="0" y="186834"/>
                  </a:cubicBezTo>
                  <a:lnTo>
                    <a:pt x="0" y="186834"/>
                  </a:lnTo>
                  <a:cubicBezTo>
                    <a:pt x="0" y="137283"/>
                    <a:pt x="19684" y="89761"/>
                    <a:pt x="54723" y="54723"/>
                  </a:cubicBezTo>
                  <a:cubicBezTo>
                    <a:pt x="89761" y="19684"/>
                    <a:pt x="137283" y="0"/>
                    <a:pt x="186834" y="0"/>
                  </a:cubicBezTo>
                  <a:close/>
                </a:path>
              </a:pathLst>
            </a:custGeom>
            <a:solidFill>
              <a:srgbClr val="FECC1A"/>
            </a:solidFill>
            <a:ln w="38100">
              <a:solidFill>
                <a:srgbClr val="000000"/>
              </a:solidFill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r>
                <a:rPr lang="en-US" sz="2271">
                  <a:solidFill>
                    <a:srgbClr val="000000"/>
                  </a:solidFill>
                  <a:latin typeface="Montserrat"/>
                </a:rPr>
                <a:t>1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7499893" y="2818806"/>
            <a:ext cx="1872255" cy="1831641"/>
            <a:chOff x="0" y="0"/>
            <a:chExt cx="381954" cy="373669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381954" cy="373669"/>
            </a:xfrm>
            <a:custGeom>
              <a:avLst/>
              <a:gdLst/>
              <a:ahLst/>
              <a:cxnLst/>
              <a:rect l="l" t="t" r="r" b="b"/>
              <a:pathLst>
                <a:path w="381954" h="373669">
                  <a:moveTo>
                    <a:pt x="186834" y="0"/>
                  </a:moveTo>
                  <a:lnTo>
                    <a:pt x="195120" y="0"/>
                  </a:lnTo>
                  <a:cubicBezTo>
                    <a:pt x="244671" y="0"/>
                    <a:pt x="292193" y="19684"/>
                    <a:pt x="327232" y="54723"/>
                  </a:cubicBezTo>
                  <a:cubicBezTo>
                    <a:pt x="362270" y="89761"/>
                    <a:pt x="381954" y="137283"/>
                    <a:pt x="381954" y="186834"/>
                  </a:cubicBezTo>
                  <a:lnTo>
                    <a:pt x="381954" y="186834"/>
                  </a:lnTo>
                  <a:cubicBezTo>
                    <a:pt x="381954" y="236386"/>
                    <a:pt x="362270" y="283908"/>
                    <a:pt x="327232" y="318946"/>
                  </a:cubicBezTo>
                  <a:cubicBezTo>
                    <a:pt x="292193" y="353984"/>
                    <a:pt x="244671" y="373669"/>
                    <a:pt x="195120" y="373669"/>
                  </a:cubicBezTo>
                  <a:lnTo>
                    <a:pt x="186834" y="373669"/>
                  </a:lnTo>
                  <a:cubicBezTo>
                    <a:pt x="137283" y="373669"/>
                    <a:pt x="89761" y="353984"/>
                    <a:pt x="54723" y="318946"/>
                  </a:cubicBezTo>
                  <a:cubicBezTo>
                    <a:pt x="19684" y="283908"/>
                    <a:pt x="0" y="236386"/>
                    <a:pt x="0" y="186834"/>
                  </a:cubicBezTo>
                  <a:lnTo>
                    <a:pt x="0" y="186834"/>
                  </a:lnTo>
                  <a:cubicBezTo>
                    <a:pt x="0" y="137283"/>
                    <a:pt x="19684" y="89761"/>
                    <a:pt x="54723" y="54723"/>
                  </a:cubicBezTo>
                  <a:cubicBezTo>
                    <a:pt x="89761" y="19684"/>
                    <a:pt x="137283" y="0"/>
                    <a:pt x="186834" y="0"/>
                  </a:cubicBezTo>
                  <a:close/>
                </a:path>
              </a:pathLst>
            </a:custGeom>
            <a:solidFill>
              <a:srgbClr val="FECC1A"/>
            </a:solidFill>
            <a:ln w="38100">
              <a:solidFill>
                <a:srgbClr val="000000"/>
              </a:solidFill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r>
                <a:rPr lang="en-US" sz="2271">
                  <a:solidFill>
                    <a:srgbClr val="000000"/>
                  </a:solidFill>
                  <a:latin typeface="Montserrat"/>
                </a:rPr>
                <a:t>2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9372147" y="2818806"/>
            <a:ext cx="1872255" cy="1831641"/>
            <a:chOff x="0" y="0"/>
            <a:chExt cx="381954" cy="373669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381954" cy="373669"/>
            </a:xfrm>
            <a:custGeom>
              <a:avLst/>
              <a:gdLst/>
              <a:ahLst/>
              <a:cxnLst/>
              <a:rect l="l" t="t" r="r" b="b"/>
              <a:pathLst>
                <a:path w="381954" h="373669">
                  <a:moveTo>
                    <a:pt x="186834" y="0"/>
                  </a:moveTo>
                  <a:lnTo>
                    <a:pt x="195120" y="0"/>
                  </a:lnTo>
                  <a:cubicBezTo>
                    <a:pt x="244671" y="0"/>
                    <a:pt x="292193" y="19684"/>
                    <a:pt x="327232" y="54723"/>
                  </a:cubicBezTo>
                  <a:cubicBezTo>
                    <a:pt x="362270" y="89761"/>
                    <a:pt x="381954" y="137283"/>
                    <a:pt x="381954" y="186834"/>
                  </a:cubicBezTo>
                  <a:lnTo>
                    <a:pt x="381954" y="186834"/>
                  </a:lnTo>
                  <a:cubicBezTo>
                    <a:pt x="381954" y="236386"/>
                    <a:pt x="362270" y="283908"/>
                    <a:pt x="327232" y="318946"/>
                  </a:cubicBezTo>
                  <a:cubicBezTo>
                    <a:pt x="292193" y="353984"/>
                    <a:pt x="244671" y="373669"/>
                    <a:pt x="195120" y="373669"/>
                  </a:cubicBezTo>
                  <a:lnTo>
                    <a:pt x="186834" y="373669"/>
                  </a:lnTo>
                  <a:cubicBezTo>
                    <a:pt x="137283" y="373669"/>
                    <a:pt x="89761" y="353984"/>
                    <a:pt x="54723" y="318946"/>
                  </a:cubicBezTo>
                  <a:cubicBezTo>
                    <a:pt x="19684" y="283908"/>
                    <a:pt x="0" y="236386"/>
                    <a:pt x="0" y="186834"/>
                  </a:cubicBezTo>
                  <a:lnTo>
                    <a:pt x="0" y="186834"/>
                  </a:lnTo>
                  <a:cubicBezTo>
                    <a:pt x="0" y="137283"/>
                    <a:pt x="19684" y="89761"/>
                    <a:pt x="54723" y="54723"/>
                  </a:cubicBezTo>
                  <a:cubicBezTo>
                    <a:pt x="89761" y="19684"/>
                    <a:pt x="137283" y="0"/>
                    <a:pt x="186834" y="0"/>
                  </a:cubicBezTo>
                  <a:close/>
                </a:path>
              </a:pathLst>
            </a:custGeom>
            <a:solidFill>
              <a:srgbClr val="FECC1A"/>
            </a:solidFill>
            <a:ln w="38100">
              <a:solidFill>
                <a:srgbClr val="000000"/>
              </a:solidFill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r>
                <a:rPr lang="en-US" sz="2271">
                  <a:solidFill>
                    <a:srgbClr val="000000"/>
                  </a:solidFill>
                  <a:latin typeface="Montserrat"/>
                </a:rPr>
                <a:t>3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11456532" y="3387019"/>
            <a:ext cx="695216" cy="695216"/>
            <a:chOff x="0" y="0"/>
            <a:chExt cx="812800" cy="812800"/>
          </a:xfrm>
        </p:grpSpPr>
        <p:sp>
          <p:nvSpPr>
            <p:cNvPr id="15" name="Freeform 15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76200" y="0"/>
              <a:ext cx="6604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12361298" y="3387019"/>
            <a:ext cx="695216" cy="695216"/>
            <a:chOff x="0" y="0"/>
            <a:chExt cx="812800" cy="812800"/>
          </a:xfrm>
        </p:grpSpPr>
        <p:sp>
          <p:nvSpPr>
            <p:cNvPr id="18" name="Freeform 18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9" name="TextBox 19"/>
            <p:cNvSpPr txBox="1"/>
            <p:nvPr/>
          </p:nvSpPr>
          <p:spPr>
            <a:xfrm>
              <a:off x="76200" y="0"/>
              <a:ext cx="6604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3266064" y="3387019"/>
            <a:ext cx="695216" cy="695216"/>
            <a:chOff x="0" y="0"/>
            <a:chExt cx="812800" cy="812800"/>
          </a:xfrm>
        </p:grpSpPr>
        <p:sp>
          <p:nvSpPr>
            <p:cNvPr id="21" name="Freeform 21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22" name="TextBox 22"/>
            <p:cNvSpPr txBox="1"/>
            <p:nvPr/>
          </p:nvSpPr>
          <p:spPr>
            <a:xfrm>
              <a:off x="76200" y="0"/>
              <a:ext cx="6604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4170831" y="2694875"/>
            <a:ext cx="1872255" cy="1831641"/>
            <a:chOff x="0" y="0"/>
            <a:chExt cx="381954" cy="373669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381954" cy="373669"/>
            </a:xfrm>
            <a:custGeom>
              <a:avLst/>
              <a:gdLst/>
              <a:ahLst/>
              <a:cxnLst/>
              <a:rect l="l" t="t" r="r" b="b"/>
              <a:pathLst>
                <a:path w="381954" h="373669">
                  <a:moveTo>
                    <a:pt x="186834" y="0"/>
                  </a:moveTo>
                  <a:lnTo>
                    <a:pt x="195120" y="0"/>
                  </a:lnTo>
                  <a:cubicBezTo>
                    <a:pt x="244671" y="0"/>
                    <a:pt x="292193" y="19684"/>
                    <a:pt x="327232" y="54723"/>
                  </a:cubicBezTo>
                  <a:cubicBezTo>
                    <a:pt x="362270" y="89761"/>
                    <a:pt x="381954" y="137283"/>
                    <a:pt x="381954" y="186834"/>
                  </a:cubicBezTo>
                  <a:lnTo>
                    <a:pt x="381954" y="186834"/>
                  </a:lnTo>
                  <a:cubicBezTo>
                    <a:pt x="381954" y="236386"/>
                    <a:pt x="362270" y="283908"/>
                    <a:pt x="327232" y="318946"/>
                  </a:cubicBezTo>
                  <a:cubicBezTo>
                    <a:pt x="292193" y="353984"/>
                    <a:pt x="244671" y="373669"/>
                    <a:pt x="195120" y="373669"/>
                  </a:cubicBezTo>
                  <a:lnTo>
                    <a:pt x="186834" y="373669"/>
                  </a:lnTo>
                  <a:cubicBezTo>
                    <a:pt x="137283" y="373669"/>
                    <a:pt x="89761" y="353984"/>
                    <a:pt x="54723" y="318946"/>
                  </a:cubicBezTo>
                  <a:cubicBezTo>
                    <a:pt x="19684" y="283908"/>
                    <a:pt x="0" y="236386"/>
                    <a:pt x="0" y="186834"/>
                  </a:cubicBezTo>
                  <a:lnTo>
                    <a:pt x="0" y="186834"/>
                  </a:lnTo>
                  <a:cubicBezTo>
                    <a:pt x="0" y="137283"/>
                    <a:pt x="19684" y="89761"/>
                    <a:pt x="54723" y="54723"/>
                  </a:cubicBezTo>
                  <a:cubicBezTo>
                    <a:pt x="89761" y="19684"/>
                    <a:pt x="137283" y="0"/>
                    <a:pt x="186834" y="0"/>
                  </a:cubicBezTo>
                  <a:close/>
                </a:path>
              </a:pathLst>
            </a:custGeom>
            <a:solidFill>
              <a:srgbClr val="FECC1A"/>
            </a:solidFill>
            <a:ln w="38100">
              <a:solidFill>
                <a:srgbClr val="000000"/>
              </a:solidFill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r>
                <a:rPr lang="en-US" sz="2271">
                  <a:solidFill>
                    <a:srgbClr val="000000"/>
                  </a:solidFill>
                  <a:latin typeface="Montserrat"/>
                </a:rPr>
                <a:t>n</a:t>
              </a:r>
            </a:p>
          </p:txBody>
        </p:sp>
      </p:grpSp>
      <p:sp>
        <p:nvSpPr>
          <p:cNvPr id="26" name="TextBox 26"/>
          <p:cNvSpPr txBox="1"/>
          <p:nvPr/>
        </p:nvSpPr>
        <p:spPr>
          <a:xfrm>
            <a:off x="994301" y="1097635"/>
            <a:ext cx="7616349" cy="1597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1883"/>
              </a:lnSpc>
            </a:pPr>
            <a:r>
              <a:rPr lang="en-US" sz="11883">
                <a:solidFill>
                  <a:srgbClr val="000000"/>
                </a:solidFill>
                <a:latin typeface="Bebas Neue Bold"/>
              </a:rPr>
              <a:t>PILHA</a:t>
            </a:r>
          </a:p>
        </p:txBody>
      </p:sp>
      <p:pic>
        <p:nvPicPr>
          <p:cNvPr id="27" name="Picture 27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-5400000">
            <a:off x="2427600" y="2570549"/>
            <a:ext cx="1022628" cy="1632939"/>
          </a:xfrm>
          <a:prstGeom prst="rect">
            <a:avLst/>
          </a:prstGeom>
        </p:spPr>
      </p:pic>
      <p:pic>
        <p:nvPicPr>
          <p:cNvPr id="28" name="Picture 28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5269888">
            <a:off x="2446363" y="3168204"/>
            <a:ext cx="1022628" cy="1632939"/>
          </a:xfrm>
          <a:prstGeom prst="rect">
            <a:avLst/>
          </a:prstGeom>
        </p:spPr>
      </p:pic>
      <p:sp>
        <p:nvSpPr>
          <p:cNvPr id="29" name="TextBox 29"/>
          <p:cNvSpPr txBox="1"/>
          <p:nvPr/>
        </p:nvSpPr>
        <p:spPr>
          <a:xfrm>
            <a:off x="584324" y="6107646"/>
            <a:ext cx="7307270" cy="4182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Montserrat"/>
              </a:rPr>
              <a:t>Posições bem definidas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584324" y="6449723"/>
            <a:ext cx="8026326" cy="4182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Montserrat"/>
              </a:rPr>
              <a:t>Tamanho se adapta à posição ocupada de maior índice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584324" y="6791800"/>
            <a:ext cx="8787824" cy="4182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Montserrat"/>
              </a:rPr>
              <a:t>Itens podem ser adicionados apenas no menor índice (zero)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584324" y="7130586"/>
            <a:ext cx="7307270" cy="4182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Montserrat"/>
              </a:rPr>
              <a:t>Saída deve ser feita pelo menor índice ocupado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4597487" y="1368440"/>
            <a:ext cx="7307270" cy="4182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Montserrat"/>
              </a:rPr>
              <a:t>Primeiro a Chegar Último a Sair (PCUS)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4597487" y="1695679"/>
            <a:ext cx="7307270" cy="4182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Montserrat"/>
              </a:rPr>
              <a:t>First In, Last Out (FILO)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3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755383" y="2818806"/>
            <a:ext cx="1872255" cy="1831641"/>
            <a:chOff x="0" y="0"/>
            <a:chExt cx="381954" cy="37366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81954" cy="373669"/>
            </a:xfrm>
            <a:custGeom>
              <a:avLst/>
              <a:gdLst/>
              <a:ahLst/>
              <a:cxnLst/>
              <a:rect l="l" t="t" r="r" b="b"/>
              <a:pathLst>
                <a:path w="381954" h="373669">
                  <a:moveTo>
                    <a:pt x="186834" y="0"/>
                  </a:moveTo>
                  <a:lnTo>
                    <a:pt x="195120" y="0"/>
                  </a:lnTo>
                  <a:cubicBezTo>
                    <a:pt x="244671" y="0"/>
                    <a:pt x="292193" y="19684"/>
                    <a:pt x="327232" y="54723"/>
                  </a:cubicBezTo>
                  <a:cubicBezTo>
                    <a:pt x="362270" y="89761"/>
                    <a:pt x="381954" y="137283"/>
                    <a:pt x="381954" y="186834"/>
                  </a:cubicBezTo>
                  <a:lnTo>
                    <a:pt x="381954" y="186834"/>
                  </a:lnTo>
                  <a:cubicBezTo>
                    <a:pt x="381954" y="236386"/>
                    <a:pt x="362270" y="283908"/>
                    <a:pt x="327232" y="318946"/>
                  </a:cubicBezTo>
                  <a:cubicBezTo>
                    <a:pt x="292193" y="353984"/>
                    <a:pt x="244671" y="373669"/>
                    <a:pt x="195120" y="373669"/>
                  </a:cubicBezTo>
                  <a:lnTo>
                    <a:pt x="186834" y="373669"/>
                  </a:lnTo>
                  <a:cubicBezTo>
                    <a:pt x="137283" y="373669"/>
                    <a:pt x="89761" y="353984"/>
                    <a:pt x="54723" y="318946"/>
                  </a:cubicBezTo>
                  <a:cubicBezTo>
                    <a:pt x="19684" y="283908"/>
                    <a:pt x="0" y="236386"/>
                    <a:pt x="0" y="186834"/>
                  </a:cubicBezTo>
                  <a:lnTo>
                    <a:pt x="0" y="186834"/>
                  </a:lnTo>
                  <a:cubicBezTo>
                    <a:pt x="0" y="137283"/>
                    <a:pt x="19684" y="89761"/>
                    <a:pt x="54723" y="54723"/>
                  </a:cubicBezTo>
                  <a:cubicBezTo>
                    <a:pt x="89761" y="19684"/>
                    <a:pt x="137283" y="0"/>
                    <a:pt x="186834" y="0"/>
                  </a:cubicBezTo>
                  <a:close/>
                </a:path>
              </a:pathLst>
            </a:custGeom>
            <a:solidFill>
              <a:srgbClr val="FECC1A"/>
            </a:solidFill>
            <a:ln w="38100">
              <a:solidFill>
                <a:srgbClr val="000000"/>
              </a:solidFill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r>
                <a:rPr lang="en-US" sz="2271">
                  <a:solidFill>
                    <a:srgbClr val="000000"/>
                  </a:solidFill>
                  <a:latin typeface="Montserrat"/>
                </a:rPr>
                <a:t>0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627638" y="2818806"/>
            <a:ext cx="1872255" cy="1831641"/>
            <a:chOff x="0" y="0"/>
            <a:chExt cx="381954" cy="373669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81954" cy="373669"/>
            </a:xfrm>
            <a:custGeom>
              <a:avLst/>
              <a:gdLst/>
              <a:ahLst/>
              <a:cxnLst/>
              <a:rect l="l" t="t" r="r" b="b"/>
              <a:pathLst>
                <a:path w="381954" h="373669">
                  <a:moveTo>
                    <a:pt x="186834" y="0"/>
                  </a:moveTo>
                  <a:lnTo>
                    <a:pt x="195120" y="0"/>
                  </a:lnTo>
                  <a:cubicBezTo>
                    <a:pt x="244671" y="0"/>
                    <a:pt x="292193" y="19684"/>
                    <a:pt x="327232" y="54723"/>
                  </a:cubicBezTo>
                  <a:cubicBezTo>
                    <a:pt x="362270" y="89761"/>
                    <a:pt x="381954" y="137283"/>
                    <a:pt x="381954" y="186834"/>
                  </a:cubicBezTo>
                  <a:lnTo>
                    <a:pt x="381954" y="186834"/>
                  </a:lnTo>
                  <a:cubicBezTo>
                    <a:pt x="381954" y="236386"/>
                    <a:pt x="362270" y="283908"/>
                    <a:pt x="327232" y="318946"/>
                  </a:cubicBezTo>
                  <a:cubicBezTo>
                    <a:pt x="292193" y="353984"/>
                    <a:pt x="244671" y="373669"/>
                    <a:pt x="195120" y="373669"/>
                  </a:cubicBezTo>
                  <a:lnTo>
                    <a:pt x="186834" y="373669"/>
                  </a:lnTo>
                  <a:cubicBezTo>
                    <a:pt x="137283" y="373669"/>
                    <a:pt x="89761" y="353984"/>
                    <a:pt x="54723" y="318946"/>
                  </a:cubicBezTo>
                  <a:cubicBezTo>
                    <a:pt x="19684" y="283908"/>
                    <a:pt x="0" y="236386"/>
                    <a:pt x="0" y="186834"/>
                  </a:cubicBezTo>
                  <a:lnTo>
                    <a:pt x="0" y="186834"/>
                  </a:lnTo>
                  <a:cubicBezTo>
                    <a:pt x="0" y="137283"/>
                    <a:pt x="19684" y="89761"/>
                    <a:pt x="54723" y="54723"/>
                  </a:cubicBezTo>
                  <a:cubicBezTo>
                    <a:pt x="89761" y="19684"/>
                    <a:pt x="137283" y="0"/>
                    <a:pt x="186834" y="0"/>
                  </a:cubicBezTo>
                  <a:close/>
                </a:path>
              </a:pathLst>
            </a:custGeom>
            <a:solidFill>
              <a:srgbClr val="FECC1A"/>
            </a:solidFill>
            <a:ln w="38100">
              <a:solidFill>
                <a:srgbClr val="000000"/>
              </a:solidFill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r>
                <a:rPr lang="en-US" sz="2271">
                  <a:solidFill>
                    <a:srgbClr val="000000"/>
                  </a:solidFill>
                  <a:latin typeface="Montserrat"/>
                </a:rPr>
                <a:t>1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7499893" y="2818806"/>
            <a:ext cx="1872255" cy="1831641"/>
            <a:chOff x="0" y="0"/>
            <a:chExt cx="381954" cy="373669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381954" cy="373669"/>
            </a:xfrm>
            <a:custGeom>
              <a:avLst/>
              <a:gdLst/>
              <a:ahLst/>
              <a:cxnLst/>
              <a:rect l="l" t="t" r="r" b="b"/>
              <a:pathLst>
                <a:path w="381954" h="373669">
                  <a:moveTo>
                    <a:pt x="186834" y="0"/>
                  </a:moveTo>
                  <a:lnTo>
                    <a:pt x="195120" y="0"/>
                  </a:lnTo>
                  <a:cubicBezTo>
                    <a:pt x="244671" y="0"/>
                    <a:pt x="292193" y="19684"/>
                    <a:pt x="327232" y="54723"/>
                  </a:cubicBezTo>
                  <a:cubicBezTo>
                    <a:pt x="362270" y="89761"/>
                    <a:pt x="381954" y="137283"/>
                    <a:pt x="381954" y="186834"/>
                  </a:cubicBezTo>
                  <a:lnTo>
                    <a:pt x="381954" y="186834"/>
                  </a:lnTo>
                  <a:cubicBezTo>
                    <a:pt x="381954" y="236386"/>
                    <a:pt x="362270" y="283908"/>
                    <a:pt x="327232" y="318946"/>
                  </a:cubicBezTo>
                  <a:cubicBezTo>
                    <a:pt x="292193" y="353984"/>
                    <a:pt x="244671" y="373669"/>
                    <a:pt x="195120" y="373669"/>
                  </a:cubicBezTo>
                  <a:lnTo>
                    <a:pt x="186834" y="373669"/>
                  </a:lnTo>
                  <a:cubicBezTo>
                    <a:pt x="137283" y="373669"/>
                    <a:pt x="89761" y="353984"/>
                    <a:pt x="54723" y="318946"/>
                  </a:cubicBezTo>
                  <a:cubicBezTo>
                    <a:pt x="19684" y="283908"/>
                    <a:pt x="0" y="236386"/>
                    <a:pt x="0" y="186834"/>
                  </a:cubicBezTo>
                  <a:lnTo>
                    <a:pt x="0" y="186834"/>
                  </a:lnTo>
                  <a:cubicBezTo>
                    <a:pt x="0" y="137283"/>
                    <a:pt x="19684" y="89761"/>
                    <a:pt x="54723" y="54723"/>
                  </a:cubicBezTo>
                  <a:cubicBezTo>
                    <a:pt x="89761" y="19684"/>
                    <a:pt x="137283" y="0"/>
                    <a:pt x="186834" y="0"/>
                  </a:cubicBezTo>
                  <a:close/>
                </a:path>
              </a:pathLst>
            </a:custGeom>
            <a:solidFill>
              <a:srgbClr val="FECC1A"/>
            </a:solidFill>
            <a:ln w="38100">
              <a:solidFill>
                <a:srgbClr val="000000"/>
              </a:solidFill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r>
                <a:rPr lang="en-US" sz="2271">
                  <a:solidFill>
                    <a:srgbClr val="000000"/>
                  </a:solidFill>
                  <a:latin typeface="Montserrat"/>
                </a:rPr>
                <a:t>2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9372147" y="2818806"/>
            <a:ext cx="1872255" cy="1831641"/>
            <a:chOff x="0" y="0"/>
            <a:chExt cx="381954" cy="373669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381954" cy="373669"/>
            </a:xfrm>
            <a:custGeom>
              <a:avLst/>
              <a:gdLst/>
              <a:ahLst/>
              <a:cxnLst/>
              <a:rect l="l" t="t" r="r" b="b"/>
              <a:pathLst>
                <a:path w="381954" h="373669">
                  <a:moveTo>
                    <a:pt x="186834" y="0"/>
                  </a:moveTo>
                  <a:lnTo>
                    <a:pt x="195120" y="0"/>
                  </a:lnTo>
                  <a:cubicBezTo>
                    <a:pt x="244671" y="0"/>
                    <a:pt x="292193" y="19684"/>
                    <a:pt x="327232" y="54723"/>
                  </a:cubicBezTo>
                  <a:cubicBezTo>
                    <a:pt x="362270" y="89761"/>
                    <a:pt x="381954" y="137283"/>
                    <a:pt x="381954" y="186834"/>
                  </a:cubicBezTo>
                  <a:lnTo>
                    <a:pt x="381954" y="186834"/>
                  </a:lnTo>
                  <a:cubicBezTo>
                    <a:pt x="381954" y="236386"/>
                    <a:pt x="362270" y="283908"/>
                    <a:pt x="327232" y="318946"/>
                  </a:cubicBezTo>
                  <a:cubicBezTo>
                    <a:pt x="292193" y="353984"/>
                    <a:pt x="244671" y="373669"/>
                    <a:pt x="195120" y="373669"/>
                  </a:cubicBezTo>
                  <a:lnTo>
                    <a:pt x="186834" y="373669"/>
                  </a:lnTo>
                  <a:cubicBezTo>
                    <a:pt x="137283" y="373669"/>
                    <a:pt x="89761" y="353984"/>
                    <a:pt x="54723" y="318946"/>
                  </a:cubicBezTo>
                  <a:cubicBezTo>
                    <a:pt x="19684" y="283908"/>
                    <a:pt x="0" y="236386"/>
                    <a:pt x="0" y="186834"/>
                  </a:cubicBezTo>
                  <a:lnTo>
                    <a:pt x="0" y="186834"/>
                  </a:lnTo>
                  <a:cubicBezTo>
                    <a:pt x="0" y="137283"/>
                    <a:pt x="19684" y="89761"/>
                    <a:pt x="54723" y="54723"/>
                  </a:cubicBezTo>
                  <a:cubicBezTo>
                    <a:pt x="89761" y="19684"/>
                    <a:pt x="137283" y="0"/>
                    <a:pt x="186834" y="0"/>
                  </a:cubicBezTo>
                  <a:close/>
                </a:path>
              </a:pathLst>
            </a:custGeom>
            <a:solidFill>
              <a:srgbClr val="FECC1A"/>
            </a:solidFill>
            <a:ln w="38100">
              <a:solidFill>
                <a:srgbClr val="000000"/>
              </a:solidFill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r>
                <a:rPr lang="en-US" sz="2271">
                  <a:solidFill>
                    <a:srgbClr val="000000"/>
                  </a:solidFill>
                  <a:latin typeface="Montserrat"/>
                </a:rPr>
                <a:t>3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11456532" y="3387019"/>
            <a:ext cx="695216" cy="695216"/>
            <a:chOff x="0" y="0"/>
            <a:chExt cx="812800" cy="812800"/>
          </a:xfrm>
        </p:grpSpPr>
        <p:sp>
          <p:nvSpPr>
            <p:cNvPr id="15" name="Freeform 15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76200" y="0"/>
              <a:ext cx="6604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12361298" y="3387019"/>
            <a:ext cx="695216" cy="695216"/>
            <a:chOff x="0" y="0"/>
            <a:chExt cx="812800" cy="812800"/>
          </a:xfrm>
        </p:grpSpPr>
        <p:sp>
          <p:nvSpPr>
            <p:cNvPr id="18" name="Freeform 18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9" name="TextBox 19"/>
            <p:cNvSpPr txBox="1"/>
            <p:nvPr/>
          </p:nvSpPr>
          <p:spPr>
            <a:xfrm>
              <a:off x="76200" y="0"/>
              <a:ext cx="6604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3266064" y="3387019"/>
            <a:ext cx="695216" cy="695216"/>
            <a:chOff x="0" y="0"/>
            <a:chExt cx="812800" cy="812800"/>
          </a:xfrm>
        </p:grpSpPr>
        <p:sp>
          <p:nvSpPr>
            <p:cNvPr id="21" name="Freeform 21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22" name="TextBox 22"/>
            <p:cNvSpPr txBox="1"/>
            <p:nvPr/>
          </p:nvSpPr>
          <p:spPr>
            <a:xfrm>
              <a:off x="76200" y="0"/>
              <a:ext cx="6604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4170831" y="2694875"/>
            <a:ext cx="1872255" cy="1831641"/>
            <a:chOff x="0" y="0"/>
            <a:chExt cx="381954" cy="373669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381954" cy="373669"/>
            </a:xfrm>
            <a:custGeom>
              <a:avLst/>
              <a:gdLst/>
              <a:ahLst/>
              <a:cxnLst/>
              <a:rect l="l" t="t" r="r" b="b"/>
              <a:pathLst>
                <a:path w="381954" h="373669">
                  <a:moveTo>
                    <a:pt x="186834" y="0"/>
                  </a:moveTo>
                  <a:lnTo>
                    <a:pt x="195120" y="0"/>
                  </a:lnTo>
                  <a:cubicBezTo>
                    <a:pt x="244671" y="0"/>
                    <a:pt x="292193" y="19684"/>
                    <a:pt x="327232" y="54723"/>
                  </a:cubicBezTo>
                  <a:cubicBezTo>
                    <a:pt x="362270" y="89761"/>
                    <a:pt x="381954" y="137283"/>
                    <a:pt x="381954" y="186834"/>
                  </a:cubicBezTo>
                  <a:lnTo>
                    <a:pt x="381954" y="186834"/>
                  </a:lnTo>
                  <a:cubicBezTo>
                    <a:pt x="381954" y="236386"/>
                    <a:pt x="362270" y="283908"/>
                    <a:pt x="327232" y="318946"/>
                  </a:cubicBezTo>
                  <a:cubicBezTo>
                    <a:pt x="292193" y="353984"/>
                    <a:pt x="244671" y="373669"/>
                    <a:pt x="195120" y="373669"/>
                  </a:cubicBezTo>
                  <a:lnTo>
                    <a:pt x="186834" y="373669"/>
                  </a:lnTo>
                  <a:cubicBezTo>
                    <a:pt x="137283" y="373669"/>
                    <a:pt x="89761" y="353984"/>
                    <a:pt x="54723" y="318946"/>
                  </a:cubicBezTo>
                  <a:cubicBezTo>
                    <a:pt x="19684" y="283908"/>
                    <a:pt x="0" y="236386"/>
                    <a:pt x="0" y="186834"/>
                  </a:cubicBezTo>
                  <a:lnTo>
                    <a:pt x="0" y="186834"/>
                  </a:lnTo>
                  <a:cubicBezTo>
                    <a:pt x="0" y="137283"/>
                    <a:pt x="19684" y="89761"/>
                    <a:pt x="54723" y="54723"/>
                  </a:cubicBezTo>
                  <a:cubicBezTo>
                    <a:pt x="89761" y="19684"/>
                    <a:pt x="137283" y="0"/>
                    <a:pt x="186834" y="0"/>
                  </a:cubicBezTo>
                  <a:close/>
                </a:path>
              </a:pathLst>
            </a:custGeom>
            <a:solidFill>
              <a:srgbClr val="FECC1A"/>
            </a:solidFill>
            <a:ln w="38100">
              <a:solidFill>
                <a:srgbClr val="000000"/>
              </a:solidFill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r>
                <a:rPr lang="en-US" sz="2271">
                  <a:solidFill>
                    <a:srgbClr val="000000"/>
                  </a:solidFill>
                  <a:latin typeface="Montserrat"/>
                </a:rPr>
                <a:t>n</a:t>
              </a:r>
            </a:p>
          </p:txBody>
        </p:sp>
      </p:grpSp>
      <p:sp>
        <p:nvSpPr>
          <p:cNvPr id="26" name="TextBox 26"/>
          <p:cNvSpPr txBox="1"/>
          <p:nvPr/>
        </p:nvSpPr>
        <p:spPr>
          <a:xfrm>
            <a:off x="994301" y="1097635"/>
            <a:ext cx="7616349" cy="1597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1883"/>
              </a:lnSpc>
            </a:pPr>
            <a:r>
              <a:rPr lang="en-US" sz="11883">
                <a:solidFill>
                  <a:srgbClr val="000000"/>
                </a:solidFill>
                <a:latin typeface="Bebas Neue Bold"/>
              </a:rPr>
              <a:t>PILHA</a:t>
            </a:r>
          </a:p>
        </p:txBody>
      </p:sp>
      <p:pic>
        <p:nvPicPr>
          <p:cNvPr id="27" name="Picture 27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-5400000">
            <a:off x="2427600" y="2570549"/>
            <a:ext cx="1022628" cy="1632939"/>
          </a:xfrm>
          <a:prstGeom prst="rect">
            <a:avLst/>
          </a:prstGeom>
        </p:spPr>
      </p:pic>
      <p:pic>
        <p:nvPicPr>
          <p:cNvPr id="28" name="Picture 28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5269888">
            <a:off x="2446363" y="3168204"/>
            <a:ext cx="1022628" cy="1632939"/>
          </a:xfrm>
          <a:prstGeom prst="rect">
            <a:avLst/>
          </a:prstGeom>
        </p:spPr>
      </p:pic>
      <p:sp>
        <p:nvSpPr>
          <p:cNvPr id="29" name="TextBox 29"/>
          <p:cNvSpPr txBox="1"/>
          <p:nvPr/>
        </p:nvSpPr>
        <p:spPr>
          <a:xfrm>
            <a:off x="584324" y="6107646"/>
            <a:ext cx="7307270" cy="4182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Montserrat"/>
              </a:rPr>
              <a:t>Posições bem definidas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584324" y="6449723"/>
            <a:ext cx="8026326" cy="4182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Montserrat"/>
              </a:rPr>
              <a:t>Tamanho se adapta à posição ocupada de maior índice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584324" y="6791800"/>
            <a:ext cx="8787824" cy="4182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Montserrat"/>
              </a:rPr>
              <a:t>Itens podem ser adicionados apenas no menor índice (zero)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584324" y="7130586"/>
            <a:ext cx="7307270" cy="4182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Montserrat"/>
              </a:rPr>
              <a:t>Saída deve ser feita pelo menor índice ocupado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4597487" y="1368440"/>
            <a:ext cx="7307270" cy="4182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Montserrat"/>
              </a:rPr>
              <a:t>Primeiro a Chegar Último a Sair (PCUS)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4597487" y="1695679"/>
            <a:ext cx="7307270" cy="4182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Montserrat"/>
              </a:rPr>
              <a:t>First In, Last Out (FILO)</a:t>
            </a:r>
          </a:p>
        </p:txBody>
      </p:sp>
      <p:grpSp>
        <p:nvGrpSpPr>
          <p:cNvPr id="35" name="Group 35"/>
          <p:cNvGrpSpPr/>
          <p:nvPr/>
        </p:nvGrpSpPr>
        <p:grpSpPr>
          <a:xfrm>
            <a:off x="10239120" y="6099773"/>
            <a:ext cx="5388596" cy="2861344"/>
            <a:chOff x="0" y="0"/>
            <a:chExt cx="1000214" cy="531114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1000214" cy="531114"/>
            </a:xfrm>
            <a:custGeom>
              <a:avLst/>
              <a:gdLst/>
              <a:ahLst/>
              <a:cxnLst/>
              <a:rect l="l" t="t" r="r" b="b"/>
              <a:pathLst>
                <a:path w="1000214" h="531114">
                  <a:moveTo>
                    <a:pt x="0" y="0"/>
                  </a:moveTo>
                  <a:lnTo>
                    <a:pt x="1000214" y="0"/>
                  </a:lnTo>
                  <a:lnTo>
                    <a:pt x="1000214" y="531114"/>
                  </a:lnTo>
                  <a:lnTo>
                    <a:pt x="0" y="531114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37" name="TextBox 37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38" name="Group 38"/>
          <p:cNvGrpSpPr/>
          <p:nvPr/>
        </p:nvGrpSpPr>
        <p:grpSpPr>
          <a:xfrm>
            <a:off x="10363057" y="5926797"/>
            <a:ext cx="5510852" cy="2938064"/>
            <a:chOff x="0" y="0"/>
            <a:chExt cx="1022907" cy="545354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1022907" cy="545354"/>
            </a:xfrm>
            <a:custGeom>
              <a:avLst/>
              <a:gdLst/>
              <a:ahLst/>
              <a:cxnLst/>
              <a:rect l="l" t="t" r="r" b="b"/>
              <a:pathLst>
                <a:path w="1022907" h="545354">
                  <a:moveTo>
                    <a:pt x="0" y="0"/>
                  </a:moveTo>
                  <a:lnTo>
                    <a:pt x="1022907" y="0"/>
                  </a:lnTo>
                  <a:lnTo>
                    <a:pt x="1022907" y="545354"/>
                  </a:lnTo>
                  <a:lnTo>
                    <a:pt x="0" y="545354"/>
                  </a:lnTo>
                  <a:close/>
                </a:path>
              </a:pathLst>
            </a:custGeom>
            <a:solidFill>
              <a:srgbClr val="4C618A"/>
            </a:solidFill>
            <a:ln w="57150">
              <a:solidFill>
                <a:srgbClr val="000000"/>
              </a:solidFill>
            </a:ln>
          </p:spPr>
        </p:sp>
        <p:sp>
          <p:nvSpPr>
            <p:cNvPr id="40" name="TextBox 40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41" name="Group 41"/>
          <p:cNvGrpSpPr/>
          <p:nvPr/>
        </p:nvGrpSpPr>
        <p:grpSpPr>
          <a:xfrm>
            <a:off x="10388701" y="5926797"/>
            <a:ext cx="5485208" cy="444817"/>
            <a:chOff x="0" y="0"/>
            <a:chExt cx="1155251" cy="93684"/>
          </a:xfrm>
        </p:grpSpPr>
        <p:sp>
          <p:nvSpPr>
            <p:cNvPr id="42" name="Freeform 42"/>
            <p:cNvSpPr/>
            <p:nvPr/>
          </p:nvSpPr>
          <p:spPr>
            <a:xfrm>
              <a:off x="0" y="0"/>
              <a:ext cx="1155251" cy="93684"/>
            </a:xfrm>
            <a:custGeom>
              <a:avLst/>
              <a:gdLst/>
              <a:ahLst/>
              <a:cxnLst/>
              <a:rect l="l" t="t" r="r" b="b"/>
              <a:pathLst>
                <a:path w="1155251" h="93684">
                  <a:moveTo>
                    <a:pt x="0" y="0"/>
                  </a:moveTo>
                  <a:lnTo>
                    <a:pt x="1155251" y="0"/>
                  </a:lnTo>
                  <a:lnTo>
                    <a:pt x="1155251" y="93684"/>
                  </a:lnTo>
                  <a:lnTo>
                    <a:pt x="0" y="93684"/>
                  </a:lnTo>
                  <a:close/>
                </a:path>
              </a:pathLst>
            </a:custGeom>
            <a:solidFill>
              <a:srgbClr val="FFFFFF"/>
            </a:solidFill>
            <a:ln w="57150">
              <a:solidFill>
                <a:srgbClr val="000000"/>
              </a:solidFill>
            </a:ln>
          </p:spPr>
        </p:sp>
        <p:sp>
          <p:nvSpPr>
            <p:cNvPr id="43" name="TextBox 43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pic>
        <p:nvPicPr>
          <p:cNvPr id="44" name="Picture 44"/>
          <p:cNvPicPr>
            <a:picLocks noChangeAspect="1"/>
          </p:cNvPicPr>
          <p:nvPr/>
        </p:nvPicPr>
        <p:blipFill>
          <a:blip r:embed="rId3"/>
          <a:srcRect t="25116" r="5098" b="33458"/>
          <a:stretch>
            <a:fillRect/>
          </a:stretch>
        </p:blipFill>
        <p:spPr>
          <a:xfrm>
            <a:off x="10478921" y="6035310"/>
            <a:ext cx="724992" cy="237351"/>
          </a:xfrm>
          <a:prstGeom prst="rect">
            <a:avLst/>
          </a:prstGeom>
        </p:spPr>
      </p:pic>
      <p:sp>
        <p:nvSpPr>
          <p:cNvPr id="45" name="TextBox 45"/>
          <p:cNvSpPr txBox="1"/>
          <p:nvPr/>
        </p:nvSpPr>
        <p:spPr>
          <a:xfrm>
            <a:off x="10672167" y="6474077"/>
            <a:ext cx="4340579" cy="22424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53"/>
              </a:lnSpc>
            </a:pPr>
            <a:r>
              <a:rPr lang="en-US" sz="2109">
                <a:solidFill>
                  <a:srgbClr val="FE8CFE"/>
                </a:solidFill>
                <a:latin typeface="Fira Code"/>
              </a:rPr>
              <a:t>export </a:t>
            </a:r>
            <a:r>
              <a:rPr lang="en-US" sz="2109">
                <a:solidFill>
                  <a:srgbClr val="2DBEB1"/>
                </a:solidFill>
                <a:latin typeface="Fira Code"/>
              </a:rPr>
              <a:t>interface 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IStack {</a:t>
            </a:r>
          </a:p>
          <a:p>
            <a:pPr>
              <a:lnSpc>
                <a:spcPts val="2953"/>
              </a:lnSpc>
            </a:pPr>
            <a:r>
              <a:rPr lang="en-US" sz="2109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2109">
                <a:solidFill>
                  <a:srgbClr val="F8BFA7"/>
                </a:solidFill>
                <a:latin typeface="Fira Code"/>
              </a:rPr>
              <a:t>push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(item: </a:t>
            </a:r>
            <a:r>
              <a:rPr lang="en-US" sz="2109">
                <a:solidFill>
                  <a:srgbClr val="70FEFE"/>
                </a:solidFill>
                <a:latin typeface="Fira Code"/>
              </a:rPr>
              <a:t>string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): </a:t>
            </a:r>
            <a:r>
              <a:rPr lang="en-US" sz="2109">
                <a:solidFill>
                  <a:srgbClr val="70FEFE"/>
                </a:solidFill>
                <a:latin typeface="Fira Code"/>
              </a:rPr>
              <a:t>void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2953"/>
              </a:lnSpc>
            </a:pPr>
            <a:r>
              <a:rPr lang="en-US" sz="2109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2109">
                <a:solidFill>
                  <a:srgbClr val="F8BFA7"/>
                </a:solidFill>
                <a:latin typeface="Fira Code"/>
              </a:rPr>
              <a:t>pop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(): </a:t>
            </a:r>
            <a:r>
              <a:rPr lang="en-US" sz="2109">
                <a:solidFill>
                  <a:srgbClr val="70FEFE"/>
                </a:solidFill>
                <a:latin typeface="Fira Code"/>
              </a:rPr>
              <a:t>string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2953"/>
              </a:lnSpc>
            </a:pPr>
            <a:r>
              <a:rPr lang="en-US" sz="2109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2109">
                <a:solidFill>
                  <a:srgbClr val="F8BFA7"/>
                </a:solidFill>
                <a:latin typeface="Fira Code"/>
              </a:rPr>
              <a:t>size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(): </a:t>
            </a:r>
            <a:r>
              <a:rPr lang="en-US" sz="2109">
                <a:solidFill>
                  <a:srgbClr val="70FEFE"/>
                </a:solidFill>
                <a:latin typeface="Fira Code"/>
              </a:rPr>
              <a:t>number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2953"/>
              </a:lnSpc>
            </a:pPr>
            <a:r>
              <a:rPr lang="en-US" sz="2109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2109">
                <a:solidFill>
                  <a:srgbClr val="F8BFA7"/>
                </a:solidFill>
                <a:latin typeface="Fira Code"/>
              </a:rPr>
              <a:t>isFull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(): </a:t>
            </a:r>
            <a:r>
              <a:rPr lang="en-US" sz="2109">
                <a:solidFill>
                  <a:srgbClr val="70FEFE"/>
                </a:solidFill>
                <a:latin typeface="Fira Code"/>
              </a:rPr>
              <a:t>boolean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2953"/>
              </a:lnSpc>
            </a:pPr>
            <a:r>
              <a:rPr lang="en-US" sz="2109">
                <a:solidFill>
                  <a:srgbClr val="FBF3E4"/>
                </a:solidFill>
                <a:latin typeface="Fira Code"/>
              </a:rPr>
              <a:t>}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3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335826" y="1247775"/>
            <a:ext cx="7616349" cy="1597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83"/>
              </a:lnSpc>
            </a:pPr>
            <a:r>
              <a:rPr lang="en-US" sz="11883">
                <a:solidFill>
                  <a:srgbClr val="000000"/>
                </a:solidFill>
                <a:latin typeface="Bebas Neue Bold"/>
              </a:rPr>
              <a:t>DESAFIO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10994409" y="3559131"/>
            <a:ext cx="5388596" cy="2861344"/>
            <a:chOff x="0" y="0"/>
            <a:chExt cx="1000214" cy="531114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000214" cy="531114"/>
            </a:xfrm>
            <a:custGeom>
              <a:avLst/>
              <a:gdLst/>
              <a:ahLst/>
              <a:cxnLst/>
              <a:rect l="l" t="t" r="r" b="b"/>
              <a:pathLst>
                <a:path w="1000214" h="531114">
                  <a:moveTo>
                    <a:pt x="0" y="0"/>
                  </a:moveTo>
                  <a:lnTo>
                    <a:pt x="1000214" y="0"/>
                  </a:lnTo>
                  <a:lnTo>
                    <a:pt x="1000214" y="531114"/>
                  </a:lnTo>
                  <a:lnTo>
                    <a:pt x="0" y="531114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1118346" y="3386155"/>
            <a:ext cx="5510852" cy="2938064"/>
            <a:chOff x="0" y="0"/>
            <a:chExt cx="1022907" cy="545354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022907" cy="545354"/>
            </a:xfrm>
            <a:custGeom>
              <a:avLst/>
              <a:gdLst/>
              <a:ahLst/>
              <a:cxnLst/>
              <a:rect l="l" t="t" r="r" b="b"/>
              <a:pathLst>
                <a:path w="1022907" h="545354">
                  <a:moveTo>
                    <a:pt x="0" y="0"/>
                  </a:moveTo>
                  <a:lnTo>
                    <a:pt x="1022907" y="0"/>
                  </a:lnTo>
                  <a:lnTo>
                    <a:pt x="1022907" y="545354"/>
                  </a:lnTo>
                  <a:lnTo>
                    <a:pt x="0" y="545354"/>
                  </a:lnTo>
                  <a:close/>
                </a:path>
              </a:pathLst>
            </a:custGeom>
            <a:solidFill>
              <a:srgbClr val="4C618A"/>
            </a:solidFill>
            <a:ln w="57150">
              <a:solidFill>
                <a:srgbClr val="000000"/>
              </a:solidFill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1143990" y="3386155"/>
            <a:ext cx="5485208" cy="444817"/>
            <a:chOff x="0" y="0"/>
            <a:chExt cx="1155251" cy="93684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155251" cy="93684"/>
            </a:xfrm>
            <a:custGeom>
              <a:avLst/>
              <a:gdLst/>
              <a:ahLst/>
              <a:cxnLst/>
              <a:rect l="l" t="t" r="r" b="b"/>
              <a:pathLst>
                <a:path w="1155251" h="93684">
                  <a:moveTo>
                    <a:pt x="0" y="0"/>
                  </a:moveTo>
                  <a:lnTo>
                    <a:pt x="1155251" y="0"/>
                  </a:lnTo>
                  <a:lnTo>
                    <a:pt x="1155251" y="93684"/>
                  </a:lnTo>
                  <a:lnTo>
                    <a:pt x="0" y="93684"/>
                  </a:lnTo>
                  <a:close/>
                </a:path>
              </a:pathLst>
            </a:custGeom>
            <a:solidFill>
              <a:srgbClr val="FFFFFF"/>
            </a:solidFill>
            <a:ln w="57150">
              <a:solidFill>
                <a:srgbClr val="000000"/>
              </a:solidFill>
            </a:ln>
          </p:spPr>
        </p:sp>
        <p:sp>
          <p:nvSpPr>
            <p:cNvPr id="11" name="TextBox 11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2"/>
          <a:srcRect t="25116" r="5098" b="33458"/>
          <a:stretch>
            <a:fillRect/>
          </a:stretch>
        </p:blipFill>
        <p:spPr>
          <a:xfrm>
            <a:off x="11234210" y="3494667"/>
            <a:ext cx="724992" cy="237351"/>
          </a:xfrm>
          <a:prstGeom prst="rect">
            <a:avLst/>
          </a:prstGeom>
        </p:spPr>
      </p:pic>
      <p:sp>
        <p:nvSpPr>
          <p:cNvPr id="13" name="TextBox 13"/>
          <p:cNvSpPr txBox="1"/>
          <p:nvPr/>
        </p:nvSpPr>
        <p:spPr>
          <a:xfrm>
            <a:off x="11427456" y="3933435"/>
            <a:ext cx="4822706" cy="22424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53"/>
              </a:lnSpc>
            </a:pPr>
            <a:r>
              <a:rPr lang="en-US" sz="2109">
                <a:solidFill>
                  <a:srgbClr val="FE8CFE"/>
                </a:solidFill>
                <a:latin typeface="Fira Code"/>
              </a:rPr>
              <a:t>export </a:t>
            </a:r>
            <a:r>
              <a:rPr lang="en-US" sz="2109">
                <a:solidFill>
                  <a:srgbClr val="2DBEB1"/>
                </a:solidFill>
                <a:latin typeface="Fira Code"/>
              </a:rPr>
              <a:t>interface 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IQueue {</a:t>
            </a:r>
          </a:p>
          <a:p>
            <a:pPr>
              <a:lnSpc>
                <a:spcPts val="2953"/>
              </a:lnSpc>
            </a:pPr>
            <a:r>
              <a:rPr lang="en-US" sz="2109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2109">
                <a:solidFill>
                  <a:srgbClr val="F8BFA7"/>
                </a:solidFill>
                <a:latin typeface="Fira Code"/>
              </a:rPr>
              <a:t>enqueue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(item: </a:t>
            </a:r>
            <a:r>
              <a:rPr lang="en-US" sz="2109">
                <a:solidFill>
                  <a:srgbClr val="70FEFE"/>
                </a:solidFill>
                <a:latin typeface="Fira Code"/>
              </a:rPr>
              <a:t>string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): </a:t>
            </a:r>
            <a:r>
              <a:rPr lang="en-US" sz="2109">
                <a:solidFill>
                  <a:srgbClr val="70FEFE"/>
                </a:solidFill>
                <a:latin typeface="Fira Code"/>
              </a:rPr>
              <a:t>void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2953"/>
              </a:lnSpc>
            </a:pPr>
            <a:r>
              <a:rPr lang="en-US" sz="2109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2109">
                <a:solidFill>
                  <a:srgbClr val="F8BFA7"/>
                </a:solidFill>
                <a:latin typeface="Fira Code"/>
              </a:rPr>
              <a:t>dequeue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(): </a:t>
            </a:r>
            <a:r>
              <a:rPr lang="en-US" sz="2109">
                <a:solidFill>
                  <a:srgbClr val="70FEFE"/>
                </a:solidFill>
                <a:latin typeface="Fira Code"/>
              </a:rPr>
              <a:t>string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2953"/>
              </a:lnSpc>
            </a:pPr>
            <a:r>
              <a:rPr lang="en-US" sz="2109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2109">
                <a:solidFill>
                  <a:srgbClr val="F8BFA7"/>
                </a:solidFill>
                <a:latin typeface="Fira Code"/>
              </a:rPr>
              <a:t>size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(): </a:t>
            </a:r>
            <a:r>
              <a:rPr lang="en-US" sz="2109">
                <a:solidFill>
                  <a:srgbClr val="70FEFE"/>
                </a:solidFill>
                <a:latin typeface="Fira Code"/>
              </a:rPr>
              <a:t>number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2953"/>
              </a:lnSpc>
            </a:pPr>
            <a:r>
              <a:rPr lang="en-US" sz="2109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2109">
                <a:solidFill>
                  <a:srgbClr val="F8BFA7"/>
                </a:solidFill>
                <a:latin typeface="Fira Code"/>
              </a:rPr>
              <a:t>isFull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(): </a:t>
            </a:r>
            <a:r>
              <a:rPr lang="en-US" sz="2109">
                <a:solidFill>
                  <a:srgbClr val="70FEFE"/>
                </a:solidFill>
                <a:latin typeface="Fira Code"/>
              </a:rPr>
              <a:t>boolean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2953"/>
              </a:lnSpc>
            </a:pPr>
            <a:r>
              <a:rPr lang="en-US" sz="2109">
                <a:solidFill>
                  <a:srgbClr val="FBF3E4"/>
                </a:solidFill>
                <a:latin typeface="Fira Code"/>
              </a:rPr>
              <a:t>}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773078" y="2768815"/>
            <a:ext cx="9453950" cy="4182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Montserrat"/>
              </a:rPr>
              <a:t>Implementar as interfaces de estruturas de dados apresentadas.</a:t>
            </a:r>
          </a:p>
        </p:txBody>
      </p:sp>
      <p:grpSp>
        <p:nvGrpSpPr>
          <p:cNvPr id="15" name="Group 15"/>
          <p:cNvGrpSpPr/>
          <p:nvPr/>
        </p:nvGrpSpPr>
        <p:grpSpPr>
          <a:xfrm>
            <a:off x="1198759" y="4151371"/>
            <a:ext cx="6880398" cy="3869482"/>
            <a:chOff x="0" y="0"/>
            <a:chExt cx="1297103" cy="729481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1297103" cy="729481"/>
            </a:xfrm>
            <a:custGeom>
              <a:avLst/>
              <a:gdLst/>
              <a:ahLst/>
              <a:cxnLst/>
              <a:rect l="l" t="t" r="r" b="b"/>
              <a:pathLst>
                <a:path w="1297103" h="729481">
                  <a:moveTo>
                    <a:pt x="0" y="0"/>
                  </a:moveTo>
                  <a:lnTo>
                    <a:pt x="1297103" y="0"/>
                  </a:lnTo>
                  <a:lnTo>
                    <a:pt x="1297103" y="729481"/>
                  </a:lnTo>
                  <a:lnTo>
                    <a:pt x="0" y="729481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7" name="TextBox 17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1320786" y="3981060"/>
            <a:ext cx="6991448" cy="3936407"/>
            <a:chOff x="0" y="0"/>
            <a:chExt cx="1318039" cy="742098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1318039" cy="742098"/>
            </a:xfrm>
            <a:custGeom>
              <a:avLst/>
              <a:gdLst/>
              <a:ahLst/>
              <a:cxnLst/>
              <a:rect l="l" t="t" r="r" b="b"/>
              <a:pathLst>
                <a:path w="1318039" h="742098">
                  <a:moveTo>
                    <a:pt x="0" y="0"/>
                  </a:moveTo>
                  <a:lnTo>
                    <a:pt x="1318039" y="0"/>
                  </a:lnTo>
                  <a:lnTo>
                    <a:pt x="1318039" y="742098"/>
                  </a:lnTo>
                  <a:lnTo>
                    <a:pt x="0" y="742098"/>
                  </a:lnTo>
                  <a:close/>
                </a:path>
              </a:pathLst>
            </a:custGeom>
            <a:solidFill>
              <a:srgbClr val="4C618A"/>
            </a:solidFill>
            <a:ln w="57150">
              <a:solidFill>
                <a:srgbClr val="000000"/>
              </a:solidFill>
            </a:ln>
          </p:spPr>
        </p:sp>
        <p:sp>
          <p:nvSpPr>
            <p:cNvPr id="20" name="TextBox 20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1348340" y="3981060"/>
            <a:ext cx="6963894" cy="454016"/>
            <a:chOff x="0" y="0"/>
            <a:chExt cx="1466680" cy="95621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1466680" cy="95621"/>
            </a:xfrm>
            <a:custGeom>
              <a:avLst/>
              <a:gdLst/>
              <a:ahLst/>
              <a:cxnLst/>
              <a:rect l="l" t="t" r="r" b="b"/>
              <a:pathLst>
                <a:path w="1466680" h="95621">
                  <a:moveTo>
                    <a:pt x="0" y="0"/>
                  </a:moveTo>
                  <a:lnTo>
                    <a:pt x="1466680" y="0"/>
                  </a:lnTo>
                  <a:lnTo>
                    <a:pt x="1466680" y="95621"/>
                  </a:lnTo>
                  <a:lnTo>
                    <a:pt x="0" y="95621"/>
                  </a:lnTo>
                  <a:close/>
                </a:path>
              </a:pathLst>
            </a:custGeom>
            <a:solidFill>
              <a:srgbClr val="FFFFFF"/>
            </a:solidFill>
            <a:ln w="57150">
              <a:solidFill>
                <a:srgbClr val="000000"/>
              </a:solidFill>
            </a:ln>
          </p:spPr>
        </p:sp>
        <p:sp>
          <p:nvSpPr>
            <p:cNvPr id="23" name="TextBox 23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pic>
        <p:nvPicPr>
          <p:cNvPr id="24" name="Picture 24"/>
          <p:cNvPicPr>
            <a:picLocks noChangeAspect="1"/>
          </p:cNvPicPr>
          <p:nvPr/>
        </p:nvPicPr>
        <p:blipFill>
          <a:blip r:embed="rId2"/>
          <a:srcRect t="25116" r="5098" b="33458"/>
          <a:stretch>
            <a:fillRect/>
          </a:stretch>
        </p:blipFill>
        <p:spPr>
          <a:xfrm>
            <a:off x="1434865" y="4087900"/>
            <a:ext cx="713822" cy="233694"/>
          </a:xfrm>
          <a:prstGeom prst="rect">
            <a:avLst/>
          </a:prstGeom>
        </p:spPr>
      </p:pic>
      <p:sp>
        <p:nvSpPr>
          <p:cNvPr id="25" name="TextBox 25"/>
          <p:cNvSpPr txBox="1"/>
          <p:nvPr/>
        </p:nvSpPr>
        <p:spPr>
          <a:xfrm>
            <a:off x="1625134" y="4519174"/>
            <a:ext cx="6488310" cy="32817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07"/>
              </a:lnSpc>
            </a:pPr>
            <a:r>
              <a:rPr lang="en-US" sz="2076">
                <a:solidFill>
                  <a:srgbClr val="FE8CFE"/>
                </a:solidFill>
                <a:latin typeface="Fira Code"/>
              </a:rPr>
              <a:t>export </a:t>
            </a:r>
            <a:r>
              <a:rPr lang="en-US" sz="2076">
                <a:solidFill>
                  <a:srgbClr val="2DBEB1"/>
                </a:solidFill>
                <a:latin typeface="Fira Code"/>
              </a:rPr>
              <a:t>interface </a:t>
            </a:r>
            <a:r>
              <a:rPr lang="en-US" sz="2076">
                <a:solidFill>
                  <a:srgbClr val="FBF3E4"/>
                </a:solidFill>
                <a:latin typeface="Fira Code"/>
              </a:rPr>
              <a:t>IList {</a:t>
            </a:r>
          </a:p>
          <a:p>
            <a:pPr>
              <a:lnSpc>
                <a:spcPts val="2907"/>
              </a:lnSpc>
            </a:pPr>
            <a:r>
              <a:rPr lang="en-US" sz="2076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2076">
                <a:solidFill>
                  <a:srgbClr val="F8BFA7"/>
                </a:solidFill>
                <a:latin typeface="Fira Code"/>
              </a:rPr>
              <a:t>add</a:t>
            </a:r>
            <a:r>
              <a:rPr lang="en-US" sz="2076">
                <a:solidFill>
                  <a:srgbClr val="FBF3E4"/>
                </a:solidFill>
                <a:latin typeface="Fira Code"/>
              </a:rPr>
              <a:t>(item: </a:t>
            </a:r>
            <a:r>
              <a:rPr lang="en-US" sz="2076">
                <a:solidFill>
                  <a:srgbClr val="70FEFE"/>
                </a:solidFill>
                <a:latin typeface="Fira Code"/>
              </a:rPr>
              <a:t>string</a:t>
            </a:r>
            <a:r>
              <a:rPr lang="en-US" sz="2076">
                <a:solidFill>
                  <a:srgbClr val="FBF3E4"/>
                </a:solidFill>
                <a:latin typeface="Fira Code"/>
              </a:rPr>
              <a:t>): </a:t>
            </a:r>
            <a:r>
              <a:rPr lang="en-US" sz="2076">
                <a:solidFill>
                  <a:srgbClr val="70FEFE"/>
                </a:solidFill>
                <a:latin typeface="Fira Code"/>
              </a:rPr>
              <a:t>void</a:t>
            </a:r>
            <a:r>
              <a:rPr lang="en-US" sz="2076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2907"/>
              </a:lnSpc>
            </a:pPr>
            <a:r>
              <a:rPr lang="en-US" sz="2076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2076">
                <a:solidFill>
                  <a:srgbClr val="F8BFA7"/>
                </a:solidFill>
                <a:latin typeface="Fira Code"/>
              </a:rPr>
              <a:t>remove</a:t>
            </a:r>
            <a:r>
              <a:rPr lang="en-US" sz="2076">
                <a:solidFill>
                  <a:srgbClr val="FBF3E4"/>
                </a:solidFill>
                <a:latin typeface="Fira Code"/>
              </a:rPr>
              <a:t>(): </a:t>
            </a:r>
            <a:r>
              <a:rPr lang="en-US" sz="2076">
                <a:solidFill>
                  <a:srgbClr val="70FEFE"/>
                </a:solidFill>
                <a:latin typeface="Fira Code"/>
              </a:rPr>
              <a:t>void</a:t>
            </a:r>
            <a:r>
              <a:rPr lang="en-US" sz="2076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2907"/>
              </a:lnSpc>
            </a:pPr>
            <a:r>
              <a:rPr lang="en-US" sz="2076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2076">
                <a:solidFill>
                  <a:srgbClr val="F8BFA7"/>
                </a:solidFill>
                <a:latin typeface="Fira Code"/>
              </a:rPr>
              <a:t>get</a:t>
            </a:r>
            <a:r>
              <a:rPr lang="en-US" sz="2076">
                <a:solidFill>
                  <a:srgbClr val="FBF3E4"/>
                </a:solidFill>
                <a:latin typeface="Fira Code"/>
              </a:rPr>
              <a:t>(index: </a:t>
            </a:r>
            <a:r>
              <a:rPr lang="en-US" sz="2076">
                <a:solidFill>
                  <a:srgbClr val="70FEFE"/>
                </a:solidFill>
                <a:latin typeface="Fira Code"/>
              </a:rPr>
              <a:t>number</a:t>
            </a:r>
            <a:r>
              <a:rPr lang="en-US" sz="2076">
                <a:solidFill>
                  <a:srgbClr val="FBF3E4"/>
                </a:solidFill>
                <a:latin typeface="Fira Code"/>
              </a:rPr>
              <a:t>): </a:t>
            </a:r>
            <a:r>
              <a:rPr lang="en-US" sz="2076">
                <a:solidFill>
                  <a:srgbClr val="70FEFE"/>
                </a:solidFill>
                <a:latin typeface="Fira Code"/>
              </a:rPr>
              <a:t>void</a:t>
            </a:r>
            <a:r>
              <a:rPr lang="en-US" sz="2076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2907"/>
              </a:lnSpc>
            </a:pPr>
            <a:r>
              <a:rPr lang="en-US" sz="2076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2076">
                <a:solidFill>
                  <a:srgbClr val="F8BFA7"/>
                </a:solidFill>
                <a:latin typeface="Fira Code"/>
              </a:rPr>
              <a:t>set</a:t>
            </a:r>
            <a:r>
              <a:rPr lang="en-US" sz="2076">
                <a:solidFill>
                  <a:srgbClr val="FBF3E4"/>
                </a:solidFill>
                <a:latin typeface="Fira Code"/>
              </a:rPr>
              <a:t>(index: </a:t>
            </a:r>
            <a:r>
              <a:rPr lang="en-US" sz="2076">
                <a:solidFill>
                  <a:srgbClr val="70FEFE"/>
                </a:solidFill>
                <a:latin typeface="Fira Code"/>
              </a:rPr>
              <a:t>number</a:t>
            </a:r>
            <a:r>
              <a:rPr lang="en-US" sz="2076">
                <a:solidFill>
                  <a:srgbClr val="FBF3E4"/>
                </a:solidFill>
                <a:latin typeface="Fira Code"/>
              </a:rPr>
              <a:t>, item:</a:t>
            </a:r>
            <a:r>
              <a:rPr lang="en-US" sz="2076">
                <a:solidFill>
                  <a:srgbClr val="70FEFE"/>
                </a:solidFill>
                <a:latin typeface="Fira Code"/>
              </a:rPr>
              <a:t> string</a:t>
            </a:r>
            <a:r>
              <a:rPr lang="en-US" sz="2076">
                <a:solidFill>
                  <a:srgbClr val="FBF3E4"/>
                </a:solidFill>
                <a:latin typeface="Fira Code"/>
              </a:rPr>
              <a:t>): </a:t>
            </a:r>
            <a:r>
              <a:rPr lang="en-US" sz="2076">
                <a:solidFill>
                  <a:srgbClr val="70FEFE"/>
                </a:solidFill>
                <a:latin typeface="Fira Code"/>
              </a:rPr>
              <a:t>void</a:t>
            </a:r>
            <a:r>
              <a:rPr lang="en-US" sz="2076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2907"/>
              </a:lnSpc>
            </a:pPr>
            <a:r>
              <a:rPr lang="en-US" sz="2076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2076">
                <a:solidFill>
                  <a:srgbClr val="F8BFA7"/>
                </a:solidFill>
                <a:latin typeface="Fira Code"/>
              </a:rPr>
              <a:t>contains</a:t>
            </a:r>
            <a:r>
              <a:rPr lang="en-US" sz="2076">
                <a:solidFill>
                  <a:srgbClr val="FBF3E4"/>
                </a:solidFill>
                <a:latin typeface="Fira Code"/>
              </a:rPr>
              <a:t>(item: </a:t>
            </a:r>
            <a:r>
              <a:rPr lang="en-US" sz="2076">
                <a:solidFill>
                  <a:srgbClr val="70FEFE"/>
                </a:solidFill>
                <a:latin typeface="Fira Code"/>
              </a:rPr>
              <a:t>string</a:t>
            </a:r>
            <a:r>
              <a:rPr lang="en-US" sz="2076">
                <a:solidFill>
                  <a:srgbClr val="FBF3E4"/>
                </a:solidFill>
                <a:latin typeface="Fira Code"/>
              </a:rPr>
              <a:t>): </a:t>
            </a:r>
            <a:r>
              <a:rPr lang="en-US" sz="2076">
                <a:solidFill>
                  <a:srgbClr val="70FEFE"/>
                </a:solidFill>
                <a:latin typeface="Fira Code"/>
              </a:rPr>
              <a:t>boolean</a:t>
            </a:r>
            <a:r>
              <a:rPr lang="en-US" sz="2076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2907"/>
              </a:lnSpc>
            </a:pPr>
            <a:r>
              <a:rPr lang="en-US" sz="2076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2076">
                <a:solidFill>
                  <a:srgbClr val="F8BFA7"/>
                </a:solidFill>
                <a:latin typeface="Fira Code"/>
              </a:rPr>
              <a:t>size</a:t>
            </a:r>
            <a:r>
              <a:rPr lang="en-US" sz="2076">
                <a:solidFill>
                  <a:srgbClr val="FBF3E4"/>
                </a:solidFill>
                <a:latin typeface="Fira Code"/>
              </a:rPr>
              <a:t>(): </a:t>
            </a:r>
            <a:r>
              <a:rPr lang="en-US" sz="2076">
                <a:solidFill>
                  <a:srgbClr val="70FEFE"/>
                </a:solidFill>
                <a:latin typeface="Fira Code"/>
              </a:rPr>
              <a:t>number</a:t>
            </a:r>
            <a:r>
              <a:rPr lang="en-US" sz="2076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2907"/>
              </a:lnSpc>
            </a:pPr>
            <a:r>
              <a:rPr lang="en-US" sz="2076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2076">
                <a:solidFill>
                  <a:srgbClr val="F8BFA7"/>
                </a:solidFill>
                <a:latin typeface="Fira Code"/>
              </a:rPr>
              <a:t>isEmpty</a:t>
            </a:r>
            <a:r>
              <a:rPr lang="en-US" sz="2076">
                <a:solidFill>
                  <a:srgbClr val="FBF3E4"/>
                </a:solidFill>
                <a:latin typeface="Fira Code"/>
              </a:rPr>
              <a:t>(): </a:t>
            </a:r>
            <a:r>
              <a:rPr lang="en-US" sz="2076">
                <a:solidFill>
                  <a:srgbClr val="70FEFE"/>
                </a:solidFill>
                <a:latin typeface="Fira Code"/>
              </a:rPr>
              <a:t>boolean</a:t>
            </a:r>
            <a:r>
              <a:rPr lang="en-US" sz="2076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2907"/>
              </a:lnSpc>
            </a:pPr>
            <a:r>
              <a:rPr lang="en-US" sz="2076">
                <a:solidFill>
                  <a:srgbClr val="FBF3E4"/>
                </a:solidFill>
                <a:latin typeface="Fira Code"/>
              </a:rPr>
              <a:t>}</a:t>
            </a:r>
          </a:p>
        </p:txBody>
      </p:sp>
      <p:grpSp>
        <p:nvGrpSpPr>
          <p:cNvPr id="26" name="Group 26"/>
          <p:cNvGrpSpPr/>
          <p:nvPr/>
        </p:nvGrpSpPr>
        <p:grpSpPr>
          <a:xfrm>
            <a:off x="8713631" y="7134590"/>
            <a:ext cx="5388596" cy="2861344"/>
            <a:chOff x="0" y="0"/>
            <a:chExt cx="1000214" cy="531114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1000214" cy="531114"/>
            </a:xfrm>
            <a:custGeom>
              <a:avLst/>
              <a:gdLst/>
              <a:ahLst/>
              <a:cxnLst/>
              <a:rect l="l" t="t" r="r" b="b"/>
              <a:pathLst>
                <a:path w="1000214" h="531114">
                  <a:moveTo>
                    <a:pt x="0" y="0"/>
                  </a:moveTo>
                  <a:lnTo>
                    <a:pt x="1000214" y="0"/>
                  </a:lnTo>
                  <a:lnTo>
                    <a:pt x="1000214" y="531114"/>
                  </a:lnTo>
                  <a:lnTo>
                    <a:pt x="0" y="531114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28" name="TextBox 28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8837568" y="6961614"/>
            <a:ext cx="5510852" cy="2938064"/>
            <a:chOff x="0" y="0"/>
            <a:chExt cx="1022907" cy="545354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1022907" cy="545354"/>
            </a:xfrm>
            <a:custGeom>
              <a:avLst/>
              <a:gdLst/>
              <a:ahLst/>
              <a:cxnLst/>
              <a:rect l="l" t="t" r="r" b="b"/>
              <a:pathLst>
                <a:path w="1022907" h="545354">
                  <a:moveTo>
                    <a:pt x="0" y="0"/>
                  </a:moveTo>
                  <a:lnTo>
                    <a:pt x="1022907" y="0"/>
                  </a:lnTo>
                  <a:lnTo>
                    <a:pt x="1022907" y="545354"/>
                  </a:lnTo>
                  <a:lnTo>
                    <a:pt x="0" y="545354"/>
                  </a:lnTo>
                  <a:close/>
                </a:path>
              </a:pathLst>
            </a:custGeom>
            <a:solidFill>
              <a:srgbClr val="4C618A"/>
            </a:solidFill>
            <a:ln w="57150">
              <a:solidFill>
                <a:srgbClr val="000000"/>
              </a:solidFill>
            </a:ln>
          </p:spPr>
        </p:sp>
        <p:sp>
          <p:nvSpPr>
            <p:cNvPr id="31" name="TextBox 31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8863213" y="6961614"/>
            <a:ext cx="5485208" cy="444817"/>
            <a:chOff x="0" y="0"/>
            <a:chExt cx="1155251" cy="93684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1155251" cy="93684"/>
            </a:xfrm>
            <a:custGeom>
              <a:avLst/>
              <a:gdLst/>
              <a:ahLst/>
              <a:cxnLst/>
              <a:rect l="l" t="t" r="r" b="b"/>
              <a:pathLst>
                <a:path w="1155251" h="93684">
                  <a:moveTo>
                    <a:pt x="0" y="0"/>
                  </a:moveTo>
                  <a:lnTo>
                    <a:pt x="1155251" y="0"/>
                  </a:lnTo>
                  <a:lnTo>
                    <a:pt x="1155251" y="93684"/>
                  </a:lnTo>
                  <a:lnTo>
                    <a:pt x="0" y="93684"/>
                  </a:lnTo>
                  <a:close/>
                </a:path>
              </a:pathLst>
            </a:custGeom>
            <a:solidFill>
              <a:srgbClr val="FFFFFF"/>
            </a:solidFill>
            <a:ln w="57150">
              <a:solidFill>
                <a:srgbClr val="000000"/>
              </a:solidFill>
            </a:ln>
          </p:spPr>
        </p:sp>
        <p:sp>
          <p:nvSpPr>
            <p:cNvPr id="34" name="TextBox 34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pic>
        <p:nvPicPr>
          <p:cNvPr id="35" name="Picture 35"/>
          <p:cNvPicPr>
            <a:picLocks noChangeAspect="1"/>
          </p:cNvPicPr>
          <p:nvPr/>
        </p:nvPicPr>
        <p:blipFill>
          <a:blip r:embed="rId2"/>
          <a:srcRect t="25116" r="5098" b="33458"/>
          <a:stretch>
            <a:fillRect/>
          </a:stretch>
        </p:blipFill>
        <p:spPr>
          <a:xfrm>
            <a:off x="8953433" y="7070127"/>
            <a:ext cx="724992" cy="237351"/>
          </a:xfrm>
          <a:prstGeom prst="rect">
            <a:avLst/>
          </a:prstGeom>
        </p:spPr>
      </p:pic>
      <p:sp>
        <p:nvSpPr>
          <p:cNvPr id="36" name="TextBox 36"/>
          <p:cNvSpPr txBox="1"/>
          <p:nvPr/>
        </p:nvSpPr>
        <p:spPr>
          <a:xfrm>
            <a:off x="9146679" y="7508894"/>
            <a:ext cx="4340579" cy="22424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53"/>
              </a:lnSpc>
            </a:pPr>
            <a:r>
              <a:rPr lang="en-US" sz="2109">
                <a:solidFill>
                  <a:srgbClr val="FE8CFE"/>
                </a:solidFill>
                <a:latin typeface="Fira Code"/>
              </a:rPr>
              <a:t>export </a:t>
            </a:r>
            <a:r>
              <a:rPr lang="en-US" sz="2109">
                <a:solidFill>
                  <a:srgbClr val="2DBEB1"/>
                </a:solidFill>
                <a:latin typeface="Fira Code"/>
              </a:rPr>
              <a:t>interface 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IStack {</a:t>
            </a:r>
          </a:p>
          <a:p>
            <a:pPr>
              <a:lnSpc>
                <a:spcPts val="2953"/>
              </a:lnSpc>
            </a:pPr>
            <a:r>
              <a:rPr lang="en-US" sz="2109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2109">
                <a:solidFill>
                  <a:srgbClr val="F8BFA7"/>
                </a:solidFill>
                <a:latin typeface="Fira Code"/>
              </a:rPr>
              <a:t>push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(item: </a:t>
            </a:r>
            <a:r>
              <a:rPr lang="en-US" sz="2109">
                <a:solidFill>
                  <a:srgbClr val="70FEFE"/>
                </a:solidFill>
                <a:latin typeface="Fira Code"/>
              </a:rPr>
              <a:t>string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): </a:t>
            </a:r>
            <a:r>
              <a:rPr lang="en-US" sz="2109">
                <a:solidFill>
                  <a:srgbClr val="70FEFE"/>
                </a:solidFill>
                <a:latin typeface="Fira Code"/>
              </a:rPr>
              <a:t>void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2953"/>
              </a:lnSpc>
            </a:pPr>
            <a:r>
              <a:rPr lang="en-US" sz="2109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2109">
                <a:solidFill>
                  <a:srgbClr val="F8BFA7"/>
                </a:solidFill>
                <a:latin typeface="Fira Code"/>
              </a:rPr>
              <a:t>pop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(): </a:t>
            </a:r>
            <a:r>
              <a:rPr lang="en-US" sz="2109">
                <a:solidFill>
                  <a:srgbClr val="70FEFE"/>
                </a:solidFill>
                <a:latin typeface="Fira Code"/>
              </a:rPr>
              <a:t>string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2953"/>
              </a:lnSpc>
            </a:pPr>
            <a:r>
              <a:rPr lang="en-US" sz="2109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2109">
                <a:solidFill>
                  <a:srgbClr val="F8BFA7"/>
                </a:solidFill>
                <a:latin typeface="Fira Code"/>
              </a:rPr>
              <a:t>size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(): </a:t>
            </a:r>
            <a:r>
              <a:rPr lang="en-US" sz="2109">
                <a:solidFill>
                  <a:srgbClr val="70FEFE"/>
                </a:solidFill>
                <a:latin typeface="Fira Code"/>
              </a:rPr>
              <a:t>number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2953"/>
              </a:lnSpc>
            </a:pPr>
            <a:r>
              <a:rPr lang="en-US" sz="2109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2109">
                <a:solidFill>
                  <a:srgbClr val="F8BFA7"/>
                </a:solidFill>
                <a:latin typeface="Fira Code"/>
              </a:rPr>
              <a:t>isFull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(): </a:t>
            </a:r>
            <a:r>
              <a:rPr lang="en-US" sz="2109">
                <a:solidFill>
                  <a:srgbClr val="70FEFE"/>
                </a:solidFill>
                <a:latin typeface="Fira Code"/>
              </a:rPr>
              <a:t>boolean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2953"/>
              </a:lnSpc>
            </a:pPr>
            <a:r>
              <a:rPr lang="en-US" sz="2109">
                <a:solidFill>
                  <a:srgbClr val="FBF3E4"/>
                </a:solidFill>
                <a:latin typeface="Fira Code"/>
              </a:rPr>
              <a:t>}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3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5400000">
            <a:off x="9636970" y="1387773"/>
            <a:ext cx="6443387" cy="8801273"/>
            <a:chOff x="0" y="0"/>
            <a:chExt cx="12644421" cy="17271506"/>
          </a:xfrm>
        </p:grpSpPr>
        <p:sp>
          <p:nvSpPr>
            <p:cNvPr id="3" name="Freeform 3"/>
            <p:cNvSpPr/>
            <p:nvPr/>
          </p:nvSpPr>
          <p:spPr>
            <a:xfrm>
              <a:off x="31750" y="31750"/>
              <a:ext cx="12580921" cy="17208007"/>
            </a:xfrm>
            <a:custGeom>
              <a:avLst/>
              <a:gdLst/>
              <a:ahLst/>
              <a:cxnLst/>
              <a:rect l="l" t="t" r="r" b="b"/>
              <a:pathLst>
                <a:path w="12580921" h="17208007">
                  <a:moveTo>
                    <a:pt x="12488211" y="17208007"/>
                  </a:moveTo>
                  <a:lnTo>
                    <a:pt x="92710" y="17208007"/>
                  </a:lnTo>
                  <a:cubicBezTo>
                    <a:pt x="41910" y="17208007"/>
                    <a:pt x="0" y="17166096"/>
                    <a:pt x="0" y="1711529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2486941" y="0"/>
                  </a:lnTo>
                  <a:cubicBezTo>
                    <a:pt x="12537741" y="0"/>
                    <a:pt x="12579652" y="41910"/>
                    <a:pt x="12579652" y="92710"/>
                  </a:cubicBezTo>
                  <a:lnTo>
                    <a:pt x="12579652" y="17114027"/>
                  </a:lnTo>
                  <a:cubicBezTo>
                    <a:pt x="12580921" y="17166096"/>
                    <a:pt x="12539011" y="17208007"/>
                    <a:pt x="12488211" y="17208007"/>
                  </a:cubicBezTo>
                  <a:close/>
                </a:path>
              </a:pathLst>
            </a:custGeom>
            <a:solidFill>
              <a:srgbClr val="DFD8CA"/>
            </a:solidFill>
          </p:spPr>
        </p:sp>
        <p:sp>
          <p:nvSpPr>
            <p:cNvPr id="4" name="Freeform 4"/>
            <p:cNvSpPr/>
            <p:nvPr/>
          </p:nvSpPr>
          <p:spPr>
            <a:xfrm>
              <a:off x="0" y="0"/>
              <a:ext cx="12644421" cy="17271507"/>
            </a:xfrm>
            <a:custGeom>
              <a:avLst/>
              <a:gdLst/>
              <a:ahLst/>
              <a:cxnLst/>
              <a:rect l="l" t="t" r="r" b="b"/>
              <a:pathLst>
                <a:path w="12644421" h="17271507">
                  <a:moveTo>
                    <a:pt x="12519961" y="59690"/>
                  </a:moveTo>
                  <a:cubicBezTo>
                    <a:pt x="12555521" y="59690"/>
                    <a:pt x="12584731" y="88900"/>
                    <a:pt x="12584731" y="124460"/>
                  </a:cubicBezTo>
                  <a:lnTo>
                    <a:pt x="12584731" y="17147046"/>
                  </a:lnTo>
                  <a:cubicBezTo>
                    <a:pt x="12584731" y="17182607"/>
                    <a:pt x="12555521" y="17211816"/>
                    <a:pt x="12519961" y="17211816"/>
                  </a:cubicBezTo>
                  <a:lnTo>
                    <a:pt x="124460" y="17211816"/>
                  </a:lnTo>
                  <a:cubicBezTo>
                    <a:pt x="88900" y="17211816"/>
                    <a:pt x="59690" y="17182607"/>
                    <a:pt x="59690" y="1714704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2519961" y="59690"/>
                  </a:lnTo>
                  <a:moveTo>
                    <a:pt x="12519961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17147046"/>
                  </a:lnTo>
                  <a:cubicBezTo>
                    <a:pt x="0" y="17215627"/>
                    <a:pt x="55880" y="17271507"/>
                    <a:pt x="124460" y="17271507"/>
                  </a:cubicBezTo>
                  <a:lnTo>
                    <a:pt x="12519961" y="17271507"/>
                  </a:lnTo>
                  <a:cubicBezTo>
                    <a:pt x="12588541" y="17271507"/>
                    <a:pt x="12644421" y="17215627"/>
                    <a:pt x="12644421" y="17147046"/>
                  </a:cubicBezTo>
                  <a:lnTo>
                    <a:pt x="12644421" y="124460"/>
                  </a:lnTo>
                  <a:cubicBezTo>
                    <a:pt x="12644421" y="55880"/>
                    <a:pt x="12588541" y="0"/>
                    <a:pt x="12519961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5" name="AutoShape 5"/>
          <p:cNvSpPr/>
          <p:nvPr/>
        </p:nvSpPr>
        <p:spPr>
          <a:xfrm rot="-5400000">
            <a:off x="6059494" y="5783647"/>
            <a:ext cx="6443387" cy="0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6" name="Group 6"/>
          <p:cNvGrpSpPr/>
          <p:nvPr/>
        </p:nvGrpSpPr>
        <p:grpSpPr>
          <a:xfrm rot="-5400000">
            <a:off x="9186776" y="6536709"/>
            <a:ext cx="188823" cy="186954"/>
            <a:chOff x="0" y="0"/>
            <a:chExt cx="1008785" cy="998798"/>
          </a:xfrm>
        </p:grpSpPr>
        <p:sp>
          <p:nvSpPr>
            <p:cNvPr id="7" name="Freeform 7"/>
            <p:cNvSpPr/>
            <p:nvPr/>
          </p:nvSpPr>
          <p:spPr>
            <a:xfrm>
              <a:off x="31750" y="31750"/>
              <a:ext cx="945285" cy="935298"/>
            </a:xfrm>
            <a:custGeom>
              <a:avLst/>
              <a:gdLst/>
              <a:ahLst/>
              <a:cxnLst/>
              <a:rect l="l" t="t" r="r" b="b"/>
              <a:pathLst>
                <a:path w="945285" h="935298">
                  <a:moveTo>
                    <a:pt x="852575" y="935298"/>
                  </a:moveTo>
                  <a:lnTo>
                    <a:pt x="92710" y="935298"/>
                  </a:lnTo>
                  <a:cubicBezTo>
                    <a:pt x="41910" y="935298"/>
                    <a:pt x="0" y="893388"/>
                    <a:pt x="0" y="842588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851305" y="0"/>
                  </a:lnTo>
                  <a:cubicBezTo>
                    <a:pt x="902105" y="0"/>
                    <a:pt x="944015" y="41910"/>
                    <a:pt x="944015" y="92710"/>
                  </a:cubicBezTo>
                  <a:lnTo>
                    <a:pt x="944015" y="841318"/>
                  </a:lnTo>
                  <a:cubicBezTo>
                    <a:pt x="945285" y="893388"/>
                    <a:pt x="903375" y="935298"/>
                    <a:pt x="852575" y="935298"/>
                  </a:cubicBezTo>
                  <a:close/>
                </a:path>
              </a:pathLst>
            </a:custGeom>
            <a:solidFill>
              <a:srgbClr val="B91646"/>
            </a:solidFill>
          </p:spPr>
        </p:sp>
        <p:sp>
          <p:nvSpPr>
            <p:cNvPr id="8" name="Freeform 8"/>
            <p:cNvSpPr/>
            <p:nvPr/>
          </p:nvSpPr>
          <p:spPr>
            <a:xfrm>
              <a:off x="0" y="0"/>
              <a:ext cx="1008785" cy="998799"/>
            </a:xfrm>
            <a:custGeom>
              <a:avLst/>
              <a:gdLst/>
              <a:ahLst/>
              <a:cxnLst/>
              <a:rect l="l" t="t" r="r" b="b"/>
              <a:pathLst>
                <a:path w="1008785" h="998799">
                  <a:moveTo>
                    <a:pt x="884325" y="59690"/>
                  </a:moveTo>
                  <a:cubicBezTo>
                    <a:pt x="919885" y="59690"/>
                    <a:pt x="949095" y="88900"/>
                    <a:pt x="949095" y="124460"/>
                  </a:cubicBezTo>
                  <a:lnTo>
                    <a:pt x="949095" y="874338"/>
                  </a:lnTo>
                  <a:cubicBezTo>
                    <a:pt x="949095" y="909899"/>
                    <a:pt x="919885" y="939108"/>
                    <a:pt x="884325" y="939108"/>
                  </a:cubicBezTo>
                  <a:lnTo>
                    <a:pt x="124460" y="939108"/>
                  </a:lnTo>
                  <a:cubicBezTo>
                    <a:pt x="88900" y="939108"/>
                    <a:pt x="59690" y="909899"/>
                    <a:pt x="59690" y="874338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884325" y="59690"/>
                  </a:lnTo>
                  <a:moveTo>
                    <a:pt x="884325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874338"/>
                  </a:lnTo>
                  <a:cubicBezTo>
                    <a:pt x="0" y="942919"/>
                    <a:pt x="55880" y="998799"/>
                    <a:pt x="124460" y="998799"/>
                  </a:cubicBezTo>
                  <a:lnTo>
                    <a:pt x="884325" y="998799"/>
                  </a:lnTo>
                  <a:cubicBezTo>
                    <a:pt x="952905" y="998799"/>
                    <a:pt x="1008785" y="942919"/>
                    <a:pt x="1008785" y="874338"/>
                  </a:cubicBezTo>
                  <a:lnTo>
                    <a:pt x="1008785" y="124460"/>
                  </a:lnTo>
                  <a:cubicBezTo>
                    <a:pt x="1008785" y="55880"/>
                    <a:pt x="952905" y="0"/>
                    <a:pt x="884325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9" name="Group 9"/>
          <p:cNvGrpSpPr/>
          <p:nvPr/>
        </p:nvGrpSpPr>
        <p:grpSpPr>
          <a:xfrm rot="-5400000">
            <a:off x="9186776" y="3547146"/>
            <a:ext cx="188823" cy="186954"/>
            <a:chOff x="0" y="0"/>
            <a:chExt cx="1008785" cy="998798"/>
          </a:xfrm>
        </p:grpSpPr>
        <p:sp>
          <p:nvSpPr>
            <p:cNvPr id="10" name="Freeform 10"/>
            <p:cNvSpPr/>
            <p:nvPr/>
          </p:nvSpPr>
          <p:spPr>
            <a:xfrm>
              <a:off x="31750" y="31750"/>
              <a:ext cx="945285" cy="935298"/>
            </a:xfrm>
            <a:custGeom>
              <a:avLst/>
              <a:gdLst/>
              <a:ahLst/>
              <a:cxnLst/>
              <a:rect l="l" t="t" r="r" b="b"/>
              <a:pathLst>
                <a:path w="945285" h="935298">
                  <a:moveTo>
                    <a:pt x="852575" y="935298"/>
                  </a:moveTo>
                  <a:lnTo>
                    <a:pt x="92710" y="935298"/>
                  </a:lnTo>
                  <a:cubicBezTo>
                    <a:pt x="41910" y="935298"/>
                    <a:pt x="0" y="893388"/>
                    <a:pt x="0" y="842588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851305" y="0"/>
                  </a:lnTo>
                  <a:cubicBezTo>
                    <a:pt x="902105" y="0"/>
                    <a:pt x="944015" y="41910"/>
                    <a:pt x="944015" y="92710"/>
                  </a:cubicBezTo>
                  <a:lnTo>
                    <a:pt x="944015" y="841318"/>
                  </a:lnTo>
                  <a:cubicBezTo>
                    <a:pt x="945285" y="893388"/>
                    <a:pt x="903375" y="935298"/>
                    <a:pt x="852575" y="935298"/>
                  </a:cubicBezTo>
                  <a:close/>
                </a:path>
              </a:pathLst>
            </a:custGeom>
            <a:solidFill>
              <a:srgbClr val="105652"/>
            </a:solidFill>
          </p:spPr>
        </p:sp>
        <p:sp>
          <p:nvSpPr>
            <p:cNvPr id="11" name="Freeform 11"/>
            <p:cNvSpPr/>
            <p:nvPr/>
          </p:nvSpPr>
          <p:spPr>
            <a:xfrm>
              <a:off x="0" y="0"/>
              <a:ext cx="1008785" cy="998799"/>
            </a:xfrm>
            <a:custGeom>
              <a:avLst/>
              <a:gdLst/>
              <a:ahLst/>
              <a:cxnLst/>
              <a:rect l="l" t="t" r="r" b="b"/>
              <a:pathLst>
                <a:path w="1008785" h="998799">
                  <a:moveTo>
                    <a:pt x="884325" y="59690"/>
                  </a:moveTo>
                  <a:cubicBezTo>
                    <a:pt x="919885" y="59690"/>
                    <a:pt x="949095" y="88900"/>
                    <a:pt x="949095" y="124460"/>
                  </a:cubicBezTo>
                  <a:lnTo>
                    <a:pt x="949095" y="874338"/>
                  </a:lnTo>
                  <a:cubicBezTo>
                    <a:pt x="949095" y="909899"/>
                    <a:pt x="919885" y="939108"/>
                    <a:pt x="884325" y="939108"/>
                  </a:cubicBezTo>
                  <a:lnTo>
                    <a:pt x="124460" y="939108"/>
                  </a:lnTo>
                  <a:cubicBezTo>
                    <a:pt x="88900" y="939108"/>
                    <a:pt x="59690" y="909899"/>
                    <a:pt x="59690" y="874338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884325" y="59690"/>
                  </a:lnTo>
                  <a:moveTo>
                    <a:pt x="884325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874338"/>
                  </a:lnTo>
                  <a:cubicBezTo>
                    <a:pt x="0" y="942919"/>
                    <a:pt x="55880" y="998799"/>
                    <a:pt x="124460" y="998799"/>
                  </a:cubicBezTo>
                  <a:lnTo>
                    <a:pt x="884325" y="998799"/>
                  </a:lnTo>
                  <a:cubicBezTo>
                    <a:pt x="952905" y="998799"/>
                    <a:pt x="1008785" y="942919"/>
                    <a:pt x="1008785" y="874338"/>
                  </a:cubicBezTo>
                  <a:lnTo>
                    <a:pt x="1008785" y="124460"/>
                  </a:lnTo>
                  <a:cubicBezTo>
                    <a:pt x="1008785" y="55880"/>
                    <a:pt x="952905" y="0"/>
                    <a:pt x="884325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12" name="TextBox 12"/>
          <p:cNvSpPr txBox="1"/>
          <p:nvPr/>
        </p:nvSpPr>
        <p:spPr>
          <a:xfrm>
            <a:off x="10175505" y="3131164"/>
            <a:ext cx="6554384" cy="9141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364"/>
              </a:lnSpc>
            </a:pPr>
            <a:r>
              <a:rPr lang="en-US" sz="5260">
                <a:solidFill>
                  <a:srgbClr val="000000"/>
                </a:solidFill>
                <a:latin typeface="Bebas Neue Bold"/>
              </a:rPr>
              <a:t>REvisão </a:t>
            </a:r>
          </a:p>
        </p:txBody>
      </p:sp>
      <p:grpSp>
        <p:nvGrpSpPr>
          <p:cNvPr id="13" name="Group 13"/>
          <p:cNvGrpSpPr/>
          <p:nvPr/>
        </p:nvGrpSpPr>
        <p:grpSpPr>
          <a:xfrm rot="-5400000">
            <a:off x="9186776" y="5041927"/>
            <a:ext cx="188823" cy="186954"/>
            <a:chOff x="0" y="0"/>
            <a:chExt cx="1008785" cy="998798"/>
          </a:xfrm>
        </p:grpSpPr>
        <p:sp>
          <p:nvSpPr>
            <p:cNvPr id="14" name="Freeform 14"/>
            <p:cNvSpPr/>
            <p:nvPr/>
          </p:nvSpPr>
          <p:spPr>
            <a:xfrm>
              <a:off x="31750" y="31750"/>
              <a:ext cx="945285" cy="935298"/>
            </a:xfrm>
            <a:custGeom>
              <a:avLst/>
              <a:gdLst/>
              <a:ahLst/>
              <a:cxnLst/>
              <a:rect l="l" t="t" r="r" b="b"/>
              <a:pathLst>
                <a:path w="945285" h="935298">
                  <a:moveTo>
                    <a:pt x="852575" y="935298"/>
                  </a:moveTo>
                  <a:lnTo>
                    <a:pt x="92710" y="935298"/>
                  </a:lnTo>
                  <a:cubicBezTo>
                    <a:pt x="41910" y="935298"/>
                    <a:pt x="0" y="893388"/>
                    <a:pt x="0" y="842588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851305" y="0"/>
                  </a:lnTo>
                  <a:cubicBezTo>
                    <a:pt x="902105" y="0"/>
                    <a:pt x="944015" y="41910"/>
                    <a:pt x="944015" y="92710"/>
                  </a:cubicBezTo>
                  <a:lnTo>
                    <a:pt x="944015" y="841318"/>
                  </a:lnTo>
                  <a:cubicBezTo>
                    <a:pt x="945285" y="893388"/>
                    <a:pt x="903375" y="935298"/>
                    <a:pt x="852575" y="935298"/>
                  </a:cubicBezTo>
                  <a:close/>
                </a:path>
              </a:pathLst>
            </a:custGeom>
            <a:solidFill>
              <a:srgbClr val="F9C041"/>
            </a:solidFill>
          </p:spPr>
        </p:sp>
        <p:sp>
          <p:nvSpPr>
            <p:cNvPr id="15" name="Freeform 15"/>
            <p:cNvSpPr/>
            <p:nvPr/>
          </p:nvSpPr>
          <p:spPr>
            <a:xfrm>
              <a:off x="0" y="0"/>
              <a:ext cx="1008785" cy="998799"/>
            </a:xfrm>
            <a:custGeom>
              <a:avLst/>
              <a:gdLst/>
              <a:ahLst/>
              <a:cxnLst/>
              <a:rect l="l" t="t" r="r" b="b"/>
              <a:pathLst>
                <a:path w="1008785" h="998799">
                  <a:moveTo>
                    <a:pt x="884325" y="59690"/>
                  </a:moveTo>
                  <a:cubicBezTo>
                    <a:pt x="919885" y="59690"/>
                    <a:pt x="949095" y="88900"/>
                    <a:pt x="949095" y="124460"/>
                  </a:cubicBezTo>
                  <a:lnTo>
                    <a:pt x="949095" y="874338"/>
                  </a:lnTo>
                  <a:cubicBezTo>
                    <a:pt x="949095" y="909899"/>
                    <a:pt x="919885" y="939108"/>
                    <a:pt x="884325" y="939108"/>
                  </a:cubicBezTo>
                  <a:lnTo>
                    <a:pt x="124460" y="939108"/>
                  </a:lnTo>
                  <a:cubicBezTo>
                    <a:pt x="88900" y="939108"/>
                    <a:pt x="59690" y="909899"/>
                    <a:pt x="59690" y="874338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884325" y="59690"/>
                  </a:lnTo>
                  <a:moveTo>
                    <a:pt x="884325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874338"/>
                  </a:lnTo>
                  <a:cubicBezTo>
                    <a:pt x="0" y="942919"/>
                    <a:pt x="55880" y="998799"/>
                    <a:pt x="124460" y="998799"/>
                  </a:cubicBezTo>
                  <a:lnTo>
                    <a:pt x="884325" y="998799"/>
                  </a:lnTo>
                  <a:cubicBezTo>
                    <a:pt x="952905" y="998799"/>
                    <a:pt x="1008785" y="942919"/>
                    <a:pt x="1008785" y="874338"/>
                  </a:cubicBezTo>
                  <a:lnTo>
                    <a:pt x="1008785" y="124460"/>
                  </a:lnTo>
                  <a:cubicBezTo>
                    <a:pt x="1008785" y="55880"/>
                    <a:pt x="952905" y="0"/>
                    <a:pt x="884325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16" name="TextBox 16"/>
          <p:cNvSpPr txBox="1"/>
          <p:nvPr/>
        </p:nvSpPr>
        <p:spPr>
          <a:xfrm>
            <a:off x="10175505" y="4625946"/>
            <a:ext cx="6745019" cy="9141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364"/>
              </a:lnSpc>
            </a:pPr>
            <a:r>
              <a:rPr lang="en-US" sz="5260">
                <a:solidFill>
                  <a:srgbClr val="000000"/>
                </a:solidFill>
                <a:latin typeface="Bebas Neue Bold"/>
              </a:rPr>
              <a:t>FOR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0175505" y="6120727"/>
            <a:ext cx="6745019" cy="9141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364"/>
              </a:lnSpc>
            </a:pPr>
            <a:r>
              <a:rPr lang="en-US" sz="5260">
                <a:solidFill>
                  <a:srgbClr val="000000"/>
                </a:solidFill>
                <a:latin typeface="Bebas Neue Bold"/>
              </a:rPr>
              <a:t>UML</a:t>
            </a:r>
          </a:p>
        </p:txBody>
      </p:sp>
      <p:sp>
        <p:nvSpPr>
          <p:cNvPr id="18" name="AutoShape 18"/>
          <p:cNvSpPr/>
          <p:nvPr/>
        </p:nvSpPr>
        <p:spPr>
          <a:xfrm rot="-5400000">
            <a:off x="3648935" y="5133975"/>
            <a:ext cx="8229600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19" name="Group 19"/>
          <p:cNvGrpSpPr/>
          <p:nvPr/>
        </p:nvGrpSpPr>
        <p:grpSpPr>
          <a:xfrm>
            <a:off x="447291" y="2903993"/>
            <a:ext cx="7777430" cy="4479014"/>
            <a:chOff x="0" y="0"/>
            <a:chExt cx="10369906" cy="5972019"/>
          </a:xfrm>
        </p:grpSpPr>
        <p:sp>
          <p:nvSpPr>
            <p:cNvPr id="20" name="TextBox 20"/>
            <p:cNvSpPr txBox="1"/>
            <p:nvPr/>
          </p:nvSpPr>
          <p:spPr>
            <a:xfrm>
              <a:off x="0" y="1882808"/>
              <a:ext cx="10126313" cy="23456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2601"/>
                </a:lnSpc>
              </a:pPr>
              <a:r>
                <a:rPr lang="en-US" sz="12601">
                  <a:solidFill>
                    <a:srgbClr val="000000"/>
                  </a:solidFill>
                  <a:latin typeface="Bebas Neue Bold"/>
                </a:rPr>
                <a:t>ORIENTAÇÃO</a:t>
              </a:r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243594" y="3626414"/>
              <a:ext cx="10126313" cy="23456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2601"/>
                </a:lnSpc>
              </a:pPr>
              <a:r>
                <a:rPr lang="en-US" sz="12601">
                  <a:solidFill>
                    <a:srgbClr val="000000"/>
                  </a:solidFill>
                  <a:latin typeface="Bebas Neue Bold"/>
                </a:rPr>
                <a:t>OBJETOS</a:t>
              </a:r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1091957" y="3150860"/>
              <a:ext cx="1978877" cy="209203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1357"/>
                </a:lnSpc>
              </a:pPr>
              <a:r>
                <a:rPr lang="en-US" sz="11357" dirty="0">
                  <a:solidFill>
                    <a:srgbClr val="B91646"/>
                  </a:solidFill>
                  <a:latin typeface="Brittany"/>
                </a:rPr>
                <a:t>a</a:t>
              </a:r>
            </a:p>
          </p:txBody>
        </p:sp>
        <p:sp>
          <p:nvSpPr>
            <p:cNvPr id="23" name="TextBox 23"/>
            <p:cNvSpPr txBox="1"/>
            <p:nvPr/>
          </p:nvSpPr>
          <p:spPr>
            <a:xfrm>
              <a:off x="1993345" y="180975"/>
              <a:ext cx="6626810" cy="17396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9477"/>
                </a:lnSpc>
              </a:pPr>
              <a:r>
                <a:rPr lang="en-US" sz="9477" dirty="0" err="1">
                  <a:solidFill>
                    <a:srgbClr val="B91646"/>
                  </a:solidFill>
                  <a:latin typeface="Brittany"/>
                </a:rPr>
                <a:t>introdução</a:t>
              </a:r>
              <a:r>
                <a:rPr lang="en-US" sz="9477" dirty="0">
                  <a:solidFill>
                    <a:srgbClr val="B91646"/>
                  </a:solidFill>
                  <a:latin typeface="Brittany"/>
                </a:rPr>
                <a:t> à</a:t>
              </a:r>
            </a:p>
          </p:txBody>
        </p:sp>
      </p:grpSp>
      <p:sp>
        <p:nvSpPr>
          <p:cNvPr id="24" name="TextBox 24"/>
          <p:cNvSpPr txBox="1"/>
          <p:nvPr/>
        </p:nvSpPr>
        <p:spPr>
          <a:xfrm>
            <a:off x="5320737" y="6113710"/>
            <a:ext cx="3457995" cy="16065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47"/>
              </a:lnSpc>
            </a:pPr>
            <a:r>
              <a:rPr lang="en-US" sz="11847">
                <a:solidFill>
                  <a:srgbClr val="B91646"/>
                </a:solidFill>
                <a:latin typeface="Bebas Neue Bold"/>
              </a:rPr>
              <a:t>#6</a:t>
            </a:r>
          </a:p>
        </p:txBody>
      </p:sp>
      <p:grpSp>
        <p:nvGrpSpPr>
          <p:cNvPr id="25" name="Group 25"/>
          <p:cNvGrpSpPr/>
          <p:nvPr/>
        </p:nvGrpSpPr>
        <p:grpSpPr>
          <a:xfrm rot="-5400000">
            <a:off x="9186776" y="8031491"/>
            <a:ext cx="188823" cy="186954"/>
            <a:chOff x="0" y="0"/>
            <a:chExt cx="1008785" cy="998798"/>
          </a:xfrm>
        </p:grpSpPr>
        <p:sp>
          <p:nvSpPr>
            <p:cNvPr id="26" name="Freeform 26"/>
            <p:cNvSpPr/>
            <p:nvPr/>
          </p:nvSpPr>
          <p:spPr>
            <a:xfrm>
              <a:off x="31750" y="31750"/>
              <a:ext cx="945285" cy="935298"/>
            </a:xfrm>
            <a:custGeom>
              <a:avLst/>
              <a:gdLst/>
              <a:ahLst/>
              <a:cxnLst/>
              <a:rect l="l" t="t" r="r" b="b"/>
              <a:pathLst>
                <a:path w="945285" h="935298">
                  <a:moveTo>
                    <a:pt x="852575" y="935298"/>
                  </a:moveTo>
                  <a:lnTo>
                    <a:pt x="92710" y="935298"/>
                  </a:lnTo>
                  <a:cubicBezTo>
                    <a:pt x="41910" y="935298"/>
                    <a:pt x="0" y="893388"/>
                    <a:pt x="0" y="842588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851305" y="0"/>
                  </a:lnTo>
                  <a:cubicBezTo>
                    <a:pt x="902105" y="0"/>
                    <a:pt x="944015" y="41910"/>
                    <a:pt x="944015" y="92710"/>
                  </a:cubicBezTo>
                  <a:lnTo>
                    <a:pt x="944015" y="841318"/>
                  </a:lnTo>
                  <a:cubicBezTo>
                    <a:pt x="945285" y="893388"/>
                    <a:pt x="903375" y="935298"/>
                    <a:pt x="852575" y="935298"/>
                  </a:cubicBezTo>
                  <a:close/>
                </a:path>
              </a:pathLst>
            </a:custGeom>
            <a:solidFill>
              <a:srgbClr val="105652"/>
            </a:solidFill>
          </p:spPr>
        </p:sp>
        <p:sp>
          <p:nvSpPr>
            <p:cNvPr id="27" name="Freeform 27"/>
            <p:cNvSpPr/>
            <p:nvPr/>
          </p:nvSpPr>
          <p:spPr>
            <a:xfrm>
              <a:off x="0" y="0"/>
              <a:ext cx="1008785" cy="998799"/>
            </a:xfrm>
            <a:custGeom>
              <a:avLst/>
              <a:gdLst/>
              <a:ahLst/>
              <a:cxnLst/>
              <a:rect l="l" t="t" r="r" b="b"/>
              <a:pathLst>
                <a:path w="1008785" h="998799">
                  <a:moveTo>
                    <a:pt x="884325" y="59690"/>
                  </a:moveTo>
                  <a:cubicBezTo>
                    <a:pt x="919885" y="59690"/>
                    <a:pt x="949095" y="88900"/>
                    <a:pt x="949095" y="124460"/>
                  </a:cubicBezTo>
                  <a:lnTo>
                    <a:pt x="949095" y="874338"/>
                  </a:lnTo>
                  <a:cubicBezTo>
                    <a:pt x="949095" y="909899"/>
                    <a:pt x="919885" y="939108"/>
                    <a:pt x="884325" y="939108"/>
                  </a:cubicBezTo>
                  <a:lnTo>
                    <a:pt x="124460" y="939108"/>
                  </a:lnTo>
                  <a:cubicBezTo>
                    <a:pt x="88900" y="939108"/>
                    <a:pt x="59690" y="909899"/>
                    <a:pt x="59690" y="874338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884325" y="59690"/>
                  </a:lnTo>
                  <a:moveTo>
                    <a:pt x="884325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874338"/>
                  </a:lnTo>
                  <a:cubicBezTo>
                    <a:pt x="0" y="942919"/>
                    <a:pt x="55880" y="998799"/>
                    <a:pt x="124460" y="998799"/>
                  </a:cubicBezTo>
                  <a:lnTo>
                    <a:pt x="884325" y="998799"/>
                  </a:lnTo>
                  <a:cubicBezTo>
                    <a:pt x="952905" y="998799"/>
                    <a:pt x="1008785" y="942919"/>
                    <a:pt x="1008785" y="874338"/>
                  </a:cubicBezTo>
                  <a:lnTo>
                    <a:pt x="1008785" y="124460"/>
                  </a:lnTo>
                  <a:cubicBezTo>
                    <a:pt x="1008785" y="55880"/>
                    <a:pt x="952905" y="0"/>
                    <a:pt x="884325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28" name="TextBox 28"/>
          <p:cNvSpPr txBox="1"/>
          <p:nvPr/>
        </p:nvSpPr>
        <p:spPr>
          <a:xfrm>
            <a:off x="10175505" y="7615509"/>
            <a:ext cx="6554384" cy="9141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364"/>
              </a:lnSpc>
            </a:pPr>
            <a:r>
              <a:rPr lang="en-US" sz="5260">
                <a:solidFill>
                  <a:srgbClr val="000000"/>
                </a:solidFill>
                <a:latin typeface="Bebas Neue Bold"/>
              </a:rPr>
              <a:t>Projeto integrador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3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494072" y="3357562"/>
            <a:ext cx="11299867" cy="31946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039"/>
              </a:lnSpc>
            </a:pPr>
            <a:r>
              <a:rPr lang="en-US" sz="18600">
                <a:solidFill>
                  <a:srgbClr val="000000"/>
                </a:solidFill>
                <a:latin typeface="Bebas Neue Bold"/>
              </a:rPr>
              <a:t>OBRIGADO!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952500"/>
            <a:ext cx="3501810" cy="5811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16"/>
              </a:lnSpc>
            </a:pPr>
            <a:r>
              <a:rPr lang="en-US" sz="3368">
                <a:solidFill>
                  <a:srgbClr val="000000"/>
                </a:solidFill>
                <a:latin typeface="Bebas Neue Bold"/>
              </a:rPr>
              <a:t>Senac/são Leopoldo </a:t>
            </a:r>
          </a:p>
        </p:txBody>
      </p:sp>
      <p:sp>
        <p:nvSpPr>
          <p:cNvPr id="4" name="AutoShape 4"/>
          <p:cNvSpPr/>
          <p:nvPr/>
        </p:nvSpPr>
        <p:spPr>
          <a:xfrm rot="2017">
            <a:off x="1028704" y="8439495"/>
            <a:ext cx="16230603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AutoShape 5"/>
          <p:cNvSpPr/>
          <p:nvPr/>
        </p:nvSpPr>
        <p:spPr>
          <a:xfrm rot="2017">
            <a:off x="1028704" y="1797738"/>
            <a:ext cx="16230603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6" name="Group 6"/>
          <p:cNvGrpSpPr/>
          <p:nvPr/>
        </p:nvGrpSpPr>
        <p:grpSpPr>
          <a:xfrm>
            <a:off x="16169118" y="946326"/>
            <a:ext cx="1090182" cy="277427"/>
            <a:chOff x="0" y="0"/>
            <a:chExt cx="1453576" cy="369903"/>
          </a:xfrm>
        </p:grpSpPr>
        <p:grpSp>
          <p:nvGrpSpPr>
            <p:cNvPr id="7" name="Group 7"/>
            <p:cNvGrpSpPr/>
            <p:nvPr/>
          </p:nvGrpSpPr>
          <p:grpSpPr>
            <a:xfrm>
              <a:off x="1083673" y="0"/>
              <a:ext cx="369903" cy="369903"/>
              <a:chOff x="0" y="0"/>
              <a:chExt cx="6350000" cy="635000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9" name="Group 9"/>
            <p:cNvGrpSpPr/>
            <p:nvPr/>
          </p:nvGrpSpPr>
          <p:grpSpPr>
            <a:xfrm>
              <a:off x="541837" y="0"/>
              <a:ext cx="369903" cy="369903"/>
              <a:chOff x="0" y="0"/>
              <a:chExt cx="6350000" cy="6350000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11" name="Group 11"/>
            <p:cNvGrpSpPr/>
            <p:nvPr/>
          </p:nvGrpSpPr>
          <p:grpSpPr>
            <a:xfrm>
              <a:off x="0" y="0"/>
              <a:ext cx="369903" cy="369903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</p:grpSp>
      <p:sp>
        <p:nvSpPr>
          <p:cNvPr id="13" name="TextBox 13"/>
          <p:cNvSpPr txBox="1"/>
          <p:nvPr/>
        </p:nvSpPr>
        <p:spPr>
          <a:xfrm>
            <a:off x="1028700" y="8724357"/>
            <a:ext cx="4077715" cy="358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799"/>
              </a:lnSpc>
            </a:pPr>
            <a:r>
              <a:rPr lang="en-US" sz="1999">
                <a:solidFill>
                  <a:srgbClr val="000000"/>
                </a:solidFill>
                <a:latin typeface="Poppins"/>
              </a:rPr>
              <a:t>rafael_c_alves@hotmail.com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3757501" y="8603627"/>
            <a:ext cx="3501810" cy="5811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716"/>
              </a:lnSpc>
            </a:pPr>
            <a:r>
              <a:rPr lang="en-US" sz="3368">
                <a:solidFill>
                  <a:srgbClr val="000000"/>
                </a:solidFill>
                <a:latin typeface="Bebas Neue Bold"/>
              </a:rPr>
              <a:t>Rafael Corrêa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3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4084046" y="3694755"/>
            <a:ext cx="10119908" cy="2897489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0267863" y="5221427"/>
            <a:ext cx="1811406" cy="573063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2244885" y="4382869"/>
            <a:ext cx="1811406" cy="573063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1984018" y="5585949"/>
            <a:ext cx="1977022" cy="625458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1984018" y="6014412"/>
            <a:ext cx="1977022" cy="62545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3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994301" y="1097635"/>
            <a:ext cx="6012740" cy="1597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1883"/>
              </a:lnSpc>
            </a:pPr>
            <a:r>
              <a:rPr lang="en-US" sz="11883">
                <a:solidFill>
                  <a:srgbClr val="000000"/>
                </a:solidFill>
                <a:latin typeface="Bebas Neue Bold"/>
              </a:rPr>
              <a:t>FOR LOOP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7715206" y="4099153"/>
            <a:ext cx="9243992" cy="5296852"/>
            <a:chOff x="0" y="0"/>
            <a:chExt cx="1848728" cy="105933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848728" cy="1059330"/>
            </a:xfrm>
            <a:custGeom>
              <a:avLst/>
              <a:gdLst/>
              <a:ahLst/>
              <a:cxnLst/>
              <a:rect l="l" t="t" r="r" b="b"/>
              <a:pathLst>
                <a:path w="1848728" h="1059330">
                  <a:moveTo>
                    <a:pt x="0" y="0"/>
                  </a:moveTo>
                  <a:lnTo>
                    <a:pt x="1848728" y="0"/>
                  </a:lnTo>
                  <a:lnTo>
                    <a:pt x="1848728" y="1059330"/>
                  </a:lnTo>
                  <a:lnTo>
                    <a:pt x="0" y="105933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7830235" y="3938610"/>
            <a:ext cx="9317718" cy="5319690"/>
            <a:chOff x="0" y="0"/>
            <a:chExt cx="1863473" cy="1063898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863473" cy="1063898"/>
            </a:xfrm>
            <a:custGeom>
              <a:avLst/>
              <a:gdLst/>
              <a:ahLst/>
              <a:cxnLst/>
              <a:rect l="l" t="t" r="r" b="b"/>
              <a:pathLst>
                <a:path w="1863473" h="1063898">
                  <a:moveTo>
                    <a:pt x="0" y="0"/>
                  </a:moveTo>
                  <a:lnTo>
                    <a:pt x="1863473" y="0"/>
                  </a:lnTo>
                  <a:lnTo>
                    <a:pt x="1863473" y="1063898"/>
                  </a:lnTo>
                  <a:lnTo>
                    <a:pt x="0" y="1063898"/>
                  </a:lnTo>
                  <a:close/>
                </a:path>
              </a:pathLst>
            </a:custGeom>
            <a:solidFill>
              <a:srgbClr val="4C618A"/>
            </a:solidFill>
            <a:ln w="57150">
              <a:solidFill>
                <a:srgbClr val="000000"/>
              </a:solidFill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7830235" y="3938610"/>
            <a:ext cx="9317718" cy="421715"/>
            <a:chOff x="0" y="0"/>
            <a:chExt cx="2551909" cy="115498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2551909" cy="115498"/>
            </a:xfrm>
            <a:custGeom>
              <a:avLst/>
              <a:gdLst/>
              <a:ahLst/>
              <a:cxnLst/>
              <a:rect l="l" t="t" r="r" b="b"/>
              <a:pathLst>
                <a:path w="2551909" h="115498">
                  <a:moveTo>
                    <a:pt x="0" y="0"/>
                  </a:moveTo>
                  <a:lnTo>
                    <a:pt x="2551909" y="0"/>
                  </a:lnTo>
                  <a:lnTo>
                    <a:pt x="2551909" y="115498"/>
                  </a:lnTo>
                  <a:lnTo>
                    <a:pt x="0" y="115498"/>
                  </a:lnTo>
                  <a:close/>
                </a:path>
              </a:pathLst>
            </a:custGeom>
            <a:solidFill>
              <a:srgbClr val="FFFFFF"/>
            </a:solidFill>
            <a:ln w="57150">
              <a:solidFill>
                <a:srgbClr val="000000"/>
              </a:solidFill>
            </a:ln>
          </p:spPr>
        </p:sp>
        <p:sp>
          <p:nvSpPr>
            <p:cNvPr id="11" name="TextBox 11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2"/>
          <a:srcRect t="25116" r="5098" b="33458"/>
          <a:stretch>
            <a:fillRect/>
          </a:stretch>
        </p:blipFill>
        <p:spPr>
          <a:xfrm>
            <a:off x="7937771" y="4039323"/>
            <a:ext cx="672879" cy="220290"/>
          </a:xfrm>
          <a:prstGeom prst="rect">
            <a:avLst/>
          </a:prstGeom>
        </p:spPr>
      </p:pic>
      <p:sp>
        <p:nvSpPr>
          <p:cNvPr id="13" name="TextBox 13"/>
          <p:cNvSpPr txBox="1"/>
          <p:nvPr/>
        </p:nvSpPr>
        <p:spPr>
          <a:xfrm>
            <a:off x="8117126" y="4452653"/>
            <a:ext cx="8842072" cy="47889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740"/>
              </a:lnSpc>
            </a:pPr>
            <a:r>
              <a:rPr lang="en-US" sz="1957">
                <a:solidFill>
                  <a:srgbClr val="2DBEB1"/>
                </a:solidFill>
                <a:latin typeface="Fira Code"/>
              </a:rPr>
              <a:t>let </a:t>
            </a:r>
            <a:r>
              <a:rPr lang="en-US" sz="1957">
                <a:solidFill>
                  <a:srgbClr val="FBF3E4"/>
                </a:solidFill>
                <a:latin typeface="Fira Code"/>
              </a:rPr>
              <a:t>array:</a:t>
            </a:r>
            <a:r>
              <a:rPr lang="en-US" sz="1957">
                <a:solidFill>
                  <a:srgbClr val="70FEFE"/>
                </a:solidFill>
                <a:latin typeface="Fira Code"/>
              </a:rPr>
              <a:t>Array</a:t>
            </a:r>
            <a:r>
              <a:rPr lang="en-US" sz="1957">
                <a:solidFill>
                  <a:srgbClr val="FBF3E4"/>
                </a:solidFill>
                <a:latin typeface="Fira Code"/>
              </a:rPr>
              <a:t>&lt;</a:t>
            </a:r>
            <a:r>
              <a:rPr lang="en-US" sz="1957">
                <a:solidFill>
                  <a:srgbClr val="70FEFE"/>
                </a:solidFill>
                <a:latin typeface="Fira Code"/>
              </a:rPr>
              <a:t>string</a:t>
            </a:r>
            <a:r>
              <a:rPr lang="en-US" sz="1957">
                <a:solidFill>
                  <a:srgbClr val="FBF3E4"/>
                </a:solidFill>
                <a:latin typeface="Fira Code"/>
              </a:rPr>
              <a:t>&gt; = [</a:t>
            </a:r>
            <a:r>
              <a:rPr lang="en-US" sz="1957">
                <a:solidFill>
                  <a:srgbClr val="F7DF1E"/>
                </a:solidFill>
                <a:latin typeface="Fira Code"/>
              </a:rPr>
              <a:t>"a"</a:t>
            </a:r>
            <a:r>
              <a:rPr lang="en-US" sz="1957">
                <a:solidFill>
                  <a:srgbClr val="FBF3E4"/>
                </a:solidFill>
                <a:latin typeface="Fira Code"/>
              </a:rPr>
              <a:t>,</a:t>
            </a:r>
            <a:r>
              <a:rPr lang="en-US" sz="1957">
                <a:solidFill>
                  <a:srgbClr val="F7DF1E"/>
                </a:solidFill>
                <a:latin typeface="Fira Code"/>
              </a:rPr>
              <a:t>"b"</a:t>
            </a:r>
            <a:r>
              <a:rPr lang="en-US" sz="1957">
                <a:solidFill>
                  <a:srgbClr val="FBF3E4"/>
                </a:solidFill>
                <a:latin typeface="Fira Code"/>
              </a:rPr>
              <a:t>,</a:t>
            </a:r>
            <a:r>
              <a:rPr lang="en-US" sz="1957">
                <a:solidFill>
                  <a:srgbClr val="F7DF1E"/>
                </a:solidFill>
                <a:latin typeface="Fira Code"/>
              </a:rPr>
              <a:t>"c"</a:t>
            </a:r>
            <a:r>
              <a:rPr lang="en-US" sz="1957">
                <a:solidFill>
                  <a:srgbClr val="FBF3E4"/>
                </a:solidFill>
                <a:latin typeface="Fira Code"/>
              </a:rPr>
              <a:t>,</a:t>
            </a:r>
            <a:r>
              <a:rPr lang="en-US" sz="1957">
                <a:solidFill>
                  <a:srgbClr val="F7DF1E"/>
                </a:solidFill>
                <a:latin typeface="Fira Code"/>
              </a:rPr>
              <a:t>"d"</a:t>
            </a:r>
            <a:r>
              <a:rPr lang="en-US" sz="1957">
                <a:solidFill>
                  <a:srgbClr val="FBF3E4"/>
                </a:solidFill>
                <a:latin typeface="Fira Code"/>
              </a:rPr>
              <a:t>,</a:t>
            </a:r>
            <a:r>
              <a:rPr lang="en-US" sz="1957">
                <a:solidFill>
                  <a:srgbClr val="F7DF1E"/>
                </a:solidFill>
                <a:latin typeface="Fira Code"/>
              </a:rPr>
              <a:t>"e"</a:t>
            </a:r>
            <a:r>
              <a:rPr lang="en-US" sz="1957">
                <a:solidFill>
                  <a:srgbClr val="FBF3E4"/>
                </a:solidFill>
                <a:latin typeface="Fira Code"/>
              </a:rPr>
              <a:t>];</a:t>
            </a:r>
          </a:p>
          <a:p>
            <a:pPr>
              <a:lnSpc>
                <a:spcPts val="2740"/>
              </a:lnSpc>
            </a:pPr>
            <a:endParaRPr lang="en-US" sz="1957">
              <a:solidFill>
                <a:srgbClr val="FBF3E4"/>
              </a:solidFill>
              <a:latin typeface="Fira Code"/>
            </a:endParaRPr>
          </a:p>
          <a:p>
            <a:pPr>
              <a:lnSpc>
                <a:spcPts val="2740"/>
              </a:lnSpc>
            </a:pPr>
            <a:r>
              <a:rPr lang="en-US" sz="1957">
                <a:solidFill>
                  <a:srgbClr val="FE8CFE"/>
                </a:solidFill>
                <a:latin typeface="Fira Code"/>
              </a:rPr>
              <a:t>for </a:t>
            </a:r>
            <a:r>
              <a:rPr lang="en-US" sz="1957">
                <a:solidFill>
                  <a:srgbClr val="FBF3E4"/>
                </a:solidFill>
                <a:latin typeface="Fira Code"/>
              </a:rPr>
              <a:t>(</a:t>
            </a:r>
            <a:r>
              <a:rPr lang="en-US" sz="1957">
                <a:solidFill>
                  <a:srgbClr val="2DBEB1"/>
                </a:solidFill>
                <a:latin typeface="Fira Code"/>
              </a:rPr>
              <a:t>let </a:t>
            </a:r>
            <a:r>
              <a:rPr lang="en-US" sz="1957">
                <a:solidFill>
                  <a:srgbClr val="FBF3E4"/>
                </a:solidFill>
                <a:latin typeface="Fira Code"/>
              </a:rPr>
              <a:t>i:</a:t>
            </a:r>
            <a:r>
              <a:rPr lang="en-US" sz="1957">
                <a:solidFill>
                  <a:srgbClr val="70FEFE"/>
                </a:solidFill>
                <a:latin typeface="Fira Code"/>
              </a:rPr>
              <a:t>number</a:t>
            </a:r>
            <a:r>
              <a:rPr lang="en-US" sz="1957">
                <a:solidFill>
                  <a:srgbClr val="FBF3E4"/>
                </a:solidFill>
                <a:latin typeface="Fira Code"/>
              </a:rPr>
              <a:t> = </a:t>
            </a:r>
            <a:r>
              <a:rPr lang="en-US" sz="1957">
                <a:solidFill>
                  <a:srgbClr val="7ED957"/>
                </a:solidFill>
                <a:latin typeface="Fira Code"/>
              </a:rPr>
              <a:t>0</a:t>
            </a:r>
            <a:r>
              <a:rPr lang="en-US" sz="1957">
                <a:solidFill>
                  <a:srgbClr val="FBF3E4"/>
                </a:solidFill>
                <a:latin typeface="Fira Code"/>
              </a:rPr>
              <a:t>; i &lt; array.</a:t>
            </a:r>
            <a:r>
              <a:rPr lang="en-US" sz="1957">
                <a:solidFill>
                  <a:srgbClr val="F8BFA7"/>
                </a:solidFill>
                <a:latin typeface="Fira Code"/>
              </a:rPr>
              <a:t>length</a:t>
            </a:r>
            <a:r>
              <a:rPr lang="en-US" sz="1957">
                <a:solidFill>
                  <a:srgbClr val="FBF3E4"/>
                </a:solidFill>
                <a:latin typeface="Fira Code"/>
              </a:rPr>
              <a:t>; i++) {</a:t>
            </a:r>
          </a:p>
          <a:p>
            <a:pPr>
              <a:lnSpc>
                <a:spcPts val="2740"/>
              </a:lnSpc>
            </a:pPr>
            <a:r>
              <a:rPr lang="en-US" sz="1957">
                <a:solidFill>
                  <a:srgbClr val="FBF3E4"/>
                </a:solidFill>
                <a:latin typeface="Fira Code"/>
              </a:rPr>
              <a:t>    console.</a:t>
            </a:r>
            <a:r>
              <a:rPr lang="en-US" sz="1957">
                <a:solidFill>
                  <a:srgbClr val="F8BFA7"/>
                </a:solidFill>
                <a:latin typeface="Fira Code"/>
              </a:rPr>
              <a:t>log</a:t>
            </a:r>
            <a:r>
              <a:rPr lang="en-US" sz="1957">
                <a:solidFill>
                  <a:srgbClr val="FBF3E4"/>
                </a:solidFill>
                <a:latin typeface="Fira Code"/>
              </a:rPr>
              <a:t>(array[i]); </a:t>
            </a:r>
            <a:r>
              <a:rPr lang="en-US" sz="1957">
                <a:solidFill>
                  <a:srgbClr val="D9D9D9"/>
                </a:solidFill>
                <a:latin typeface="Fira Code"/>
              </a:rPr>
              <a:t>// passa por todas as posições</a:t>
            </a:r>
          </a:p>
          <a:p>
            <a:pPr>
              <a:lnSpc>
                <a:spcPts val="2740"/>
              </a:lnSpc>
            </a:pPr>
            <a:r>
              <a:rPr lang="en-US" sz="1957">
                <a:solidFill>
                  <a:srgbClr val="FBF3E4"/>
                </a:solidFill>
                <a:latin typeface="Fira Code"/>
              </a:rPr>
              <a:t>}</a:t>
            </a:r>
          </a:p>
          <a:p>
            <a:pPr>
              <a:lnSpc>
                <a:spcPts val="2740"/>
              </a:lnSpc>
            </a:pPr>
            <a:endParaRPr lang="en-US" sz="1957">
              <a:solidFill>
                <a:srgbClr val="FBF3E4"/>
              </a:solidFill>
              <a:latin typeface="Fira Code"/>
            </a:endParaRPr>
          </a:p>
          <a:p>
            <a:pPr>
              <a:lnSpc>
                <a:spcPts val="2740"/>
              </a:lnSpc>
            </a:pPr>
            <a:r>
              <a:rPr lang="en-US" sz="1957">
                <a:solidFill>
                  <a:srgbClr val="FE8CFE"/>
                </a:solidFill>
                <a:latin typeface="Fira Code"/>
              </a:rPr>
              <a:t>for </a:t>
            </a:r>
            <a:r>
              <a:rPr lang="en-US" sz="1957">
                <a:solidFill>
                  <a:srgbClr val="FBF3E4"/>
                </a:solidFill>
                <a:latin typeface="Fira Code"/>
              </a:rPr>
              <a:t>(</a:t>
            </a:r>
            <a:r>
              <a:rPr lang="en-US" sz="1957">
                <a:solidFill>
                  <a:srgbClr val="2DBEB1"/>
                </a:solidFill>
                <a:latin typeface="Fira Code"/>
              </a:rPr>
              <a:t>let </a:t>
            </a:r>
            <a:r>
              <a:rPr lang="en-US" sz="1957">
                <a:solidFill>
                  <a:srgbClr val="FBF3E4"/>
                </a:solidFill>
                <a:latin typeface="Fira Code"/>
              </a:rPr>
              <a:t>i:</a:t>
            </a:r>
            <a:r>
              <a:rPr lang="en-US" sz="1957">
                <a:solidFill>
                  <a:srgbClr val="70FEFE"/>
                </a:solidFill>
                <a:latin typeface="Fira Code"/>
              </a:rPr>
              <a:t>number</a:t>
            </a:r>
            <a:r>
              <a:rPr lang="en-US" sz="1957">
                <a:solidFill>
                  <a:srgbClr val="FBF3E4"/>
                </a:solidFill>
                <a:latin typeface="Fira Code"/>
              </a:rPr>
              <a:t> = </a:t>
            </a:r>
            <a:r>
              <a:rPr lang="en-US" sz="1957">
                <a:solidFill>
                  <a:srgbClr val="7ED957"/>
                </a:solidFill>
                <a:latin typeface="Fira Code"/>
              </a:rPr>
              <a:t>1</a:t>
            </a:r>
            <a:r>
              <a:rPr lang="en-US" sz="1957">
                <a:solidFill>
                  <a:srgbClr val="FBF3E4"/>
                </a:solidFill>
                <a:latin typeface="Fira Code"/>
              </a:rPr>
              <a:t>; i &lt; </a:t>
            </a:r>
            <a:r>
              <a:rPr lang="en-US" sz="1957">
                <a:solidFill>
                  <a:srgbClr val="7ED957"/>
                </a:solidFill>
                <a:latin typeface="Fira Code"/>
              </a:rPr>
              <a:t>4</a:t>
            </a:r>
            <a:r>
              <a:rPr lang="en-US" sz="1957">
                <a:solidFill>
                  <a:srgbClr val="FBF3E4"/>
                </a:solidFill>
                <a:latin typeface="Fira Code"/>
              </a:rPr>
              <a:t>; i++) {</a:t>
            </a:r>
          </a:p>
          <a:p>
            <a:pPr>
              <a:lnSpc>
                <a:spcPts val="2740"/>
              </a:lnSpc>
            </a:pPr>
            <a:r>
              <a:rPr lang="en-US" sz="1957">
                <a:solidFill>
                  <a:srgbClr val="FBF3E4"/>
                </a:solidFill>
                <a:latin typeface="Fira Code"/>
              </a:rPr>
              <a:t>    console.</a:t>
            </a:r>
            <a:r>
              <a:rPr lang="en-US" sz="1957">
                <a:solidFill>
                  <a:srgbClr val="F8BFA7"/>
                </a:solidFill>
                <a:latin typeface="Fira Code"/>
              </a:rPr>
              <a:t>log</a:t>
            </a:r>
            <a:r>
              <a:rPr lang="en-US" sz="1957">
                <a:solidFill>
                  <a:srgbClr val="FBF3E4"/>
                </a:solidFill>
                <a:latin typeface="Fira Code"/>
              </a:rPr>
              <a:t>(i);</a:t>
            </a:r>
            <a:r>
              <a:rPr lang="en-US" sz="1957">
                <a:solidFill>
                  <a:srgbClr val="D9D9D9"/>
                </a:solidFill>
                <a:latin typeface="Fira Code"/>
              </a:rPr>
              <a:t> // imprime 1, 2 e 3</a:t>
            </a:r>
          </a:p>
          <a:p>
            <a:pPr>
              <a:lnSpc>
                <a:spcPts val="2740"/>
              </a:lnSpc>
            </a:pPr>
            <a:r>
              <a:rPr lang="en-US" sz="1957">
                <a:solidFill>
                  <a:srgbClr val="FBF3E4"/>
                </a:solidFill>
                <a:latin typeface="Fira Code"/>
              </a:rPr>
              <a:t>}</a:t>
            </a:r>
          </a:p>
          <a:p>
            <a:pPr>
              <a:lnSpc>
                <a:spcPts val="2740"/>
              </a:lnSpc>
            </a:pPr>
            <a:endParaRPr lang="en-US" sz="1957">
              <a:solidFill>
                <a:srgbClr val="FBF3E4"/>
              </a:solidFill>
              <a:latin typeface="Fira Code"/>
            </a:endParaRPr>
          </a:p>
          <a:p>
            <a:pPr>
              <a:lnSpc>
                <a:spcPts val="2740"/>
              </a:lnSpc>
            </a:pPr>
            <a:r>
              <a:rPr lang="en-US" sz="1957">
                <a:solidFill>
                  <a:srgbClr val="FE8CFE"/>
                </a:solidFill>
                <a:latin typeface="Fira Code"/>
              </a:rPr>
              <a:t>for </a:t>
            </a:r>
            <a:r>
              <a:rPr lang="en-US" sz="1957">
                <a:solidFill>
                  <a:srgbClr val="FBF3E4"/>
                </a:solidFill>
                <a:latin typeface="Fira Code"/>
              </a:rPr>
              <a:t>(</a:t>
            </a:r>
            <a:r>
              <a:rPr lang="en-US" sz="1957">
                <a:solidFill>
                  <a:srgbClr val="2DBEB1"/>
                </a:solidFill>
                <a:latin typeface="Fira Code"/>
              </a:rPr>
              <a:t>let </a:t>
            </a:r>
            <a:r>
              <a:rPr lang="en-US" sz="1957">
                <a:solidFill>
                  <a:srgbClr val="FBF3E4"/>
                </a:solidFill>
                <a:latin typeface="Fira Code"/>
              </a:rPr>
              <a:t>i:</a:t>
            </a:r>
            <a:r>
              <a:rPr lang="en-US" sz="1957">
                <a:solidFill>
                  <a:srgbClr val="70FEFE"/>
                </a:solidFill>
                <a:latin typeface="Fira Code"/>
              </a:rPr>
              <a:t>string</a:t>
            </a:r>
            <a:r>
              <a:rPr lang="en-US" sz="1957">
                <a:solidFill>
                  <a:srgbClr val="FBF3E4"/>
                </a:solidFill>
                <a:latin typeface="Fira Code"/>
              </a:rPr>
              <a:t> = </a:t>
            </a:r>
            <a:r>
              <a:rPr lang="en-US" sz="1957">
                <a:solidFill>
                  <a:srgbClr val="F7DF1E"/>
                </a:solidFill>
                <a:latin typeface="Fira Code"/>
              </a:rPr>
              <a:t>"a"</a:t>
            </a:r>
            <a:r>
              <a:rPr lang="en-US" sz="1957">
                <a:solidFill>
                  <a:srgbClr val="FBF3E4"/>
                </a:solidFill>
                <a:latin typeface="Fira Code"/>
              </a:rPr>
              <a:t>; i!= </a:t>
            </a:r>
            <a:r>
              <a:rPr lang="en-US" sz="1957">
                <a:solidFill>
                  <a:srgbClr val="F7DF1E"/>
                </a:solidFill>
                <a:latin typeface="Fira Code"/>
              </a:rPr>
              <a:t>"abababa"</a:t>
            </a:r>
            <a:r>
              <a:rPr lang="en-US" sz="1957">
                <a:solidFill>
                  <a:srgbClr val="FBF3E4"/>
                </a:solidFill>
                <a:latin typeface="Fira Code"/>
              </a:rPr>
              <a:t>; i+=</a:t>
            </a:r>
            <a:r>
              <a:rPr lang="en-US" sz="1957">
                <a:solidFill>
                  <a:srgbClr val="F7DF1E"/>
                </a:solidFill>
                <a:latin typeface="Fira Code"/>
              </a:rPr>
              <a:t>"ba"</a:t>
            </a:r>
            <a:r>
              <a:rPr lang="en-US" sz="1957">
                <a:solidFill>
                  <a:srgbClr val="FBF3E4"/>
                </a:solidFill>
                <a:latin typeface="Fira Code"/>
              </a:rPr>
              <a:t>){</a:t>
            </a:r>
          </a:p>
          <a:p>
            <a:pPr>
              <a:lnSpc>
                <a:spcPts val="2740"/>
              </a:lnSpc>
            </a:pPr>
            <a:r>
              <a:rPr lang="en-US" sz="1957">
                <a:solidFill>
                  <a:srgbClr val="FBF3E4"/>
                </a:solidFill>
                <a:latin typeface="Fira Code"/>
              </a:rPr>
              <a:t>    console.</a:t>
            </a:r>
            <a:r>
              <a:rPr lang="en-US" sz="1957">
                <a:solidFill>
                  <a:srgbClr val="F8BFA7"/>
                </a:solidFill>
                <a:latin typeface="Fira Code"/>
              </a:rPr>
              <a:t>log</a:t>
            </a:r>
            <a:r>
              <a:rPr lang="en-US" sz="1957">
                <a:solidFill>
                  <a:srgbClr val="FBF3E4"/>
                </a:solidFill>
                <a:latin typeface="Fira Code"/>
              </a:rPr>
              <a:t>(i); </a:t>
            </a:r>
            <a:r>
              <a:rPr lang="en-US" sz="1957">
                <a:solidFill>
                  <a:srgbClr val="D9D9D9"/>
                </a:solidFill>
                <a:latin typeface="Fira Code"/>
              </a:rPr>
              <a:t>// imprime a, aba, ababa e abababa</a:t>
            </a:r>
          </a:p>
          <a:p>
            <a:pPr>
              <a:lnSpc>
                <a:spcPts val="2740"/>
              </a:lnSpc>
            </a:pPr>
            <a:r>
              <a:rPr lang="en-US" sz="1957">
                <a:solidFill>
                  <a:srgbClr val="FBF3E4"/>
                </a:solidFill>
                <a:latin typeface="Fira Code"/>
              </a:rPr>
              <a:t>}</a:t>
            </a:r>
          </a:p>
          <a:p>
            <a:pPr>
              <a:lnSpc>
                <a:spcPts val="2740"/>
              </a:lnSpc>
            </a:pPr>
            <a:endParaRPr lang="en-US" sz="1957">
              <a:solidFill>
                <a:srgbClr val="FBF3E4"/>
              </a:solidFill>
              <a:latin typeface="Fira Code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994301" y="2772818"/>
            <a:ext cx="7173811" cy="9639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39"/>
              </a:lnSpc>
            </a:pPr>
            <a:r>
              <a:rPr lang="en-US" sz="2399">
                <a:solidFill>
                  <a:srgbClr val="000000"/>
                </a:solidFill>
                <a:latin typeface="Poppins"/>
              </a:rPr>
              <a:t>Executa uma iteração com </a:t>
            </a:r>
            <a:r>
              <a:rPr lang="en-US" sz="2399">
                <a:solidFill>
                  <a:srgbClr val="000000"/>
                </a:solidFill>
                <a:latin typeface="Poppins Bold"/>
              </a:rPr>
              <a:t>início </a:t>
            </a:r>
            <a:r>
              <a:rPr lang="en-US" sz="2399">
                <a:solidFill>
                  <a:srgbClr val="000000"/>
                </a:solidFill>
                <a:latin typeface="Poppins"/>
              </a:rPr>
              <a:t>e </a:t>
            </a:r>
            <a:r>
              <a:rPr lang="en-US" sz="2399">
                <a:solidFill>
                  <a:srgbClr val="000000"/>
                </a:solidFill>
                <a:latin typeface="Poppins Bold"/>
              </a:rPr>
              <a:t>término</a:t>
            </a:r>
            <a:r>
              <a:rPr lang="en-US" sz="2399">
                <a:solidFill>
                  <a:srgbClr val="000000"/>
                </a:solidFill>
                <a:latin typeface="Poppins"/>
              </a:rPr>
              <a:t> determinados.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964954" y="4013699"/>
            <a:ext cx="7173811" cy="4781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39"/>
              </a:lnSpc>
            </a:pPr>
            <a:r>
              <a:rPr lang="en-US" sz="2399">
                <a:solidFill>
                  <a:srgbClr val="000000"/>
                </a:solidFill>
                <a:latin typeface="Poppins Bold"/>
              </a:rPr>
              <a:t>Não</a:t>
            </a:r>
            <a:r>
              <a:rPr lang="en-US" sz="2399">
                <a:solidFill>
                  <a:srgbClr val="000000"/>
                </a:solidFill>
                <a:latin typeface="Poppins"/>
              </a:rPr>
              <a:t> precisa estar ligada a um array.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964954" y="4686865"/>
            <a:ext cx="7173811" cy="4781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39"/>
              </a:lnSpc>
            </a:pPr>
            <a:r>
              <a:rPr lang="en-US" sz="2399">
                <a:solidFill>
                  <a:srgbClr val="000000"/>
                </a:solidFill>
                <a:latin typeface="Poppins"/>
              </a:rPr>
              <a:t>O iterador pode ser de </a:t>
            </a:r>
            <a:r>
              <a:rPr lang="en-US" sz="2399">
                <a:solidFill>
                  <a:srgbClr val="000000"/>
                </a:solidFill>
                <a:latin typeface="Poppins Bold"/>
              </a:rPr>
              <a:t>qualquer</a:t>
            </a:r>
            <a:r>
              <a:rPr lang="en-US" sz="2399">
                <a:solidFill>
                  <a:srgbClr val="000000"/>
                </a:solidFill>
                <a:latin typeface="Poppins"/>
              </a:rPr>
              <a:t> tipo.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3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994301" y="1097635"/>
            <a:ext cx="6012740" cy="1597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1883"/>
              </a:lnSpc>
            </a:pPr>
            <a:r>
              <a:rPr lang="en-US" sz="11883">
                <a:solidFill>
                  <a:srgbClr val="000000"/>
                </a:solidFill>
                <a:latin typeface="Bebas Neue Bold"/>
              </a:rPr>
              <a:t>FOR IN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7620829" y="6448948"/>
            <a:ext cx="9012319" cy="2497001"/>
            <a:chOff x="0" y="0"/>
            <a:chExt cx="1802396" cy="499381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802396" cy="499381"/>
            </a:xfrm>
            <a:custGeom>
              <a:avLst/>
              <a:gdLst/>
              <a:ahLst/>
              <a:cxnLst/>
              <a:rect l="l" t="t" r="r" b="b"/>
              <a:pathLst>
                <a:path w="1802396" h="499381">
                  <a:moveTo>
                    <a:pt x="0" y="0"/>
                  </a:moveTo>
                  <a:lnTo>
                    <a:pt x="1802396" y="0"/>
                  </a:lnTo>
                  <a:lnTo>
                    <a:pt x="1802396" y="499381"/>
                  </a:lnTo>
                  <a:lnTo>
                    <a:pt x="0" y="499381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7735858" y="6288406"/>
            <a:ext cx="9128964" cy="2515978"/>
            <a:chOff x="0" y="0"/>
            <a:chExt cx="1825724" cy="50317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825724" cy="503177"/>
            </a:xfrm>
            <a:custGeom>
              <a:avLst/>
              <a:gdLst/>
              <a:ahLst/>
              <a:cxnLst/>
              <a:rect l="l" t="t" r="r" b="b"/>
              <a:pathLst>
                <a:path w="1825724" h="503177">
                  <a:moveTo>
                    <a:pt x="0" y="0"/>
                  </a:moveTo>
                  <a:lnTo>
                    <a:pt x="1825724" y="0"/>
                  </a:lnTo>
                  <a:lnTo>
                    <a:pt x="1825724" y="503177"/>
                  </a:lnTo>
                  <a:lnTo>
                    <a:pt x="0" y="503177"/>
                  </a:lnTo>
                  <a:close/>
                </a:path>
              </a:pathLst>
            </a:custGeom>
            <a:solidFill>
              <a:srgbClr val="4C618A"/>
            </a:solidFill>
            <a:ln w="57150">
              <a:solidFill>
                <a:srgbClr val="000000"/>
              </a:solidFill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7735858" y="6288406"/>
            <a:ext cx="9128964" cy="421715"/>
            <a:chOff x="0" y="0"/>
            <a:chExt cx="2500213" cy="115498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2500213" cy="115498"/>
            </a:xfrm>
            <a:custGeom>
              <a:avLst/>
              <a:gdLst/>
              <a:ahLst/>
              <a:cxnLst/>
              <a:rect l="l" t="t" r="r" b="b"/>
              <a:pathLst>
                <a:path w="2500213" h="115498">
                  <a:moveTo>
                    <a:pt x="0" y="0"/>
                  </a:moveTo>
                  <a:lnTo>
                    <a:pt x="2500213" y="0"/>
                  </a:lnTo>
                  <a:lnTo>
                    <a:pt x="2500213" y="115498"/>
                  </a:lnTo>
                  <a:lnTo>
                    <a:pt x="0" y="115498"/>
                  </a:lnTo>
                  <a:close/>
                </a:path>
              </a:pathLst>
            </a:custGeom>
            <a:solidFill>
              <a:srgbClr val="FFFFFF"/>
            </a:solidFill>
            <a:ln w="57150">
              <a:solidFill>
                <a:srgbClr val="000000"/>
              </a:solidFill>
            </a:ln>
          </p:spPr>
        </p:sp>
        <p:sp>
          <p:nvSpPr>
            <p:cNvPr id="11" name="TextBox 11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2"/>
          <a:srcRect t="25116" r="5098" b="33458"/>
          <a:stretch>
            <a:fillRect/>
          </a:stretch>
        </p:blipFill>
        <p:spPr>
          <a:xfrm>
            <a:off x="7843394" y="6389119"/>
            <a:ext cx="672879" cy="220290"/>
          </a:xfrm>
          <a:prstGeom prst="rect">
            <a:avLst/>
          </a:prstGeom>
        </p:spPr>
      </p:pic>
      <p:sp>
        <p:nvSpPr>
          <p:cNvPr id="13" name="TextBox 13"/>
          <p:cNvSpPr txBox="1"/>
          <p:nvPr/>
        </p:nvSpPr>
        <p:spPr>
          <a:xfrm>
            <a:off x="8022749" y="6802449"/>
            <a:ext cx="8502402" cy="17028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740"/>
              </a:lnSpc>
            </a:pPr>
            <a:r>
              <a:rPr lang="en-US" sz="1957">
                <a:solidFill>
                  <a:srgbClr val="2DBEB1"/>
                </a:solidFill>
                <a:latin typeface="Fira Code"/>
              </a:rPr>
              <a:t>let </a:t>
            </a:r>
            <a:r>
              <a:rPr lang="en-US" sz="1957">
                <a:solidFill>
                  <a:srgbClr val="FBF3E4"/>
                </a:solidFill>
                <a:latin typeface="Fira Code"/>
              </a:rPr>
              <a:t>array:</a:t>
            </a:r>
            <a:r>
              <a:rPr lang="en-US" sz="1957">
                <a:solidFill>
                  <a:srgbClr val="70FEFE"/>
                </a:solidFill>
                <a:latin typeface="Fira Code"/>
              </a:rPr>
              <a:t>Array</a:t>
            </a:r>
            <a:r>
              <a:rPr lang="en-US" sz="1957">
                <a:solidFill>
                  <a:srgbClr val="FBF3E4"/>
                </a:solidFill>
                <a:latin typeface="Fira Code"/>
              </a:rPr>
              <a:t>&lt;</a:t>
            </a:r>
            <a:r>
              <a:rPr lang="en-US" sz="1957">
                <a:solidFill>
                  <a:srgbClr val="70FEFE"/>
                </a:solidFill>
                <a:latin typeface="Fira Code"/>
              </a:rPr>
              <a:t>string</a:t>
            </a:r>
            <a:r>
              <a:rPr lang="en-US" sz="1957">
                <a:solidFill>
                  <a:srgbClr val="FBF3E4"/>
                </a:solidFill>
                <a:latin typeface="Fira Code"/>
              </a:rPr>
              <a:t>&gt; = [</a:t>
            </a:r>
            <a:r>
              <a:rPr lang="en-US" sz="1957">
                <a:solidFill>
                  <a:srgbClr val="F7DF1E"/>
                </a:solidFill>
                <a:latin typeface="Fira Code"/>
              </a:rPr>
              <a:t>"a"</a:t>
            </a:r>
            <a:r>
              <a:rPr lang="en-US" sz="1957">
                <a:solidFill>
                  <a:srgbClr val="FBF3E4"/>
                </a:solidFill>
                <a:latin typeface="Fira Code"/>
              </a:rPr>
              <a:t>,</a:t>
            </a:r>
            <a:r>
              <a:rPr lang="en-US" sz="1957">
                <a:solidFill>
                  <a:srgbClr val="F7DF1E"/>
                </a:solidFill>
                <a:latin typeface="Fira Code"/>
              </a:rPr>
              <a:t>"b"</a:t>
            </a:r>
            <a:r>
              <a:rPr lang="en-US" sz="1957">
                <a:solidFill>
                  <a:srgbClr val="FBF3E4"/>
                </a:solidFill>
                <a:latin typeface="Fira Code"/>
              </a:rPr>
              <a:t>,</a:t>
            </a:r>
            <a:r>
              <a:rPr lang="en-US" sz="1957">
                <a:solidFill>
                  <a:srgbClr val="F7DF1E"/>
                </a:solidFill>
                <a:latin typeface="Fira Code"/>
              </a:rPr>
              <a:t>"c"</a:t>
            </a:r>
            <a:r>
              <a:rPr lang="en-US" sz="1957">
                <a:solidFill>
                  <a:srgbClr val="FBF3E4"/>
                </a:solidFill>
                <a:latin typeface="Fira Code"/>
              </a:rPr>
              <a:t>,</a:t>
            </a:r>
            <a:r>
              <a:rPr lang="en-US" sz="1957">
                <a:solidFill>
                  <a:srgbClr val="F7DF1E"/>
                </a:solidFill>
                <a:latin typeface="Fira Code"/>
              </a:rPr>
              <a:t>"d"</a:t>
            </a:r>
            <a:r>
              <a:rPr lang="en-US" sz="1957">
                <a:solidFill>
                  <a:srgbClr val="FBF3E4"/>
                </a:solidFill>
                <a:latin typeface="Fira Code"/>
              </a:rPr>
              <a:t>,</a:t>
            </a:r>
            <a:r>
              <a:rPr lang="en-US" sz="1957">
                <a:solidFill>
                  <a:srgbClr val="F7DF1E"/>
                </a:solidFill>
                <a:latin typeface="Fira Code"/>
              </a:rPr>
              <a:t>"e"</a:t>
            </a:r>
            <a:r>
              <a:rPr lang="en-US" sz="1957">
                <a:solidFill>
                  <a:srgbClr val="FBF3E4"/>
                </a:solidFill>
                <a:latin typeface="Fira Code"/>
              </a:rPr>
              <a:t>];</a:t>
            </a:r>
          </a:p>
          <a:p>
            <a:pPr>
              <a:lnSpc>
                <a:spcPts val="2740"/>
              </a:lnSpc>
            </a:pPr>
            <a:endParaRPr lang="en-US" sz="1957">
              <a:solidFill>
                <a:srgbClr val="FBF3E4"/>
              </a:solidFill>
              <a:latin typeface="Fira Code"/>
            </a:endParaRPr>
          </a:p>
          <a:p>
            <a:pPr>
              <a:lnSpc>
                <a:spcPts val="2740"/>
              </a:lnSpc>
            </a:pPr>
            <a:r>
              <a:rPr lang="en-US" sz="1957">
                <a:solidFill>
                  <a:srgbClr val="FE8CFE"/>
                </a:solidFill>
                <a:latin typeface="Fira Code"/>
              </a:rPr>
              <a:t>for </a:t>
            </a:r>
            <a:r>
              <a:rPr lang="en-US" sz="1957">
                <a:solidFill>
                  <a:srgbClr val="FBF3E4"/>
                </a:solidFill>
                <a:latin typeface="Fira Code"/>
              </a:rPr>
              <a:t>(</a:t>
            </a:r>
            <a:r>
              <a:rPr lang="en-US" sz="1957">
                <a:solidFill>
                  <a:srgbClr val="2DBEB1"/>
                </a:solidFill>
                <a:latin typeface="Fira Code"/>
              </a:rPr>
              <a:t>const </a:t>
            </a:r>
            <a:r>
              <a:rPr lang="en-US" sz="1957">
                <a:solidFill>
                  <a:srgbClr val="FBF3E4"/>
                </a:solidFill>
                <a:latin typeface="Fira Code"/>
              </a:rPr>
              <a:t>i </a:t>
            </a:r>
            <a:r>
              <a:rPr lang="en-US" sz="1957">
                <a:solidFill>
                  <a:srgbClr val="2DBEB1"/>
                </a:solidFill>
                <a:latin typeface="Fira Code"/>
              </a:rPr>
              <a:t>in </a:t>
            </a:r>
            <a:r>
              <a:rPr lang="en-US" sz="1957">
                <a:solidFill>
                  <a:srgbClr val="FBF3E4"/>
                </a:solidFill>
                <a:latin typeface="Fira Code"/>
              </a:rPr>
              <a:t>array) {</a:t>
            </a:r>
          </a:p>
          <a:p>
            <a:pPr>
              <a:lnSpc>
                <a:spcPts val="2740"/>
              </a:lnSpc>
            </a:pPr>
            <a:r>
              <a:rPr lang="en-US" sz="1957">
                <a:solidFill>
                  <a:srgbClr val="FBF3E4"/>
                </a:solidFill>
                <a:latin typeface="Fira Code"/>
              </a:rPr>
              <a:t>    console.</a:t>
            </a:r>
            <a:r>
              <a:rPr lang="en-US" sz="1957">
                <a:solidFill>
                  <a:srgbClr val="F8BFA7"/>
                </a:solidFill>
                <a:latin typeface="Fira Code"/>
              </a:rPr>
              <a:t>log</a:t>
            </a:r>
            <a:r>
              <a:rPr lang="en-US" sz="1957">
                <a:solidFill>
                  <a:srgbClr val="FBF3E4"/>
                </a:solidFill>
                <a:latin typeface="Fira Code"/>
              </a:rPr>
              <a:t>(array[i]); </a:t>
            </a:r>
            <a:r>
              <a:rPr lang="en-US" sz="1957">
                <a:solidFill>
                  <a:srgbClr val="D9D9D9"/>
                </a:solidFill>
                <a:latin typeface="Fira Code"/>
              </a:rPr>
              <a:t>// passa por todas as posições</a:t>
            </a:r>
          </a:p>
          <a:p>
            <a:pPr>
              <a:lnSpc>
                <a:spcPts val="2740"/>
              </a:lnSpc>
            </a:pPr>
            <a:r>
              <a:rPr lang="en-US" sz="1957">
                <a:solidFill>
                  <a:srgbClr val="FBF3E4"/>
                </a:solidFill>
                <a:latin typeface="Fira Code"/>
              </a:rPr>
              <a:t>}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994301" y="2772818"/>
            <a:ext cx="7173811" cy="9639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39"/>
              </a:lnSpc>
            </a:pPr>
            <a:r>
              <a:rPr lang="en-US" sz="2399">
                <a:solidFill>
                  <a:srgbClr val="000000"/>
                </a:solidFill>
                <a:latin typeface="Poppins"/>
              </a:rPr>
              <a:t>Executa uma iteração </a:t>
            </a:r>
            <a:r>
              <a:rPr lang="en-US" sz="2399">
                <a:solidFill>
                  <a:srgbClr val="000000"/>
                </a:solidFill>
                <a:latin typeface="Poppins Bold"/>
              </a:rPr>
              <a:t>SEMPRE </a:t>
            </a:r>
            <a:r>
              <a:rPr lang="en-US" sz="2399">
                <a:solidFill>
                  <a:srgbClr val="000000"/>
                </a:solidFill>
                <a:latin typeface="Poppins"/>
              </a:rPr>
              <a:t>com </a:t>
            </a:r>
            <a:r>
              <a:rPr lang="en-US" sz="2399">
                <a:solidFill>
                  <a:srgbClr val="000000"/>
                </a:solidFill>
                <a:latin typeface="Poppins Bold"/>
              </a:rPr>
              <a:t>base</a:t>
            </a:r>
            <a:r>
              <a:rPr lang="en-US" sz="2399">
                <a:solidFill>
                  <a:srgbClr val="000000"/>
                </a:solidFill>
                <a:latin typeface="Poppins"/>
              </a:rPr>
              <a:t> em um </a:t>
            </a:r>
            <a:r>
              <a:rPr lang="en-US" sz="2399">
                <a:solidFill>
                  <a:srgbClr val="000000"/>
                </a:solidFill>
                <a:latin typeface="Poppins Bold"/>
              </a:rPr>
              <a:t>array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028700" y="3918449"/>
            <a:ext cx="7173811" cy="9639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39"/>
              </a:lnSpc>
            </a:pPr>
            <a:r>
              <a:rPr lang="en-US" sz="2399">
                <a:solidFill>
                  <a:srgbClr val="000000"/>
                </a:solidFill>
                <a:latin typeface="Poppins"/>
              </a:rPr>
              <a:t>Sempre utiliza um iterador do tipo </a:t>
            </a:r>
            <a:r>
              <a:rPr lang="en-US" sz="2399">
                <a:solidFill>
                  <a:srgbClr val="000000"/>
                </a:solidFill>
                <a:latin typeface="Poppins Bold"/>
              </a:rPr>
              <a:t>string </a:t>
            </a:r>
            <a:r>
              <a:rPr lang="en-US" sz="2399">
                <a:solidFill>
                  <a:srgbClr val="000000"/>
                </a:solidFill>
                <a:latin typeface="Poppins"/>
              </a:rPr>
              <a:t>como </a:t>
            </a:r>
            <a:r>
              <a:rPr lang="en-US" sz="2399">
                <a:solidFill>
                  <a:srgbClr val="000000"/>
                </a:solidFill>
                <a:latin typeface="Poppins Bold"/>
              </a:rPr>
              <a:t>contador</a:t>
            </a:r>
            <a:r>
              <a:rPr lang="en-US" sz="2399">
                <a:solidFill>
                  <a:srgbClr val="000000"/>
                </a:solidFill>
                <a:latin typeface="Poppins"/>
              </a:rPr>
              <a:t>. Ex.: "0", "1", "2", "3",...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028700" y="5029200"/>
            <a:ext cx="7173811" cy="14497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39"/>
              </a:lnSpc>
            </a:pPr>
            <a:r>
              <a:rPr lang="en-US" sz="2399">
                <a:solidFill>
                  <a:srgbClr val="000000"/>
                </a:solidFill>
                <a:latin typeface="Poppins"/>
              </a:rPr>
              <a:t>Utiliza uma </a:t>
            </a:r>
            <a:r>
              <a:rPr lang="en-US" sz="2399">
                <a:solidFill>
                  <a:srgbClr val="000000"/>
                </a:solidFill>
                <a:latin typeface="Poppins Bold"/>
              </a:rPr>
              <a:t>const </a:t>
            </a:r>
            <a:r>
              <a:rPr lang="en-US" sz="2399">
                <a:solidFill>
                  <a:srgbClr val="000000"/>
                </a:solidFill>
                <a:latin typeface="Poppins"/>
              </a:rPr>
              <a:t>como base pois </a:t>
            </a:r>
            <a:r>
              <a:rPr lang="en-US" sz="2399">
                <a:solidFill>
                  <a:srgbClr val="000000"/>
                </a:solidFill>
                <a:latin typeface="Poppins Bold"/>
              </a:rPr>
              <a:t>recria </a:t>
            </a:r>
            <a:r>
              <a:rPr lang="en-US" sz="2399">
                <a:solidFill>
                  <a:srgbClr val="000000"/>
                </a:solidFill>
                <a:latin typeface="Poppins"/>
              </a:rPr>
              <a:t>a variável</a:t>
            </a:r>
            <a:r>
              <a:rPr lang="en-US" sz="2399">
                <a:solidFill>
                  <a:srgbClr val="000000"/>
                </a:solidFill>
                <a:latin typeface="Poppins Bold"/>
              </a:rPr>
              <a:t> em cada iteração</a:t>
            </a:r>
            <a:r>
              <a:rPr lang="en-US" sz="2399">
                <a:solidFill>
                  <a:srgbClr val="000000"/>
                </a:solidFill>
                <a:latin typeface="Poppins"/>
              </a:rPr>
              <a:t> e não permite a sua alteração.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3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994301" y="1097635"/>
            <a:ext cx="6012740" cy="1597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1883"/>
              </a:lnSpc>
            </a:pPr>
            <a:r>
              <a:rPr lang="en-US" sz="11883">
                <a:solidFill>
                  <a:srgbClr val="000000"/>
                </a:solidFill>
                <a:latin typeface="Bebas Neue Bold"/>
              </a:rPr>
              <a:t>FOR OF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7746665" y="6410848"/>
            <a:ext cx="9012319" cy="2497001"/>
            <a:chOff x="0" y="0"/>
            <a:chExt cx="1802396" cy="499381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802396" cy="499381"/>
            </a:xfrm>
            <a:custGeom>
              <a:avLst/>
              <a:gdLst/>
              <a:ahLst/>
              <a:cxnLst/>
              <a:rect l="l" t="t" r="r" b="b"/>
              <a:pathLst>
                <a:path w="1802396" h="499381">
                  <a:moveTo>
                    <a:pt x="0" y="0"/>
                  </a:moveTo>
                  <a:lnTo>
                    <a:pt x="1802396" y="0"/>
                  </a:lnTo>
                  <a:lnTo>
                    <a:pt x="1802396" y="499381"/>
                  </a:lnTo>
                  <a:lnTo>
                    <a:pt x="0" y="499381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7861694" y="6250306"/>
            <a:ext cx="9128964" cy="2515978"/>
            <a:chOff x="0" y="0"/>
            <a:chExt cx="1825724" cy="50317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825724" cy="503177"/>
            </a:xfrm>
            <a:custGeom>
              <a:avLst/>
              <a:gdLst/>
              <a:ahLst/>
              <a:cxnLst/>
              <a:rect l="l" t="t" r="r" b="b"/>
              <a:pathLst>
                <a:path w="1825724" h="503177">
                  <a:moveTo>
                    <a:pt x="0" y="0"/>
                  </a:moveTo>
                  <a:lnTo>
                    <a:pt x="1825724" y="0"/>
                  </a:lnTo>
                  <a:lnTo>
                    <a:pt x="1825724" y="503177"/>
                  </a:lnTo>
                  <a:lnTo>
                    <a:pt x="0" y="503177"/>
                  </a:lnTo>
                  <a:close/>
                </a:path>
              </a:pathLst>
            </a:custGeom>
            <a:solidFill>
              <a:srgbClr val="4C618A"/>
            </a:solidFill>
            <a:ln w="57150">
              <a:solidFill>
                <a:srgbClr val="000000"/>
              </a:solidFill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7861694" y="6250306"/>
            <a:ext cx="9128964" cy="421715"/>
            <a:chOff x="0" y="0"/>
            <a:chExt cx="2500213" cy="115498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2500213" cy="115498"/>
            </a:xfrm>
            <a:custGeom>
              <a:avLst/>
              <a:gdLst/>
              <a:ahLst/>
              <a:cxnLst/>
              <a:rect l="l" t="t" r="r" b="b"/>
              <a:pathLst>
                <a:path w="2500213" h="115498">
                  <a:moveTo>
                    <a:pt x="0" y="0"/>
                  </a:moveTo>
                  <a:lnTo>
                    <a:pt x="2500213" y="0"/>
                  </a:lnTo>
                  <a:lnTo>
                    <a:pt x="2500213" y="115498"/>
                  </a:lnTo>
                  <a:lnTo>
                    <a:pt x="0" y="115498"/>
                  </a:lnTo>
                  <a:close/>
                </a:path>
              </a:pathLst>
            </a:custGeom>
            <a:solidFill>
              <a:srgbClr val="FFFFFF"/>
            </a:solidFill>
            <a:ln w="57150">
              <a:solidFill>
                <a:srgbClr val="000000"/>
              </a:solidFill>
            </a:ln>
          </p:spPr>
        </p:sp>
        <p:sp>
          <p:nvSpPr>
            <p:cNvPr id="11" name="TextBox 11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2"/>
          <a:srcRect t="25116" r="5098" b="33458"/>
          <a:stretch>
            <a:fillRect/>
          </a:stretch>
        </p:blipFill>
        <p:spPr>
          <a:xfrm>
            <a:off x="7969230" y="6351019"/>
            <a:ext cx="672879" cy="220290"/>
          </a:xfrm>
          <a:prstGeom prst="rect">
            <a:avLst/>
          </a:prstGeom>
        </p:spPr>
      </p:pic>
      <p:sp>
        <p:nvSpPr>
          <p:cNvPr id="13" name="TextBox 13"/>
          <p:cNvSpPr txBox="1"/>
          <p:nvPr/>
        </p:nvSpPr>
        <p:spPr>
          <a:xfrm>
            <a:off x="8148585" y="6764349"/>
            <a:ext cx="7905750" cy="17028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740"/>
              </a:lnSpc>
            </a:pPr>
            <a:r>
              <a:rPr lang="en-US" sz="1957">
                <a:solidFill>
                  <a:srgbClr val="2DBEB1"/>
                </a:solidFill>
                <a:latin typeface="Fira Code"/>
              </a:rPr>
              <a:t>let </a:t>
            </a:r>
            <a:r>
              <a:rPr lang="en-US" sz="1957">
                <a:solidFill>
                  <a:srgbClr val="FBF3E4"/>
                </a:solidFill>
                <a:latin typeface="Fira Code"/>
              </a:rPr>
              <a:t>array:</a:t>
            </a:r>
            <a:r>
              <a:rPr lang="en-US" sz="1957">
                <a:solidFill>
                  <a:srgbClr val="70FEFE"/>
                </a:solidFill>
                <a:latin typeface="Fira Code"/>
              </a:rPr>
              <a:t>Array</a:t>
            </a:r>
            <a:r>
              <a:rPr lang="en-US" sz="1957">
                <a:solidFill>
                  <a:srgbClr val="FBF3E4"/>
                </a:solidFill>
                <a:latin typeface="Fira Code"/>
              </a:rPr>
              <a:t>&lt;</a:t>
            </a:r>
            <a:r>
              <a:rPr lang="en-US" sz="1957">
                <a:solidFill>
                  <a:srgbClr val="70FEFE"/>
                </a:solidFill>
                <a:latin typeface="Fira Code"/>
              </a:rPr>
              <a:t>string</a:t>
            </a:r>
            <a:r>
              <a:rPr lang="en-US" sz="1957">
                <a:solidFill>
                  <a:srgbClr val="FBF3E4"/>
                </a:solidFill>
                <a:latin typeface="Fira Code"/>
              </a:rPr>
              <a:t>&gt; = [</a:t>
            </a:r>
            <a:r>
              <a:rPr lang="en-US" sz="1957">
                <a:solidFill>
                  <a:srgbClr val="F7DF1E"/>
                </a:solidFill>
                <a:latin typeface="Fira Code"/>
              </a:rPr>
              <a:t>"a"</a:t>
            </a:r>
            <a:r>
              <a:rPr lang="en-US" sz="1957">
                <a:solidFill>
                  <a:srgbClr val="FBF3E4"/>
                </a:solidFill>
                <a:latin typeface="Fira Code"/>
              </a:rPr>
              <a:t>,</a:t>
            </a:r>
            <a:r>
              <a:rPr lang="en-US" sz="1957">
                <a:solidFill>
                  <a:srgbClr val="F7DF1E"/>
                </a:solidFill>
                <a:latin typeface="Fira Code"/>
              </a:rPr>
              <a:t>"b"</a:t>
            </a:r>
            <a:r>
              <a:rPr lang="en-US" sz="1957">
                <a:solidFill>
                  <a:srgbClr val="FBF3E4"/>
                </a:solidFill>
                <a:latin typeface="Fira Code"/>
              </a:rPr>
              <a:t>,</a:t>
            </a:r>
            <a:r>
              <a:rPr lang="en-US" sz="1957">
                <a:solidFill>
                  <a:srgbClr val="F7DF1E"/>
                </a:solidFill>
                <a:latin typeface="Fira Code"/>
              </a:rPr>
              <a:t>"c"</a:t>
            </a:r>
            <a:r>
              <a:rPr lang="en-US" sz="1957">
                <a:solidFill>
                  <a:srgbClr val="FBF3E4"/>
                </a:solidFill>
                <a:latin typeface="Fira Code"/>
              </a:rPr>
              <a:t>,</a:t>
            </a:r>
            <a:r>
              <a:rPr lang="en-US" sz="1957">
                <a:solidFill>
                  <a:srgbClr val="F7DF1E"/>
                </a:solidFill>
                <a:latin typeface="Fira Code"/>
              </a:rPr>
              <a:t>"d"</a:t>
            </a:r>
            <a:r>
              <a:rPr lang="en-US" sz="1957">
                <a:solidFill>
                  <a:srgbClr val="FBF3E4"/>
                </a:solidFill>
                <a:latin typeface="Fira Code"/>
              </a:rPr>
              <a:t>,</a:t>
            </a:r>
            <a:r>
              <a:rPr lang="en-US" sz="1957">
                <a:solidFill>
                  <a:srgbClr val="F7DF1E"/>
                </a:solidFill>
                <a:latin typeface="Fira Code"/>
              </a:rPr>
              <a:t>"e"</a:t>
            </a:r>
            <a:r>
              <a:rPr lang="en-US" sz="1957">
                <a:solidFill>
                  <a:srgbClr val="FBF3E4"/>
                </a:solidFill>
                <a:latin typeface="Fira Code"/>
              </a:rPr>
              <a:t>];</a:t>
            </a:r>
          </a:p>
          <a:p>
            <a:pPr>
              <a:lnSpc>
                <a:spcPts val="2740"/>
              </a:lnSpc>
            </a:pPr>
            <a:endParaRPr lang="en-US" sz="1957">
              <a:solidFill>
                <a:srgbClr val="FBF3E4"/>
              </a:solidFill>
              <a:latin typeface="Fira Code"/>
            </a:endParaRPr>
          </a:p>
          <a:p>
            <a:pPr>
              <a:lnSpc>
                <a:spcPts val="2740"/>
              </a:lnSpc>
            </a:pPr>
            <a:r>
              <a:rPr lang="en-US" sz="1957">
                <a:solidFill>
                  <a:srgbClr val="FE8CFE"/>
                </a:solidFill>
                <a:latin typeface="Fira Code"/>
              </a:rPr>
              <a:t>for </a:t>
            </a:r>
            <a:r>
              <a:rPr lang="en-US" sz="1957">
                <a:solidFill>
                  <a:srgbClr val="FBF3E4"/>
                </a:solidFill>
                <a:latin typeface="Fira Code"/>
              </a:rPr>
              <a:t>(</a:t>
            </a:r>
            <a:r>
              <a:rPr lang="en-US" sz="1957">
                <a:solidFill>
                  <a:srgbClr val="2DBEB1"/>
                </a:solidFill>
                <a:latin typeface="Fira Code"/>
              </a:rPr>
              <a:t>const </a:t>
            </a:r>
            <a:r>
              <a:rPr lang="en-US" sz="1957">
                <a:solidFill>
                  <a:srgbClr val="FBF3E4"/>
                </a:solidFill>
                <a:latin typeface="Fira Code"/>
              </a:rPr>
              <a:t>item </a:t>
            </a:r>
            <a:r>
              <a:rPr lang="en-US" sz="1957">
                <a:solidFill>
                  <a:srgbClr val="2DBEB1"/>
                </a:solidFill>
                <a:latin typeface="Fira Code"/>
              </a:rPr>
              <a:t>of </a:t>
            </a:r>
            <a:r>
              <a:rPr lang="en-US" sz="1957">
                <a:solidFill>
                  <a:srgbClr val="FBF3E4"/>
                </a:solidFill>
                <a:latin typeface="Fira Code"/>
              </a:rPr>
              <a:t>array) {</a:t>
            </a:r>
          </a:p>
          <a:p>
            <a:pPr>
              <a:lnSpc>
                <a:spcPts val="2740"/>
              </a:lnSpc>
            </a:pPr>
            <a:r>
              <a:rPr lang="en-US" sz="1957">
                <a:solidFill>
                  <a:srgbClr val="FBF3E4"/>
                </a:solidFill>
                <a:latin typeface="Fira Code"/>
              </a:rPr>
              <a:t>    console.</a:t>
            </a:r>
            <a:r>
              <a:rPr lang="en-US" sz="1957">
                <a:solidFill>
                  <a:srgbClr val="F8BFA7"/>
                </a:solidFill>
                <a:latin typeface="Fira Code"/>
              </a:rPr>
              <a:t>log</a:t>
            </a:r>
            <a:r>
              <a:rPr lang="en-US" sz="1957">
                <a:solidFill>
                  <a:srgbClr val="FBF3E4"/>
                </a:solidFill>
                <a:latin typeface="Fira Code"/>
              </a:rPr>
              <a:t>(item); </a:t>
            </a:r>
            <a:r>
              <a:rPr lang="en-US" sz="1957">
                <a:solidFill>
                  <a:srgbClr val="D9D9D9"/>
                </a:solidFill>
                <a:latin typeface="Fira Code"/>
              </a:rPr>
              <a:t>// passa por todas as posições</a:t>
            </a:r>
          </a:p>
          <a:p>
            <a:pPr>
              <a:lnSpc>
                <a:spcPts val="2740"/>
              </a:lnSpc>
            </a:pPr>
            <a:r>
              <a:rPr lang="en-US" sz="1957">
                <a:solidFill>
                  <a:srgbClr val="FBF3E4"/>
                </a:solidFill>
                <a:latin typeface="Fira Code"/>
              </a:rPr>
              <a:t>}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994301" y="2772818"/>
            <a:ext cx="7173811" cy="9639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39"/>
              </a:lnSpc>
            </a:pPr>
            <a:r>
              <a:rPr lang="en-US" sz="2399">
                <a:solidFill>
                  <a:srgbClr val="000000"/>
                </a:solidFill>
                <a:latin typeface="Poppins"/>
              </a:rPr>
              <a:t>Executa uma iteração </a:t>
            </a:r>
            <a:r>
              <a:rPr lang="en-US" sz="2399">
                <a:solidFill>
                  <a:srgbClr val="000000"/>
                </a:solidFill>
                <a:latin typeface="Poppins Bold"/>
              </a:rPr>
              <a:t>SEMPRE </a:t>
            </a:r>
            <a:r>
              <a:rPr lang="en-US" sz="2399">
                <a:solidFill>
                  <a:srgbClr val="000000"/>
                </a:solidFill>
                <a:latin typeface="Poppins"/>
              </a:rPr>
              <a:t>com </a:t>
            </a:r>
            <a:r>
              <a:rPr lang="en-US" sz="2399">
                <a:solidFill>
                  <a:srgbClr val="000000"/>
                </a:solidFill>
                <a:latin typeface="Poppins Bold"/>
              </a:rPr>
              <a:t>base</a:t>
            </a:r>
            <a:r>
              <a:rPr lang="en-US" sz="2399">
                <a:solidFill>
                  <a:srgbClr val="000000"/>
                </a:solidFill>
                <a:latin typeface="Poppins"/>
              </a:rPr>
              <a:t> em um </a:t>
            </a:r>
            <a:r>
              <a:rPr lang="en-US" sz="2399">
                <a:solidFill>
                  <a:srgbClr val="000000"/>
                </a:solidFill>
                <a:latin typeface="Poppins Bold"/>
              </a:rPr>
              <a:t>array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028700" y="3918449"/>
            <a:ext cx="7173811" cy="9639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39"/>
              </a:lnSpc>
            </a:pPr>
            <a:r>
              <a:rPr lang="en-US" sz="2399">
                <a:solidFill>
                  <a:srgbClr val="000000"/>
                </a:solidFill>
                <a:latin typeface="Poppins Bold"/>
              </a:rPr>
              <a:t>Não possui</a:t>
            </a:r>
            <a:r>
              <a:rPr lang="en-US" sz="2399">
                <a:solidFill>
                  <a:srgbClr val="000000"/>
                </a:solidFill>
                <a:latin typeface="Poppins"/>
              </a:rPr>
              <a:t> um iterador. </a:t>
            </a:r>
            <a:r>
              <a:rPr lang="en-US" sz="2399">
                <a:solidFill>
                  <a:srgbClr val="000000"/>
                </a:solidFill>
                <a:latin typeface="Poppins Bold"/>
              </a:rPr>
              <a:t>Sempre </a:t>
            </a:r>
            <a:r>
              <a:rPr lang="en-US" sz="2399">
                <a:solidFill>
                  <a:srgbClr val="000000"/>
                </a:solidFill>
                <a:latin typeface="Poppins"/>
              </a:rPr>
              <a:t>processa diretamente os </a:t>
            </a:r>
            <a:r>
              <a:rPr lang="en-US" sz="2399">
                <a:solidFill>
                  <a:srgbClr val="000000"/>
                </a:solidFill>
                <a:latin typeface="Poppins Bold"/>
              </a:rPr>
              <a:t>itens </a:t>
            </a:r>
            <a:r>
              <a:rPr lang="en-US" sz="2399">
                <a:solidFill>
                  <a:srgbClr val="000000"/>
                </a:solidFill>
                <a:latin typeface="Poppins"/>
              </a:rPr>
              <a:t>do array.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028700" y="5029200"/>
            <a:ext cx="7173811" cy="14497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39"/>
              </a:lnSpc>
            </a:pPr>
            <a:r>
              <a:rPr lang="en-US" sz="2399">
                <a:solidFill>
                  <a:srgbClr val="000000"/>
                </a:solidFill>
                <a:latin typeface="Poppins"/>
              </a:rPr>
              <a:t>Utiliza uma </a:t>
            </a:r>
            <a:r>
              <a:rPr lang="en-US" sz="2399">
                <a:solidFill>
                  <a:srgbClr val="000000"/>
                </a:solidFill>
                <a:latin typeface="Poppins Bold"/>
              </a:rPr>
              <a:t>const </a:t>
            </a:r>
            <a:r>
              <a:rPr lang="en-US" sz="2399">
                <a:solidFill>
                  <a:srgbClr val="000000"/>
                </a:solidFill>
                <a:latin typeface="Poppins"/>
              </a:rPr>
              <a:t>como base pois </a:t>
            </a:r>
            <a:r>
              <a:rPr lang="en-US" sz="2399">
                <a:solidFill>
                  <a:srgbClr val="000000"/>
                </a:solidFill>
                <a:latin typeface="Poppins Bold"/>
              </a:rPr>
              <a:t>recria </a:t>
            </a:r>
            <a:r>
              <a:rPr lang="en-US" sz="2399">
                <a:solidFill>
                  <a:srgbClr val="000000"/>
                </a:solidFill>
                <a:latin typeface="Poppins"/>
              </a:rPr>
              <a:t>a variável</a:t>
            </a:r>
            <a:r>
              <a:rPr lang="en-US" sz="2399">
                <a:solidFill>
                  <a:srgbClr val="000000"/>
                </a:solidFill>
                <a:latin typeface="Poppins Bold"/>
              </a:rPr>
              <a:t> em cada iteração </a:t>
            </a:r>
            <a:r>
              <a:rPr lang="en-US" sz="2399">
                <a:solidFill>
                  <a:srgbClr val="000000"/>
                </a:solidFill>
                <a:latin typeface="Poppins"/>
              </a:rPr>
              <a:t>e não permite a sua alteração.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3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994301" y="1097635"/>
            <a:ext cx="6012740" cy="1597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1883"/>
              </a:lnSpc>
            </a:pPr>
            <a:r>
              <a:rPr lang="en-US" sz="11883">
                <a:solidFill>
                  <a:srgbClr val="000000"/>
                </a:solidFill>
                <a:latin typeface="Bebas Neue Bold"/>
              </a:rPr>
              <a:t>FOR EACH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7715206" y="5640103"/>
            <a:ext cx="9012319" cy="2497001"/>
            <a:chOff x="0" y="0"/>
            <a:chExt cx="1802396" cy="499381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802396" cy="499381"/>
            </a:xfrm>
            <a:custGeom>
              <a:avLst/>
              <a:gdLst/>
              <a:ahLst/>
              <a:cxnLst/>
              <a:rect l="l" t="t" r="r" b="b"/>
              <a:pathLst>
                <a:path w="1802396" h="499381">
                  <a:moveTo>
                    <a:pt x="0" y="0"/>
                  </a:moveTo>
                  <a:lnTo>
                    <a:pt x="1802396" y="0"/>
                  </a:lnTo>
                  <a:lnTo>
                    <a:pt x="1802396" y="499381"/>
                  </a:lnTo>
                  <a:lnTo>
                    <a:pt x="0" y="499381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7830235" y="5479561"/>
            <a:ext cx="9128964" cy="2515978"/>
            <a:chOff x="0" y="0"/>
            <a:chExt cx="1825724" cy="50317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825724" cy="503177"/>
            </a:xfrm>
            <a:custGeom>
              <a:avLst/>
              <a:gdLst/>
              <a:ahLst/>
              <a:cxnLst/>
              <a:rect l="l" t="t" r="r" b="b"/>
              <a:pathLst>
                <a:path w="1825724" h="503177">
                  <a:moveTo>
                    <a:pt x="0" y="0"/>
                  </a:moveTo>
                  <a:lnTo>
                    <a:pt x="1825724" y="0"/>
                  </a:lnTo>
                  <a:lnTo>
                    <a:pt x="1825724" y="503177"/>
                  </a:lnTo>
                  <a:lnTo>
                    <a:pt x="0" y="503177"/>
                  </a:lnTo>
                  <a:close/>
                </a:path>
              </a:pathLst>
            </a:custGeom>
            <a:solidFill>
              <a:srgbClr val="4C618A"/>
            </a:solidFill>
            <a:ln w="57150">
              <a:solidFill>
                <a:srgbClr val="000000"/>
              </a:solidFill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7830235" y="5479561"/>
            <a:ext cx="9128964" cy="421715"/>
            <a:chOff x="0" y="0"/>
            <a:chExt cx="2500213" cy="115498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2500213" cy="115498"/>
            </a:xfrm>
            <a:custGeom>
              <a:avLst/>
              <a:gdLst/>
              <a:ahLst/>
              <a:cxnLst/>
              <a:rect l="l" t="t" r="r" b="b"/>
              <a:pathLst>
                <a:path w="2500213" h="115498">
                  <a:moveTo>
                    <a:pt x="0" y="0"/>
                  </a:moveTo>
                  <a:lnTo>
                    <a:pt x="2500213" y="0"/>
                  </a:lnTo>
                  <a:lnTo>
                    <a:pt x="2500213" y="115498"/>
                  </a:lnTo>
                  <a:lnTo>
                    <a:pt x="0" y="115498"/>
                  </a:lnTo>
                  <a:close/>
                </a:path>
              </a:pathLst>
            </a:custGeom>
            <a:solidFill>
              <a:srgbClr val="FFFFFF"/>
            </a:solidFill>
            <a:ln w="57150">
              <a:solidFill>
                <a:srgbClr val="000000"/>
              </a:solidFill>
            </a:ln>
          </p:spPr>
        </p:sp>
        <p:sp>
          <p:nvSpPr>
            <p:cNvPr id="11" name="TextBox 11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2"/>
          <a:srcRect t="25116" r="5098" b="33458"/>
          <a:stretch>
            <a:fillRect/>
          </a:stretch>
        </p:blipFill>
        <p:spPr>
          <a:xfrm>
            <a:off x="7937771" y="5580273"/>
            <a:ext cx="672879" cy="220290"/>
          </a:xfrm>
          <a:prstGeom prst="rect">
            <a:avLst/>
          </a:prstGeom>
        </p:spPr>
      </p:pic>
      <p:sp>
        <p:nvSpPr>
          <p:cNvPr id="13" name="TextBox 13"/>
          <p:cNvSpPr txBox="1"/>
          <p:nvPr/>
        </p:nvSpPr>
        <p:spPr>
          <a:xfrm>
            <a:off x="8117126" y="5993604"/>
            <a:ext cx="7607498" cy="17028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740"/>
              </a:lnSpc>
            </a:pPr>
            <a:r>
              <a:rPr lang="en-US" sz="1957">
                <a:solidFill>
                  <a:srgbClr val="2DBEB1"/>
                </a:solidFill>
                <a:latin typeface="Fira Code"/>
              </a:rPr>
              <a:t>let </a:t>
            </a:r>
            <a:r>
              <a:rPr lang="en-US" sz="1957">
                <a:solidFill>
                  <a:srgbClr val="FBF3E4"/>
                </a:solidFill>
                <a:latin typeface="Fira Code"/>
              </a:rPr>
              <a:t>array:</a:t>
            </a:r>
            <a:r>
              <a:rPr lang="en-US" sz="1957">
                <a:solidFill>
                  <a:srgbClr val="70FEFE"/>
                </a:solidFill>
                <a:latin typeface="Fira Code"/>
              </a:rPr>
              <a:t>Array</a:t>
            </a:r>
            <a:r>
              <a:rPr lang="en-US" sz="1957">
                <a:solidFill>
                  <a:srgbClr val="FBF3E4"/>
                </a:solidFill>
                <a:latin typeface="Fira Code"/>
              </a:rPr>
              <a:t>&lt;</a:t>
            </a:r>
            <a:r>
              <a:rPr lang="en-US" sz="1957">
                <a:solidFill>
                  <a:srgbClr val="70FEFE"/>
                </a:solidFill>
                <a:latin typeface="Fira Code"/>
              </a:rPr>
              <a:t>string</a:t>
            </a:r>
            <a:r>
              <a:rPr lang="en-US" sz="1957">
                <a:solidFill>
                  <a:srgbClr val="FBF3E4"/>
                </a:solidFill>
                <a:latin typeface="Fira Code"/>
              </a:rPr>
              <a:t>&gt; = [</a:t>
            </a:r>
            <a:r>
              <a:rPr lang="en-US" sz="1957">
                <a:solidFill>
                  <a:srgbClr val="F7DF1E"/>
                </a:solidFill>
                <a:latin typeface="Fira Code"/>
              </a:rPr>
              <a:t>"a"</a:t>
            </a:r>
            <a:r>
              <a:rPr lang="en-US" sz="1957">
                <a:solidFill>
                  <a:srgbClr val="FBF3E4"/>
                </a:solidFill>
                <a:latin typeface="Fira Code"/>
              </a:rPr>
              <a:t>,</a:t>
            </a:r>
            <a:r>
              <a:rPr lang="en-US" sz="1957">
                <a:solidFill>
                  <a:srgbClr val="F7DF1E"/>
                </a:solidFill>
                <a:latin typeface="Fira Code"/>
              </a:rPr>
              <a:t>"b"</a:t>
            </a:r>
            <a:r>
              <a:rPr lang="en-US" sz="1957">
                <a:solidFill>
                  <a:srgbClr val="FBF3E4"/>
                </a:solidFill>
                <a:latin typeface="Fira Code"/>
              </a:rPr>
              <a:t>,</a:t>
            </a:r>
            <a:r>
              <a:rPr lang="en-US" sz="1957">
                <a:solidFill>
                  <a:srgbClr val="F7DF1E"/>
                </a:solidFill>
                <a:latin typeface="Fira Code"/>
              </a:rPr>
              <a:t>"c"</a:t>
            </a:r>
            <a:r>
              <a:rPr lang="en-US" sz="1957">
                <a:solidFill>
                  <a:srgbClr val="FBF3E4"/>
                </a:solidFill>
                <a:latin typeface="Fira Code"/>
              </a:rPr>
              <a:t>,</a:t>
            </a:r>
            <a:r>
              <a:rPr lang="en-US" sz="1957">
                <a:solidFill>
                  <a:srgbClr val="F7DF1E"/>
                </a:solidFill>
                <a:latin typeface="Fira Code"/>
              </a:rPr>
              <a:t>"d"</a:t>
            </a:r>
            <a:r>
              <a:rPr lang="en-US" sz="1957">
                <a:solidFill>
                  <a:srgbClr val="FBF3E4"/>
                </a:solidFill>
                <a:latin typeface="Fira Code"/>
              </a:rPr>
              <a:t>,</a:t>
            </a:r>
            <a:r>
              <a:rPr lang="en-US" sz="1957">
                <a:solidFill>
                  <a:srgbClr val="F7DF1E"/>
                </a:solidFill>
                <a:latin typeface="Fira Code"/>
              </a:rPr>
              <a:t>"e"</a:t>
            </a:r>
            <a:r>
              <a:rPr lang="en-US" sz="1957">
                <a:solidFill>
                  <a:srgbClr val="FBF3E4"/>
                </a:solidFill>
                <a:latin typeface="Fira Code"/>
              </a:rPr>
              <a:t>];</a:t>
            </a:r>
          </a:p>
          <a:p>
            <a:pPr>
              <a:lnSpc>
                <a:spcPts val="2740"/>
              </a:lnSpc>
            </a:pPr>
            <a:endParaRPr lang="en-US" sz="1957">
              <a:solidFill>
                <a:srgbClr val="FBF3E4"/>
              </a:solidFill>
              <a:latin typeface="Fira Code"/>
            </a:endParaRPr>
          </a:p>
          <a:p>
            <a:pPr>
              <a:lnSpc>
                <a:spcPts val="2740"/>
              </a:lnSpc>
            </a:pPr>
            <a:r>
              <a:rPr lang="en-US" sz="1957">
                <a:solidFill>
                  <a:srgbClr val="FBF3E4"/>
                </a:solidFill>
                <a:latin typeface="Fira Code"/>
              </a:rPr>
              <a:t>array.</a:t>
            </a:r>
            <a:r>
              <a:rPr lang="en-US" sz="1957">
                <a:solidFill>
                  <a:srgbClr val="F8BFA7"/>
                </a:solidFill>
                <a:latin typeface="Fira Code"/>
              </a:rPr>
              <a:t>forEach</a:t>
            </a:r>
            <a:r>
              <a:rPr lang="en-US" sz="1957">
                <a:solidFill>
                  <a:srgbClr val="FBF3E4"/>
                </a:solidFill>
                <a:latin typeface="Fira Code"/>
              </a:rPr>
              <a:t>(item =&gt; {</a:t>
            </a:r>
          </a:p>
          <a:p>
            <a:pPr>
              <a:lnSpc>
                <a:spcPts val="2740"/>
              </a:lnSpc>
            </a:pPr>
            <a:r>
              <a:rPr lang="en-US" sz="1957">
                <a:solidFill>
                  <a:srgbClr val="FBF3E4"/>
                </a:solidFill>
                <a:latin typeface="Fira Code"/>
              </a:rPr>
              <a:t>  console.</a:t>
            </a:r>
            <a:r>
              <a:rPr lang="en-US" sz="1957">
                <a:solidFill>
                  <a:srgbClr val="F8BFA7"/>
                </a:solidFill>
                <a:latin typeface="Fira Code"/>
              </a:rPr>
              <a:t>log</a:t>
            </a:r>
            <a:r>
              <a:rPr lang="en-US" sz="1957">
                <a:solidFill>
                  <a:srgbClr val="FBF3E4"/>
                </a:solidFill>
                <a:latin typeface="Fira Code"/>
              </a:rPr>
              <a:t>(item); </a:t>
            </a:r>
            <a:r>
              <a:rPr lang="en-US" sz="1957">
                <a:solidFill>
                  <a:srgbClr val="D9D9D9"/>
                </a:solidFill>
                <a:latin typeface="Fira Code"/>
              </a:rPr>
              <a:t>// passa por todas as posições</a:t>
            </a:r>
          </a:p>
          <a:p>
            <a:pPr>
              <a:lnSpc>
                <a:spcPts val="2740"/>
              </a:lnSpc>
            </a:pPr>
            <a:r>
              <a:rPr lang="en-US" sz="1957">
                <a:solidFill>
                  <a:srgbClr val="FBF3E4"/>
                </a:solidFill>
                <a:latin typeface="Fira Code"/>
              </a:rPr>
              <a:t>});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994301" y="2772818"/>
            <a:ext cx="7173811" cy="9639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39"/>
              </a:lnSpc>
            </a:pPr>
            <a:r>
              <a:rPr lang="en-US" sz="2399">
                <a:solidFill>
                  <a:srgbClr val="000000"/>
                </a:solidFill>
                <a:latin typeface="Poppins"/>
              </a:rPr>
              <a:t>Executa uma iteração </a:t>
            </a:r>
            <a:r>
              <a:rPr lang="en-US" sz="2399">
                <a:solidFill>
                  <a:srgbClr val="000000"/>
                </a:solidFill>
                <a:latin typeface="Poppins Bold"/>
              </a:rPr>
              <a:t>SEMPRE </a:t>
            </a:r>
            <a:r>
              <a:rPr lang="en-US" sz="2399">
                <a:solidFill>
                  <a:srgbClr val="000000"/>
                </a:solidFill>
                <a:latin typeface="Poppins"/>
              </a:rPr>
              <a:t>com </a:t>
            </a:r>
            <a:r>
              <a:rPr lang="en-US" sz="2399">
                <a:solidFill>
                  <a:srgbClr val="000000"/>
                </a:solidFill>
                <a:latin typeface="Poppins Bold"/>
              </a:rPr>
              <a:t>base</a:t>
            </a:r>
            <a:r>
              <a:rPr lang="en-US" sz="2399">
                <a:solidFill>
                  <a:srgbClr val="000000"/>
                </a:solidFill>
                <a:latin typeface="Poppins"/>
              </a:rPr>
              <a:t> em um </a:t>
            </a:r>
            <a:r>
              <a:rPr lang="en-US" sz="2399">
                <a:solidFill>
                  <a:srgbClr val="000000"/>
                </a:solidFill>
                <a:latin typeface="Poppins Bold"/>
              </a:rPr>
              <a:t>array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028700" y="3918449"/>
            <a:ext cx="7173811" cy="9639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39"/>
              </a:lnSpc>
            </a:pPr>
            <a:r>
              <a:rPr lang="en-US" sz="2399">
                <a:solidFill>
                  <a:srgbClr val="000000"/>
                </a:solidFill>
                <a:latin typeface="Poppins Bold"/>
              </a:rPr>
              <a:t>Não possui</a:t>
            </a:r>
            <a:r>
              <a:rPr lang="en-US" sz="2399">
                <a:solidFill>
                  <a:srgbClr val="000000"/>
                </a:solidFill>
                <a:latin typeface="Poppins"/>
              </a:rPr>
              <a:t> um iterador. </a:t>
            </a:r>
            <a:r>
              <a:rPr lang="en-US" sz="2399">
                <a:solidFill>
                  <a:srgbClr val="000000"/>
                </a:solidFill>
                <a:latin typeface="Poppins Bold"/>
              </a:rPr>
              <a:t>Sempre </a:t>
            </a:r>
            <a:r>
              <a:rPr lang="en-US" sz="2399">
                <a:solidFill>
                  <a:srgbClr val="000000"/>
                </a:solidFill>
                <a:latin typeface="Poppins"/>
              </a:rPr>
              <a:t>processa diretamente os </a:t>
            </a:r>
            <a:r>
              <a:rPr lang="en-US" sz="2399">
                <a:solidFill>
                  <a:srgbClr val="000000"/>
                </a:solidFill>
                <a:latin typeface="Poppins Bold"/>
              </a:rPr>
              <a:t>itens </a:t>
            </a:r>
            <a:r>
              <a:rPr lang="en-US" sz="2399">
                <a:solidFill>
                  <a:srgbClr val="000000"/>
                </a:solidFill>
                <a:latin typeface="Poppins"/>
              </a:rPr>
              <a:t>do array.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1341</Words>
  <Application>Microsoft Office PowerPoint</Application>
  <PresentationFormat>Personalizar</PresentationFormat>
  <Paragraphs>321</Paragraphs>
  <Slides>40</Slides>
  <Notes>0</Notes>
  <HiddenSlides>0</HiddenSlides>
  <MMClips>1</MMClips>
  <ScaleCrop>false</ScaleCrop>
  <HeadingPairs>
    <vt:vector size="6" baseType="variant">
      <vt:variant>
        <vt:lpstr>Fontes usadas</vt:lpstr>
      </vt:variant>
      <vt:variant>
        <vt:i4>10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40</vt:i4>
      </vt:variant>
    </vt:vector>
  </HeadingPairs>
  <TitlesOfParts>
    <vt:vector size="51" baseType="lpstr">
      <vt:lpstr>Fira Code</vt:lpstr>
      <vt:lpstr>Calibri</vt:lpstr>
      <vt:lpstr>Montserrat</vt:lpstr>
      <vt:lpstr>Poppins</vt:lpstr>
      <vt:lpstr>Brittany</vt:lpstr>
      <vt:lpstr>Bebas Neue</vt:lpstr>
      <vt:lpstr>Arial</vt:lpstr>
      <vt:lpstr>Garet Bold</vt:lpstr>
      <vt:lpstr>Poppins Bold</vt:lpstr>
      <vt:lpstr>Bebas Neue Bold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Aula #10 - Estruturas de Dados</dc:title>
  <cp:lastModifiedBy>Rafael Correa Alves</cp:lastModifiedBy>
  <cp:revision>3</cp:revision>
  <dcterms:created xsi:type="dcterms:W3CDTF">2006-08-16T00:00:00Z</dcterms:created>
  <dcterms:modified xsi:type="dcterms:W3CDTF">2023-01-26T01:02:12Z</dcterms:modified>
  <dc:identifier>DAFOqQp0EUM</dc:identifie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9deea41-824f-4c3c-afd5-7afdfc16eee8_Enabled">
    <vt:lpwstr>true</vt:lpwstr>
  </property>
  <property fmtid="{D5CDD505-2E9C-101B-9397-08002B2CF9AE}" pid="3" name="MSIP_Label_99deea41-824f-4c3c-afd5-7afdfc16eee8_SetDate">
    <vt:lpwstr>2023-01-26T01:02:10Z</vt:lpwstr>
  </property>
  <property fmtid="{D5CDD505-2E9C-101B-9397-08002B2CF9AE}" pid="4" name="MSIP_Label_99deea41-824f-4c3c-afd5-7afdfc16eee8_Method">
    <vt:lpwstr>Standard</vt:lpwstr>
  </property>
  <property fmtid="{D5CDD505-2E9C-101B-9397-08002B2CF9AE}" pid="5" name="MSIP_Label_99deea41-824f-4c3c-afd5-7afdfc16eee8_Name">
    <vt:lpwstr>99deea41-824f-4c3c-afd5-7afdfc16eee8</vt:lpwstr>
  </property>
  <property fmtid="{D5CDD505-2E9C-101B-9397-08002B2CF9AE}" pid="6" name="MSIP_Label_99deea41-824f-4c3c-afd5-7afdfc16eee8_SiteId">
    <vt:lpwstr>3223964c-6e1f-48ba-b705-423351281a8c</vt:lpwstr>
  </property>
  <property fmtid="{D5CDD505-2E9C-101B-9397-08002B2CF9AE}" pid="7" name="MSIP_Label_99deea41-824f-4c3c-afd5-7afdfc16eee8_ActionId">
    <vt:lpwstr>83c90b2f-2096-4130-88ff-97e46dce299c</vt:lpwstr>
  </property>
  <property fmtid="{D5CDD505-2E9C-101B-9397-08002B2CF9AE}" pid="8" name="MSIP_Label_99deea41-824f-4c3c-afd5-7afdfc16eee8_ContentBits">
    <vt:lpwstr>2</vt:lpwstr>
  </property>
</Properties>
</file>