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6858000" cy="9144000"/>
  <p:embeddedFontLst>
    <p:embeddedFont>
      <p:font typeface="Bebas Neue" panose="020B0606020202050201" pitchFamily="34" charset="0"/>
      <p:regular r:id="rId37"/>
    </p:embeddedFont>
    <p:embeddedFont>
      <p:font typeface="Bebas Neue Bold" panose="020B0604020202020204" charset="0"/>
      <p:regular r:id="rId38"/>
    </p:embeddedFont>
    <p:embeddedFont>
      <p:font typeface="Brittany" panose="020B060402020202020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Fira Code" panose="020B0809050000020004" pitchFamily="49" charset="0"/>
      <p:regular r:id="rId44"/>
      <p:bold r:id="rId45"/>
    </p:embeddedFont>
    <p:embeddedFont>
      <p:font typeface="Garet Bold" panose="020B0604020202020204" charset="0"/>
      <p:regular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Montserrat Bold" panose="00000800000000000000" charset="0"/>
      <p:regular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  <p:embeddedFont>
      <p:font typeface="Poppins Bold" panose="00000800000000000000" charset="0"/>
      <p:regular r:id="rId56"/>
    </p:embeddedFont>
    <p:embeddedFont>
      <p:font typeface="Poppins Bold Italics" panose="020B0604020202020204" charset="0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358424980,&quot;Placement&quot;:&quot;Footer&quot;,&quot;Top&quot;:789.343,&quot;Left&quot;:624.7236,&quot;SlideWidth&quot;:1440,&quot;SlideHeight&quot;:810}">
            <a:extLst>
              <a:ext uri="{FF2B5EF4-FFF2-40B4-BE49-F238E27FC236}">
                <a16:creationId xmlns:a16="http://schemas.microsoft.com/office/drawing/2014/main" id="{5100C953-A0C3-F64D-F12C-1915CA8C83B3}"/>
              </a:ext>
            </a:extLst>
          </p:cNvPr>
          <p:cNvSpPr txBox="1"/>
          <p:nvPr userDrawn="1"/>
        </p:nvSpPr>
        <p:spPr>
          <a:xfrm>
            <a:off x="7933989" y="10024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61435" y="5709789"/>
            <a:ext cx="8752774" cy="19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08015" y="2286039"/>
            <a:ext cx="9796366" cy="7146791"/>
            <a:chOff x="0" y="0"/>
            <a:chExt cx="1966690" cy="14347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6690" cy="1434769"/>
            </a:xfrm>
            <a:custGeom>
              <a:avLst/>
              <a:gdLst/>
              <a:ahLst/>
              <a:cxnLst/>
              <a:rect l="l" t="t" r="r" b="b"/>
              <a:pathLst>
                <a:path w="1966690" h="1434769">
                  <a:moveTo>
                    <a:pt x="0" y="0"/>
                  </a:moveTo>
                  <a:lnTo>
                    <a:pt x="1966690" y="0"/>
                  </a:lnTo>
                  <a:lnTo>
                    <a:pt x="1966690" y="1434769"/>
                  </a:lnTo>
                  <a:lnTo>
                    <a:pt x="0" y="14347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316527" y="2134463"/>
            <a:ext cx="9863457" cy="7130287"/>
            <a:chOff x="0" y="0"/>
            <a:chExt cx="1980160" cy="14314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0160" cy="1431456"/>
            </a:xfrm>
            <a:custGeom>
              <a:avLst/>
              <a:gdLst/>
              <a:ahLst/>
              <a:cxnLst/>
              <a:rect l="l" t="t" r="r" b="b"/>
              <a:pathLst>
                <a:path w="1980160" h="1431456">
                  <a:moveTo>
                    <a:pt x="0" y="0"/>
                  </a:moveTo>
                  <a:lnTo>
                    <a:pt x="1980160" y="0"/>
                  </a:lnTo>
                  <a:lnTo>
                    <a:pt x="1980160" y="1431456"/>
                  </a:lnTo>
                  <a:lnTo>
                    <a:pt x="0" y="143145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316527" y="2134463"/>
            <a:ext cx="9863457" cy="420109"/>
            <a:chOff x="0" y="0"/>
            <a:chExt cx="2711704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11704" cy="115498"/>
            </a:xfrm>
            <a:custGeom>
              <a:avLst/>
              <a:gdLst/>
              <a:ahLst/>
              <a:cxnLst/>
              <a:rect l="l" t="t" r="r" b="b"/>
              <a:pathLst>
                <a:path w="2711704" h="115498">
                  <a:moveTo>
                    <a:pt x="0" y="0"/>
                  </a:moveTo>
                  <a:lnTo>
                    <a:pt x="2711704" y="0"/>
                  </a:lnTo>
                  <a:lnTo>
                    <a:pt x="27117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423653" y="2234791"/>
            <a:ext cx="670316" cy="2194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602326" y="2636877"/>
            <a:ext cx="9302204" cy="638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autor: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categoria: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ano: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.titulo = titulo;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.autor = autor;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.categoria = categoria;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.ano = ano;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24999" y="449488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669612" y="470900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 flipH="1">
            <a:off x="3859437" y="3609422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365787" y="4033524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472574" y="424764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022838" y="1517275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7129625" y="173139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5999667" y="1777699"/>
            <a:ext cx="1027915" cy="74395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8697251" y="3432643"/>
            <a:ext cx="1027915" cy="74395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4064012" y="5698639"/>
            <a:ext cx="3619815" cy="922724"/>
            <a:chOff x="0" y="0"/>
            <a:chExt cx="14484956" cy="3692346"/>
          </a:xfrm>
        </p:grpSpPr>
        <p:sp>
          <p:nvSpPr>
            <p:cNvPr id="30" name="Freeform 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4117405" y="5912762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3395476" y="5097758"/>
            <a:ext cx="1027915" cy="743953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1680001" y="7159538"/>
            <a:ext cx="3619815" cy="1347420"/>
            <a:chOff x="0" y="0"/>
            <a:chExt cx="14484956" cy="5391801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l="l" t="t" r="r" b="b"/>
              <a:pathLst>
                <a:path w="14421456" h="5328301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l="l" t="t" r="r" b="b"/>
              <a:pathLst>
                <a:path w="14484956" h="5391801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733395" y="7371698"/>
            <a:ext cx="351302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62896">
            <a:off x="5076036" y="813498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85156" y="1753998"/>
            <a:ext cx="6678935" cy="6955719"/>
            <a:chOff x="0" y="0"/>
            <a:chExt cx="1150101" cy="11977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50101" cy="1197763"/>
            </a:xfrm>
            <a:custGeom>
              <a:avLst/>
              <a:gdLst/>
              <a:ahLst/>
              <a:cxnLst/>
              <a:rect l="l" t="t" r="r" b="b"/>
              <a:pathLst>
                <a:path w="1150101" h="1197763">
                  <a:moveTo>
                    <a:pt x="0" y="0"/>
                  </a:moveTo>
                  <a:lnTo>
                    <a:pt x="1150101" y="0"/>
                  </a:lnTo>
                  <a:lnTo>
                    <a:pt x="1150101" y="1197763"/>
                  </a:lnTo>
                  <a:lnTo>
                    <a:pt x="0" y="11977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901800" y="1577283"/>
            <a:ext cx="6701044" cy="6979010"/>
            <a:chOff x="0" y="0"/>
            <a:chExt cx="1153908" cy="12017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3908" cy="1201774"/>
            </a:xfrm>
            <a:custGeom>
              <a:avLst/>
              <a:gdLst/>
              <a:ahLst/>
              <a:cxnLst/>
              <a:rect l="l" t="t" r="r" b="b"/>
              <a:pathLst>
                <a:path w="1153908" h="1201774">
                  <a:moveTo>
                    <a:pt x="0" y="0"/>
                  </a:moveTo>
                  <a:lnTo>
                    <a:pt x="1153908" y="0"/>
                  </a:lnTo>
                  <a:lnTo>
                    <a:pt x="1153908" y="1201774"/>
                  </a:lnTo>
                  <a:lnTo>
                    <a:pt x="0" y="120177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01800" y="1577283"/>
            <a:ext cx="6701044" cy="489783"/>
            <a:chOff x="0" y="0"/>
            <a:chExt cx="1580205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0205" cy="115498"/>
            </a:xfrm>
            <a:custGeom>
              <a:avLst/>
              <a:gdLst/>
              <a:ahLst/>
              <a:cxnLst/>
              <a:rect l="l" t="t" r="r" b="b"/>
              <a:pathLst>
                <a:path w="1580205" h="115498">
                  <a:moveTo>
                    <a:pt x="0" y="0"/>
                  </a:moveTo>
                  <a:lnTo>
                    <a:pt x="1580205" y="0"/>
                  </a:lnTo>
                  <a:lnTo>
                    <a:pt x="158020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026693" y="1694251"/>
            <a:ext cx="781487" cy="25584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234998" y="2161396"/>
            <a:ext cx="6269505" cy="615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autor1 =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 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"Adroaldo da Silva"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"013.851.920-03"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livro1 = 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"Um Livro qualquer"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autor1,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"Poesia"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2014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 dirty="0" err="1">
                  <a:solidFill>
                    <a:srgbClr val="B91646"/>
                  </a:solidFill>
                  <a:latin typeface="Brittany"/>
                </a:rPr>
                <a:t>programação</a:t>
              </a:r>
              <a:endParaRPr lang="en-US" sz="9327" dirty="0">
                <a:solidFill>
                  <a:srgbClr val="B91646"/>
                </a:solidFill>
                <a:latin typeface="Brittany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25019" y="5233019"/>
            <a:ext cx="6262480" cy="1981221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24777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1890" y="3151921"/>
            <a:ext cx="5964220" cy="5964220"/>
            <a:chOff x="0" y="0"/>
            <a:chExt cx="7952293" cy="795229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952293" cy="7952293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408743" y="1114780"/>
              <a:ext cx="5134808" cy="724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757"/>
                </a:lnSpc>
                <a:spcBef>
                  <a:spcPct val="0"/>
                </a:spcBef>
              </a:pPr>
              <a:r>
                <a:rPr lang="en-US" sz="317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169545" y="2094090"/>
              <a:ext cx="1051106" cy="1042587"/>
              <a:chOff x="0" y="0"/>
              <a:chExt cx="1039602" cy="103117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451935" y="2094090"/>
              <a:ext cx="1051106" cy="1042587"/>
              <a:chOff x="0" y="0"/>
              <a:chExt cx="1039602" cy="103117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4731641" y="2094090"/>
              <a:ext cx="1051106" cy="1042587"/>
              <a:chOff x="0" y="0"/>
              <a:chExt cx="1039602" cy="10311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2169545" y="3455530"/>
              <a:ext cx="1051106" cy="1042587"/>
              <a:chOff x="0" y="0"/>
              <a:chExt cx="1039602" cy="103117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3451935" y="3455530"/>
              <a:ext cx="1051106" cy="1042587"/>
              <a:chOff x="0" y="0"/>
              <a:chExt cx="1039602" cy="10311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731641" y="3455530"/>
              <a:ext cx="1051106" cy="1042587"/>
              <a:chOff x="0" y="0"/>
              <a:chExt cx="1039602" cy="10311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169545" y="4815616"/>
              <a:ext cx="1051106" cy="1042587"/>
              <a:chOff x="0" y="0"/>
              <a:chExt cx="1039602" cy="1031175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3451935" y="4815616"/>
              <a:ext cx="1051106" cy="1042587"/>
              <a:chOff x="0" y="0"/>
              <a:chExt cx="1039602" cy="103117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4731641" y="4815616"/>
              <a:ext cx="1051106" cy="1042587"/>
              <a:chOff x="0" y="0"/>
              <a:chExt cx="1039602" cy="1031175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97092" y="3066615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l="l" t="t" r="r" b="b"/>
                <a:pathLst>
                  <a:path w="38308738" h="25482015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l="l" t="t" r="r" b="b"/>
                <a:pathLst>
                  <a:path w="38372238" h="25545515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8" name="TextBox 48"/>
            <p:cNvSpPr txBox="1"/>
            <p:nvPr/>
          </p:nvSpPr>
          <p:spPr>
            <a:xfrm>
              <a:off x="290730" y="105018"/>
              <a:ext cx="737701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id="49" name="AutoShape 49"/>
            <p:cNvSpPr/>
            <p:nvPr/>
          </p:nvSpPr>
          <p:spPr>
            <a:xfrm>
              <a:off x="0" y="827820"/>
              <a:ext cx="795847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10832" y="992920"/>
              <a:ext cx="6948485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id="51" name="AutoShape 51"/>
            <p:cNvSpPr/>
            <p:nvPr/>
          </p:nvSpPr>
          <p:spPr>
            <a:xfrm>
              <a:off x="3816" y="2971768"/>
              <a:ext cx="7954659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210832" y="3328622"/>
              <a:ext cx="7747643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621721" y="2839333"/>
            <a:ext cx="10854057" cy="6657847"/>
            <a:chOff x="0" y="0"/>
            <a:chExt cx="2179030" cy="13366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l="l" t="t" r="r" b="b"/>
              <a:pathLst>
                <a:path w="2179030" h="133661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12221" y="2679403"/>
            <a:ext cx="10854057" cy="6657847"/>
            <a:chOff x="0" y="0"/>
            <a:chExt cx="2179030" cy="13366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l="l" t="t" r="r" b="b"/>
              <a:pathLst>
                <a:path w="2179030" h="133661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812221" y="2679403"/>
            <a:ext cx="10854057" cy="420109"/>
            <a:chOff x="0" y="0"/>
            <a:chExt cx="2984044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84044" cy="115498"/>
            </a:xfrm>
            <a:custGeom>
              <a:avLst/>
              <a:gdLst/>
              <a:ahLst/>
              <a:cxnLst/>
              <a:rect l="l" t="t" r="r" b="b"/>
              <a:pathLst>
                <a:path w="2984044" h="115498">
                  <a:moveTo>
                    <a:pt x="0" y="0"/>
                  </a:moveTo>
                  <a:lnTo>
                    <a:pt x="2984044" y="0"/>
                  </a:lnTo>
                  <a:lnTo>
                    <a:pt x="298404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919348" y="2779731"/>
            <a:ext cx="670316" cy="2194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098020" y="3181817"/>
            <a:ext cx="10291762" cy="5925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43200" y="75276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87813" y="77417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083088" y="67191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19895" y="4192234"/>
            <a:ext cx="6811240" cy="4305865"/>
            <a:chOff x="0" y="0"/>
            <a:chExt cx="1362197" cy="8611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2197" cy="861140"/>
            </a:xfrm>
            <a:custGeom>
              <a:avLst/>
              <a:gdLst/>
              <a:ahLst/>
              <a:cxnLst/>
              <a:rect l="l" t="t" r="r" b="b"/>
              <a:pathLst>
                <a:path w="1362197" h="861140">
                  <a:moveTo>
                    <a:pt x="0" y="0"/>
                  </a:moveTo>
                  <a:lnTo>
                    <a:pt x="1362197" y="0"/>
                  </a:lnTo>
                  <a:lnTo>
                    <a:pt x="1362197" y="861140"/>
                  </a:lnTo>
                  <a:lnTo>
                    <a:pt x="0" y="8611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50163" y="4031692"/>
            <a:ext cx="6902680" cy="4336345"/>
            <a:chOff x="0" y="0"/>
            <a:chExt cx="1380484" cy="8672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867236"/>
            </a:xfrm>
            <a:custGeom>
              <a:avLst/>
              <a:gdLst/>
              <a:ahLst/>
              <a:cxnLst/>
              <a:rect l="l" t="t" r="r" b="b"/>
              <a:pathLst>
                <a:path w="1380484" h="867236">
                  <a:moveTo>
                    <a:pt x="0" y="0"/>
                  </a:moveTo>
                  <a:lnTo>
                    <a:pt x="1380484" y="0"/>
                  </a:lnTo>
                  <a:lnTo>
                    <a:pt x="1380484" y="867236"/>
                  </a:lnTo>
                  <a:lnTo>
                    <a:pt x="0" y="86723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50163" y="4031692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057699" y="4132404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37054" y="4564784"/>
            <a:ext cx="6447681" cy="357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"Biblioteca Municipal"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leitor: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Leitor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Leitor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"Claudio Silva"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"Enciclopédia Barsa II"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0AC92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"17/08/2022"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,livro,leitor);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35157" y="2500605"/>
            <a:ext cx="6818564" cy="7559061"/>
            <a:chOff x="0" y="0"/>
            <a:chExt cx="1363661" cy="1511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2748" y="2340062"/>
            <a:ext cx="6902680" cy="7597705"/>
            <a:chOff x="0" y="0"/>
            <a:chExt cx="1380484" cy="151948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2748" y="2340062"/>
            <a:ext cx="6902680" cy="421715"/>
            <a:chOff x="0" y="0"/>
            <a:chExt cx="189048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680284" y="2440775"/>
            <a:ext cx="672879" cy="22029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859640" y="2873155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l="l" t="t" r="r" b="b"/>
                <a:pathLst>
                  <a:path w="38308738" h="25482015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l="l" t="t" r="r" b="b"/>
                <a:pathLst>
                  <a:path w="38372238" h="25545515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8" name="TextBox 48"/>
            <p:cNvSpPr txBox="1"/>
            <p:nvPr/>
          </p:nvSpPr>
          <p:spPr>
            <a:xfrm>
              <a:off x="290730" y="105018"/>
              <a:ext cx="737701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id="49" name="AutoShape 49"/>
            <p:cNvSpPr/>
            <p:nvPr/>
          </p:nvSpPr>
          <p:spPr>
            <a:xfrm>
              <a:off x="0" y="827820"/>
              <a:ext cx="795847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10832" y="992920"/>
              <a:ext cx="6948485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id="51" name="AutoShape 51"/>
            <p:cNvSpPr/>
            <p:nvPr/>
          </p:nvSpPr>
          <p:spPr>
            <a:xfrm>
              <a:off x="3816" y="2971768"/>
              <a:ext cx="7954659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210832" y="3328622"/>
              <a:ext cx="7747643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l="l" t="t" r="r" b="b"/>
              <a:pathLst>
                <a:path w="10049797" h="1720800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l="l" t="t" r="r" b="b"/>
              <a:pathLst>
                <a:path w="10113297" h="1727150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235939"/>
            <a:ext cx="7732812" cy="3815122"/>
            <a:chOff x="0" y="0"/>
            <a:chExt cx="10310417" cy="5086830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317058" y="-104775"/>
              <a:ext cx="8739179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317058" y="1899062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ENCAPSULAMENTO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17058" y="3902898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BIBLIOTECA PARTE #2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47291" y="2903993"/>
            <a:ext cx="7777430" cy="4479014"/>
            <a:chOff x="0" y="0"/>
            <a:chExt cx="10369906" cy="597201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82808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594" y="3626414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957" y="3150860"/>
              <a:ext cx="1978877" cy="209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93345" y="180975"/>
              <a:ext cx="6626810" cy="1739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 dirty="0" err="1">
                  <a:solidFill>
                    <a:srgbClr val="B91646"/>
                  </a:solidFill>
                  <a:latin typeface="Brittany"/>
                </a:rPr>
                <a:t>introdução</a:t>
              </a:r>
              <a:r>
                <a:rPr lang="en-US" sz="9477" dirty="0">
                  <a:solidFill>
                    <a:srgbClr val="B91646"/>
                  </a:solidFill>
                  <a:latin typeface="Brittany"/>
                </a:rPr>
                <a:t> à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96115" y="6113710"/>
            <a:ext cx="7140334" cy="160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8" name="AutoShape 8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0" name="Group 10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41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238125">
                <a:solidFill>
                  <a:srgbClr val="B91646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508691" y="3852883"/>
            <a:ext cx="1562949" cy="417760"/>
            <a:chOff x="0" y="0"/>
            <a:chExt cx="570168" cy="1524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508691" y="6667852"/>
            <a:ext cx="1562949" cy="417760"/>
            <a:chOff x="0" y="0"/>
            <a:chExt cx="570168" cy="152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10508691" y="4393798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08691" y="7208767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508691" y="5056390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508691" y="7868976"/>
            <a:ext cx="694090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63262" y="4720189"/>
            <a:ext cx="7508214" cy="1295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REVISÃO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0" name="Freeform 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983078" y="6490761"/>
            <a:ext cx="4352096" cy="922724"/>
            <a:chOff x="0" y="0"/>
            <a:chExt cx="17415230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127691" y="6704884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983078" y="6490761"/>
            <a:ext cx="4352096" cy="922724"/>
            <a:chOff x="0" y="0"/>
            <a:chExt cx="17415230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127691" y="6704884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004049" y="5267810"/>
            <a:ext cx="3619815" cy="1347420"/>
            <a:chOff x="0" y="0"/>
            <a:chExt cx="14484956" cy="5391801"/>
          </a:xfrm>
        </p:grpSpPr>
        <p:sp>
          <p:nvSpPr>
            <p:cNvPr id="39" name="Freeform 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l="l" t="t" r="r" b="b"/>
              <a:pathLst>
                <a:path w="14421456" h="5328301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l="l" t="t" r="r" b="b"/>
              <a:pathLst>
                <a:path w="14484956" h="5391801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2057442" y="5479969"/>
            <a:ext cx="351302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94" r="194"/>
          <a:stretch>
            <a:fillRect/>
          </a:stretch>
        </p:blipFill>
        <p:spPr>
          <a:xfrm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40178" y="3319805"/>
            <a:ext cx="6048450" cy="381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O QUE É 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ORIENTAÇÃO A OBETOS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id="4" name="AutoShape 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983078" y="6490761"/>
            <a:ext cx="4352096" cy="922724"/>
            <a:chOff x="0" y="0"/>
            <a:chExt cx="17415230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127691" y="6704884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004049" y="5267810"/>
            <a:ext cx="3619815" cy="1347420"/>
            <a:chOff x="0" y="0"/>
            <a:chExt cx="14484956" cy="5391801"/>
          </a:xfrm>
        </p:grpSpPr>
        <p:sp>
          <p:nvSpPr>
            <p:cNvPr id="39" name="Freeform 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l="l" t="t" r="r" b="b"/>
              <a:pathLst>
                <a:path w="14421456" h="5328301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l="l" t="t" r="r" b="b"/>
              <a:pathLst>
                <a:path w="14484956" h="5391801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2057442" y="5479969"/>
            <a:ext cx="351302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9234258" y="5868793"/>
            <a:ext cx="1027915" cy="743953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249176" y="7958255"/>
            <a:ext cx="3619815" cy="922724"/>
            <a:chOff x="0" y="0"/>
            <a:chExt cx="14484956" cy="3692346"/>
          </a:xfrm>
        </p:grpSpPr>
        <p:sp>
          <p:nvSpPr>
            <p:cNvPr id="45" name="Freeform 4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2302570" y="8172379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09907" y="7187748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51141" y="444294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02283" y="907639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06059" y="2463778"/>
            <a:ext cx="11875882" cy="6794522"/>
            <a:chOff x="0" y="0"/>
            <a:chExt cx="15834509" cy="905936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5834509" cy="9059363"/>
              <a:chOff x="0" y="0"/>
              <a:chExt cx="21093531" cy="120681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21030031" cy="12004695"/>
              </a:xfrm>
              <a:custGeom>
                <a:avLst/>
                <a:gdLst/>
                <a:ahLst/>
                <a:cxnLst/>
                <a:rect l="l" t="t" r="r" b="b"/>
                <a:pathLst>
                  <a:path w="21030031" h="12004695">
                    <a:moveTo>
                      <a:pt x="20937320" y="12004695"/>
                    </a:moveTo>
                    <a:lnTo>
                      <a:pt x="92710" y="12004695"/>
                    </a:lnTo>
                    <a:cubicBezTo>
                      <a:pt x="41910" y="12004695"/>
                      <a:pt x="0" y="11962785"/>
                      <a:pt x="0" y="1191198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11910715"/>
                    </a:lnTo>
                    <a:cubicBezTo>
                      <a:pt x="21030031" y="11962785"/>
                      <a:pt x="20988120" y="12004695"/>
                      <a:pt x="20937320" y="120046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21093531" cy="12068195"/>
              </a:xfrm>
              <a:custGeom>
                <a:avLst/>
                <a:gdLst/>
                <a:ahLst/>
                <a:cxnLst/>
                <a:rect l="l" t="t" r="r" b="b"/>
                <a:pathLst>
                  <a:path w="21093531" h="12068195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11943735"/>
                    </a:lnTo>
                    <a:cubicBezTo>
                      <a:pt x="21033840" y="11979295"/>
                      <a:pt x="21004631" y="12008505"/>
                      <a:pt x="20969070" y="12008505"/>
                    </a:cubicBezTo>
                    <a:lnTo>
                      <a:pt x="124460" y="12008505"/>
                    </a:lnTo>
                    <a:cubicBezTo>
                      <a:pt x="88900" y="12008505"/>
                      <a:pt x="59690" y="11979295"/>
                      <a:pt x="59690" y="119437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943735"/>
                    </a:lnTo>
                    <a:cubicBezTo>
                      <a:pt x="0" y="12012315"/>
                      <a:pt x="55880" y="12068195"/>
                      <a:pt x="124460" y="12068195"/>
                    </a:cubicBezTo>
                    <a:lnTo>
                      <a:pt x="20969070" y="12068195"/>
                    </a:lnTo>
                    <a:cubicBezTo>
                      <a:pt x="21037651" y="12068195"/>
                      <a:pt x="21093531" y="12012315"/>
                      <a:pt x="21093531" y="11943735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41753" y="303031"/>
              <a:ext cx="14551003" cy="8367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Defina os elementos para uma biblioteca com loja de livros novos inclusa. Alguns elementos são cruciais: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Livro -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Utilizado para referenciar os livros disponíveis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Autor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Representando o cadastro de autores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Leitor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pessoa que pega livros emprestados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Loja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um conjunto de livros a serem vendidos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Biblioteca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 precisa ter um conjunto de livros a serem emprestados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Empréstimo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o livro emprestado, o leitor e a data do empréstimo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02283" y="907639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06059" y="2463778"/>
            <a:ext cx="11875882" cy="5610638"/>
            <a:chOff x="0" y="0"/>
            <a:chExt cx="15834509" cy="74808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5834509" cy="7480851"/>
              <a:chOff x="0" y="0"/>
              <a:chExt cx="21093531" cy="996542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21030031" cy="9901921"/>
              </a:xfrm>
              <a:custGeom>
                <a:avLst/>
                <a:gdLst/>
                <a:ahLst/>
                <a:cxnLst/>
                <a:rect l="l" t="t" r="r" b="b"/>
                <a:pathLst>
                  <a:path w="21030031" h="9901921">
                    <a:moveTo>
                      <a:pt x="20937320" y="9901921"/>
                    </a:moveTo>
                    <a:lnTo>
                      <a:pt x="92710" y="9901921"/>
                    </a:lnTo>
                    <a:cubicBezTo>
                      <a:pt x="41910" y="9901921"/>
                      <a:pt x="0" y="9860011"/>
                      <a:pt x="0" y="980921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9807941"/>
                    </a:lnTo>
                    <a:cubicBezTo>
                      <a:pt x="21030031" y="9860011"/>
                      <a:pt x="20988120" y="9901921"/>
                      <a:pt x="20937320" y="9901921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21093531" cy="9965421"/>
              </a:xfrm>
              <a:custGeom>
                <a:avLst/>
                <a:gdLst/>
                <a:ahLst/>
                <a:cxnLst/>
                <a:rect l="l" t="t" r="r" b="b"/>
                <a:pathLst>
                  <a:path w="21093531" h="996542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9840961"/>
                    </a:lnTo>
                    <a:cubicBezTo>
                      <a:pt x="21033840" y="9876521"/>
                      <a:pt x="21004631" y="9905731"/>
                      <a:pt x="20969070" y="9905731"/>
                    </a:cubicBezTo>
                    <a:lnTo>
                      <a:pt x="124460" y="9905731"/>
                    </a:lnTo>
                    <a:cubicBezTo>
                      <a:pt x="88900" y="9905731"/>
                      <a:pt x="59690" y="9876521"/>
                      <a:pt x="59690" y="984096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840961"/>
                    </a:lnTo>
                    <a:cubicBezTo>
                      <a:pt x="0" y="9909542"/>
                      <a:pt x="55880" y="9965421"/>
                      <a:pt x="124460" y="9965421"/>
                    </a:cubicBezTo>
                    <a:lnTo>
                      <a:pt x="20969070" y="9965421"/>
                    </a:lnTo>
                    <a:cubicBezTo>
                      <a:pt x="21037651" y="9965421"/>
                      <a:pt x="21093531" y="9909542"/>
                      <a:pt x="21093531" y="9840961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41753" y="303031"/>
              <a:ext cx="14551003" cy="6789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Dados os elementos criados para definir a biblioteca, implemente métodos para que os objetos interajam entre si: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empresta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empréstimo à biblioteca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devolve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remove o empréstimo da biblioteca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venda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uma venda à loja (informar o preço)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cadastraLeitor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- adiciona Leitor à biblioteca</a:t>
              </a:r>
            </a:p>
            <a:p>
              <a:pPr algn="just">
                <a:lnSpc>
                  <a:spcPts val="4566"/>
                </a:lnSpc>
              </a:pPr>
              <a:endParaRPr lang="en-US" sz="3044">
                <a:solidFill>
                  <a:srgbClr val="000000"/>
                </a:solidFill>
                <a:latin typeface="Montserrat"/>
              </a:endParaRPr>
            </a:p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Obs.: garanta que os atributos sejam privados;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77052" y="3659039"/>
            <a:ext cx="2739725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7483" y="5005990"/>
            <a:ext cx="6278862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98284" y="6352941"/>
            <a:ext cx="5497260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8284" y="7699893"/>
            <a:ext cx="5497260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2311 1468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74346" y="8780144"/>
            <a:ext cx="700617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37630" y="1448847"/>
            <a:ext cx="6012740" cy="160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2084186" y="3250481"/>
            <a:ext cx="2526556" cy="617544"/>
            <a:chOff x="0" y="0"/>
            <a:chExt cx="249165" cy="609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6085645"/>
            <a:ext cx="2533061" cy="626667"/>
            <a:chOff x="0" y="0"/>
            <a:chExt cx="249806" cy="6180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l="l" t="t" r="r" b="b"/>
              <a:pathLst>
                <a:path w="249806" h="61801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7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1" name="Group 11"/>
          <p:cNvGrpSpPr/>
          <p:nvPr/>
        </p:nvGrpSpPr>
        <p:grpSpPr>
          <a:xfrm>
            <a:off x="12084186" y="6085645"/>
            <a:ext cx="2526556" cy="617544"/>
            <a:chOff x="0" y="0"/>
            <a:chExt cx="249165" cy="609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058128" y="4633919"/>
            <a:ext cx="2526556" cy="617544"/>
            <a:chOff x="0" y="0"/>
            <a:chExt cx="249165" cy="609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057387" y="5857090"/>
            <a:ext cx="2526556" cy="1074654"/>
            <a:chOff x="0" y="0"/>
            <a:chExt cx="249165" cy="1059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l="l" t="t" r="r" b="b"/>
              <a:pathLst>
                <a:path w="249165" h="105981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1" name="Group 21"/>
          <p:cNvGrpSpPr/>
          <p:nvPr/>
        </p:nvGrpSpPr>
        <p:grpSpPr>
          <a:xfrm>
            <a:off x="13089687" y="4684914"/>
            <a:ext cx="515554" cy="51555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081814" y="4149221"/>
            <a:ext cx="5390077" cy="1189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/>
              </a:rPr>
              <a:t>paradigmas</a:t>
            </a:r>
            <a:r>
              <a:rPr lang="en-US" sz="8968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38031" y="5347969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317332" y="3290908"/>
            <a:ext cx="2060264" cy="50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317332" y="6126072"/>
            <a:ext cx="2060264" cy="50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44000" y="6126072"/>
            <a:ext cx="2524059" cy="50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291275" y="4656985"/>
            <a:ext cx="2060264" cy="50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313820" y="5888837"/>
            <a:ext cx="2060264" cy="1016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id="31" name="AutoShape 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" name="AutoShape 32"/>
          <p:cNvSpPr/>
          <p:nvPr/>
        </p:nvSpPr>
        <p:spPr>
          <a:xfrm>
            <a:off x="13605241" y="4923641"/>
            <a:ext cx="145288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" name="TextBox 33"/>
          <p:cNvSpPr txBox="1"/>
          <p:nvPr/>
        </p:nvSpPr>
        <p:spPr>
          <a:xfrm>
            <a:off x="12674897" y="2696125"/>
            <a:ext cx="1287986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97439" y="3934700"/>
            <a:ext cx="2575894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336447" y="4116628"/>
            <a:ext cx="152708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91809" y="5267142"/>
            <a:ext cx="152708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id="37" name="AutoShape 37"/>
          <p:cNvSpPr/>
          <p:nvPr/>
        </p:nvSpPr>
        <p:spPr>
          <a:xfrm>
            <a:off x="14610742" y="6375367"/>
            <a:ext cx="4466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8" name="TextBox 38"/>
          <p:cNvSpPr txBox="1"/>
          <p:nvPr/>
        </p:nvSpPr>
        <p:spPr>
          <a:xfrm>
            <a:off x="10566819" y="6735278"/>
            <a:ext cx="152708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847201" y="6998419"/>
            <a:ext cx="152708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01421" y="5258048"/>
            <a:ext cx="152708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662337" y="425904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72889" y="5766148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06180" y="5362039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85303" y="2762540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programação</a:t>
            </a:r>
            <a:endParaRPr lang="en-US" sz="10922" dirty="0">
              <a:solidFill>
                <a:srgbClr val="B91646"/>
              </a:solidFill>
              <a:latin typeface="Brittan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276948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93451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SIMULAÇÃO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93451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OBJETOS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93451" y="7817863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CLASSES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2648923"/>
            <a:ext cx="6896279" cy="6805469"/>
            <a:chOff x="0" y="0"/>
            <a:chExt cx="9195039" cy="907395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l="l" t="t" r="r" b="b"/>
                <a:pathLst>
                  <a:path w="9030897" h="8911142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l="l" t="t" r="r" b="b"/>
                <a:pathLst>
                  <a:path w="9094398" h="8974642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3581912" flipV="1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7317647">
              <a:off x="3215786" y="5130330"/>
              <a:ext cx="1370553" cy="991937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0493451" y="2510807"/>
            <a:ext cx="694090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 POO tem como objetivo simular PROCESSOS REAIS a partir da ABSTRAÇÃO de elementos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93451" y="5067300"/>
            <a:ext cx="7174316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representações dos elementos contidos no processo a ser simulado. São utilizados para INTERAGIREM com outros objetod SIMULANDO o processo real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93451" y="8411398"/>
            <a:ext cx="694090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ABSTRAÇÕES aplicadas aos OBJETOS. Um objeto é a forma "CONCRETA" de uma classe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3830954" y="8143206"/>
            <a:ext cx="6055126" cy="1795549"/>
            <a:chOff x="0" y="0"/>
            <a:chExt cx="24230031" cy="7185020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24166531" cy="7121520"/>
            </a:xfrm>
            <a:custGeom>
              <a:avLst/>
              <a:gdLst/>
              <a:ahLst/>
              <a:cxnLst/>
              <a:rect l="l" t="t" r="r" b="b"/>
              <a:pathLst>
                <a:path w="24166531" h="7121520">
                  <a:moveTo>
                    <a:pt x="24073820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072551" y="0"/>
                  </a:lnTo>
                  <a:cubicBezTo>
                    <a:pt x="24123351" y="0"/>
                    <a:pt x="24165261" y="41910"/>
                    <a:pt x="24165261" y="92710"/>
                  </a:cubicBezTo>
                  <a:lnTo>
                    <a:pt x="24165261" y="7027540"/>
                  </a:lnTo>
                  <a:cubicBezTo>
                    <a:pt x="24166531" y="7079611"/>
                    <a:pt x="24124620" y="7121520"/>
                    <a:pt x="24073820" y="712152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24230031" cy="7185020"/>
            </a:xfrm>
            <a:custGeom>
              <a:avLst/>
              <a:gdLst/>
              <a:ahLst/>
              <a:cxnLst/>
              <a:rect l="l" t="t" r="r" b="b"/>
              <a:pathLst>
                <a:path w="24230031" h="7185020">
                  <a:moveTo>
                    <a:pt x="24105570" y="59690"/>
                  </a:moveTo>
                  <a:cubicBezTo>
                    <a:pt x="24141131" y="59690"/>
                    <a:pt x="24170340" y="88900"/>
                    <a:pt x="24170340" y="124460"/>
                  </a:cubicBezTo>
                  <a:lnTo>
                    <a:pt x="24170340" y="7060561"/>
                  </a:lnTo>
                  <a:cubicBezTo>
                    <a:pt x="24170340" y="7096120"/>
                    <a:pt x="24141131" y="7125330"/>
                    <a:pt x="24105570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05570" y="59690"/>
                  </a:lnTo>
                  <a:moveTo>
                    <a:pt x="241055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24105570" y="7185020"/>
                  </a:lnTo>
                  <a:cubicBezTo>
                    <a:pt x="24174151" y="7185020"/>
                    <a:pt x="24230031" y="7129140"/>
                    <a:pt x="24230031" y="7060561"/>
                  </a:cubicBezTo>
                  <a:lnTo>
                    <a:pt x="24230031" y="124460"/>
                  </a:lnTo>
                  <a:cubicBezTo>
                    <a:pt x="24230031" y="55880"/>
                    <a:pt x="24174151" y="0"/>
                    <a:pt x="241055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4044528" y="8365117"/>
            <a:ext cx="5627978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Para SIMULAR um processo real, é necessário abstraí-lo a ponto de ser representado por CLASSES e OBJETOS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83826" y="802923"/>
            <a:ext cx="2320348" cy="232034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0806" y="5116702"/>
            <a:ext cx="2030800" cy="26530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828554" y="3123271"/>
            <a:ext cx="2122451" cy="26530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538454" y="5116702"/>
            <a:ext cx="2006681" cy="26530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382820" y="3123271"/>
            <a:ext cx="2030800" cy="265306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767392" y="3123271"/>
            <a:ext cx="2753216" cy="1714311"/>
            <a:chOff x="0" y="0"/>
            <a:chExt cx="3670955" cy="228574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string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number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3172" y="5776335"/>
            <a:ext cx="2753216" cy="1714311"/>
            <a:chOff x="0" y="0"/>
            <a:chExt cx="3670955" cy="22857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Cláudio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369598" y="7769765"/>
            <a:ext cx="2753216" cy="1714311"/>
            <a:chOff x="0" y="0"/>
            <a:chExt cx="3670955" cy="228574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Maria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65186" y="7769765"/>
            <a:ext cx="2753216" cy="1714311"/>
            <a:chOff x="0" y="0"/>
            <a:chExt cx="3670955" cy="228574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33" name="AutoShape 33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Joaquim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4021612" y="5776335"/>
            <a:ext cx="2753216" cy="1714311"/>
            <a:chOff x="0" y="0"/>
            <a:chExt cx="3670955" cy="2285748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40" name="AutoShape 40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Paola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37</a:t>
              </a:r>
            </a:p>
          </p:txBody>
        </p:sp>
      </p:grpSp>
      <p:sp>
        <p:nvSpPr>
          <p:cNvPr id="42" name="AutoShape 42"/>
          <p:cNvSpPr/>
          <p:nvPr/>
        </p:nvSpPr>
        <p:spPr>
          <a:xfrm rot="2229292">
            <a:off x="10074762" y="5259334"/>
            <a:ext cx="4392696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3" name="AutoShape 43"/>
          <p:cNvSpPr/>
          <p:nvPr/>
        </p:nvSpPr>
        <p:spPr>
          <a:xfrm rot="4005704">
            <a:off x="8177993" y="6256049"/>
            <a:ext cx="3191067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4" name="AutoShape 44"/>
          <p:cNvSpPr/>
          <p:nvPr/>
        </p:nvSpPr>
        <p:spPr>
          <a:xfrm rot="6801133">
            <a:off x="6914116" y="6256049"/>
            <a:ext cx="3193801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5" name="AutoShape 45"/>
          <p:cNvSpPr/>
          <p:nvPr/>
        </p:nvSpPr>
        <p:spPr>
          <a:xfrm rot="8570707">
            <a:off x="3820542" y="5259334"/>
            <a:ext cx="4392696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46" name="Group 46"/>
          <p:cNvGrpSpPr/>
          <p:nvPr/>
        </p:nvGrpSpPr>
        <p:grpSpPr>
          <a:xfrm>
            <a:off x="10885063" y="2068109"/>
            <a:ext cx="2033340" cy="821875"/>
            <a:chOff x="0" y="0"/>
            <a:chExt cx="17775921" cy="7185020"/>
          </a:xfrm>
        </p:grpSpPr>
        <p:sp>
          <p:nvSpPr>
            <p:cNvPr id="47" name="Freeform 47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l="l" t="t" r="r" b="b"/>
              <a:pathLst>
                <a:path w="17712421" h="7121520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l="l" t="t" r="r" b="b"/>
              <a:pathLst>
                <a:path w="17775921" h="7185020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3795818" y="8215983"/>
            <a:ext cx="2033340" cy="821875"/>
            <a:chOff x="0" y="0"/>
            <a:chExt cx="17775921" cy="7185020"/>
          </a:xfrm>
        </p:grpSpPr>
        <p:sp>
          <p:nvSpPr>
            <p:cNvPr id="50" name="Freeform 50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l="l" t="t" r="r" b="b"/>
              <a:pathLst>
                <a:path w="17712421" h="7121520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l="l" t="t" r="r" b="b"/>
              <a:pathLst>
                <a:path w="17775921" h="7185020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573176" flipH="1">
            <a:off x="10607181" y="2943221"/>
            <a:ext cx="1293741" cy="936345"/>
          </a:xfrm>
          <a:prstGeom prst="rect">
            <a:avLst/>
          </a:prstGeom>
        </p:spPr>
      </p:pic>
      <p:sp>
        <p:nvSpPr>
          <p:cNvPr id="53" name="TextBox 53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124386" y="2231808"/>
            <a:ext cx="1554693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CLASSE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035141" y="8379683"/>
            <a:ext cx="1554693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OBJETO</a:t>
            </a: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1349984" flipH="1">
            <a:off x="12959159" y="8838828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99576"/>
            <a:ext cx="601274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CONSTRUTOR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53129" y="2499576"/>
            <a:ext cx="601274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THIS</a:t>
            </a:r>
          </a:p>
        </p:txBody>
      </p:sp>
      <p:sp>
        <p:nvSpPr>
          <p:cNvPr id="5" name="AutoShape 5"/>
          <p:cNvSpPr/>
          <p:nvPr/>
        </p:nvSpPr>
        <p:spPr>
          <a:xfrm rot="5400000">
            <a:off x="6111547" y="4836952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4127918"/>
            <a:ext cx="7152465" cy="387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criar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uma instância de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Tem como objetivo,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inicializar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 objeto populando os atributos da classe.</a:t>
            </a:r>
          </a:p>
          <a:p>
            <a:pPr>
              <a:lnSpc>
                <a:spcPts val="3839"/>
              </a:lnSpc>
            </a:pPr>
            <a:endParaRPr lang="en-US" sz="2399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Caso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declarado,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é considerada com um construtor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vazio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ou seja,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 argumentos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inicializando um objeto cujos atributos serão todos </a:t>
            </a:r>
            <a:r>
              <a:rPr lang="en-US" sz="2399">
                <a:solidFill>
                  <a:srgbClr val="000000"/>
                </a:solidFill>
                <a:latin typeface="Poppins Bold Italics"/>
              </a:rPr>
              <a:t>undefined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53129" y="4127918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825065" y="5890567"/>
            <a:ext cx="4769080" cy="4092505"/>
            <a:chOff x="0" y="0"/>
            <a:chExt cx="953780" cy="8184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3780" cy="818470"/>
            </a:xfrm>
            <a:custGeom>
              <a:avLst/>
              <a:gdLst/>
              <a:ahLst/>
              <a:cxnLst/>
              <a:rect l="l" t="t" r="r" b="b"/>
              <a:pathLst>
                <a:path w="953780" h="818470">
                  <a:moveTo>
                    <a:pt x="0" y="0"/>
                  </a:moveTo>
                  <a:lnTo>
                    <a:pt x="953780" y="0"/>
                  </a:lnTo>
                  <a:lnTo>
                    <a:pt x="953780" y="818470"/>
                  </a:lnTo>
                  <a:lnTo>
                    <a:pt x="0" y="8184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40093" y="5730024"/>
            <a:ext cx="4753840" cy="4122985"/>
            <a:chOff x="0" y="0"/>
            <a:chExt cx="950732" cy="8245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50732" cy="824566"/>
            </a:xfrm>
            <a:custGeom>
              <a:avLst/>
              <a:gdLst/>
              <a:ahLst/>
              <a:cxnLst/>
              <a:rect l="l" t="t" r="r" b="b"/>
              <a:pathLst>
                <a:path w="950732" h="824566">
                  <a:moveTo>
                    <a:pt x="0" y="0"/>
                  </a:moveTo>
                  <a:lnTo>
                    <a:pt x="950732" y="0"/>
                  </a:lnTo>
                  <a:lnTo>
                    <a:pt x="950732" y="824566"/>
                  </a:lnTo>
                  <a:lnTo>
                    <a:pt x="0" y="82456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940093" y="5730024"/>
            <a:ext cx="4753840" cy="421715"/>
            <a:chOff x="0" y="0"/>
            <a:chExt cx="1301968" cy="1154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01968" cy="115498"/>
            </a:xfrm>
            <a:custGeom>
              <a:avLst/>
              <a:gdLst/>
              <a:ahLst/>
              <a:cxnLst/>
              <a:rect l="l" t="t" r="r" b="b"/>
              <a:pathLst>
                <a:path w="1301968" h="115498">
                  <a:moveTo>
                    <a:pt x="0" y="0"/>
                  </a:moveTo>
                  <a:lnTo>
                    <a:pt x="1301968" y="0"/>
                  </a:lnTo>
                  <a:lnTo>
                    <a:pt x="130196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047629" y="5830737"/>
            <a:ext cx="672879" cy="22029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226985" y="6244067"/>
            <a:ext cx="4177964" cy="3440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Autor{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cpf: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cpf: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.cpf= cpf;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2373</Words>
  <Application>Microsoft Office PowerPoint</Application>
  <PresentationFormat>Personalizar</PresentationFormat>
  <Paragraphs>501</Paragraphs>
  <Slides>35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8" baseType="lpstr">
      <vt:lpstr>Montserrat</vt:lpstr>
      <vt:lpstr>Arial</vt:lpstr>
      <vt:lpstr>Fira Code</vt:lpstr>
      <vt:lpstr>Calibri</vt:lpstr>
      <vt:lpstr>Brittany</vt:lpstr>
      <vt:lpstr>Garet Bold</vt:lpstr>
      <vt:lpstr>Poppins</vt:lpstr>
      <vt:lpstr>Montserrat Bold</vt:lpstr>
      <vt:lpstr>Bebas Neue</vt:lpstr>
      <vt:lpstr>Bebas Neue Bold</vt:lpstr>
      <vt:lpstr>Poppins Bold</vt:lpstr>
      <vt:lpstr>Poppins Bold Italics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#4 - Introdução à Orientação a Objetos</dc:title>
  <cp:lastModifiedBy>Rafael Correa Alves</cp:lastModifiedBy>
  <cp:revision>3</cp:revision>
  <dcterms:created xsi:type="dcterms:W3CDTF">2006-08-16T00:00:00Z</dcterms:created>
  <dcterms:modified xsi:type="dcterms:W3CDTF">2023-01-26T00:22:41Z</dcterms:modified>
  <dc:identifier>DAFJWbUCb84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2023-01-26T00:22:39Z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cc57b1cf-4deb-48fc-9fab-ceeb3c7d98cb</vt:lpwstr>
  </property>
  <property fmtid="{D5CDD505-2E9C-101B-9397-08002B2CF9AE}" pid="8" name="MSIP_Label_99deea41-824f-4c3c-afd5-7afdfc16eee8_ContentBits">
    <vt:lpwstr>2</vt:lpwstr>
  </property>
</Properties>
</file>