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Bebas Neue Bold" panose="020B0604020202020204" charset="0"/>
      <p:regular r:id="rId34"/>
    </p:embeddedFont>
    <p:embeddedFont>
      <p:font typeface="Brittany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Fira Code" panose="020B0809050000020004" pitchFamily="49" charset="0"/>
      <p:regular r:id="rId40"/>
      <p:bold r:id="rId41"/>
    </p:embeddedFont>
    <p:embeddedFont>
      <p:font typeface="Garet Bold" panose="020B0604020202020204" charset="0"/>
      <p:regular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Montserrat Bold" panose="00000800000000000000" charset="0"/>
      <p:regular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  <p:embeddedFont>
      <p:font typeface="Poppins Bold" panose="00000800000000000000" charset="0"/>
      <p:regular r:id="rId52"/>
    </p:embeddedFont>
    <p:embeddedFont>
      <p:font typeface="Poppins Bold Italics" panose="020B0604020202020204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358424980,&quot;Placement&quot;:&quot;Footer&quot;,&quot;Top&quot;:789.343,&quot;Left&quot;:624.7236,&quot;SlideWidth&quot;:1440,&quot;SlideHeight&quot;:810}">
            <a:extLst>
              <a:ext uri="{FF2B5EF4-FFF2-40B4-BE49-F238E27FC236}">
                <a16:creationId xmlns:a16="http://schemas.microsoft.com/office/drawing/2014/main" id="{F47E787D-51D2-5D72-FF70-A9B1829888D2}"/>
              </a:ext>
            </a:extLst>
          </p:cNvPr>
          <p:cNvSpPr txBox="1"/>
          <p:nvPr userDrawn="1"/>
        </p:nvSpPr>
        <p:spPr>
          <a:xfrm>
            <a:off x="7933989" y="10024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08015" y="2286039"/>
            <a:ext cx="9796366" cy="7146791"/>
            <a:chOff x="0" y="0"/>
            <a:chExt cx="1966690" cy="14347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6690" cy="1434769"/>
            </a:xfrm>
            <a:custGeom>
              <a:avLst/>
              <a:gdLst/>
              <a:ahLst/>
              <a:cxnLst/>
              <a:rect l="l" t="t" r="r" b="b"/>
              <a:pathLst>
                <a:path w="1966690" h="1434769">
                  <a:moveTo>
                    <a:pt x="0" y="0"/>
                  </a:moveTo>
                  <a:lnTo>
                    <a:pt x="1966690" y="0"/>
                  </a:lnTo>
                  <a:lnTo>
                    <a:pt x="1966690" y="1434769"/>
                  </a:lnTo>
                  <a:lnTo>
                    <a:pt x="0" y="14347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316527" y="2134463"/>
            <a:ext cx="9863457" cy="7130287"/>
            <a:chOff x="0" y="0"/>
            <a:chExt cx="1980160" cy="14314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0160" cy="1431456"/>
            </a:xfrm>
            <a:custGeom>
              <a:avLst/>
              <a:gdLst/>
              <a:ahLst/>
              <a:cxnLst/>
              <a:rect l="l" t="t" r="r" b="b"/>
              <a:pathLst>
                <a:path w="1980160" h="1431456">
                  <a:moveTo>
                    <a:pt x="0" y="0"/>
                  </a:moveTo>
                  <a:lnTo>
                    <a:pt x="1980160" y="0"/>
                  </a:lnTo>
                  <a:lnTo>
                    <a:pt x="1980160" y="1431456"/>
                  </a:lnTo>
                  <a:lnTo>
                    <a:pt x="0" y="14314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316527" y="2134463"/>
            <a:ext cx="9863457" cy="420109"/>
            <a:chOff x="0" y="0"/>
            <a:chExt cx="2711704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11704" cy="115498"/>
            </a:xfrm>
            <a:custGeom>
              <a:avLst/>
              <a:gdLst/>
              <a:ahLst/>
              <a:cxnLst/>
              <a:rect l="l" t="t" r="r" b="b"/>
              <a:pathLst>
                <a:path w="2711704" h="115498">
                  <a:moveTo>
                    <a:pt x="0" y="0"/>
                  </a:moveTo>
                  <a:lnTo>
                    <a:pt x="2711704" y="0"/>
                  </a:lnTo>
                  <a:lnTo>
                    <a:pt x="27117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423653" y="2234791"/>
            <a:ext cx="670316" cy="2194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602326" y="2636877"/>
            <a:ext cx="9302204" cy="638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(titulo: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autor: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categoria: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ano: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.titulo = titulo;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.autor = autor;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.categoria = categoria;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.ano = ano;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24999" y="449488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69612" y="470900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 flipH="1">
            <a:off x="3859437" y="3609422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365787" y="4033524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472574" y="424764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022838" y="151727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7129625" y="173139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5999667" y="177769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8697251" y="3432643"/>
            <a:ext cx="1027915" cy="74395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4064012" y="5698639"/>
            <a:ext cx="3619815" cy="922724"/>
            <a:chOff x="0" y="0"/>
            <a:chExt cx="14484956" cy="3692346"/>
          </a:xfrm>
        </p:grpSpPr>
        <p:sp>
          <p:nvSpPr>
            <p:cNvPr id="30" name="Freeform 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117405" y="5912762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3395476" y="5097758"/>
            <a:ext cx="1027915" cy="743953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1680001" y="7159538"/>
            <a:ext cx="3619815" cy="1347420"/>
            <a:chOff x="0" y="0"/>
            <a:chExt cx="14484956" cy="5391801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733395" y="7371698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076036" y="813498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85156" y="1753998"/>
            <a:ext cx="6678935" cy="6955719"/>
            <a:chOff x="0" y="0"/>
            <a:chExt cx="1150101" cy="11977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50101" cy="1197763"/>
            </a:xfrm>
            <a:custGeom>
              <a:avLst/>
              <a:gdLst/>
              <a:ahLst/>
              <a:cxnLst/>
              <a:rect l="l" t="t" r="r" b="b"/>
              <a:pathLst>
                <a:path w="1150101" h="1197763">
                  <a:moveTo>
                    <a:pt x="0" y="0"/>
                  </a:moveTo>
                  <a:lnTo>
                    <a:pt x="1150101" y="0"/>
                  </a:lnTo>
                  <a:lnTo>
                    <a:pt x="1150101" y="1197763"/>
                  </a:lnTo>
                  <a:lnTo>
                    <a:pt x="0" y="11977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901800" y="1577283"/>
            <a:ext cx="6701044" cy="6979010"/>
            <a:chOff x="0" y="0"/>
            <a:chExt cx="1153908" cy="1201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3908" cy="1201774"/>
            </a:xfrm>
            <a:custGeom>
              <a:avLst/>
              <a:gdLst/>
              <a:ahLst/>
              <a:cxnLst/>
              <a:rect l="l" t="t" r="r" b="b"/>
              <a:pathLst>
                <a:path w="1153908" h="1201774">
                  <a:moveTo>
                    <a:pt x="0" y="0"/>
                  </a:moveTo>
                  <a:lnTo>
                    <a:pt x="1153908" y="0"/>
                  </a:lnTo>
                  <a:lnTo>
                    <a:pt x="1153908" y="1201774"/>
                  </a:lnTo>
                  <a:lnTo>
                    <a:pt x="0" y="120177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01800" y="1577283"/>
            <a:ext cx="6701044" cy="489783"/>
            <a:chOff x="0" y="0"/>
            <a:chExt cx="1580205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0205" cy="115498"/>
            </a:xfrm>
            <a:custGeom>
              <a:avLst/>
              <a:gdLst/>
              <a:ahLst/>
              <a:cxnLst/>
              <a:rect l="l" t="t" r="r" b="b"/>
              <a:pathLst>
                <a:path w="1580205" h="115498">
                  <a:moveTo>
                    <a:pt x="0" y="0"/>
                  </a:moveTo>
                  <a:lnTo>
                    <a:pt x="1580205" y="0"/>
                  </a:lnTo>
                  <a:lnTo>
                    <a:pt x="158020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026693" y="1694251"/>
            <a:ext cx="781487" cy="25584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234998" y="2161396"/>
            <a:ext cx="6269505" cy="615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autor1 =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 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"Adroaldo da Silva"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"013.851.920-03"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livro1 = 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"Um Livro qualquer"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autor1,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"Poesia"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2014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24777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1890" y="3151921"/>
            <a:ext cx="5964220" cy="5964220"/>
            <a:chOff x="0" y="0"/>
            <a:chExt cx="7952293" cy="79522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952293" cy="7952293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408743" y="1114780"/>
              <a:ext cx="5134808" cy="72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757"/>
                </a:lnSpc>
                <a:spcBef>
                  <a:spcPct val="0"/>
                </a:spcBef>
              </a:pPr>
              <a:r>
                <a:rPr lang="en-US" sz="317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169545" y="2094090"/>
              <a:ext cx="1051106" cy="1042587"/>
              <a:chOff x="0" y="0"/>
              <a:chExt cx="1039602" cy="103117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451935" y="2094090"/>
              <a:ext cx="1051106" cy="1042587"/>
              <a:chOff x="0" y="0"/>
              <a:chExt cx="1039602" cy="103117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4731641" y="2094090"/>
              <a:ext cx="1051106" cy="1042587"/>
              <a:chOff x="0" y="0"/>
              <a:chExt cx="1039602" cy="10311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2169545" y="3455530"/>
              <a:ext cx="1051106" cy="1042587"/>
              <a:chOff x="0" y="0"/>
              <a:chExt cx="1039602" cy="103117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3451935" y="3455530"/>
              <a:ext cx="1051106" cy="1042587"/>
              <a:chOff x="0" y="0"/>
              <a:chExt cx="1039602" cy="10311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4731641" y="3455530"/>
              <a:ext cx="1051106" cy="1042587"/>
              <a:chOff x="0" y="0"/>
              <a:chExt cx="1039602" cy="10311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169545" y="4815616"/>
              <a:ext cx="1051106" cy="1042587"/>
              <a:chOff x="0" y="0"/>
              <a:chExt cx="1039602" cy="1031175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3451935" y="4815616"/>
              <a:ext cx="1051106" cy="1042587"/>
              <a:chOff x="0" y="0"/>
              <a:chExt cx="1039602" cy="103117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4731641" y="4815616"/>
              <a:ext cx="1051106" cy="1042587"/>
              <a:chOff x="0" y="0"/>
              <a:chExt cx="1039602" cy="1031175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l="l" t="t" r="r" b="b"/>
                <a:pathLst>
                  <a:path w="38308738" h="25482015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l="l" t="t" r="r" b="b"/>
                <a:pathLst>
                  <a:path w="38372238" h="25545515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8" name="TextBox 48"/>
            <p:cNvSpPr txBox="1"/>
            <p:nvPr/>
          </p:nvSpPr>
          <p:spPr>
            <a:xfrm>
              <a:off x="290730" y="105018"/>
              <a:ext cx="737701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0" y="827820"/>
              <a:ext cx="795847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10832" y="992920"/>
              <a:ext cx="6948485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id="51" name="AutoShape 51"/>
            <p:cNvSpPr/>
            <p:nvPr/>
          </p:nvSpPr>
          <p:spPr>
            <a:xfrm>
              <a:off x="3816" y="2971768"/>
              <a:ext cx="7954659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210832" y="3328622"/>
              <a:ext cx="7747643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621721" y="2839333"/>
            <a:ext cx="10854057" cy="6657847"/>
            <a:chOff x="0" y="0"/>
            <a:chExt cx="2179030" cy="13366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l="l" t="t" r="r" b="b"/>
              <a:pathLst>
                <a:path w="2179030" h="133661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12221" y="2679403"/>
            <a:ext cx="10854057" cy="6657847"/>
            <a:chOff x="0" y="0"/>
            <a:chExt cx="2179030" cy="13366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9030" cy="1336610"/>
            </a:xfrm>
            <a:custGeom>
              <a:avLst/>
              <a:gdLst/>
              <a:ahLst/>
              <a:cxnLst/>
              <a:rect l="l" t="t" r="r" b="b"/>
              <a:pathLst>
                <a:path w="2179030" h="1336610">
                  <a:moveTo>
                    <a:pt x="0" y="0"/>
                  </a:moveTo>
                  <a:lnTo>
                    <a:pt x="2179030" y="0"/>
                  </a:lnTo>
                  <a:lnTo>
                    <a:pt x="2179030" y="1336610"/>
                  </a:lnTo>
                  <a:lnTo>
                    <a:pt x="0" y="13366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12221" y="2679403"/>
            <a:ext cx="10854057" cy="420109"/>
            <a:chOff x="0" y="0"/>
            <a:chExt cx="2984044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84044" cy="115498"/>
            </a:xfrm>
            <a:custGeom>
              <a:avLst/>
              <a:gdLst/>
              <a:ahLst/>
              <a:cxnLst/>
              <a:rect l="l" t="t" r="r" b="b"/>
              <a:pathLst>
                <a:path w="2984044" h="115498">
                  <a:moveTo>
                    <a:pt x="0" y="0"/>
                  </a:moveTo>
                  <a:lnTo>
                    <a:pt x="2984044" y="0"/>
                  </a:lnTo>
                  <a:lnTo>
                    <a:pt x="298404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919348" y="2779731"/>
            <a:ext cx="670316" cy="2194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098020" y="3181817"/>
            <a:ext cx="10291762" cy="592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6"/>
              </a:lnSpc>
            </a:pPr>
            <a:r>
              <a:rPr lang="en-US" sz="259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9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2597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259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597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636"/>
              </a:lnSpc>
            </a:pPr>
            <a:r>
              <a:rPr lang="en-US" sz="259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43200" y="75276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587813" y="77417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083088" y="67191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8" name="AutoShape 8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0" name="Group 10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238125">
                <a:solidFill>
                  <a:srgbClr val="B91646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508691" y="3852883"/>
            <a:ext cx="1562949" cy="417760"/>
            <a:chOff x="0" y="0"/>
            <a:chExt cx="570168" cy="1524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508691" y="6667852"/>
            <a:ext cx="1562949" cy="417760"/>
            <a:chOff x="0" y="0"/>
            <a:chExt cx="570168" cy="152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10508691" y="4393798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08691" y="7208767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508691" y="5056390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508691" y="7868976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508691" y="3852883"/>
            <a:ext cx="1562949" cy="417760"/>
            <a:chOff x="0" y="0"/>
            <a:chExt cx="570168" cy="1524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508691" y="6667852"/>
            <a:ext cx="1562949" cy="417760"/>
            <a:chOff x="0" y="0"/>
            <a:chExt cx="570168" cy="152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10508691" y="4393798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PUBLIC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08691" y="7208767"/>
            <a:ext cx="471266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PRIVATE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508691" y="5056390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 de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PADRÃO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Permite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INDISCRIMINADO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508691" y="7868976"/>
            <a:ext cx="694090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Define o acesso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PRIVADO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VARIÁVEIS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MÉTODOS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permitindo o acesso apenas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INTERNO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pela própria classe.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178692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l="l" t="t" r="r" b="b"/>
              <a:pathLst>
                <a:path w="10049797" h="1720800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l="l" t="t" r="r" b="b"/>
              <a:pathLst>
                <a:path w="10113297" h="1727150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235939"/>
            <a:ext cx="7732812" cy="3815122"/>
            <a:chOff x="0" y="0"/>
            <a:chExt cx="10310417" cy="5086830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317058" y="-104775"/>
              <a:ext cx="8739179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ENCAPSULAMENTO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17058" y="3902898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BIBLIOTECA PARTE #2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 dirty="0" err="1">
                  <a:solidFill>
                    <a:srgbClr val="B91646"/>
                  </a:solidFill>
                  <a:latin typeface="Brittany"/>
                </a:rPr>
                <a:t>introdução</a:t>
              </a:r>
              <a:r>
                <a:rPr lang="en-US" sz="9477" dirty="0">
                  <a:solidFill>
                    <a:srgbClr val="B91646"/>
                  </a:solidFill>
                  <a:latin typeface="Brittany"/>
                </a:rPr>
                <a:t> à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96115" y="6113710"/>
            <a:ext cx="7140334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3262" y="4720189"/>
            <a:ext cx="7508214" cy="129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REVISÃO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0" name="Freeform 3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004049" y="5267810"/>
            <a:ext cx="3619815" cy="1347420"/>
            <a:chOff x="0" y="0"/>
            <a:chExt cx="14484956" cy="5391801"/>
          </a:xfrm>
        </p:grpSpPr>
        <p:sp>
          <p:nvSpPr>
            <p:cNvPr id="39" name="Freeform 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2057442" y="5479969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23864" y="2461239"/>
            <a:ext cx="6818564" cy="7559061"/>
            <a:chOff x="0" y="0"/>
            <a:chExt cx="1363661" cy="15117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1456" y="2300696"/>
            <a:ext cx="6902680" cy="7597705"/>
            <a:chOff x="0" y="0"/>
            <a:chExt cx="1380484" cy="15194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61456" y="2300696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868991" y="2401409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048347" y="2833789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private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private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93025" y="4022445"/>
            <a:ext cx="4352096" cy="922724"/>
            <a:chOff x="0" y="0"/>
            <a:chExt cx="17415230" cy="369234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637638" y="4236569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32913" y="3213905"/>
            <a:ext cx="1027915" cy="74395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9983078" y="6490761"/>
            <a:ext cx="4352096" cy="922724"/>
            <a:chOff x="0" y="0"/>
            <a:chExt cx="17415230" cy="3692346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l="l" t="t" r="r" b="b"/>
              <a:pathLst>
                <a:path w="17351730" h="3628846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l="l" t="t" r="r" b="b"/>
              <a:pathLst>
                <a:path w="17415230" h="3692347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127691" y="6704884"/>
            <a:ext cx="40628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33625" y="3464803"/>
            <a:ext cx="3619815" cy="922724"/>
            <a:chOff x="0" y="0"/>
            <a:chExt cx="14484956" cy="3692346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1340412" y="3678927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018897" y="1771245"/>
            <a:ext cx="3619815" cy="922724"/>
            <a:chOff x="0" y="0"/>
            <a:chExt cx="14484956" cy="3692346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125684" y="1985369"/>
            <a:ext cx="3406241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6995726" y="2031669"/>
            <a:ext cx="1027915" cy="74395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0565090" y="2863922"/>
            <a:ext cx="1027915" cy="743953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13015654" y="4977487"/>
            <a:ext cx="3619815" cy="922724"/>
            <a:chOff x="0" y="0"/>
            <a:chExt cx="14484956" cy="3692346"/>
          </a:xfrm>
        </p:grpSpPr>
        <p:sp>
          <p:nvSpPr>
            <p:cNvPr id="34" name="Freeform 3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3069048" y="5191610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do construtor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12347119" y="4376606"/>
            <a:ext cx="1027915" cy="74395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004049" y="5267810"/>
            <a:ext cx="3619815" cy="1347420"/>
            <a:chOff x="0" y="0"/>
            <a:chExt cx="14484956" cy="5391801"/>
          </a:xfrm>
        </p:grpSpPr>
        <p:sp>
          <p:nvSpPr>
            <p:cNvPr id="39" name="Freeform 39"/>
            <p:cNvSpPr/>
            <p:nvPr/>
          </p:nvSpPr>
          <p:spPr>
            <a:xfrm>
              <a:off x="31750" y="31750"/>
              <a:ext cx="14421456" cy="5328301"/>
            </a:xfrm>
            <a:custGeom>
              <a:avLst/>
              <a:gdLst/>
              <a:ahLst/>
              <a:cxnLst/>
              <a:rect l="l" t="t" r="r" b="b"/>
              <a:pathLst>
                <a:path w="14421456" h="5328301">
                  <a:moveTo>
                    <a:pt x="14328746" y="5328300"/>
                  </a:moveTo>
                  <a:lnTo>
                    <a:pt x="92710" y="5328300"/>
                  </a:lnTo>
                  <a:cubicBezTo>
                    <a:pt x="41910" y="5328300"/>
                    <a:pt x="0" y="5286391"/>
                    <a:pt x="0" y="523559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5234320"/>
                  </a:lnTo>
                  <a:cubicBezTo>
                    <a:pt x="14421456" y="5286391"/>
                    <a:pt x="14379546" y="5328301"/>
                    <a:pt x="14328746" y="5328301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14484956" cy="5391801"/>
            </a:xfrm>
            <a:custGeom>
              <a:avLst/>
              <a:gdLst/>
              <a:ahLst/>
              <a:cxnLst/>
              <a:rect l="l" t="t" r="r" b="b"/>
              <a:pathLst>
                <a:path w="14484956" h="5391801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5267341"/>
                  </a:lnTo>
                  <a:cubicBezTo>
                    <a:pt x="14425265" y="5302901"/>
                    <a:pt x="14396056" y="5332111"/>
                    <a:pt x="14360496" y="5332111"/>
                  </a:cubicBezTo>
                  <a:lnTo>
                    <a:pt x="124460" y="5332111"/>
                  </a:lnTo>
                  <a:cubicBezTo>
                    <a:pt x="88900" y="5332111"/>
                    <a:pt x="59690" y="5302901"/>
                    <a:pt x="59690" y="526734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267341"/>
                  </a:lnTo>
                  <a:cubicBezTo>
                    <a:pt x="0" y="5335921"/>
                    <a:pt x="55880" y="5391801"/>
                    <a:pt x="124460" y="5391801"/>
                  </a:cubicBezTo>
                  <a:lnTo>
                    <a:pt x="14360496" y="5391801"/>
                  </a:lnTo>
                  <a:cubicBezTo>
                    <a:pt x="14429076" y="5391801"/>
                    <a:pt x="14484956" y="5335921"/>
                    <a:pt x="14484956" y="5267341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2057442" y="5479969"/>
            <a:ext cx="3513028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Referência ao escopo dos atributos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3062896">
            <a:off x="5722291" y="5609713"/>
            <a:ext cx="1027915" cy="74395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711755">
            <a:off x="9234258" y="5868793"/>
            <a:ext cx="1027915" cy="743953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249176" y="7958255"/>
            <a:ext cx="3619815" cy="922724"/>
            <a:chOff x="0" y="0"/>
            <a:chExt cx="14484956" cy="3692346"/>
          </a:xfrm>
        </p:grpSpPr>
        <p:sp>
          <p:nvSpPr>
            <p:cNvPr id="45" name="Freeform 4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2302570" y="8172379"/>
            <a:ext cx="3513028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344890" flipH="1">
            <a:off x="5109907" y="7187748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1141" y="444294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12004695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12068195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8367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94" r="194"/>
          <a:stretch>
            <a:fillRect/>
          </a:stretch>
        </p:blipFill>
        <p:spPr>
          <a:xfrm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943693"/>
            <a:ext cx="7427821" cy="257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PQ USAR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ENCAPSULAMENTO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id="4" name="AutoShape 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5610638"/>
            <a:chOff x="0" y="0"/>
            <a:chExt cx="15834509" cy="74808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7480851"/>
              <a:chOff x="0" y="0"/>
              <a:chExt cx="21093531" cy="996542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9901921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9901921">
                    <a:moveTo>
                      <a:pt x="20937320" y="9901921"/>
                    </a:moveTo>
                    <a:lnTo>
                      <a:pt x="92710" y="9901921"/>
                    </a:lnTo>
                    <a:cubicBezTo>
                      <a:pt x="41910" y="9901921"/>
                      <a:pt x="0" y="9860011"/>
                      <a:pt x="0" y="980921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9807941"/>
                    </a:lnTo>
                    <a:cubicBezTo>
                      <a:pt x="21030031" y="9860011"/>
                      <a:pt x="20988120" y="9901921"/>
                      <a:pt x="20937320" y="9901921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9965421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996542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9840961"/>
                    </a:lnTo>
                    <a:cubicBezTo>
                      <a:pt x="21033840" y="9876521"/>
                      <a:pt x="21004631" y="9905731"/>
                      <a:pt x="20969070" y="9905731"/>
                    </a:cubicBezTo>
                    <a:lnTo>
                      <a:pt x="124460" y="9905731"/>
                    </a:lnTo>
                    <a:cubicBezTo>
                      <a:pt x="88900" y="9905731"/>
                      <a:pt x="59690" y="9876521"/>
                      <a:pt x="59690" y="984096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840961"/>
                    </a:lnTo>
                    <a:cubicBezTo>
                      <a:pt x="0" y="9909542"/>
                      <a:pt x="55880" y="9965421"/>
                      <a:pt x="124460" y="9965421"/>
                    </a:cubicBezTo>
                    <a:lnTo>
                      <a:pt x="20969070" y="9965421"/>
                    </a:lnTo>
                    <a:cubicBezTo>
                      <a:pt x="21037651" y="9965421"/>
                      <a:pt x="21093531" y="9909542"/>
                      <a:pt x="21093531" y="9840961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6789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Dados os elementos criados para definir a biblioteca, implemente métodos para que os objetos interajam entre si: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empresta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empréstimo à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devolve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remove o empréstimo da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venda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uma venda à loja (informar o preço)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cadastraLeitor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- adiciona Leitor à biblioteca</a:t>
              </a:r>
            </a:p>
            <a:p>
              <a:pPr algn="just">
                <a:lnSpc>
                  <a:spcPts val="4566"/>
                </a:lnSpc>
              </a:pPr>
              <a:endParaRPr lang="en-US" sz="3044">
                <a:solidFill>
                  <a:srgbClr val="000000"/>
                </a:solidFill>
                <a:latin typeface="Montserrat"/>
              </a:endParaRPr>
            </a:p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Obs.: garanta que os atributos sejam privados;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25019" y="5233019"/>
            <a:ext cx="6262480" cy="1981221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33" name="AutoShape 33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id="42" name="AutoShape 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3" name="AutoShape 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4" name="AutoShape 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5" name="AutoShape 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46" name="Group 46"/>
          <p:cNvGrpSpPr/>
          <p:nvPr/>
        </p:nvGrpSpPr>
        <p:grpSpPr>
          <a:xfrm>
            <a:off x="10885063" y="2068109"/>
            <a:ext cx="2033340" cy="821875"/>
            <a:chOff x="0" y="0"/>
            <a:chExt cx="17775921" cy="7185020"/>
          </a:xfrm>
        </p:grpSpPr>
        <p:sp>
          <p:nvSpPr>
            <p:cNvPr id="47" name="Freeform 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3795818" y="8215983"/>
            <a:ext cx="2033340" cy="821875"/>
            <a:chOff x="0" y="0"/>
            <a:chExt cx="17775921" cy="7185020"/>
          </a:xfrm>
        </p:grpSpPr>
        <p:sp>
          <p:nvSpPr>
            <p:cNvPr id="50" name="Freeform 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73176" flipH="1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id="53" name="TextBox 53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124386" y="2231808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035141" y="8379683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349984" flipH="1">
            <a:off x="12959159" y="8838828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l="l" t="t" r="r" b="b"/>
                <a:pathLst>
                  <a:path w="38308738" h="25482015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l="l" t="t" r="r" b="b"/>
                <a:pathLst>
                  <a:path w="38372238" h="25545515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8" name="TextBox 48"/>
            <p:cNvSpPr txBox="1"/>
            <p:nvPr/>
          </p:nvSpPr>
          <p:spPr>
            <a:xfrm>
              <a:off x="290730" y="105018"/>
              <a:ext cx="737701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0" y="827820"/>
              <a:ext cx="795847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10832" y="992920"/>
              <a:ext cx="6948485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id="51" name="AutoShape 51"/>
            <p:cNvSpPr/>
            <p:nvPr/>
          </p:nvSpPr>
          <p:spPr>
            <a:xfrm>
              <a:off x="3816" y="2971768"/>
              <a:ext cx="7954659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210832" y="3328622"/>
              <a:ext cx="7747643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19895" y="4192234"/>
            <a:ext cx="6811240" cy="4305865"/>
            <a:chOff x="0" y="0"/>
            <a:chExt cx="1362197" cy="8611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2197" cy="861140"/>
            </a:xfrm>
            <a:custGeom>
              <a:avLst/>
              <a:gdLst/>
              <a:ahLst/>
              <a:cxnLst/>
              <a:rect l="l" t="t" r="r" b="b"/>
              <a:pathLst>
                <a:path w="1362197" h="861140">
                  <a:moveTo>
                    <a:pt x="0" y="0"/>
                  </a:moveTo>
                  <a:lnTo>
                    <a:pt x="1362197" y="0"/>
                  </a:lnTo>
                  <a:lnTo>
                    <a:pt x="1362197" y="861140"/>
                  </a:lnTo>
                  <a:lnTo>
                    <a:pt x="0" y="8611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50163" y="4031692"/>
            <a:ext cx="6902680" cy="4336345"/>
            <a:chOff x="0" y="0"/>
            <a:chExt cx="1380484" cy="8672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867236"/>
            </a:xfrm>
            <a:custGeom>
              <a:avLst/>
              <a:gdLst/>
              <a:ahLst/>
              <a:cxnLst/>
              <a:rect l="l" t="t" r="r" b="b"/>
              <a:pathLst>
                <a:path w="1380484" h="867236">
                  <a:moveTo>
                    <a:pt x="0" y="0"/>
                  </a:moveTo>
                  <a:lnTo>
                    <a:pt x="1380484" y="0"/>
                  </a:lnTo>
                  <a:lnTo>
                    <a:pt x="1380484" y="867236"/>
                  </a:lnTo>
                  <a:lnTo>
                    <a:pt x="0" y="86723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50163" y="4031692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057699" y="4132404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37054" y="4564784"/>
            <a:ext cx="6447681" cy="357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"Biblioteca Municipal"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leitor: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Leitor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Leitor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"Claudio Silva"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"Enciclopédia Barsa II"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0AC92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"17/08/2022"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,livro,leitor);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35157" y="2500605"/>
            <a:ext cx="6818564" cy="7559061"/>
            <a:chOff x="0" y="0"/>
            <a:chExt cx="1363661" cy="1511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2748" y="2340062"/>
            <a:ext cx="6902680" cy="7597705"/>
            <a:chOff x="0" y="0"/>
            <a:chExt cx="1380484" cy="151948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2748" y="2340062"/>
            <a:ext cx="6902680" cy="421715"/>
            <a:chOff x="0" y="0"/>
            <a:chExt cx="189048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680284" y="2440775"/>
            <a:ext cx="672879" cy="22029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859640" y="2873155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99576"/>
            <a:ext cx="601274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GETTER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53129" y="2499576"/>
            <a:ext cx="6012740" cy="1587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"/>
              </a:rPr>
              <a:t>SETTER</a:t>
            </a:r>
          </a:p>
        </p:txBody>
      </p:sp>
      <p:sp>
        <p:nvSpPr>
          <p:cNvPr id="5" name="AutoShape 5"/>
          <p:cNvSpPr/>
          <p:nvPr/>
        </p:nvSpPr>
        <p:spPr>
          <a:xfrm rot="5400000">
            <a:off x="6111547" y="4836952"/>
            <a:ext cx="513195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4127918"/>
            <a:ext cx="7152465" cy="387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criar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uma instância de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Tem como objetivo,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inicializar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um objeto populando os atributos da classe.</a:t>
            </a:r>
          </a:p>
          <a:p>
            <a:pPr>
              <a:lnSpc>
                <a:spcPts val="3839"/>
              </a:lnSpc>
            </a:pPr>
            <a:endParaRPr lang="en-US" sz="2399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Caso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declarado,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é considerada com um construtor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vazio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ou seja,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 argumentos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inicializando um objeto cujos atributos serão todos </a:t>
            </a:r>
            <a:r>
              <a:rPr lang="en-US" sz="2399">
                <a:solidFill>
                  <a:srgbClr val="000000"/>
                </a:solidFill>
                <a:latin typeface="Poppins Bold Italics"/>
              </a:rPr>
              <a:t>undefined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53129" y="412791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825065" y="5890567"/>
            <a:ext cx="4769080" cy="4092505"/>
            <a:chOff x="0" y="0"/>
            <a:chExt cx="953780" cy="8184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3780" cy="818470"/>
            </a:xfrm>
            <a:custGeom>
              <a:avLst/>
              <a:gdLst/>
              <a:ahLst/>
              <a:cxnLst/>
              <a:rect l="l" t="t" r="r" b="b"/>
              <a:pathLst>
                <a:path w="953780" h="818470">
                  <a:moveTo>
                    <a:pt x="0" y="0"/>
                  </a:moveTo>
                  <a:lnTo>
                    <a:pt x="953780" y="0"/>
                  </a:lnTo>
                  <a:lnTo>
                    <a:pt x="953780" y="818470"/>
                  </a:lnTo>
                  <a:lnTo>
                    <a:pt x="0" y="8184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40093" y="5730024"/>
            <a:ext cx="4753840" cy="4122985"/>
            <a:chOff x="0" y="0"/>
            <a:chExt cx="950732" cy="8245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50732" cy="824566"/>
            </a:xfrm>
            <a:custGeom>
              <a:avLst/>
              <a:gdLst/>
              <a:ahLst/>
              <a:cxnLst/>
              <a:rect l="l" t="t" r="r" b="b"/>
              <a:pathLst>
                <a:path w="950732" h="824566">
                  <a:moveTo>
                    <a:pt x="0" y="0"/>
                  </a:moveTo>
                  <a:lnTo>
                    <a:pt x="950732" y="0"/>
                  </a:lnTo>
                  <a:lnTo>
                    <a:pt x="950732" y="824566"/>
                  </a:lnTo>
                  <a:lnTo>
                    <a:pt x="0" y="82456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940093" y="5730024"/>
            <a:ext cx="4753840" cy="421715"/>
            <a:chOff x="0" y="0"/>
            <a:chExt cx="1301968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01968" cy="115498"/>
            </a:xfrm>
            <a:custGeom>
              <a:avLst/>
              <a:gdLst/>
              <a:ahLst/>
              <a:cxnLst/>
              <a:rect l="l" t="t" r="r" b="b"/>
              <a:pathLst>
                <a:path w="1301968" h="115498">
                  <a:moveTo>
                    <a:pt x="0" y="0"/>
                  </a:moveTo>
                  <a:lnTo>
                    <a:pt x="1301968" y="0"/>
                  </a:lnTo>
                  <a:lnTo>
                    <a:pt x="130196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047629" y="5830737"/>
            <a:ext cx="672879" cy="22029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26985" y="6244067"/>
            <a:ext cx="4177964" cy="3440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Autor{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cpf: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.cpf= cpf;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2281</Words>
  <Application>Microsoft Office PowerPoint</Application>
  <PresentationFormat>Personalizar</PresentationFormat>
  <Paragraphs>474</Paragraphs>
  <Slides>31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4" baseType="lpstr">
      <vt:lpstr>Montserrat Bold</vt:lpstr>
      <vt:lpstr>Bebas Neue Bold</vt:lpstr>
      <vt:lpstr>Poppins Bold</vt:lpstr>
      <vt:lpstr>Brittany</vt:lpstr>
      <vt:lpstr>Arial</vt:lpstr>
      <vt:lpstr>Montserrat</vt:lpstr>
      <vt:lpstr>Calibri</vt:lpstr>
      <vt:lpstr>Bebas Neue</vt:lpstr>
      <vt:lpstr>Fira Code</vt:lpstr>
      <vt:lpstr>Poppins</vt:lpstr>
      <vt:lpstr>Garet Bold</vt:lpstr>
      <vt:lpstr>Poppins Bold Italics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#5 - Introdução à Orientação a Objetos</dc:title>
  <cp:lastModifiedBy>Rafael Correa Alves</cp:lastModifiedBy>
  <cp:revision>3</cp:revision>
  <dcterms:created xsi:type="dcterms:W3CDTF">2006-08-16T00:00:00Z</dcterms:created>
  <dcterms:modified xsi:type="dcterms:W3CDTF">2023-01-26T00:30:39Z</dcterms:modified>
  <dc:identifier>DAFJhl8kT-c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2023-01-26T00:30:35Z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69396d47-a2c0-4b82-9a5a-cca43797e016</vt:lpwstr>
  </property>
  <property fmtid="{D5CDD505-2E9C-101B-9397-08002B2CF9AE}" pid="8" name="MSIP_Label_99deea41-824f-4c3c-afd5-7afdfc16eee8_ContentBits">
    <vt:lpwstr>2</vt:lpwstr>
  </property>
</Properties>
</file>