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Bebas Neue Bold" panose="020B0604020202020204" charset="0"/>
      <p:regular r:id="rId16"/>
    </p:embeddedFont>
    <p:embeddedFont>
      <p:font typeface="Brittany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Code" panose="020B0809050000020004" pitchFamily="49" charset="0"/>
      <p:regular r:id="rId22"/>
      <p:bold r:id="rId23"/>
    </p:embeddedFont>
    <p:embeddedFont>
      <p:font typeface="Garet Bold" panose="020B0604020202020204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Bold" panose="00000800000000000000" charset="0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57061" y="372039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7613" y="5227495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0904" y="4823386"/>
            <a:ext cx="1710461" cy="173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 dirty="0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0027" y="2223887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introdução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348211" y="6629187"/>
            <a:ext cx="5558952" cy="124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23"/>
              </a:lnSpc>
            </a:pPr>
            <a:r>
              <a:rPr lang="en-US" sz="9223">
                <a:solidFill>
                  <a:srgbClr val="B91646"/>
                </a:solidFill>
                <a:latin typeface="Bebas Neue Bold"/>
              </a:rPr>
              <a:t>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51141" y="4442949"/>
            <a:ext cx="5585717" cy="121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02283" y="9076399"/>
            <a:ext cx="5585717" cy="121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06059" y="2463778"/>
            <a:ext cx="11875882" cy="6794522"/>
            <a:chOff x="0" y="0"/>
            <a:chExt cx="15834509" cy="905936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5834509" cy="9059363"/>
              <a:chOff x="0" y="0"/>
              <a:chExt cx="21093531" cy="1206819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21030031" cy="12004695"/>
              </a:xfrm>
              <a:custGeom>
                <a:avLst/>
                <a:gdLst/>
                <a:ahLst/>
                <a:cxnLst/>
                <a:rect l="l" t="t" r="r" b="b"/>
                <a:pathLst>
                  <a:path w="21030031" h="12004695">
                    <a:moveTo>
                      <a:pt x="20937320" y="12004695"/>
                    </a:moveTo>
                    <a:lnTo>
                      <a:pt x="92710" y="12004695"/>
                    </a:lnTo>
                    <a:cubicBezTo>
                      <a:pt x="41910" y="12004695"/>
                      <a:pt x="0" y="11962785"/>
                      <a:pt x="0" y="1191198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11910715"/>
                    </a:lnTo>
                    <a:cubicBezTo>
                      <a:pt x="21030031" y="11962785"/>
                      <a:pt x="20988120" y="12004695"/>
                      <a:pt x="20937320" y="120046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21093531" cy="12068195"/>
              </a:xfrm>
              <a:custGeom>
                <a:avLst/>
                <a:gdLst/>
                <a:ahLst/>
                <a:cxnLst/>
                <a:rect l="l" t="t" r="r" b="b"/>
                <a:pathLst>
                  <a:path w="21093531" h="12068195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11943735"/>
                    </a:lnTo>
                    <a:cubicBezTo>
                      <a:pt x="21033840" y="11979295"/>
                      <a:pt x="21004631" y="12008505"/>
                      <a:pt x="20969070" y="12008505"/>
                    </a:cubicBezTo>
                    <a:lnTo>
                      <a:pt x="124460" y="12008505"/>
                    </a:lnTo>
                    <a:cubicBezTo>
                      <a:pt x="88900" y="12008505"/>
                      <a:pt x="59690" y="11979295"/>
                      <a:pt x="59690" y="1194373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943735"/>
                    </a:lnTo>
                    <a:cubicBezTo>
                      <a:pt x="0" y="12012315"/>
                      <a:pt x="55880" y="12068195"/>
                      <a:pt x="124460" y="12068195"/>
                    </a:cubicBezTo>
                    <a:lnTo>
                      <a:pt x="20969070" y="12068195"/>
                    </a:lnTo>
                    <a:cubicBezTo>
                      <a:pt x="21037651" y="12068195"/>
                      <a:pt x="21093531" y="12012315"/>
                      <a:pt x="21093531" y="11943735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641753" y="303031"/>
              <a:ext cx="14551003" cy="8367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Defina os elementos para uma biblioteca com loja de livros novos inclusa. Alguns elementos são cruciais: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Livro -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Utilizado para referenciar os livros disponíveis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Autor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Representando o cadastro de autores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Leitor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pessoa que pega livros emprestados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Loja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um conjunto de livros a serem vendidos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Biblioteca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 precisa ter um conjunto de livros a serem emprestados</a:t>
              </a:r>
            </a:p>
            <a:p>
              <a:pPr marL="657307" lvl="1" indent="-328653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Empréstimo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precisa ter o livro emprestado, o leitor e a data do empréstimo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02283" y="9076399"/>
            <a:ext cx="5585717" cy="121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BIBLIOTECA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06059" y="2463778"/>
            <a:ext cx="11875882" cy="5610638"/>
            <a:chOff x="0" y="0"/>
            <a:chExt cx="15834509" cy="74808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5834509" cy="7480851"/>
              <a:chOff x="0" y="0"/>
              <a:chExt cx="21093531" cy="996542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21030031" cy="9901921"/>
              </a:xfrm>
              <a:custGeom>
                <a:avLst/>
                <a:gdLst/>
                <a:ahLst/>
                <a:cxnLst/>
                <a:rect l="l" t="t" r="r" b="b"/>
                <a:pathLst>
                  <a:path w="21030031" h="9901921">
                    <a:moveTo>
                      <a:pt x="20937320" y="9901921"/>
                    </a:moveTo>
                    <a:lnTo>
                      <a:pt x="92710" y="9901921"/>
                    </a:lnTo>
                    <a:cubicBezTo>
                      <a:pt x="41910" y="9901921"/>
                      <a:pt x="0" y="9860011"/>
                      <a:pt x="0" y="980921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0936051" y="0"/>
                    </a:lnTo>
                    <a:cubicBezTo>
                      <a:pt x="20986851" y="0"/>
                      <a:pt x="21028760" y="41910"/>
                      <a:pt x="21028760" y="92710"/>
                    </a:cubicBezTo>
                    <a:lnTo>
                      <a:pt x="21028760" y="9807941"/>
                    </a:lnTo>
                    <a:cubicBezTo>
                      <a:pt x="21030031" y="9860011"/>
                      <a:pt x="20988120" y="9901921"/>
                      <a:pt x="20937320" y="9901921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21093531" cy="9965421"/>
              </a:xfrm>
              <a:custGeom>
                <a:avLst/>
                <a:gdLst/>
                <a:ahLst/>
                <a:cxnLst/>
                <a:rect l="l" t="t" r="r" b="b"/>
                <a:pathLst>
                  <a:path w="21093531" h="9965421">
                    <a:moveTo>
                      <a:pt x="20969070" y="59690"/>
                    </a:moveTo>
                    <a:cubicBezTo>
                      <a:pt x="21004631" y="59690"/>
                      <a:pt x="21033840" y="88900"/>
                      <a:pt x="21033840" y="124460"/>
                    </a:cubicBezTo>
                    <a:lnTo>
                      <a:pt x="21033840" y="9840961"/>
                    </a:lnTo>
                    <a:cubicBezTo>
                      <a:pt x="21033840" y="9876521"/>
                      <a:pt x="21004631" y="9905731"/>
                      <a:pt x="20969070" y="9905731"/>
                    </a:cubicBezTo>
                    <a:lnTo>
                      <a:pt x="124460" y="9905731"/>
                    </a:lnTo>
                    <a:cubicBezTo>
                      <a:pt x="88900" y="9905731"/>
                      <a:pt x="59690" y="9876521"/>
                      <a:pt x="59690" y="984096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0969070" y="59690"/>
                    </a:lnTo>
                    <a:moveTo>
                      <a:pt x="2096907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840961"/>
                    </a:lnTo>
                    <a:cubicBezTo>
                      <a:pt x="0" y="9909542"/>
                      <a:pt x="55880" y="9965421"/>
                      <a:pt x="124460" y="9965421"/>
                    </a:cubicBezTo>
                    <a:lnTo>
                      <a:pt x="20969070" y="9965421"/>
                    </a:lnTo>
                    <a:cubicBezTo>
                      <a:pt x="21037651" y="9965421"/>
                      <a:pt x="21093531" y="9909542"/>
                      <a:pt x="21093531" y="9840961"/>
                    </a:cubicBezTo>
                    <a:lnTo>
                      <a:pt x="21093531" y="124460"/>
                    </a:lnTo>
                    <a:cubicBezTo>
                      <a:pt x="21093531" y="55880"/>
                      <a:pt x="21037651" y="0"/>
                      <a:pt x="209690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641753" y="303031"/>
              <a:ext cx="14551003" cy="6789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Dados os elementos criados para definir a biblioteca, implemente métodos para que os objetos interajam entre si: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empresta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empréstimo à biblioteca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devolve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remove o empréstimo da biblioteca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venda 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- adiciona uma venda à loja (informar o preço)</a:t>
              </a:r>
            </a:p>
            <a:p>
              <a:pPr marL="657307" lvl="1" indent="-328654" algn="just">
                <a:lnSpc>
                  <a:spcPts val="4566"/>
                </a:lnSpc>
                <a:buFont typeface="Arial"/>
                <a:buChar char="•"/>
              </a:pPr>
              <a:r>
                <a:rPr lang="en-US" sz="3044">
                  <a:solidFill>
                    <a:srgbClr val="000000"/>
                  </a:solidFill>
                  <a:latin typeface="Montserrat Bold"/>
                </a:rPr>
                <a:t>cadastraLeitor</a:t>
              </a:r>
              <a:r>
                <a:rPr lang="en-US" sz="3044">
                  <a:solidFill>
                    <a:srgbClr val="000000"/>
                  </a:solidFill>
                  <a:latin typeface="Montserrat"/>
                </a:rPr>
                <a:t> - adiciona Leitor à biblioteca</a:t>
              </a:r>
            </a:p>
            <a:p>
              <a:pPr algn="just">
                <a:lnSpc>
                  <a:spcPts val="4566"/>
                </a:lnSpc>
              </a:pPr>
              <a:endParaRPr lang="en-US" sz="3044">
                <a:solidFill>
                  <a:srgbClr val="000000"/>
                </a:solidFill>
                <a:latin typeface="Montserrat"/>
              </a:endParaRPr>
            </a:p>
            <a:p>
              <a:pPr algn="just">
                <a:lnSpc>
                  <a:spcPts val="4566"/>
                </a:lnSpc>
              </a:pPr>
              <a:r>
                <a:rPr lang="en-US" sz="3044">
                  <a:solidFill>
                    <a:srgbClr val="000000"/>
                  </a:solidFill>
                  <a:latin typeface="Montserrat"/>
                </a:rPr>
                <a:t>Obs.: garanta que os atributos sejam privados;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83826" y="802923"/>
            <a:ext cx="2320348" cy="232034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30806" y="5116702"/>
            <a:ext cx="2030800" cy="26530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828554" y="3123271"/>
            <a:ext cx="2122451" cy="265306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538454" y="5116702"/>
            <a:ext cx="2006681" cy="26530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4382820" y="3123271"/>
            <a:ext cx="2030800" cy="265306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7767392" y="3123271"/>
            <a:ext cx="2753216" cy="1714311"/>
            <a:chOff x="0" y="0"/>
            <a:chExt cx="3670955" cy="2285748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string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number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13172" y="5776335"/>
            <a:ext cx="2753216" cy="1714311"/>
            <a:chOff x="0" y="0"/>
            <a:chExt cx="3670955" cy="228574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Cláudio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369598" y="7769765"/>
            <a:ext cx="2753216" cy="1714311"/>
            <a:chOff x="0" y="0"/>
            <a:chExt cx="3670955" cy="228574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Maria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25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165186" y="7769765"/>
            <a:ext cx="2753216" cy="1714311"/>
            <a:chOff x="0" y="0"/>
            <a:chExt cx="3670955" cy="2285748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33" name="AutoShape 33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Joaquim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21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4021612" y="5776335"/>
            <a:ext cx="2753216" cy="1714311"/>
            <a:chOff x="0" y="0"/>
            <a:chExt cx="3670955" cy="2285748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3670955" cy="2285748"/>
              <a:chOff x="0" y="0"/>
              <a:chExt cx="17699717" cy="11020865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31750" y="31750"/>
                <a:ext cx="17636218" cy="10957365"/>
              </a:xfrm>
              <a:custGeom>
                <a:avLst/>
                <a:gdLst/>
                <a:ahLst/>
                <a:cxnLst/>
                <a:rect l="l" t="t" r="r" b="b"/>
                <a:pathLst>
                  <a:path w="17636218" h="10957365">
                    <a:moveTo>
                      <a:pt x="17543507" y="10957365"/>
                    </a:moveTo>
                    <a:lnTo>
                      <a:pt x="92710" y="10957365"/>
                    </a:lnTo>
                    <a:cubicBezTo>
                      <a:pt x="41910" y="10957365"/>
                      <a:pt x="0" y="10915455"/>
                      <a:pt x="0" y="1086465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542238" y="0"/>
                    </a:lnTo>
                    <a:cubicBezTo>
                      <a:pt x="17593038" y="0"/>
                      <a:pt x="17634947" y="41910"/>
                      <a:pt x="17634947" y="92710"/>
                    </a:cubicBezTo>
                    <a:lnTo>
                      <a:pt x="17634947" y="10863385"/>
                    </a:lnTo>
                    <a:cubicBezTo>
                      <a:pt x="17636218" y="10915455"/>
                      <a:pt x="17594307" y="10957365"/>
                      <a:pt x="17543507" y="1095736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0" y="0"/>
                <a:ext cx="17699718" cy="11020865"/>
              </a:xfrm>
              <a:custGeom>
                <a:avLst/>
                <a:gdLst/>
                <a:ahLst/>
                <a:cxnLst/>
                <a:rect l="l" t="t" r="r" b="b"/>
                <a:pathLst>
                  <a:path w="17699718" h="11020865">
                    <a:moveTo>
                      <a:pt x="17575257" y="59690"/>
                    </a:moveTo>
                    <a:cubicBezTo>
                      <a:pt x="17610817" y="59690"/>
                      <a:pt x="17640027" y="88900"/>
                      <a:pt x="17640027" y="124460"/>
                    </a:cubicBezTo>
                    <a:lnTo>
                      <a:pt x="17640027" y="10896405"/>
                    </a:lnTo>
                    <a:cubicBezTo>
                      <a:pt x="17640027" y="10931965"/>
                      <a:pt x="17610817" y="10961175"/>
                      <a:pt x="17575257" y="10961175"/>
                    </a:cubicBezTo>
                    <a:lnTo>
                      <a:pt x="124460" y="10961175"/>
                    </a:lnTo>
                    <a:cubicBezTo>
                      <a:pt x="88900" y="10961175"/>
                      <a:pt x="59690" y="10931965"/>
                      <a:pt x="59690" y="1089640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575257" y="59690"/>
                    </a:lnTo>
                    <a:moveTo>
                      <a:pt x="1757525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896405"/>
                    </a:lnTo>
                    <a:cubicBezTo>
                      <a:pt x="0" y="10964985"/>
                      <a:pt x="55880" y="11020865"/>
                      <a:pt x="124460" y="11020865"/>
                    </a:cubicBezTo>
                    <a:lnTo>
                      <a:pt x="17575257" y="11020865"/>
                    </a:lnTo>
                    <a:cubicBezTo>
                      <a:pt x="17643838" y="11020865"/>
                      <a:pt x="17699718" y="10964985"/>
                      <a:pt x="17699718" y="10896405"/>
                    </a:cubicBezTo>
                    <a:lnTo>
                      <a:pt x="17699718" y="124460"/>
                    </a:lnTo>
                    <a:cubicBezTo>
                      <a:pt x="17699718" y="55880"/>
                      <a:pt x="17643838" y="0"/>
                      <a:pt x="175752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9" name="TextBox 39"/>
            <p:cNvSpPr txBox="1"/>
            <p:nvPr/>
          </p:nvSpPr>
          <p:spPr>
            <a:xfrm>
              <a:off x="185432" y="71575"/>
              <a:ext cx="180933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Pessoa</a:t>
              </a:r>
            </a:p>
          </p:txBody>
        </p:sp>
        <p:sp>
          <p:nvSpPr>
            <p:cNvPr id="40" name="AutoShape 40"/>
            <p:cNvSpPr/>
            <p:nvPr/>
          </p:nvSpPr>
          <p:spPr>
            <a:xfrm>
              <a:off x="0" y="827820"/>
              <a:ext cx="367095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210832" y="992920"/>
              <a:ext cx="3275432" cy="11038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  Paola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idade:   37</a:t>
              </a:r>
            </a:p>
          </p:txBody>
        </p:sp>
      </p:grpSp>
      <p:sp>
        <p:nvSpPr>
          <p:cNvPr id="42" name="AutoShape 42"/>
          <p:cNvSpPr/>
          <p:nvPr/>
        </p:nvSpPr>
        <p:spPr>
          <a:xfrm rot="2229292">
            <a:off x="10074762" y="5259334"/>
            <a:ext cx="4392696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43" name="AutoShape 43"/>
          <p:cNvSpPr/>
          <p:nvPr/>
        </p:nvSpPr>
        <p:spPr>
          <a:xfrm rot="4005704">
            <a:off x="8177993" y="6256049"/>
            <a:ext cx="3191067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44" name="AutoShape 44"/>
          <p:cNvSpPr/>
          <p:nvPr/>
        </p:nvSpPr>
        <p:spPr>
          <a:xfrm rot="6801133">
            <a:off x="6914116" y="6256049"/>
            <a:ext cx="3193801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45" name="AutoShape 45"/>
          <p:cNvSpPr/>
          <p:nvPr/>
        </p:nvSpPr>
        <p:spPr>
          <a:xfrm rot="8570707">
            <a:off x="3820542" y="5259334"/>
            <a:ext cx="4392696" cy="0"/>
          </a:xfrm>
          <a:prstGeom prst="line">
            <a:avLst/>
          </a:prstGeom>
          <a:ln w="95250" cap="flat">
            <a:solidFill>
              <a:srgbClr val="3E3E3E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46" name="Group 46"/>
          <p:cNvGrpSpPr/>
          <p:nvPr/>
        </p:nvGrpSpPr>
        <p:grpSpPr>
          <a:xfrm>
            <a:off x="10885063" y="2068109"/>
            <a:ext cx="2033340" cy="821875"/>
            <a:chOff x="0" y="0"/>
            <a:chExt cx="17775921" cy="7185020"/>
          </a:xfrm>
        </p:grpSpPr>
        <p:sp>
          <p:nvSpPr>
            <p:cNvPr id="47" name="Freeform 47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l="l" t="t" r="r" b="b"/>
              <a:pathLst>
                <a:path w="17712421" h="7121520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l="l" t="t" r="r" b="b"/>
              <a:pathLst>
                <a:path w="17775921" h="7185020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13795818" y="8215983"/>
            <a:ext cx="2033340" cy="821875"/>
            <a:chOff x="0" y="0"/>
            <a:chExt cx="17775921" cy="7185020"/>
          </a:xfrm>
        </p:grpSpPr>
        <p:sp>
          <p:nvSpPr>
            <p:cNvPr id="50" name="Freeform 50"/>
            <p:cNvSpPr/>
            <p:nvPr/>
          </p:nvSpPr>
          <p:spPr>
            <a:xfrm>
              <a:off x="31750" y="31750"/>
              <a:ext cx="17712421" cy="7121520"/>
            </a:xfrm>
            <a:custGeom>
              <a:avLst/>
              <a:gdLst/>
              <a:ahLst/>
              <a:cxnLst/>
              <a:rect l="l" t="t" r="r" b="b"/>
              <a:pathLst>
                <a:path w="17712421" h="7121520">
                  <a:moveTo>
                    <a:pt x="17619711" y="7121520"/>
                  </a:moveTo>
                  <a:lnTo>
                    <a:pt x="92710" y="7121520"/>
                  </a:lnTo>
                  <a:cubicBezTo>
                    <a:pt x="41910" y="7121520"/>
                    <a:pt x="0" y="7079610"/>
                    <a:pt x="0" y="702881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618441" y="0"/>
                  </a:lnTo>
                  <a:cubicBezTo>
                    <a:pt x="17669241" y="0"/>
                    <a:pt x="17711150" y="41910"/>
                    <a:pt x="17711150" y="92710"/>
                  </a:cubicBezTo>
                  <a:lnTo>
                    <a:pt x="17711150" y="7027540"/>
                  </a:lnTo>
                  <a:cubicBezTo>
                    <a:pt x="17712421" y="7079611"/>
                    <a:pt x="17670511" y="7121520"/>
                    <a:pt x="17619711" y="7121520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0" y="0"/>
              <a:ext cx="17775921" cy="7185020"/>
            </a:xfrm>
            <a:custGeom>
              <a:avLst/>
              <a:gdLst/>
              <a:ahLst/>
              <a:cxnLst/>
              <a:rect l="l" t="t" r="r" b="b"/>
              <a:pathLst>
                <a:path w="17775921" h="7185020">
                  <a:moveTo>
                    <a:pt x="17651461" y="59690"/>
                  </a:moveTo>
                  <a:cubicBezTo>
                    <a:pt x="17687021" y="59690"/>
                    <a:pt x="17716230" y="88900"/>
                    <a:pt x="17716230" y="124460"/>
                  </a:cubicBezTo>
                  <a:lnTo>
                    <a:pt x="17716230" y="7060561"/>
                  </a:lnTo>
                  <a:cubicBezTo>
                    <a:pt x="17716230" y="7096120"/>
                    <a:pt x="17687021" y="7125330"/>
                    <a:pt x="17651461" y="7125330"/>
                  </a:cubicBezTo>
                  <a:lnTo>
                    <a:pt x="124460" y="7125330"/>
                  </a:lnTo>
                  <a:cubicBezTo>
                    <a:pt x="88900" y="7125330"/>
                    <a:pt x="59690" y="7096120"/>
                    <a:pt x="59690" y="706056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651461" y="59690"/>
                  </a:lnTo>
                  <a:moveTo>
                    <a:pt x="176514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060561"/>
                  </a:lnTo>
                  <a:cubicBezTo>
                    <a:pt x="0" y="7129140"/>
                    <a:pt x="55880" y="7185020"/>
                    <a:pt x="124460" y="7185020"/>
                  </a:cubicBezTo>
                  <a:lnTo>
                    <a:pt x="17651461" y="7185020"/>
                  </a:lnTo>
                  <a:cubicBezTo>
                    <a:pt x="17720041" y="7185020"/>
                    <a:pt x="17775921" y="7129140"/>
                    <a:pt x="17775921" y="7060561"/>
                  </a:cubicBezTo>
                  <a:lnTo>
                    <a:pt x="17775921" y="124460"/>
                  </a:lnTo>
                  <a:cubicBezTo>
                    <a:pt x="17775921" y="55880"/>
                    <a:pt x="17720041" y="0"/>
                    <a:pt x="176514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2" name="Picture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573176" flipH="1">
            <a:off x="10607181" y="2943221"/>
            <a:ext cx="1293741" cy="936345"/>
          </a:xfrm>
          <a:prstGeom prst="rect">
            <a:avLst/>
          </a:prstGeom>
        </p:spPr>
      </p:pic>
      <p:sp>
        <p:nvSpPr>
          <p:cNvPr id="53" name="TextBox 53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124386" y="2231808"/>
            <a:ext cx="1554693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CLASSE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4035141" y="8379683"/>
            <a:ext cx="1554693" cy="41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FBF3E4"/>
                </a:solidFill>
                <a:latin typeface="Montserrat Bold"/>
              </a:rPr>
              <a:t>OBJETO</a:t>
            </a: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1349984" flipH="1">
            <a:off x="12959159" y="8838828"/>
            <a:ext cx="1293741" cy="936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28744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90400" y="4538884"/>
            <a:ext cx="5968856" cy="3973641"/>
            <a:chOff x="0" y="0"/>
            <a:chExt cx="7958475" cy="5298188"/>
          </a:xfrm>
        </p:grpSpPr>
        <p:grpSp>
          <p:nvGrpSpPr>
            <p:cNvPr id="45" name="Group 45"/>
            <p:cNvGrpSpPr/>
            <p:nvPr/>
          </p:nvGrpSpPr>
          <p:grpSpPr>
            <a:xfrm>
              <a:off x="0" y="0"/>
              <a:ext cx="7958475" cy="5298188"/>
              <a:chOff x="0" y="0"/>
              <a:chExt cx="38372237" cy="25545514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31750" y="31750"/>
                <a:ext cx="38308738" cy="25482015"/>
              </a:xfrm>
              <a:custGeom>
                <a:avLst/>
                <a:gdLst/>
                <a:ahLst/>
                <a:cxnLst/>
                <a:rect l="l" t="t" r="r" b="b"/>
                <a:pathLst>
                  <a:path w="38308738" h="25482015">
                    <a:moveTo>
                      <a:pt x="38216027" y="25482014"/>
                    </a:moveTo>
                    <a:lnTo>
                      <a:pt x="92710" y="25482014"/>
                    </a:lnTo>
                    <a:cubicBezTo>
                      <a:pt x="41910" y="25482014"/>
                      <a:pt x="0" y="25440105"/>
                      <a:pt x="0" y="2538930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8214756" y="0"/>
                    </a:lnTo>
                    <a:cubicBezTo>
                      <a:pt x="38265556" y="0"/>
                      <a:pt x="38307466" y="41910"/>
                      <a:pt x="38307466" y="92710"/>
                    </a:cubicBezTo>
                    <a:lnTo>
                      <a:pt x="38307466" y="25388035"/>
                    </a:lnTo>
                    <a:cubicBezTo>
                      <a:pt x="38308738" y="25440105"/>
                      <a:pt x="38266827" y="25482015"/>
                      <a:pt x="38216027" y="2548201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0" y="0"/>
                <a:ext cx="38372238" cy="25545515"/>
              </a:xfrm>
              <a:custGeom>
                <a:avLst/>
                <a:gdLst/>
                <a:ahLst/>
                <a:cxnLst/>
                <a:rect l="l" t="t" r="r" b="b"/>
                <a:pathLst>
                  <a:path w="38372238" h="25545515">
                    <a:moveTo>
                      <a:pt x="38247777" y="59690"/>
                    </a:moveTo>
                    <a:cubicBezTo>
                      <a:pt x="38283338" y="59690"/>
                      <a:pt x="38312545" y="88900"/>
                      <a:pt x="38312545" y="124460"/>
                    </a:cubicBezTo>
                    <a:lnTo>
                      <a:pt x="38312545" y="25421055"/>
                    </a:lnTo>
                    <a:cubicBezTo>
                      <a:pt x="38312545" y="25456615"/>
                      <a:pt x="38283338" y="25485824"/>
                      <a:pt x="38247777" y="25485824"/>
                    </a:cubicBezTo>
                    <a:lnTo>
                      <a:pt x="124460" y="25485824"/>
                    </a:lnTo>
                    <a:cubicBezTo>
                      <a:pt x="88900" y="25485824"/>
                      <a:pt x="59690" y="25456615"/>
                      <a:pt x="59690" y="2542105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8247777" y="59690"/>
                    </a:lnTo>
                    <a:moveTo>
                      <a:pt x="3824777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5421055"/>
                    </a:lnTo>
                    <a:cubicBezTo>
                      <a:pt x="0" y="25489635"/>
                      <a:pt x="55880" y="25545515"/>
                      <a:pt x="124460" y="25545515"/>
                    </a:cubicBezTo>
                    <a:lnTo>
                      <a:pt x="38247777" y="25545515"/>
                    </a:lnTo>
                    <a:cubicBezTo>
                      <a:pt x="38316356" y="25545515"/>
                      <a:pt x="38372238" y="25489635"/>
                      <a:pt x="38372238" y="25421055"/>
                    </a:cubicBezTo>
                    <a:lnTo>
                      <a:pt x="38372238" y="124460"/>
                    </a:lnTo>
                    <a:cubicBezTo>
                      <a:pt x="38372238" y="55880"/>
                      <a:pt x="38316356" y="0"/>
                      <a:pt x="3824777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8" name="TextBox 48"/>
            <p:cNvSpPr txBox="1"/>
            <p:nvPr/>
          </p:nvSpPr>
          <p:spPr>
            <a:xfrm>
              <a:off x="290730" y="105018"/>
              <a:ext cx="7377016" cy="532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 Bold"/>
                </a:rPr>
                <a:t>Biblioteca</a:t>
              </a:r>
            </a:p>
          </p:txBody>
        </p:sp>
        <p:sp>
          <p:nvSpPr>
            <p:cNvPr id="49" name="AutoShape 49"/>
            <p:cNvSpPr/>
            <p:nvPr/>
          </p:nvSpPr>
          <p:spPr>
            <a:xfrm>
              <a:off x="0" y="827820"/>
              <a:ext cx="7958475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210832" y="992920"/>
              <a:ext cx="6948485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nome: string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livros: Array&lt;Livro&gt;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emprestimos: Array&lt;Emprestimo&gt;</a:t>
              </a:r>
            </a:p>
          </p:txBody>
        </p:sp>
        <p:sp>
          <p:nvSpPr>
            <p:cNvPr id="51" name="AutoShape 51"/>
            <p:cNvSpPr/>
            <p:nvPr/>
          </p:nvSpPr>
          <p:spPr>
            <a:xfrm>
              <a:off x="3816" y="2971768"/>
              <a:ext cx="7954659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210832" y="3328622"/>
              <a:ext cx="7747643" cy="1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getLivros(): Array&lt;Livro&gt;</a:t>
              </a:r>
            </a:p>
            <a:p>
              <a:pPr algn="just">
                <a:lnSpc>
                  <a:spcPts val="3407"/>
                </a:lnSpc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addLivro(livro: Livro): void</a:t>
              </a:r>
            </a:p>
            <a:p>
              <a:pPr marL="0" lvl="0" indent="0" algn="just">
                <a:lnSpc>
                  <a:spcPts val="3407"/>
                </a:lnSpc>
                <a:spcBef>
                  <a:spcPct val="0"/>
                </a:spcBef>
              </a:pPr>
              <a:r>
                <a:rPr lang="en-US" sz="2271">
                  <a:solidFill>
                    <a:srgbClr val="000000"/>
                  </a:solidFill>
                  <a:latin typeface="Montserrat"/>
                </a:rPr>
                <a:t>empresta(livro: Livro, leitor: Leitor): void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312" b="17423"/>
          <a:stretch>
            <a:fillRect/>
          </a:stretch>
        </p:blipFill>
        <p:spPr>
          <a:xfrm>
            <a:off x="6232154" y="2679403"/>
            <a:ext cx="6107262" cy="632587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291099" y="3755745"/>
            <a:ext cx="2939648" cy="3677286"/>
            <a:chOff x="0" y="0"/>
            <a:chExt cx="3919531" cy="490304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4312" b="17423"/>
          <a:stretch>
            <a:fillRect/>
          </a:stretch>
        </p:blipFill>
        <p:spPr>
          <a:xfrm>
            <a:off x="3036738" y="2679403"/>
            <a:ext cx="6107262" cy="6325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7663" t="25174" r="20342" b="31200"/>
          <a:stretch>
            <a:fillRect/>
          </a:stretch>
        </p:blipFill>
        <p:spPr>
          <a:xfrm>
            <a:off x="6490035" y="2860912"/>
            <a:ext cx="5307929" cy="49802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516084" y="3934259"/>
            <a:ext cx="2939648" cy="3677286"/>
            <a:chOff x="0" y="0"/>
            <a:chExt cx="3919531" cy="490304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832268" y="3934259"/>
            <a:ext cx="2939648" cy="3677286"/>
            <a:chOff x="0" y="0"/>
            <a:chExt cx="3919531" cy="4903049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240204" y="2553376"/>
            <a:ext cx="2939648" cy="3677286"/>
            <a:chOff x="0" y="0"/>
            <a:chExt cx="3919531" cy="490304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108148" y="2553376"/>
            <a:ext cx="2939648" cy="3677286"/>
            <a:chOff x="0" y="0"/>
            <a:chExt cx="3919531" cy="490304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674176" y="6406821"/>
            <a:ext cx="2939648" cy="3680344"/>
            <a:chOff x="0" y="0"/>
            <a:chExt cx="3919531" cy="490712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866915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3398" y="2677259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155878" y="4148472"/>
            <a:ext cx="2939648" cy="3677286"/>
            <a:chOff x="0" y="0"/>
            <a:chExt cx="3919531" cy="490304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023823" y="4148472"/>
            <a:ext cx="2939648" cy="3677286"/>
            <a:chOff x="0" y="0"/>
            <a:chExt cx="3919531" cy="490304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891640" y="4148472"/>
            <a:ext cx="2939648" cy="3680344"/>
            <a:chOff x="0" y="0"/>
            <a:chExt cx="3919531" cy="490712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866915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28326" y="2677259"/>
            <a:ext cx="426627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819895" y="4192234"/>
            <a:ext cx="6811240" cy="4305865"/>
            <a:chOff x="0" y="0"/>
            <a:chExt cx="1362197" cy="8611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2197" cy="861140"/>
            </a:xfrm>
            <a:custGeom>
              <a:avLst/>
              <a:gdLst/>
              <a:ahLst/>
              <a:cxnLst/>
              <a:rect l="l" t="t" r="r" b="b"/>
              <a:pathLst>
                <a:path w="1362197" h="861140">
                  <a:moveTo>
                    <a:pt x="0" y="0"/>
                  </a:moveTo>
                  <a:lnTo>
                    <a:pt x="1362197" y="0"/>
                  </a:lnTo>
                  <a:lnTo>
                    <a:pt x="1362197" y="861140"/>
                  </a:lnTo>
                  <a:lnTo>
                    <a:pt x="0" y="8611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50163" y="4031692"/>
            <a:ext cx="6902680" cy="4336345"/>
            <a:chOff x="0" y="0"/>
            <a:chExt cx="1380484" cy="8672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484" cy="867236"/>
            </a:xfrm>
            <a:custGeom>
              <a:avLst/>
              <a:gdLst/>
              <a:ahLst/>
              <a:cxnLst/>
              <a:rect l="l" t="t" r="r" b="b"/>
              <a:pathLst>
                <a:path w="1380484" h="867236">
                  <a:moveTo>
                    <a:pt x="0" y="0"/>
                  </a:moveTo>
                  <a:lnTo>
                    <a:pt x="1380484" y="0"/>
                  </a:lnTo>
                  <a:lnTo>
                    <a:pt x="1380484" y="867236"/>
                  </a:lnTo>
                  <a:lnTo>
                    <a:pt x="0" y="86723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50163" y="4031692"/>
            <a:ext cx="6902680" cy="421715"/>
            <a:chOff x="0" y="0"/>
            <a:chExt cx="1890486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057699" y="4132404"/>
            <a:ext cx="672879" cy="22029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37054" y="4564784"/>
            <a:ext cx="6447681" cy="3570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Biblioteca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"Biblioteca Municipal"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leitor: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Leitor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Leitor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"Claudio Silva"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let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"Enciclopédia Barsa II"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3ABDC4"/>
                </a:solidFill>
                <a:latin typeface="Fira Code"/>
              </a:rPr>
              <a:t>console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(biblioteca.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);</a:t>
            </a:r>
          </a:p>
          <a:p>
            <a:pPr>
              <a:lnSpc>
                <a:spcPts val="2193"/>
              </a:lnSpc>
            </a:pPr>
            <a:endParaRPr lang="en-US" sz="1566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biblioteca.</a:t>
            </a:r>
            <a:r>
              <a:rPr lang="en-US" sz="1566">
                <a:solidFill>
                  <a:srgbClr val="F0AC92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66">
                <a:solidFill>
                  <a:srgbClr val="FFFF00"/>
                </a:solidFill>
                <a:latin typeface="Fira Code"/>
              </a:rPr>
              <a:t>"17/08/2022"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,livro,leitor);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435157" y="2500605"/>
            <a:ext cx="6818564" cy="7559061"/>
            <a:chOff x="0" y="0"/>
            <a:chExt cx="1363661" cy="1511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63661" cy="1511755"/>
            </a:xfrm>
            <a:custGeom>
              <a:avLst/>
              <a:gdLst/>
              <a:ahLst/>
              <a:cxnLst/>
              <a:rect l="l" t="t" r="r" b="b"/>
              <a:pathLst>
                <a:path w="1363661" h="1511755">
                  <a:moveTo>
                    <a:pt x="0" y="0"/>
                  </a:moveTo>
                  <a:lnTo>
                    <a:pt x="1363661" y="0"/>
                  </a:lnTo>
                  <a:lnTo>
                    <a:pt x="1363661" y="1511755"/>
                  </a:lnTo>
                  <a:lnTo>
                    <a:pt x="0" y="15117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2748" y="2340062"/>
            <a:ext cx="6902680" cy="7597705"/>
            <a:chOff x="0" y="0"/>
            <a:chExt cx="1380484" cy="151948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80484" cy="1519484"/>
            </a:xfrm>
            <a:custGeom>
              <a:avLst/>
              <a:gdLst/>
              <a:ahLst/>
              <a:cxnLst/>
              <a:rect l="l" t="t" r="r" b="b"/>
              <a:pathLst>
                <a:path w="1380484" h="1519484">
                  <a:moveTo>
                    <a:pt x="0" y="0"/>
                  </a:moveTo>
                  <a:lnTo>
                    <a:pt x="1380484" y="0"/>
                  </a:lnTo>
                  <a:lnTo>
                    <a:pt x="1380484" y="1519484"/>
                  </a:lnTo>
                  <a:lnTo>
                    <a:pt x="0" y="1519484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72748" y="2340062"/>
            <a:ext cx="6902680" cy="421715"/>
            <a:chOff x="0" y="0"/>
            <a:chExt cx="1890486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90486" cy="115498"/>
            </a:xfrm>
            <a:custGeom>
              <a:avLst/>
              <a:gdLst/>
              <a:ahLst/>
              <a:cxnLst/>
              <a:rect l="l" t="t" r="r" b="b"/>
              <a:pathLst>
                <a:path w="1890486" h="115498">
                  <a:moveTo>
                    <a:pt x="0" y="0"/>
                  </a:moveTo>
                  <a:lnTo>
                    <a:pt x="1890486" y="0"/>
                  </a:lnTo>
                  <a:lnTo>
                    <a:pt x="1890486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680284" y="2440775"/>
            <a:ext cx="672879" cy="22029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859640" y="2873155"/>
            <a:ext cx="6208514" cy="688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3"/>
              </a:lnSpc>
            </a:pPr>
            <a:r>
              <a:rPr lang="en-US" sz="1566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Biblioteca{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livros: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(nome: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livros: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[],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   emprestimos: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= [])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.nome = nome;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 = 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 = emprestimos;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getLivros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&gt; 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return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addLivro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.livros.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(livro);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6">
                <a:solidFill>
                  <a:srgbClr val="F8BFA7"/>
                </a:solidFill>
                <a:latin typeface="Fira Code"/>
              </a:rPr>
              <a:t>empresta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livro: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Livro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,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   emprestimo: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6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.emprestimos.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push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      </a:t>
            </a:r>
            <a:r>
              <a:rPr lang="en-US" sz="1566">
                <a:solidFill>
                  <a:srgbClr val="3ABDC4"/>
                </a:solidFill>
                <a:latin typeface="Fira Code"/>
              </a:rPr>
              <a:t>new </a:t>
            </a:r>
            <a:r>
              <a:rPr lang="en-US" sz="1566">
                <a:solidFill>
                  <a:srgbClr val="70FEFE"/>
                </a:solidFill>
                <a:latin typeface="Fira Code"/>
              </a:rPr>
              <a:t>Emprestimo</a:t>
            </a:r>
            <a:r>
              <a:rPr lang="en-US" sz="1566">
                <a:solidFill>
                  <a:srgbClr val="FBF3E4"/>
                </a:solidFill>
                <a:latin typeface="Fira Code"/>
              </a:rPr>
              <a:t>(data, livro, emprestimo));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  }         </a:t>
            </a:r>
          </a:p>
          <a:p>
            <a:pPr>
              <a:lnSpc>
                <a:spcPts val="2193"/>
              </a:lnSpc>
            </a:pPr>
            <a:r>
              <a:rPr lang="en-US" sz="1566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629</Words>
  <Application>Microsoft Office PowerPoint</Application>
  <PresentationFormat>Personalizar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Brittany</vt:lpstr>
      <vt:lpstr>Montserrat Bold</vt:lpstr>
      <vt:lpstr>Fira Code</vt:lpstr>
      <vt:lpstr>Bebas Neue</vt:lpstr>
      <vt:lpstr>Garet Bold</vt:lpstr>
      <vt:lpstr>Calibri</vt:lpstr>
      <vt:lpstr>Poppins</vt:lpstr>
      <vt:lpstr>Montserrat</vt:lpstr>
      <vt:lpstr>Bebas Neue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#6 - Introdução à Orientação a Objetos - Revisão</dc:title>
  <cp:lastModifiedBy>Rafael Correa Alves</cp:lastModifiedBy>
  <cp:revision>2</cp:revision>
  <dcterms:created xsi:type="dcterms:W3CDTF">2006-08-16T00:00:00Z</dcterms:created>
  <dcterms:modified xsi:type="dcterms:W3CDTF">2023-01-26T00:52:46Z</dcterms:modified>
  <dc:identifier>DAFKLn1OUoY</dc:identifier>
</cp:coreProperties>
</file>