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Bebas Neue Bold" panose="020B0604020202020204" charset="0"/>
      <p:regular r:id="rId27"/>
    </p:embeddedFont>
    <p:embeddedFont>
      <p:font typeface="Brittany" panose="020B060402020202020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Fira Code" panose="020B0809050000020004" pitchFamily="49" charset="0"/>
      <p:regular r:id="rId33"/>
      <p:bold r:id="rId34"/>
    </p:embeddedFont>
    <p:embeddedFont>
      <p:font typeface="Garet Bold" panose="020B0604020202020204" charset="0"/>
      <p:regular r:id="rId35"/>
    </p:embeddedFont>
    <p:embeddedFont>
      <p:font typeface="Glacial Indifference" panose="020B0604020202020204" charset="0"/>
      <p:regular r:id="rId36"/>
    </p:embeddedFont>
    <p:embeddedFont>
      <p:font typeface="Glacial Indifference Bold" panose="020B0604020202020204" charset="0"/>
      <p:regular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Montserrat Bold" panose="00000800000000000000" charset="0"/>
      <p:regular r:id="rId42"/>
    </p:embeddedFont>
    <p:embeddedFont>
      <p:font typeface="Poppins" panose="00000500000000000000" pitchFamily="2" charset="0"/>
      <p:regular r:id="rId43"/>
    </p:embeddedFont>
    <p:embeddedFont>
      <p:font typeface="Poppins Bold" panose="00000800000000000000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6932" y="7681132"/>
            <a:ext cx="5012346" cy="781940"/>
            <a:chOff x="0" y="0"/>
            <a:chExt cx="6609980" cy="103117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l="l" t="t" r="r" b="b"/>
              <a:pathLst>
                <a:path w="6546479" h="967675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l="l" t="t" r="r" b="b"/>
              <a:pathLst>
                <a:path w="6609979" h="1031175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6" name="Group 6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9921161" y="7804966"/>
            <a:ext cx="4582676" cy="52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777332"/>
            <a:ext cx="5327435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57061" y="3720392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67613" y="5227495"/>
            <a:ext cx="8752774" cy="195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00904" y="4823386"/>
            <a:ext cx="1710461" cy="173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 dirty="0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80027" y="2223887"/>
            <a:ext cx="5727946" cy="146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 dirty="0" err="1">
                <a:solidFill>
                  <a:srgbClr val="B91646"/>
                </a:solidFill>
                <a:latin typeface="Brittany"/>
              </a:rPr>
              <a:t>introdução</a:t>
            </a:r>
            <a:r>
              <a:rPr lang="en-US" sz="10922" dirty="0">
                <a:solidFill>
                  <a:srgbClr val="B91646"/>
                </a:solidFill>
                <a:latin typeface="Brittany"/>
              </a:rPr>
              <a:t> à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961435" y="5709789"/>
            <a:ext cx="8752774" cy="195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B91646"/>
                </a:solidFill>
                <a:latin typeface="Bebas Neue Bold"/>
              </a:rPr>
              <a:t>#5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38089" y="6198117"/>
            <a:ext cx="13801431" cy="829833"/>
            <a:chOff x="0" y="0"/>
            <a:chExt cx="5034800" cy="30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l="l" t="t" r="r" b="b"/>
              <a:pathLst>
                <a:path w="5034800" h="302725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07191" y="6279473"/>
            <a:ext cx="667121" cy="6671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338089" y="7188358"/>
            <a:ext cx="13801431" cy="829833"/>
            <a:chOff x="0" y="0"/>
            <a:chExt cx="5034800" cy="302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l="l" t="t" r="r" b="b"/>
              <a:pathLst>
                <a:path w="5034800" h="302725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07191" y="7269714"/>
            <a:ext cx="667121" cy="667121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338089" y="8180116"/>
            <a:ext cx="13801431" cy="829833"/>
            <a:chOff x="0" y="0"/>
            <a:chExt cx="5034800" cy="3027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l="l" t="t" r="r" b="b"/>
              <a:pathLst>
                <a:path w="5034800" h="302725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07191" y="8261472"/>
            <a:ext cx="667121" cy="66712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200966" y="6279473"/>
            <a:ext cx="654991" cy="66712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302009" y="4674117"/>
            <a:ext cx="2477485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INTERNO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44877" y="1247775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72219" y="2364941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94492" y="5002906"/>
            <a:ext cx="4402466" cy="702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 Bold"/>
              </a:rPr>
              <a:t>MODIFICADOR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94492" y="6200732"/>
            <a:ext cx="4402466" cy="748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FBF3E4"/>
                </a:solidFill>
                <a:latin typeface="Glacial Indifference"/>
              </a:rPr>
              <a:t>PRIVATE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9719" y="4674117"/>
            <a:ext cx="2477485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FILHAS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277429" y="4674117"/>
            <a:ext cx="2708249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EXTERNO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94492" y="8189297"/>
            <a:ext cx="4402466" cy="73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000000"/>
                </a:solidFill>
                <a:latin typeface="Glacial Indifference"/>
              </a:rPr>
              <a:t>PUBLIC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94492" y="7190973"/>
            <a:ext cx="4402466" cy="748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FBF3E4"/>
                </a:solidFill>
                <a:latin typeface="Glacial Indifference"/>
              </a:rPr>
              <a:t>PROTECTED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304058" y="6279473"/>
            <a:ext cx="654991" cy="667121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304058" y="7269714"/>
            <a:ext cx="654991" cy="667121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188837" y="7269714"/>
            <a:ext cx="667121" cy="66712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188837" y="8261472"/>
            <a:ext cx="667121" cy="667121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291928" y="8261472"/>
            <a:ext cx="667121" cy="6671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63262" y="4720189"/>
            <a:ext cx="7508214" cy="3168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id="3" name="AutoShape 3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33394" y="4919016"/>
            <a:ext cx="10992740" cy="4339284"/>
            <a:chOff x="0" y="0"/>
            <a:chExt cx="14496562" cy="572238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4433062" cy="5658886"/>
            </a:xfrm>
            <a:custGeom>
              <a:avLst/>
              <a:gdLst/>
              <a:ahLst/>
              <a:cxnLst/>
              <a:rect l="l" t="t" r="r" b="b"/>
              <a:pathLst>
                <a:path w="14433062" h="5658886">
                  <a:moveTo>
                    <a:pt x="14340351" y="5658886"/>
                  </a:moveTo>
                  <a:lnTo>
                    <a:pt x="92710" y="5658886"/>
                  </a:lnTo>
                  <a:cubicBezTo>
                    <a:pt x="41910" y="5658886"/>
                    <a:pt x="0" y="5616976"/>
                    <a:pt x="0" y="55661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39081" y="0"/>
                  </a:lnTo>
                  <a:cubicBezTo>
                    <a:pt x="14389881" y="0"/>
                    <a:pt x="14431792" y="41910"/>
                    <a:pt x="14431792" y="92710"/>
                  </a:cubicBezTo>
                  <a:lnTo>
                    <a:pt x="14431792" y="5564906"/>
                  </a:lnTo>
                  <a:cubicBezTo>
                    <a:pt x="14433062" y="5616976"/>
                    <a:pt x="14391151" y="5658886"/>
                    <a:pt x="14340351" y="5658886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4496562" cy="5722386"/>
            </a:xfrm>
            <a:custGeom>
              <a:avLst/>
              <a:gdLst/>
              <a:ahLst/>
              <a:cxnLst/>
              <a:rect l="l" t="t" r="r" b="b"/>
              <a:pathLst>
                <a:path w="14496562" h="5722386">
                  <a:moveTo>
                    <a:pt x="14372101" y="59690"/>
                  </a:moveTo>
                  <a:cubicBezTo>
                    <a:pt x="14407662" y="59690"/>
                    <a:pt x="14436872" y="88900"/>
                    <a:pt x="14436872" y="124460"/>
                  </a:cubicBezTo>
                  <a:lnTo>
                    <a:pt x="14436872" y="5597926"/>
                  </a:lnTo>
                  <a:cubicBezTo>
                    <a:pt x="14436872" y="5633486"/>
                    <a:pt x="14407662" y="5662696"/>
                    <a:pt x="14372101" y="5662696"/>
                  </a:cubicBezTo>
                  <a:lnTo>
                    <a:pt x="124460" y="5662696"/>
                  </a:lnTo>
                  <a:cubicBezTo>
                    <a:pt x="88900" y="5662696"/>
                    <a:pt x="59690" y="5633486"/>
                    <a:pt x="59690" y="55979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72103" y="59690"/>
                  </a:lnTo>
                  <a:moveTo>
                    <a:pt x="143721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597926"/>
                  </a:lnTo>
                  <a:cubicBezTo>
                    <a:pt x="0" y="5666506"/>
                    <a:pt x="55880" y="5722386"/>
                    <a:pt x="124460" y="5722386"/>
                  </a:cubicBezTo>
                  <a:lnTo>
                    <a:pt x="14372103" y="5722386"/>
                  </a:lnTo>
                  <a:cubicBezTo>
                    <a:pt x="14440681" y="5722386"/>
                    <a:pt x="14496562" y="5666506"/>
                    <a:pt x="14496562" y="5597926"/>
                  </a:cubicBezTo>
                  <a:lnTo>
                    <a:pt x="14496562" y="124460"/>
                  </a:lnTo>
                  <a:cubicBezTo>
                    <a:pt x="14496562" y="55880"/>
                    <a:pt x="14440681" y="0"/>
                    <a:pt x="143721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3933400" y="5531331"/>
            <a:ext cx="1099273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6586232" y="5406518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1822489" y="5406518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4507298" y="5850086"/>
            <a:ext cx="4438830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this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60423" y="5850086"/>
            <a:ext cx="3576232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equals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74864" y="7718328"/>
            <a:ext cx="3576232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constantEs</a:t>
            </a:r>
          </a:p>
        </p:txBody>
      </p:sp>
      <p:sp>
        <p:nvSpPr>
          <p:cNvPr id="15" name="AutoShape 15"/>
          <p:cNvSpPr/>
          <p:nvPr/>
        </p:nvSpPr>
        <p:spPr>
          <a:xfrm>
            <a:off x="3933400" y="7403015"/>
            <a:ext cx="1099273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1822489" y="7278201"/>
            <a:ext cx="280984" cy="278202"/>
            <a:chOff x="0" y="0"/>
            <a:chExt cx="1008785" cy="998798"/>
          </a:xfrm>
        </p:grpSpPr>
        <p:sp>
          <p:nvSpPr>
            <p:cNvPr id="17" name="Freeform 1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6586232" y="7278201"/>
            <a:ext cx="280984" cy="278202"/>
            <a:chOff x="0" y="0"/>
            <a:chExt cx="1008785" cy="998798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4507298" y="7721769"/>
            <a:ext cx="4438830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get/set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556537" y="1781175"/>
            <a:ext cx="5746454" cy="2423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8"/>
              </a:lnSpc>
            </a:pPr>
            <a:r>
              <a:rPr lang="en-US" sz="11396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16867"/>
              </a:lnSpc>
            </a:pPr>
            <a:r>
              <a:rPr lang="en-US" sz="11396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id="24" name="AutoShape 24"/>
          <p:cNvSpPr/>
          <p:nvPr/>
        </p:nvSpPr>
        <p:spPr>
          <a:xfrm rot="2017">
            <a:off x="2932908" y="2518663"/>
            <a:ext cx="1242218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THIS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361497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Uma referência à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instância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corrente, ou seja, ao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questão. Usado para referenciar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métodos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daquela instância.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420680" y="2379098"/>
            <a:ext cx="5194905" cy="6535587"/>
            <a:chOff x="0" y="0"/>
            <a:chExt cx="1038942" cy="130706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8942" cy="1307068"/>
            </a:xfrm>
            <a:custGeom>
              <a:avLst/>
              <a:gdLst/>
              <a:ahLst/>
              <a:cxnLst/>
              <a:rect l="l" t="t" r="r" b="b"/>
              <a:pathLst>
                <a:path w="1038942" h="1307068">
                  <a:moveTo>
                    <a:pt x="0" y="0"/>
                  </a:moveTo>
                  <a:lnTo>
                    <a:pt x="1038942" y="0"/>
                  </a:lnTo>
                  <a:lnTo>
                    <a:pt x="1038942" y="1307068"/>
                  </a:lnTo>
                  <a:lnTo>
                    <a:pt x="0" y="13070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535709" y="2218555"/>
            <a:ext cx="5259507" cy="6514207"/>
            <a:chOff x="0" y="0"/>
            <a:chExt cx="1051862" cy="13027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51862" cy="1302792"/>
            </a:xfrm>
            <a:custGeom>
              <a:avLst/>
              <a:gdLst/>
              <a:ahLst/>
              <a:cxnLst/>
              <a:rect l="l" t="t" r="r" b="b"/>
              <a:pathLst>
                <a:path w="1051862" h="1302792">
                  <a:moveTo>
                    <a:pt x="0" y="0"/>
                  </a:moveTo>
                  <a:lnTo>
                    <a:pt x="1051862" y="0"/>
                  </a:lnTo>
                  <a:lnTo>
                    <a:pt x="1051862" y="1302792"/>
                  </a:lnTo>
                  <a:lnTo>
                    <a:pt x="0" y="1302792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535709" y="2218555"/>
            <a:ext cx="5259507" cy="421715"/>
            <a:chOff x="0" y="0"/>
            <a:chExt cx="1440458" cy="1154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40458" cy="115498"/>
            </a:xfrm>
            <a:custGeom>
              <a:avLst/>
              <a:gdLst/>
              <a:ahLst/>
              <a:cxnLst/>
              <a:rect l="l" t="t" r="r" b="b"/>
              <a:pathLst>
                <a:path w="1440458" h="115498">
                  <a:moveTo>
                    <a:pt x="0" y="0"/>
                  </a:moveTo>
                  <a:lnTo>
                    <a:pt x="1440458" y="0"/>
                  </a:lnTo>
                  <a:lnTo>
                    <a:pt x="1440458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643244" y="2319268"/>
            <a:ext cx="672879" cy="22029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822600" y="2732598"/>
            <a:ext cx="4624536" cy="5817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0"/>
              </a:lnSpc>
            </a:pPr>
            <a:endParaRPr lang="en-US" sz="19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destroy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.life = 0;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true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GET/SET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361497"/>
            <a:ext cx="7036440" cy="242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expor atributos protegidos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por modificadores de acesso. É importante que seja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usado com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cautela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Não há sentido em um modificador de acesso se implementados ambos get/set públicos.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22085" y="559228"/>
            <a:ext cx="5409790" cy="9329087"/>
            <a:chOff x="0" y="0"/>
            <a:chExt cx="1081917" cy="186574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81917" cy="1865747"/>
            </a:xfrm>
            <a:custGeom>
              <a:avLst/>
              <a:gdLst/>
              <a:ahLst/>
              <a:cxnLst/>
              <a:rect l="l" t="t" r="r" b="b"/>
              <a:pathLst>
                <a:path w="1081917" h="1865747">
                  <a:moveTo>
                    <a:pt x="0" y="0"/>
                  </a:moveTo>
                  <a:lnTo>
                    <a:pt x="1081917" y="0"/>
                  </a:lnTo>
                  <a:lnTo>
                    <a:pt x="1081917" y="1865747"/>
                  </a:lnTo>
                  <a:lnTo>
                    <a:pt x="0" y="186574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337114" y="398686"/>
            <a:ext cx="5496269" cy="9314634"/>
            <a:chOff x="0" y="0"/>
            <a:chExt cx="1099212" cy="186285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99212" cy="1862856"/>
            </a:xfrm>
            <a:custGeom>
              <a:avLst/>
              <a:gdLst/>
              <a:ahLst/>
              <a:cxnLst/>
              <a:rect l="l" t="t" r="r" b="b"/>
              <a:pathLst>
                <a:path w="1099212" h="1862856">
                  <a:moveTo>
                    <a:pt x="0" y="0"/>
                  </a:moveTo>
                  <a:lnTo>
                    <a:pt x="1099212" y="0"/>
                  </a:lnTo>
                  <a:lnTo>
                    <a:pt x="1099212" y="1862856"/>
                  </a:lnTo>
                  <a:lnTo>
                    <a:pt x="0" y="1862856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337114" y="398686"/>
            <a:ext cx="5496269" cy="421715"/>
            <a:chOff x="0" y="0"/>
            <a:chExt cx="1505302" cy="1154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05302" cy="115498"/>
            </a:xfrm>
            <a:custGeom>
              <a:avLst/>
              <a:gdLst/>
              <a:ahLst/>
              <a:cxnLst/>
              <a:rect l="l" t="t" r="r" b="b"/>
              <a:pathLst>
                <a:path w="1505302" h="115498">
                  <a:moveTo>
                    <a:pt x="0" y="0"/>
                  </a:moveTo>
                  <a:lnTo>
                    <a:pt x="1505302" y="0"/>
                  </a:lnTo>
                  <a:lnTo>
                    <a:pt x="1505302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444650" y="499398"/>
            <a:ext cx="672879" cy="22029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624005" y="922253"/>
            <a:ext cx="4821138" cy="851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60"/>
              </a:lnSpc>
            </a:pPr>
            <a:r>
              <a:rPr lang="en-US" sz="17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757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460"/>
              </a:lnSpc>
            </a:pPr>
            <a:endParaRPr lang="en-US" sz="17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57">
                <a:solidFill>
                  <a:srgbClr val="F8BFA7"/>
                </a:solidFill>
                <a:latin typeface="Fira Code"/>
              </a:rPr>
              <a:t>destroy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.life = 0;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757">
                <a:solidFill>
                  <a:srgbClr val="7ED957"/>
                </a:solidFill>
                <a:latin typeface="Fira Code"/>
              </a:rPr>
              <a:t>true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460"/>
              </a:lnSpc>
            </a:pPr>
            <a:endParaRPr lang="en-US" sz="17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57">
                <a:solidFill>
                  <a:srgbClr val="F8BFA7"/>
                </a:solidFill>
                <a:latin typeface="Fira Code"/>
              </a:rPr>
              <a:t>getLife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.life;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460"/>
              </a:lnSpc>
            </a:pPr>
            <a:endParaRPr lang="en-US" sz="17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757">
                <a:solidFill>
                  <a:srgbClr val="F8BFA7"/>
                </a:solidFill>
                <a:latin typeface="Fira Code"/>
              </a:rPr>
              <a:t>takeDamage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(damage: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757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.life -= damage;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if 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.life &lt;= </a:t>
            </a:r>
            <a:r>
              <a:rPr lang="en-US" sz="1757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7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757">
                <a:solidFill>
                  <a:srgbClr val="FBF3E4"/>
                </a:solidFill>
                <a:latin typeface="Fira Code"/>
              </a:rPr>
              <a:t>.destroy();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460"/>
              </a:lnSpc>
            </a:pPr>
            <a:r>
              <a:rPr lang="en-US" sz="17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GET/SET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297384"/>
            <a:ext cx="7254825" cy="242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expor atributos protegidos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por modificadores de acesso. É importante que seja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usado com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cautela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Não há sentido em um modificador de acesso se implementados ambos get/set públicos.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837044"/>
            <a:ext cx="7036440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ATENÇÃO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: getters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do tipo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boolean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possuem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prefixo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"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" ao invés de "get".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321894" y="484212"/>
            <a:ext cx="4844726" cy="9479117"/>
            <a:chOff x="0" y="0"/>
            <a:chExt cx="968909" cy="18957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68909" cy="1895752"/>
            </a:xfrm>
            <a:custGeom>
              <a:avLst/>
              <a:gdLst/>
              <a:ahLst/>
              <a:cxnLst/>
              <a:rect l="l" t="t" r="r" b="b"/>
              <a:pathLst>
                <a:path w="968909" h="1895752">
                  <a:moveTo>
                    <a:pt x="0" y="0"/>
                  </a:moveTo>
                  <a:lnTo>
                    <a:pt x="968909" y="0"/>
                  </a:lnTo>
                  <a:lnTo>
                    <a:pt x="968909" y="1895752"/>
                  </a:lnTo>
                  <a:lnTo>
                    <a:pt x="0" y="18957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36923" y="323670"/>
            <a:ext cx="4938920" cy="9511062"/>
            <a:chOff x="0" y="0"/>
            <a:chExt cx="987747" cy="19021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87747" cy="1902140"/>
            </a:xfrm>
            <a:custGeom>
              <a:avLst/>
              <a:gdLst/>
              <a:ahLst/>
              <a:cxnLst/>
              <a:rect l="l" t="t" r="r" b="b"/>
              <a:pathLst>
                <a:path w="987747" h="1902140">
                  <a:moveTo>
                    <a:pt x="0" y="0"/>
                  </a:moveTo>
                  <a:lnTo>
                    <a:pt x="987747" y="0"/>
                  </a:lnTo>
                  <a:lnTo>
                    <a:pt x="987747" y="1902140"/>
                  </a:lnTo>
                  <a:lnTo>
                    <a:pt x="0" y="190214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436923" y="323670"/>
            <a:ext cx="4938920" cy="421715"/>
            <a:chOff x="0" y="0"/>
            <a:chExt cx="1352657" cy="11549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52657" cy="115498"/>
            </a:xfrm>
            <a:custGeom>
              <a:avLst/>
              <a:gdLst/>
              <a:ahLst/>
              <a:cxnLst/>
              <a:rect l="l" t="t" r="r" b="b"/>
              <a:pathLst>
                <a:path w="1352657" h="115498">
                  <a:moveTo>
                    <a:pt x="0" y="0"/>
                  </a:moveTo>
                  <a:lnTo>
                    <a:pt x="1352657" y="0"/>
                  </a:lnTo>
                  <a:lnTo>
                    <a:pt x="135265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544459" y="424383"/>
            <a:ext cx="672879" cy="22029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723814" y="856763"/>
            <a:ext cx="4273748" cy="8818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0"/>
              </a:lnSpc>
            </a:pPr>
            <a:r>
              <a:rPr lang="en-US" sz="15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557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  <a:endParaRPr lang="en-US" sz="15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destroy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= 0;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557">
                <a:solidFill>
                  <a:srgbClr val="7ED957"/>
                </a:solidFill>
                <a:latin typeface="Fira Code"/>
              </a:rPr>
              <a:t>true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  <a:endParaRPr lang="en-US" sz="15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getLife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  <a:endParaRPr lang="en-US" sz="15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takeDamage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(damage: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-= damage;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if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&lt;= </a:t>
            </a:r>
            <a:r>
              <a:rPr lang="en-US" sz="1557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.destroy();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  <a:endParaRPr lang="en-US" sz="1557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isDestroyed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.destroyed;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EQUALS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2555"/>
            <a:ext cx="7173811" cy="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Método 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comparar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dois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503362"/>
            <a:ext cx="7173811" cy="242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Ao utilizar objetos, deve-se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evitar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 comparação por meio dos operadores "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==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" e "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===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". Apesar de funcionar, estes operadores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comparam o conteúdo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dos objetos e sim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enderço de memória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ocupado por ele.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407270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Implementando um método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equals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é possível seguir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regra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cabível ao contexto da aplicação.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709603" y="1256438"/>
            <a:ext cx="5912787" cy="7961948"/>
            <a:chOff x="0" y="0"/>
            <a:chExt cx="1010751" cy="13610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10751" cy="1361042"/>
            </a:xfrm>
            <a:custGeom>
              <a:avLst/>
              <a:gdLst/>
              <a:ahLst/>
              <a:cxnLst/>
              <a:rect l="l" t="t" r="r" b="b"/>
              <a:pathLst>
                <a:path w="1010751" h="1361042">
                  <a:moveTo>
                    <a:pt x="0" y="0"/>
                  </a:moveTo>
                  <a:lnTo>
                    <a:pt x="1010751" y="0"/>
                  </a:lnTo>
                  <a:lnTo>
                    <a:pt x="1010751" y="1361042"/>
                  </a:lnTo>
                  <a:lnTo>
                    <a:pt x="0" y="136104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844178" y="1068614"/>
            <a:ext cx="6101797" cy="7999321"/>
            <a:chOff x="0" y="0"/>
            <a:chExt cx="1043061" cy="13674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43061" cy="1367431"/>
            </a:xfrm>
            <a:custGeom>
              <a:avLst/>
              <a:gdLst/>
              <a:ahLst/>
              <a:cxnLst/>
              <a:rect l="l" t="t" r="r" b="b"/>
              <a:pathLst>
                <a:path w="1043061" h="1367431">
                  <a:moveTo>
                    <a:pt x="0" y="0"/>
                  </a:moveTo>
                  <a:lnTo>
                    <a:pt x="1043061" y="0"/>
                  </a:lnTo>
                  <a:lnTo>
                    <a:pt x="1043061" y="1367431"/>
                  </a:lnTo>
                  <a:lnTo>
                    <a:pt x="0" y="136743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844178" y="1068614"/>
            <a:ext cx="6101797" cy="493379"/>
            <a:chOff x="0" y="0"/>
            <a:chExt cx="1428407" cy="11549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28407" cy="115498"/>
            </a:xfrm>
            <a:custGeom>
              <a:avLst/>
              <a:gdLst/>
              <a:ahLst/>
              <a:cxnLst/>
              <a:rect l="l" t="t" r="r" b="b"/>
              <a:pathLst>
                <a:path w="1428407" h="115498">
                  <a:moveTo>
                    <a:pt x="0" y="0"/>
                  </a:moveTo>
                  <a:lnTo>
                    <a:pt x="1428407" y="0"/>
                  </a:lnTo>
                  <a:lnTo>
                    <a:pt x="14284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0969988" y="1186441"/>
            <a:ext cx="787225" cy="257725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1179822" y="1676485"/>
            <a:ext cx="5555270" cy="7101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1"/>
              </a:lnSpc>
            </a:pPr>
            <a:r>
              <a:rPr lang="en-US" sz="1822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822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  <a:endParaRPr lang="en-US" sz="1822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D9D9D9"/>
                </a:solidFill>
                <a:latin typeface="Fira Code"/>
              </a:rPr>
              <a:t>  //métodos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8BFA7"/>
                </a:solidFill>
                <a:latin typeface="Fira Code"/>
              </a:rPr>
              <a:t>getName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  <a:endParaRPr lang="en-US" sz="1822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8BFA7"/>
                </a:solidFill>
                <a:latin typeface="Fira Code"/>
              </a:rPr>
              <a:t>equals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(thing: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Thing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 === thing.getName()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4301" y="1097635"/>
            <a:ext cx="6012740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CONSTANTES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453424" y="2882698"/>
            <a:ext cx="7274404" cy="6186079"/>
            <a:chOff x="0" y="0"/>
            <a:chExt cx="1243511" cy="10574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43511" cy="1057469"/>
            </a:xfrm>
            <a:custGeom>
              <a:avLst/>
              <a:gdLst/>
              <a:ahLst/>
              <a:cxnLst/>
              <a:rect l="l" t="t" r="r" b="b"/>
              <a:pathLst>
                <a:path w="1243511" h="1057469">
                  <a:moveTo>
                    <a:pt x="0" y="0"/>
                  </a:moveTo>
                  <a:lnTo>
                    <a:pt x="1243511" y="0"/>
                  </a:lnTo>
                  <a:lnTo>
                    <a:pt x="1243511" y="1057469"/>
                  </a:lnTo>
                  <a:lnTo>
                    <a:pt x="0" y="105746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588000" y="2694875"/>
            <a:ext cx="7443822" cy="6053117"/>
            <a:chOff x="0" y="0"/>
            <a:chExt cx="1272472" cy="10347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72472" cy="1034740"/>
            </a:xfrm>
            <a:custGeom>
              <a:avLst/>
              <a:gdLst/>
              <a:ahLst/>
              <a:cxnLst/>
              <a:rect l="l" t="t" r="r" b="b"/>
              <a:pathLst>
                <a:path w="1272472" h="1034740">
                  <a:moveTo>
                    <a:pt x="0" y="0"/>
                  </a:moveTo>
                  <a:lnTo>
                    <a:pt x="1272472" y="0"/>
                  </a:lnTo>
                  <a:lnTo>
                    <a:pt x="1272472" y="1034740"/>
                  </a:lnTo>
                  <a:lnTo>
                    <a:pt x="0" y="103474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88000" y="2694875"/>
            <a:ext cx="7443822" cy="493379"/>
            <a:chOff x="0" y="0"/>
            <a:chExt cx="1742570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42570" cy="115498"/>
            </a:xfrm>
            <a:custGeom>
              <a:avLst/>
              <a:gdLst/>
              <a:ahLst/>
              <a:cxnLst/>
              <a:rect l="l" t="t" r="r" b="b"/>
              <a:pathLst>
                <a:path w="1742570" h="115498">
                  <a:moveTo>
                    <a:pt x="0" y="0"/>
                  </a:moveTo>
                  <a:lnTo>
                    <a:pt x="1742570" y="0"/>
                  </a:lnTo>
                  <a:lnTo>
                    <a:pt x="1742570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713810" y="2812701"/>
            <a:ext cx="787225" cy="257725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9923644" y="3302745"/>
            <a:ext cx="6804184" cy="5173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1"/>
              </a:lnSpc>
            </a:pPr>
            <a:r>
              <a:rPr lang="en-US" sz="1822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static readonly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 defaultLife = </a:t>
            </a:r>
            <a:r>
              <a:rPr lang="en-US" sz="1822">
                <a:solidFill>
                  <a:srgbClr val="7ED957"/>
                </a:solidFill>
                <a:latin typeface="Fira Code"/>
              </a:rPr>
              <a:t>1000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551"/>
              </a:lnSpc>
            </a:pPr>
            <a:endParaRPr lang="en-US" sz="1822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Thing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.defaultLife)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822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  <a:endParaRPr lang="en-US" sz="1822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D9D9D9"/>
                </a:solidFill>
                <a:latin typeface="Fira Code"/>
              </a:rPr>
              <a:t>  //métodos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4301" y="3618568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Tal qual o tipo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javascript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, estes valores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podem ser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alterados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em tempo de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execução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509288"/>
            <a:ext cx="7173811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 Bold"/>
              </a:rPr>
              <a:t>readonly</a:t>
            </a:r>
            <a:r>
              <a:rPr lang="en-US" sz="2399">
                <a:solidFill>
                  <a:srgbClr val="B91646"/>
                </a:solidFill>
                <a:latin typeface="Poppins"/>
              </a:rPr>
              <a:t>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utilizado para definir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cujo valor pode ser alterado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apenas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construtor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4301" y="7328217"/>
            <a:ext cx="7173811" cy="1935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 Bold"/>
              </a:rPr>
              <a:t>static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operador utilizado para definir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que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será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acessível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pelas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instâncias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Será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visível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apenas a nível da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classe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89" y="4716943"/>
            <a:ext cx="16230600" cy="4541357"/>
            <a:chOff x="0" y="0"/>
            <a:chExt cx="21403936" cy="5988868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l="l" t="t" r="r" b="b"/>
              <a:pathLst>
                <a:path w="21340435" h="5925368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l="l" t="t" r="r" b="b"/>
              <a:pathLst>
                <a:path w="21403935" h="598886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776790" y="5218732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815767" y="5218732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018014" y="5628963"/>
            <a:ext cx="5876489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95092" y="7625792"/>
            <a:ext cx="4722333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id="14" name="AutoShape 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4776790" y="7214240"/>
            <a:ext cx="280984" cy="278202"/>
            <a:chOff x="0" y="0"/>
            <a:chExt cx="1008785" cy="998798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815767" y="7199953"/>
            <a:ext cx="280984" cy="278202"/>
            <a:chOff x="0" y="0"/>
            <a:chExt cx="1008785" cy="998798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5316914" y="0"/>
            <a:ext cx="7654172" cy="4408030"/>
            <a:chOff x="0" y="0"/>
            <a:chExt cx="10205562" cy="587737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856592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9733" y="3572565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74652" y="3113771"/>
              <a:ext cx="1947516" cy="2046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 dirty="0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961754" y="180975"/>
              <a:ext cx="6521787" cy="1709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 dirty="0" err="1">
                  <a:solidFill>
                    <a:srgbClr val="B91646"/>
                  </a:solidFill>
                  <a:latin typeface="Brittany"/>
                </a:rPr>
                <a:t>programação</a:t>
              </a:r>
              <a:endParaRPr lang="en-US" sz="9327" dirty="0">
                <a:solidFill>
                  <a:srgbClr val="B91646"/>
                </a:solidFill>
                <a:latin typeface="Brittany"/>
              </a:endParaRPr>
            </a:p>
          </p:txBody>
        </p:sp>
      </p:grpSp>
      <p:sp>
        <p:nvSpPr>
          <p:cNvPr id="26" name="AutoShape 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2942952" y="5628963"/>
            <a:ext cx="3948660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266381" y="7625792"/>
            <a:ext cx="3301802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39846" y="7277079"/>
            <a:ext cx="6262480" cy="19812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3398" y="2677259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155878" y="4148472"/>
            <a:ext cx="2939648" cy="3677286"/>
            <a:chOff x="0" y="0"/>
            <a:chExt cx="3919531" cy="490304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023823" y="4148472"/>
            <a:ext cx="2939648" cy="3677286"/>
            <a:chOff x="0" y="0"/>
            <a:chExt cx="3919531" cy="4903049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891640" y="4148472"/>
            <a:ext cx="2939648" cy="3680344"/>
            <a:chOff x="0" y="0"/>
            <a:chExt cx="3919531" cy="4907125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45443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808943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8699" y="1036887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244925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218699" y="2866915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228326" y="2677259"/>
            <a:ext cx="426627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281879" y="742863"/>
            <a:ext cx="5153568" cy="8801273"/>
            <a:chOff x="0" y="0"/>
            <a:chExt cx="10113297" cy="1727150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0049797" cy="17208007"/>
            </a:xfrm>
            <a:custGeom>
              <a:avLst/>
              <a:gdLst/>
              <a:ahLst/>
              <a:cxnLst/>
              <a:rect l="l" t="t" r="r" b="b"/>
              <a:pathLst>
                <a:path w="10049797" h="17208007">
                  <a:moveTo>
                    <a:pt x="9957087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955817" y="0"/>
                  </a:lnTo>
                  <a:cubicBezTo>
                    <a:pt x="10006617" y="0"/>
                    <a:pt x="10048527" y="41910"/>
                    <a:pt x="10048527" y="92710"/>
                  </a:cubicBezTo>
                  <a:lnTo>
                    <a:pt x="10048527" y="17114027"/>
                  </a:lnTo>
                  <a:cubicBezTo>
                    <a:pt x="10049797" y="17166096"/>
                    <a:pt x="10007887" y="17208007"/>
                    <a:pt x="9957087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0113297" cy="17271507"/>
            </a:xfrm>
            <a:custGeom>
              <a:avLst/>
              <a:gdLst/>
              <a:ahLst/>
              <a:cxnLst/>
              <a:rect l="l" t="t" r="r" b="b"/>
              <a:pathLst>
                <a:path w="10113297" h="17271507">
                  <a:moveTo>
                    <a:pt x="9988837" y="59690"/>
                  </a:moveTo>
                  <a:cubicBezTo>
                    <a:pt x="10024397" y="59690"/>
                    <a:pt x="10053607" y="88900"/>
                    <a:pt x="10053607" y="124460"/>
                  </a:cubicBezTo>
                  <a:lnTo>
                    <a:pt x="10053607" y="17147046"/>
                  </a:lnTo>
                  <a:cubicBezTo>
                    <a:pt x="10053607" y="17182607"/>
                    <a:pt x="10024397" y="17211816"/>
                    <a:pt x="9988837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988837" y="59690"/>
                  </a:lnTo>
                  <a:moveTo>
                    <a:pt x="998883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9988837" y="17271507"/>
                  </a:lnTo>
                  <a:cubicBezTo>
                    <a:pt x="10057417" y="17271507"/>
                    <a:pt x="10113297" y="17215627"/>
                    <a:pt x="10113297" y="17147046"/>
                  </a:cubicBezTo>
                  <a:lnTo>
                    <a:pt x="10113297" y="124460"/>
                  </a:lnTo>
                  <a:cubicBezTo>
                    <a:pt x="10113297" y="55880"/>
                    <a:pt x="10057417" y="0"/>
                    <a:pt x="998883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6704404" y="5138738"/>
            <a:ext cx="515356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187711" y="3235939"/>
            <a:ext cx="7732812" cy="3805597"/>
            <a:chOff x="0" y="0"/>
            <a:chExt cx="10310417" cy="5074130"/>
          </a:xfrm>
        </p:grpSpPr>
        <p:grpSp>
          <p:nvGrpSpPr>
            <p:cNvPr id="7" name="Group 7"/>
            <p:cNvGrpSpPr/>
            <p:nvPr/>
          </p:nvGrpSpPr>
          <p:grpSpPr>
            <a:xfrm rot="-5400000">
              <a:off x="-1246" y="4422616"/>
              <a:ext cx="251764" cy="249272"/>
              <a:chOff x="0" y="0"/>
              <a:chExt cx="1008785" cy="99879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5400000">
              <a:off x="-1246" y="414942"/>
              <a:ext cx="251764" cy="249272"/>
              <a:chOff x="0" y="0"/>
              <a:chExt cx="1008785" cy="99879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105652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317058" y="-104775"/>
              <a:ext cx="8739179" cy="1183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REvisão </a:t>
              </a:r>
            </a:p>
          </p:txBody>
        </p:sp>
        <p:grpSp>
          <p:nvGrpSpPr>
            <p:cNvPr id="14" name="Group 14"/>
            <p:cNvGrpSpPr/>
            <p:nvPr/>
          </p:nvGrpSpPr>
          <p:grpSpPr>
            <a:xfrm rot="-5400000">
              <a:off x="-1246" y="2418779"/>
              <a:ext cx="251764" cy="249272"/>
              <a:chOff x="0" y="0"/>
              <a:chExt cx="1008785" cy="998798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945285" cy="935298"/>
              </a:xfrm>
              <a:custGeom>
                <a:avLst/>
                <a:gdLst/>
                <a:ahLst/>
                <a:cxnLst/>
                <a:rect l="l" t="t" r="r" b="b"/>
                <a:pathLst>
                  <a:path w="945285" h="935298">
                    <a:moveTo>
                      <a:pt x="852575" y="935298"/>
                    </a:moveTo>
                    <a:lnTo>
                      <a:pt x="92710" y="935298"/>
                    </a:lnTo>
                    <a:cubicBezTo>
                      <a:pt x="41910" y="935298"/>
                      <a:pt x="0" y="893388"/>
                      <a:pt x="0" y="84258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1305" y="0"/>
                    </a:lnTo>
                    <a:cubicBezTo>
                      <a:pt x="902105" y="0"/>
                      <a:pt x="944015" y="41910"/>
                      <a:pt x="944015" y="92710"/>
                    </a:cubicBezTo>
                    <a:lnTo>
                      <a:pt x="944015" y="841318"/>
                    </a:lnTo>
                    <a:cubicBezTo>
                      <a:pt x="945285" y="893388"/>
                      <a:pt x="903375" y="935298"/>
                      <a:pt x="852575" y="935298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008785" cy="998799"/>
              </a:xfrm>
              <a:custGeom>
                <a:avLst/>
                <a:gdLst/>
                <a:ahLst/>
                <a:cxnLst/>
                <a:rect l="l" t="t" r="r" b="b"/>
                <a:pathLst>
                  <a:path w="1008785" h="998799">
                    <a:moveTo>
                      <a:pt x="884325" y="59690"/>
                    </a:moveTo>
                    <a:cubicBezTo>
                      <a:pt x="919885" y="59690"/>
                      <a:pt x="949095" y="88900"/>
                      <a:pt x="949095" y="124460"/>
                    </a:cubicBezTo>
                    <a:lnTo>
                      <a:pt x="949095" y="874338"/>
                    </a:lnTo>
                    <a:cubicBezTo>
                      <a:pt x="949095" y="909899"/>
                      <a:pt x="919885" y="939108"/>
                      <a:pt x="884325" y="939108"/>
                    </a:cubicBezTo>
                    <a:lnTo>
                      <a:pt x="124460" y="939108"/>
                    </a:lnTo>
                    <a:cubicBezTo>
                      <a:pt x="88900" y="939108"/>
                      <a:pt x="59690" y="909899"/>
                      <a:pt x="59690" y="8743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84325" y="59690"/>
                    </a:lnTo>
                    <a:moveTo>
                      <a:pt x="8843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74338"/>
                    </a:lnTo>
                    <a:cubicBezTo>
                      <a:pt x="0" y="942919"/>
                      <a:pt x="55880" y="998799"/>
                      <a:pt x="124460" y="998799"/>
                    </a:cubicBezTo>
                    <a:lnTo>
                      <a:pt x="884325" y="998799"/>
                    </a:lnTo>
                    <a:cubicBezTo>
                      <a:pt x="952905" y="998799"/>
                      <a:pt x="1008785" y="942919"/>
                      <a:pt x="1008785" y="874338"/>
                    </a:cubicBezTo>
                    <a:lnTo>
                      <a:pt x="1008785" y="124460"/>
                    </a:lnTo>
                    <a:cubicBezTo>
                      <a:pt x="1008785" y="55880"/>
                      <a:pt x="952905" y="0"/>
                      <a:pt x="8843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317058" y="1899062"/>
              <a:ext cx="8993358" cy="11712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Informação Extra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17058" y="3902898"/>
              <a:ext cx="8993358" cy="11712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4"/>
                </a:lnSpc>
              </a:pPr>
              <a:r>
                <a:rPr lang="en-US" sz="5260">
                  <a:solidFill>
                    <a:srgbClr val="000000"/>
                  </a:solidFill>
                  <a:latin typeface="Bebas Neue Bold"/>
                </a:rPr>
                <a:t>polimorfismo #2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447291" y="2903993"/>
            <a:ext cx="7777430" cy="4479014"/>
            <a:chOff x="0" y="0"/>
            <a:chExt cx="10369906" cy="5972019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882808"/>
              <a:ext cx="10126313" cy="2345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43594" y="3626414"/>
              <a:ext cx="10126313" cy="2345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91957" y="3150860"/>
              <a:ext cx="1978877" cy="2092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993345" y="180975"/>
              <a:ext cx="6626810" cy="17396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>
                  <a:solidFill>
                    <a:srgbClr val="B91646"/>
                  </a:solidFill>
                  <a:latin typeface="Brittany"/>
                </a:rPr>
                <a:t>introdução à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496115" y="6113710"/>
            <a:ext cx="7140334" cy="160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11847">
                <a:solidFill>
                  <a:srgbClr val="B91646"/>
                </a:solidFill>
                <a:latin typeface="Bebas Neue Bold"/>
              </a:rPr>
              <a:t>#5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43723" y="2695419"/>
            <a:ext cx="3885533" cy="3693239"/>
            <a:chOff x="0" y="0"/>
            <a:chExt cx="5180711" cy="492431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5180711" cy="4924319"/>
              <a:chOff x="0" y="0"/>
              <a:chExt cx="18218478" cy="1731685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53352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316852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99308" y="105302"/>
              <a:ext cx="4782096" cy="1505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marL="0" lvl="0" indent="0" algn="ctr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Cacador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929677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0" y="3242730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289069" y="3809778"/>
              <a:ext cx="4692334" cy="711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rastreia(): void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181234" y="4934608"/>
            <a:ext cx="1562949" cy="417760"/>
            <a:chOff x="0" y="0"/>
            <a:chExt cx="570168" cy="152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181234" y="2545996"/>
            <a:ext cx="1562949" cy="417760"/>
            <a:chOff x="0" y="0"/>
            <a:chExt cx="570168" cy="152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181234" y="5583387"/>
            <a:ext cx="7078066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NÃO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permite 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IMPLEMENTAÇÃO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de métodos.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os métodos são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ABSTRATOS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81234" y="3192356"/>
            <a:ext cx="7078066" cy="127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INTERFACES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podem ser vistas como classes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ABSTRATAS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mais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LIMITADAS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Também não podem ser instanciadas diretamente. 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4973198" y="5448921"/>
            <a:ext cx="3885533" cy="3693239"/>
            <a:chOff x="0" y="0"/>
            <a:chExt cx="5180711" cy="4924319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5180711" cy="4924319"/>
              <a:chOff x="0" y="0"/>
              <a:chExt cx="18218478" cy="17316851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53352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316852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199308" y="105302"/>
              <a:ext cx="4782096" cy="1505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marL="0" lvl="0" indent="0" algn="ctr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Guia</a:t>
              </a:r>
            </a:p>
          </p:txBody>
        </p:sp>
        <p:sp>
          <p:nvSpPr>
            <p:cNvPr id="22" name="AutoShape 22"/>
            <p:cNvSpPr/>
            <p:nvPr/>
          </p:nvSpPr>
          <p:spPr>
            <a:xfrm>
              <a:off x="0" y="1929677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0" y="3242730"/>
              <a:ext cx="5180711" cy="0"/>
            </a:xfrm>
            <a:prstGeom prst="line">
              <a:avLst/>
            </a:prstGeom>
            <a:ln w="1678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289069" y="3809778"/>
              <a:ext cx="4692334" cy="711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guia(): void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181234" y="6897013"/>
            <a:ext cx="1562949" cy="417760"/>
            <a:chOff x="0" y="0"/>
            <a:chExt cx="570168" cy="152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0181234" y="7545792"/>
            <a:ext cx="7078066" cy="84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NÃO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permite a definição de atributos.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APENAS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constantes estáticas são permitidas.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7220" y="2802481"/>
            <a:ext cx="5409393" cy="7073201"/>
            <a:chOff x="0" y="0"/>
            <a:chExt cx="864502" cy="11304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64502" cy="1130403"/>
            </a:xfrm>
            <a:custGeom>
              <a:avLst/>
              <a:gdLst/>
              <a:ahLst/>
              <a:cxnLst/>
              <a:rect l="l" t="t" r="r" b="b"/>
              <a:pathLst>
                <a:path w="864502" h="1130403">
                  <a:moveTo>
                    <a:pt x="0" y="0"/>
                  </a:moveTo>
                  <a:lnTo>
                    <a:pt x="864502" y="0"/>
                  </a:lnTo>
                  <a:lnTo>
                    <a:pt x="864502" y="1130403"/>
                  </a:lnTo>
                  <a:lnTo>
                    <a:pt x="0" y="11304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29402" y="2601579"/>
            <a:ext cx="5510565" cy="7105347"/>
            <a:chOff x="0" y="0"/>
            <a:chExt cx="880671" cy="11355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80671" cy="1135541"/>
            </a:xfrm>
            <a:custGeom>
              <a:avLst/>
              <a:gdLst/>
              <a:ahLst/>
              <a:cxnLst/>
              <a:rect l="l" t="t" r="r" b="b"/>
              <a:pathLst>
                <a:path w="880671" h="1135541">
                  <a:moveTo>
                    <a:pt x="0" y="0"/>
                  </a:moveTo>
                  <a:lnTo>
                    <a:pt x="880671" y="0"/>
                  </a:lnTo>
                  <a:lnTo>
                    <a:pt x="880671" y="1135541"/>
                  </a:lnTo>
                  <a:lnTo>
                    <a:pt x="0" y="11355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29402" y="2601579"/>
            <a:ext cx="5510565" cy="527734"/>
            <a:chOff x="0" y="0"/>
            <a:chExt cx="1206023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l="l" t="t" r="r" b="b"/>
              <a:pathLst>
                <a:path w="1206023" h="115498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2063973" y="2727610"/>
            <a:ext cx="842041" cy="27567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207634" y="3271309"/>
            <a:ext cx="4481959" cy="61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144000" y="610197"/>
            <a:ext cx="6915820" cy="9096729"/>
            <a:chOff x="0" y="0"/>
            <a:chExt cx="1105252" cy="14537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05252" cy="1453794"/>
            </a:xfrm>
            <a:custGeom>
              <a:avLst/>
              <a:gdLst/>
              <a:ahLst/>
              <a:cxnLst/>
              <a:rect l="l" t="t" r="r" b="b"/>
              <a:pathLst>
                <a:path w="1105252" h="1453794">
                  <a:moveTo>
                    <a:pt x="0" y="0"/>
                  </a:moveTo>
                  <a:lnTo>
                    <a:pt x="1105252" y="0"/>
                  </a:lnTo>
                  <a:lnTo>
                    <a:pt x="1105252" y="1453794"/>
                  </a:lnTo>
                  <a:lnTo>
                    <a:pt x="0" y="1453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16182" y="409294"/>
            <a:ext cx="7098687" cy="9089327"/>
            <a:chOff x="0" y="0"/>
            <a:chExt cx="1134476" cy="14526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34476" cy="1452611"/>
            </a:xfrm>
            <a:custGeom>
              <a:avLst/>
              <a:gdLst/>
              <a:ahLst/>
              <a:cxnLst/>
              <a:rect l="l" t="t" r="r" b="b"/>
              <a:pathLst>
                <a:path w="1134476" h="1452611">
                  <a:moveTo>
                    <a:pt x="0" y="0"/>
                  </a:moveTo>
                  <a:lnTo>
                    <a:pt x="1134476" y="0"/>
                  </a:lnTo>
                  <a:lnTo>
                    <a:pt x="1134476" y="1452611"/>
                  </a:lnTo>
                  <a:lnTo>
                    <a:pt x="0" y="145261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316182" y="409294"/>
            <a:ext cx="7098687" cy="527734"/>
            <a:chOff x="0" y="0"/>
            <a:chExt cx="1553594" cy="1154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l="l" t="t" r="r" b="b"/>
              <a:pathLst>
                <a:path w="1553594" h="115498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9450752" y="535325"/>
            <a:ext cx="842041" cy="275671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9594414" y="1079025"/>
            <a:ext cx="6274891" cy="821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.late();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.corre();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696875" y="2999019"/>
            <a:ext cx="3288983" cy="2091328"/>
            <a:chOff x="0" y="0"/>
            <a:chExt cx="525629" cy="3342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5629" cy="334226"/>
            </a:xfrm>
            <a:custGeom>
              <a:avLst/>
              <a:gdLst/>
              <a:ahLst/>
              <a:cxnLst/>
              <a:rect l="l" t="t" r="r" b="b"/>
              <a:pathLst>
                <a:path w="525629" h="334226">
                  <a:moveTo>
                    <a:pt x="0" y="0"/>
                  </a:moveTo>
                  <a:lnTo>
                    <a:pt x="525629" y="0"/>
                  </a:lnTo>
                  <a:lnTo>
                    <a:pt x="525629" y="334226"/>
                  </a:lnTo>
                  <a:lnTo>
                    <a:pt x="0" y="3342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869057" y="2798117"/>
            <a:ext cx="3285728" cy="2088146"/>
            <a:chOff x="0" y="0"/>
            <a:chExt cx="525109" cy="3337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5109" cy="333717"/>
            </a:xfrm>
            <a:custGeom>
              <a:avLst/>
              <a:gdLst/>
              <a:ahLst/>
              <a:cxnLst/>
              <a:rect l="l" t="t" r="r" b="b"/>
              <a:pathLst>
                <a:path w="525109" h="333717">
                  <a:moveTo>
                    <a:pt x="0" y="0"/>
                  </a:moveTo>
                  <a:lnTo>
                    <a:pt x="525109" y="0"/>
                  </a:lnTo>
                  <a:lnTo>
                    <a:pt x="525109" y="333717"/>
                  </a:lnTo>
                  <a:lnTo>
                    <a:pt x="0" y="3337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869057" y="2798117"/>
            <a:ext cx="3285728" cy="527734"/>
            <a:chOff x="0" y="0"/>
            <a:chExt cx="719103" cy="1154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19103" cy="115498"/>
            </a:xfrm>
            <a:custGeom>
              <a:avLst/>
              <a:gdLst/>
              <a:ahLst/>
              <a:cxnLst/>
              <a:rect l="l" t="t" r="r" b="b"/>
              <a:pathLst>
                <a:path w="719103" h="115498">
                  <a:moveTo>
                    <a:pt x="0" y="0"/>
                  </a:moveTo>
                  <a:lnTo>
                    <a:pt x="719103" y="0"/>
                  </a:lnTo>
                  <a:lnTo>
                    <a:pt x="71910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3003627" y="2924148"/>
            <a:ext cx="842041" cy="275671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147289" y="3467848"/>
            <a:ext cx="2838569" cy="101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Guia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guia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782966" y="5931711"/>
            <a:ext cx="3371819" cy="2091328"/>
            <a:chOff x="0" y="0"/>
            <a:chExt cx="538867" cy="3342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8867" cy="334226"/>
            </a:xfrm>
            <a:custGeom>
              <a:avLst/>
              <a:gdLst/>
              <a:ahLst/>
              <a:cxnLst/>
              <a:rect l="l" t="t" r="r" b="b"/>
              <a:pathLst>
                <a:path w="538867" h="334226">
                  <a:moveTo>
                    <a:pt x="0" y="0"/>
                  </a:moveTo>
                  <a:lnTo>
                    <a:pt x="538867" y="0"/>
                  </a:lnTo>
                  <a:lnTo>
                    <a:pt x="538867" y="334226"/>
                  </a:lnTo>
                  <a:lnTo>
                    <a:pt x="0" y="3342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55148" y="5730809"/>
            <a:ext cx="3462656" cy="2088146"/>
            <a:chOff x="0" y="0"/>
            <a:chExt cx="553384" cy="3337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53384" cy="333717"/>
            </a:xfrm>
            <a:custGeom>
              <a:avLst/>
              <a:gdLst/>
              <a:ahLst/>
              <a:cxnLst/>
              <a:rect l="l" t="t" r="r" b="b"/>
              <a:pathLst>
                <a:path w="553384" h="333717">
                  <a:moveTo>
                    <a:pt x="0" y="0"/>
                  </a:moveTo>
                  <a:lnTo>
                    <a:pt x="553384" y="0"/>
                  </a:lnTo>
                  <a:lnTo>
                    <a:pt x="553384" y="333717"/>
                  </a:lnTo>
                  <a:lnTo>
                    <a:pt x="0" y="3337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955148" y="5730809"/>
            <a:ext cx="3462656" cy="527734"/>
            <a:chOff x="0" y="0"/>
            <a:chExt cx="757825" cy="1154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57825" cy="115498"/>
            </a:xfrm>
            <a:custGeom>
              <a:avLst/>
              <a:gdLst/>
              <a:ahLst/>
              <a:cxnLst/>
              <a:rect l="l" t="t" r="r" b="b"/>
              <a:pathLst>
                <a:path w="757825" h="115498">
                  <a:moveTo>
                    <a:pt x="0" y="0"/>
                  </a:moveTo>
                  <a:lnTo>
                    <a:pt x="757825" y="0"/>
                  </a:lnTo>
                  <a:lnTo>
                    <a:pt x="75782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3089718" y="5856840"/>
            <a:ext cx="842041" cy="275671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3233380" y="6400539"/>
            <a:ext cx="2987873" cy="101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Cacador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rastreia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7576927" y="1769791"/>
            <a:ext cx="9113997" cy="6948322"/>
            <a:chOff x="0" y="0"/>
            <a:chExt cx="1456553" cy="111044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56553" cy="1110446"/>
            </a:xfrm>
            <a:custGeom>
              <a:avLst/>
              <a:gdLst/>
              <a:ahLst/>
              <a:cxnLst/>
              <a:rect l="l" t="t" r="r" b="b"/>
              <a:pathLst>
                <a:path w="1456553" h="1110446">
                  <a:moveTo>
                    <a:pt x="0" y="0"/>
                  </a:moveTo>
                  <a:lnTo>
                    <a:pt x="1456553" y="0"/>
                  </a:lnTo>
                  <a:lnTo>
                    <a:pt x="1456553" y="1110446"/>
                  </a:lnTo>
                  <a:lnTo>
                    <a:pt x="0" y="11104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749109" y="1568888"/>
            <a:ext cx="9171268" cy="6994339"/>
            <a:chOff x="0" y="0"/>
            <a:chExt cx="1465706" cy="1117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465706" cy="1117800"/>
            </a:xfrm>
            <a:custGeom>
              <a:avLst/>
              <a:gdLst/>
              <a:ahLst/>
              <a:cxnLst/>
              <a:rect l="l" t="t" r="r" b="b"/>
              <a:pathLst>
                <a:path w="1465706" h="1117800">
                  <a:moveTo>
                    <a:pt x="0" y="0"/>
                  </a:moveTo>
                  <a:lnTo>
                    <a:pt x="1465706" y="0"/>
                  </a:lnTo>
                  <a:lnTo>
                    <a:pt x="1465706" y="1117800"/>
                  </a:lnTo>
                  <a:lnTo>
                    <a:pt x="0" y="111780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749109" y="1568888"/>
            <a:ext cx="9171268" cy="527734"/>
            <a:chOff x="0" y="0"/>
            <a:chExt cx="2007192" cy="115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007192" cy="115498"/>
            </a:xfrm>
            <a:custGeom>
              <a:avLst/>
              <a:gdLst/>
              <a:ahLst/>
              <a:cxnLst/>
              <a:rect l="l" t="t" r="r" b="b"/>
              <a:pathLst>
                <a:path w="2007192" h="115498">
                  <a:moveTo>
                    <a:pt x="0" y="0"/>
                  </a:moveTo>
                  <a:lnTo>
                    <a:pt x="2007192" y="0"/>
                  </a:lnTo>
                  <a:lnTo>
                    <a:pt x="2007192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7883679" y="1694919"/>
            <a:ext cx="842041" cy="275671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8027340" y="2238619"/>
            <a:ext cx="8663583" cy="61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implements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Guia, Cacador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 // métodos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D9D9D9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ratreia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 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endParaRPr lang="en-US" sz="1960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guia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9243" y="1051683"/>
            <a:ext cx="5355194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B91646"/>
                </a:solidFill>
                <a:latin typeface="Bebas Neue Bold"/>
              </a:rPr>
              <a:t>DESAFIO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51141" y="4442949"/>
            <a:ext cx="5585717" cy="248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88"/>
              </a:lnSpc>
              <a:spcBef>
                <a:spcPct val="0"/>
              </a:spcBef>
            </a:pPr>
            <a:r>
              <a:rPr lang="en-US" sz="6725">
                <a:solidFill>
                  <a:srgbClr val="494949"/>
                </a:solidFill>
                <a:latin typeface="Garet Bold"/>
              </a:rPr>
              <a:t>COMBATE RPG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4072" y="3357562"/>
            <a:ext cx="11299867" cy="3194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39"/>
              </a:lnSpc>
            </a:pPr>
            <a:r>
              <a:rPr lang="en-US" sz="18600">
                <a:solidFill>
                  <a:srgbClr val="000000"/>
                </a:solidFill>
                <a:latin typeface="Bebas Neue Bold"/>
              </a:rPr>
              <a:t>OBRIGADO!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 </a:t>
            </a:r>
          </a:p>
        </p:txBody>
      </p:sp>
      <p:sp>
        <p:nvSpPr>
          <p:cNvPr id="4" name="AutoShape 4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id="7" name="Group 7"/>
            <p:cNvGrpSpPr/>
            <p:nvPr/>
          </p:nvGrpSpPr>
          <p:grpSpPr>
            <a:xfrm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028700" y="8724357"/>
            <a:ext cx="4077715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57501" y="8603627"/>
            <a:ext cx="3501810" cy="58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Rafael Corrêa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89" y="4716943"/>
            <a:ext cx="16230600" cy="4541357"/>
            <a:chOff x="0" y="0"/>
            <a:chExt cx="21403936" cy="5988868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l="l" t="t" r="r" b="b"/>
              <a:pathLst>
                <a:path w="21340435" h="5925368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l="l" t="t" r="r" b="b"/>
              <a:pathLst>
                <a:path w="21403935" h="5988868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AutoShape 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776790" y="5218732"/>
            <a:ext cx="280984" cy="278202"/>
            <a:chOff x="0" y="0"/>
            <a:chExt cx="1008785" cy="998798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815767" y="5218732"/>
            <a:ext cx="280984" cy="278202"/>
            <a:chOff x="0" y="0"/>
            <a:chExt cx="1008785" cy="998798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0018014" y="5628963"/>
            <a:ext cx="5876489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95092" y="7625792"/>
            <a:ext cx="4722333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id="14" name="AutoShape 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4776790" y="7214240"/>
            <a:ext cx="280984" cy="278202"/>
            <a:chOff x="0" y="0"/>
            <a:chExt cx="1008785" cy="998798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815767" y="7199953"/>
            <a:ext cx="280984" cy="278202"/>
            <a:chOff x="0" y="0"/>
            <a:chExt cx="1008785" cy="998798"/>
          </a:xfrm>
        </p:grpSpPr>
        <p:sp>
          <p:nvSpPr>
            <p:cNvPr id="19" name="Freeform 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l="l" t="t" r="r" b="b"/>
              <a:pathLst>
                <a:path w="945285" h="935298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l="l" t="t" r="r" b="b"/>
              <a:pathLst>
                <a:path w="1008785" h="998799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5316914" y="0"/>
            <a:ext cx="7654172" cy="4408030"/>
            <a:chOff x="0" y="0"/>
            <a:chExt cx="10205562" cy="587737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856592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9733" y="3572565"/>
              <a:ext cx="9965829" cy="2304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74652" y="3113771"/>
              <a:ext cx="1947516" cy="2046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 dirty="0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961754" y="180975"/>
              <a:ext cx="6521787" cy="1709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 dirty="0" err="1">
                  <a:solidFill>
                    <a:srgbClr val="B91646"/>
                  </a:solidFill>
                  <a:latin typeface="Brittany"/>
                </a:rPr>
                <a:t>programação</a:t>
              </a:r>
              <a:endParaRPr lang="en-US" sz="9327" dirty="0">
                <a:solidFill>
                  <a:srgbClr val="B91646"/>
                </a:solidFill>
                <a:latin typeface="Brittany"/>
              </a:endParaRPr>
            </a:p>
          </p:txBody>
        </p:sp>
      </p:grpSp>
      <p:sp>
        <p:nvSpPr>
          <p:cNvPr id="26" name="AutoShape 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2942952" y="5628963"/>
            <a:ext cx="3948660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266381" y="7625792"/>
            <a:ext cx="3301802" cy="136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7663" t="25174" r="20342" b="31200"/>
          <a:stretch>
            <a:fillRect/>
          </a:stretch>
        </p:blipFill>
        <p:spPr>
          <a:xfrm>
            <a:off x="6490035" y="2860912"/>
            <a:ext cx="5307929" cy="49802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77724" y="1082163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516084" y="3934259"/>
            <a:ext cx="2939648" cy="3677286"/>
            <a:chOff x="0" y="0"/>
            <a:chExt cx="3919531" cy="490304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832268" y="3934259"/>
            <a:ext cx="2939648" cy="3677286"/>
            <a:chOff x="0" y="0"/>
            <a:chExt cx="3919531" cy="4903049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id="18" name="AutoShape 18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id="20" name="AutoShape 20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3398" y="2677259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155878" y="4148472"/>
            <a:ext cx="2939648" cy="3677286"/>
            <a:chOff x="0" y="0"/>
            <a:chExt cx="3919531" cy="490304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023823" y="4148472"/>
            <a:ext cx="2939648" cy="3677286"/>
            <a:chOff x="0" y="0"/>
            <a:chExt cx="3919531" cy="4903049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26495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789995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50789" y="68324"/>
              <a:ext cx="3617954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85894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218699" y="1032811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2445174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8699" y="2862838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891640" y="4148472"/>
            <a:ext cx="2939648" cy="3680344"/>
            <a:chOff x="0" y="0"/>
            <a:chExt cx="3919531" cy="4907125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22745443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22808943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8699" y="1036887"/>
              <a:ext cx="3700832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244925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218699" y="2866915"/>
              <a:ext cx="3550043" cy="1734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228326" y="2677259"/>
            <a:ext cx="4266276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1152525"/>
            <a:ext cx="3344694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77724" y="2369745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MAMÍFERO</a:t>
            </a:r>
          </a:p>
        </p:txBody>
      </p:sp>
      <p:sp>
        <p:nvSpPr>
          <p:cNvPr id="4" name="AutoShape 4"/>
          <p:cNvSpPr/>
          <p:nvPr/>
        </p:nvSpPr>
        <p:spPr>
          <a:xfrm rot="8237678">
            <a:off x="5425746" y="4988307"/>
            <a:ext cx="3152176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69783">
            <a:off x="8182346" y="4843621"/>
            <a:ext cx="1848905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2540100">
            <a:off x="9709156" y="5034152"/>
            <a:ext cx="3310620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18264" b="18415"/>
          <a:stretch>
            <a:fillRect/>
          </a:stretch>
        </p:blipFill>
        <p:spPr>
          <a:xfrm>
            <a:off x="11962042" y="6196569"/>
            <a:ext cx="3705264" cy="234615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89860" y="5815508"/>
            <a:ext cx="3108280" cy="310828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362784" y="6104880"/>
            <a:ext cx="2529536" cy="25295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3344694" cy="9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391503" y="5788509"/>
            <a:ext cx="2939648" cy="2791108"/>
            <a:chOff x="0" y="0"/>
            <a:chExt cx="3919531" cy="372147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3919531" cy="3721478"/>
              <a:chOff x="0" y="0"/>
              <a:chExt cx="18218478" cy="1729790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856427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218699" y="2274091"/>
              <a:ext cx="3550043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293124" y="5788509"/>
            <a:ext cx="3563546" cy="2791108"/>
            <a:chOff x="0" y="0"/>
            <a:chExt cx="4751394" cy="372147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4751394" cy="3721478"/>
              <a:chOff x="0" y="0"/>
              <a:chExt cx="22085086" cy="1729790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50789" y="68324"/>
              <a:ext cx="443288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863021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1856427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218699" y="2274091"/>
              <a:ext cx="4268471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605072" y="1849280"/>
            <a:ext cx="2939648" cy="2791108"/>
            <a:chOff x="0" y="0"/>
            <a:chExt cx="3919531" cy="3721478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919531" cy="3721478"/>
              <a:chOff x="0" y="0"/>
              <a:chExt cx="18218478" cy="17297904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18154979" h="17234404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18218479" h="17297904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150789" y="68324"/>
              <a:ext cx="361795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863021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1856427"/>
              <a:ext cx="3919531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218699" y="2274091"/>
              <a:ext cx="3550043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id="30" name="AutoShape 30"/>
          <p:cNvSpPr/>
          <p:nvPr/>
        </p:nvSpPr>
        <p:spPr>
          <a:xfrm rot="2428485">
            <a:off x="10299625" y="5076072"/>
            <a:ext cx="2048369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rot="5371889">
            <a:off x="8516923" y="5166824"/>
            <a:ext cx="1148159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rot="8197457">
            <a:off x="6091800" y="5167631"/>
            <a:ext cx="1752622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grpSp>
        <p:nvGrpSpPr>
          <p:cNvPr id="33" name="Group 33"/>
          <p:cNvGrpSpPr/>
          <p:nvPr/>
        </p:nvGrpSpPr>
        <p:grpSpPr>
          <a:xfrm>
            <a:off x="11974397" y="5788509"/>
            <a:ext cx="3563546" cy="2791108"/>
            <a:chOff x="0" y="0"/>
            <a:chExt cx="4751394" cy="3721478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4751394" cy="3721478"/>
              <a:chOff x="0" y="0"/>
              <a:chExt cx="22085086" cy="17297904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l="l" t="t" r="r" b="b"/>
                <a:pathLst>
                  <a:path w="22021586" h="17234404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l="l" t="t" r="r" b="b"/>
                <a:pathLst>
                  <a:path w="22085086" h="17297904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7" name="TextBox 37"/>
            <p:cNvSpPr txBox="1"/>
            <p:nvPr/>
          </p:nvSpPr>
          <p:spPr>
            <a:xfrm>
              <a:off x="150789" y="68324"/>
              <a:ext cx="4432884" cy="553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id="38" name="AutoShape 38"/>
            <p:cNvSpPr/>
            <p:nvPr/>
          </p:nvSpPr>
          <p:spPr>
            <a:xfrm>
              <a:off x="0" y="863021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218699" y="1036887"/>
              <a:ext cx="3700832" cy="54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0" y="1856427"/>
              <a:ext cx="4751394" cy="0"/>
            </a:xfrm>
            <a:prstGeom prst="line">
              <a:avLst/>
            </a:prstGeom>
            <a:ln w="12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218699" y="2274091"/>
              <a:ext cx="4268471" cy="1142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marL="0" lvl="0" indent="0" algn="just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199" y="3132013"/>
            <a:ext cx="4315881" cy="5643349"/>
            <a:chOff x="0" y="0"/>
            <a:chExt cx="864502" cy="11304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64502" cy="1130403"/>
            </a:xfrm>
            <a:custGeom>
              <a:avLst/>
              <a:gdLst/>
              <a:ahLst/>
              <a:cxnLst/>
              <a:rect l="l" t="t" r="r" b="b"/>
              <a:pathLst>
                <a:path w="864502" h="1130403">
                  <a:moveTo>
                    <a:pt x="0" y="0"/>
                  </a:moveTo>
                  <a:lnTo>
                    <a:pt x="864502" y="0"/>
                  </a:lnTo>
                  <a:lnTo>
                    <a:pt x="864502" y="1130403"/>
                  </a:lnTo>
                  <a:lnTo>
                    <a:pt x="0" y="11304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09575" y="2971723"/>
            <a:ext cx="4396601" cy="5668996"/>
            <a:chOff x="0" y="0"/>
            <a:chExt cx="880671" cy="11355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80671" cy="1135541"/>
            </a:xfrm>
            <a:custGeom>
              <a:avLst/>
              <a:gdLst/>
              <a:ahLst/>
              <a:cxnLst/>
              <a:rect l="l" t="t" r="r" b="b"/>
              <a:pathLst>
                <a:path w="880671" h="1135541">
                  <a:moveTo>
                    <a:pt x="0" y="0"/>
                  </a:moveTo>
                  <a:lnTo>
                    <a:pt x="880671" y="0"/>
                  </a:lnTo>
                  <a:lnTo>
                    <a:pt x="880671" y="1135541"/>
                  </a:lnTo>
                  <a:lnTo>
                    <a:pt x="0" y="11355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9575" y="2971723"/>
            <a:ext cx="4396601" cy="421052"/>
            <a:chOff x="0" y="0"/>
            <a:chExt cx="1206023" cy="1154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l="l" t="t" r="r" b="b"/>
              <a:pathLst>
                <a:path w="1206023" h="115498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116942" y="3072277"/>
            <a:ext cx="671822" cy="21994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231562" y="3517415"/>
            <a:ext cx="3575928" cy="490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164553" y="1594735"/>
            <a:ext cx="5517783" cy="7257819"/>
            <a:chOff x="0" y="0"/>
            <a:chExt cx="1105252" cy="14537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05252" cy="1453794"/>
            </a:xfrm>
            <a:custGeom>
              <a:avLst/>
              <a:gdLst/>
              <a:ahLst/>
              <a:cxnLst/>
              <a:rect l="l" t="t" r="r" b="b"/>
              <a:pathLst>
                <a:path w="1105252" h="1453794">
                  <a:moveTo>
                    <a:pt x="0" y="0"/>
                  </a:moveTo>
                  <a:lnTo>
                    <a:pt x="1105252" y="0"/>
                  </a:lnTo>
                  <a:lnTo>
                    <a:pt x="1105252" y="1453794"/>
                  </a:lnTo>
                  <a:lnTo>
                    <a:pt x="0" y="1453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301928" y="1434445"/>
            <a:ext cx="5663683" cy="7251914"/>
            <a:chOff x="0" y="0"/>
            <a:chExt cx="1134476" cy="14526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34476" cy="1452611"/>
            </a:xfrm>
            <a:custGeom>
              <a:avLst/>
              <a:gdLst/>
              <a:ahLst/>
              <a:cxnLst/>
              <a:rect l="l" t="t" r="r" b="b"/>
              <a:pathLst>
                <a:path w="1134476" h="1452611">
                  <a:moveTo>
                    <a:pt x="0" y="0"/>
                  </a:moveTo>
                  <a:lnTo>
                    <a:pt x="1134476" y="0"/>
                  </a:lnTo>
                  <a:lnTo>
                    <a:pt x="1134476" y="1452611"/>
                  </a:lnTo>
                  <a:lnTo>
                    <a:pt x="0" y="145261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301928" y="1434445"/>
            <a:ext cx="5663683" cy="421052"/>
            <a:chOff x="0" y="0"/>
            <a:chExt cx="1553594" cy="1154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l="l" t="t" r="r" b="b"/>
              <a:pathLst>
                <a:path w="1553594" h="115498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6409295" y="1535000"/>
            <a:ext cx="671822" cy="219944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6523915" y="1980138"/>
            <a:ext cx="5006418" cy="654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.late();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.corre();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1152525"/>
            <a:ext cx="4500556" cy="10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801500" y="2320107"/>
            <a:ext cx="4385495" cy="6532447"/>
            <a:chOff x="0" y="0"/>
            <a:chExt cx="878446" cy="130849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8446" cy="1308496"/>
            </a:xfrm>
            <a:custGeom>
              <a:avLst/>
              <a:gdLst/>
              <a:ahLst/>
              <a:cxnLst/>
              <a:rect l="l" t="t" r="r" b="b"/>
              <a:pathLst>
                <a:path w="878446" h="1308496">
                  <a:moveTo>
                    <a:pt x="0" y="0"/>
                  </a:moveTo>
                  <a:lnTo>
                    <a:pt x="878446" y="0"/>
                  </a:lnTo>
                  <a:lnTo>
                    <a:pt x="878446" y="1308496"/>
                  </a:lnTo>
                  <a:lnTo>
                    <a:pt x="0" y="130849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938875" y="2159817"/>
            <a:ext cx="4476925" cy="6508850"/>
            <a:chOff x="0" y="0"/>
            <a:chExt cx="896760" cy="130377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96760" cy="1303770"/>
            </a:xfrm>
            <a:custGeom>
              <a:avLst/>
              <a:gdLst/>
              <a:ahLst/>
              <a:cxnLst/>
              <a:rect l="l" t="t" r="r" b="b"/>
              <a:pathLst>
                <a:path w="896760" h="1303770">
                  <a:moveTo>
                    <a:pt x="0" y="0"/>
                  </a:moveTo>
                  <a:lnTo>
                    <a:pt x="896760" y="0"/>
                  </a:lnTo>
                  <a:lnTo>
                    <a:pt x="896760" y="1303770"/>
                  </a:lnTo>
                  <a:lnTo>
                    <a:pt x="0" y="130377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938875" y="2159817"/>
            <a:ext cx="4476925" cy="421052"/>
            <a:chOff x="0" y="0"/>
            <a:chExt cx="1228057" cy="115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228057" cy="115498"/>
            </a:xfrm>
            <a:custGeom>
              <a:avLst/>
              <a:gdLst/>
              <a:ahLst/>
              <a:cxnLst/>
              <a:rect l="l" t="t" r="r" b="b"/>
              <a:pathLst>
                <a:path w="1228057" h="115498">
                  <a:moveTo>
                    <a:pt x="0" y="0"/>
                  </a:moveTo>
                  <a:lnTo>
                    <a:pt x="1228057" y="0"/>
                  </a:lnTo>
                  <a:lnTo>
                    <a:pt x="122805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7"/>
                </a:lnSpc>
              </a:pPr>
              <a:endParaRPr/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rcRect t="25116" r="5098" b="33458"/>
          <a:stretch>
            <a:fillRect/>
          </a:stretch>
        </p:blipFill>
        <p:spPr>
          <a:xfrm>
            <a:off x="13046242" y="2260372"/>
            <a:ext cx="671822" cy="219944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3160862" y="2705510"/>
            <a:ext cx="3814363" cy="572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Morcego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ecolocaliza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voa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.ecolocaliza();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endParaRPr lang="en-US" sz="1564">
              <a:solidFill>
                <a:srgbClr val="FBF3E4"/>
              </a:solidFill>
              <a:latin typeface="Fira Code"/>
            </a:endParaR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.voa();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44877" y="1093867"/>
            <a:ext cx="8532553" cy="159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734269" y="3364484"/>
            <a:ext cx="5893816" cy="5893816"/>
            <a:chOff x="0" y="0"/>
            <a:chExt cx="7858421" cy="78584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7" name="AutoShape 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w="50800" cap="flat">
              <a:solidFill>
                <a:srgbClr val="FBF3E4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07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506900" y="2311045"/>
              <a:ext cx="2851814" cy="412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l="l" t="t" r="r" b="b"/>
                <a:pathLst>
                  <a:path w="976102" h="967675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l="l" t="t" r="r" b="b"/>
                <a:pathLst>
                  <a:path w="1039602" h="1031175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0" name="TextBox 40"/>
            <p:cNvSpPr txBox="1"/>
            <p:nvPr/>
          </p:nvSpPr>
          <p:spPr>
            <a:xfrm>
              <a:off x="4644287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4644287" y="5824978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8594" y="1644299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69514" y="5883471"/>
              <a:ext cx="2851814" cy="412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8272219" y="2211033"/>
            <a:ext cx="5270905" cy="1641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r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Microsoft Office PowerPoint</Application>
  <PresentationFormat>Personalizar</PresentationFormat>
  <Paragraphs>407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8" baseType="lpstr">
      <vt:lpstr>Garet Bold</vt:lpstr>
      <vt:lpstr>Fira Code</vt:lpstr>
      <vt:lpstr>Calibri</vt:lpstr>
      <vt:lpstr>Bebas Neue</vt:lpstr>
      <vt:lpstr>Poppins</vt:lpstr>
      <vt:lpstr>Glacial Indifference Bold</vt:lpstr>
      <vt:lpstr>Montserrat Bold</vt:lpstr>
      <vt:lpstr>Glacial Indifference</vt:lpstr>
      <vt:lpstr>Bebas Neue Bold</vt:lpstr>
      <vt:lpstr>Arial</vt:lpstr>
      <vt:lpstr>Poppins Bold</vt:lpstr>
      <vt:lpstr>Montserrat</vt:lpstr>
      <vt:lpstr>Brittany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#8 - Introdução à Orientação a Objetos</dc:title>
  <cp:lastModifiedBy>Rafael Correa Alves</cp:lastModifiedBy>
  <cp:revision>2</cp:revision>
  <dcterms:created xsi:type="dcterms:W3CDTF">2006-08-16T00:00:00Z</dcterms:created>
  <dcterms:modified xsi:type="dcterms:W3CDTF">2023-01-26T00:56:45Z</dcterms:modified>
  <dc:identifier>DAFMyg8Y61g</dc:identifier>
</cp:coreProperties>
</file>