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8288000" cy="10287000"/>
  <p:notesSz cx="6858000" cy="9144000"/>
  <p:embeddedFontLst>
    <p:embeddedFont>
      <p:font typeface="Bebas Neue" panose="020B0606020202050201" pitchFamily="34" charset="0"/>
      <p:regular r:id="rId46"/>
    </p:embeddedFont>
    <p:embeddedFont>
      <p:font typeface="Bebas Neue Bold" panose="020B0604020202020204" charset="0"/>
      <p:regular r:id="rId47"/>
    </p:embeddedFont>
    <p:embeddedFont>
      <p:font typeface="Brittany" panose="020B0604020202020204" charset="0"/>
      <p:regular r:id="rId48"/>
    </p:embeddedFon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Fira Code" panose="020B0809050000020004" pitchFamily="49" charset="0"/>
      <p:regular r:id="rId53"/>
      <p:bold r:id="rId54"/>
    </p:embeddedFont>
    <p:embeddedFont>
      <p:font typeface="Garet Bold" panose="020B0604020202020204" charset="0"/>
      <p:regular r:id="rId55"/>
    </p:embeddedFont>
    <p:embeddedFont>
      <p:font typeface="Glacial Indifference" panose="020B0604020202020204" charset="0"/>
      <p:regular r:id="rId56"/>
    </p:embeddedFont>
    <p:embeddedFont>
      <p:font typeface="Glacial Indifference Bold" panose="020B0604020202020204" charset="0"/>
      <p:regular r:id="rId57"/>
    </p:embeddedFont>
    <p:embeddedFont>
      <p:font typeface="Montserrat" panose="00000500000000000000" pitchFamily="2" charset="0"/>
      <p:regular r:id="rId58"/>
      <p:bold r:id="rId59"/>
      <p:italic r:id="rId60"/>
      <p:boldItalic r:id="rId61"/>
    </p:embeddedFont>
    <p:embeddedFont>
      <p:font typeface="Montserrat Bold" panose="00000800000000000000" charset="0"/>
      <p:regular r:id="rId62"/>
    </p:embeddedFont>
    <p:embeddedFont>
      <p:font typeface="Poppins" panose="00000500000000000000" pitchFamily="2" charset="0"/>
      <p:regular r:id="rId63"/>
    </p:embeddedFont>
    <p:embeddedFont>
      <p:font typeface="Poppins Bold" panose="00000800000000000000" charset="0"/>
      <p:regular r:id="rId6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openxmlformats.org/officeDocument/2006/relationships/font" Target="fonts/font18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1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64" Type="http://schemas.openxmlformats.org/officeDocument/2006/relationships/font" Target="fonts/font19.fntdata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font" Target="fonts/font14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62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font" Target="fonts/font15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draw.io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uml.org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marketplace.visualstudio.com/items?itemName=AlexShen.classdiagram-ts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696932" y="7681132"/>
            <a:ext cx="5012346" cy="781940"/>
            <a:chOff x="0" y="0"/>
            <a:chExt cx="6609980" cy="1031175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6546479" cy="967675"/>
            </a:xfrm>
            <a:custGeom>
              <a:avLst/>
              <a:gdLst/>
              <a:ahLst/>
              <a:cxnLst/>
              <a:rect l="l" t="t" r="r" b="b"/>
              <a:pathLst>
                <a:path w="6546479" h="967675">
                  <a:moveTo>
                    <a:pt x="6453770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873695"/>
                  </a:lnTo>
                  <a:cubicBezTo>
                    <a:pt x="6546479" y="925765"/>
                    <a:pt x="6504570" y="967675"/>
                    <a:pt x="6453770" y="967675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6609979" cy="1031175"/>
            </a:xfrm>
            <a:custGeom>
              <a:avLst/>
              <a:gdLst/>
              <a:ahLst/>
              <a:cxnLst/>
              <a:rect l="l" t="t" r="r" b="b"/>
              <a:pathLst>
                <a:path w="6609979" h="1031175">
                  <a:moveTo>
                    <a:pt x="6485520" y="59690"/>
                  </a:moveTo>
                  <a:cubicBezTo>
                    <a:pt x="6521079" y="59690"/>
                    <a:pt x="6550289" y="88900"/>
                    <a:pt x="6550289" y="124460"/>
                  </a:cubicBezTo>
                  <a:lnTo>
                    <a:pt x="6550289" y="906715"/>
                  </a:lnTo>
                  <a:cubicBezTo>
                    <a:pt x="6550289" y="942275"/>
                    <a:pt x="6521079" y="971485"/>
                    <a:pt x="6485520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6485520" y="1031175"/>
                  </a:lnTo>
                  <a:cubicBezTo>
                    <a:pt x="6554100" y="1031175"/>
                    <a:pt x="6609979" y="975295"/>
                    <a:pt x="6609979" y="906715"/>
                  </a:cubicBezTo>
                  <a:lnTo>
                    <a:pt x="6609979" y="124460"/>
                  </a:lnTo>
                  <a:cubicBezTo>
                    <a:pt x="6609979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6169118" y="946326"/>
            <a:ext cx="1090182" cy="277427"/>
            <a:chOff x="0" y="0"/>
            <a:chExt cx="1453576" cy="369903"/>
          </a:xfrm>
        </p:grpSpPr>
        <p:grpSp>
          <p:nvGrpSpPr>
            <p:cNvPr id="6" name="Group 6"/>
            <p:cNvGrpSpPr/>
            <p:nvPr/>
          </p:nvGrpSpPr>
          <p:grpSpPr>
            <a:xfrm>
              <a:off x="1083673" y="0"/>
              <a:ext cx="369903" cy="369903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8" name="Group 8"/>
            <p:cNvGrpSpPr/>
            <p:nvPr/>
          </p:nvGrpSpPr>
          <p:grpSpPr>
            <a:xfrm>
              <a:off x="541837" y="0"/>
              <a:ext cx="369903" cy="369903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0" y="0"/>
              <a:ext cx="369903" cy="36990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12" name="TextBox 12"/>
          <p:cNvSpPr txBox="1"/>
          <p:nvPr/>
        </p:nvSpPr>
        <p:spPr>
          <a:xfrm>
            <a:off x="9921161" y="7804966"/>
            <a:ext cx="4582676" cy="522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0"/>
              </a:lnSpc>
            </a:pPr>
            <a:r>
              <a:rPr lang="en-US" sz="3043" spc="456">
                <a:solidFill>
                  <a:srgbClr val="000000"/>
                </a:solidFill>
                <a:latin typeface="Bebas Neue"/>
              </a:rPr>
              <a:t>by Rafa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8724357"/>
            <a:ext cx="4077715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rafael_c_alves@hotmail.com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777332"/>
            <a:ext cx="5327435" cy="581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SENAC/São Leopoldo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557061" y="3720392"/>
            <a:ext cx="8752774" cy="1958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ORIENTAÇÃO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767613" y="5227495"/>
            <a:ext cx="8752774" cy="1958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OBJETOS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500904" y="4823386"/>
            <a:ext cx="1710461" cy="1732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088"/>
              </a:lnSpc>
            </a:pPr>
            <a:r>
              <a:rPr lang="en-US" sz="13088">
                <a:solidFill>
                  <a:srgbClr val="B91646"/>
                </a:solidFill>
                <a:latin typeface="Brittany"/>
              </a:rPr>
              <a:t>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280027" y="2223887"/>
            <a:ext cx="5727946" cy="1460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22"/>
              </a:lnSpc>
            </a:pPr>
            <a:r>
              <a:rPr lang="en-US" sz="10922" dirty="0" err="1">
                <a:solidFill>
                  <a:srgbClr val="B91646"/>
                </a:solidFill>
                <a:latin typeface="Brittany"/>
              </a:rPr>
              <a:t>introdução</a:t>
            </a:r>
            <a:r>
              <a:rPr lang="en-US" sz="10922" dirty="0">
                <a:solidFill>
                  <a:srgbClr val="B91646"/>
                </a:solidFill>
                <a:latin typeface="Brittany"/>
              </a:rPr>
              <a:t> à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961435" y="5709789"/>
            <a:ext cx="8752774" cy="1959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B91646"/>
                </a:solidFill>
                <a:latin typeface="Bebas Neue Bold"/>
              </a:rPr>
              <a:t>#6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72199" y="3132013"/>
            <a:ext cx="4315881" cy="5643349"/>
            <a:chOff x="0" y="0"/>
            <a:chExt cx="864502" cy="113040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64502" cy="1130403"/>
            </a:xfrm>
            <a:custGeom>
              <a:avLst/>
              <a:gdLst/>
              <a:ahLst/>
              <a:cxnLst/>
              <a:rect l="l" t="t" r="r" b="b"/>
              <a:pathLst>
                <a:path w="864502" h="1130403">
                  <a:moveTo>
                    <a:pt x="0" y="0"/>
                  </a:moveTo>
                  <a:lnTo>
                    <a:pt x="864502" y="0"/>
                  </a:lnTo>
                  <a:lnTo>
                    <a:pt x="864502" y="1130403"/>
                  </a:lnTo>
                  <a:lnTo>
                    <a:pt x="0" y="113040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09575" y="2971723"/>
            <a:ext cx="4396601" cy="5668996"/>
            <a:chOff x="0" y="0"/>
            <a:chExt cx="880671" cy="113554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80671" cy="1135541"/>
            </a:xfrm>
            <a:custGeom>
              <a:avLst/>
              <a:gdLst/>
              <a:ahLst/>
              <a:cxnLst/>
              <a:rect l="l" t="t" r="r" b="b"/>
              <a:pathLst>
                <a:path w="880671" h="1135541">
                  <a:moveTo>
                    <a:pt x="0" y="0"/>
                  </a:moveTo>
                  <a:lnTo>
                    <a:pt x="880671" y="0"/>
                  </a:lnTo>
                  <a:lnTo>
                    <a:pt x="880671" y="1135541"/>
                  </a:lnTo>
                  <a:lnTo>
                    <a:pt x="0" y="1135541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09575" y="2971723"/>
            <a:ext cx="4396601" cy="421052"/>
            <a:chOff x="0" y="0"/>
            <a:chExt cx="1206023" cy="1154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06023" cy="115498"/>
            </a:xfrm>
            <a:custGeom>
              <a:avLst/>
              <a:gdLst/>
              <a:ahLst/>
              <a:cxnLst/>
              <a:rect l="l" t="t" r="r" b="b"/>
              <a:pathLst>
                <a:path w="1206023" h="115498">
                  <a:moveTo>
                    <a:pt x="0" y="0"/>
                  </a:moveTo>
                  <a:lnTo>
                    <a:pt x="1206023" y="0"/>
                  </a:lnTo>
                  <a:lnTo>
                    <a:pt x="1206023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116942" y="3072277"/>
            <a:ext cx="671822" cy="219944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231562" y="3517415"/>
            <a:ext cx="3575928" cy="4903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4">
                <a:solidFill>
                  <a:srgbClr val="FE8CFE"/>
                </a:solidFill>
                <a:latin typeface="Fira Code"/>
              </a:rPr>
              <a:t>abstract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Mamifero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cor: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.cor = cor;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amamenta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3ABDC4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endParaRPr lang="en-US" sz="1564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fazCoco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Coco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abstract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comunica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abstract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desloca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6164553" y="1594735"/>
            <a:ext cx="5517783" cy="7257819"/>
            <a:chOff x="0" y="0"/>
            <a:chExt cx="1105252" cy="145379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05252" cy="1453794"/>
            </a:xfrm>
            <a:custGeom>
              <a:avLst/>
              <a:gdLst/>
              <a:ahLst/>
              <a:cxnLst/>
              <a:rect l="l" t="t" r="r" b="b"/>
              <a:pathLst>
                <a:path w="1105252" h="1453794">
                  <a:moveTo>
                    <a:pt x="0" y="0"/>
                  </a:moveTo>
                  <a:lnTo>
                    <a:pt x="1105252" y="0"/>
                  </a:lnTo>
                  <a:lnTo>
                    <a:pt x="1105252" y="1453794"/>
                  </a:lnTo>
                  <a:lnTo>
                    <a:pt x="0" y="145379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301928" y="1434445"/>
            <a:ext cx="5663683" cy="7251914"/>
            <a:chOff x="0" y="0"/>
            <a:chExt cx="1134476" cy="145261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134476" cy="1452611"/>
            </a:xfrm>
            <a:custGeom>
              <a:avLst/>
              <a:gdLst/>
              <a:ahLst/>
              <a:cxnLst/>
              <a:rect l="l" t="t" r="r" b="b"/>
              <a:pathLst>
                <a:path w="1134476" h="1452611">
                  <a:moveTo>
                    <a:pt x="0" y="0"/>
                  </a:moveTo>
                  <a:lnTo>
                    <a:pt x="1134476" y="0"/>
                  </a:lnTo>
                  <a:lnTo>
                    <a:pt x="1134476" y="1452611"/>
                  </a:lnTo>
                  <a:lnTo>
                    <a:pt x="0" y="1452611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301928" y="1434445"/>
            <a:ext cx="5663683" cy="421052"/>
            <a:chOff x="0" y="0"/>
            <a:chExt cx="1553594" cy="115498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553594" cy="115498"/>
            </a:xfrm>
            <a:custGeom>
              <a:avLst/>
              <a:gdLst/>
              <a:ahLst/>
              <a:cxnLst/>
              <a:rect l="l" t="t" r="r" b="b"/>
              <a:pathLst>
                <a:path w="1553594" h="115498">
                  <a:moveTo>
                    <a:pt x="0" y="0"/>
                  </a:moveTo>
                  <a:lnTo>
                    <a:pt x="1553594" y="0"/>
                  </a:lnTo>
                  <a:lnTo>
                    <a:pt x="1553594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6409295" y="1535000"/>
            <a:ext cx="671822" cy="219944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6523915" y="1980138"/>
            <a:ext cx="5006418" cy="654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4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Cachorro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extends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Mamifero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raca: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raca: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 string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super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(cor)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.raca = raca;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private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late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3ABDC4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endParaRPr lang="en-US" sz="1564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private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corre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      </a:t>
            </a:r>
          </a:p>
          <a:p>
            <a:pPr>
              <a:lnSpc>
                <a:spcPts val="2189"/>
              </a:lnSpc>
            </a:pPr>
            <a:endParaRPr lang="en-US" sz="1564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comunica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.late();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endParaRPr lang="en-US" sz="1564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desloca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.corre();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28700" y="1152525"/>
            <a:ext cx="4500556" cy="101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POLIMORFISMO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2801500" y="2320107"/>
            <a:ext cx="4385495" cy="6532447"/>
            <a:chOff x="0" y="0"/>
            <a:chExt cx="878446" cy="1308496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78446" cy="1308496"/>
            </a:xfrm>
            <a:custGeom>
              <a:avLst/>
              <a:gdLst/>
              <a:ahLst/>
              <a:cxnLst/>
              <a:rect l="l" t="t" r="r" b="b"/>
              <a:pathLst>
                <a:path w="878446" h="1308496">
                  <a:moveTo>
                    <a:pt x="0" y="0"/>
                  </a:moveTo>
                  <a:lnTo>
                    <a:pt x="878446" y="0"/>
                  </a:lnTo>
                  <a:lnTo>
                    <a:pt x="878446" y="1308496"/>
                  </a:lnTo>
                  <a:lnTo>
                    <a:pt x="0" y="130849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2938875" y="2159817"/>
            <a:ext cx="4476925" cy="6508850"/>
            <a:chOff x="0" y="0"/>
            <a:chExt cx="896760" cy="130377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96760" cy="1303770"/>
            </a:xfrm>
            <a:custGeom>
              <a:avLst/>
              <a:gdLst/>
              <a:ahLst/>
              <a:cxnLst/>
              <a:rect l="l" t="t" r="r" b="b"/>
              <a:pathLst>
                <a:path w="896760" h="1303770">
                  <a:moveTo>
                    <a:pt x="0" y="0"/>
                  </a:moveTo>
                  <a:lnTo>
                    <a:pt x="896760" y="0"/>
                  </a:lnTo>
                  <a:lnTo>
                    <a:pt x="896760" y="1303770"/>
                  </a:lnTo>
                  <a:lnTo>
                    <a:pt x="0" y="1303770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2938875" y="2159817"/>
            <a:ext cx="4476925" cy="421052"/>
            <a:chOff x="0" y="0"/>
            <a:chExt cx="1228057" cy="115498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228057" cy="115498"/>
            </a:xfrm>
            <a:custGeom>
              <a:avLst/>
              <a:gdLst/>
              <a:ahLst/>
              <a:cxnLst/>
              <a:rect l="l" t="t" r="r" b="b"/>
              <a:pathLst>
                <a:path w="1228057" h="115498">
                  <a:moveTo>
                    <a:pt x="0" y="0"/>
                  </a:moveTo>
                  <a:lnTo>
                    <a:pt x="1228057" y="0"/>
                  </a:lnTo>
                  <a:lnTo>
                    <a:pt x="1228057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34" name="Picture 34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3046242" y="2260372"/>
            <a:ext cx="671822" cy="219944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13160862" y="2705510"/>
            <a:ext cx="3814363" cy="5724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4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Morcego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extends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Mamifero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super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(cor)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private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ecolocaliza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3ABDC4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endParaRPr lang="en-US" sz="1564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private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voa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      </a:t>
            </a:r>
          </a:p>
          <a:p>
            <a:pPr>
              <a:lnSpc>
                <a:spcPts val="2189"/>
              </a:lnSpc>
            </a:pPr>
            <a:endParaRPr lang="en-US" sz="1564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comunica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.ecolocaliza();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endParaRPr lang="en-US" sz="1564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desloca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.voa();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52525"/>
            <a:ext cx="4500556" cy="101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POLIMORFISMO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696875" y="2999019"/>
            <a:ext cx="3288983" cy="2091328"/>
            <a:chOff x="0" y="0"/>
            <a:chExt cx="525629" cy="33422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25629" cy="334226"/>
            </a:xfrm>
            <a:custGeom>
              <a:avLst/>
              <a:gdLst/>
              <a:ahLst/>
              <a:cxnLst/>
              <a:rect l="l" t="t" r="r" b="b"/>
              <a:pathLst>
                <a:path w="525629" h="334226">
                  <a:moveTo>
                    <a:pt x="0" y="0"/>
                  </a:moveTo>
                  <a:lnTo>
                    <a:pt x="525629" y="0"/>
                  </a:lnTo>
                  <a:lnTo>
                    <a:pt x="525629" y="334226"/>
                  </a:lnTo>
                  <a:lnTo>
                    <a:pt x="0" y="33422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869057" y="2798117"/>
            <a:ext cx="3285728" cy="2088146"/>
            <a:chOff x="0" y="0"/>
            <a:chExt cx="525109" cy="33371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25109" cy="333717"/>
            </a:xfrm>
            <a:custGeom>
              <a:avLst/>
              <a:gdLst/>
              <a:ahLst/>
              <a:cxnLst/>
              <a:rect l="l" t="t" r="r" b="b"/>
              <a:pathLst>
                <a:path w="525109" h="333717">
                  <a:moveTo>
                    <a:pt x="0" y="0"/>
                  </a:moveTo>
                  <a:lnTo>
                    <a:pt x="525109" y="0"/>
                  </a:lnTo>
                  <a:lnTo>
                    <a:pt x="525109" y="333717"/>
                  </a:lnTo>
                  <a:lnTo>
                    <a:pt x="0" y="33371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869057" y="2798117"/>
            <a:ext cx="3285728" cy="527734"/>
            <a:chOff x="0" y="0"/>
            <a:chExt cx="719103" cy="1154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19103" cy="115498"/>
            </a:xfrm>
            <a:custGeom>
              <a:avLst/>
              <a:gdLst/>
              <a:ahLst/>
              <a:cxnLst/>
              <a:rect l="l" t="t" r="r" b="b"/>
              <a:pathLst>
                <a:path w="719103" h="115498">
                  <a:moveTo>
                    <a:pt x="0" y="0"/>
                  </a:moveTo>
                  <a:lnTo>
                    <a:pt x="719103" y="0"/>
                  </a:lnTo>
                  <a:lnTo>
                    <a:pt x="719103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3003627" y="2924148"/>
            <a:ext cx="842041" cy="275671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3147289" y="3467848"/>
            <a:ext cx="2838569" cy="1017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44"/>
              </a:lnSpc>
            </a:pPr>
            <a:r>
              <a:rPr lang="en-US" sz="1960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Guia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guia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  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2782966" y="5931711"/>
            <a:ext cx="3371819" cy="2091328"/>
            <a:chOff x="0" y="0"/>
            <a:chExt cx="538867" cy="33422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38867" cy="334226"/>
            </a:xfrm>
            <a:custGeom>
              <a:avLst/>
              <a:gdLst/>
              <a:ahLst/>
              <a:cxnLst/>
              <a:rect l="l" t="t" r="r" b="b"/>
              <a:pathLst>
                <a:path w="538867" h="334226">
                  <a:moveTo>
                    <a:pt x="0" y="0"/>
                  </a:moveTo>
                  <a:lnTo>
                    <a:pt x="538867" y="0"/>
                  </a:lnTo>
                  <a:lnTo>
                    <a:pt x="538867" y="334226"/>
                  </a:lnTo>
                  <a:lnTo>
                    <a:pt x="0" y="33422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955148" y="5730809"/>
            <a:ext cx="3462656" cy="2088146"/>
            <a:chOff x="0" y="0"/>
            <a:chExt cx="553384" cy="33371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53384" cy="333717"/>
            </a:xfrm>
            <a:custGeom>
              <a:avLst/>
              <a:gdLst/>
              <a:ahLst/>
              <a:cxnLst/>
              <a:rect l="l" t="t" r="r" b="b"/>
              <a:pathLst>
                <a:path w="553384" h="333717">
                  <a:moveTo>
                    <a:pt x="0" y="0"/>
                  </a:moveTo>
                  <a:lnTo>
                    <a:pt x="553384" y="0"/>
                  </a:lnTo>
                  <a:lnTo>
                    <a:pt x="553384" y="333717"/>
                  </a:lnTo>
                  <a:lnTo>
                    <a:pt x="0" y="33371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955148" y="5730809"/>
            <a:ext cx="3462656" cy="527734"/>
            <a:chOff x="0" y="0"/>
            <a:chExt cx="757825" cy="11549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757825" cy="115498"/>
            </a:xfrm>
            <a:custGeom>
              <a:avLst/>
              <a:gdLst/>
              <a:ahLst/>
              <a:cxnLst/>
              <a:rect l="l" t="t" r="r" b="b"/>
              <a:pathLst>
                <a:path w="757825" h="115498">
                  <a:moveTo>
                    <a:pt x="0" y="0"/>
                  </a:moveTo>
                  <a:lnTo>
                    <a:pt x="757825" y="0"/>
                  </a:lnTo>
                  <a:lnTo>
                    <a:pt x="75782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3089718" y="5856840"/>
            <a:ext cx="842041" cy="275671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3233380" y="6400539"/>
            <a:ext cx="2987873" cy="1017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44"/>
              </a:lnSpc>
            </a:pPr>
            <a:r>
              <a:rPr lang="en-US" sz="1960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Cacador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rastreia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7576927" y="1769791"/>
            <a:ext cx="9113997" cy="6948322"/>
            <a:chOff x="0" y="0"/>
            <a:chExt cx="1456553" cy="1110446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456553" cy="1110446"/>
            </a:xfrm>
            <a:custGeom>
              <a:avLst/>
              <a:gdLst/>
              <a:ahLst/>
              <a:cxnLst/>
              <a:rect l="l" t="t" r="r" b="b"/>
              <a:pathLst>
                <a:path w="1456553" h="1110446">
                  <a:moveTo>
                    <a:pt x="0" y="0"/>
                  </a:moveTo>
                  <a:lnTo>
                    <a:pt x="1456553" y="0"/>
                  </a:lnTo>
                  <a:lnTo>
                    <a:pt x="1456553" y="1110446"/>
                  </a:lnTo>
                  <a:lnTo>
                    <a:pt x="0" y="111044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7749109" y="1568888"/>
            <a:ext cx="9171268" cy="6994339"/>
            <a:chOff x="0" y="0"/>
            <a:chExt cx="1465706" cy="1117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465706" cy="1117800"/>
            </a:xfrm>
            <a:custGeom>
              <a:avLst/>
              <a:gdLst/>
              <a:ahLst/>
              <a:cxnLst/>
              <a:rect l="l" t="t" r="r" b="b"/>
              <a:pathLst>
                <a:path w="1465706" h="1117800">
                  <a:moveTo>
                    <a:pt x="0" y="0"/>
                  </a:moveTo>
                  <a:lnTo>
                    <a:pt x="1465706" y="0"/>
                  </a:lnTo>
                  <a:lnTo>
                    <a:pt x="1465706" y="1117800"/>
                  </a:lnTo>
                  <a:lnTo>
                    <a:pt x="0" y="1117800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7749109" y="1568888"/>
            <a:ext cx="9171268" cy="527734"/>
            <a:chOff x="0" y="0"/>
            <a:chExt cx="2007192" cy="115498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2007192" cy="115498"/>
            </a:xfrm>
            <a:custGeom>
              <a:avLst/>
              <a:gdLst/>
              <a:ahLst/>
              <a:cxnLst/>
              <a:rect l="l" t="t" r="r" b="b"/>
              <a:pathLst>
                <a:path w="2007192" h="115498">
                  <a:moveTo>
                    <a:pt x="0" y="0"/>
                  </a:moveTo>
                  <a:lnTo>
                    <a:pt x="2007192" y="0"/>
                  </a:lnTo>
                  <a:lnTo>
                    <a:pt x="2007192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34" name="Picture 34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7883679" y="1694919"/>
            <a:ext cx="842041" cy="275671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8027340" y="2238619"/>
            <a:ext cx="8663583" cy="6160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44"/>
              </a:lnSpc>
            </a:pPr>
            <a:r>
              <a:rPr lang="en-US" sz="1960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Cachorro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extends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Mamifero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implements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Guia, Cacador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raca: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raca: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 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super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(cor)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.raca = raca;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</a:t>
            </a:r>
            <a:r>
              <a:rPr lang="en-US" sz="1960">
                <a:solidFill>
                  <a:srgbClr val="D9D9D9"/>
                </a:solidFill>
                <a:latin typeface="Fira Code"/>
              </a:rPr>
              <a:t> // métodos</a:t>
            </a:r>
          </a:p>
          <a:p>
            <a:pPr>
              <a:lnSpc>
                <a:spcPts val="2744"/>
              </a:lnSpc>
            </a:pPr>
            <a:endParaRPr lang="en-US" sz="1960">
              <a:solidFill>
                <a:srgbClr val="D9D9D9"/>
              </a:solidFill>
              <a:latin typeface="Fira Code"/>
            </a:endParaRP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ratreia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</a:t>
            </a:r>
            <a:r>
              <a:rPr lang="en-US" sz="1960">
                <a:solidFill>
                  <a:srgbClr val="D9D9D9"/>
                </a:solidFill>
                <a:latin typeface="Fira Code"/>
              </a:rPr>
              <a:t> 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endParaRPr lang="en-US" sz="1960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guia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D9D9D9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52525"/>
            <a:ext cx="4500556" cy="101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POLIMORFISMO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43723" y="2695419"/>
            <a:ext cx="3885533" cy="3693239"/>
            <a:chOff x="0" y="0"/>
            <a:chExt cx="5180711" cy="4924319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5180711" cy="4924319"/>
              <a:chOff x="0" y="0"/>
              <a:chExt cx="18218478" cy="17316851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31750" y="31750"/>
                <a:ext cx="18154979" cy="17253352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17253352">
                    <a:moveTo>
                      <a:pt x="18062268" y="17253352"/>
                    </a:moveTo>
                    <a:lnTo>
                      <a:pt x="92710" y="17253352"/>
                    </a:lnTo>
                    <a:cubicBezTo>
                      <a:pt x="41910" y="17253352"/>
                      <a:pt x="0" y="17211441"/>
                      <a:pt x="0" y="17160641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7159371"/>
                    </a:lnTo>
                    <a:cubicBezTo>
                      <a:pt x="18154979" y="17211441"/>
                      <a:pt x="18113068" y="17253352"/>
                      <a:pt x="18062268" y="17253352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0" y="0"/>
                <a:ext cx="18218479" cy="17316852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17316852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7192391"/>
                    </a:lnTo>
                    <a:cubicBezTo>
                      <a:pt x="18158788" y="17227952"/>
                      <a:pt x="18129579" y="17257162"/>
                      <a:pt x="18094018" y="17257162"/>
                    </a:cubicBezTo>
                    <a:lnTo>
                      <a:pt x="124460" y="17257162"/>
                    </a:lnTo>
                    <a:cubicBezTo>
                      <a:pt x="88900" y="17257162"/>
                      <a:pt x="59690" y="17227952"/>
                      <a:pt x="59690" y="1719239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92391"/>
                    </a:lnTo>
                    <a:cubicBezTo>
                      <a:pt x="0" y="17260971"/>
                      <a:pt x="55880" y="17316852"/>
                      <a:pt x="124460" y="17316852"/>
                    </a:cubicBezTo>
                    <a:lnTo>
                      <a:pt x="18094018" y="17316852"/>
                    </a:lnTo>
                    <a:cubicBezTo>
                      <a:pt x="18162598" y="17316852"/>
                      <a:pt x="18218479" y="17260971"/>
                      <a:pt x="18218479" y="17192391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199308" y="105302"/>
              <a:ext cx="4782096" cy="15054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71"/>
                </a:lnSpc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&lt;interface&gt;</a:t>
              </a:r>
            </a:p>
            <a:p>
              <a:pPr marL="0" lvl="0" indent="0" algn="ctr">
                <a:lnSpc>
                  <a:spcPts val="4671"/>
                </a:lnSpc>
                <a:spcBef>
                  <a:spcPct val="0"/>
                </a:spcBef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Cacador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1929677"/>
              <a:ext cx="5180711" cy="0"/>
            </a:xfrm>
            <a:prstGeom prst="line">
              <a:avLst/>
            </a:prstGeom>
            <a:ln w="16786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" name="AutoShape 9"/>
            <p:cNvSpPr/>
            <p:nvPr/>
          </p:nvSpPr>
          <p:spPr>
            <a:xfrm>
              <a:off x="0" y="3242730"/>
              <a:ext cx="5180711" cy="0"/>
            </a:xfrm>
            <a:prstGeom prst="line">
              <a:avLst/>
            </a:prstGeom>
            <a:ln w="16786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289069" y="3809778"/>
              <a:ext cx="4692334" cy="7110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4671"/>
                </a:lnSpc>
                <a:spcBef>
                  <a:spcPct val="0"/>
                </a:spcBef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rastreia(): void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181234" y="4934608"/>
            <a:ext cx="1562949" cy="417760"/>
            <a:chOff x="0" y="0"/>
            <a:chExt cx="570168" cy="152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0181234" y="2545996"/>
            <a:ext cx="1562949" cy="417760"/>
            <a:chOff x="0" y="0"/>
            <a:chExt cx="570168" cy="1524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0181234" y="5583387"/>
            <a:ext cx="7078066" cy="84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 Bold"/>
              </a:rPr>
              <a:t>NÃO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permite a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IMPLEMENTAÇÃO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de métodos.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TODOS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os métodos são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ABSTRATOS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181234" y="3192356"/>
            <a:ext cx="7078066" cy="1275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 Bold"/>
              </a:rPr>
              <a:t>INTERFACES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podem ser vistas como classes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ABSTRATAS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mais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LIMITADAS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. Também não podem ser instanciadas diretamente.  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4973198" y="5448921"/>
            <a:ext cx="3885533" cy="3693239"/>
            <a:chOff x="0" y="0"/>
            <a:chExt cx="5180711" cy="4924319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5180711" cy="4924319"/>
              <a:chOff x="0" y="0"/>
              <a:chExt cx="18218478" cy="17316851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31750" y="31750"/>
                <a:ext cx="18154979" cy="17253352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17253352">
                    <a:moveTo>
                      <a:pt x="18062268" y="17253352"/>
                    </a:moveTo>
                    <a:lnTo>
                      <a:pt x="92710" y="17253352"/>
                    </a:lnTo>
                    <a:cubicBezTo>
                      <a:pt x="41910" y="17253352"/>
                      <a:pt x="0" y="17211441"/>
                      <a:pt x="0" y="17160641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7159371"/>
                    </a:lnTo>
                    <a:cubicBezTo>
                      <a:pt x="18154979" y="17211441"/>
                      <a:pt x="18113068" y="17253352"/>
                      <a:pt x="18062268" y="17253352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20" name="Freeform 20"/>
              <p:cNvSpPr/>
              <p:nvPr/>
            </p:nvSpPr>
            <p:spPr>
              <a:xfrm>
                <a:off x="0" y="0"/>
                <a:ext cx="18218479" cy="17316852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17316852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7192391"/>
                    </a:lnTo>
                    <a:cubicBezTo>
                      <a:pt x="18158788" y="17227952"/>
                      <a:pt x="18129579" y="17257162"/>
                      <a:pt x="18094018" y="17257162"/>
                    </a:cubicBezTo>
                    <a:lnTo>
                      <a:pt x="124460" y="17257162"/>
                    </a:lnTo>
                    <a:cubicBezTo>
                      <a:pt x="88900" y="17257162"/>
                      <a:pt x="59690" y="17227952"/>
                      <a:pt x="59690" y="1719239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92391"/>
                    </a:lnTo>
                    <a:cubicBezTo>
                      <a:pt x="0" y="17260971"/>
                      <a:pt x="55880" y="17316852"/>
                      <a:pt x="124460" y="17316852"/>
                    </a:cubicBezTo>
                    <a:lnTo>
                      <a:pt x="18094018" y="17316852"/>
                    </a:lnTo>
                    <a:cubicBezTo>
                      <a:pt x="18162598" y="17316852"/>
                      <a:pt x="18218479" y="17260971"/>
                      <a:pt x="18218479" y="17192391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1" name="TextBox 21"/>
            <p:cNvSpPr txBox="1"/>
            <p:nvPr/>
          </p:nvSpPr>
          <p:spPr>
            <a:xfrm>
              <a:off x="199308" y="105302"/>
              <a:ext cx="4782096" cy="15054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71"/>
                </a:lnSpc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&lt;interface&gt;</a:t>
              </a:r>
            </a:p>
            <a:p>
              <a:pPr marL="0" lvl="0" indent="0" algn="ctr">
                <a:lnSpc>
                  <a:spcPts val="4671"/>
                </a:lnSpc>
                <a:spcBef>
                  <a:spcPct val="0"/>
                </a:spcBef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Guia</a:t>
              </a:r>
            </a:p>
          </p:txBody>
        </p:sp>
        <p:sp>
          <p:nvSpPr>
            <p:cNvPr id="22" name="AutoShape 22"/>
            <p:cNvSpPr/>
            <p:nvPr/>
          </p:nvSpPr>
          <p:spPr>
            <a:xfrm>
              <a:off x="0" y="1929677"/>
              <a:ext cx="5180711" cy="0"/>
            </a:xfrm>
            <a:prstGeom prst="line">
              <a:avLst/>
            </a:prstGeom>
            <a:ln w="16786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3" name="AutoShape 23"/>
            <p:cNvSpPr/>
            <p:nvPr/>
          </p:nvSpPr>
          <p:spPr>
            <a:xfrm>
              <a:off x="0" y="3242730"/>
              <a:ext cx="5180711" cy="0"/>
            </a:xfrm>
            <a:prstGeom prst="line">
              <a:avLst/>
            </a:prstGeom>
            <a:ln w="16786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289069" y="3809778"/>
              <a:ext cx="4692334" cy="7110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4671"/>
                </a:lnSpc>
                <a:spcBef>
                  <a:spcPct val="0"/>
                </a:spcBef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guia(): void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0181234" y="6897013"/>
            <a:ext cx="1562949" cy="417760"/>
            <a:chOff x="0" y="0"/>
            <a:chExt cx="570168" cy="1524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105652"/>
            </a:solidFill>
          </p:spPr>
        </p:sp>
      </p:grpSp>
      <p:sp>
        <p:nvSpPr>
          <p:cNvPr id="27" name="TextBox 27"/>
          <p:cNvSpPr txBox="1"/>
          <p:nvPr/>
        </p:nvSpPr>
        <p:spPr>
          <a:xfrm>
            <a:off x="10181234" y="7545792"/>
            <a:ext cx="7078066" cy="84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 Bold"/>
              </a:rPr>
              <a:t>NÃO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permite a definição de atributos.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APENAS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constantes estáticas são permitidas.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4301" y="1097635"/>
            <a:ext cx="6012740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THIS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4361497"/>
            <a:ext cx="7173811" cy="1449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Uma referência à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instância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corrente, ou seja, ao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objeto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em questão. Usado para referenciar os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atributos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e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métodos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daquela instância.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420680" y="2379098"/>
            <a:ext cx="5194905" cy="6535587"/>
            <a:chOff x="0" y="0"/>
            <a:chExt cx="1038942" cy="130706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38942" cy="1307068"/>
            </a:xfrm>
            <a:custGeom>
              <a:avLst/>
              <a:gdLst/>
              <a:ahLst/>
              <a:cxnLst/>
              <a:rect l="l" t="t" r="r" b="b"/>
              <a:pathLst>
                <a:path w="1038942" h="1307068">
                  <a:moveTo>
                    <a:pt x="0" y="0"/>
                  </a:moveTo>
                  <a:lnTo>
                    <a:pt x="1038942" y="0"/>
                  </a:lnTo>
                  <a:lnTo>
                    <a:pt x="1038942" y="1307068"/>
                  </a:lnTo>
                  <a:lnTo>
                    <a:pt x="0" y="130706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535709" y="2218555"/>
            <a:ext cx="5259507" cy="6514207"/>
            <a:chOff x="0" y="0"/>
            <a:chExt cx="1051862" cy="130279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51862" cy="1302792"/>
            </a:xfrm>
            <a:custGeom>
              <a:avLst/>
              <a:gdLst/>
              <a:ahLst/>
              <a:cxnLst/>
              <a:rect l="l" t="t" r="r" b="b"/>
              <a:pathLst>
                <a:path w="1051862" h="1302792">
                  <a:moveTo>
                    <a:pt x="0" y="0"/>
                  </a:moveTo>
                  <a:lnTo>
                    <a:pt x="1051862" y="0"/>
                  </a:lnTo>
                  <a:lnTo>
                    <a:pt x="1051862" y="1302792"/>
                  </a:lnTo>
                  <a:lnTo>
                    <a:pt x="0" y="1302792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535709" y="2218555"/>
            <a:ext cx="5259507" cy="421715"/>
            <a:chOff x="0" y="0"/>
            <a:chExt cx="1440458" cy="11549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40458" cy="115498"/>
            </a:xfrm>
            <a:custGeom>
              <a:avLst/>
              <a:gdLst/>
              <a:ahLst/>
              <a:cxnLst/>
              <a:rect l="l" t="t" r="r" b="b"/>
              <a:pathLst>
                <a:path w="1440458" h="115498">
                  <a:moveTo>
                    <a:pt x="0" y="0"/>
                  </a:moveTo>
                  <a:lnTo>
                    <a:pt x="1440458" y="0"/>
                  </a:lnTo>
                  <a:lnTo>
                    <a:pt x="1440458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0643244" y="2319268"/>
            <a:ext cx="672879" cy="22029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0822600" y="2732598"/>
            <a:ext cx="4624536" cy="5817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40"/>
              </a:lnSpc>
            </a:pPr>
            <a:r>
              <a:rPr lang="en-US" sz="1957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Thing {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57">
                <a:solidFill>
                  <a:srgbClr val="FE8CFE"/>
                </a:solidFill>
                <a:latin typeface="Fira Code"/>
              </a:rPr>
              <a:t>protected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name: 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E8CFE"/>
                </a:solidFill>
                <a:latin typeface="Fira Code"/>
              </a:rPr>
              <a:t>  protected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life: 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E8CFE"/>
                </a:solidFill>
                <a:latin typeface="Fira Code"/>
              </a:rPr>
              <a:t>  protected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destroyed:</a:t>
            </a:r>
            <a:r>
              <a:rPr lang="en-US" sz="1957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57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(name: 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          life: 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.life = life;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.destroyed = </a:t>
            </a:r>
            <a:r>
              <a:rPr lang="en-US" sz="1957">
                <a:solidFill>
                  <a:srgbClr val="7ED957"/>
                </a:solidFill>
                <a:latin typeface="Fira Code"/>
              </a:rPr>
              <a:t>false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.name = name;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0"/>
              </a:lnSpc>
            </a:pPr>
            <a:endParaRPr lang="en-US" sz="1957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57">
                <a:solidFill>
                  <a:srgbClr val="F8BFA7"/>
                </a:solidFill>
                <a:latin typeface="Fira Code"/>
              </a:rPr>
              <a:t>destroy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() {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.life = 0;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.destroyed = </a:t>
            </a:r>
            <a:r>
              <a:rPr lang="en-US" sz="1957">
                <a:solidFill>
                  <a:srgbClr val="7ED957"/>
                </a:solidFill>
                <a:latin typeface="Fira Code"/>
              </a:rPr>
              <a:t>true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; 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4301" y="1097635"/>
            <a:ext cx="6012740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GET/SET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297384"/>
            <a:ext cx="7254825" cy="2421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Utilizado para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expor atributos protegidos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por modificadores de acesso. É importante que seja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usado com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cautela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. Não há sentido em um modificador de acesso se implementados ambos get/set públicos.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6837044"/>
            <a:ext cx="7036440" cy="1449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 Bold"/>
              </a:rPr>
              <a:t>ATENÇÃO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: getters para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atributos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do tipo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boolean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possuem 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prefixo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"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is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" ao invés de "get".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321894" y="484212"/>
            <a:ext cx="4844726" cy="9479117"/>
            <a:chOff x="0" y="0"/>
            <a:chExt cx="968909" cy="18957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68909" cy="1895752"/>
            </a:xfrm>
            <a:custGeom>
              <a:avLst/>
              <a:gdLst/>
              <a:ahLst/>
              <a:cxnLst/>
              <a:rect l="l" t="t" r="r" b="b"/>
              <a:pathLst>
                <a:path w="968909" h="1895752">
                  <a:moveTo>
                    <a:pt x="0" y="0"/>
                  </a:moveTo>
                  <a:lnTo>
                    <a:pt x="968909" y="0"/>
                  </a:lnTo>
                  <a:lnTo>
                    <a:pt x="968909" y="1895752"/>
                  </a:lnTo>
                  <a:lnTo>
                    <a:pt x="0" y="189575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436923" y="323670"/>
            <a:ext cx="4938920" cy="9511062"/>
            <a:chOff x="0" y="0"/>
            <a:chExt cx="987747" cy="19021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87747" cy="1902140"/>
            </a:xfrm>
            <a:custGeom>
              <a:avLst/>
              <a:gdLst/>
              <a:ahLst/>
              <a:cxnLst/>
              <a:rect l="l" t="t" r="r" b="b"/>
              <a:pathLst>
                <a:path w="987747" h="1902140">
                  <a:moveTo>
                    <a:pt x="0" y="0"/>
                  </a:moveTo>
                  <a:lnTo>
                    <a:pt x="987747" y="0"/>
                  </a:lnTo>
                  <a:lnTo>
                    <a:pt x="987747" y="1902140"/>
                  </a:lnTo>
                  <a:lnTo>
                    <a:pt x="0" y="1902140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436923" y="323670"/>
            <a:ext cx="4938920" cy="421715"/>
            <a:chOff x="0" y="0"/>
            <a:chExt cx="1352657" cy="11549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52657" cy="115498"/>
            </a:xfrm>
            <a:custGeom>
              <a:avLst/>
              <a:gdLst/>
              <a:ahLst/>
              <a:cxnLst/>
              <a:rect l="l" t="t" r="r" b="b"/>
              <a:pathLst>
                <a:path w="1352657" h="115498">
                  <a:moveTo>
                    <a:pt x="0" y="0"/>
                  </a:moveTo>
                  <a:lnTo>
                    <a:pt x="1352657" y="0"/>
                  </a:lnTo>
                  <a:lnTo>
                    <a:pt x="1352657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0544459" y="424383"/>
            <a:ext cx="672879" cy="22029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0723814" y="856763"/>
            <a:ext cx="4273748" cy="8818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80"/>
              </a:lnSpc>
            </a:pPr>
            <a:r>
              <a:rPr lang="en-US" sz="1557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Thing {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57">
                <a:solidFill>
                  <a:srgbClr val="FE8CFE"/>
                </a:solidFill>
                <a:latin typeface="Fira Code"/>
              </a:rPr>
              <a:t>protected 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name: </a:t>
            </a:r>
            <a:r>
              <a:rPr lang="en-US" sz="15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E8CFE"/>
                </a:solidFill>
                <a:latin typeface="Fira Code"/>
              </a:rPr>
              <a:t>  protected 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life: </a:t>
            </a:r>
            <a:r>
              <a:rPr lang="en-US" sz="1557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E8CFE"/>
                </a:solidFill>
                <a:latin typeface="Fira Code"/>
              </a:rPr>
              <a:t>  protected 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destroyed:</a:t>
            </a:r>
            <a:r>
              <a:rPr lang="en-US" sz="1557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557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57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(name: </a:t>
            </a:r>
            <a:r>
              <a:rPr lang="en-US" sz="15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            life: </a:t>
            </a:r>
            <a:r>
              <a:rPr lang="en-US" sz="1557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.life = life;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.destroyed = </a:t>
            </a:r>
            <a:r>
              <a:rPr lang="en-US" sz="1557">
                <a:solidFill>
                  <a:srgbClr val="7ED957"/>
                </a:solidFill>
                <a:latin typeface="Fira Code"/>
              </a:rPr>
              <a:t>false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.name = name;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0"/>
              </a:lnSpc>
            </a:pPr>
            <a:endParaRPr lang="en-US" sz="1557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57">
                <a:solidFill>
                  <a:srgbClr val="F8BFA7"/>
                </a:solidFill>
                <a:latin typeface="Fira Code"/>
              </a:rPr>
              <a:t>destroy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57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.life = 0;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.destroyed = </a:t>
            </a:r>
            <a:r>
              <a:rPr lang="en-US" sz="1557">
                <a:solidFill>
                  <a:srgbClr val="7ED957"/>
                </a:solidFill>
                <a:latin typeface="Fira Code"/>
              </a:rPr>
              <a:t>true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; 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0"/>
              </a:lnSpc>
            </a:pPr>
            <a:endParaRPr lang="en-US" sz="1557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57">
                <a:solidFill>
                  <a:srgbClr val="F8BFA7"/>
                </a:solidFill>
                <a:latin typeface="Fira Code"/>
              </a:rPr>
              <a:t>getLife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57">
                <a:solidFill>
                  <a:srgbClr val="70FEFE"/>
                </a:solidFill>
                <a:latin typeface="Fira Code"/>
              </a:rPr>
              <a:t>number 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57">
                <a:solidFill>
                  <a:srgbClr val="FE8CFE"/>
                </a:solidFill>
                <a:latin typeface="Fira Code"/>
              </a:rPr>
              <a:t>return this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.life;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0"/>
              </a:lnSpc>
            </a:pPr>
            <a:endParaRPr lang="en-US" sz="1557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57">
                <a:solidFill>
                  <a:srgbClr val="F8BFA7"/>
                </a:solidFill>
                <a:latin typeface="Fira Code"/>
              </a:rPr>
              <a:t>takeDamage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(damage: </a:t>
            </a:r>
            <a:r>
              <a:rPr lang="en-US" sz="1557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57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.life -= damage;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57">
                <a:solidFill>
                  <a:srgbClr val="FE8CFE"/>
                </a:solidFill>
                <a:latin typeface="Fira Code"/>
              </a:rPr>
              <a:t>if 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5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.life &lt;= </a:t>
            </a:r>
            <a:r>
              <a:rPr lang="en-US" sz="1557">
                <a:solidFill>
                  <a:srgbClr val="7ED957"/>
                </a:solidFill>
                <a:latin typeface="Fira Code"/>
              </a:rPr>
              <a:t>0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    </a:t>
            </a:r>
            <a:r>
              <a:rPr lang="en-US" sz="15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.destroy();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0"/>
              </a:lnSpc>
            </a:pPr>
            <a:endParaRPr lang="en-US" sz="1557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57">
                <a:solidFill>
                  <a:srgbClr val="F8BFA7"/>
                </a:solidFill>
                <a:latin typeface="Fira Code"/>
              </a:rPr>
              <a:t>isDestroyed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57">
                <a:solidFill>
                  <a:srgbClr val="70FEFE"/>
                </a:solidFill>
                <a:latin typeface="Fira Code"/>
              </a:rPr>
              <a:t>boolean 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57">
                <a:solidFill>
                  <a:srgbClr val="FE8CFE"/>
                </a:solidFill>
                <a:latin typeface="Fira Code"/>
              </a:rPr>
              <a:t>return this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.destroyed;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4301" y="1097635"/>
            <a:ext cx="6012740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EQUALS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2555"/>
            <a:ext cx="7173811" cy="478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Método utilizado para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comparar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dois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objetos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.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4503362"/>
            <a:ext cx="7173811" cy="2421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Ao utilizar objetos, deve-se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evitar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a comparação por meio dos operadores "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==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" e "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===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". Apesar de funcionar, estes operadores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não comparam o conteúdo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dos objetos e sim 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enderço de memória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ocupado por ele.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7407270"/>
            <a:ext cx="7173811" cy="1449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Implementando um método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equals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é possível seguir 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regra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cabível ao contexto da aplicação.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0709603" y="1256438"/>
            <a:ext cx="5912787" cy="7961948"/>
            <a:chOff x="0" y="0"/>
            <a:chExt cx="1010751" cy="136104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10751" cy="1361042"/>
            </a:xfrm>
            <a:custGeom>
              <a:avLst/>
              <a:gdLst/>
              <a:ahLst/>
              <a:cxnLst/>
              <a:rect l="l" t="t" r="r" b="b"/>
              <a:pathLst>
                <a:path w="1010751" h="1361042">
                  <a:moveTo>
                    <a:pt x="0" y="0"/>
                  </a:moveTo>
                  <a:lnTo>
                    <a:pt x="1010751" y="0"/>
                  </a:lnTo>
                  <a:lnTo>
                    <a:pt x="1010751" y="1361042"/>
                  </a:lnTo>
                  <a:lnTo>
                    <a:pt x="0" y="136104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844178" y="1068614"/>
            <a:ext cx="6101797" cy="7999321"/>
            <a:chOff x="0" y="0"/>
            <a:chExt cx="1043061" cy="136743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43061" cy="1367431"/>
            </a:xfrm>
            <a:custGeom>
              <a:avLst/>
              <a:gdLst/>
              <a:ahLst/>
              <a:cxnLst/>
              <a:rect l="l" t="t" r="r" b="b"/>
              <a:pathLst>
                <a:path w="1043061" h="1367431">
                  <a:moveTo>
                    <a:pt x="0" y="0"/>
                  </a:moveTo>
                  <a:lnTo>
                    <a:pt x="1043061" y="0"/>
                  </a:lnTo>
                  <a:lnTo>
                    <a:pt x="1043061" y="1367431"/>
                  </a:lnTo>
                  <a:lnTo>
                    <a:pt x="0" y="1367431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844178" y="1068614"/>
            <a:ext cx="6101797" cy="493379"/>
            <a:chOff x="0" y="0"/>
            <a:chExt cx="1428407" cy="11549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28407" cy="115498"/>
            </a:xfrm>
            <a:custGeom>
              <a:avLst/>
              <a:gdLst/>
              <a:ahLst/>
              <a:cxnLst/>
              <a:rect l="l" t="t" r="r" b="b"/>
              <a:pathLst>
                <a:path w="1428407" h="115498">
                  <a:moveTo>
                    <a:pt x="0" y="0"/>
                  </a:moveTo>
                  <a:lnTo>
                    <a:pt x="1428407" y="0"/>
                  </a:lnTo>
                  <a:lnTo>
                    <a:pt x="1428407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0969988" y="1186441"/>
            <a:ext cx="787225" cy="257725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1179822" y="1676485"/>
            <a:ext cx="5555270" cy="7101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51"/>
              </a:lnSpc>
            </a:pPr>
            <a:r>
              <a:rPr lang="en-US" sz="1822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Thing {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22">
                <a:solidFill>
                  <a:srgbClr val="FE8CFE"/>
                </a:solidFill>
                <a:latin typeface="Fira Code"/>
              </a:rPr>
              <a:t>protected 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name: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E8CFE"/>
                </a:solidFill>
                <a:latin typeface="Fira Code"/>
              </a:rPr>
              <a:t>  protected 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life: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E8CFE"/>
                </a:solidFill>
                <a:latin typeface="Fira Code"/>
              </a:rPr>
              <a:t>  protected 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destroyed:</a:t>
            </a:r>
            <a:r>
              <a:rPr lang="en-US" sz="1822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22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(name: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            life: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22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.life = life;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22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.destroyed = </a:t>
            </a:r>
            <a:r>
              <a:rPr lang="en-US" sz="1822">
                <a:solidFill>
                  <a:srgbClr val="7ED957"/>
                </a:solidFill>
                <a:latin typeface="Fira Code"/>
              </a:rPr>
              <a:t>false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22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.name = name;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551"/>
              </a:lnSpc>
            </a:pPr>
            <a:endParaRPr lang="en-US" sz="1822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D9D9D9"/>
                </a:solidFill>
                <a:latin typeface="Fira Code"/>
              </a:rPr>
              <a:t>  //métodos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22">
                <a:solidFill>
                  <a:srgbClr val="F8BFA7"/>
                </a:solidFill>
                <a:latin typeface="Fira Code"/>
              </a:rPr>
              <a:t>getName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string 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22">
                <a:solidFill>
                  <a:srgbClr val="FE8CFE"/>
                </a:solidFill>
                <a:latin typeface="Fira Code"/>
              </a:rPr>
              <a:t>return this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.name;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551"/>
              </a:lnSpc>
            </a:pPr>
            <a:endParaRPr lang="en-US" sz="1822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22">
                <a:solidFill>
                  <a:srgbClr val="F8BFA7"/>
                </a:solidFill>
                <a:latin typeface="Fira Code"/>
              </a:rPr>
              <a:t>equals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(thing: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Thing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boolean 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22">
                <a:solidFill>
                  <a:srgbClr val="FE8CFE"/>
                </a:solidFill>
                <a:latin typeface="Fira Code"/>
              </a:rPr>
              <a:t>return this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.name === thing.getName()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4301" y="1097635"/>
            <a:ext cx="6012740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CONSTANTES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453424" y="2882698"/>
            <a:ext cx="7274404" cy="6186079"/>
            <a:chOff x="0" y="0"/>
            <a:chExt cx="1243511" cy="105746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43511" cy="1057469"/>
            </a:xfrm>
            <a:custGeom>
              <a:avLst/>
              <a:gdLst/>
              <a:ahLst/>
              <a:cxnLst/>
              <a:rect l="l" t="t" r="r" b="b"/>
              <a:pathLst>
                <a:path w="1243511" h="1057469">
                  <a:moveTo>
                    <a:pt x="0" y="0"/>
                  </a:moveTo>
                  <a:lnTo>
                    <a:pt x="1243511" y="0"/>
                  </a:lnTo>
                  <a:lnTo>
                    <a:pt x="1243511" y="1057469"/>
                  </a:lnTo>
                  <a:lnTo>
                    <a:pt x="0" y="105746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588000" y="2694875"/>
            <a:ext cx="7443822" cy="6053117"/>
            <a:chOff x="0" y="0"/>
            <a:chExt cx="1272472" cy="10347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72472" cy="1034740"/>
            </a:xfrm>
            <a:custGeom>
              <a:avLst/>
              <a:gdLst/>
              <a:ahLst/>
              <a:cxnLst/>
              <a:rect l="l" t="t" r="r" b="b"/>
              <a:pathLst>
                <a:path w="1272472" h="1034740">
                  <a:moveTo>
                    <a:pt x="0" y="0"/>
                  </a:moveTo>
                  <a:lnTo>
                    <a:pt x="1272472" y="0"/>
                  </a:lnTo>
                  <a:lnTo>
                    <a:pt x="1272472" y="1034740"/>
                  </a:lnTo>
                  <a:lnTo>
                    <a:pt x="0" y="1034740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588000" y="2694875"/>
            <a:ext cx="7443822" cy="493379"/>
            <a:chOff x="0" y="0"/>
            <a:chExt cx="1742570" cy="1154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42570" cy="115498"/>
            </a:xfrm>
            <a:custGeom>
              <a:avLst/>
              <a:gdLst/>
              <a:ahLst/>
              <a:cxnLst/>
              <a:rect l="l" t="t" r="r" b="b"/>
              <a:pathLst>
                <a:path w="1742570" h="115498">
                  <a:moveTo>
                    <a:pt x="0" y="0"/>
                  </a:moveTo>
                  <a:lnTo>
                    <a:pt x="1742570" y="0"/>
                  </a:lnTo>
                  <a:lnTo>
                    <a:pt x="1742570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9713810" y="2812701"/>
            <a:ext cx="787225" cy="257725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9923644" y="3302745"/>
            <a:ext cx="6804184" cy="5173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51"/>
              </a:lnSpc>
            </a:pPr>
            <a:r>
              <a:rPr lang="en-US" sz="1822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Thing {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22">
                <a:solidFill>
                  <a:srgbClr val="FE8CFE"/>
                </a:solidFill>
                <a:latin typeface="Fira Code"/>
              </a:rPr>
              <a:t>static readonly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 defaultLife = </a:t>
            </a:r>
            <a:r>
              <a:rPr lang="en-US" sz="1822">
                <a:solidFill>
                  <a:srgbClr val="7ED957"/>
                </a:solidFill>
                <a:latin typeface="Fira Code"/>
              </a:rPr>
              <a:t>1000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; </a:t>
            </a:r>
          </a:p>
          <a:p>
            <a:pPr>
              <a:lnSpc>
                <a:spcPts val="2551"/>
              </a:lnSpc>
            </a:pPr>
            <a:endParaRPr lang="en-US" sz="1822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22">
                <a:solidFill>
                  <a:srgbClr val="FE8CFE"/>
                </a:solidFill>
                <a:latin typeface="Fira Code"/>
              </a:rPr>
              <a:t>protected 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name: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E8CFE"/>
                </a:solidFill>
                <a:latin typeface="Fira Code"/>
              </a:rPr>
              <a:t>  protected 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life: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E8CFE"/>
                </a:solidFill>
                <a:latin typeface="Fira Code"/>
              </a:rPr>
              <a:t>  protected 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destroyed:</a:t>
            </a:r>
            <a:r>
              <a:rPr lang="en-US" sz="1822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22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(name: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            life: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number 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Thing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.defaultLife) {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22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.life = life;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22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.destroyed = </a:t>
            </a:r>
            <a:r>
              <a:rPr lang="en-US" sz="1822">
                <a:solidFill>
                  <a:srgbClr val="7ED957"/>
                </a:solidFill>
                <a:latin typeface="Fira Code"/>
              </a:rPr>
              <a:t>false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22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.name = name;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551"/>
              </a:lnSpc>
            </a:pPr>
            <a:endParaRPr lang="en-US" sz="1822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D9D9D9"/>
                </a:solidFill>
                <a:latin typeface="Fira Code"/>
              </a:rPr>
              <a:t>  //métodos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94301" y="3618568"/>
            <a:ext cx="7173811" cy="1449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Tal qual o tipo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const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do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javascript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, estes valores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não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podem ser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alterados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em tempo de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execução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5509288"/>
            <a:ext cx="7173811" cy="1449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 Bold"/>
              </a:rPr>
              <a:t>readonly</a:t>
            </a:r>
            <a:r>
              <a:rPr lang="en-US" sz="2399">
                <a:solidFill>
                  <a:srgbClr val="B91646"/>
                </a:solidFill>
                <a:latin typeface="Poppins"/>
              </a:rPr>
              <a:t>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utilizado para definir um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atributo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cujo valor pode ser alterado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apenas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no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construtor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94301" y="7328217"/>
            <a:ext cx="7173811" cy="1935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 Bold"/>
              </a:rPr>
              <a:t>static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operador utilizado para definir um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atributo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que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não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será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acessível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pelas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instâncias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. Será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visível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apenas a nível da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classe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63262" y="4720189"/>
            <a:ext cx="7508214" cy="3168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45"/>
              </a:lnSpc>
            </a:pPr>
            <a:r>
              <a:rPr lang="en-US" sz="14891">
                <a:solidFill>
                  <a:srgbClr val="000000"/>
                </a:solidFill>
                <a:latin typeface="Bebas Neue Bold"/>
              </a:rPr>
              <a:t>INFORMAÇÃO</a:t>
            </a:r>
          </a:p>
          <a:p>
            <a:pPr algn="ctr">
              <a:lnSpc>
                <a:spcPts val="22038"/>
              </a:lnSpc>
            </a:pPr>
            <a:r>
              <a:rPr lang="en-US" sz="14891">
                <a:solidFill>
                  <a:srgbClr val="000000"/>
                </a:solidFill>
                <a:latin typeface="Bebas Neue Bold"/>
              </a:rPr>
              <a:t>EXTRA</a:t>
            </a:r>
          </a:p>
        </p:txBody>
      </p:sp>
      <p:sp>
        <p:nvSpPr>
          <p:cNvPr id="3" name="AutoShape 3"/>
          <p:cNvSpPr/>
          <p:nvPr/>
        </p:nvSpPr>
        <p:spPr>
          <a:xfrm rot="2017">
            <a:off x="1028693" y="5685873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084046" y="3694755"/>
            <a:ext cx="10119908" cy="289748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0267863" y="5221427"/>
            <a:ext cx="1811406" cy="57306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244885" y="4382869"/>
            <a:ext cx="1811406" cy="57306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984018" y="5585949"/>
            <a:ext cx="1977022" cy="62545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984018" y="6014412"/>
            <a:ext cx="1977022" cy="62545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33394" y="4919016"/>
            <a:ext cx="10992740" cy="4339284"/>
            <a:chOff x="0" y="0"/>
            <a:chExt cx="14496562" cy="572238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4433062" cy="5658886"/>
            </a:xfrm>
            <a:custGeom>
              <a:avLst/>
              <a:gdLst/>
              <a:ahLst/>
              <a:cxnLst/>
              <a:rect l="l" t="t" r="r" b="b"/>
              <a:pathLst>
                <a:path w="14433062" h="5658886">
                  <a:moveTo>
                    <a:pt x="14340351" y="5658886"/>
                  </a:moveTo>
                  <a:lnTo>
                    <a:pt x="92710" y="5658886"/>
                  </a:lnTo>
                  <a:cubicBezTo>
                    <a:pt x="41910" y="5658886"/>
                    <a:pt x="0" y="5616976"/>
                    <a:pt x="0" y="556617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39081" y="0"/>
                  </a:lnTo>
                  <a:cubicBezTo>
                    <a:pt x="14389881" y="0"/>
                    <a:pt x="14431792" y="41910"/>
                    <a:pt x="14431792" y="92710"/>
                  </a:cubicBezTo>
                  <a:lnTo>
                    <a:pt x="14431792" y="5564906"/>
                  </a:lnTo>
                  <a:cubicBezTo>
                    <a:pt x="14433062" y="5616976"/>
                    <a:pt x="14391151" y="5658886"/>
                    <a:pt x="14340351" y="5658886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4496562" cy="5722386"/>
            </a:xfrm>
            <a:custGeom>
              <a:avLst/>
              <a:gdLst/>
              <a:ahLst/>
              <a:cxnLst/>
              <a:rect l="l" t="t" r="r" b="b"/>
              <a:pathLst>
                <a:path w="14496562" h="5722386">
                  <a:moveTo>
                    <a:pt x="14372101" y="59690"/>
                  </a:moveTo>
                  <a:cubicBezTo>
                    <a:pt x="14407662" y="59690"/>
                    <a:pt x="14436872" y="88900"/>
                    <a:pt x="14436872" y="124460"/>
                  </a:cubicBezTo>
                  <a:lnTo>
                    <a:pt x="14436872" y="5597926"/>
                  </a:lnTo>
                  <a:cubicBezTo>
                    <a:pt x="14436872" y="5633486"/>
                    <a:pt x="14407662" y="5662696"/>
                    <a:pt x="14372101" y="5662696"/>
                  </a:cubicBezTo>
                  <a:lnTo>
                    <a:pt x="124460" y="5662696"/>
                  </a:lnTo>
                  <a:cubicBezTo>
                    <a:pt x="88900" y="5662696"/>
                    <a:pt x="59690" y="5633486"/>
                    <a:pt x="59690" y="559792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72103" y="59690"/>
                  </a:lnTo>
                  <a:moveTo>
                    <a:pt x="1437210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597926"/>
                  </a:lnTo>
                  <a:cubicBezTo>
                    <a:pt x="0" y="5666506"/>
                    <a:pt x="55880" y="5722386"/>
                    <a:pt x="124460" y="5722386"/>
                  </a:cubicBezTo>
                  <a:lnTo>
                    <a:pt x="14372103" y="5722386"/>
                  </a:lnTo>
                  <a:cubicBezTo>
                    <a:pt x="14440681" y="5722386"/>
                    <a:pt x="14496562" y="5666506"/>
                    <a:pt x="14496562" y="5597926"/>
                  </a:cubicBezTo>
                  <a:lnTo>
                    <a:pt x="14496562" y="124460"/>
                  </a:lnTo>
                  <a:cubicBezTo>
                    <a:pt x="14496562" y="55880"/>
                    <a:pt x="14440681" y="0"/>
                    <a:pt x="1437210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" name="AutoShape 5"/>
          <p:cNvSpPr/>
          <p:nvPr/>
        </p:nvSpPr>
        <p:spPr>
          <a:xfrm>
            <a:off x="3933400" y="5531331"/>
            <a:ext cx="10992734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6586232" y="5406518"/>
            <a:ext cx="280984" cy="278202"/>
            <a:chOff x="0" y="0"/>
            <a:chExt cx="1008785" cy="998798"/>
          </a:xfrm>
        </p:grpSpPr>
        <p:sp>
          <p:nvSpPr>
            <p:cNvPr id="7" name="Freeform 7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1822489" y="5406518"/>
            <a:ext cx="280984" cy="278202"/>
            <a:chOff x="0" y="0"/>
            <a:chExt cx="1008785" cy="998798"/>
          </a:xfrm>
        </p:grpSpPr>
        <p:sp>
          <p:nvSpPr>
            <p:cNvPr id="10" name="Freeform 10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4507298" y="5850086"/>
            <a:ext cx="4438830" cy="1123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Bebas Neue Bold"/>
              </a:rPr>
              <a:t>for loop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160423" y="5850086"/>
            <a:ext cx="3576232" cy="1123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Bebas Neue Bold"/>
              </a:rPr>
              <a:t>for in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174864" y="7718328"/>
            <a:ext cx="3576232" cy="1123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Bebas Neue Bold"/>
              </a:rPr>
              <a:t>for each</a:t>
            </a:r>
          </a:p>
        </p:txBody>
      </p:sp>
      <p:sp>
        <p:nvSpPr>
          <p:cNvPr id="15" name="AutoShape 15"/>
          <p:cNvSpPr/>
          <p:nvPr/>
        </p:nvSpPr>
        <p:spPr>
          <a:xfrm>
            <a:off x="3933400" y="7403015"/>
            <a:ext cx="10992734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6" name="Group 16"/>
          <p:cNvGrpSpPr/>
          <p:nvPr/>
        </p:nvGrpSpPr>
        <p:grpSpPr>
          <a:xfrm>
            <a:off x="11822489" y="7278201"/>
            <a:ext cx="280984" cy="278202"/>
            <a:chOff x="0" y="0"/>
            <a:chExt cx="1008785" cy="998798"/>
          </a:xfrm>
        </p:grpSpPr>
        <p:sp>
          <p:nvSpPr>
            <p:cNvPr id="17" name="Freeform 17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6586232" y="7278201"/>
            <a:ext cx="280984" cy="278202"/>
            <a:chOff x="0" y="0"/>
            <a:chExt cx="1008785" cy="998798"/>
          </a:xfrm>
        </p:grpSpPr>
        <p:sp>
          <p:nvSpPr>
            <p:cNvPr id="20" name="Freeform 20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F7DF1E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4507298" y="7721769"/>
            <a:ext cx="4438830" cy="1123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Bebas Neue Bold"/>
              </a:rPr>
              <a:t>for of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556537" y="1781175"/>
            <a:ext cx="5746454" cy="2423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98"/>
              </a:lnSpc>
            </a:pPr>
            <a:r>
              <a:rPr lang="en-US" sz="11396">
                <a:solidFill>
                  <a:srgbClr val="000000"/>
                </a:solidFill>
                <a:latin typeface="Bebas Neue Bold"/>
              </a:rPr>
              <a:t>INFORMAÇÃO</a:t>
            </a:r>
          </a:p>
          <a:p>
            <a:pPr algn="ctr">
              <a:lnSpc>
                <a:spcPts val="16867"/>
              </a:lnSpc>
            </a:pPr>
            <a:r>
              <a:rPr lang="en-US" sz="11396">
                <a:solidFill>
                  <a:srgbClr val="000000"/>
                </a:solidFill>
                <a:latin typeface="Bebas Neue Bold"/>
              </a:rPr>
              <a:t>EXTRA</a:t>
            </a:r>
          </a:p>
        </p:txBody>
      </p:sp>
      <p:sp>
        <p:nvSpPr>
          <p:cNvPr id="24" name="AutoShape 24"/>
          <p:cNvSpPr/>
          <p:nvPr/>
        </p:nvSpPr>
        <p:spPr>
          <a:xfrm rot="2017">
            <a:off x="2932908" y="2518663"/>
            <a:ext cx="12422184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9636970" y="1387773"/>
            <a:ext cx="6443387" cy="8801273"/>
            <a:chOff x="0" y="0"/>
            <a:chExt cx="12644421" cy="1727150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2580921" cy="17208007"/>
            </a:xfrm>
            <a:custGeom>
              <a:avLst/>
              <a:gdLst/>
              <a:ahLst/>
              <a:cxnLst/>
              <a:rect l="l" t="t" r="r" b="b"/>
              <a:pathLst>
                <a:path w="12580921" h="17208007">
                  <a:moveTo>
                    <a:pt x="12488211" y="17208007"/>
                  </a:moveTo>
                  <a:lnTo>
                    <a:pt x="92710" y="17208007"/>
                  </a:lnTo>
                  <a:cubicBezTo>
                    <a:pt x="41910" y="17208007"/>
                    <a:pt x="0" y="17166096"/>
                    <a:pt x="0" y="1711529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486941" y="0"/>
                  </a:lnTo>
                  <a:cubicBezTo>
                    <a:pt x="12537741" y="0"/>
                    <a:pt x="12579652" y="41910"/>
                    <a:pt x="12579652" y="92710"/>
                  </a:cubicBezTo>
                  <a:lnTo>
                    <a:pt x="12579652" y="17114027"/>
                  </a:lnTo>
                  <a:cubicBezTo>
                    <a:pt x="12580921" y="17166096"/>
                    <a:pt x="12539011" y="17208007"/>
                    <a:pt x="12488211" y="17208007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644421" cy="17271507"/>
            </a:xfrm>
            <a:custGeom>
              <a:avLst/>
              <a:gdLst/>
              <a:ahLst/>
              <a:cxnLst/>
              <a:rect l="l" t="t" r="r" b="b"/>
              <a:pathLst>
                <a:path w="12644421" h="17271507">
                  <a:moveTo>
                    <a:pt x="12519961" y="59690"/>
                  </a:moveTo>
                  <a:cubicBezTo>
                    <a:pt x="12555521" y="59690"/>
                    <a:pt x="12584731" y="88900"/>
                    <a:pt x="12584731" y="124460"/>
                  </a:cubicBezTo>
                  <a:lnTo>
                    <a:pt x="12584731" y="17147046"/>
                  </a:lnTo>
                  <a:cubicBezTo>
                    <a:pt x="12584731" y="17182607"/>
                    <a:pt x="12555521" y="17211816"/>
                    <a:pt x="12519961" y="17211816"/>
                  </a:cubicBezTo>
                  <a:lnTo>
                    <a:pt x="124460" y="17211816"/>
                  </a:lnTo>
                  <a:cubicBezTo>
                    <a:pt x="88900" y="17211816"/>
                    <a:pt x="59690" y="17182607"/>
                    <a:pt x="59690" y="1714704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519961" y="59690"/>
                  </a:lnTo>
                  <a:moveTo>
                    <a:pt x="1251996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147046"/>
                  </a:lnTo>
                  <a:cubicBezTo>
                    <a:pt x="0" y="17215627"/>
                    <a:pt x="55880" y="17271507"/>
                    <a:pt x="124460" y="17271507"/>
                  </a:cubicBezTo>
                  <a:lnTo>
                    <a:pt x="12519961" y="17271507"/>
                  </a:lnTo>
                  <a:cubicBezTo>
                    <a:pt x="12588541" y="17271507"/>
                    <a:pt x="12644421" y="17215627"/>
                    <a:pt x="12644421" y="17147046"/>
                  </a:cubicBezTo>
                  <a:lnTo>
                    <a:pt x="12644421" y="124460"/>
                  </a:lnTo>
                  <a:cubicBezTo>
                    <a:pt x="12644421" y="55880"/>
                    <a:pt x="12588541" y="0"/>
                    <a:pt x="1251996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" name="AutoShape 5"/>
          <p:cNvSpPr/>
          <p:nvPr/>
        </p:nvSpPr>
        <p:spPr>
          <a:xfrm rot="-5400000">
            <a:off x="6059494" y="5783647"/>
            <a:ext cx="6443387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 rot="-5400000">
            <a:off x="9186776" y="6536709"/>
            <a:ext cx="188823" cy="186954"/>
            <a:chOff x="0" y="0"/>
            <a:chExt cx="1008785" cy="998798"/>
          </a:xfrm>
        </p:grpSpPr>
        <p:sp>
          <p:nvSpPr>
            <p:cNvPr id="7" name="Freeform 7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" name="Group 9"/>
          <p:cNvGrpSpPr/>
          <p:nvPr/>
        </p:nvGrpSpPr>
        <p:grpSpPr>
          <a:xfrm rot="-5400000">
            <a:off x="9186776" y="3547146"/>
            <a:ext cx="188823" cy="186954"/>
            <a:chOff x="0" y="0"/>
            <a:chExt cx="1008785" cy="998798"/>
          </a:xfrm>
        </p:grpSpPr>
        <p:sp>
          <p:nvSpPr>
            <p:cNvPr id="10" name="Freeform 10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0175505" y="3131164"/>
            <a:ext cx="6554384" cy="914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64"/>
              </a:lnSpc>
            </a:pPr>
            <a:r>
              <a:rPr lang="en-US" sz="5260">
                <a:solidFill>
                  <a:srgbClr val="000000"/>
                </a:solidFill>
                <a:latin typeface="Bebas Neue Bold"/>
              </a:rPr>
              <a:t>REvisão </a:t>
            </a:r>
          </a:p>
        </p:txBody>
      </p:sp>
      <p:grpSp>
        <p:nvGrpSpPr>
          <p:cNvPr id="13" name="Group 13"/>
          <p:cNvGrpSpPr/>
          <p:nvPr/>
        </p:nvGrpSpPr>
        <p:grpSpPr>
          <a:xfrm rot="-5400000">
            <a:off x="9186776" y="5041927"/>
            <a:ext cx="188823" cy="186954"/>
            <a:chOff x="0" y="0"/>
            <a:chExt cx="1008785" cy="998798"/>
          </a:xfrm>
        </p:grpSpPr>
        <p:sp>
          <p:nvSpPr>
            <p:cNvPr id="14" name="Freeform 14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0175505" y="4625946"/>
            <a:ext cx="6745019" cy="914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64"/>
              </a:lnSpc>
            </a:pPr>
            <a:r>
              <a:rPr lang="en-US" sz="5260">
                <a:solidFill>
                  <a:srgbClr val="000000"/>
                </a:solidFill>
                <a:latin typeface="Bebas Neue Bold"/>
              </a:rPr>
              <a:t>MAH QUê ISSO? FOR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175505" y="6120727"/>
            <a:ext cx="6745019" cy="914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64"/>
              </a:lnSpc>
            </a:pPr>
            <a:r>
              <a:rPr lang="en-US" sz="5260">
                <a:solidFill>
                  <a:srgbClr val="000000"/>
                </a:solidFill>
                <a:latin typeface="Bebas Neue Bold"/>
              </a:rPr>
              <a:t>UML</a:t>
            </a:r>
          </a:p>
        </p:txBody>
      </p:sp>
      <p:sp>
        <p:nvSpPr>
          <p:cNvPr id="18" name="AutoShape 18"/>
          <p:cNvSpPr/>
          <p:nvPr/>
        </p:nvSpPr>
        <p:spPr>
          <a:xfrm rot="-5400000">
            <a:off x="3648935" y="5133975"/>
            <a:ext cx="8229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9" name="Group 19"/>
          <p:cNvGrpSpPr/>
          <p:nvPr/>
        </p:nvGrpSpPr>
        <p:grpSpPr>
          <a:xfrm>
            <a:off x="447291" y="2903993"/>
            <a:ext cx="7777430" cy="4479014"/>
            <a:chOff x="0" y="0"/>
            <a:chExt cx="10369906" cy="5972019"/>
          </a:xfrm>
        </p:grpSpPr>
        <p:sp>
          <p:nvSpPr>
            <p:cNvPr id="20" name="TextBox 20"/>
            <p:cNvSpPr txBox="1"/>
            <p:nvPr/>
          </p:nvSpPr>
          <p:spPr>
            <a:xfrm>
              <a:off x="0" y="1882808"/>
              <a:ext cx="10126313" cy="23456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601"/>
                </a:lnSpc>
              </a:pPr>
              <a:r>
                <a:rPr lang="en-US" sz="12601">
                  <a:solidFill>
                    <a:srgbClr val="000000"/>
                  </a:solidFill>
                  <a:latin typeface="Bebas Neue Bold"/>
                </a:rPr>
                <a:t>ORIENTAÇÃO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243594" y="3626414"/>
              <a:ext cx="10126313" cy="23456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601"/>
                </a:lnSpc>
              </a:pPr>
              <a:r>
                <a:rPr lang="en-US" sz="12601">
                  <a:solidFill>
                    <a:srgbClr val="000000"/>
                  </a:solidFill>
                  <a:latin typeface="Bebas Neue Bold"/>
                </a:rPr>
                <a:t>OBJETOS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091957" y="3150860"/>
              <a:ext cx="1978877" cy="20920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357"/>
                </a:lnSpc>
              </a:pPr>
              <a:r>
                <a:rPr lang="en-US" sz="11357">
                  <a:solidFill>
                    <a:srgbClr val="B91646"/>
                  </a:solidFill>
                  <a:latin typeface="Brittany"/>
                </a:rPr>
                <a:t>a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993345" y="180975"/>
              <a:ext cx="6626810" cy="17396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477"/>
                </a:lnSpc>
              </a:pPr>
              <a:r>
                <a:rPr lang="en-US" sz="9477">
                  <a:solidFill>
                    <a:srgbClr val="B91646"/>
                  </a:solidFill>
                  <a:latin typeface="Brittany"/>
                </a:rPr>
                <a:t>introdução à</a:t>
              </a:r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5320737" y="6113710"/>
            <a:ext cx="3457995" cy="1606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47"/>
              </a:lnSpc>
            </a:pPr>
            <a:r>
              <a:rPr lang="en-US" sz="11847">
                <a:solidFill>
                  <a:srgbClr val="B91646"/>
                </a:solidFill>
                <a:latin typeface="Bebas Neue Bold"/>
              </a:rPr>
              <a:t>#6</a:t>
            </a:r>
          </a:p>
        </p:txBody>
      </p:sp>
      <p:grpSp>
        <p:nvGrpSpPr>
          <p:cNvPr id="25" name="Group 25"/>
          <p:cNvGrpSpPr/>
          <p:nvPr/>
        </p:nvGrpSpPr>
        <p:grpSpPr>
          <a:xfrm rot="-5400000">
            <a:off x="9186776" y="8031491"/>
            <a:ext cx="188823" cy="186954"/>
            <a:chOff x="0" y="0"/>
            <a:chExt cx="1008785" cy="998798"/>
          </a:xfrm>
        </p:grpSpPr>
        <p:sp>
          <p:nvSpPr>
            <p:cNvPr id="26" name="Freeform 26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10175505" y="7615509"/>
            <a:ext cx="6554384" cy="914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64"/>
              </a:lnSpc>
            </a:pPr>
            <a:r>
              <a:rPr lang="en-US" sz="5260">
                <a:solidFill>
                  <a:srgbClr val="000000"/>
                </a:solidFill>
                <a:latin typeface="Bebas Neue Bold"/>
              </a:rPr>
              <a:t>Projeto integrador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4301" y="1097635"/>
            <a:ext cx="6012740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FOR LOOP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715206" y="4099153"/>
            <a:ext cx="9243992" cy="5296852"/>
            <a:chOff x="0" y="0"/>
            <a:chExt cx="1848728" cy="10593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48728" cy="1059330"/>
            </a:xfrm>
            <a:custGeom>
              <a:avLst/>
              <a:gdLst/>
              <a:ahLst/>
              <a:cxnLst/>
              <a:rect l="l" t="t" r="r" b="b"/>
              <a:pathLst>
                <a:path w="1848728" h="1059330">
                  <a:moveTo>
                    <a:pt x="0" y="0"/>
                  </a:moveTo>
                  <a:lnTo>
                    <a:pt x="1848728" y="0"/>
                  </a:lnTo>
                  <a:lnTo>
                    <a:pt x="1848728" y="1059330"/>
                  </a:lnTo>
                  <a:lnTo>
                    <a:pt x="0" y="105933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830235" y="3938610"/>
            <a:ext cx="9317718" cy="5319690"/>
            <a:chOff x="0" y="0"/>
            <a:chExt cx="1863473" cy="106389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63473" cy="1063898"/>
            </a:xfrm>
            <a:custGeom>
              <a:avLst/>
              <a:gdLst/>
              <a:ahLst/>
              <a:cxnLst/>
              <a:rect l="l" t="t" r="r" b="b"/>
              <a:pathLst>
                <a:path w="1863473" h="1063898">
                  <a:moveTo>
                    <a:pt x="0" y="0"/>
                  </a:moveTo>
                  <a:lnTo>
                    <a:pt x="1863473" y="0"/>
                  </a:lnTo>
                  <a:lnTo>
                    <a:pt x="1863473" y="1063898"/>
                  </a:lnTo>
                  <a:lnTo>
                    <a:pt x="0" y="1063898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830235" y="3938610"/>
            <a:ext cx="9317718" cy="421715"/>
            <a:chOff x="0" y="0"/>
            <a:chExt cx="2551909" cy="1154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551909" cy="115498"/>
            </a:xfrm>
            <a:custGeom>
              <a:avLst/>
              <a:gdLst/>
              <a:ahLst/>
              <a:cxnLst/>
              <a:rect l="l" t="t" r="r" b="b"/>
              <a:pathLst>
                <a:path w="2551909" h="115498">
                  <a:moveTo>
                    <a:pt x="0" y="0"/>
                  </a:moveTo>
                  <a:lnTo>
                    <a:pt x="2551909" y="0"/>
                  </a:lnTo>
                  <a:lnTo>
                    <a:pt x="2551909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7937771" y="4039323"/>
            <a:ext cx="672879" cy="22029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8117126" y="4452653"/>
            <a:ext cx="8842072" cy="4788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40"/>
              </a:lnSpc>
            </a:pPr>
            <a:r>
              <a:rPr lang="en-US" sz="1957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array: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&gt; = [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"a"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"b"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"c"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"d"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"e"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];</a:t>
            </a:r>
          </a:p>
          <a:p>
            <a:pPr>
              <a:lnSpc>
                <a:spcPts val="2740"/>
              </a:lnSpc>
            </a:pPr>
            <a:endParaRPr lang="en-US" sz="1957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957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i: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 = </a:t>
            </a:r>
            <a:r>
              <a:rPr lang="en-US" sz="1957">
                <a:solidFill>
                  <a:srgbClr val="7ED957"/>
                </a:solidFill>
                <a:latin typeface="Fira Code"/>
              </a:rPr>
              <a:t>0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; i &lt; array.</a:t>
            </a:r>
            <a:r>
              <a:rPr lang="en-US" sz="1957">
                <a:solidFill>
                  <a:srgbClr val="F8BFA7"/>
                </a:solidFill>
                <a:latin typeface="Fira Code"/>
              </a:rPr>
              <a:t>length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; i++) {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console.</a:t>
            </a:r>
            <a:r>
              <a:rPr lang="en-US" sz="1957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(array[i]); </a:t>
            </a:r>
            <a:r>
              <a:rPr lang="en-US" sz="1957">
                <a:solidFill>
                  <a:srgbClr val="D9D9D9"/>
                </a:solidFill>
                <a:latin typeface="Fira Code"/>
              </a:rPr>
              <a:t>// passa por todas as posições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}</a:t>
            </a:r>
          </a:p>
          <a:p>
            <a:pPr>
              <a:lnSpc>
                <a:spcPts val="2740"/>
              </a:lnSpc>
            </a:pPr>
            <a:endParaRPr lang="en-US" sz="1957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957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i: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 = </a:t>
            </a:r>
            <a:r>
              <a:rPr lang="en-US" sz="1957">
                <a:solidFill>
                  <a:srgbClr val="7ED957"/>
                </a:solidFill>
                <a:latin typeface="Fira Code"/>
              </a:rPr>
              <a:t>1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; i &lt; </a:t>
            </a:r>
            <a:r>
              <a:rPr lang="en-US" sz="1957">
                <a:solidFill>
                  <a:srgbClr val="7ED957"/>
                </a:solidFill>
                <a:latin typeface="Fira Code"/>
              </a:rPr>
              <a:t>4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; i++) {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console.</a:t>
            </a:r>
            <a:r>
              <a:rPr lang="en-US" sz="1957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(i);</a:t>
            </a:r>
            <a:r>
              <a:rPr lang="en-US" sz="1957">
                <a:solidFill>
                  <a:srgbClr val="D9D9D9"/>
                </a:solidFill>
                <a:latin typeface="Fira Code"/>
              </a:rPr>
              <a:t> // imprime 1, 2 e 3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}</a:t>
            </a:r>
          </a:p>
          <a:p>
            <a:pPr>
              <a:lnSpc>
                <a:spcPts val="2740"/>
              </a:lnSpc>
            </a:pPr>
            <a:endParaRPr lang="en-US" sz="1957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957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i: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 = 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"a"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; i!= 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"abababa"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; i+=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"ba"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){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console.</a:t>
            </a:r>
            <a:r>
              <a:rPr lang="en-US" sz="1957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(i); </a:t>
            </a:r>
            <a:r>
              <a:rPr lang="en-US" sz="1957">
                <a:solidFill>
                  <a:srgbClr val="D9D9D9"/>
                </a:solidFill>
                <a:latin typeface="Fira Code"/>
              </a:rPr>
              <a:t>// imprime a, aba, ababa e abababa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}</a:t>
            </a:r>
          </a:p>
          <a:p>
            <a:pPr>
              <a:lnSpc>
                <a:spcPts val="2740"/>
              </a:lnSpc>
            </a:pPr>
            <a:endParaRPr lang="en-US" sz="1957">
              <a:solidFill>
                <a:srgbClr val="FBF3E4"/>
              </a:solidFill>
              <a:latin typeface="Fira Code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94301" y="2772818"/>
            <a:ext cx="7173811" cy="963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Executa uma iteração com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início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e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término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determinados.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64954" y="4013699"/>
            <a:ext cx="7173811" cy="478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 Bold"/>
              </a:rPr>
              <a:t>Não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precisa estar ligada a um array.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64954" y="4686865"/>
            <a:ext cx="7173811" cy="478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O iterador pode ser de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qualquer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tipo.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4301" y="1097635"/>
            <a:ext cx="6012740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FOR IN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620829" y="6448948"/>
            <a:ext cx="9012319" cy="2497001"/>
            <a:chOff x="0" y="0"/>
            <a:chExt cx="1802396" cy="49938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02396" cy="499381"/>
            </a:xfrm>
            <a:custGeom>
              <a:avLst/>
              <a:gdLst/>
              <a:ahLst/>
              <a:cxnLst/>
              <a:rect l="l" t="t" r="r" b="b"/>
              <a:pathLst>
                <a:path w="1802396" h="499381">
                  <a:moveTo>
                    <a:pt x="0" y="0"/>
                  </a:moveTo>
                  <a:lnTo>
                    <a:pt x="1802396" y="0"/>
                  </a:lnTo>
                  <a:lnTo>
                    <a:pt x="1802396" y="499381"/>
                  </a:lnTo>
                  <a:lnTo>
                    <a:pt x="0" y="49938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735858" y="6288406"/>
            <a:ext cx="9128964" cy="2515978"/>
            <a:chOff x="0" y="0"/>
            <a:chExt cx="1825724" cy="50317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25724" cy="503177"/>
            </a:xfrm>
            <a:custGeom>
              <a:avLst/>
              <a:gdLst/>
              <a:ahLst/>
              <a:cxnLst/>
              <a:rect l="l" t="t" r="r" b="b"/>
              <a:pathLst>
                <a:path w="1825724" h="503177">
                  <a:moveTo>
                    <a:pt x="0" y="0"/>
                  </a:moveTo>
                  <a:lnTo>
                    <a:pt x="1825724" y="0"/>
                  </a:lnTo>
                  <a:lnTo>
                    <a:pt x="1825724" y="503177"/>
                  </a:lnTo>
                  <a:lnTo>
                    <a:pt x="0" y="50317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735858" y="6288406"/>
            <a:ext cx="9128964" cy="421715"/>
            <a:chOff x="0" y="0"/>
            <a:chExt cx="2500213" cy="1154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500213" cy="115498"/>
            </a:xfrm>
            <a:custGeom>
              <a:avLst/>
              <a:gdLst/>
              <a:ahLst/>
              <a:cxnLst/>
              <a:rect l="l" t="t" r="r" b="b"/>
              <a:pathLst>
                <a:path w="2500213" h="115498">
                  <a:moveTo>
                    <a:pt x="0" y="0"/>
                  </a:moveTo>
                  <a:lnTo>
                    <a:pt x="2500213" y="0"/>
                  </a:lnTo>
                  <a:lnTo>
                    <a:pt x="2500213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7843394" y="6389119"/>
            <a:ext cx="672879" cy="22029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8022749" y="6802449"/>
            <a:ext cx="8502402" cy="1702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40"/>
              </a:lnSpc>
            </a:pPr>
            <a:r>
              <a:rPr lang="en-US" sz="1957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array: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&gt; = [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"a"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"b"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"c"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"d"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"e"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];</a:t>
            </a:r>
          </a:p>
          <a:p>
            <a:pPr>
              <a:lnSpc>
                <a:spcPts val="2740"/>
              </a:lnSpc>
            </a:pPr>
            <a:endParaRPr lang="en-US" sz="1957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957">
                <a:solidFill>
                  <a:srgbClr val="2DBEB1"/>
                </a:solidFill>
                <a:latin typeface="Fira Code"/>
              </a:rPr>
              <a:t>const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i </a:t>
            </a:r>
            <a:r>
              <a:rPr lang="en-US" sz="1957">
                <a:solidFill>
                  <a:srgbClr val="2DBEB1"/>
                </a:solidFill>
                <a:latin typeface="Fira Code"/>
              </a:rPr>
              <a:t>in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array) {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console.</a:t>
            </a:r>
            <a:r>
              <a:rPr lang="en-US" sz="1957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(array[i]); </a:t>
            </a:r>
            <a:r>
              <a:rPr lang="en-US" sz="1957">
                <a:solidFill>
                  <a:srgbClr val="D9D9D9"/>
                </a:solidFill>
                <a:latin typeface="Fira Code"/>
              </a:rPr>
              <a:t>// passa por todas as posições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94301" y="2772818"/>
            <a:ext cx="7173811" cy="963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Executa uma iteração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SEMPRE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com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base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em um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array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3918449"/>
            <a:ext cx="7173811" cy="963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Sempre utiliza um iterador do tipo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string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como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contador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. Ex.: "0", "1", "2", "3",...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5029200"/>
            <a:ext cx="7173811" cy="1449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Utiliza uma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const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como base pois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recria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a variável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 em cada iteração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e não permite a sua alteração.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4301" y="1097635"/>
            <a:ext cx="6012740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FOR OF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746665" y="6410848"/>
            <a:ext cx="9012319" cy="2497001"/>
            <a:chOff x="0" y="0"/>
            <a:chExt cx="1802396" cy="49938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02396" cy="499381"/>
            </a:xfrm>
            <a:custGeom>
              <a:avLst/>
              <a:gdLst/>
              <a:ahLst/>
              <a:cxnLst/>
              <a:rect l="l" t="t" r="r" b="b"/>
              <a:pathLst>
                <a:path w="1802396" h="499381">
                  <a:moveTo>
                    <a:pt x="0" y="0"/>
                  </a:moveTo>
                  <a:lnTo>
                    <a:pt x="1802396" y="0"/>
                  </a:lnTo>
                  <a:lnTo>
                    <a:pt x="1802396" y="499381"/>
                  </a:lnTo>
                  <a:lnTo>
                    <a:pt x="0" y="49938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861694" y="6250306"/>
            <a:ext cx="9128964" cy="2515978"/>
            <a:chOff x="0" y="0"/>
            <a:chExt cx="1825724" cy="50317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25724" cy="503177"/>
            </a:xfrm>
            <a:custGeom>
              <a:avLst/>
              <a:gdLst/>
              <a:ahLst/>
              <a:cxnLst/>
              <a:rect l="l" t="t" r="r" b="b"/>
              <a:pathLst>
                <a:path w="1825724" h="503177">
                  <a:moveTo>
                    <a:pt x="0" y="0"/>
                  </a:moveTo>
                  <a:lnTo>
                    <a:pt x="1825724" y="0"/>
                  </a:lnTo>
                  <a:lnTo>
                    <a:pt x="1825724" y="503177"/>
                  </a:lnTo>
                  <a:lnTo>
                    <a:pt x="0" y="50317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861694" y="6250306"/>
            <a:ext cx="9128964" cy="421715"/>
            <a:chOff x="0" y="0"/>
            <a:chExt cx="2500213" cy="1154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500213" cy="115498"/>
            </a:xfrm>
            <a:custGeom>
              <a:avLst/>
              <a:gdLst/>
              <a:ahLst/>
              <a:cxnLst/>
              <a:rect l="l" t="t" r="r" b="b"/>
              <a:pathLst>
                <a:path w="2500213" h="115498">
                  <a:moveTo>
                    <a:pt x="0" y="0"/>
                  </a:moveTo>
                  <a:lnTo>
                    <a:pt x="2500213" y="0"/>
                  </a:lnTo>
                  <a:lnTo>
                    <a:pt x="2500213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7969230" y="6351019"/>
            <a:ext cx="672879" cy="22029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8148585" y="6764349"/>
            <a:ext cx="7905750" cy="1702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40"/>
              </a:lnSpc>
            </a:pPr>
            <a:r>
              <a:rPr lang="en-US" sz="1957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array: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&gt; = [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"a"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"b"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"c"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"d"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"e"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];</a:t>
            </a:r>
          </a:p>
          <a:p>
            <a:pPr>
              <a:lnSpc>
                <a:spcPts val="2740"/>
              </a:lnSpc>
            </a:pPr>
            <a:endParaRPr lang="en-US" sz="1957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957">
                <a:solidFill>
                  <a:srgbClr val="2DBEB1"/>
                </a:solidFill>
                <a:latin typeface="Fira Code"/>
              </a:rPr>
              <a:t>const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item </a:t>
            </a:r>
            <a:r>
              <a:rPr lang="en-US" sz="1957">
                <a:solidFill>
                  <a:srgbClr val="2DBEB1"/>
                </a:solidFill>
                <a:latin typeface="Fira Code"/>
              </a:rPr>
              <a:t>of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array) {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console.</a:t>
            </a:r>
            <a:r>
              <a:rPr lang="en-US" sz="1957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(item); </a:t>
            </a:r>
            <a:r>
              <a:rPr lang="en-US" sz="1957">
                <a:solidFill>
                  <a:srgbClr val="D9D9D9"/>
                </a:solidFill>
                <a:latin typeface="Fira Code"/>
              </a:rPr>
              <a:t>// passa por todas as posições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94301" y="2772818"/>
            <a:ext cx="7173811" cy="963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Executa uma iteração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SEMPRE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com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base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em um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array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3918449"/>
            <a:ext cx="7173811" cy="963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 Bold"/>
              </a:rPr>
              <a:t>Não possui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um iterador.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Sempre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processa diretamente os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itens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do array.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5029200"/>
            <a:ext cx="7173811" cy="1449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Utiliza uma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const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como base pois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recria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a variável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 em cada iteração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e não permite a sua alteração.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4301" y="1097635"/>
            <a:ext cx="6012740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FOR EACH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715206" y="5640103"/>
            <a:ext cx="9012319" cy="2497001"/>
            <a:chOff x="0" y="0"/>
            <a:chExt cx="1802396" cy="49938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02396" cy="499381"/>
            </a:xfrm>
            <a:custGeom>
              <a:avLst/>
              <a:gdLst/>
              <a:ahLst/>
              <a:cxnLst/>
              <a:rect l="l" t="t" r="r" b="b"/>
              <a:pathLst>
                <a:path w="1802396" h="499381">
                  <a:moveTo>
                    <a:pt x="0" y="0"/>
                  </a:moveTo>
                  <a:lnTo>
                    <a:pt x="1802396" y="0"/>
                  </a:lnTo>
                  <a:lnTo>
                    <a:pt x="1802396" y="499381"/>
                  </a:lnTo>
                  <a:lnTo>
                    <a:pt x="0" y="49938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830235" y="5479561"/>
            <a:ext cx="9128964" cy="2515978"/>
            <a:chOff x="0" y="0"/>
            <a:chExt cx="1825724" cy="50317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25724" cy="503177"/>
            </a:xfrm>
            <a:custGeom>
              <a:avLst/>
              <a:gdLst/>
              <a:ahLst/>
              <a:cxnLst/>
              <a:rect l="l" t="t" r="r" b="b"/>
              <a:pathLst>
                <a:path w="1825724" h="503177">
                  <a:moveTo>
                    <a:pt x="0" y="0"/>
                  </a:moveTo>
                  <a:lnTo>
                    <a:pt x="1825724" y="0"/>
                  </a:lnTo>
                  <a:lnTo>
                    <a:pt x="1825724" y="503177"/>
                  </a:lnTo>
                  <a:lnTo>
                    <a:pt x="0" y="50317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830235" y="5479561"/>
            <a:ext cx="9128964" cy="421715"/>
            <a:chOff x="0" y="0"/>
            <a:chExt cx="2500213" cy="1154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500213" cy="115498"/>
            </a:xfrm>
            <a:custGeom>
              <a:avLst/>
              <a:gdLst/>
              <a:ahLst/>
              <a:cxnLst/>
              <a:rect l="l" t="t" r="r" b="b"/>
              <a:pathLst>
                <a:path w="2500213" h="115498">
                  <a:moveTo>
                    <a:pt x="0" y="0"/>
                  </a:moveTo>
                  <a:lnTo>
                    <a:pt x="2500213" y="0"/>
                  </a:lnTo>
                  <a:lnTo>
                    <a:pt x="2500213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7937771" y="5580273"/>
            <a:ext cx="672879" cy="22029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8117126" y="5993604"/>
            <a:ext cx="7607498" cy="1702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40"/>
              </a:lnSpc>
            </a:pPr>
            <a:r>
              <a:rPr lang="en-US" sz="1957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array: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&gt; = [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"a"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"b"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"c"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"d"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"e"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];</a:t>
            </a:r>
          </a:p>
          <a:p>
            <a:pPr>
              <a:lnSpc>
                <a:spcPts val="2740"/>
              </a:lnSpc>
            </a:pPr>
            <a:endParaRPr lang="en-US" sz="1957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array.</a:t>
            </a:r>
            <a:r>
              <a:rPr lang="en-US" sz="1957">
                <a:solidFill>
                  <a:srgbClr val="F8BFA7"/>
                </a:solidFill>
                <a:latin typeface="Fira Code"/>
              </a:rPr>
              <a:t>forEach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(item =&gt; {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console.</a:t>
            </a:r>
            <a:r>
              <a:rPr lang="en-US" sz="1957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(item); </a:t>
            </a:r>
            <a:r>
              <a:rPr lang="en-US" sz="1957">
                <a:solidFill>
                  <a:srgbClr val="D9D9D9"/>
                </a:solidFill>
                <a:latin typeface="Fira Code"/>
              </a:rPr>
              <a:t>// passa por todas as posições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});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94301" y="2772818"/>
            <a:ext cx="7173811" cy="963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Executa uma iteração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SEMPRE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com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base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em um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array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3918449"/>
            <a:ext cx="7173811" cy="963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 Bold"/>
              </a:rPr>
              <a:t>Não possui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um iterador.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Sempre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processa diretamente os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itens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do array.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40368" y="3682643"/>
            <a:ext cx="6758630" cy="1588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796"/>
              </a:lnSpc>
            </a:pPr>
            <a:r>
              <a:rPr lang="en-US" sz="11796" dirty="0" err="1">
                <a:solidFill>
                  <a:srgbClr val="B91646"/>
                </a:solidFill>
                <a:latin typeface="Brittany" panose="020B0604020202020204" charset="0"/>
              </a:rPr>
              <a:t>diagramas</a:t>
            </a:r>
            <a:r>
              <a:rPr lang="en-US" sz="11796" dirty="0">
                <a:solidFill>
                  <a:srgbClr val="B91646"/>
                </a:solidFill>
                <a:latin typeface="Brittany" panose="020B0604020202020204" charset="0"/>
              </a:rPr>
              <a:t> de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373079" y="5105027"/>
            <a:ext cx="7541842" cy="1737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88"/>
              </a:lnSpc>
            </a:pPr>
            <a:r>
              <a:rPr lang="en-US" sz="12788">
                <a:solidFill>
                  <a:srgbClr val="000000"/>
                </a:solidFill>
                <a:latin typeface="Bebas Neue Bold"/>
              </a:rPr>
              <a:t>CLASSE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40368" y="763563"/>
            <a:ext cx="6758630" cy="1588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796"/>
              </a:lnSpc>
            </a:pPr>
            <a:r>
              <a:rPr lang="en-US" sz="11796" dirty="0" err="1">
                <a:solidFill>
                  <a:srgbClr val="B91646"/>
                </a:solidFill>
                <a:latin typeface="Brittany" panose="020B0604020202020204" charset="0"/>
              </a:rPr>
              <a:t>diagramas</a:t>
            </a:r>
            <a:r>
              <a:rPr lang="en-US" sz="11796" dirty="0">
                <a:solidFill>
                  <a:srgbClr val="B91646"/>
                </a:solidFill>
                <a:latin typeface="Brittany" panose="020B0604020202020204" charset="0"/>
              </a:rPr>
              <a:t> de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373079" y="2185947"/>
            <a:ext cx="7541842" cy="1737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88"/>
              </a:lnSpc>
            </a:pPr>
            <a:r>
              <a:rPr lang="en-US" sz="12788">
                <a:solidFill>
                  <a:srgbClr val="000000"/>
                </a:solidFill>
                <a:latin typeface="Bebas Neue Bold"/>
              </a:rPr>
              <a:t>CLASSE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4722319" y="7003672"/>
            <a:ext cx="2140246" cy="2032100"/>
            <a:chOff x="0" y="0"/>
            <a:chExt cx="2853662" cy="2709467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2853662" cy="2709467"/>
              <a:chOff x="0" y="0"/>
              <a:chExt cx="18218478" cy="17297904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31750" y="31750"/>
                <a:ext cx="18154979" cy="17234404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17234404">
                    <a:moveTo>
                      <a:pt x="18062268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7140424"/>
                    </a:lnTo>
                    <a:cubicBezTo>
                      <a:pt x="18154979" y="17192493"/>
                      <a:pt x="18113068" y="17234404"/>
                      <a:pt x="18062268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7" name="Freeform 7"/>
              <p:cNvSpPr/>
              <p:nvPr/>
            </p:nvSpPr>
            <p:spPr>
              <a:xfrm>
                <a:off x="0" y="0"/>
                <a:ext cx="18218479" cy="17297904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17297904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7173443"/>
                    </a:lnTo>
                    <a:cubicBezTo>
                      <a:pt x="18158788" y="17209004"/>
                      <a:pt x="18129579" y="17238213"/>
                      <a:pt x="18094018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18094018" y="17297904"/>
                    </a:lnTo>
                    <a:cubicBezTo>
                      <a:pt x="18162598" y="17297904"/>
                      <a:pt x="18218479" y="17242024"/>
                      <a:pt x="18218479" y="17173443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109783" y="57597"/>
              <a:ext cx="2634095" cy="3950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573"/>
                </a:lnSpc>
                <a:spcBef>
                  <a:spcPct val="0"/>
                </a:spcBef>
              </a:pPr>
              <a:r>
                <a:rPr lang="en-US" sz="1715">
                  <a:solidFill>
                    <a:srgbClr val="000000"/>
                  </a:solidFill>
                  <a:latin typeface="Montserrat Bold"/>
                </a:rPr>
                <a:t>Cachorro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0" y="628333"/>
              <a:ext cx="2853662" cy="0"/>
            </a:xfrm>
            <a:prstGeom prst="line">
              <a:avLst/>
            </a:prstGeom>
            <a:ln w="9246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159226" y="762772"/>
              <a:ext cx="2694435" cy="3920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2573"/>
                </a:lnSpc>
                <a:spcBef>
                  <a:spcPct val="0"/>
                </a:spcBef>
              </a:pPr>
              <a:r>
                <a:rPr lang="en-US" sz="1715">
                  <a:solidFill>
                    <a:srgbClr val="000000"/>
                  </a:solidFill>
                  <a:latin typeface="Montserrat"/>
                </a:rPr>
                <a:t>raça: string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0" y="1351594"/>
              <a:ext cx="2853662" cy="0"/>
            </a:xfrm>
            <a:prstGeom prst="line">
              <a:avLst/>
            </a:prstGeom>
            <a:ln w="9246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59226" y="1663533"/>
              <a:ext cx="2584652" cy="8236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573"/>
                </a:lnSpc>
              </a:pPr>
              <a:r>
                <a:rPr lang="en-US" sz="1715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marL="0" lvl="0" indent="0" algn="just">
                <a:lnSpc>
                  <a:spcPts val="2573"/>
                </a:lnSpc>
                <a:spcBef>
                  <a:spcPct val="0"/>
                </a:spcBef>
              </a:pPr>
              <a:r>
                <a:rPr lang="en-US" sz="1715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562941" y="7003672"/>
            <a:ext cx="2594483" cy="2032100"/>
            <a:chOff x="0" y="0"/>
            <a:chExt cx="3459310" cy="2709467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3459310" cy="2709467"/>
              <a:chOff x="0" y="0"/>
              <a:chExt cx="22085086" cy="17297904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31750" y="31750"/>
                <a:ext cx="22021586" cy="17234404"/>
              </a:xfrm>
              <a:custGeom>
                <a:avLst/>
                <a:gdLst/>
                <a:ahLst/>
                <a:cxnLst/>
                <a:rect l="l" t="t" r="r" b="b"/>
                <a:pathLst>
                  <a:path w="22021586" h="17234404">
                    <a:moveTo>
                      <a:pt x="21928875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1927606" y="0"/>
                    </a:lnTo>
                    <a:cubicBezTo>
                      <a:pt x="21978406" y="0"/>
                      <a:pt x="22020316" y="41910"/>
                      <a:pt x="22020316" y="92710"/>
                    </a:cubicBezTo>
                    <a:lnTo>
                      <a:pt x="22020316" y="17140424"/>
                    </a:lnTo>
                    <a:cubicBezTo>
                      <a:pt x="22021586" y="17192493"/>
                      <a:pt x="21979675" y="17234404"/>
                      <a:pt x="21928875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0" y="0"/>
                <a:ext cx="22085086" cy="17297904"/>
              </a:xfrm>
              <a:custGeom>
                <a:avLst/>
                <a:gdLst/>
                <a:ahLst/>
                <a:cxnLst/>
                <a:rect l="l" t="t" r="r" b="b"/>
                <a:pathLst>
                  <a:path w="22085086" h="17297904">
                    <a:moveTo>
                      <a:pt x="21960625" y="59690"/>
                    </a:moveTo>
                    <a:cubicBezTo>
                      <a:pt x="21996186" y="59690"/>
                      <a:pt x="22025395" y="88900"/>
                      <a:pt x="22025395" y="124460"/>
                    </a:cubicBezTo>
                    <a:lnTo>
                      <a:pt x="22025395" y="17173443"/>
                    </a:lnTo>
                    <a:cubicBezTo>
                      <a:pt x="22025395" y="17209004"/>
                      <a:pt x="21996186" y="17238213"/>
                      <a:pt x="21960625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1960625" y="59690"/>
                    </a:lnTo>
                    <a:moveTo>
                      <a:pt x="219606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21960625" y="17297904"/>
                    </a:lnTo>
                    <a:cubicBezTo>
                      <a:pt x="22029206" y="17297904"/>
                      <a:pt x="22085086" y="17242024"/>
                      <a:pt x="22085086" y="17173443"/>
                    </a:cubicBezTo>
                    <a:lnTo>
                      <a:pt x="22085086" y="124460"/>
                    </a:lnTo>
                    <a:cubicBezTo>
                      <a:pt x="22085086" y="55880"/>
                      <a:pt x="22029206" y="0"/>
                      <a:pt x="219606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109783" y="57597"/>
              <a:ext cx="3227415" cy="3950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573"/>
                </a:lnSpc>
                <a:spcBef>
                  <a:spcPct val="0"/>
                </a:spcBef>
              </a:pPr>
              <a:r>
                <a:rPr lang="en-US" sz="1715">
                  <a:solidFill>
                    <a:srgbClr val="000000"/>
                  </a:solidFill>
                  <a:latin typeface="Montserrat Bold"/>
                </a:rPr>
                <a:t>Golfinho</a:t>
              </a:r>
            </a:p>
          </p:txBody>
        </p:sp>
        <p:sp>
          <p:nvSpPr>
            <p:cNvPr id="18" name="AutoShape 18"/>
            <p:cNvSpPr/>
            <p:nvPr/>
          </p:nvSpPr>
          <p:spPr>
            <a:xfrm>
              <a:off x="0" y="628333"/>
              <a:ext cx="3459310" cy="0"/>
            </a:xfrm>
            <a:prstGeom prst="line">
              <a:avLst/>
            </a:prstGeom>
            <a:ln w="9246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59226" y="762772"/>
              <a:ext cx="2694435" cy="3920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2573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20" name="AutoShape 20"/>
            <p:cNvSpPr/>
            <p:nvPr/>
          </p:nvSpPr>
          <p:spPr>
            <a:xfrm>
              <a:off x="0" y="1351594"/>
              <a:ext cx="3459310" cy="0"/>
            </a:xfrm>
            <a:prstGeom prst="line">
              <a:avLst/>
            </a:prstGeom>
            <a:ln w="9246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159226" y="1663533"/>
              <a:ext cx="3107712" cy="8236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573"/>
                </a:lnSpc>
              </a:pPr>
              <a:r>
                <a:rPr lang="en-US" sz="1715">
                  <a:solidFill>
                    <a:srgbClr val="000000"/>
                  </a:solidFill>
                  <a:latin typeface="Montserrat"/>
                </a:rPr>
                <a:t>nada(): void</a:t>
              </a:r>
            </a:p>
            <a:p>
              <a:pPr marL="0" lvl="0" indent="0" algn="just">
                <a:lnSpc>
                  <a:spcPts val="2573"/>
                </a:lnSpc>
                <a:spcBef>
                  <a:spcPct val="0"/>
                </a:spcBef>
              </a:pPr>
              <a:r>
                <a:rPr lang="en-US" sz="1715">
                  <a:solidFill>
                    <a:srgbClr val="000000"/>
                  </a:solidFill>
                  <a:latin typeface="Montserrat"/>
                </a:rPr>
                <a:t>ecolocaliza(): void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7790059" y="4135669"/>
            <a:ext cx="2140246" cy="2032100"/>
            <a:chOff x="0" y="0"/>
            <a:chExt cx="2853662" cy="2709467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2853662" cy="2709467"/>
              <a:chOff x="0" y="0"/>
              <a:chExt cx="18218478" cy="17297904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31750" y="31750"/>
                <a:ext cx="18154979" cy="17234404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17234404">
                    <a:moveTo>
                      <a:pt x="18062268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7140424"/>
                    </a:lnTo>
                    <a:cubicBezTo>
                      <a:pt x="18154979" y="17192493"/>
                      <a:pt x="18113068" y="17234404"/>
                      <a:pt x="18062268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0" y="0"/>
                <a:ext cx="18218479" cy="17297904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17297904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7173443"/>
                    </a:lnTo>
                    <a:cubicBezTo>
                      <a:pt x="18158788" y="17209004"/>
                      <a:pt x="18129579" y="17238213"/>
                      <a:pt x="18094018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18094018" y="17297904"/>
                    </a:lnTo>
                    <a:cubicBezTo>
                      <a:pt x="18162598" y="17297904"/>
                      <a:pt x="18218479" y="17242024"/>
                      <a:pt x="18218479" y="17173443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6" name="TextBox 26"/>
            <p:cNvSpPr txBox="1"/>
            <p:nvPr/>
          </p:nvSpPr>
          <p:spPr>
            <a:xfrm>
              <a:off x="109783" y="57597"/>
              <a:ext cx="2634095" cy="3950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573"/>
                </a:lnSpc>
                <a:spcBef>
                  <a:spcPct val="0"/>
                </a:spcBef>
              </a:pPr>
              <a:r>
                <a:rPr lang="en-US" sz="1715">
                  <a:solidFill>
                    <a:srgbClr val="000000"/>
                  </a:solidFill>
                  <a:latin typeface="Montserrat Bold"/>
                </a:rPr>
                <a:t>Mamífero</a:t>
              </a:r>
            </a:p>
          </p:txBody>
        </p:sp>
        <p:sp>
          <p:nvSpPr>
            <p:cNvPr id="27" name="AutoShape 27"/>
            <p:cNvSpPr/>
            <p:nvPr/>
          </p:nvSpPr>
          <p:spPr>
            <a:xfrm>
              <a:off x="0" y="628333"/>
              <a:ext cx="2853662" cy="0"/>
            </a:xfrm>
            <a:prstGeom prst="line">
              <a:avLst/>
            </a:prstGeom>
            <a:ln w="9246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159226" y="762772"/>
              <a:ext cx="2694435" cy="3920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2573"/>
                </a:lnSpc>
                <a:spcBef>
                  <a:spcPct val="0"/>
                </a:spcBef>
              </a:pPr>
              <a:r>
                <a:rPr lang="en-US" sz="1715">
                  <a:solidFill>
                    <a:srgbClr val="000000"/>
                  </a:solidFill>
                  <a:latin typeface="Montserrat"/>
                </a:rPr>
                <a:t>cor: string</a:t>
              </a:r>
            </a:p>
          </p:txBody>
        </p:sp>
        <p:sp>
          <p:nvSpPr>
            <p:cNvPr id="29" name="AutoShape 29"/>
            <p:cNvSpPr/>
            <p:nvPr/>
          </p:nvSpPr>
          <p:spPr>
            <a:xfrm>
              <a:off x="0" y="1351594"/>
              <a:ext cx="2853662" cy="0"/>
            </a:xfrm>
            <a:prstGeom prst="line">
              <a:avLst/>
            </a:prstGeom>
            <a:ln w="9246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159226" y="1663533"/>
              <a:ext cx="2584652" cy="8236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573"/>
                </a:lnSpc>
              </a:pPr>
              <a:r>
                <a:rPr lang="en-US" sz="1715">
                  <a:solidFill>
                    <a:srgbClr val="000000"/>
                  </a:solidFill>
                  <a:latin typeface="Montserrat"/>
                </a:rPr>
                <a:t>amamenta(): void</a:t>
              </a:r>
            </a:p>
            <a:p>
              <a:pPr marL="0" lvl="0" indent="0" algn="just">
                <a:lnSpc>
                  <a:spcPts val="2573"/>
                </a:lnSpc>
                <a:spcBef>
                  <a:spcPct val="0"/>
                </a:spcBef>
              </a:pPr>
              <a:r>
                <a:rPr lang="en-US" sz="1715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sp>
        <p:nvSpPr>
          <p:cNvPr id="31" name="AutoShape 31"/>
          <p:cNvSpPr/>
          <p:nvPr/>
        </p:nvSpPr>
        <p:spPr>
          <a:xfrm rot="2404809">
            <a:off x="9756777" y="6493269"/>
            <a:ext cx="1477745" cy="0"/>
          </a:xfrm>
          <a:prstGeom prst="line">
            <a:avLst/>
          </a:prstGeom>
          <a:ln w="66675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 rot="5400000">
            <a:off x="8442231" y="6551047"/>
            <a:ext cx="835903" cy="0"/>
          </a:xfrm>
          <a:prstGeom prst="line">
            <a:avLst/>
          </a:prstGeom>
          <a:ln w="66675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8215636">
            <a:off x="6691466" y="6551047"/>
            <a:ext cx="1269692" cy="0"/>
          </a:xfrm>
          <a:prstGeom prst="line">
            <a:avLst/>
          </a:prstGeom>
          <a:ln w="66675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grpSp>
        <p:nvGrpSpPr>
          <p:cNvPr id="34" name="Group 34"/>
          <p:cNvGrpSpPr/>
          <p:nvPr/>
        </p:nvGrpSpPr>
        <p:grpSpPr>
          <a:xfrm>
            <a:off x="10971199" y="7003672"/>
            <a:ext cx="2594483" cy="2032100"/>
            <a:chOff x="0" y="0"/>
            <a:chExt cx="3459310" cy="2709467"/>
          </a:xfrm>
        </p:grpSpPr>
        <p:grpSp>
          <p:nvGrpSpPr>
            <p:cNvPr id="35" name="Group 35"/>
            <p:cNvGrpSpPr/>
            <p:nvPr/>
          </p:nvGrpSpPr>
          <p:grpSpPr>
            <a:xfrm>
              <a:off x="0" y="0"/>
              <a:ext cx="3459310" cy="2709467"/>
              <a:chOff x="0" y="0"/>
              <a:chExt cx="22085086" cy="17297904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31750" y="31750"/>
                <a:ext cx="22021586" cy="17234404"/>
              </a:xfrm>
              <a:custGeom>
                <a:avLst/>
                <a:gdLst/>
                <a:ahLst/>
                <a:cxnLst/>
                <a:rect l="l" t="t" r="r" b="b"/>
                <a:pathLst>
                  <a:path w="22021586" h="17234404">
                    <a:moveTo>
                      <a:pt x="21928875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1927606" y="0"/>
                    </a:lnTo>
                    <a:cubicBezTo>
                      <a:pt x="21978406" y="0"/>
                      <a:pt x="22020316" y="41910"/>
                      <a:pt x="22020316" y="92710"/>
                    </a:cubicBezTo>
                    <a:lnTo>
                      <a:pt x="22020316" y="17140424"/>
                    </a:lnTo>
                    <a:cubicBezTo>
                      <a:pt x="22021586" y="17192493"/>
                      <a:pt x="21979675" y="17234404"/>
                      <a:pt x="21928875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37" name="Freeform 37"/>
              <p:cNvSpPr/>
              <p:nvPr/>
            </p:nvSpPr>
            <p:spPr>
              <a:xfrm>
                <a:off x="0" y="0"/>
                <a:ext cx="22085086" cy="17297904"/>
              </a:xfrm>
              <a:custGeom>
                <a:avLst/>
                <a:gdLst/>
                <a:ahLst/>
                <a:cxnLst/>
                <a:rect l="l" t="t" r="r" b="b"/>
                <a:pathLst>
                  <a:path w="22085086" h="17297904">
                    <a:moveTo>
                      <a:pt x="21960625" y="59690"/>
                    </a:moveTo>
                    <a:cubicBezTo>
                      <a:pt x="21996186" y="59690"/>
                      <a:pt x="22025395" y="88900"/>
                      <a:pt x="22025395" y="124460"/>
                    </a:cubicBezTo>
                    <a:lnTo>
                      <a:pt x="22025395" y="17173443"/>
                    </a:lnTo>
                    <a:cubicBezTo>
                      <a:pt x="22025395" y="17209004"/>
                      <a:pt x="21996186" y="17238213"/>
                      <a:pt x="21960625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1960625" y="59690"/>
                    </a:lnTo>
                    <a:moveTo>
                      <a:pt x="219606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21960625" y="17297904"/>
                    </a:lnTo>
                    <a:cubicBezTo>
                      <a:pt x="22029206" y="17297904"/>
                      <a:pt x="22085086" y="17242024"/>
                      <a:pt x="22085086" y="17173443"/>
                    </a:cubicBezTo>
                    <a:lnTo>
                      <a:pt x="22085086" y="124460"/>
                    </a:lnTo>
                    <a:cubicBezTo>
                      <a:pt x="22085086" y="55880"/>
                      <a:pt x="22029206" y="0"/>
                      <a:pt x="219606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8" name="TextBox 38"/>
            <p:cNvSpPr txBox="1"/>
            <p:nvPr/>
          </p:nvSpPr>
          <p:spPr>
            <a:xfrm>
              <a:off x="109783" y="57597"/>
              <a:ext cx="3227415" cy="3950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573"/>
                </a:lnSpc>
                <a:spcBef>
                  <a:spcPct val="0"/>
                </a:spcBef>
              </a:pPr>
              <a:r>
                <a:rPr lang="en-US" sz="1715">
                  <a:solidFill>
                    <a:srgbClr val="000000"/>
                  </a:solidFill>
                  <a:latin typeface="Montserrat Bold"/>
                </a:rPr>
                <a:t>Morcego</a:t>
              </a:r>
            </a:p>
          </p:txBody>
        </p:sp>
        <p:sp>
          <p:nvSpPr>
            <p:cNvPr id="39" name="AutoShape 39"/>
            <p:cNvSpPr/>
            <p:nvPr/>
          </p:nvSpPr>
          <p:spPr>
            <a:xfrm>
              <a:off x="0" y="628333"/>
              <a:ext cx="3459310" cy="0"/>
            </a:xfrm>
            <a:prstGeom prst="line">
              <a:avLst/>
            </a:prstGeom>
            <a:ln w="9246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159226" y="762772"/>
              <a:ext cx="2694435" cy="3920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2573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41" name="AutoShape 41"/>
            <p:cNvSpPr/>
            <p:nvPr/>
          </p:nvSpPr>
          <p:spPr>
            <a:xfrm>
              <a:off x="0" y="1351594"/>
              <a:ext cx="3459310" cy="0"/>
            </a:xfrm>
            <a:prstGeom prst="line">
              <a:avLst/>
            </a:prstGeom>
            <a:ln w="9246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2" name="TextBox 42"/>
            <p:cNvSpPr txBox="1"/>
            <p:nvPr/>
          </p:nvSpPr>
          <p:spPr>
            <a:xfrm>
              <a:off x="159226" y="1663533"/>
              <a:ext cx="3107712" cy="8236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573"/>
                </a:lnSpc>
              </a:pPr>
              <a:r>
                <a:rPr lang="en-US" sz="1715">
                  <a:solidFill>
                    <a:srgbClr val="000000"/>
                  </a:solidFill>
                  <a:latin typeface="Montserrat"/>
                </a:rPr>
                <a:t>voa(): void</a:t>
              </a:r>
            </a:p>
            <a:p>
              <a:pPr marL="0" lvl="0" indent="0" algn="just">
                <a:lnSpc>
                  <a:spcPts val="2573"/>
                </a:lnSpc>
                <a:spcBef>
                  <a:spcPct val="0"/>
                </a:spcBef>
              </a:pPr>
              <a:r>
                <a:rPr lang="en-US" sz="1715">
                  <a:solidFill>
                    <a:srgbClr val="000000"/>
                  </a:solidFill>
                  <a:latin typeface="Montserrat"/>
                </a:rPr>
                <a:t>ecolocaliza(): void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40368" y="763563"/>
            <a:ext cx="6758630" cy="1588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796"/>
              </a:lnSpc>
            </a:pPr>
            <a:r>
              <a:rPr lang="en-US" sz="11796" dirty="0" err="1">
                <a:solidFill>
                  <a:srgbClr val="B91646"/>
                </a:solidFill>
                <a:latin typeface="Brittany" panose="020B0604020202020204" charset="0"/>
              </a:rPr>
              <a:t>diagramas</a:t>
            </a:r>
            <a:r>
              <a:rPr lang="en-US" sz="11796" dirty="0">
                <a:solidFill>
                  <a:srgbClr val="B91646"/>
                </a:solidFill>
                <a:latin typeface="Brittany" panose="020B0604020202020204" charset="0"/>
              </a:rPr>
              <a:t> de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373079" y="2185947"/>
            <a:ext cx="7541842" cy="1737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88"/>
              </a:lnSpc>
            </a:pPr>
            <a:r>
              <a:rPr lang="en-US" sz="12788">
                <a:solidFill>
                  <a:srgbClr val="000000"/>
                </a:solidFill>
                <a:latin typeface="Bebas Neue Bold"/>
              </a:rPr>
              <a:t>CLASSE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6909295"/>
            <a:ext cx="2140246" cy="2032100"/>
            <a:chOff x="0" y="0"/>
            <a:chExt cx="2853662" cy="2709467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2853662" cy="2709467"/>
              <a:chOff x="0" y="0"/>
              <a:chExt cx="18218478" cy="17297904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31750" y="31750"/>
                <a:ext cx="18154979" cy="17234404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17234404">
                    <a:moveTo>
                      <a:pt x="18062268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7140424"/>
                    </a:lnTo>
                    <a:cubicBezTo>
                      <a:pt x="18154979" y="17192493"/>
                      <a:pt x="18113068" y="17234404"/>
                      <a:pt x="18062268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7" name="Freeform 7"/>
              <p:cNvSpPr/>
              <p:nvPr/>
            </p:nvSpPr>
            <p:spPr>
              <a:xfrm>
                <a:off x="0" y="0"/>
                <a:ext cx="18218479" cy="17297904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17297904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7173443"/>
                    </a:lnTo>
                    <a:cubicBezTo>
                      <a:pt x="18158788" y="17209004"/>
                      <a:pt x="18129579" y="17238213"/>
                      <a:pt x="18094018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18094018" y="17297904"/>
                    </a:lnTo>
                    <a:cubicBezTo>
                      <a:pt x="18162598" y="17297904"/>
                      <a:pt x="18218479" y="17242024"/>
                      <a:pt x="18218479" y="17173443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109783" y="57597"/>
              <a:ext cx="2634095" cy="3950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573"/>
                </a:lnSpc>
                <a:spcBef>
                  <a:spcPct val="0"/>
                </a:spcBef>
              </a:pPr>
              <a:r>
                <a:rPr lang="en-US" sz="1715">
                  <a:solidFill>
                    <a:srgbClr val="000000"/>
                  </a:solidFill>
                  <a:latin typeface="Montserrat Bold"/>
                </a:rPr>
                <a:t>Cachorro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0" y="628333"/>
              <a:ext cx="2853662" cy="0"/>
            </a:xfrm>
            <a:prstGeom prst="line">
              <a:avLst/>
            </a:prstGeom>
            <a:ln w="9246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159226" y="762772"/>
              <a:ext cx="2694435" cy="3920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2573"/>
                </a:lnSpc>
                <a:spcBef>
                  <a:spcPct val="0"/>
                </a:spcBef>
              </a:pPr>
              <a:r>
                <a:rPr lang="en-US" sz="1715">
                  <a:solidFill>
                    <a:srgbClr val="000000"/>
                  </a:solidFill>
                  <a:latin typeface="Montserrat"/>
                </a:rPr>
                <a:t>raça: string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0" y="1351594"/>
              <a:ext cx="2853662" cy="0"/>
            </a:xfrm>
            <a:prstGeom prst="line">
              <a:avLst/>
            </a:prstGeom>
            <a:ln w="9246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59226" y="1663533"/>
              <a:ext cx="2584652" cy="8236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573"/>
                </a:lnSpc>
              </a:pPr>
              <a:r>
                <a:rPr lang="en-US" sz="1715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marL="0" lvl="0" indent="0" algn="just">
                <a:lnSpc>
                  <a:spcPts val="2573"/>
                </a:lnSpc>
                <a:spcBef>
                  <a:spcPct val="0"/>
                </a:spcBef>
              </a:pPr>
              <a:r>
                <a:rPr lang="en-US" sz="1715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3869322" y="6909295"/>
            <a:ext cx="2594483" cy="2032100"/>
            <a:chOff x="0" y="0"/>
            <a:chExt cx="3459310" cy="2709467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3459310" cy="2709467"/>
              <a:chOff x="0" y="0"/>
              <a:chExt cx="22085086" cy="17297904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31750" y="31750"/>
                <a:ext cx="22021586" cy="17234404"/>
              </a:xfrm>
              <a:custGeom>
                <a:avLst/>
                <a:gdLst/>
                <a:ahLst/>
                <a:cxnLst/>
                <a:rect l="l" t="t" r="r" b="b"/>
                <a:pathLst>
                  <a:path w="22021586" h="17234404">
                    <a:moveTo>
                      <a:pt x="21928875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1927606" y="0"/>
                    </a:lnTo>
                    <a:cubicBezTo>
                      <a:pt x="21978406" y="0"/>
                      <a:pt x="22020316" y="41910"/>
                      <a:pt x="22020316" y="92710"/>
                    </a:cubicBezTo>
                    <a:lnTo>
                      <a:pt x="22020316" y="17140424"/>
                    </a:lnTo>
                    <a:cubicBezTo>
                      <a:pt x="22021586" y="17192493"/>
                      <a:pt x="21979675" y="17234404"/>
                      <a:pt x="21928875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0" y="0"/>
                <a:ext cx="22085086" cy="17297904"/>
              </a:xfrm>
              <a:custGeom>
                <a:avLst/>
                <a:gdLst/>
                <a:ahLst/>
                <a:cxnLst/>
                <a:rect l="l" t="t" r="r" b="b"/>
                <a:pathLst>
                  <a:path w="22085086" h="17297904">
                    <a:moveTo>
                      <a:pt x="21960625" y="59690"/>
                    </a:moveTo>
                    <a:cubicBezTo>
                      <a:pt x="21996186" y="59690"/>
                      <a:pt x="22025395" y="88900"/>
                      <a:pt x="22025395" y="124460"/>
                    </a:cubicBezTo>
                    <a:lnTo>
                      <a:pt x="22025395" y="17173443"/>
                    </a:lnTo>
                    <a:cubicBezTo>
                      <a:pt x="22025395" y="17209004"/>
                      <a:pt x="21996186" y="17238213"/>
                      <a:pt x="21960625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1960625" y="59690"/>
                    </a:lnTo>
                    <a:moveTo>
                      <a:pt x="219606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21960625" y="17297904"/>
                    </a:lnTo>
                    <a:cubicBezTo>
                      <a:pt x="22029206" y="17297904"/>
                      <a:pt x="22085086" y="17242024"/>
                      <a:pt x="22085086" y="17173443"/>
                    </a:cubicBezTo>
                    <a:lnTo>
                      <a:pt x="22085086" y="124460"/>
                    </a:lnTo>
                    <a:cubicBezTo>
                      <a:pt x="22085086" y="55880"/>
                      <a:pt x="22029206" y="0"/>
                      <a:pt x="219606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109783" y="57597"/>
              <a:ext cx="3227415" cy="3950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573"/>
                </a:lnSpc>
                <a:spcBef>
                  <a:spcPct val="0"/>
                </a:spcBef>
              </a:pPr>
              <a:r>
                <a:rPr lang="en-US" sz="1715">
                  <a:solidFill>
                    <a:srgbClr val="000000"/>
                  </a:solidFill>
                  <a:latin typeface="Montserrat Bold"/>
                </a:rPr>
                <a:t>Golfinho</a:t>
              </a:r>
            </a:p>
          </p:txBody>
        </p:sp>
        <p:sp>
          <p:nvSpPr>
            <p:cNvPr id="18" name="AutoShape 18"/>
            <p:cNvSpPr/>
            <p:nvPr/>
          </p:nvSpPr>
          <p:spPr>
            <a:xfrm>
              <a:off x="0" y="628333"/>
              <a:ext cx="3459310" cy="0"/>
            </a:xfrm>
            <a:prstGeom prst="line">
              <a:avLst/>
            </a:prstGeom>
            <a:ln w="9246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59226" y="762772"/>
              <a:ext cx="2694435" cy="3920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2573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20" name="AutoShape 20"/>
            <p:cNvSpPr/>
            <p:nvPr/>
          </p:nvSpPr>
          <p:spPr>
            <a:xfrm>
              <a:off x="0" y="1351594"/>
              <a:ext cx="3459310" cy="0"/>
            </a:xfrm>
            <a:prstGeom prst="line">
              <a:avLst/>
            </a:prstGeom>
            <a:ln w="9246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159226" y="1663533"/>
              <a:ext cx="3107712" cy="8236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573"/>
                </a:lnSpc>
              </a:pPr>
              <a:r>
                <a:rPr lang="en-US" sz="1715">
                  <a:solidFill>
                    <a:srgbClr val="000000"/>
                  </a:solidFill>
                  <a:latin typeface="Montserrat"/>
                </a:rPr>
                <a:t>nada(): void</a:t>
              </a:r>
            </a:p>
            <a:p>
              <a:pPr marL="0" lvl="0" indent="0" algn="just">
                <a:lnSpc>
                  <a:spcPts val="2573"/>
                </a:lnSpc>
                <a:spcBef>
                  <a:spcPct val="0"/>
                </a:spcBef>
              </a:pPr>
              <a:r>
                <a:rPr lang="en-US" sz="1715">
                  <a:solidFill>
                    <a:srgbClr val="000000"/>
                  </a:solidFill>
                  <a:latin typeface="Montserrat"/>
                </a:rPr>
                <a:t>ecolocaliza(): void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4096440" y="4041292"/>
            <a:ext cx="2140246" cy="2032100"/>
            <a:chOff x="0" y="0"/>
            <a:chExt cx="2853662" cy="2709467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2853662" cy="2709467"/>
              <a:chOff x="0" y="0"/>
              <a:chExt cx="18218478" cy="17297904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31750" y="31750"/>
                <a:ext cx="18154979" cy="17234404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17234404">
                    <a:moveTo>
                      <a:pt x="18062268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7140424"/>
                    </a:lnTo>
                    <a:cubicBezTo>
                      <a:pt x="18154979" y="17192493"/>
                      <a:pt x="18113068" y="17234404"/>
                      <a:pt x="18062268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0" y="0"/>
                <a:ext cx="18218479" cy="17297904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17297904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7173443"/>
                    </a:lnTo>
                    <a:cubicBezTo>
                      <a:pt x="18158788" y="17209004"/>
                      <a:pt x="18129579" y="17238213"/>
                      <a:pt x="18094018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18094018" y="17297904"/>
                    </a:lnTo>
                    <a:cubicBezTo>
                      <a:pt x="18162598" y="17297904"/>
                      <a:pt x="18218479" y="17242024"/>
                      <a:pt x="18218479" y="17173443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6" name="TextBox 26"/>
            <p:cNvSpPr txBox="1"/>
            <p:nvPr/>
          </p:nvSpPr>
          <p:spPr>
            <a:xfrm>
              <a:off x="109783" y="57597"/>
              <a:ext cx="2634095" cy="3950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573"/>
                </a:lnSpc>
                <a:spcBef>
                  <a:spcPct val="0"/>
                </a:spcBef>
              </a:pPr>
              <a:r>
                <a:rPr lang="en-US" sz="1715">
                  <a:solidFill>
                    <a:srgbClr val="000000"/>
                  </a:solidFill>
                  <a:latin typeface="Montserrat Bold"/>
                </a:rPr>
                <a:t>Mamífero</a:t>
              </a:r>
            </a:p>
          </p:txBody>
        </p:sp>
        <p:sp>
          <p:nvSpPr>
            <p:cNvPr id="27" name="AutoShape 27"/>
            <p:cNvSpPr/>
            <p:nvPr/>
          </p:nvSpPr>
          <p:spPr>
            <a:xfrm>
              <a:off x="0" y="628333"/>
              <a:ext cx="2853662" cy="0"/>
            </a:xfrm>
            <a:prstGeom prst="line">
              <a:avLst/>
            </a:prstGeom>
            <a:ln w="9246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159226" y="762772"/>
              <a:ext cx="2694435" cy="3920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2573"/>
                </a:lnSpc>
                <a:spcBef>
                  <a:spcPct val="0"/>
                </a:spcBef>
              </a:pPr>
              <a:r>
                <a:rPr lang="en-US" sz="1715">
                  <a:solidFill>
                    <a:srgbClr val="000000"/>
                  </a:solidFill>
                  <a:latin typeface="Montserrat"/>
                </a:rPr>
                <a:t>cor: string</a:t>
              </a:r>
            </a:p>
          </p:txBody>
        </p:sp>
        <p:sp>
          <p:nvSpPr>
            <p:cNvPr id="29" name="AutoShape 29"/>
            <p:cNvSpPr/>
            <p:nvPr/>
          </p:nvSpPr>
          <p:spPr>
            <a:xfrm>
              <a:off x="0" y="1351594"/>
              <a:ext cx="2853662" cy="0"/>
            </a:xfrm>
            <a:prstGeom prst="line">
              <a:avLst/>
            </a:prstGeom>
            <a:ln w="9246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159226" y="1663533"/>
              <a:ext cx="2584652" cy="8236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573"/>
                </a:lnSpc>
              </a:pPr>
              <a:r>
                <a:rPr lang="en-US" sz="1715">
                  <a:solidFill>
                    <a:srgbClr val="000000"/>
                  </a:solidFill>
                  <a:latin typeface="Montserrat"/>
                </a:rPr>
                <a:t>amamenta(): void</a:t>
              </a:r>
            </a:p>
            <a:p>
              <a:pPr marL="0" lvl="0" indent="0" algn="just">
                <a:lnSpc>
                  <a:spcPts val="2573"/>
                </a:lnSpc>
                <a:spcBef>
                  <a:spcPct val="0"/>
                </a:spcBef>
              </a:pPr>
              <a:r>
                <a:rPr lang="en-US" sz="1715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sp>
        <p:nvSpPr>
          <p:cNvPr id="31" name="AutoShape 31"/>
          <p:cNvSpPr/>
          <p:nvPr/>
        </p:nvSpPr>
        <p:spPr>
          <a:xfrm rot="2404809">
            <a:off x="6063158" y="6398892"/>
            <a:ext cx="1477745" cy="0"/>
          </a:xfrm>
          <a:prstGeom prst="line">
            <a:avLst/>
          </a:prstGeom>
          <a:ln w="66675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 rot="5400000">
            <a:off x="4748612" y="6456670"/>
            <a:ext cx="835903" cy="0"/>
          </a:xfrm>
          <a:prstGeom prst="line">
            <a:avLst/>
          </a:prstGeom>
          <a:ln w="66675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8215636">
            <a:off x="2997847" y="6456670"/>
            <a:ext cx="1269692" cy="0"/>
          </a:xfrm>
          <a:prstGeom prst="line">
            <a:avLst/>
          </a:prstGeom>
          <a:ln w="66675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grpSp>
        <p:nvGrpSpPr>
          <p:cNvPr id="34" name="Group 34"/>
          <p:cNvGrpSpPr/>
          <p:nvPr/>
        </p:nvGrpSpPr>
        <p:grpSpPr>
          <a:xfrm>
            <a:off x="7277580" y="6909295"/>
            <a:ext cx="2594483" cy="2032100"/>
            <a:chOff x="0" y="0"/>
            <a:chExt cx="3459310" cy="2709467"/>
          </a:xfrm>
        </p:grpSpPr>
        <p:grpSp>
          <p:nvGrpSpPr>
            <p:cNvPr id="35" name="Group 35"/>
            <p:cNvGrpSpPr/>
            <p:nvPr/>
          </p:nvGrpSpPr>
          <p:grpSpPr>
            <a:xfrm>
              <a:off x="0" y="0"/>
              <a:ext cx="3459310" cy="2709467"/>
              <a:chOff x="0" y="0"/>
              <a:chExt cx="22085086" cy="17297904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31750" y="31750"/>
                <a:ext cx="22021586" cy="17234404"/>
              </a:xfrm>
              <a:custGeom>
                <a:avLst/>
                <a:gdLst/>
                <a:ahLst/>
                <a:cxnLst/>
                <a:rect l="l" t="t" r="r" b="b"/>
                <a:pathLst>
                  <a:path w="22021586" h="17234404">
                    <a:moveTo>
                      <a:pt x="21928875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1927606" y="0"/>
                    </a:lnTo>
                    <a:cubicBezTo>
                      <a:pt x="21978406" y="0"/>
                      <a:pt x="22020316" y="41910"/>
                      <a:pt x="22020316" y="92710"/>
                    </a:cubicBezTo>
                    <a:lnTo>
                      <a:pt x="22020316" y="17140424"/>
                    </a:lnTo>
                    <a:cubicBezTo>
                      <a:pt x="22021586" y="17192493"/>
                      <a:pt x="21979675" y="17234404"/>
                      <a:pt x="21928875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37" name="Freeform 37"/>
              <p:cNvSpPr/>
              <p:nvPr/>
            </p:nvSpPr>
            <p:spPr>
              <a:xfrm>
                <a:off x="0" y="0"/>
                <a:ext cx="22085086" cy="17297904"/>
              </a:xfrm>
              <a:custGeom>
                <a:avLst/>
                <a:gdLst/>
                <a:ahLst/>
                <a:cxnLst/>
                <a:rect l="l" t="t" r="r" b="b"/>
                <a:pathLst>
                  <a:path w="22085086" h="17297904">
                    <a:moveTo>
                      <a:pt x="21960625" y="59690"/>
                    </a:moveTo>
                    <a:cubicBezTo>
                      <a:pt x="21996186" y="59690"/>
                      <a:pt x="22025395" y="88900"/>
                      <a:pt x="22025395" y="124460"/>
                    </a:cubicBezTo>
                    <a:lnTo>
                      <a:pt x="22025395" y="17173443"/>
                    </a:lnTo>
                    <a:cubicBezTo>
                      <a:pt x="22025395" y="17209004"/>
                      <a:pt x="21996186" y="17238213"/>
                      <a:pt x="21960625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1960625" y="59690"/>
                    </a:lnTo>
                    <a:moveTo>
                      <a:pt x="219606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21960625" y="17297904"/>
                    </a:lnTo>
                    <a:cubicBezTo>
                      <a:pt x="22029206" y="17297904"/>
                      <a:pt x="22085086" y="17242024"/>
                      <a:pt x="22085086" y="17173443"/>
                    </a:cubicBezTo>
                    <a:lnTo>
                      <a:pt x="22085086" y="124460"/>
                    </a:lnTo>
                    <a:cubicBezTo>
                      <a:pt x="22085086" y="55880"/>
                      <a:pt x="22029206" y="0"/>
                      <a:pt x="219606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8" name="TextBox 38"/>
            <p:cNvSpPr txBox="1"/>
            <p:nvPr/>
          </p:nvSpPr>
          <p:spPr>
            <a:xfrm>
              <a:off x="109783" y="57597"/>
              <a:ext cx="3227415" cy="3950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573"/>
                </a:lnSpc>
                <a:spcBef>
                  <a:spcPct val="0"/>
                </a:spcBef>
              </a:pPr>
              <a:r>
                <a:rPr lang="en-US" sz="1715">
                  <a:solidFill>
                    <a:srgbClr val="000000"/>
                  </a:solidFill>
                  <a:latin typeface="Montserrat Bold"/>
                </a:rPr>
                <a:t>Morcego</a:t>
              </a:r>
            </a:p>
          </p:txBody>
        </p:sp>
        <p:sp>
          <p:nvSpPr>
            <p:cNvPr id="39" name="AutoShape 39"/>
            <p:cNvSpPr/>
            <p:nvPr/>
          </p:nvSpPr>
          <p:spPr>
            <a:xfrm>
              <a:off x="0" y="628333"/>
              <a:ext cx="3459310" cy="0"/>
            </a:xfrm>
            <a:prstGeom prst="line">
              <a:avLst/>
            </a:prstGeom>
            <a:ln w="9246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159226" y="762772"/>
              <a:ext cx="2694435" cy="3920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2573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41" name="AutoShape 41"/>
            <p:cNvSpPr/>
            <p:nvPr/>
          </p:nvSpPr>
          <p:spPr>
            <a:xfrm>
              <a:off x="0" y="1351594"/>
              <a:ext cx="3459310" cy="0"/>
            </a:xfrm>
            <a:prstGeom prst="line">
              <a:avLst/>
            </a:prstGeom>
            <a:ln w="9246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2" name="TextBox 42"/>
            <p:cNvSpPr txBox="1"/>
            <p:nvPr/>
          </p:nvSpPr>
          <p:spPr>
            <a:xfrm>
              <a:off x="159226" y="1663533"/>
              <a:ext cx="3107712" cy="8236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573"/>
                </a:lnSpc>
              </a:pPr>
              <a:r>
                <a:rPr lang="en-US" sz="1715">
                  <a:solidFill>
                    <a:srgbClr val="000000"/>
                  </a:solidFill>
                  <a:latin typeface="Montserrat"/>
                </a:rPr>
                <a:t>voa(): void</a:t>
              </a:r>
            </a:p>
            <a:p>
              <a:pPr marL="0" lvl="0" indent="0" algn="just">
                <a:lnSpc>
                  <a:spcPts val="2573"/>
                </a:lnSpc>
                <a:spcBef>
                  <a:spcPct val="0"/>
                </a:spcBef>
              </a:pPr>
              <a:r>
                <a:rPr lang="en-US" sz="1715">
                  <a:solidFill>
                    <a:srgbClr val="000000"/>
                  </a:solidFill>
                  <a:latin typeface="Montserrat"/>
                </a:rPr>
                <a:t>ecolocaliza(): void</a:t>
              </a: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11675001" y="4353125"/>
            <a:ext cx="2765409" cy="2628550"/>
            <a:chOff x="0" y="0"/>
            <a:chExt cx="3687212" cy="3504734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3687212" cy="3504734"/>
              <a:chOff x="0" y="0"/>
              <a:chExt cx="18218478" cy="17316851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31750" y="31750"/>
                <a:ext cx="18154979" cy="17253352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17253352">
                    <a:moveTo>
                      <a:pt x="18062268" y="17253352"/>
                    </a:moveTo>
                    <a:lnTo>
                      <a:pt x="92710" y="17253352"/>
                    </a:lnTo>
                    <a:cubicBezTo>
                      <a:pt x="41910" y="17253352"/>
                      <a:pt x="0" y="17211441"/>
                      <a:pt x="0" y="17160641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7159371"/>
                    </a:lnTo>
                    <a:cubicBezTo>
                      <a:pt x="18154979" y="17211441"/>
                      <a:pt x="18113068" y="17253352"/>
                      <a:pt x="18062268" y="17253352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46" name="Freeform 46"/>
              <p:cNvSpPr/>
              <p:nvPr/>
            </p:nvSpPr>
            <p:spPr>
              <a:xfrm>
                <a:off x="0" y="0"/>
                <a:ext cx="18218479" cy="17316852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17316852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7192391"/>
                    </a:lnTo>
                    <a:cubicBezTo>
                      <a:pt x="18158788" y="17227952"/>
                      <a:pt x="18129579" y="17257162"/>
                      <a:pt x="18094018" y="17257162"/>
                    </a:cubicBezTo>
                    <a:lnTo>
                      <a:pt x="124460" y="17257162"/>
                    </a:lnTo>
                    <a:cubicBezTo>
                      <a:pt x="88900" y="17257162"/>
                      <a:pt x="59690" y="17227952"/>
                      <a:pt x="59690" y="1719239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92391"/>
                    </a:lnTo>
                    <a:cubicBezTo>
                      <a:pt x="0" y="17260971"/>
                      <a:pt x="55880" y="17316852"/>
                      <a:pt x="124460" y="17316852"/>
                    </a:cubicBezTo>
                    <a:lnTo>
                      <a:pt x="18094018" y="17316852"/>
                    </a:lnTo>
                    <a:cubicBezTo>
                      <a:pt x="18162598" y="17316852"/>
                      <a:pt x="18218479" y="17260971"/>
                      <a:pt x="18218479" y="17192391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7" name="TextBox 47"/>
            <p:cNvSpPr txBox="1"/>
            <p:nvPr/>
          </p:nvSpPr>
          <p:spPr>
            <a:xfrm>
              <a:off x="141851" y="69283"/>
              <a:ext cx="3403510" cy="10771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25"/>
                </a:lnSpc>
              </a:pPr>
              <a:r>
                <a:rPr lang="en-US" sz="2216">
                  <a:solidFill>
                    <a:srgbClr val="000000"/>
                  </a:solidFill>
                  <a:latin typeface="Montserrat"/>
                </a:rPr>
                <a:t>&lt;interface&gt;</a:t>
              </a:r>
            </a:p>
            <a:p>
              <a:pPr marL="0" lvl="0" indent="0" algn="ctr">
                <a:lnSpc>
                  <a:spcPts val="3325"/>
                </a:lnSpc>
                <a:spcBef>
                  <a:spcPct val="0"/>
                </a:spcBef>
              </a:pPr>
              <a:r>
                <a:rPr lang="en-US" sz="2216">
                  <a:solidFill>
                    <a:srgbClr val="000000"/>
                  </a:solidFill>
                  <a:latin typeface="Montserrat"/>
                </a:rPr>
                <a:t>Cacador</a:t>
              </a:r>
            </a:p>
          </p:txBody>
        </p:sp>
        <p:sp>
          <p:nvSpPr>
            <p:cNvPr id="48" name="AutoShape 48"/>
            <p:cNvSpPr/>
            <p:nvPr/>
          </p:nvSpPr>
          <p:spPr>
            <a:xfrm>
              <a:off x="0" y="1373388"/>
              <a:ext cx="3687212" cy="0"/>
            </a:xfrm>
            <a:prstGeom prst="line">
              <a:avLst/>
            </a:prstGeom>
            <a:ln w="11947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9" name="AutoShape 49"/>
            <p:cNvSpPr/>
            <p:nvPr/>
          </p:nvSpPr>
          <p:spPr>
            <a:xfrm>
              <a:off x="0" y="2307914"/>
              <a:ext cx="3687212" cy="0"/>
            </a:xfrm>
            <a:prstGeom prst="line">
              <a:avLst/>
            </a:prstGeom>
            <a:ln w="11947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0" name="TextBox 50"/>
            <p:cNvSpPr txBox="1"/>
            <p:nvPr/>
          </p:nvSpPr>
          <p:spPr>
            <a:xfrm>
              <a:off x="205736" y="2705830"/>
              <a:ext cx="3339625" cy="5117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325"/>
                </a:lnSpc>
                <a:spcBef>
                  <a:spcPct val="0"/>
                </a:spcBef>
              </a:pPr>
              <a:r>
                <a:rPr lang="en-US" sz="2216">
                  <a:solidFill>
                    <a:srgbClr val="000000"/>
                  </a:solidFill>
                  <a:latin typeface="Montserrat"/>
                </a:rPr>
                <a:t>rastreia(): void</a:t>
              </a:r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14044653" y="6312846"/>
            <a:ext cx="2765409" cy="2628550"/>
            <a:chOff x="0" y="0"/>
            <a:chExt cx="3687212" cy="3504734"/>
          </a:xfrm>
        </p:grpSpPr>
        <p:grpSp>
          <p:nvGrpSpPr>
            <p:cNvPr id="52" name="Group 52"/>
            <p:cNvGrpSpPr/>
            <p:nvPr/>
          </p:nvGrpSpPr>
          <p:grpSpPr>
            <a:xfrm>
              <a:off x="0" y="0"/>
              <a:ext cx="3687212" cy="3504734"/>
              <a:chOff x="0" y="0"/>
              <a:chExt cx="18218478" cy="17316851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31750" y="31750"/>
                <a:ext cx="18154979" cy="17253352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17253352">
                    <a:moveTo>
                      <a:pt x="18062268" y="17253352"/>
                    </a:moveTo>
                    <a:lnTo>
                      <a:pt x="92710" y="17253352"/>
                    </a:lnTo>
                    <a:cubicBezTo>
                      <a:pt x="41910" y="17253352"/>
                      <a:pt x="0" y="17211441"/>
                      <a:pt x="0" y="17160641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7159371"/>
                    </a:lnTo>
                    <a:cubicBezTo>
                      <a:pt x="18154979" y="17211441"/>
                      <a:pt x="18113068" y="17253352"/>
                      <a:pt x="18062268" y="17253352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54" name="Freeform 54"/>
              <p:cNvSpPr/>
              <p:nvPr/>
            </p:nvSpPr>
            <p:spPr>
              <a:xfrm>
                <a:off x="0" y="0"/>
                <a:ext cx="18218479" cy="17316852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17316852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7192391"/>
                    </a:lnTo>
                    <a:cubicBezTo>
                      <a:pt x="18158788" y="17227952"/>
                      <a:pt x="18129579" y="17257162"/>
                      <a:pt x="18094018" y="17257162"/>
                    </a:cubicBezTo>
                    <a:lnTo>
                      <a:pt x="124460" y="17257162"/>
                    </a:lnTo>
                    <a:cubicBezTo>
                      <a:pt x="88900" y="17257162"/>
                      <a:pt x="59690" y="17227952"/>
                      <a:pt x="59690" y="1719239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92391"/>
                    </a:lnTo>
                    <a:cubicBezTo>
                      <a:pt x="0" y="17260971"/>
                      <a:pt x="55880" y="17316852"/>
                      <a:pt x="124460" y="17316852"/>
                    </a:cubicBezTo>
                    <a:lnTo>
                      <a:pt x="18094018" y="17316852"/>
                    </a:lnTo>
                    <a:cubicBezTo>
                      <a:pt x="18162598" y="17316852"/>
                      <a:pt x="18218479" y="17260971"/>
                      <a:pt x="18218479" y="17192391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55" name="TextBox 55"/>
            <p:cNvSpPr txBox="1"/>
            <p:nvPr/>
          </p:nvSpPr>
          <p:spPr>
            <a:xfrm>
              <a:off x="141851" y="69283"/>
              <a:ext cx="3403510" cy="10771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25"/>
                </a:lnSpc>
              </a:pPr>
              <a:r>
                <a:rPr lang="en-US" sz="2216">
                  <a:solidFill>
                    <a:srgbClr val="000000"/>
                  </a:solidFill>
                  <a:latin typeface="Montserrat"/>
                </a:rPr>
                <a:t>&lt;interface&gt;</a:t>
              </a:r>
            </a:p>
            <a:p>
              <a:pPr marL="0" lvl="0" indent="0" algn="ctr">
                <a:lnSpc>
                  <a:spcPts val="3325"/>
                </a:lnSpc>
                <a:spcBef>
                  <a:spcPct val="0"/>
                </a:spcBef>
              </a:pPr>
              <a:r>
                <a:rPr lang="en-US" sz="2216">
                  <a:solidFill>
                    <a:srgbClr val="000000"/>
                  </a:solidFill>
                  <a:latin typeface="Montserrat"/>
                </a:rPr>
                <a:t>Guia</a:t>
              </a:r>
            </a:p>
          </p:txBody>
        </p:sp>
        <p:sp>
          <p:nvSpPr>
            <p:cNvPr id="56" name="AutoShape 56"/>
            <p:cNvSpPr/>
            <p:nvPr/>
          </p:nvSpPr>
          <p:spPr>
            <a:xfrm>
              <a:off x="0" y="1373388"/>
              <a:ext cx="3687212" cy="0"/>
            </a:xfrm>
            <a:prstGeom prst="line">
              <a:avLst/>
            </a:prstGeom>
            <a:ln w="11947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7" name="AutoShape 57"/>
            <p:cNvSpPr/>
            <p:nvPr/>
          </p:nvSpPr>
          <p:spPr>
            <a:xfrm>
              <a:off x="0" y="2307914"/>
              <a:ext cx="3687212" cy="0"/>
            </a:xfrm>
            <a:prstGeom prst="line">
              <a:avLst/>
            </a:prstGeom>
            <a:ln w="11947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8" name="TextBox 58"/>
            <p:cNvSpPr txBox="1"/>
            <p:nvPr/>
          </p:nvSpPr>
          <p:spPr>
            <a:xfrm>
              <a:off x="205736" y="2705830"/>
              <a:ext cx="3339625" cy="5117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325"/>
                </a:lnSpc>
                <a:spcBef>
                  <a:spcPct val="0"/>
                </a:spcBef>
              </a:pPr>
              <a:r>
                <a:rPr lang="en-US" sz="2216">
                  <a:solidFill>
                    <a:srgbClr val="000000"/>
                  </a:solidFill>
                  <a:latin typeface="Montserrat"/>
                </a:rPr>
                <a:t>guia(): void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51549" y="6116403"/>
            <a:ext cx="1624787" cy="1542687"/>
            <a:chOff x="0" y="0"/>
            <a:chExt cx="2166383" cy="2056917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166383" cy="2056917"/>
              <a:chOff x="0" y="0"/>
              <a:chExt cx="18218478" cy="17297904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31750" y="31750"/>
                <a:ext cx="18154979" cy="17234404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17234404">
                    <a:moveTo>
                      <a:pt x="18062268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7140424"/>
                    </a:lnTo>
                    <a:cubicBezTo>
                      <a:pt x="18154979" y="17192493"/>
                      <a:pt x="18113068" y="17234404"/>
                      <a:pt x="18062268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5" name="Freeform 5"/>
              <p:cNvSpPr/>
              <p:nvPr/>
            </p:nvSpPr>
            <p:spPr>
              <a:xfrm>
                <a:off x="0" y="0"/>
                <a:ext cx="18218479" cy="17297904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17297904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7173443"/>
                    </a:lnTo>
                    <a:cubicBezTo>
                      <a:pt x="18158788" y="17209004"/>
                      <a:pt x="18129579" y="17238213"/>
                      <a:pt x="18094018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18094018" y="17297904"/>
                    </a:lnTo>
                    <a:cubicBezTo>
                      <a:pt x="18162598" y="17297904"/>
                      <a:pt x="18218479" y="17242024"/>
                      <a:pt x="18218479" y="17173443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83343" y="41781"/>
              <a:ext cx="1999697" cy="3018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953"/>
                </a:lnSpc>
                <a:spcBef>
                  <a:spcPct val="0"/>
                </a:spcBef>
              </a:pPr>
              <a:r>
                <a:rPr lang="en-US" sz="1302">
                  <a:solidFill>
                    <a:srgbClr val="000000"/>
                  </a:solidFill>
                  <a:latin typeface="Montserrat Bold"/>
                </a:rPr>
                <a:t>Cachorro</a:t>
              </a:r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477004"/>
              <a:ext cx="2166383" cy="0"/>
            </a:xfrm>
            <a:prstGeom prst="line">
              <a:avLst/>
            </a:prstGeom>
            <a:ln w="7019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120878" y="577120"/>
              <a:ext cx="2045505" cy="2996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1953"/>
                </a:lnSpc>
                <a:spcBef>
                  <a:spcPct val="0"/>
                </a:spcBef>
              </a:pPr>
              <a:r>
                <a:rPr lang="en-US" sz="1302">
                  <a:solidFill>
                    <a:srgbClr val="000000"/>
                  </a:solidFill>
                  <a:latin typeface="Montserrat"/>
                </a:rPr>
                <a:t>raça: string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0" y="1026075"/>
              <a:ext cx="2166383" cy="0"/>
            </a:xfrm>
            <a:prstGeom prst="line">
              <a:avLst/>
            </a:prstGeom>
            <a:ln w="7019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120878" y="1260941"/>
              <a:ext cx="1962162" cy="6272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1953"/>
                </a:lnSpc>
              </a:pPr>
              <a:r>
                <a:rPr lang="en-US" sz="1302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marL="0" lvl="0" indent="0" algn="just">
                <a:lnSpc>
                  <a:spcPts val="1953"/>
                </a:lnSpc>
                <a:spcBef>
                  <a:spcPct val="0"/>
                </a:spcBef>
              </a:pPr>
              <a:r>
                <a:rPr lang="en-US" sz="1302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308033" y="6116403"/>
            <a:ext cx="1969625" cy="1542687"/>
            <a:chOff x="0" y="0"/>
            <a:chExt cx="2626167" cy="2056917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2626167" cy="2056917"/>
              <a:chOff x="0" y="0"/>
              <a:chExt cx="22085086" cy="17297904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31750" y="31750"/>
                <a:ext cx="22021586" cy="17234404"/>
              </a:xfrm>
              <a:custGeom>
                <a:avLst/>
                <a:gdLst/>
                <a:ahLst/>
                <a:cxnLst/>
                <a:rect l="l" t="t" r="r" b="b"/>
                <a:pathLst>
                  <a:path w="22021586" h="17234404">
                    <a:moveTo>
                      <a:pt x="21928875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1927606" y="0"/>
                    </a:lnTo>
                    <a:cubicBezTo>
                      <a:pt x="21978406" y="0"/>
                      <a:pt x="22020316" y="41910"/>
                      <a:pt x="22020316" y="92710"/>
                    </a:cubicBezTo>
                    <a:lnTo>
                      <a:pt x="22020316" y="17140424"/>
                    </a:lnTo>
                    <a:cubicBezTo>
                      <a:pt x="22021586" y="17192493"/>
                      <a:pt x="21979675" y="17234404"/>
                      <a:pt x="21928875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14" name="Freeform 14"/>
              <p:cNvSpPr/>
              <p:nvPr/>
            </p:nvSpPr>
            <p:spPr>
              <a:xfrm>
                <a:off x="0" y="0"/>
                <a:ext cx="22085086" cy="17297904"/>
              </a:xfrm>
              <a:custGeom>
                <a:avLst/>
                <a:gdLst/>
                <a:ahLst/>
                <a:cxnLst/>
                <a:rect l="l" t="t" r="r" b="b"/>
                <a:pathLst>
                  <a:path w="22085086" h="17297904">
                    <a:moveTo>
                      <a:pt x="21960625" y="59690"/>
                    </a:moveTo>
                    <a:cubicBezTo>
                      <a:pt x="21996186" y="59690"/>
                      <a:pt x="22025395" y="88900"/>
                      <a:pt x="22025395" y="124460"/>
                    </a:cubicBezTo>
                    <a:lnTo>
                      <a:pt x="22025395" y="17173443"/>
                    </a:lnTo>
                    <a:cubicBezTo>
                      <a:pt x="22025395" y="17209004"/>
                      <a:pt x="21996186" y="17238213"/>
                      <a:pt x="21960625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1960625" y="59690"/>
                    </a:lnTo>
                    <a:moveTo>
                      <a:pt x="219606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21960625" y="17297904"/>
                    </a:lnTo>
                    <a:cubicBezTo>
                      <a:pt x="22029206" y="17297904"/>
                      <a:pt x="22085086" y="17242024"/>
                      <a:pt x="22085086" y="17173443"/>
                    </a:cubicBezTo>
                    <a:lnTo>
                      <a:pt x="22085086" y="124460"/>
                    </a:lnTo>
                    <a:cubicBezTo>
                      <a:pt x="22085086" y="55880"/>
                      <a:pt x="22029206" y="0"/>
                      <a:pt x="219606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83343" y="41781"/>
              <a:ext cx="2450121" cy="3018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953"/>
                </a:lnSpc>
                <a:spcBef>
                  <a:spcPct val="0"/>
                </a:spcBef>
              </a:pPr>
              <a:r>
                <a:rPr lang="en-US" sz="1302">
                  <a:solidFill>
                    <a:srgbClr val="000000"/>
                  </a:solidFill>
                  <a:latin typeface="Montserrat Bold"/>
                </a:rPr>
                <a:t>Golfinho</a:t>
              </a:r>
            </a:p>
          </p:txBody>
        </p:sp>
        <p:sp>
          <p:nvSpPr>
            <p:cNvPr id="16" name="AutoShape 16"/>
            <p:cNvSpPr/>
            <p:nvPr/>
          </p:nvSpPr>
          <p:spPr>
            <a:xfrm>
              <a:off x="0" y="477004"/>
              <a:ext cx="2626167" cy="0"/>
            </a:xfrm>
            <a:prstGeom prst="line">
              <a:avLst/>
            </a:prstGeom>
            <a:ln w="7019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120878" y="577120"/>
              <a:ext cx="2045505" cy="2996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1953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18" name="AutoShape 18"/>
            <p:cNvSpPr/>
            <p:nvPr/>
          </p:nvSpPr>
          <p:spPr>
            <a:xfrm>
              <a:off x="0" y="1026075"/>
              <a:ext cx="2626167" cy="0"/>
            </a:xfrm>
            <a:prstGeom prst="line">
              <a:avLst/>
            </a:prstGeom>
            <a:ln w="7019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20878" y="1260941"/>
              <a:ext cx="2359248" cy="6272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1953"/>
                </a:lnSpc>
              </a:pPr>
              <a:r>
                <a:rPr lang="en-US" sz="1302">
                  <a:solidFill>
                    <a:srgbClr val="000000"/>
                  </a:solidFill>
                  <a:latin typeface="Montserrat"/>
                </a:rPr>
                <a:t>nada(): void</a:t>
              </a:r>
            </a:p>
            <a:p>
              <a:pPr marL="0" lvl="0" indent="0" algn="just">
                <a:lnSpc>
                  <a:spcPts val="1953"/>
                </a:lnSpc>
                <a:spcBef>
                  <a:spcPct val="0"/>
                </a:spcBef>
              </a:pPr>
              <a:r>
                <a:rPr lang="en-US" sz="1302">
                  <a:solidFill>
                    <a:srgbClr val="000000"/>
                  </a:solidFill>
                  <a:latin typeface="Montserrat"/>
                </a:rPr>
                <a:t>ecolocaliza(): void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3480452" y="3939132"/>
            <a:ext cx="1624787" cy="1542687"/>
            <a:chOff x="0" y="0"/>
            <a:chExt cx="2166383" cy="2056917"/>
          </a:xfrm>
        </p:grpSpPr>
        <p:grpSp>
          <p:nvGrpSpPr>
            <p:cNvPr id="21" name="Group 21"/>
            <p:cNvGrpSpPr/>
            <p:nvPr/>
          </p:nvGrpSpPr>
          <p:grpSpPr>
            <a:xfrm>
              <a:off x="0" y="0"/>
              <a:ext cx="2166383" cy="2056917"/>
              <a:chOff x="0" y="0"/>
              <a:chExt cx="18218478" cy="17297904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31750" y="31750"/>
                <a:ext cx="18154979" cy="17234404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17234404">
                    <a:moveTo>
                      <a:pt x="18062268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7140424"/>
                    </a:lnTo>
                    <a:cubicBezTo>
                      <a:pt x="18154979" y="17192493"/>
                      <a:pt x="18113068" y="17234404"/>
                      <a:pt x="18062268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23" name="Freeform 23"/>
              <p:cNvSpPr/>
              <p:nvPr/>
            </p:nvSpPr>
            <p:spPr>
              <a:xfrm>
                <a:off x="0" y="0"/>
                <a:ext cx="18218479" cy="17297904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17297904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7173443"/>
                    </a:lnTo>
                    <a:cubicBezTo>
                      <a:pt x="18158788" y="17209004"/>
                      <a:pt x="18129579" y="17238213"/>
                      <a:pt x="18094018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18094018" y="17297904"/>
                    </a:lnTo>
                    <a:cubicBezTo>
                      <a:pt x="18162598" y="17297904"/>
                      <a:pt x="18218479" y="17242024"/>
                      <a:pt x="18218479" y="17173443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4" name="TextBox 24"/>
            <p:cNvSpPr txBox="1"/>
            <p:nvPr/>
          </p:nvSpPr>
          <p:spPr>
            <a:xfrm>
              <a:off x="83343" y="41781"/>
              <a:ext cx="1999697" cy="3018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953"/>
                </a:lnSpc>
                <a:spcBef>
                  <a:spcPct val="0"/>
                </a:spcBef>
              </a:pPr>
              <a:r>
                <a:rPr lang="en-US" sz="1302">
                  <a:solidFill>
                    <a:srgbClr val="000000"/>
                  </a:solidFill>
                  <a:latin typeface="Montserrat Bold"/>
                </a:rPr>
                <a:t>Mamífero</a:t>
              </a:r>
            </a:p>
          </p:txBody>
        </p:sp>
        <p:sp>
          <p:nvSpPr>
            <p:cNvPr id="25" name="AutoShape 25"/>
            <p:cNvSpPr/>
            <p:nvPr/>
          </p:nvSpPr>
          <p:spPr>
            <a:xfrm>
              <a:off x="0" y="477004"/>
              <a:ext cx="2166383" cy="0"/>
            </a:xfrm>
            <a:prstGeom prst="line">
              <a:avLst/>
            </a:prstGeom>
            <a:ln w="7019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120878" y="577120"/>
              <a:ext cx="2045505" cy="2996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1953"/>
                </a:lnSpc>
                <a:spcBef>
                  <a:spcPct val="0"/>
                </a:spcBef>
              </a:pPr>
              <a:r>
                <a:rPr lang="en-US" sz="1302">
                  <a:solidFill>
                    <a:srgbClr val="000000"/>
                  </a:solidFill>
                  <a:latin typeface="Montserrat"/>
                </a:rPr>
                <a:t>cor: string</a:t>
              </a:r>
            </a:p>
          </p:txBody>
        </p:sp>
        <p:sp>
          <p:nvSpPr>
            <p:cNvPr id="27" name="AutoShape 27"/>
            <p:cNvSpPr/>
            <p:nvPr/>
          </p:nvSpPr>
          <p:spPr>
            <a:xfrm>
              <a:off x="0" y="1026075"/>
              <a:ext cx="2166383" cy="0"/>
            </a:xfrm>
            <a:prstGeom prst="line">
              <a:avLst/>
            </a:prstGeom>
            <a:ln w="7019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120878" y="1260941"/>
              <a:ext cx="1962162" cy="6272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1953"/>
                </a:lnSpc>
              </a:pPr>
              <a:r>
                <a:rPr lang="en-US" sz="1302">
                  <a:solidFill>
                    <a:srgbClr val="000000"/>
                  </a:solidFill>
                  <a:latin typeface="Montserrat"/>
                </a:rPr>
                <a:t>amamenta(): void</a:t>
              </a:r>
            </a:p>
            <a:p>
              <a:pPr marL="0" lvl="0" indent="0" algn="just">
                <a:lnSpc>
                  <a:spcPts val="1953"/>
                </a:lnSpc>
                <a:spcBef>
                  <a:spcPct val="0"/>
                </a:spcBef>
              </a:pPr>
              <a:r>
                <a:rPr lang="en-US" sz="1302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sp>
        <p:nvSpPr>
          <p:cNvPr id="29" name="AutoShape 29"/>
          <p:cNvSpPr/>
          <p:nvPr/>
        </p:nvSpPr>
        <p:spPr>
          <a:xfrm rot="2404809">
            <a:off x="4973504" y="5728925"/>
            <a:ext cx="1121843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 rot="5400000">
            <a:off x="3975554" y="5772788"/>
            <a:ext cx="634583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 rot="8215636">
            <a:off x="2646445" y="5772788"/>
            <a:ext cx="963898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grpSp>
        <p:nvGrpSpPr>
          <p:cNvPr id="32" name="Group 32"/>
          <p:cNvGrpSpPr/>
          <p:nvPr/>
        </p:nvGrpSpPr>
        <p:grpSpPr>
          <a:xfrm>
            <a:off x="5895443" y="6116403"/>
            <a:ext cx="1969625" cy="1542687"/>
            <a:chOff x="0" y="0"/>
            <a:chExt cx="2626167" cy="2056917"/>
          </a:xfrm>
        </p:grpSpPr>
        <p:grpSp>
          <p:nvGrpSpPr>
            <p:cNvPr id="33" name="Group 33"/>
            <p:cNvGrpSpPr/>
            <p:nvPr/>
          </p:nvGrpSpPr>
          <p:grpSpPr>
            <a:xfrm>
              <a:off x="0" y="0"/>
              <a:ext cx="2626167" cy="2056917"/>
              <a:chOff x="0" y="0"/>
              <a:chExt cx="22085086" cy="17297904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31750" y="31750"/>
                <a:ext cx="22021586" cy="17234404"/>
              </a:xfrm>
              <a:custGeom>
                <a:avLst/>
                <a:gdLst/>
                <a:ahLst/>
                <a:cxnLst/>
                <a:rect l="l" t="t" r="r" b="b"/>
                <a:pathLst>
                  <a:path w="22021586" h="17234404">
                    <a:moveTo>
                      <a:pt x="21928875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1927606" y="0"/>
                    </a:lnTo>
                    <a:cubicBezTo>
                      <a:pt x="21978406" y="0"/>
                      <a:pt x="22020316" y="41910"/>
                      <a:pt x="22020316" y="92710"/>
                    </a:cubicBezTo>
                    <a:lnTo>
                      <a:pt x="22020316" y="17140424"/>
                    </a:lnTo>
                    <a:cubicBezTo>
                      <a:pt x="22021586" y="17192493"/>
                      <a:pt x="21979675" y="17234404"/>
                      <a:pt x="21928875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35" name="Freeform 35"/>
              <p:cNvSpPr/>
              <p:nvPr/>
            </p:nvSpPr>
            <p:spPr>
              <a:xfrm>
                <a:off x="0" y="0"/>
                <a:ext cx="22085086" cy="17297904"/>
              </a:xfrm>
              <a:custGeom>
                <a:avLst/>
                <a:gdLst/>
                <a:ahLst/>
                <a:cxnLst/>
                <a:rect l="l" t="t" r="r" b="b"/>
                <a:pathLst>
                  <a:path w="22085086" h="17297904">
                    <a:moveTo>
                      <a:pt x="21960625" y="59690"/>
                    </a:moveTo>
                    <a:cubicBezTo>
                      <a:pt x="21996186" y="59690"/>
                      <a:pt x="22025395" y="88900"/>
                      <a:pt x="22025395" y="124460"/>
                    </a:cubicBezTo>
                    <a:lnTo>
                      <a:pt x="22025395" y="17173443"/>
                    </a:lnTo>
                    <a:cubicBezTo>
                      <a:pt x="22025395" y="17209004"/>
                      <a:pt x="21996186" y="17238213"/>
                      <a:pt x="21960625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1960625" y="59690"/>
                    </a:lnTo>
                    <a:moveTo>
                      <a:pt x="219606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21960625" y="17297904"/>
                    </a:lnTo>
                    <a:cubicBezTo>
                      <a:pt x="22029206" y="17297904"/>
                      <a:pt x="22085086" y="17242024"/>
                      <a:pt x="22085086" y="17173443"/>
                    </a:cubicBezTo>
                    <a:lnTo>
                      <a:pt x="22085086" y="124460"/>
                    </a:lnTo>
                    <a:cubicBezTo>
                      <a:pt x="22085086" y="55880"/>
                      <a:pt x="22029206" y="0"/>
                      <a:pt x="219606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6" name="TextBox 36"/>
            <p:cNvSpPr txBox="1"/>
            <p:nvPr/>
          </p:nvSpPr>
          <p:spPr>
            <a:xfrm>
              <a:off x="83343" y="41781"/>
              <a:ext cx="2450121" cy="3018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953"/>
                </a:lnSpc>
                <a:spcBef>
                  <a:spcPct val="0"/>
                </a:spcBef>
              </a:pPr>
              <a:r>
                <a:rPr lang="en-US" sz="1302">
                  <a:solidFill>
                    <a:srgbClr val="000000"/>
                  </a:solidFill>
                  <a:latin typeface="Montserrat Bold"/>
                </a:rPr>
                <a:t>Morcego</a:t>
              </a:r>
            </a:p>
          </p:txBody>
        </p:sp>
        <p:sp>
          <p:nvSpPr>
            <p:cNvPr id="37" name="AutoShape 37"/>
            <p:cNvSpPr/>
            <p:nvPr/>
          </p:nvSpPr>
          <p:spPr>
            <a:xfrm>
              <a:off x="0" y="477004"/>
              <a:ext cx="2626167" cy="0"/>
            </a:xfrm>
            <a:prstGeom prst="line">
              <a:avLst/>
            </a:prstGeom>
            <a:ln w="7019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" name="TextBox 38"/>
            <p:cNvSpPr txBox="1"/>
            <p:nvPr/>
          </p:nvSpPr>
          <p:spPr>
            <a:xfrm>
              <a:off x="120878" y="577120"/>
              <a:ext cx="2045505" cy="2996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1953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39" name="AutoShape 39"/>
            <p:cNvSpPr/>
            <p:nvPr/>
          </p:nvSpPr>
          <p:spPr>
            <a:xfrm>
              <a:off x="0" y="1026075"/>
              <a:ext cx="2626167" cy="0"/>
            </a:xfrm>
            <a:prstGeom prst="line">
              <a:avLst/>
            </a:prstGeom>
            <a:ln w="7019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120878" y="1260941"/>
              <a:ext cx="2359248" cy="6272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1953"/>
                </a:lnSpc>
              </a:pPr>
              <a:r>
                <a:rPr lang="en-US" sz="1302">
                  <a:solidFill>
                    <a:srgbClr val="000000"/>
                  </a:solidFill>
                  <a:latin typeface="Montserrat"/>
                </a:rPr>
                <a:t>voa(): void</a:t>
              </a:r>
            </a:p>
            <a:p>
              <a:pPr marL="0" lvl="0" indent="0" algn="just">
                <a:lnSpc>
                  <a:spcPts val="1953"/>
                </a:lnSpc>
                <a:spcBef>
                  <a:spcPct val="0"/>
                </a:spcBef>
              </a:pPr>
              <a:r>
                <a:rPr lang="en-US" sz="1302">
                  <a:solidFill>
                    <a:srgbClr val="000000"/>
                  </a:solidFill>
                  <a:latin typeface="Montserrat"/>
                </a:rPr>
                <a:t>ecolocaliza(): void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2569019" y="7947577"/>
            <a:ext cx="1585909" cy="1507423"/>
            <a:chOff x="0" y="0"/>
            <a:chExt cx="2114546" cy="2009898"/>
          </a:xfrm>
        </p:grpSpPr>
        <p:grpSp>
          <p:nvGrpSpPr>
            <p:cNvPr id="42" name="Group 42"/>
            <p:cNvGrpSpPr/>
            <p:nvPr/>
          </p:nvGrpSpPr>
          <p:grpSpPr>
            <a:xfrm>
              <a:off x="0" y="0"/>
              <a:ext cx="2114546" cy="2009898"/>
              <a:chOff x="0" y="0"/>
              <a:chExt cx="18218478" cy="17316851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31750" y="31750"/>
                <a:ext cx="18154979" cy="17253352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17253352">
                    <a:moveTo>
                      <a:pt x="18062268" y="17253352"/>
                    </a:moveTo>
                    <a:lnTo>
                      <a:pt x="92710" y="17253352"/>
                    </a:lnTo>
                    <a:cubicBezTo>
                      <a:pt x="41910" y="17253352"/>
                      <a:pt x="0" y="17211441"/>
                      <a:pt x="0" y="17160641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7159371"/>
                    </a:lnTo>
                    <a:cubicBezTo>
                      <a:pt x="18154979" y="17211441"/>
                      <a:pt x="18113068" y="17253352"/>
                      <a:pt x="18062268" y="17253352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44" name="Freeform 44"/>
              <p:cNvSpPr/>
              <p:nvPr/>
            </p:nvSpPr>
            <p:spPr>
              <a:xfrm>
                <a:off x="0" y="0"/>
                <a:ext cx="18218479" cy="17316852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17316852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7192391"/>
                    </a:lnTo>
                    <a:cubicBezTo>
                      <a:pt x="18158788" y="17227952"/>
                      <a:pt x="18129579" y="17257162"/>
                      <a:pt x="18094018" y="17257162"/>
                    </a:cubicBezTo>
                    <a:lnTo>
                      <a:pt x="124460" y="17257162"/>
                    </a:lnTo>
                    <a:cubicBezTo>
                      <a:pt x="88900" y="17257162"/>
                      <a:pt x="59690" y="17227952"/>
                      <a:pt x="59690" y="1719239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92391"/>
                    </a:lnTo>
                    <a:cubicBezTo>
                      <a:pt x="0" y="17260971"/>
                      <a:pt x="55880" y="17316852"/>
                      <a:pt x="124460" y="17316852"/>
                    </a:cubicBezTo>
                    <a:lnTo>
                      <a:pt x="18094018" y="17316852"/>
                    </a:lnTo>
                    <a:cubicBezTo>
                      <a:pt x="18162598" y="17316852"/>
                      <a:pt x="18218479" y="17260971"/>
                      <a:pt x="18218479" y="17192391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5" name="TextBox 45"/>
            <p:cNvSpPr txBox="1"/>
            <p:nvPr/>
          </p:nvSpPr>
          <p:spPr>
            <a:xfrm>
              <a:off x="81349" y="39869"/>
              <a:ext cx="1951848" cy="6175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06"/>
                </a:lnSpc>
              </a:pPr>
              <a:r>
                <a:rPr lang="en-US" sz="1271">
                  <a:solidFill>
                    <a:srgbClr val="000000"/>
                  </a:solidFill>
                  <a:latin typeface="Montserrat"/>
                </a:rPr>
                <a:t>&lt;interface&gt;</a:t>
              </a:r>
            </a:p>
            <a:p>
              <a:pPr marL="0" lvl="0" indent="0" algn="ctr">
                <a:lnSpc>
                  <a:spcPts val="1906"/>
                </a:lnSpc>
                <a:spcBef>
                  <a:spcPct val="0"/>
                </a:spcBef>
              </a:pPr>
              <a:r>
                <a:rPr lang="en-US" sz="1271">
                  <a:solidFill>
                    <a:srgbClr val="000000"/>
                  </a:solidFill>
                  <a:latin typeface="Montserrat"/>
                </a:rPr>
                <a:t>Cacador</a:t>
              </a:r>
            </a:p>
          </p:txBody>
        </p:sp>
        <p:sp>
          <p:nvSpPr>
            <p:cNvPr id="46" name="AutoShape 46"/>
            <p:cNvSpPr/>
            <p:nvPr/>
          </p:nvSpPr>
          <p:spPr>
            <a:xfrm>
              <a:off x="0" y="787612"/>
              <a:ext cx="2114546" cy="0"/>
            </a:xfrm>
            <a:prstGeom prst="line">
              <a:avLst/>
            </a:prstGeom>
            <a:ln w="6852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7" name="AutoShape 47"/>
            <p:cNvSpPr/>
            <p:nvPr/>
          </p:nvSpPr>
          <p:spPr>
            <a:xfrm>
              <a:off x="0" y="1323544"/>
              <a:ext cx="2114546" cy="0"/>
            </a:xfrm>
            <a:prstGeom prst="line">
              <a:avLst/>
            </a:prstGeom>
            <a:ln w="6852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8" name="TextBox 48"/>
            <p:cNvSpPr txBox="1"/>
            <p:nvPr/>
          </p:nvSpPr>
          <p:spPr>
            <a:xfrm>
              <a:off x="117986" y="1551879"/>
              <a:ext cx="1915211" cy="2933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1906"/>
                </a:lnSpc>
                <a:spcBef>
                  <a:spcPct val="0"/>
                </a:spcBef>
              </a:pPr>
              <a:r>
                <a:rPr lang="en-US" sz="1271">
                  <a:solidFill>
                    <a:srgbClr val="000000"/>
                  </a:solidFill>
                  <a:latin typeface="Montserrat"/>
                </a:rPr>
                <a:t>rastreia(): void</a:t>
              </a:r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4430763" y="7947577"/>
            <a:ext cx="1585909" cy="1507423"/>
            <a:chOff x="0" y="0"/>
            <a:chExt cx="2114546" cy="2009898"/>
          </a:xfrm>
        </p:grpSpPr>
        <p:grpSp>
          <p:nvGrpSpPr>
            <p:cNvPr id="50" name="Group 50"/>
            <p:cNvGrpSpPr/>
            <p:nvPr/>
          </p:nvGrpSpPr>
          <p:grpSpPr>
            <a:xfrm>
              <a:off x="0" y="0"/>
              <a:ext cx="2114546" cy="2009898"/>
              <a:chOff x="0" y="0"/>
              <a:chExt cx="18218478" cy="17316851"/>
            </a:xfrm>
          </p:grpSpPr>
          <p:sp>
            <p:nvSpPr>
              <p:cNvPr id="51" name="Freeform 51"/>
              <p:cNvSpPr/>
              <p:nvPr/>
            </p:nvSpPr>
            <p:spPr>
              <a:xfrm>
                <a:off x="31750" y="31750"/>
                <a:ext cx="18154979" cy="17253352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17253352">
                    <a:moveTo>
                      <a:pt x="18062268" y="17253352"/>
                    </a:moveTo>
                    <a:lnTo>
                      <a:pt x="92710" y="17253352"/>
                    </a:lnTo>
                    <a:cubicBezTo>
                      <a:pt x="41910" y="17253352"/>
                      <a:pt x="0" y="17211441"/>
                      <a:pt x="0" y="17160641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7159371"/>
                    </a:lnTo>
                    <a:cubicBezTo>
                      <a:pt x="18154979" y="17211441"/>
                      <a:pt x="18113068" y="17253352"/>
                      <a:pt x="18062268" y="17253352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52" name="Freeform 52"/>
              <p:cNvSpPr/>
              <p:nvPr/>
            </p:nvSpPr>
            <p:spPr>
              <a:xfrm>
                <a:off x="0" y="0"/>
                <a:ext cx="18218479" cy="17316852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17316852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7192391"/>
                    </a:lnTo>
                    <a:cubicBezTo>
                      <a:pt x="18158788" y="17227952"/>
                      <a:pt x="18129579" y="17257162"/>
                      <a:pt x="18094018" y="17257162"/>
                    </a:cubicBezTo>
                    <a:lnTo>
                      <a:pt x="124460" y="17257162"/>
                    </a:lnTo>
                    <a:cubicBezTo>
                      <a:pt x="88900" y="17257162"/>
                      <a:pt x="59690" y="17227952"/>
                      <a:pt x="59690" y="1719239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92391"/>
                    </a:lnTo>
                    <a:cubicBezTo>
                      <a:pt x="0" y="17260971"/>
                      <a:pt x="55880" y="17316852"/>
                      <a:pt x="124460" y="17316852"/>
                    </a:cubicBezTo>
                    <a:lnTo>
                      <a:pt x="18094018" y="17316852"/>
                    </a:lnTo>
                    <a:cubicBezTo>
                      <a:pt x="18162598" y="17316852"/>
                      <a:pt x="18218479" y="17260971"/>
                      <a:pt x="18218479" y="17192391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53" name="TextBox 53"/>
            <p:cNvSpPr txBox="1"/>
            <p:nvPr/>
          </p:nvSpPr>
          <p:spPr>
            <a:xfrm>
              <a:off x="81349" y="39869"/>
              <a:ext cx="1951848" cy="6175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06"/>
                </a:lnSpc>
              </a:pPr>
              <a:r>
                <a:rPr lang="en-US" sz="1271">
                  <a:solidFill>
                    <a:srgbClr val="000000"/>
                  </a:solidFill>
                  <a:latin typeface="Montserrat"/>
                </a:rPr>
                <a:t>&lt;interface&gt;</a:t>
              </a:r>
            </a:p>
            <a:p>
              <a:pPr marL="0" lvl="0" indent="0" algn="ctr">
                <a:lnSpc>
                  <a:spcPts val="1906"/>
                </a:lnSpc>
                <a:spcBef>
                  <a:spcPct val="0"/>
                </a:spcBef>
              </a:pPr>
              <a:r>
                <a:rPr lang="en-US" sz="1271">
                  <a:solidFill>
                    <a:srgbClr val="000000"/>
                  </a:solidFill>
                  <a:latin typeface="Montserrat"/>
                </a:rPr>
                <a:t>Guia</a:t>
              </a:r>
            </a:p>
          </p:txBody>
        </p:sp>
        <p:sp>
          <p:nvSpPr>
            <p:cNvPr id="54" name="AutoShape 54"/>
            <p:cNvSpPr/>
            <p:nvPr/>
          </p:nvSpPr>
          <p:spPr>
            <a:xfrm>
              <a:off x="0" y="787612"/>
              <a:ext cx="2114546" cy="0"/>
            </a:xfrm>
            <a:prstGeom prst="line">
              <a:avLst/>
            </a:prstGeom>
            <a:ln w="6852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5" name="AutoShape 55"/>
            <p:cNvSpPr/>
            <p:nvPr/>
          </p:nvSpPr>
          <p:spPr>
            <a:xfrm>
              <a:off x="0" y="1323544"/>
              <a:ext cx="2114546" cy="0"/>
            </a:xfrm>
            <a:prstGeom prst="line">
              <a:avLst/>
            </a:prstGeom>
            <a:ln w="6852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6" name="TextBox 56"/>
            <p:cNvSpPr txBox="1"/>
            <p:nvPr/>
          </p:nvSpPr>
          <p:spPr>
            <a:xfrm>
              <a:off x="117986" y="1551879"/>
              <a:ext cx="1915211" cy="2933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1906"/>
                </a:lnSpc>
                <a:spcBef>
                  <a:spcPct val="0"/>
                </a:spcBef>
              </a:pPr>
              <a:r>
                <a:rPr lang="en-US" sz="1271">
                  <a:solidFill>
                    <a:srgbClr val="000000"/>
                  </a:solidFill>
                  <a:latin typeface="Montserrat"/>
                </a:rPr>
                <a:t>guia(): void</a:t>
              </a:r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10493451" y="1307299"/>
            <a:ext cx="1562949" cy="417760"/>
            <a:chOff x="0" y="0"/>
            <a:chExt cx="570168" cy="152400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grpSp>
        <p:nvGrpSpPr>
          <p:cNvPr id="59" name="Group 59"/>
          <p:cNvGrpSpPr/>
          <p:nvPr/>
        </p:nvGrpSpPr>
        <p:grpSpPr>
          <a:xfrm>
            <a:off x="10493451" y="3937018"/>
            <a:ext cx="1562949" cy="417760"/>
            <a:chOff x="0" y="0"/>
            <a:chExt cx="570168" cy="152400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105652"/>
            </a:solidFill>
          </p:spPr>
        </p:sp>
      </p:grpSp>
      <p:grpSp>
        <p:nvGrpSpPr>
          <p:cNvPr id="61" name="Group 61"/>
          <p:cNvGrpSpPr/>
          <p:nvPr/>
        </p:nvGrpSpPr>
        <p:grpSpPr>
          <a:xfrm>
            <a:off x="10493451" y="7032795"/>
            <a:ext cx="1562949" cy="417760"/>
            <a:chOff x="0" y="0"/>
            <a:chExt cx="570168" cy="152400"/>
          </a:xfrm>
        </p:grpSpPr>
        <p:sp>
          <p:nvSpPr>
            <p:cNvPr id="62" name="Freeform 62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pic>
        <p:nvPicPr>
          <p:cNvPr id="63" name="Picture 63">
            <a:hlinkClick r:id="rId2" tooltip="http://draw.io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373992" y="516422"/>
            <a:ext cx="1070828" cy="1070828"/>
          </a:xfrm>
          <a:prstGeom prst="rect">
            <a:avLst/>
          </a:prstGeom>
        </p:spPr>
      </p:pic>
      <p:pic>
        <p:nvPicPr>
          <p:cNvPr id="64" name="Picture 64">
            <a:hlinkClick r:id="rId4" tooltip="https://marketplace.visualstudio.com/items?itemName=AlexShen.classdiagram-ts"/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5920499" y="539558"/>
            <a:ext cx="1024556" cy="1024556"/>
          </a:xfrm>
          <a:prstGeom prst="rect">
            <a:avLst/>
          </a:prstGeom>
        </p:spPr>
      </p:pic>
      <p:sp>
        <p:nvSpPr>
          <p:cNvPr id="65" name="TextBox 65"/>
          <p:cNvSpPr txBox="1"/>
          <p:nvPr/>
        </p:nvSpPr>
        <p:spPr>
          <a:xfrm>
            <a:off x="1051479" y="635108"/>
            <a:ext cx="6758630" cy="1588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796"/>
              </a:lnSpc>
            </a:pPr>
            <a:r>
              <a:rPr lang="en-US" sz="11796" dirty="0" err="1">
                <a:solidFill>
                  <a:srgbClr val="B91646"/>
                </a:solidFill>
                <a:latin typeface="Brittany" panose="020B0604020202020204" charset="0"/>
              </a:rPr>
              <a:t>diagramas</a:t>
            </a:r>
            <a:r>
              <a:rPr lang="en-US" sz="11796" dirty="0">
                <a:solidFill>
                  <a:srgbClr val="B91646"/>
                </a:solidFill>
                <a:latin typeface="Brittany" panose="020B0604020202020204" charset="0"/>
              </a:rPr>
              <a:t> de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84190" y="2057492"/>
            <a:ext cx="7541842" cy="1737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88"/>
              </a:lnSpc>
            </a:pPr>
            <a:r>
              <a:rPr lang="en-US" sz="12788">
                <a:solidFill>
                  <a:srgbClr val="000000"/>
                </a:solidFill>
                <a:latin typeface="Bebas Neue Bold"/>
              </a:rPr>
              <a:t>CLASSE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0522886" y="1848215"/>
            <a:ext cx="3851106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 que são?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0522886" y="4477933"/>
            <a:ext cx="4971137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UML?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2886" y="7573710"/>
            <a:ext cx="4712668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Normas?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0493451" y="2510807"/>
            <a:ext cx="6765849" cy="1275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Formas de representar classes de sistemas de informação de maneira visual seguindo as normas da UML.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0522886" y="5176243"/>
            <a:ext cx="6765849" cy="1704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Liguagem de Modelagem Unificada (Unified Modeling Language). Conjunto de normas de representação de estruturas de sistemas de informação.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0493451" y="8272020"/>
            <a:ext cx="6765849" cy="1275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As normas da UML contemplam diferentes tipos de diagramas que podem ser observados com mais profundidade </a:t>
            </a:r>
            <a:r>
              <a:rPr lang="en-US" sz="2271" u="sng">
                <a:solidFill>
                  <a:srgbClr val="000000"/>
                </a:solidFill>
                <a:latin typeface="Montserrat"/>
                <a:hlinkClick r:id="rId6" tooltip="https://www.uml.org"/>
              </a:rPr>
              <a:t>aqui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633383" y="3629268"/>
            <a:ext cx="7021234" cy="586479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994301" y="1097635"/>
            <a:ext cx="6012740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CLASSE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391825" y="2167853"/>
            <a:ext cx="4273485" cy="1089350"/>
            <a:chOff x="0" y="0"/>
            <a:chExt cx="14484956" cy="369234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633383" y="3629268"/>
            <a:ext cx="7021234" cy="586479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449121">
            <a:off x="8183889" y="2475304"/>
            <a:ext cx="1213536" cy="878297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994301" y="1097635"/>
            <a:ext cx="6012740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CLASSE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517896" y="2424878"/>
            <a:ext cx="4021343" cy="489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Declaração da classe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689" y="4716943"/>
            <a:ext cx="16230600" cy="4541357"/>
            <a:chOff x="0" y="0"/>
            <a:chExt cx="21403936" cy="5988868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21340435" cy="5925368"/>
            </a:xfrm>
            <a:custGeom>
              <a:avLst/>
              <a:gdLst/>
              <a:ahLst/>
              <a:cxnLst/>
              <a:rect l="l" t="t" r="r" b="b"/>
              <a:pathLst>
                <a:path w="21340435" h="5925368">
                  <a:moveTo>
                    <a:pt x="21247726" y="5925368"/>
                  </a:moveTo>
                  <a:lnTo>
                    <a:pt x="92710" y="5925368"/>
                  </a:lnTo>
                  <a:cubicBezTo>
                    <a:pt x="41910" y="5925368"/>
                    <a:pt x="0" y="5883458"/>
                    <a:pt x="0" y="583265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246457" y="0"/>
                  </a:lnTo>
                  <a:cubicBezTo>
                    <a:pt x="21297257" y="0"/>
                    <a:pt x="21339166" y="41910"/>
                    <a:pt x="21339166" y="92710"/>
                  </a:cubicBezTo>
                  <a:lnTo>
                    <a:pt x="21339166" y="5831388"/>
                  </a:lnTo>
                  <a:cubicBezTo>
                    <a:pt x="21340435" y="5883458"/>
                    <a:pt x="21298526" y="5925368"/>
                    <a:pt x="21247726" y="5925368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21403935" cy="5988868"/>
            </a:xfrm>
            <a:custGeom>
              <a:avLst/>
              <a:gdLst/>
              <a:ahLst/>
              <a:cxnLst/>
              <a:rect l="l" t="t" r="r" b="b"/>
              <a:pathLst>
                <a:path w="21403935" h="5988868">
                  <a:moveTo>
                    <a:pt x="21279476" y="59690"/>
                  </a:moveTo>
                  <a:cubicBezTo>
                    <a:pt x="21315035" y="59690"/>
                    <a:pt x="21344246" y="88900"/>
                    <a:pt x="21344246" y="124460"/>
                  </a:cubicBezTo>
                  <a:lnTo>
                    <a:pt x="21344246" y="5864408"/>
                  </a:lnTo>
                  <a:cubicBezTo>
                    <a:pt x="21344246" y="5899968"/>
                    <a:pt x="21315035" y="5929178"/>
                    <a:pt x="21279476" y="5929178"/>
                  </a:cubicBezTo>
                  <a:lnTo>
                    <a:pt x="124460" y="5929178"/>
                  </a:lnTo>
                  <a:cubicBezTo>
                    <a:pt x="88900" y="5929178"/>
                    <a:pt x="59690" y="5899968"/>
                    <a:pt x="59690" y="586440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279476" y="59690"/>
                  </a:lnTo>
                  <a:moveTo>
                    <a:pt x="212794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64408"/>
                  </a:lnTo>
                  <a:cubicBezTo>
                    <a:pt x="0" y="5932988"/>
                    <a:pt x="55880" y="5988868"/>
                    <a:pt x="124460" y="5988868"/>
                  </a:cubicBezTo>
                  <a:lnTo>
                    <a:pt x="21279476" y="5988868"/>
                  </a:lnTo>
                  <a:cubicBezTo>
                    <a:pt x="21348057" y="5988868"/>
                    <a:pt x="21403935" y="5932988"/>
                    <a:pt x="21403935" y="5864408"/>
                  </a:cubicBezTo>
                  <a:lnTo>
                    <a:pt x="21403935" y="124460"/>
                  </a:lnTo>
                  <a:cubicBezTo>
                    <a:pt x="21403935" y="55880"/>
                    <a:pt x="21348057" y="0"/>
                    <a:pt x="2127947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" name="AutoShape 5"/>
          <p:cNvSpPr/>
          <p:nvPr/>
        </p:nvSpPr>
        <p:spPr>
          <a:xfrm rot="2017">
            <a:off x="1028693" y="5334020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4776790" y="5218732"/>
            <a:ext cx="280984" cy="278202"/>
            <a:chOff x="0" y="0"/>
            <a:chExt cx="1008785" cy="998798"/>
          </a:xfrm>
        </p:grpSpPr>
        <p:sp>
          <p:nvSpPr>
            <p:cNvPr id="7" name="Freeform 7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815767" y="5218732"/>
            <a:ext cx="280984" cy="278202"/>
            <a:chOff x="0" y="0"/>
            <a:chExt cx="1008785" cy="998798"/>
          </a:xfrm>
        </p:grpSpPr>
        <p:sp>
          <p:nvSpPr>
            <p:cNvPr id="10" name="Freeform 10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0018014" y="5628963"/>
            <a:ext cx="5876489" cy="1361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encapsulamento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595092" y="7625792"/>
            <a:ext cx="4722333" cy="1361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polimorfismo</a:t>
            </a:r>
          </a:p>
        </p:txBody>
      </p:sp>
      <p:sp>
        <p:nvSpPr>
          <p:cNvPr id="14" name="AutoShape 14"/>
          <p:cNvSpPr/>
          <p:nvPr/>
        </p:nvSpPr>
        <p:spPr>
          <a:xfrm rot="2017">
            <a:off x="1028693" y="7329529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5" name="Group 15"/>
          <p:cNvGrpSpPr/>
          <p:nvPr/>
        </p:nvGrpSpPr>
        <p:grpSpPr>
          <a:xfrm>
            <a:off x="4776790" y="7214240"/>
            <a:ext cx="280984" cy="278202"/>
            <a:chOff x="0" y="0"/>
            <a:chExt cx="1008785" cy="998798"/>
          </a:xfrm>
        </p:grpSpPr>
        <p:sp>
          <p:nvSpPr>
            <p:cNvPr id="16" name="Freeform 16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2815767" y="7199953"/>
            <a:ext cx="280984" cy="278202"/>
            <a:chOff x="0" y="0"/>
            <a:chExt cx="1008785" cy="998798"/>
          </a:xfrm>
        </p:grpSpPr>
        <p:sp>
          <p:nvSpPr>
            <p:cNvPr id="19" name="Freeform 19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5316914" y="0"/>
            <a:ext cx="7654172" cy="4408030"/>
            <a:chOff x="0" y="0"/>
            <a:chExt cx="10205562" cy="5877373"/>
          </a:xfrm>
        </p:grpSpPr>
        <p:sp>
          <p:nvSpPr>
            <p:cNvPr id="22" name="TextBox 22"/>
            <p:cNvSpPr txBox="1"/>
            <p:nvPr/>
          </p:nvSpPr>
          <p:spPr>
            <a:xfrm>
              <a:off x="0" y="1856592"/>
              <a:ext cx="9965829" cy="23048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401"/>
                </a:lnSpc>
              </a:pPr>
              <a:r>
                <a:rPr lang="en-US" sz="12401">
                  <a:solidFill>
                    <a:srgbClr val="000000"/>
                  </a:solidFill>
                  <a:latin typeface="Bebas Neue Bold"/>
                </a:rPr>
                <a:t>ORIENTADA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239733" y="3572565"/>
              <a:ext cx="9965829" cy="23048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401"/>
                </a:lnSpc>
              </a:pPr>
              <a:r>
                <a:rPr lang="en-US" sz="12401">
                  <a:solidFill>
                    <a:srgbClr val="000000"/>
                  </a:solidFill>
                  <a:latin typeface="Bebas Neue Bold"/>
                </a:rPr>
                <a:t>OBJETOS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074652" y="3113771"/>
              <a:ext cx="1947516" cy="20460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177"/>
                </a:lnSpc>
              </a:pPr>
              <a:r>
                <a:rPr lang="en-US" sz="11177">
                  <a:solidFill>
                    <a:srgbClr val="B91646"/>
                  </a:solidFill>
                  <a:latin typeface="Brittany"/>
                </a:rPr>
                <a:t>a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961754" y="180975"/>
              <a:ext cx="6521787" cy="17092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327"/>
                </a:lnSpc>
              </a:pPr>
              <a:r>
                <a:rPr lang="en-US" sz="9327">
                  <a:solidFill>
                    <a:srgbClr val="B91646"/>
                  </a:solidFill>
                  <a:latin typeface="Brittany"/>
                </a:rPr>
                <a:t>programação</a:t>
              </a:r>
            </a:p>
          </p:txBody>
        </p:sp>
      </p:grpSp>
      <p:sp>
        <p:nvSpPr>
          <p:cNvPr id="26" name="AutoShape 26"/>
          <p:cNvSpPr/>
          <p:nvPr/>
        </p:nvSpPr>
        <p:spPr>
          <a:xfrm rot="2017">
            <a:off x="1028682" y="4298492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TextBox 27"/>
          <p:cNvSpPr txBox="1"/>
          <p:nvPr/>
        </p:nvSpPr>
        <p:spPr>
          <a:xfrm>
            <a:off x="2942952" y="5628963"/>
            <a:ext cx="3948660" cy="1361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Abstração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266381" y="7625792"/>
            <a:ext cx="3301802" cy="1361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herança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391825" y="2167853"/>
            <a:ext cx="4273485" cy="1089350"/>
            <a:chOff x="0" y="0"/>
            <a:chExt cx="14484956" cy="369234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633383" y="3629268"/>
            <a:ext cx="7021234" cy="586479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449121">
            <a:off x="8183889" y="2475304"/>
            <a:ext cx="1213536" cy="878297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3287665" y="4408259"/>
            <a:ext cx="4273485" cy="1089350"/>
            <a:chOff x="0" y="0"/>
            <a:chExt cx="14484956" cy="3692346"/>
          </a:xfrm>
        </p:grpSpPr>
        <p:sp>
          <p:nvSpPr>
            <p:cNvPr id="8" name="Freeform 8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184874" flipH="1">
            <a:off x="12680897" y="5322689"/>
            <a:ext cx="1213536" cy="878297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994301" y="1097635"/>
            <a:ext cx="6012740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CLASSE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517896" y="2424878"/>
            <a:ext cx="4021343" cy="489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Declaração da classe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413736" y="4665284"/>
            <a:ext cx="4021343" cy="489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Definição de atributos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391825" y="2167853"/>
            <a:ext cx="4273485" cy="1089350"/>
            <a:chOff x="0" y="0"/>
            <a:chExt cx="14484956" cy="369234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633383" y="3629268"/>
            <a:ext cx="7021234" cy="586479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449121">
            <a:off x="8183889" y="2475304"/>
            <a:ext cx="1213536" cy="878297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3287665" y="4408259"/>
            <a:ext cx="4273485" cy="1089350"/>
            <a:chOff x="0" y="0"/>
            <a:chExt cx="14484956" cy="3692346"/>
          </a:xfrm>
        </p:grpSpPr>
        <p:sp>
          <p:nvSpPr>
            <p:cNvPr id="8" name="Freeform 8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13736" y="8168950"/>
            <a:ext cx="4273485" cy="1089350"/>
            <a:chOff x="0" y="0"/>
            <a:chExt cx="14484956" cy="3692346"/>
          </a:xfrm>
        </p:grpSpPr>
        <p:sp>
          <p:nvSpPr>
            <p:cNvPr id="11" name="Freeform 11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184874" flipH="1">
            <a:off x="12680897" y="5322689"/>
            <a:ext cx="1213536" cy="878297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409272" flipH="1" flipV="1">
            <a:off x="12932471" y="7221695"/>
            <a:ext cx="1213536" cy="878297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994301" y="1097635"/>
            <a:ext cx="6012740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CLASSE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517896" y="2424878"/>
            <a:ext cx="4021343" cy="489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Declaração da classe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413736" y="4665284"/>
            <a:ext cx="4021343" cy="489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Definição de atributos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539807" y="8425975"/>
            <a:ext cx="4021343" cy="489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Definição de métodos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391825" y="2167853"/>
            <a:ext cx="4273485" cy="1089350"/>
            <a:chOff x="0" y="0"/>
            <a:chExt cx="14484956" cy="369234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633383" y="3629268"/>
            <a:ext cx="7021234" cy="586479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449121">
            <a:off x="8183889" y="2475304"/>
            <a:ext cx="1213536" cy="878297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3287665" y="4408259"/>
            <a:ext cx="4273485" cy="1089350"/>
            <a:chOff x="0" y="0"/>
            <a:chExt cx="14484956" cy="3692346"/>
          </a:xfrm>
        </p:grpSpPr>
        <p:sp>
          <p:nvSpPr>
            <p:cNvPr id="8" name="Freeform 8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13736" y="8168950"/>
            <a:ext cx="4273485" cy="1089350"/>
            <a:chOff x="0" y="0"/>
            <a:chExt cx="14484956" cy="3692346"/>
          </a:xfrm>
        </p:grpSpPr>
        <p:sp>
          <p:nvSpPr>
            <p:cNvPr id="11" name="Freeform 11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184874" flipH="1">
            <a:off x="12680897" y="5322689"/>
            <a:ext cx="1213536" cy="878297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409272" flipH="1" flipV="1">
            <a:off x="12932471" y="7221695"/>
            <a:ext cx="1213536" cy="878297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5633383" y="5079925"/>
            <a:ext cx="968494" cy="3915395"/>
            <a:chOff x="0" y="0"/>
            <a:chExt cx="353309" cy="142834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53309" cy="1428347"/>
            </a:xfrm>
            <a:custGeom>
              <a:avLst/>
              <a:gdLst/>
              <a:ahLst/>
              <a:cxnLst/>
              <a:rect l="l" t="t" r="r" b="b"/>
              <a:pathLst>
                <a:path w="353309" h="1428347">
                  <a:moveTo>
                    <a:pt x="228849" y="59690"/>
                  </a:moveTo>
                  <a:cubicBezTo>
                    <a:pt x="264409" y="59690"/>
                    <a:pt x="293619" y="88900"/>
                    <a:pt x="293619" y="124460"/>
                  </a:cubicBezTo>
                  <a:lnTo>
                    <a:pt x="293619" y="1303887"/>
                  </a:lnTo>
                  <a:cubicBezTo>
                    <a:pt x="293619" y="1339447"/>
                    <a:pt x="264409" y="1368657"/>
                    <a:pt x="228849" y="1368657"/>
                  </a:cubicBezTo>
                  <a:lnTo>
                    <a:pt x="124460" y="1368657"/>
                  </a:lnTo>
                  <a:cubicBezTo>
                    <a:pt x="88900" y="1368657"/>
                    <a:pt x="59690" y="1339447"/>
                    <a:pt x="59690" y="130388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28849" y="59690"/>
                  </a:lnTo>
                  <a:moveTo>
                    <a:pt x="22884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303887"/>
                  </a:lnTo>
                  <a:cubicBezTo>
                    <a:pt x="0" y="1372467"/>
                    <a:pt x="55880" y="1428347"/>
                    <a:pt x="124460" y="1428347"/>
                  </a:cubicBezTo>
                  <a:lnTo>
                    <a:pt x="228849" y="1428347"/>
                  </a:lnTo>
                  <a:cubicBezTo>
                    <a:pt x="297429" y="1428347"/>
                    <a:pt x="353309" y="1372467"/>
                    <a:pt x="353309" y="1303887"/>
                  </a:cubicBezTo>
                  <a:lnTo>
                    <a:pt x="353309" y="124460"/>
                  </a:lnTo>
                  <a:cubicBezTo>
                    <a:pt x="353309" y="55880"/>
                    <a:pt x="297429" y="0"/>
                    <a:pt x="228849" y="0"/>
                  </a:cubicBezTo>
                  <a:close/>
                </a:path>
              </a:pathLst>
            </a:custGeom>
            <a:solidFill>
              <a:srgbClr val="DC433A"/>
            </a:solidFill>
          </p:spPr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10800000" flipH="1">
            <a:off x="4092521" y="4460669"/>
            <a:ext cx="1213536" cy="878297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1676829" y="5472316"/>
            <a:ext cx="3590957" cy="1089350"/>
            <a:chOff x="0" y="0"/>
            <a:chExt cx="12171530" cy="3692346"/>
          </a:xfrm>
        </p:grpSpPr>
        <p:sp>
          <p:nvSpPr>
            <p:cNvPr id="19" name="Freeform 19"/>
            <p:cNvSpPr/>
            <p:nvPr/>
          </p:nvSpPr>
          <p:spPr>
            <a:xfrm>
              <a:off x="31750" y="31750"/>
              <a:ext cx="12108031" cy="3628846"/>
            </a:xfrm>
            <a:custGeom>
              <a:avLst/>
              <a:gdLst/>
              <a:ahLst/>
              <a:cxnLst/>
              <a:rect l="l" t="t" r="r" b="b"/>
              <a:pathLst>
                <a:path w="12108031" h="3628846">
                  <a:moveTo>
                    <a:pt x="12015320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014050" y="0"/>
                  </a:lnTo>
                  <a:cubicBezTo>
                    <a:pt x="12064850" y="0"/>
                    <a:pt x="12106760" y="41910"/>
                    <a:pt x="12106760" y="92710"/>
                  </a:cubicBezTo>
                  <a:lnTo>
                    <a:pt x="12106760" y="3534866"/>
                  </a:lnTo>
                  <a:cubicBezTo>
                    <a:pt x="12108031" y="3586936"/>
                    <a:pt x="12066120" y="3628846"/>
                    <a:pt x="12015320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0" y="0"/>
              <a:ext cx="12171531" cy="3692347"/>
            </a:xfrm>
            <a:custGeom>
              <a:avLst/>
              <a:gdLst/>
              <a:ahLst/>
              <a:cxnLst/>
              <a:rect l="l" t="t" r="r" b="b"/>
              <a:pathLst>
                <a:path w="12171531" h="3692347">
                  <a:moveTo>
                    <a:pt x="12047070" y="59690"/>
                  </a:moveTo>
                  <a:cubicBezTo>
                    <a:pt x="12082630" y="59690"/>
                    <a:pt x="12111841" y="88900"/>
                    <a:pt x="12111841" y="124460"/>
                  </a:cubicBezTo>
                  <a:lnTo>
                    <a:pt x="12111841" y="3567886"/>
                  </a:lnTo>
                  <a:cubicBezTo>
                    <a:pt x="12111841" y="3603447"/>
                    <a:pt x="12082630" y="3632657"/>
                    <a:pt x="12047070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047070" y="59690"/>
                  </a:lnTo>
                  <a:moveTo>
                    <a:pt x="1204707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2047070" y="3692347"/>
                  </a:lnTo>
                  <a:cubicBezTo>
                    <a:pt x="12115650" y="3692347"/>
                    <a:pt x="12171531" y="3636466"/>
                    <a:pt x="12171531" y="3567886"/>
                  </a:cubicBezTo>
                  <a:lnTo>
                    <a:pt x="12171531" y="124460"/>
                  </a:lnTo>
                  <a:cubicBezTo>
                    <a:pt x="12171531" y="55880"/>
                    <a:pt x="12115650" y="0"/>
                    <a:pt x="1204707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1676829" y="6685491"/>
            <a:ext cx="3527922" cy="901708"/>
            <a:chOff x="0" y="0"/>
            <a:chExt cx="11957872" cy="3056336"/>
          </a:xfrm>
        </p:grpSpPr>
        <p:sp>
          <p:nvSpPr>
            <p:cNvPr id="22" name="Freeform 22"/>
            <p:cNvSpPr/>
            <p:nvPr/>
          </p:nvSpPr>
          <p:spPr>
            <a:xfrm>
              <a:off x="31750" y="31750"/>
              <a:ext cx="11894372" cy="2992836"/>
            </a:xfrm>
            <a:custGeom>
              <a:avLst/>
              <a:gdLst/>
              <a:ahLst/>
              <a:cxnLst/>
              <a:rect l="l" t="t" r="r" b="b"/>
              <a:pathLst>
                <a:path w="11894372" h="2992836">
                  <a:moveTo>
                    <a:pt x="11801662" y="2992836"/>
                  </a:moveTo>
                  <a:lnTo>
                    <a:pt x="92710" y="2992836"/>
                  </a:lnTo>
                  <a:cubicBezTo>
                    <a:pt x="41910" y="2992836"/>
                    <a:pt x="0" y="2950926"/>
                    <a:pt x="0" y="290012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1800392" y="0"/>
                  </a:lnTo>
                  <a:cubicBezTo>
                    <a:pt x="11851192" y="0"/>
                    <a:pt x="11893102" y="41910"/>
                    <a:pt x="11893102" y="92710"/>
                  </a:cubicBezTo>
                  <a:lnTo>
                    <a:pt x="11893102" y="2898856"/>
                  </a:lnTo>
                  <a:cubicBezTo>
                    <a:pt x="11894372" y="2950926"/>
                    <a:pt x="11852462" y="2992836"/>
                    <a:pt x="11801662" y="299283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0" y="0"/>
              <a:ext cx="11957872" cy="3056336"/>
            </a:xfrm>
            <a:custGeom>
              <a:avLst/>
              <a:gdLst/>
              <a:ahLst/>
              <a:cxnLst/>
              <a:rect l="l" t="t" r="r" b="b"/>
              <a:pathLst>
                <a:path w="11957872" h="3056336">
                  <a:moveTo>
                    <a:pt x="11833412" y="59690"/>
                  </a:moveTo>
                  <a:cubicBezTo>
                    <a:pt x="11868972" y="59690"/>
                    <a:pt x="11898182" y="88900"/>
                    <a:pt x="11898182" y="124460"/>
                  </a:cubicBezTo>
                  <a:lnTo>
                    <a:pt x="11898182" y="2931876"/>
                  </a:lnTo>
                  <a:cubicBezTo>
                    <a:pt x="11898182" y="2967436"/>
                    <a:pt x="11868972" y="2996646"/>
                    <a:pt x="11833412" y="2996646"/>
                  </a:cubicBezTo>
                  <a:lnTo>
                    <a:pt x="124460" y="2996646"/>
                  </a:lnTo>
                  <a:cubicBezTo>
                    <a:pt x="88900" y="2996646"/>
                    <a:pt x="59690" y="2967436"/>
                    <a:pt x="59690" y="293187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833413" y="59690"/>
                  </a:lnTo>
                  <a:moveTo>
                    <a:pt x="1183341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931876"/>
                  </a:lnTo>
                  <a:cubicBezTo>
                    <a:pt x="0" y="3000456"/>
                    <a:pt x="55880" y="3056336"/>
                    <a:pt x="124460" y="3056336"/>
                  </a:cubicBezTo>
                  <a:lnTo>
                    <a:pt x="11833413" y="3056336"/>
                  </a:lnTo>
                  <a:cubicBezTo>
                    <a:pt x="11901992" y="3056336"/>
                    <a:pt x="11957872" y="3000456"/>
                    <a:pt x="11957872" y="2931876"/>
                  </a:cubicBezTo>
                  <a:lnTo>
                    <a:pt x="11957872" y="124460"/>
                  </a:lnTo>
                  <a:cubicBezTo>
                    <a:pt x="11957872" y="55880"/>
                    <a:pt x="11901992" y="0"/>
                    <a:pt x="1183341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676829" y="7717691"/>
            <a:ext cx="3527922" cy="901708"/>
            <a:chOff x="0" y="0"/>
            <a:chExt cx="11957872" cy="3056336"/>
          </a:xfrm>
        </p:grpSpPr>
        <p:sp>
          <p:nvSpPr>
            <p:cNvPr id="25" name="Freeform 25"/>
            <p:cNvSpPr/>
            <p:nvPr/>
          </p:nvSpPr>
          <p:spPr>
            <a:xfrm>
              <a:off x="31750" y="31750"/>
              <a:ext cx="11894372" cy="2992836"/>
            </a:xfrm>
            <a:custGeom>
              <a:avLst/>
              <a:gdLst/>
              <a:ahLst/>
              <a:cxnLst/>
              <a:rect l="l" t="t" r="r" b="b"/>
              <a:pathLst>
                <a:path w="11894372" h="2992836">
                  <a:moveTo>
                    <a:pt x="11801662" y="2992836"/>
                  </a:moveTo>
                  <a:lnTo>
                    <a:pt x="92710" y="2992836"/>
                  </a:lnTo>
                  <a:cubicBezTo>
                    <a:pt x="41910" y="2992836"/>
                    <a:pt x="0" y="2950926"/>
                    <a:pt x="0" y="290012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1800392" y="0"/>
                  </a:lnTo>
                  <a:cubicBezTo>
                    <a:pt x="11851192" y="0"/>
                    <a:pt x="11893102" y="41910"/>
                    <a:pt x="11893102" y="92710"/>
                  </a:cubicBezTo>
                  <a:lnTo>
                    <a:pt x="11893102" y="2898856"/>
                  </a:lnTo>
                  <a:cubicBezTo>
                    <a:pt x="11894372" y="2950926"/>
                    <a:pt x="11852462" y="2992836"/>
                    <a:pt x="11801662" y="299283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0" y="0"/>
              <a:ext cx="11957872" cy="3056336"/>
            </a:xfrm>
            <a:custGeom>
              <a:avLst/>
              <a:gdLst/>
              <a:ahLst/>
              <a:cxnLst/>
              <a:rect l="l" t="t" r="r" b="b"/>
              <a:pathLst>
                <a:path w="11957872" h="3056336">
                  <a:moveTo>
                    <a:pt x="11833412" y="59690"/>
                  </a:moveTo>
                  <a:cubicBezTo>
                    <a:pt x="11868972" y="59690"/>
                    <a:pt x="11898182" y="88900"/>
                    <a:pt x="11898182" y="124460"/>
                  </a:cubicBezTo>
                  <a:lnTo>
                    <a:pt x="11898182" y="2931876"/>
                  </a:lnTo>
                  <a:cubicBezTo>
                    <a:pt x="11898182" y="2967436"/>
                    <a:pt x="11868972" y="2996646"/>
                    <a:pt x="11833412" y="2996646"/>
                  </a:cubicBezTo>
                  <a:lnTo>
                    <a:pt x="124460" y="2996646"/>
                  </a:lnTo>
                  <a:cubicBezTo>
                    <a:pt x="88900" y="2996646"/>
                    <a:pt x="59690" y="2967436"/>
                    <a:pt x="59690" y="293187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833413" y="59690"/>
                  </a:lnTo>
                  <a:moveTo>
                    <a:pt x="1183341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931876"/>
                  </a:lnTo>
                  <a:cubicBezTo>
                    <a:pt x="0" y="3000456"/>
                    <a:pt x="55880" y="3056336"/>
                    <a:pt x="124460" y="3056336"/>
                  </a:cubicBezTo>
                  <a:lnTo>
                    <a:pt x="11833413" y="3056336"/>
                  </a:lnTo>
                  <a:cubicBezTo>
                    <a:pt x="11901992" y="3056336"/>
                    <a:pt x="11957872" y="3000456"/>
                    <a:pt x="11957872" y="2931876"/>
                  </a:cubicBezTo>
                  <a:lnTo>
                    <a:pt x="11957872" y="124460"/>
                  </a:lnTo>
                  <a:cubicBezTo>
                    <a:pt x="11957872" y="55880"/>
                    <a:pt x="11901992" y="0"/>
                    <a:pt x="1183341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708347" y="8746391"/>
            <a:ext cx="3527922" cy="901708"/>
            <a:chOff x="0" y="0"/>
            <a:chExt cx="11957872" cy="3056336"/>
          </a:xfrm>
        </p:grpSpPr>
        <p:sp>
          <p:nvSpPr>
            <p:cNvPr id="28" name="Freeform 28"/>
            <p:cNvSpPr/>
            <p:nvPr/>
          </p:nvSpPr>
          <p:spPr>
            <a:xfrm>
              <a:off x="31750" y="31750"/>
              <a:ext cx="11894372" cy="2992836"/>
            </a:xfrm>
            <a:custGeom>
              <a:avLst/>
              <a:gdLst/>
              <a:ahLst/>
              <a:cxnLst/>
              <a:rect l="l" t="t" r="r" b="b"/>
              <a:pathLst>
                <a:path w="11894372" h="2992836">
                  <a:moveTo>
                    <a:pt x="11801662" y="2992836"/>
                  </a:moveTo>
                  <a:lnTo>
                    <a:pt x="92710" y="2992836"/>
                  </a:lnTo>
                  <a:cubicBezTo>
                    <a:pt x="41910" y="2992836"/>
                    <a:pt x="0" y="2950926"/>
                    <a:pt x="0" y="290012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1800392" y="0"/>
                  </a:lnTo>
                  <a:cubicBezTo>
                    <a:pt x="11851192" y="0"/>
                    <a:pt x="11893102" y="41910"/>
                    <a:pt x="11893102" y="92710"/>
                  </a:cubicBezTo>
                  <a:lnTo>
                    <a:pt x="11893102" y="2898856"/>
                  </a:lnTo>
                  <a:cubicBezTo>
                    <a:pt x="11894372" y="2950926"/>
                    <a:pt x="11852462" y="2992836"/>
                    <a:pt x="11801662" y="299283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0" y="0"/>
              <a:ext cx="11957872" cy="3056336"/>
            </a:xfrm>
            <a:custGeom>
              <a:avLst/>
              <a:gdLst/>
              <a:ahLst/>
              <a:cxnLst/>
              <a:rect l="l" t="t" r="r" b="b"/>
              <a:pathLst>
                <a:path w="11957872" h="3056336">
                  <a:moveTo>
                    <a:pt x="11833412" y="59690"/>
                  </a:moveTo>
                  <a:cubicBezTo>
                    <a:pt x="11868972" y="59690"/>
                    <a:pt x="11898182" y="88900"/>
                    <a:pt x="11898182" y="124460"/>
                  </a:cubicBezTo>
                  <a:lnTo>
                    <a:pt x="11898182" y="2931876"/>
                  </a:lnTo>
                  <a:cubicBezTo>
                    <a:pt x="11898182" y="2967436"/>
                    <a:pt x="11868972" y="2996646"/>
                    <a:pt x="11833412" y="2996646"/>
                  </a:cubicBezTo>
                  <a:lnTo>
                    <a:pt x="124460" y="2996646"/>
                  </a:lnTo>
                  <a:cubicBezTo>
                    <a:pt x="88900" y="2996646"/>
                    <a:pt x="59690" y="2967436"/>
                    <a:pt x="59690" y="293187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833413" y="59690"/>
                  </a:lnTo>
                  <a:moveTo>
                    <a:pt x="1183341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931876"/>
                  </a:lnTo>
                  <a:cubicBezTo>
                    <a:pt x="0" y="3000456"/>
                    <a:pt x="55880" y="3056336"/>
                    <a:pt x="124460" y="3056336"/>
                  </a:cubicBezTo>
                  <a:lnTo>
                    <a:pt x="11833413" y="3056336"/>
                  </a:lnTo>
                  <a:cubicBezTo>
                    <a:pt x="11901992" y="3056336"/>
                    <a:pt x="11957872" y="3000456"/>
                    <a:pt x="11957872" y="2931876"/>
                  </a:cubicBezTo>
                  <a:lnTo>
                    <a:pt x="11957872" y="124460"/>
                  </a:lnTo>
                  <a:cubicBezTo>
                    <a:pt x="11957872" y="55880"/>
                    <a:pt x="11901992" y="0"/>
                    <a:pt x="1183341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0" name="TextBox 30"/>
          <p:cNvSpPr txBox="1"/>
          <p:nvPr/>
        </p:nvSpPr>
        <p:spPr>
          <a:xfrm>
            <a:off x="994301" y="1097635"/>
            <a:ext cx="6012740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CLASSE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9517896" y="2424878"/>
            <a:ext cx="4021343" cy="489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Declaração da classe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3413736" y="4665284"/>
            <a:ext cx="4021343" cy="489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Definição de atributos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3539807" y="8425975"/>
            <a:ext cx="4021343" cy="489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Definição de métodos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739865" y="5476328"/>
            <a:ext cx="3464886" cy="995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Modificadores de acesso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995677" y="6848695"/>
            <a:ext cx="2890226" cy="489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+ public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995677" y="7880895"/>
            <a:ext cx="2890226" cy="489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 - private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2027195" y="8909595"/>
            <a:ext cx="2890226" cy="489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# protected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5886682" y="9552849"/>
            <a:ext cx="6514636" cy="589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922"/>
              </a:lnSpc>
              <a:spcBef>
                <a:spcPct val="0"/>
              </a:spcBef>
            </a:pPr>
            <a:r>
              <a:rPr lang="en-US" sz="3281">
                <a:solidFill>
                  <a:srgbClr val="000000"/>
                </a:solidFill>
                <a:latin typeface="Montserrat Bold"/>
              </a:rPr>
              <a:t>+metodo(parametro:tipo):tipo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600976" y="3585924"/>
            <a:ext cx="7086049" cy="523980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994301" y="1097635"/>
            <a:ext cx="8592678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CLASSE ABSTRATA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600976" y="3585924"/>
            <a:ext cx="7086049" cy="523980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994301" y="1097635"/>
            <a:ext cx="8592678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CLASSE ABSTRATA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789315" y="2395495"/>
            <a:ext cx="4273485" cy="1089350"/>
            <a:chOff x="0" y="0"/>
            <a:chExt cx="14484956" cy="3692346"/>
          </a:xfrm>
        </p:grpSpPr>
        <p:sp>
          <p:nvSpPr>
            <p:cNvPr id="5" name="Freeform 5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449121">
            <a:off x="9581379" y="2702946"/>
            <a:ext cx="1213536" cy="878297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915386" y="2652520"/>
            <a:ext cx="4021343" cy="489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Modificador de classe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600976" y="3585924"/>
            <a:ext cx="7086049" cy="523980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994301" y="1097635"/>
            <a:ext cx="8592678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CLASSE ABSTRATA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789315" y="2395495"/>
            <a:ext cx="4273485" cy="1089350"/>
            <a:chOff x="0" y="0"/>
            <a:chExt cx="14484956" cy="3692346"/>
          </a:xfrm>
        </p:grpSpPr>
        <p:sp>
          <p:nvSpPr>
            <p:cNvPr id="5" name="Freeform 5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449121">
            <a:off x="9581379" y="2702946"/>
            <a:ext cx="1213536" cy="878297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915386" y="2652520"/>
            <a:ext cx="4021343" cy="489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Modificador de classe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7961598" y="8930506"/>
            <a:ext cx="4273485" cy="1089350"/>
            <a:chOff x="0" y="0"/>
            <a:chExt cx="14484956" cy="3692346"/>
          </a:xfrm>
        </p:grpSpPr>
        <p:sp>
          <p:nvSpPr>
            <p:cNvPr id="10" name="Freeform 10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5785388" flipV="1">
            <a:off x="6836379" y="9038670"/>
            <a:ext cx="1213536" cy="878297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8087669" y="9187532"/>
            <a:ext cx="4021343" cy="489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Métodos abstratos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5633383" y="7297100"/>
            <a:ext cx="4464958" cy="1268230"/>
            <a:chOff x="0" y="0"/>
            <a:chExt cx="3755407" cy="106668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755407" cy="1066689"/>
            </a:xfrm>
            <a:custGeom>
              <a:avLst/>
              <a:gdLst/>
              <a:ahLst/>
              <a:cxnLst/>
              <a:rect l="l" t="t" r="r" b="b"/>
              <a:pathLst>
                <a:path w="3755407" h="1066689">
                  <a:moveTo>
                    <a:pt x="3630947" y="59690"/>
                  </a:moveTo>
                  <a:cubicBezTo>
                    <a:pt x="3666506" y="59690"/>
                    <a:pt x="3695717" y="88900"/>
                    <a:pt x="3695717" y="124460"/>
                  </a:cubicBezTo>
                  <a:lnTo>
                    <a:pt x="3695717" y="942229"/>
                  </a:lnTo>
                  <a:cubicBezTo>
                    <a:pt x="3695717" y="977789"/>
                    <a:pt x="3666506" y="1006999"/>
                    <a:pt x="3630947" y="1006999"/>
                  </a:cubicBezTo>
                  <a:lnTo>
                    <a:pt x="124460" y="1006999"/>
                  </a:lnTo>
                  <a:cubicBezTo>
                    <a:pt x="88900" y="1006999"/>
                    <a:pt x="59690" y="977789"/>
                    <a:pt x="59690" y="94222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630947" y="59690"/>
                  </a:lnTo>
                  <a:moveTo>
                    <a:pt x="363094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42229"/>
                  </a:lnTo>
                  <a:cubicBezTo>
                    <a:pt x="0" y="1010809"/>
                    <a:pt x="55880" y="1066689"/>
                    <a:pt x="124460" y="1066689"/>
                  </a:cubicBezTo>
                  <a:lnTo>
                    <a:pt x="3630947" y="1066689"/>
                  </a:lnTo>
                  <a:cubicBezTo>
                    <a:pt x="3699527" y="1066689"/>
                    <a:pt x="3755407" y="1010809"/>
                    <a:pt x="3755407" y="942229"/>
                  </a:cubicBezTo>
                  <a:lnTo>
                    <a:pt x="3755407" y="124460"/>
                  </a:lnTo>
                  <a:cubicBezTo>
                    <a:pt x="3755406" y="55880"/>
                    <a:pt x="3699527" y="0"/>
                    <a:pt x="3630947" y="0"/>
                  </a:cubicBezTo>
                  <a:close/>
                </a:path>
              </a:pathLst>
            </a:custGeom>
            <a:solidFill>
              <a:srgbClr val="DC433A"/>
            </a:solidFill>
          </p:spPr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743347" y="3882182"/>
            <a:ext cx="6801307" cy="479905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994301" y="1097635"/>
            <a:ext cx="8592678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INTERFACE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743347" y="3882182"/>
            <a:ext cx="6801307" cy="479905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994301" y="1097635"/>
            <a:ext cx="8592678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INTERFACE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182271" y="2694875"/>
            <a:ext cx="4273485" cy="1089350"/>
            <a:chOff x="0" y="0"/>
            <a:chExt cx="14484956" cy="3692346"/>
          </a:xfrm>
        </p:grpSpPr>
        <p:sp>
          <p:nvSpPr>
            <p:cNvPr id="5" name="Freeform 5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449121">
            <a:off x="8974335" y="3002326"/>
            <a:ext cx="1213536" cy="878297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308342" y="2951900"/>
            <a:ext cx="4021343" cy="489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Modificador de classe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743347" y="3882182"/>
            <a:ext cx="6801307" cy="479905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994301" y="1097635"/>
            <a:ext cx="8592678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INTERFACE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182271" y="2694875"/>
            <a:ext cx="4273485" cy="1089350"/>
            <a:chOff x="0" y="0"/>
            <a:chExt cx="14484956" cy="3692346"/>
          </a:xfrm>
        </p:grpSpPr>
        <p:sp>
          <p:nvSpPr>
            <p:cNvPr id="5" name="Freeform 5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449121">
            <a:off x="8974335" y="3002326"/>
            <a:ext cx="1213536" cy="878297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308342" y="2951900"/>
            <a:ext cx="4021343" cy="489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Modificador de classe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8271168" y="8576397"/>
            <a:ext cx="4273485" cy="1089350"/>
            <a:chOff x="0" y="0"/>
            <a:chExt cx="14484956" cy="3692346"/>
          </a:xfrm>
        </p:grpSpPr>
        <p:sp>
          <p:nvSpPr>
            <p:cNvPr id="10" name="Freeform 10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5785388" flipV="1">
            <a:off x="7145949" y="8684561"/>
            <a:ext cx="1213536" cy="878297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8397239" y="8833423"/>
            <a:ext cx="4021343" cy="489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Métodos abstratos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5942953" y="6942991"/>
            <a:ext cx="5249056" cy="1268230"/>
            <a:chOff x="0" y="0"/>
            <a:chExt cx="4414900" cy="106668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414900" cy="1066689"/>
            </a:xfrm>
            <a:custGeom>
              <a:avLst/>
              <a:gdLst/>
              <a:ahLst/>
              <a:cxnLst/>
              <a:rect l="l" t="t" r="r" b="b"/>
              <a:pathLst>
                <a:path w="4414900" h="1066689">
                  <a:moveTo>
                    <a:pt x="4290440" y="59690"/>
                  </a:moveTo>
                  <a:cubicBezTo>
                    <a:pt x="4326000" y="59690"/>
                    <a:pt x="4355210" y="88900"/>
                    <a:pt x="4355210" y="124460"/>
                  </a:cubicBezTo>
                  <a:lnTo>
                    <a:pt x="4355210" y="942229"/>
                  </a:lnTo>
                  <a:cubicBezTo>
                    <a:pt x="4355210" y="977789"/>
                    <a:pt x="4326000" y="1006999"/>
                    <a:pt x="4290440" y="1006999"/>
                  </a:cubicBezTo>
                  <a:lnTo>
                    <a:pt x="124460" y="1006999"/>
                  </a:lnTo>
                  <a:cubicBezTo>
                    <a:pt x="88900" y="1006999"/>
                    <a:pt x="59690" y="977789"/>
                    <a:pt x="59690" y="94222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290440" y="59690"/>
                  </a:lnTo>
                  <a:moveTo>
                    <a:pt x="429044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42229"/>
                  </a:lnTo>
                  <a:cubicBezTo>
                    <a:pt x="0" y="1010809"/>
                    <a:pt x="55880" y="1066689"/>
                    <a:pt x="124460" y="1066689"/>
                  </a:cubicBezTo>
                  <a:lnTo>
                    <a:pt x="4290440" y="1066689"/>
                  </a:lnTo>
                  <a:cubicBezTo>
                    <a:pt x="4359020" y="1066689"/>
                    <a:pt x="4414900" y="1010809"/>
                    <a:pt x="4414900" y="942229"/>
                  </a:cubicBezTo>
                  <a:lnTo>
                    <a:pt x="4414900" y="124460"/>
                  </a:lnTo>
                  <a:cubicBezTo>
                    <a:pt x="4414900" y="55880"/>
                    <a:pt x="4359020" y="0"/>
                    <a:pt x="4290440" y="0"/>
                  </a:cubicBezTo>
                  <a:close/>
                </a:path>
              </a:pathLst>
            </a:custGeom>
            <a:solidFill>
              <a:srgbClr val="DC433A"/>
            </a:solidFill>
          </p:spPr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4301" y="1097635"/>
            <a:ext cx="9452658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RELACIONAMENTOS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308036" y="5169834"/>
            <a:ext cx="4273485" cy="1089350"/>
            <a:chOff x="0" y="0"/>
            <a:chExt cx="14484956" cy="3692346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308036" y="6459209"/>
            <a:ext cx="4273485" cy="1089350"/>
            <a:chOff x="0" y="0"/>
            <a:chExt cx="14484956" cy="3692346"/>
          </a:xfrm>
        </p:grpSpPr>
        <p:sp>
          <p:nvSpPr>
            <p:cNvPr id="7" name="Freeform 7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06479" y="3746475"/>
            <a:ext cx="7044536" cy="4109313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0434107" y="5426859"/>
            <a:ext cx="4021343" cy="489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Implementação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434107" y="6716234"/>
            <a:ext cx="4021343" cy="489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Dependência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0308036" y="3880005"/>
            <a:ext cx="4273485" cy="1089350"/>
            <a:chOff x="0" y="0"/>
            <a:chExt cx="14484956" cy="3692346"/>
          </a:xfrm>
        </p:grpSpPr>
        <p:sp>
          <p:nvSpPr>
            <p:cNvPr id="13" name="Freeform 13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0434107" y="4137030"/>
            <a:ext cx="4021343" cy="489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Herança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7663" t="25174" r="20342" b="31200"/>
          <a:stretch>
            <a:fillRect/>
          </a:stretch>
        </p:blipFill>
        <p:spPr>
          <a:xfrm>
            <a:off x="6490035" y="2860912"/>
            <a:ext cx="5307929" cy="498027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877724" y="1082163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OBJETO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516084" y="3934259"/>
            <a:ext cx="2939648" cy="3677286"/>
            <a:chOff x="0" y="0"/>
            <a:chExt cx="3919531" cy="4903049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3919531" cy="4903049"/>
              <a:chOff x="0" y="0"/>
              <a:chExt cx="18218478" cy="22789995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31750" y="31750"/>
                <a:ext cx="18154979" cy="22726495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22726495">
                    <a:moveTo>
                      <a:pt x="18062268" y="22726495"/>
                    </a:moveTo>
                    <a:lnTo>
                      <a:pt x="92710" y="22726495"/>
                    </a:lnTo>
                    <a:cubicBezTo>
                      <a:pt x="41910" y="22726495"/>
                      <a:pt x="0" y="22684584"/>
                      <a:pt x="0" y="22633784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32515"/>
                    </a:lnTo>
                    <a:cubicBezTo>
                      <a:pt x="18154979" y="22684584"/>
                      <a:pt x="18113068" y="22726495"/>
                      <a:pt x="18062268" y="2272649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7" name="Freeform 7"/>
              <p:cNvSpPr/>
              <p:nvPr/>
            </p:nvSpPr>
            <p:spPr>
              <a:xfrm>
                <a:off x="0" y="0"/>
                <a:ext cx="18218479" cy="22789995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22789995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65534"/>
                    </a:lnTo>
                    <a:cubicBezTo>
                      <a:pt x="18158788" y="22701095"/>
                      <a:pt x="18129579" y="22730306"/>
                      <a:pt x="18094018" y="22730306"/>
                    </a:cubicBezTo>
                    <a:lnTo>
                      <a:pt x="124460" y="22730306"/>
                    </a:lnTo>
                    <a:cubicBezTo>
                      <a:pt x="88900" y="22730306"/>
                      <a:pt x="59690" y="22701095"/>
                      <a:pt x="59690" y="22665534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65534"/>
                    </a:lnTo>
                    <a:cubicBezTo>
                      <a:pt x="0" y="22734115"/>
                      <a:pt x="55880" y="22789995"/>
                      <a:pt x="124460" y="22789995"/>
                    </a:cubicBezTo>
                    <a:lnTo>
                      <a:pt x="18094018" y="22789995"/>
                    </a:lnTo>
                    <a:cubicBezTo>
                      <a:pt x="18162598" y="22789995"/>
                      <a:pt x="18218479" y="22734115"/>
                      <a:pt x="18218479" y="22665534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150789" y="68324"/>
              <a:ext cx="3617954" cy="549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Sandijunior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0" y="858944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218699" y="1032811"/>
              <a:ext cx="3700832" cy="11421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SRD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preto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0" y="2445174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218699" y="2862838"/>
              <a:ext cx="3550043" cy="1734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2832268" y="3934259"/>
            <a:ext cx="2939648" cy="3677286"/>
            <a:chOff x="0" y="0"/>
            <a:chExt cx="3919531" cy="4903049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3919531" cy="4903049"/>
              <a:chOff x="0" y="0"/>
              <a:chExt cx="18218478" cy="22789995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31750" y="31750"/>
                <a:ext cx="18154979" cy="22726495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22726495">
                    <a:moveTo>
                      <a:pt x="18062268" y="22726495"/>
                    </a:moveTo>
                    <a:lnTo>
                      <a:pt x="92710" y="22726495"/>
                    </a:lnTo>
                    <a:cubicBezTo>
                      <a:pt x="41910" y="22726495"/>
                      <a:pt x="0" y="22684584"/>
                      <a:pt x="0" y="22633784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32515"/>
                    </a:lnTo>
                    <a:cubicBezTo>
                      <a:pt x="18154979" y="22684584"/>
                      <a:pt x="18113068" y="22726495"/>
                      <a:pt x="18062268" y="2272649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0" y="0"/>
                <a:ext cx="18218479" cy="22789995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22789995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65534"/>
                    </a:lnTo>
                    <a:cubicBezTo>
                      <a:pt x="18158788" y="22701095"/>
                      <a:pt x="18129579" y="22730306"/>
                      <a:pt x="18094018" y="22730306"/>
                    </a:cubicBezTo>
                    <a:lnTo>
                      <a:pt x="124460" y="22730306"/>
                    </a:lnTo>
                    <a:cubicBezTo>
                      <a:pt x="88900" y="22730306"/>
                      <a:pt x="59690" y="22701095"/>
                      <a:pt x="59690" y="22665534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65534"/>
                    </a:lnTo>
                    <a:cubicBezTo>
                      <a:pt x="0" y="22734115"/>
                      <a:pt x="55880" y="22789995"/>
                      <a:pt x="124460" y="22789995"/>
                    </a:cubicBezTo>
                    <a:lnTo>
                      <a:pt x="18094018" y="22789995"/>
                    </a:lnTo>
                    <a:cubicBezTo>
                      <a:pt x="18162598" y="22789995"/>
                      <a:pt x="18218479" y="22734115"/>
                      <a:pt x="18218479" y="22665534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150789" y="68324"/>
              <a:ext cx="3617954" cy="549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Fred</a:t>
              </a:r>
            </a:p>
          </p:txBody>
        </p:sp>
        <p:sp>
          <p:nvSpPr>
            <p:cNvPr id="18" name="AutoShape 18"/>
            <p:cNvSpPr/>
            <p:nvPr/>
          </p:nvSpPr>
          <p:spPr>
            <a:xfrm>
              <a:off x="0" y="858944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218699" y="1032811"/>
              <a:ext cx="3700832" cy="11421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Beagle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bege</a:t>
              </a:r>
            </a:p>
          </p:txBody>
        </p:sp>
        <p:sp>
          <p:nvSpPr>
            <p:cNvPr id="20" name="AutoShape 20"/>
            <p:cNvSpPr/>
            <p:nvPr/>
          </p:nvSpPr>
          <p:spPr>
            <a:xfrm>
              <a:off x="0" y="2445174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218699" y="2862838"/>
              <a:ext cx="3550043" cy="1734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028700" y="1152525"/>
            <a:ext cx="3344694" cy="101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ABSTRAÇÃO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170376" y="2694875"/>
            <a:ext cx="9947247" cy="635036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994301" y="1097635"/>
            <a:ext cx="9452658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RELACIONAMENTOS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7930446" y="8713625"/>
            <a:ext cx="4273485" cy="1089350"/>
            <a:chOff x="0" y="0"/>
            <a:chExt cx="14484956" cy="3692346"/>
          </a:xfrm>
        </p:grpSpPr>
        <p:sp>
          <p:nvSpPr>
            <p:cNvPr id="5" name="Freeform 5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1117428" y="2316204"/>
            <a:ext cx="4273485" cy="1089350"/>
            <a:chOff x="0" y="0"/>
            <a:chExt cx="14484956" cy="3692346"/>
          </a:xfrm>
        </p:grpSpPr>
        <p:sp>
          <p:nvSpPr>
            <p:cNvPr id="8" name="Freeform 8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8056517" y="8970650"/>
            <a:ext cx="4021343" cy="489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Implementação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243499" y="2573229"/>
            <a:ext cx="4021343" cy="489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Dependência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822969" y="4080484"/>
            <a:ext cx="4273485" cy="1089350"/>
            <a:chOff x="0" y="0"/>
            <a:chExt cx="14484956" cy="3692346"/>
          </a:xfrm>
        </p:grpSpPr>
        <p:sp>
          <p:nvSpPr>
            <p:cNvPr id="13" name="Freeform 13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949040" y="4337509"/>
            <a:ext cx="4021343" cy="489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Herança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449121">
            <a:off x="10061588" y="2966405"/>
            <a:ext cx="1213536" cy="878297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8470997" flipH="1">
            <a:off x="4699731" y="3463505"/>
            <a:ext cx="1213536" cy="878297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4218975" flipV="1">
            <a:off x="7095502" y="8301846"/>
            <a:ext cx="1213536" cy="878297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72199" y="3132013"/>
            <a:ext cx="4315881" cy="5643349"/>
            <a:chOff x="0" y="0"/>
            <a:chExt cx="864502" cy="113040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64502" cy="1130403"/>
            </a:xfrm>
            <a:custGeom>
              <a:avLst/>
              <a:gdLst/>
              <a:ahLst/>
              <a:cxnLst/>
              <a:rect l="l" t="t" r="r" b="b"/>
              <a:pathLst>
                <a:path w="864502" h="1130403">
                  <a:moveTo>
                    <a:pt x="0" y="0"/>
                  </a:moveTo>
                  <a:lnTo>
                    <a:pt x="864502" y="0"/>
                  </a:lnTo>
                  <a:lnTo>
                    <a:pt x="864502" y="1130403"/>
                  </a:lnTo>
                  <a:lnTo>
                    <a:pt x="0" y="113040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09575" y="2971723"/>
            <a:ext cx="4396601" cy="5668996"/>
            <a:chOff x="0" y="0"/>
            <a:chExt cx="880671" cy="113554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80671" cy="1135541"/>
            </a:xfrm>
            <a:custGeom>
              <a:avLst/>
              <a:gdLst/>
              <a:ahLst/>
              <a:cxnLst/>
              <a:rect l="l" t="t" r="r" b="b"/>
              <a:pathLst>
                <a:path w="880671" h="1135541">
                  <a:moveTo>
                    <a:pt x="0" y="0"/>
                  </a:moveTo>
                  <a:lnTo>
                    <a:pt x="880671" y="0"/>
                  </a:lnTo>
                  <a:lnTo>
                    <a:pt x="880671" y="1135541"/>
                  </a:lnTo>
                  <a:lnTo>
                    <a:pt x="0" y="1135541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09575" y="2971723"/>
            <a:ext cx="4396601" cy="421052"/>
            <a:chOff x="0" y="0"/>
            <a:chExt cx="1206023" cy="1154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06023" cy="115498"/>
            </a:xfrm>
            <a:custGeom>
              <a:avLst/>
              <a:gdLst/>
              <a:ahLst/>
              <a:cxnLst/>
              <a:rect l="l" t="t" r="r" b="b"/>
              <a:pathLst>
                <a:path w="1206023" h="115498">
                  <a:moveTo>
                    <a:pt x="0" y="0"/>
                  </a:moveTo>
                  <a:lnTo>
                    <a:pt x="1206023" y="0"/>
                  </a:lnTo>
                  <a:lnTo>
                    <a:pt x="1206023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116942" y="3072277"/>
            <a:ext cx="671822" cy="219944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231562" y="3517415"/>
            <a:ext cx="3575928" cy="4903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4">
                <a:solidFill>
                  <a:srgbClr val="FE8CFE"/>
                </a:solidFill>
                <a:latin typeface="Fira Code"/>
              </a:rPr>
              <a:t>abstract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Mamifero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cor: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.cor = cor;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amamenta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3ABDC4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endParaRPr lang="en-US" sz="1564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fazCoco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Coco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abstract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comunica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abstract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desloca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6164553" y="1594735"/>
            <a:ext cx="5517783" cy="7257819"/>
            <a:chOff x="0" y="0"/>
            <a:chExt cx="1105252" cy="145379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05252" cy="1453794"/>
            </a:xfrm>
            <a:custGeom>
              <a:avLst/>
              <a:gdLst/>
              <a:ahLst/>
              <a:cxnLst/>
              <a:rect l="l" t="t" r="r" b="b"/>
              <a:pathLst>
                <a:path w="1105252" h="1453794">
                  <a:moveTo>
                    <a:pt x="0" y="0"/>
                  </a:moveTo>
                  <a:lnTo>
                    <a:pt x="1105252" y="0"/>
                  </a:lnTo>
                  <a:lnTo>
                    <a:pt x="1105252" y="1453794"/>
                  </a:lnTo>
                  <a:lnTo>
                    <a:pt x="0" y="145379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301928" y="1434445"/>
            <a:ext cx="5663683" cy="7251914"/>
            <a:chOff x="0" y="0"/>
            <a:chExt cx="1134476" cy="145261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134476" cy="1452611"/>
            </a:xfrm>
            <a:custGeom>
              <a:avLst/>
              <a:gdLst/>
              <a:ahLst/>
              <a:cxnLst/>
              <a:rect l="l" t="t" r="r" b="b"/>
              <a:pathLst>
                <a:path w="1134476" h="1452611">
                  <a:moveTo>
                    <a:pt x="0" y="0"/>
                  </a:moveTo>
                  <a:lnTo>
                    <a:pt x="1134476" y="0"/>
                  </a:lnTo>
                  <a:lnTo>
                    <a:pt x="1134476" y="1452611"/>
                  </a:lnTo>
                  <a:lnTo>
                    <a:pt x="0" y="1452611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301928" y="1434445"/>
            <a:ext cx="5663683" cy="421052"/>
            <a:chOff x="0" y="0"/>
            <a:chExt cx="1553594" cy="115498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553594" cy="115498"/>
            </a:xfrm>
            <a:custGeom>
              <a:avLst/>
              <a:gdLst/>
              <a:ahLst/>
              <a:cxnLst/>
              <a:rect l="l" t="t" r="r" b="b"/>
              <a:pathLst>
                <a:path w="1553594" h="115498">
                  <a:moveTo>
                    <a:pt x="0" y="0"/>
                  </a:moveTo>
                  <a:lnTo>
                    <a:pt x="1553594" y="0"/>
                  </a:lnTo>
                  <a:lnTo>
                    <a:pt x="1553594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6409295" y="1535000"/>
            <a:ext cx="671822" cy="219944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6523915" y="1980138"/>
            <a:ext cx="5006418" cy="654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4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Cachorro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extends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Mamifero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raca: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raca: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 string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super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(cor)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.raca = raca;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private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late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3ABDC4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endParaRPr lang="en-US" sz="1564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private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corre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      </a:t>
            </a:r>
          </a:p>
          <a:p>
            <a:pPr>
              <a:lnSpc>
                <a:spcPts val="2189"/>
              </a:lnSpc>
            </a:pPr>
            <a:endParaRPr lang="en-US" sz="1564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comunica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.late();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endParaRPr lang="en-US" sz="1564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desloca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.corre();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28700" y="1152525"/>
            <a:ext cx="4500556" cy="101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POLIMORFISMO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2801500" y="2320107"/>
            <a:ext cx="4385495" cy="6532447"/>
            <a:chOff x="0" y="0"/>
            <a:chExt cx="878446" cy="1308496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78446" cy="1308496"/>
            </a:xfrm>
            <a:custGeom>
              <a:avLst/>
              <a:gdLst/>
              <a:ahLst/>
              <a:cxnLst/>
              <a:rect l="l" t="t" r="r" b="b"/>
              <a:pathLst>
                <a:path w="878446" h="1308496">
                  <a:moveTo>
                    <a:pt x="0" y="0"/>
                  </a:moveTo>
                  <a:lnTo>
                    <a:pt x="878446" y="0"/>
                  </a:lnTo>
                  <a:lnTo>
                    <a:pt x="878446" y="1308496"/>
                  </a:lnTo>
                  <a:lnTo>
                    <a:pt x="0" y="130849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2938875" y="2159817"/>
            <a:ext cx="4476925" cy="6508850"/>
            <a:chOff x="0" y="0"/>
            <a:chExt cx="896760" cy="130377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96760" cy="1303770"/>
            </a:xfrm>
            <a:custGeom>
              <a:avLst/>
              <a:gdLst/>
              <a:ahLst/>
              <a:cxnLst/>
              <a:rect l="l" t="t" r="r" b="b"/>
              <a:pathLst>
                <a:path w="896760" h="1303770">
                  <a:moveTo>
                    <a:pt x="0" y="0"/>
                  </a:moveTo>
                  <a:lnTo>
                    <a:pt x="896760" y="0"/>
                  </a:lnTo>
                  <a:lnTo>
                    <a:pt x="896760" y="1303770"/>
                  </a:lnTo>
                  <a:lnTo>
                    <a:pt x="0" y="1303770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2938875" y="2159817"/>
            <a:ext cx="4476925" cy="421052"/>
            <a:chOff x="0" y="0"/>
            <a:chExt cx="1228057" cy="115498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228057" cy="115498"/>
            </a:xfrm>
            <a:custGeom>
              <a:avLst/>
              <a:gdLst/>
              <a:ahLst/>
              <a:cxnLst/>
              <a:rect l="l" t="t" r="r" b="b"/>
              <a:pathLst>
                <a:path w="1228057" h="115498">
                  <a:moveTo>
                    <a:pt x="0" y="0"/>
                  </a:moveTo>
                  <a:lnTo>
                    <a:pt x="1228057" y="0"/>
                  </a:lnTo>
                  <a:lnTo>
                    <a:pt x="1228057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34" name="Picture 34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3046242" y="2260372"/>
            <a:ext cx="671822" cy="219944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13160862" y="2705510"/>
            <a:ext cx="3814363" cy="5724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4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Morcego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extends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Mamifero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super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(cor)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private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ecolocaliza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3ABDC4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endParaRPr lang="en-US" sz="1564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private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voa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      </a:t>
            </a:r>
          </a:p>
          <a:p>
            <a:pPr>
              <a:lnSpc>
                <a:spcPts val="2189"/>
              </a:lnSpc>
            </a:pPr>
            <a:endParaRPr lang="en-US" sz="1564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comunica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.ecolocaliza();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endParaRPr lang="en-US" sz="1564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desloca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.voa();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52525"/>
            <a:ext cx="4500556" cy="101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POLIMORFISMO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696875" y="2999019"/>
            <a:ext cx="3288983" cy="2091328"/>
            <a:chOff x="0" y="0"/>
            <a:chExt cx="525629" cy="33422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25629" cy="334226"/>
            </a:xfrm>
            <a:custGeom>
              <a:avLst/>
              <a:gdLst/>
              <a:ahLst/>
              <a:cxnLst/>
              <a:rect l="l" t="t" r="r" b="b"/>
              <a:pathLst>
                <a:path w="525629" h="334226">
                  <a:moveTo>
                    <a:pt x="0" y="0"/>
                  </a:moveTo>
                  <a:lnTo>
                    <a:pt x="525629" y="0"/>
                  </a:lnTo>
                  <a:lnTo>
                    <a:pt x="525629" y="334226"/>
                  </a:lnTo>
                  <a:lnTo>
                    <a:pt x="0" y="33422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869057" y="2798117"/>
            <a:ext cx="3285728" cy="2088146"/>
            <a:chOff x="0" y="0"/>
            <a:chExt cx="525109" cy="33371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25109" cy="333717"/>
            </a:xfrm>
            <a:custGeom>
              <a:avLst/>
              <a:gdLst/>
              <a:ahLst/>
              <a:cxnLst/>
              <a:rect l="l" t="t" r="r" b="b"/>
              <a:pathLst>
                <a:path w="525109" h="333717">
                  <a:moveTo>
                    <a:pt x="0" y="0"/>
                  </a:moveTo>
                  <a:lnTo>
                    <a:pt x="525109" y="0"/>
                  </a:lnTo>
                  <a:lnTo>
                    <a:pt x="525109" y="333717"/>
                  </a:lnTo>
                  <a:lnTo>
                    <a:pt x="0" y="33371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869057" y="2798117"/>
            <a:ext cx="3285728" cy="527734"/>
            <a:chOff x="0" y="0"/>
            <a:chExt cx="719103" cy="1154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19103" cy="115498"/>
            </a:xfrm>
            <a:custGeom>
              <a:avLst/>
              <a:gdLst/>
              <a:ahLst/>
              <a:cxnLst/>
              <a:rect l="l" t="t" r="r" b="b"/>
              <a:pathLst>
                <a:path w="719103" h="115498">
                  <a:moveTo>
                    <a:pt x="0" y="0"/>
                  </a:moveTo>
                  <a:lnTo>
                    <a:pt x="719103" y="0"/>
                  </a:lnTo>
                  <a:lnTo>
                    <a:pt x="719103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3003627" y="2924148"/>
            <a:ext cx="842041" cy="275671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3147289" y="3467848"/>
            <a:ext cx="2838569" cy="1017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44"/>
              </a:lnSpc>
            </a:pPr>
            <a:r>
              <a:rPr lang="en-US" sz="1960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Guia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guia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  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2782966" y="5931711"/>
            <a:ext cx="3371819" cy="2091328"/>
            <a:chOff x="0" y="0"/>
            <a:chExt cx="538867" cy="33422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38867" cy="334226"/>
            </a:xfrm>
            <a:custGeom>
              <a:avLst/>
              <a:gdLst/>
              <a:ahLst/>
              <a:cxnLst/>
              <a:rect l="l" t="t" r="r" b="b"/>
              <a:pathLst>
                <a:path w="538867" h="334226">
                  <a:moveTo>
                    <a:pt x="0" y="0"/>
                  </a:moveTo>
                  <a:lnTo>
                    <a:pt x="538867" y="0"/>
                  </a:lnTo>
                  <a:lnTo>
                    <a:pt x="538867" y="334226"/>
                  </a:lnTo>
                  <a:lnTo>
                    <a:pt x="0" y="33422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955148" y="5730809"/>
            <a:ext cx="3462656" cy="2088146"/>
            <a:chOff x="0" y="0"/>
            <a:chExt cx="553384" cy="33371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53384" cy="333717"/>
            </a:xfrm>
            <a:custGeom>
              <a:avLst/>
              <a:gdLst/>
              <a:ahLst/>
              <a:cxnLst/>
              <a:rect l="l" t="t" r="r" b="b"/>
              <a:pathLst>
                <a:path w="553384" h="333717">
                  <a:moveTo>
                    <a:pt x="0" y="0"/>
                  </a:moveTo>
                  <a:lnTo>
                    <a:pt x="553384" y="0"/>
                  </a:lnTo>
                  <a:lnTo>
                    <a:pt x="553384" y="333717"/>
                  </a:lnTo>
                  <a:lnTo>
                    <a:pt x="0" y="33371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955148" y="5730809"/>
            <a:ext cx="3462656" cy="527734"/>
            <a:chOff x="0" y="0"/>
            <a:chExt cx="757825" cy="11549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757825" cy="115498"/>
            </a:xfrm>
            <a:custGeom>
              <a:avLst/>
              <a:gdLst/>
              <a:ahLst/>
              <a:cxnLst/>
              <a:rect l="l" t="t" r="r" b="b"/>
              <a:pathLst>
                <a:path w="757825" h="115498">
                  <a:moveTo>
                    <a:pt x="0" y="0"/>
                  </a:moveTo>
                  <a:lnTo>
                    <a:pt x="757825" y="0"/>
                  </a:lnTo>
                  <a:lnTo>
                    <a:pt x="75782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3089718" y="5856840"/>
            <a:ext cx="842041" cy="275671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3233380" y="6400539"/>
            <a:ext cx="2987873" cy="1017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44"/>
              </a:lnSpc>
            </a:pPr>
            <a:r>
              <a:rPr lang="en-US" sz="1960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Cacador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rastreia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7576927" y="1769791"/>
            <a:ext cx="9113997" cy="6948322"/>
            <a:chOff x="0" y="0"/>
            <a:chExt cx="1456553" cy="1110446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456553" cy="1110446"/>
            </a:xfrm>
            <a:custGeom>
              <a:avLst/>
              <a:gdLst/>
              <a:ahLst/>
              <a:cxnLst/>
              <a:rect l="l" t="t" r="r" b="b"/>
              <a:pathLst>
                <a:path w="1456553" h="1110446">
                  <a:moveTo>
                    <a:pt x="0" y="0"/>
                  </a:moveTo>
                  <a:lnTo>
                    <a:pt x="1456553" y="0"/>
                  </a:lnTo>
                  <a:lnTo>
                    <a:pt x="1456553" y="1110446"/>
                  </a:lnTo>
                  <a:lnTo>
                    <a:pt x="0" y="111044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7749109" y="1568888"/>
            <a:ext cx="9171268" cy="6994339"/>
            <a:chOff x="0" y="0"/>
            <a:chExt cx="1465706" cy="1117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465706" cy="1117800"/>
            </a:xfrm>
            <a:custGeom>
              <a:avLst/>
              <a:gdLst/>
              <a:ahLst/>
              <a:cxnLst/>
              <a:rect l="l" t="t" r="r" b="b"/>
              <a:pathLst>
                <a:path w="1465706" h="1117800">
                  <a:moveTo>
                    <a:pt x="0" y="0"/>
                  </a:moveTo>
                  <a:lnTo>
                    <a:pt x="1465706" y="0"/>
                  </a:lnTo>
                  <a:lnTo>
                    <a:pt x="1465706" y="1117800"/>
                  </a:lnTo>
                  <a:lnTo>
                    <a:pt x="0" y="1117800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7749109" y="1568888"/>
            <a:ext cx="9171268" cy="527734"/>
            <a:chOff x="0" y="0"/>
            <a:chExt cx="2007192" cy="115498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2007192" cy="115498"/>
            </a:xfrm>
            <a:custGeom>
              <a:avLst/>
              <a:gdLst/>
              <a:ahLst/>
              <a:cxnLst/>
              <a:rect l="l" t="t" r="r" b="b"/>
              <a:pathLst>
                <a:path w="2007192" h="115498">
                  <a:moveTo>
                    <a:pt x="0" y="0"/>
                  </a:moveTo>
                  <a:lnTo>
                    <a:pt x="2007192" y="0"/>
                  </a:lnTo>
                  <a:lnTo>
                    <a:pt x="2007192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34" name="Picture 34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7883679" y="1694919"/>
            <a:ext cx="842041" cy="275671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8027340" y="2238619"/>
            <a:ext cx="8663583" cy="6160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44"/>
              </a:lnSpc>
            </a:pPr>
            <a:r>
              <a:rPr lang="en-US" sz="1960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Cachorro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extends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Mamifero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implements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Guia, Cacador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raca: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raca: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 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super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(cor)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.raca = raca;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</a:t>
            </a:r>
            <a:r>
              <a:rPr lang="en-US" sz="1960">
                <a:solidFill>
                  <a:srgbClr val="D9D9D9"/>
                </a:solidFill>
                <a:latin typeface="Fira Code"/>
              </a:rPr>
              <a:t> // métodos</a:t>
            </a:r>
          </a:p>
          <a:p>
            <a:pPr>
              <a:lnSpc>
                <a:spcPts val="2744"/>
              </a:lnSpc>
            </a:pPr>
            <a:endParaRPr lang="en-US" sz="1960">
              <a:solidFill>
                <a:srgbClr val="D9D9D9"/>
              </a:solidFill>
              <a:latin typeface="Fira Code"/>
            </a:endParaRP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ratreia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</a:t>
            </a:r>
            <a:r>
              <a:rPr lang="en-US" sz="1960">
                <a:solidFill>
                  <a:srgbClr val="D9D9D9"/>
                </a:solidFill>
                <a:latin typeface="Fira Code"/>
              </a:rPr>
              <a:t> 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endParaRPr lang="en-US" sz="1960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guia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D9D9D9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64685" y="3634606"/>
            <a:ext cx="6758630" cy="1588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96"/>
              </a:lnSpc>
            </a:pPr>
            <a:r>
              <a:rPr lang="en-US" sz="11796" dirty="0" err="1">
                <a:solidFill>
                  <a:srgbClr val="B91646"/>
                </a:solidFill>
                <a:latin typeface="Brittany" panose="020B0604020202020204" charset="0"/>
              </a:rPr>
              <a:t>projeto</a:t>
            </a:r>
            <a:endParaRPr lang="en-US" sz="11796" dirty="0">
              <a:solidFill>
                <a:srgbClr val="B91646"/>
              </a:solidFill>
              <a:latin typeface="Brittany" panose="020B0604020202020204" charset="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73079" y="5153064"/>
            <a:ext cx="7541842" cy="1737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88"/>
              </a:lnSpc>
            </a:pPr>
            <a:r>
              <a:rPr lang="en-US" sz="12788">
                <a:solidFill>
                  <a:srgbClr val="000000"/>
                </a:solidFill>
                <a:latin typeface="Bebas Neue Bold"/>
              </a:rPr>
              <a:t>INTEGRADOR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64685" y="2015821"/>
            <a:ext cx="6758630" cy="1588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96"/>
              </a:lnSpc>
            </a:pPr>
            <a:r>
              <a:rPr lang="en-US" sz="11796" dirty="0" err="1">
                <a:solidFill>
                  <a:srgbClr val="B91646"/>
                </a:solidFill>
                <a:latin typeface="Brittany" panose="020B0604020202020204" charset="0"/>
              </a:rPr>
              <a:t>projeto</a:t>
            </a:r>
            <a:endParaRPr lang="en-US" sz="11796" dirty="0">
              <a:solidFill>
                <a:srgbClr val="B91646"/>
              </a:solidFill>
              <a:latin typeface="Brittany" panose="020B0604020202020204" charset="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73079" y="3534279"/>
            <a:ext cx="7541842" cy="1737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88"/>
              </a:lnSpc>
            </a:pPr>
            <a:r>
              <a:rPr lang="en-US" sz="12788">
                <a:solidFill>
                  <a:srgbClr val="000000"/>
                </a:solidFill>
                <a:latin typeface="Bebas Neue Bold"/>
              </a:rPr>
              <a:t>INTEGRADOR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373079" y="5500335"/>
            <a:ext cx="7541842" cy="1737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88"/>
              </a:lnSpc>
            </a:pPr>
            <a:r>
              <a:rPr lang="en-US" sz="12788">
                <a:solidFill>
                  <a:srgbClr val="000000"/>
                </a:solidFill>
                <a:latin typeface="Bebas Neue Bold"/>
              </a:rPr>
              <a:t>POO + BD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849783" y="7584828"/>
            <a:ext cx="10588435" cy="581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9"/>
              </a:lnSpc>
            </a:pPr>
            <a:r>
              <a:rPr lang="en-US" sz="2999">
                <a:solidFill>
                  <a:srgbClr val="000000"/>
                </a:solidFill>
                <a:latin typeface="Poppins"/>
              </a:rPr>
              <a:t>Modelar classes e entidades necessárias ao sistema.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177692" y="8508755"/>
            <a:ext cx="7932616" cy="1181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2999">
                <a:solidFill>
                  <a:srgbClr val="000000"/>
                </a:solidFill>
                <a:latin typeface="Poppins"/>
              </a:rPr>
              <a:t>A entrega de POO deve ser feita via projeto TS e/ou diagrama de classes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93398" y="2677259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OBJETO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155878" y="4148472"/>
            <a:ext cx="2939648" cy="3677286"/>
            <a:chOff x="0" y="0"/>
            <a:chExt cx="3919531" cy="4903049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3919531" cy="4903049"/>
              <a:chOff x="0" y="0"/>
              <a:chExt cx="18218478" cy="22789995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31750" y="31750"/>
                <a:ext cx="18154979" cy="22726495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22726495">
                    <a:moveTo>
                      <a:pt x="18062268" y="22726495"/>
                    </a:moveTo>
                    <a:lnTo>
                      <a:pt x="92710" y="22726495"/>
                    </a:lnTo>
                    <a:cubicBezTo>
                      <a:pt x="41910" y="22726495"/>
                      <a:pt x="0" y="22684584"/>
                      <a:pt x="0" y="22633784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32515"/>
                    </a:lnTo>
                    <a:cubicBezTo>
                      <a:pt x="18154979" y="22684584"/>
                      <a:pt x="18113068" y="22726495"/>
                      <a:pt x="18062268" y="2272649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0" y="0"/>
                <a:ext cx="18218479" cy="22789995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22789995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65534"/>
                    </a:lnTo>
                    <a:cubicBezTo>
                      <a:pt x="18158788" y="22701095"/>
                      <a:pt x="18129579" y="22730306"/>
                      <a:pt x="18094018" y="22730306"/>
                    </a:cubicBezTo>
                    <a:lnTo>
                      <a:pt x="124460" y="22730306"/>
                    </a:lnTo>
                    <a:cubicBezTo>
                      <a:pt x="88900" y="22730306"/>
                      <a:pt x="59690" y="22701095"/>
                      <a:pt x="59690" y="22665534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65534"/>
                    </a:lnTo>
                    <a:cubicBezTo>
                      <a:pt x="0" y="22734115"/>
                      <a:pt x="55880" y="22789995"/>
                      <a:pt x="124460" y="22789995"/>
                    </a:cubicBezTo>
                    <a:lnTo>
                      <a:pt x="18094018" y="22789995"/>
                    </a:lnTo>
                    <a:cubicBezTo>
                      <a:pt x="18162598" y="22789995"/>
                      <a:pt x="18218479" y="22734115"/>
                      <a:pt x="18218479" y="22665534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150789" y="68324"/>
              <a:ext cx="3617954" cy="549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Sandijunior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858944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218699" y="1032811"/>
              <a:ext cx="3700832" cy="11421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SRD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preto</a:t>
              </a: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2445174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218699" y="2862838"/>
              <a:ext cx="3550043" cy="1734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023823" y="4148472"/>
            <a:ext cx="2939648" cy="3677286"/>
            <a:chOff x="0" y="0"/>
            <a:chExt cx="3919531" cy="4903049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3919531" cy="4903049"/>
              <a:chOff x="0" y="0"/>
              <a:chExt cx="18218478" cy="22789995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31750" y="31750"/>
                <a:ext cx="18154979" cy="22726495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22726495">
                    <a:moveTo>
                      <a:pt x="18062268" y="22726495"/>
                    </a:moveTo>
                    <a:lnTo>
                      <a:pt x="92710" y="22726495"/>
                    </a:lnTo>
                    <a:cubicBezTo>
                      <a:pt x="41910" y="22726495"/>
                      <a:pt x="0" y="22684584"/>
                      <a:pt x="0" y="22633784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32515"/>
                    </a:lnTo>
                    <a:cubicBezTo>
                      <a:pt x="18154979" y="22684584"/>
                      <a:pt x="18113068" y="22726495"/>
                      <a:pt x="18062268" y="2272649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0"/>
                <a:ext cx="18218479" cy="22789995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22789995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65534"/>
                    </a:lnTo>
                    <a:cubicBezTo>
                      <a:pt x="18158788" y="22701095"/>
                      <a:pt x="18129579" y="22730306"/>
                      <a:pt x="18094018" y="22730306"/>
                    </a:cubicBezTo>
                    <a:lnTo>
                      <a:pt x="124460" y="22730306"/>
                    </a:lnTo>
                    <a:cubicBezTo>
                      <a:pt x="88900" y="22730306"/>
                      <a:pt x="59690" y="22701095"/>
                      <a:pt x="59690" y="22665534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65534"/>
                    </a:lnTo>
                    <a:cubicBezTo>
                      <a:pt x="0" y="22734115"/>
                      <a:pt x="55880" y="22789995"/>
                      <a:pt x="124460" y="22789995"/>
                    </a:cubicBezTo>
                    <a:lnTo>
                      <a:pt x="18094018" y="22789995"/>
                    </a:lnTo>
                    <a:cubicBezTo>
                      <a:pt x="18162598" y="22789995"/>
                      <a:pt x="18218479" y="22734115"/>
                      <a:pt x="18218479" y="22665534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150789" y="68324"/>
              <a:ext cx="3617954" cy="549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Fred</a:t>
              </a:r>
            </a:p>
          </p:txBody>
        </p:sp>
        <p:sp>
          <p:nvSpPr>
            <p:cNvPr id="17" name="AutoShape 17"/>
            <p:cNvSpPr/>
            <p:nvPr/>
          </p:nvSpPr>
          <p:spPr>
            <a:xfrm>
              <a:off x="0" y="858944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218699" y="1032811"/>
              <a:ext cx="3700832" cy="11421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Beagle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bege</a:t>
              </a:r>
            </a:p>
          </p:txBody>
        </p:sp>
        <p:sp>
          <p:nvSpPr>
            <p:cNvPr id="19" name="AutoShape 19"/>
            <p:cNvSpPr/>
            <p:nvPr/>
          </p:nvSpPr>
          <p:spPr>
            <a:xfrm>
              <a:off x="0" y="2445174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218699" y="2862838"/>
              <a:ext cx="3550043" cy="1734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2891640" y="4148472"/>
            <a:ext cx="2939648" cy="3680344"/>
            <a:chOff x="0" y="0"/>
            <a:chExt cx="3919531" cy="4907125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3919531" cy="4907125"/>
              <a:chOff x="0" y="0"/>
              <a:chExt cx="18218478" cy="22808943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31750" y="31750"/>
                <a:ext cx="18154979" cy="22745443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22745443">
                    <a:moveTo>
                      <a:pt x="18062268" y="22745443"/>
                    </a:moveTo>
                    <a:lnTo>
                      <a:pt x="92710" y="22745443"/>
                    </a:lnTo>
                    <a:cubicBezTo>
                      <a:pt x="41910" y="22745443"/>
                      <a:pt x="0" y="22703532"/>
                      <a:pt x="0" y="22652732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51462"/>
                    </a:lnTo>
                    <a:cubicBezTo>
                      <a:pt x="18154979" y="22703532"/>
                      <a:pt x="18113068" y="22745443"/>
                      <a:pt x="18062268" y="22745443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0" y="0"/>
                <a:ext cx="18218479" cy="22808943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22808943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84482"/>
                    </a:lnTo>
                    <a:cubicBezTo>
                      <a:pt x="18158788" y="22720043"/>
                      <a:pt x="18129579" y="22749253"/>
                      <a:pt x="18094018" y="22749253"/>
                    </a:cubicBezTo>
                    <a:lnTo>
                      <a:pt x="124460" y="22749253"/>
                    </a:lnTo>
                    <a:cubicBezTo>
                      <a:pt x="88900" y="22749253"/>
                      <a:pt x="59690" y="22720043"/>
                      <a:pt x="59690" y="22684482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84482"/>
                    </a:lnTo>
                    <a:cubicBezTo>
                      <a:pt x="0" y="22753062"/>
                      <a:pt x="55880" y="22808943"/>
                      <a:pt x="124460" y="22808943"/>
                    </a:cubicBezTo>
                    <a:lnTo>
                      <a:pt x="18094018" y="22808943"/>
                    </a:lnTo>
                    <a:cubicBezTo>
                      <a:pt x="18162598" y="22808943"/>
                      <a:pt x="18218479" y="22753062"/>
                      <a:pt x="18218479" y="22684482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150789" y="68324"/>
              <a:ext cx="3617954" cy="5533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Cachorro</a:t>
              </a:r>
            </a:p>
          </p:txBody>
        </p:sp>
        <p:sp>
          <p:nvSpPr>
            <p:cNvPr id="26" name="AutoShape 26"/>
            <p:cNvSpPr/>
            <p:nvPr/>
          </p:nvSpPr>
          <p:spPr>
            <a:xfrm>
              <a:off x="0" y="863021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218699" y="1036887"/>
              <a:ext cx="3700832" cy="11421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string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string</a:t>
              </a:r>
            </a:p>
          </p:txBody>
        </p:sp>
        <p:sp>
          <p:nvSpPr>
            <p:cNvPr id="28" name="AutoShape 28"/>
            <p:cNvSpPr/>
            <p:nvPr/>
          </p:nvSpPr>
          <p:spPr>
            <a:xfrm>
              <a:off x="0" y="2449251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218699" y="2866915"/>
              <a:ext cx="3550043" cy="1734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2228326" y="2677259"/>
            <a:ext cx="4266276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CLASSE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28700" y="1152525"/>
            <a:ext cx="3344694" cy="101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ABSTRAÇÃO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44877" y="1093867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734269" y="3364484"/>
            <a:ext cx="5893816" cy="5893816"/>
            <a:chOff x="0" y="0"/>
            <a:chExt cx="7858421" cy="7858421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7858421" cy="7858421"/>
              <a:chOff x="0" y="0"/>
              <a:chExt cx="8128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05652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sp>
          <p:nvSpPr>
            <p:cNvPr id="7" name="AutoShape 7"/>
            <p:cNvSpPr/>
            <p:nvPr/>
          </p:nvSpPr>
          <p:spPr>
            <a:xfrm rot="5400000">
              <a:off x="0" y="3903810"/>
              <a:ext cx="7858421" cy="0"/>
            </a:xfrm>
            <a:prstGeom prst="line">
              <a:avLst/>
            </a:prstGeom>
            <a:ln w="50800" cap="flat">
              <a:solidFill>
                <a:srgbClr val="FBF3E4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 rot="-10800000">
              <a:off x="0" y="3903810"/>
              <a:ext cx="7858421" cy="0"/>
            </a:xfrm>
            <a:prstGeom prst="line">
              <a:avLst/>
            </a:prstGeom>
            <a:ln w="50800" cap="flat">
              <a:solidFill>
                <a:srgbClr val="FBF3E4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9" name="Group 9"/>
            <p:cNvGrpSpPr/>
            <p:nvPr/>
          </p:nvGrpSpPr>
          <p:grpSpPr>
            <a:xfrm>
              <a:off x="1724501" y="1701449"/>
              <a:ext cx="4416613" cy="4416613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9C041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2506900" y="2311045"/>
              <a:ext cx="2851814" cy="4120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494949"/>
                  </a:solidFill>
                  <a:latin typeface="Garet Bold"/>
                </a:rPr>
                <a:t>DADOS</a:t>
              </a:r>
            </a:p>
          </p:txBody>
        </p:sp>
        <p:grpSp>
          <p:nvGrpSpPr>
            <p:cNvPr id="13" name="Group 13"/>
            <p:cNvGrpSpPr/>
            <p:nvPr/>
          </p:nvGrpSpPr>
          <p:grpSpPr>
            <a:xfrm>
              <a:off x="2929442" y="2864482"/>
              <a:ext cx="583772" cy="579041"/>
              <a:chOff x="0" y="0"/>
              <a:chExt cx="1039602" cy="1031175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6" name="Group 16"/>
            <p:cNvGrpSpPr/>
            <p:nvPr/>
          </p:nvGrpSpPr>
          <p:grpSpPr>
            <a:xfrm>
              <a:off x="3641666" y="2864482"/>
              <a:ext cx="583772" cy="579041"/>
              <a:chOff x="0" y="0"/>
              <a:chExt cx="1039602" cy="1031175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18" name="Freeform 18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4352401" y="2864482"/>
              <a:ext cx="583772" cy="579041"/>
              <a:chOff x="0" y="0"/>
              <a:chExt cx="1039602" cy="1031175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2" name="Group 22"/>
            <p:cNvGrpSpPr/>
            <p:nvPr/>
          </p:nvGrpSpPr>
          <p:grpSpPr>
            <a:xfrm>
              <a:off x="2929442" y="3620611"/>
              <a:ext cx="583772" cy="579041"/>
              <a:chOff x="0" y="0"/>
              <a:chExt cx="1039602" cy="1031175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3641666" y="3620611"/>
              <a:ext cx="583772" cy="579041"/>
              <a:chOff x="0" y="0"/>
              <a:chExt cx="1039602" cy="1031175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8" name="Group 28"/>
            <p:cNvGrpSpPr/>
            <p:nvPr/>
          </p:nvGrpSpPr>
          <p:grpSpPr>
            <a:xfrm>
              <a:off x="4352401" y="3620611"/>
              <a:ext cx="583772" cy="579041"/>
              <a:chOff x="0" y="0"/>
              <a:chExt cx="1039602" cy="1031175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0" name="Freeform 30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2929442" y="4375987"/>
              <a:ext cx="583772" cy="579041"/>
              <a:chOff x="0" y="0"/>
              <a:chExt cx="1039602" cy="1031175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3" name="Freeform 33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4" name="Group 34"/>
            <p:cNvGrpSpPr/>
            <p:nvPr/>
          </p:nvGrpSpPr>
          <p:grpSpPr>
            <a:xfrm>
              <a:off x="3641666" y="4375987"/>
              <a:ext cx="583772" cy="579041"/>
              <a:chOff x="0" y="0"/>
              <a:chExt cx="1039602" cy="1031175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7" name="Group 37"/>
            <p:cNvGrpSpPr/>
            <p:nvPr/>
          </p:nvGrpSpPr>
          <p:grpSpPr>
            <a:xfrm>
              <a:off x="4352401" y="4375987"/>
              <a:ext cx="583772" cy="579041"/>
              <a:chOff x="0" y="0"/>
              <a:chExt cx="1039602" cy="1031175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9" name="Freeform 39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0" name="TextBox 40"/>
            <p:cNvSpPr txBox="1"/>
            <p:nvPr/>
          </p:nvSpPr>
          <p:spPr>
            <a:xfrm>
              <a:off x="4644287" y="1644299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4644287" y="5824978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298594" y="1644299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369514" y="5883471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</p:grpSp>
      <p:sp>
        <p:nvSpPr>
          <p:cNvPr id="44" name="TextBox 44"/>
          <p:cNvSpPr txBox="1"/>
          <p:nvPr/>
        </p:nvSpPr>
        <p:spPr>
          <a:xfrm>
            <a:off x="8272219" y="2211033"/>
            <a:ext cx="5270905" cy="1641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r">
              <a:lnSpc>
                <a:spcPts val="6626"/>
              </a:lnSpc>
              <a:spcBef>
                <a:spcPct val="0"/>
              </a:spcBef>
            </a:pPr>
            <a:r>
              <a:rPr lang="en-US" sz="4417">
                <a:solidFill>
                  <a:srgbClr val="494949"/>
                </a:solidFill>
                <a:latin typeface="Garet Bold"/>
              </a:rPr>
              <a:t>MODIFICADORES DE ACESSO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38089" y="6198117"/>
            <a:ext cx="13801431" cy="829833"/>
            <a:chOff x="0" y="0"/>
            <a:chExt cx="5034800" cy="30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34800" cy="302725"/>
            </a:xfrm>
            <a:custGeom>
              <a:avLst/>
              <a:gdLst/>
              <a:ahLst/>
              <a:cxnLst/>
              <a:rect l="l" t="t" r="r" b="b"/>
              <a:pathLst>
                <a:path w="5034800" h="302725">
                  <a:moveTo>
                    <a:pt x="0" y="0"/>
                  </a:moveTo>
                  <a:lnTo>
                    <a:pt x="5034800" y="0"/>
                  </a:lnTo>
                  <a:lnTo>
                    <a:pt x="5034800" y="302725"/>
                  </a:lnTo>
                  <a:lnTo>
                    <a:pt x="0" y="302725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207191" y="6279473"/>
            <a:ext cx="667121" cy="667121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338089" y="7188358"/>
            <a:ext cx="13801431" cy="829833"/>
            <a:chOff x="0" y="0"/>
            <a:chExt cx="5034800" cy="3027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34800" cy="302725"/>
            </a:xfrm>
            <a:custGeom>
              <a:avLst/>
              <a:gdLst/>
              <a:ahLst/>
              <a:cxnLst/>
              <a:rect l="l" t="t" r="r" b="b"/>
              <a:pathLst>
                <a:path w="5034800" h="302725">
                  <a:moveTo>
                    <a:pt x="0" y="0"/>
                  </a:moveTo>
                  <a:lnTo>
                    <a:pt x="5034800" y="0"/>
                  </a:lnTo>
                  <a:lnTo>
                    <a:pt x="5034800" y="302725"/>
                  </a:lnTo>
                  <a:lnTo>
                    <a:pt x="0" y="302725"/>
                  </a:lnTo>
                  <a:close/>
                </a:path>
              </a:pathLst>
            </a:custGeom>
            <a:solidFill>
              <a:srgbClr val="105652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207191" y="7269714"/>
            <a:ext cx="667121" cy="667121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338089" y="8180116"/>
            <a:ext cx="13801431" cy="829833"/>
            <a:chOff x="0" y="0"/>
            <a:chExt cx="5034800" cy="30272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034800" cy="302725"/>
            </a:xfrm>
            <a:custGeom>
              <a:avLst/>
              <a:gdLst/>
              <a:ahLst/>
              <a:cxnLst/>
              <a:rect l="l" t="t" r="r" b="b"/>
              <a:pathLst>
                <a:path w="5034800" h="302725">
                  <a:moveTo>
                    <a:pt x="0" y="0"/>
                  </a:moveTo>
                  <a:lnTo>
                    <a:pt x="5034800" y="0"/>
                  </a:lnTo>
                  <a:lnTo>
                    <a:pt x="5034800" y="302725"/>
                  </a:lnTo>
                  <a:lnTo>
                    <a:pt x="0" y="302725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207191" y="8261472"/>
            <a:ext cx="667121" cy="667121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1200966" y="6279473"/>
            <a:ext cx="654991" cy="667121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7302009" y="4674117"/>
            <a:ext cx="2477485" cy="1400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4620" spc="240">
                <a:solidFill>
                  <a:srgbClr val="000000"/>
                </a:solidFill>
                <a:latin typeface="Glacial Indifference"/>
              </a:rPr>
              <a:t>ACESSO INTERNO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744877" y="1247775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272219" y="2364941"/>
            <a:ext cx="5270905" cy="1641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r">
              <a:lnSpc>
                <a:spcPts val="6626"/>
              </a:lnSpc>
              <a:spcBef>
                <a:spcPct val="0"/>
              </a:spcBef>
            </a:pPr>
            <a:r>
              <a:rPr lang="en-US" sz="4417">
                <a:solidFill>
                  <a:srgbClr val="494949"/>
                </a:solidFill>
                <a:latin typeface="Garet Bold"/>
              </a:rPr>
              <a:t>MODIFICADORES DE ACESSO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594492" y="5002906"/>
            <a:ext cx="4402466" cy="702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44"/>
              </a:lnSpc>
            </a:pPr>
            <a:r>
              <a:rPr lang="en-US" sz="4620" spc="240">
                <a:solidFill>
                  <a:srgbClr val="000000"/>
                </a:solidFill>
                <a:latin typeface="Glacial Indifference Bold"/>
              </a:rPr>
              <a:t>MODIFICADOR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594492" y="6200732"/>
            <a:ext cx="4402466" cy="748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0"/>
              </a:lnSpc>
            </a:pPr>
            <a:r>
              <a:rPr lang="en-US" sz="4419">
                <a:solidFill>
                  <a:srgbClr val="FBF3E4"/>
                </a:solidFill>
                <a:latin typeface="Glacial Indifference"/>
              </a:rPr>
              <a:t>PRIVATE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9719" y="4674117"/>
            <a:ext cx="2477485" cy="1400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4620" spc="240">
                <a:solidFill>
                  <a:srgbClr val="000000"/>
                </a:solidFill>
                <a:latin typeface="Glacial Indifference"/>
              </a:rPr>
              <a:t>ACESSO FILHAS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277429" y="4674117"/>
            <a:ext cx="2708249" cy="1400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4620" spc="240">
                <a:solidFill>
                  <a:srgbClr val="000000"/>
                </a:solidFill>
                <a:latin typeface="Glacial Indifference"/>
              </a:rPr>
              <a:t>ACESSO EXTERNO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594492" y="8189297"/>
            <a:ext cx="4402466" cy="735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0"/>
              </a:lnSpc>
            </a:pPr>
            <a:r>
              <a:rPr lang="en-US" sz="4419">
                <a:solidFill>
                  <a:srgbClr val="000000"/>
                </a:solidFill>
                <a:latin typeface="Glacial Indifference"/>
              </a:rPr>
              <a:t>PUBLIC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594492" y="7190973"/>
            <a:ext cx="4402466" cy="748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0"/>
              </a:lnSpc>
            </a:pPr>
            <a:r>
              <a:rPr lang="en-US" sz="4419">
                <a:solidFill>
                  <a:srgbClr val="FBF3E4"/>
                </a:solidFill>
                <a:latin typeface="Glacial Indifference"/>
              </a:rPr>
              <a:t>PROTECTED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304058" y="6279473"/>
            <a:ext cx="654991" cy="667121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304058" y="7269714"/>
            <a:ext cx="654991" cy="667121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188837" y="7269714"/>
            <a:ext cx="667121" cy="667121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188837" y="8261472"/>
            <a:ext cx="667121" cy="667121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291928" y="8261472"/>
            <a:ext cx="667121" cy="6671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52525"/>
            <a:ext cx="3344694" cy="9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E6B13B"/>
                </a:solidFill>
                <a:latin typeface="Bebas Neue Bold"/>
              </a:rPr>
              <a:t>HERANÇA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877724" y="2369745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MAMÍFERO</a:t>
            </a:r>
          </a:p>
        </p:txBody>
      </p:sp>
      <p:sp>
        <p:nvSpPr>
          <p:cNvPr id="4" name="AutoShape 4"/>
          <p:cNvSpPr/>
          <p:nvPr/>
        </p:nvSpPr>
        <p:spPr>
          <a:xfrm rot="8237678">
            <a:off x="5425746" y="4988307"/>
            <a:ext cx="3152176" cy="0"/>
          </a:xfrm>
          <a:prstGeom prst="line">
            <a:avLst/>
          </a:prstGeom>
          <a:ln w="9525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5469783">
            <a:off x="8182346" y="4843621"/>
            <a:ext cx="1848905" cy="0"/>
          </a:xfrm>
          <a:prstGeom prst="line">
            <a:avLst/>
          </a:prstGeom>
          <a:ln w="9525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rot="2540100">
            <a:off x="9709156" y="5034152"/>
            <a:ext cx="3310620" cy="0"/>
          </a:xfrm>
          <a:prstGeom prst="line">
            <a:avLst/>
          </a:prstGeom>
          <a:ln w="9525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t="18264" b="18415"/>
          <a:stretch>
            <a:fillRect/>
          </a:stretch>
        </p:blipFill>
        <p:spPr>
          <a:xfrm>
            <a:off x="11962042" y="6196569"/>
            <a:ext cx="3705264" cy="2346158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589860" y="5815508"/>
            <a:ext cx="3108280" cy="310828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362784" y="6104880"/>
            <a:ext cx="2529536" cy="25295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52525"/>
            <a:ext cx="3344694" cy="9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E6B13B"/>
                </a:solidFill>
                <a:latin typeface="Bebas Neue Bold"/>
              </a:rPr>
              <a:t>HERANÇA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3391503" y="5788509"/>
            <a:ext cx="2939648" cy="2791108"/>
            <a:chOff x="0" y="0"/>
            <a:chExt cx="3919531" cy="3721478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3919531" cy="3721478"/>
              <a:chOff x="0" y="0"/>
              <a:chExt cx="18218478" cy="17297904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31750" y="31750"/>
                <a:ext cx="18154979" cy="17234404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17234404">
                    <a:moveTo>
                      <a:pt x="18062268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7140424"/>
                    </a:lnTo>
                    <a:cubicBezTo>
                      <a:pt x="18154979" y="17192493"/>
                      <a:pt x="18113068" y="17234404"/>
                      <a:pt x="18062268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0" y="0"/>
                <a:ext cx="18218479" cy="17297904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17297904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7173443"/>
                    </a:lnTo>
                    <a:cubicBezTo>
                      <a:pt x="18158788" y="17209004"/>
                      <a:pt x="18129579" y="17238213"/>
                      <a:pt x="18094018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18094018" y="17297904"/>
                    </a:lnTo>
                    <a:cubicBezTo>
                      <a:pt x="18162598" y="17297904"/>
                      <a:pt x="18218479" y="17242024"/>
                      <a:pt x="18218479" y="17173443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150789" y="68324"/>
              <a:ext cx="3617954" cy="5533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Cachorro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863021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218699" y="1036887"/>
              <a:ext cx="3700832" cy="549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string</a:t>
              </a: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1856427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218699" y="2274091"/>
              <a:ext cx="3550043" cy="11421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293124" y="5788509"/>
            <a:ext cx="3563546" cy="2791108"/>
            <a:chOff x="0" y="0"/>
            <a:chExt cx="4751394" cy="3721478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4751394" cy="3721478"/>
              <a:chOff x="0" y="0"/>
              <a:chExt cx="22085086" cy="17297904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31750" y="31750"/>
                <a:ext cx="22021586" cy="17234404"/>
              </a:xfrm>
              <a:custGeom>
                <a:avLst/>
                <a:gdLst/>
                <a:ahLst/>
                <a:cxnLst/>
                <a:rect l="l" t="t" r="r" b="b"/>
                <a:pathLst>
                  <a:path w="22021586" h="17234404">
                    <a:moveTo>
                      <a:pt x="21928875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1927606" y="0"/>
                    </a:lnTo>
                    <a:cubicBezTo>
                      <a:pt x="21978406" y="0"/>
                      <a:pt x="22020316" y="41910"/>
                      <a:pt x="22020316" y="92710"/>
                    </a:cubicBezTo>
                    <a:lnTo>
                      <a:pt x="22020316" y="17140424"/>
                    </a:lnTo>
                    <a:cubicBezTo>
                      <a:pt x="22021586" y="17192493"/>
                      <a:pt x="21979675" y="17234404"/>
                      <a:pt x="21928875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0"/>
                <a:ext cx="22085086" cy="17297904"/>
              </a:xfrm>
              <a:custGeom>
                <a:avLst/>
                <a:gdLst/>
                <a:ahLst/>
                <a:cxnLst/>
                <a:rect l="l" t="t" r="r" b="b"/>
                <a:pathLst>
                  <a:path w="22085086" h="17297904">
                    <a:moveTo>
                      <a:pt x="21960625" y="59690"/>
                    </a:moveTo>
                    <a:cubicBezTo>
                      <a:pt x="21996186" y="59690"/>
                      <a:pt x="22025395" y="88900"/>
                      <a:pt x="22025395" y="124460"/>
                    </a:cubicBezTo>
                    <a:lnTo>
                      <a:pt x="22025395" y="17173443"/>
                    </a:lnTo>
                    <a:cubicBezTo>
                      <a:pt x="22025395" y="17209004"/>
                      <a:pt x="21996186" y="17238213"/>
                      <a:pt x="21960625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1960625" y="59690"/>
                    </a:lnTo>
                    <a:moveTo>
                      <a:pt x="219606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21960625" y="17297904"/>
                    </a:lnTo>
                    <a:cubicBezTo>
                      <a:pt x="22029206" y="17297904"/>
                      <a:pt x="22085086" y="17242024"/>
                      <a:pt x="22085086" y="17173443"/>
                    </a:cubicBezTo>
                    <a:lnTo>
                      <a:pt x="22085086" y="124460"/>
                    </a:lnTo>
                    <a:cubicBezTo>
                      <a:pt x="22085086" y="55880"/>
                      <a:pt x="22029206" y="0"/>
                      <a:pt x="219606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150789" y="68324"/>
              <a:ext cx="4432884" cy="5533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Golfinho</a:t>
              </a:r>
            </a:p>
          </p:txBody>
        </p:sp>
        <p:sp>
          <p:nvSpPr>
            <p:cNvPr id="17" name="AutoShape 17"/>
            <p:cNvSpPr/>
            <p:nvPr/>
          </p:nvSpPr>
          <p:spPr>
            <a:xfrm>
              <a:off x="0" y="863021"/>
              <a:ext cx="4751394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218699" y="1036887"/>
              <a:ext cx="3700832" cy="549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19" name="AutoShape 19"/>
            <p:cNvSpPr/>
            <p:nvPr/>
          </p:nvSpPr>
          <p:spPr>
            <a:xfrm>
              <a:off x="0" y="1856427"/>
              <a:ext cx="4751394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218699" y="2274091"/>
              <a:ext cx="4268471" cy="11421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nada(): void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ecolocaliza(): void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7605072" y="1849280"/>
            <a:ext cx="2939648" cy="2791108"/>
            <a:chOff x="0" y="0"/>
            <a:chExt cx="3919531" cy="3721478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3919531" cy="3721478"/>
              <a:chOff x="0" y="0"/>
              <a:chExt cx="18218478" cy="17297904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31750" y="31750"/>
                <a:ext cx="18154979" cy="17234404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17234404">
                    <a:moveTo>
                      <a:pt x="18062268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7140424"/>
                    </a:lnTo>
                    <a:cubicBezTo>
                      <a:pt x="18154979" y="17192493"/>
                      <a:pt x="18113068" y="17234404"/>
                      <a:pt x="18062268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0" y="0"/>
                <a:ext cx="18218479" cy="17297904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17297904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7173443"/>
                    </a:lnTo>
                    <a:cubicBezTo>
                      <a:pt x="18158788" y="17209004"/>
                      <a:pt x="18129579" y="17238213"/>
                      <a:pt x="18094018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18094018" y="17297904"/>
                    </a:lnTo>
                    <a:cubicBezTo>
                      <a:pt x="18162598" y="17297904"/>
                      <a:pt x="18218479" y="17242024"/>
                      <a:pt x="18218479" y="17173443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150789" y="68324"/>
              <a:ext cx="3617954" cy="5533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Mamífero</a:t>
              </a:r>
            </a:p>
          </p:txBody>
        </p:sp>
        <p:sp>
          <p:nvSpPr>
            <p:cNvPr id="26" name="AutoShape 26"/>
            <p:cNvSpPr/>
            <p:nvPr/>
          </p:nvSpPr>
          <p:spPr>
            <a:xfrm>
              <a:off x="0" y="863021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218699" y="1036887"/>
              <a:ext cx="3700832" cy="549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string</a:t>
              </a:r>
            </a:p>
          </p:txBody>
        </p:sp>
        <p:sp>
          <p:nvSpPr>
            <p:cNvPr id="28" name="AutoShape 28"/>
            <p:cNvSpPr/>
            <p:nvPr/>
          </p:nvSpPr>
          <p:spPr>
            <a:xfrm>
              <a:off x="0" y="1856427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218699" y="2274091"/>
              <a:ext cx="3550043" cy="11421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amamenta(): void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sp>
        <p:nvSpPr>
          <p:cNvPr id="30" name="AutoShape 30"/>
          <p:cNvSpPr/>
          <p:nvPr/>
        </p:nvSpPr>
        <p:spPr>
          <a:xfrm rot="2428485">
            <a:off x="10299625" y="5076072"/>
            <a:ext cx="2048369" cy="0"/>
          </a:xfrm>
          <a:prstGeom prst="line">
            <a:avLst/>
          </a:prstGeom>
          <a:ln w="9525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 rot="5371889">
            <a:off x="8516923" y="5166824"/>
            <a:ext cx="1148159" cy="0"/>
          </a:xfrm>
          <a:prstGeom prst="line">
            <a:avLst/>
          </a:prstGeom>
          <a:ln w="9525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 rot="8197457">
            <a:off x="6091800" y="5167631"/>
            <a:ext cx="1752622" cy="0"/>
          </a:xfrm>
          <a:prstGeom prst="line">
            <a:avLst/>
          </a:prstGeom>
          <a:ln w="9525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grpSp>
        <p:nvGrpSpPr>
          <p:cNvPr id="33" name="Group 33"/>
          <p:cNvGrpSpPr/>
          <p:nvPr/>
        </p:nvGrpSpPr>
        <p:grpSpPr>
          <a:xfrm>
            <a:off x="11974397" y="5788509"/>
            <a:ext cx="3563546" cy="2791108"/>
            <a:chOff x="0" y="0"/>
            <a:chExt cx="4751394" cy="3721478"/>
          </a:xfrm>
        </p:grpSpPr>
        <p:grpSp>
          <p:nvGrpSpPr>
            <p:cNvPr id="34" name="Group 34"/>
            <p:cNvGrpSpPr/>
            <p:nvPr/>
          </p:nvGrpSpPr>
          <p:grpSpPr>
            <a:xfrm>
              <a:off x="0" y="0"/>
              <a:ext cx="4751394" cy="3721478"/>
              <a:chOff x="0" y="0"/>
              <a:chExt cx="22085086" cy="17297904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31750" y="31750"/>
                <a:ext cx="22021586" cy="17234404"/>
              </a:xfrm>
              <a:custGeom>
                <a:avLst/>
                <a:gdLst/>
                <a:ahLst/>
                <a:cxnLst/>
                <a:rect l="l" t="t" r="r" b="b"/>
                <a:pathLst>
                  <a:path w="22021586" h="17234404">
                    <a:moveTo>
                      <a:pt x="21928875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1927606" y="0"/>
                    </a:lnTo>
                    <a:cubicBezTo>
                      <a:pt x="21978406" y="0"/>
                      <a:pt x="22020316" y="41910"/>
                      <a:pt x="22020316" y="92710"/>
                    </a:cubicBezTo>
                    <a:lnTo>
                      <a:pt x="22020316" y="17140424"/>
                    </a:lnTo>
                    <a:cubicBezTo>
                      <a:pt x="22021586" y="17192493"/>
                      <a:pt x="21979675" y="17234404"/>
                      <a:pt x="21928875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0" y="0"/>
                <a:ext cx="22085086" cy="17297904"/>
              </a:xfrm>
              <a:custGeom>
                <a:avLst/>
                <a:gdLst/>
                <a:ahLst/>
                <a:cxnLst/>
                <a:rect l="l" t="t" r="r" b="b"/>
                <a:pathLst>
                  <a:path w="22085086" h="17297904">
                    <a:moveTo>
                      <a:pt x="21960625" y="59690"/>
                    </a:moveTo>
                    <a:cubicBezTo>
                      <a:pt x="21996186" y="59690"/>
                      <a:pt x="22025395" y="88900"/>
                      <a:pt x="22025395" y="124460"/>
                    </a:cubicBezTo>
                    <a:lnTo>
                      <a:pt x="22025395" y="17173443"/>
                    </a:lnTo>
                    <a:cubicBezTo>
                      <a:pt x="22025395" y="17209004"/>
                      <a:pt x="21996186" y="17238213"/>
                      <a:pt x="21960625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1960625" y="59690"/>
                    </a:lnTo>
                    <a:moveTo>
                      <a:pt x="219606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21960625" y="17297904"/>
                    </a:lnTo>
                    <a:cubicBezTo>
                      <a:pt x="22029206" y="17297904"/>
                      <a:pt x="22085086" y="17242024"/>
                      <a:pt x="22085086" y="17173443"/>
                    </a:cubicBezTo>
                    <a:lnTo>
                      <a:pt x="22085086" y="124460"/>
                    </a:lnTo>
                    <a:cubicBezTo>
                      <a:pt x="22085086" y="55880"/>
                      <a:pt x="22029206" y="0"/>
                      <a:pt x="219606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7" name="TextBox 37"/>
            <p:cNvSpPr txBox="1"/>
            <p:nvPr/>
          </p:nvSpPr>
          <p:spPr>
            <a:xfrm>
              <a:off x="150789" y="68324"/>
              <a:ext cx="4432884" cy="5533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Morcego</a:t>
              </a:r>
            </a:p>
          </p:txBody>
        </p:sp>
        <p:sp>
          <p:nvSpPr>
            <p:cNvPr id="38" name="AutoShape 38"/>
            <p:cNvSpPr/>
            <p:nvPr/>
          </p:nvSpPr>
          <p:spPr>
            <a:xfrm>
              <a:off x="0" y="863021"/>
              <a:ext cx="4751394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" name="TextBox 39"/>
            <p:cNvSpPr txBox="1"/>
            <p:nvPr/>
          </p:nvSpPr>
          <p:spPr>
            <a:xfrm>
              <a:off x="218699" y="1036887"/>
              <a:ext cx="3700832" cy="549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40" name="AutoShape 40"/>
            <p:cNvSpPr/>
            <p:nvPr/>
          </p:nvSpPr>
          <p:spPr>
            <a:xfrm>
              <a:off x="0" y="1856427"/>
              <a:ext cx="4751394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" name="TextBox 41"/>
            <p:cNvSpPr txBox="1"/>
            <p:nvPr/>
          </p:nvSpPr>
          <p:spPr>
            <a:xfrm>
              <a:off x="218699" y="2274091"/>
              <a:ext cx="4268471" cy="11421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voa(): void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ecolocaliza(): void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2195</Words>
  <Application>Microsoft Office PowerPoint</Application>
  <PresentationFormat>Personalizar</PresentationFormat>
  <Paragraphs>546</Paragraphs>
  <Slides>44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58" baseType="lpstr">
      <vt:lpstr>Bebas Neue</vt:lpstr>
      <vt:lpstr>Poppins</vt:lpstr>
      <vt:lpstr>Bebas Neue Bold</vt:lpstr>
      <vt:lpstr>Arial</vt:lpstr>
      <vt:lpstr>Fira Code</vt:lpstr>
      <vt:lpstr>Brittany</vt:lpstr>
      <vt:lpstr>Calibri</vt:lpstr>
      <vt:lpstr>Glacial Indifference</vt:lpstr>
      <vt:lpstr>Montserrat Bold</vt:lpstr>
      <vt:lpstr>Garet Bold</vt:lpstr>
      <vt:lpstr>Poppins Bold</vt:lpstr>
      <vt:lpstr>Glacial Indifference Bold</vt:lpstr>
      <vt:lpstr>Montserrat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#9 - Introdução à Orientação a Objetos</dc:title>
  <cp:lastModifiedBy>Rafael Correa Alves</cp:lastModifiedBy>
  <cp:revision>3</cp:revision>
  <dcterms:created xsi:type="dcterms:W3CDTF">2006-08-16T00:00:00Z</dcterms:created>
  <dcterms:modified xsi:type="dcterms:W3CDTF">2023-01-26T01:00:44Z</dcterms:modified>
  <dc:identifier>DAFOprOT_E4</dc:identifier>
</cp:coreProperties>
</file>