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95" r:id="rId4"/>
    <p:sldId id="296" r:id="rId5"/>
    <p:sldId id="260" r:id="rId6"/>
    <p:sldId id="259" r:id="rId7"/>
    <p:sldId id="261" r:id="rId8"/>
    <p:sldId id="262" r:id="rId9"/>
    <p:sldId id="270" r:id="rId10"/>
    <p:sldId id="283" r:id="rId11"/>
    <p:sldId id="284" r:id="rId12"/>
    <p:sldId id="285" r:id="rId13"/>
    <p:sldId id="272" r:id="rId14"/>
    <p:sldId id="286" r:id="rId15"/>
    <p:sldId id="287" r:id="rId16"/>
    <p:sldId id="265" r:id="rId17"/>
    <p:sldId id="266" r:id="rId18"/>
    <p:sldId id="288" r:id="rId19"/>
    <p:sldId id="289" r:id="rId20"/>
    <p:sldId id="290" r:id="rId21"/>
    <p:sldId id="291" r:id="rId22"/>
    <p:sldId id="292" r:id="rId23"/>
    <p:sldId id="293" r:id="rId24"/>
    <p:sldId id="278" r:id="rId25"/>
    <p:sldId id="294" r:id="rId26"/>
    <p:sldId id="279" r:id="rId27"/>
  </p:sldIdLst>
  <p:sldSz cx="9144000" cy="6858000" type="screen4x3"/>
  <p:notesSz cx="7099300" cy="10234613"/>
  <p:embeddedFontLst>
    <p:embeddedFont>
      <p:font typeface="Roboto Slab" panose="020B0604020202020204" charset="0"/>
      <p:regular r:id="rId30"/>
      <p:bold r:id="rId31"/>
    </p:embeddedFont>
    <p:embeddedFont>
      <p:font typeface="Source Sans Pro" panose="020B0604020202020204" charset="0"/>
      <p:regular r:id="rId32"/>
      <p:bold r:id="rId33"/>
      <p:italic r:id="rId34"/>
      <p:boldItalic r:id="rId3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A322AD-0F4D-4E73-83BC-22501907B1B3}">
  <a:tblStyle styleId="{5EA322AD-0F4D-4E73-83BC-22501907B1B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3507"/>
          </a:xfrm>
          <a:prstGeom prst="rect">
            <a:avLst/>
          </a:prstGeom>
        </p:spPr>
        <p:txBody>
          <a:bodyPr vert="horz" lIns="95619" tIns="47809" rIns="95619" bIns="47809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3507"/>
          </a:xfrm>
          <a:prstGeom prst="rect">
            <a:avLst/>
          </a:prstGeom>
        </p:spPr>
        <p:txBody>
          <a:bodyPr vert="horz" lIns="95619" tIns="47809" rIns="95619" bIns="47809" rtlCol="0"/>
          <a:lstStyle>
            <a:lvl1pPr algn="r">
              <a:defRPr sz="1300"/>
            </a:lvl1pPr>
          </a:lstStyle>
          <a:p>
            <a:fld id="{172676CF-0CF8-42C6-9C50-B81985D21E60}" type="datetimeFigureOut">
              <a:rPr lang="pt-BR" smtClean="0"/>
              <a:t>03/12/2015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3506"/>
          </a:xfrm>
          <a:prstGeom prst="rect">
            <a:avLst/>
          </a:prstGeom>
        </p:spPr>
        <p:txBody>
          <a:bodyPr vert="horz" lIns="95619" tIns="47809" rIns="95619" bIns="47809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3506"/>
          </a:xfrm>
          <a:prstGeom prst="rect">
            <a:avLst/>
          </a:prstGeom>
        </p:spPr>
        <p:txBody>
          <a:bodyPr vert="horz" lIns="95619" tIns="47809" rIns="95619" bIns="47809" rtlCol="0" anchor="b"/>
          <a:lstStyle>
            <a:lvl1pPr algn="r">
              <a:defRPr sz="1300"/>
            </a:lvl1pPr>
          </a:lstStyle>
          <a:p>
            <a:fld id="{9E68E838-B217-49A6-86F5-AE90AE62BF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039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lIns="95604" tIns="95604" rIns="95604" bIns="95604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664860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571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922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3086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249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422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213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030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750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001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2255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599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703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2639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348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5044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091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1237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081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44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498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03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2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23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827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279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09934" y="4861444"/>
            <a:ext cx="5679439" cy="4605576"/>
          </a:xfrm>
          <a:prstGeom prst="rect">
            <a:avLst/>
          </a:prstGeom>
        </p:spPr>
        <p:txBody>
          <a:bodyPr lIns="95604" tIns="95604" rIns="95604" bIns="95604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024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4800" b="1"/>
            </a:lvl1pPr>
            <a:lvl2pPr rtl="0">
              <a:spcBef>
                <a:spcPts val="0"/>
              </a:spcBef>
              <a:buSzPct val="100000"/>
              <a:defRPr sz="4800" b="1"/>
            </a:lvl2pPr>
            <a:lvl3pPr rtl="0">
              <a:spcBef>
                <a:spcPts val="0"/>
              </a:spcBef>
              <a:buSzPct val="100000"/>
              <a:defRPr sz="4800" b="1"/>
            </a:lvl3pPr>
            <a:lvl4pPr rtl="0">
              <a:spcBef>
                <a:spcPts val="0"/>
              </a:spcBef>
              <a:buSzPct val="100000"/>
              <a:defRPr sz="4800" b="1"/>
            </a:lvl4pPr>
            <a:lvl5pPr rtl="0">
              <a:spcBef>
                <a:spcPts val="0"/>
              </a:spcBef>
              <a:buSzPct val="100000"/>
              <a:defRPr sz="4800" b="1"/>
            </a:lvl5pPr>
            <a:lvl6pPr rtl="0">
              <a:spcBef>
                <a:spcPts val="0"/>
              </a:spcBef>
              <a:buSzPct val="100000"/>
              <a:defRPr sz="4800" b="1"/>
            </a:lvl6pPr>
            <a:lvl7pPr rtl="0">
              <a:spcBef>
                <a:spcPts val="0"/>
              </a:spcBef>
              <a:buSzPct val="100000"/>
              <a:defRPr sz="4800" b="1"/>
            </a:lvl7pPr>
            <a:lvl8pPr rtl="0">
              <a:spcBef>
                <a:spcPts val="0"/>
              </a:spcBef>
              <a:buSzPct val="100000"/>
              <a:defRPr sz="4800" b="1"/>
            </a:lvl8pPr>
            <a:lvl9pPr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1" name="Shape 31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2" name="Shape 32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4" name="Shape 34"/>
          <p:cNvCxnSpPr>
            <a:endCxn id="32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" name="Shape 35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 flipH="1">
            <a:off x="4749075" y="753124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2157384" y="2201598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pt-BR" sz="2400" dirty="0" smtClean="0"/>
              <a:t>USO DE BASES METEREOLÓGICAS RELACIONAIS EM BANCO DE DADOS NOSQL PARA GERAR INFORMAÇÕES QUE APOIEM A TOMADA DE DECISÃO DE AGRICULTORES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2</a:t>
            </a:r>
            <a:r>
              <a:rPr lang="en" sz="6000" dirty="0" smtClean="0">
                <a:solidFill>
                  <a:srgbClr val="CFD8DC"/>
                </a:solidFill>
              </a:rPr>
              <a:t>. </a:t>
            </a:r>
            <a:br>
              <a:rPr lang="en" sz="6000" dirty="0" smtClean="0">
                <a:solidFill>
                  <a:srgbClr val="CFD8DC"/>
                </a:solidFill>
              </a:rPr>
            </a:br>
            <a:r>
              <a:rPr lang="en" dirty="0" smtClean="0"/>
              <a:t>Hadoop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46025" y="3424110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HDFS e MapReduce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76358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2.1 Oque é Hadoop?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Infraestrutura para o processamento distribuido de grandes massas de dados.</a:t>
            </a:r>
            <a:endParaRPr lang="en" dirty="0"/>
          </a:p>
          <a:p>
            <a:pPr marL="457200" lvl="0" indent="-228600"/>
            <a:r>
              <a:rPr lang="pt-BR" dirty="0" smtClean="0"/>
              <a:t>Desenvolvido pela Yahoo e atualmente mantido pela Apache Foundation</a:t>
            </a:r>
          </a:p>
          <a:p>
            <a:pPr marL="457200" lvl="0" indent="-228600"/>
            <a:r>
              <a:rPr lang="pt-BR" dirty="0" smtClean="0"/>
              <a:t>Estrutura de código aberto que permite obter valor de dados estruturados e não estruturados.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30592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2.2 Porque ultilizar o Hadoop?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Código aberto fornecido de forma gratuíta.</a:t>
            </a:r>
            <a:endParaRPr lang="en" dirty="0"/>
          </a:p>
          <a:p>
            <a:pPr marL="457200" lvl="0" indent="-228600"/>
            <a:r>
              <a:rPr lang="pt-BR" dirty="0" smtClean="0"/>
              <a:t>Trabalha de forma distribuída.</a:t>
            </a:r>
          </a:p>
          <a:p>
            <a:pPr marL="457200" lvl="0" indent="-228600"/>
            <a:r>
              <a:rPr lang="pt-BR" dirty="0" smtClean="0"/>
              <a:t>Modelo de programação e Sistema de Arquivos próprio.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Escalabilidade mais barata.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 ferramenta mais ultilizada para tratamento de BigData.</a:t>
            </a:r>
          </a:p>
        </p:txBody>
      </p:sp>
    </p:spTree>
    <p:extLst>
      <p:ext uri="{BB962C8B-B14F-4D97-AF65-F5344CB8AC3E}">
        <p14:creationId xmlns:p14="http://schemas.microsoft.com/office/powerpoint/2010/main" val="1219334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181273" y="2012535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Existem concorrentes?</a:t>
            </a:r>
            <a:endParaRPr lang="en" dirty="0"/>
          </a:p>
        </p:txBody>
      </p:sp>
      <p:sp>
        <p:nvSpPr>
          <p:cNvPr id="202" name="Shape 202"/>
          <p:cNvSpPr/>
          <p:nvPr/>
        </p:nvSpPr>
        <p:spPr>
          <a:xfrm>
            <a:off x="1377722" y="2208985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</a:t>
            </a:r>
          </a:p>
          <a:p>
            <a:pPr algn="ctr"/>
            <a:r>
              <a:rPr lang="pt-BR" sz="1800" dirty="0" err="1"/>
              <a:t>Databricks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685098" y="1936510"/>
            <a:ext cx="2399699" cy="23993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895923" y="214733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pt-BR" sz="1800" b="1" dirty="0" err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Metanautix</a:t>
            </a:r>
            <a:endParaRPr lang="pt-BR" sz="1800" b="1" dirty="0" smtClea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pt-BR" sz="1800" dirty="0" smtClean="0">
                <a:ea typeface="Source Sans Pro"/>
              </a:rPr>
              <a:t>Google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7" name="Shape 207"/>
          <p:cNvCxnSpPr>
            <a:stCxn id="202" idx="6"/>
            <a:endCxn id="204" idx="2"/>
          </p:cNvCxnSpPr>
          <p:nvPr/>
        </p:nvCxnSpPr>
        <p:spPr>
          <a:xfrm>
            <a:off x="3220622" y="3130435"/>
            <a:ext cx="2675301" cy="585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2.3 HDFS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563394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Sistema de arquivos distribuido do Hadoop.</a:t>
            </a:r>
            <a:endParaRPr lang="en" sz="2800" dirty="0"/>
          </a:p>
          <a:p>
            <a:pPr marL="457200" lvl="0" indent="-228600"/>
            <a:r>
              <a:rPr lang="pt-BR" sz="2800" dirty="0" smtClean="0"/>
              <a:t>Otimizado para operações de leitura e gravação.</a:t>
            </a:r>
          </a:p>
          <a:p>
            <a:pPr marL="457200" lvl="0" indent="-228600"/>
            <a:r>
              <a:rPr lang="pt-BR" sz="2800" dirty="0" smtClean="0"/>
              <a:t>Altamente escalável e disponível graças a replicação dos dados em vários Computadores.</a:t>
            </a:r>
            <a:endParaRPr lang="en" sz="2800" dirty="0" smtClean="0"/>
          </a:p>
          <a:p>
            <a:pPr marL="457200" indent="-228600"/>
            <a:r>
              <a:rPr lang="en" sz="2800" dirty="0" smtClean="0"/>
              <a:t>Tolerante </a:t>
            </a:r>
            <a:r>
              <a:rPr lang="en" sz="2800" dirty="0"/>
              <a:t>a falhas de Hardware e Software</a:t>
            </a:r>
            <a:r>
              <a:rPr lang="en" sz="2800" dirty="0" smtClean="0"/>
              <a:t>.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3263954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2.4 MapReduce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77370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Desenvolvido por dois engenheiros da Google.</a:t>
            </a:r>
            <a:endParaRPr lang="en" dirty="0"/>
          </a:p>
          <a:p>
            <a:pPr marL="457200" lvl="0" indent="-228600"/>
            <a:r>
              <a:rPr lang="en" dirty="0"/>
              <a:t>Divide os arquivos em blocos normalmente de 64MB distribuindo o processamento em varias maquinas utilizando o MapReduce.</a:t>
            </a:r>
          </a:p>
          <a:p>
            <a:pPr marL="457200" lvl="0" indent="-228600"/>
            <a:r>
              <a:rPr lang="pt-BR" dirty="0" smtClean="0"/>
              <a:t>Torna o Processamento muito mais rápido e eficiente.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3920209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2.5 Custo de Implantação</a:t>
            </a:r>
            <a:endParaRPr lang="en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895174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dirty="0" smtClean="0"/>
              <a:t>Depende da quantidade de dados que se deseja processar os dados e a necessidade de uma rapidez na resposta.</a:t>
            </a:r>
          </a:p>
          <a:p>
            <a:pPr lvl="0" rtl="0">
              <a:spcBef>
                <a:spcPts val="0"/>
              </a:spcBef>
              <a:buNone/>
            </a:pPr>
            <a:endParaRPr lang="en" sz="26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600" dirty="0" smtClean="0"/>
              <a:t>Ultilizam-se varios computadores menores facilitando a escalibilidade e tornando-a mais barata.</a:t>
            </a:r>
            <a:endParaRPr lang="en" sz="2600" dirty="0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75" y="2472367"/>
            <a:ext cx="3275699" cy="3315785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3" name="Shape 133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5" name="Shape 135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5650992" y="3355848"/>
            <a:ext cx="3312000" cy="3212188"/>
          </a:xfrm>
          <a:prstGeom prst="ellipse">
            <a:avLst/>
          </a:prstGeom>
          <a:noFill/>
          <a:ln w="0" cap="sq" cmpd="sng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AgroTime</a:t>
            </a:r>
            <a:endParaRPr lang="en" sz="2400" b="1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Projeções de Tempo</a:t>
            </a:r>
            <a:r>
              <a:rPr lang="en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3.1 Infraestrutura Hadoop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77370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Sistema Operacional linux (UBUNTU).</a:t>
            </a:r>
            <a:endParaRPr lang="en" dirty="0"/>
          </a:p>
          <a:p>
            <a:pPr marL="457200" lvl="0" indent="-228600"/>
            <a:r>
              <a:rPr lang="pt-BR" dirty="0" smtClean="0"/>
              <a:t>Servidores virtuais construídos  o software VMware.</a:t>
            </a:r>
          </a:p>
          <a:p>
            <a:pPr marL="457200" lvl="0" indent="-228600"/>
            <a:r>
              <a:rPr lang="pt-BR" dirty="0" smtClean="0"/>
              <a:t>Infra composta por 4 servidores sendo um mestre e três escravos.</a:t>
            </a:r>
          </a:p>
          <a:p>
            <a:pPr marL="457200" lvl="0" indent="-228600"/>
            <a:r>
              <a:rPr lang="pt-BR" dirty="0" smtClean="0"/>
              <a:t>Cada servidor possui 1GB de memória, 20GB de Hard Disk e 1 núcleo de processador.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3224804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Infraestrutura Hadoop</a:t>
            </a:r>
            <a:endParaRPr lang="en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0" y="2016087"/>
            <a:ext cx="7852321" cy="29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212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 b="1" dirty="0" smtClean="0"/>
              <a:t>Olá!</a:t>
            </a:r>
            <a:endParaRPr lang="en" sz="6000" b="1" dirty="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782311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600" b="1" dirty="0" smtClean="0"/>
              <a:t>Eu sou João Rafael Campos</a:t>
            </a:r>
            <a:endParaRPr lang="en" sz="3600" b="1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3453300" cy="32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600" dirty="0" smtClean="0"/>
              <a:t>Quem sou eu?</a:t>
            </a:r>
          </a:p>
          <a:p>
            <a:pPr algn="just" rtl="0">
              <a:spcBef>
                <a:spcPts val="0"/>
              </a:spcBef>
              <a:buNone/>
            </a:pPr>
            <a:r>
              <a:rPr lang="en" sz="1600" dirty="0" smtClean="0"/>
              <a:t>Sou aluno do curso de Engenharia da computação na Universidade UNIDERP Anhanguera e atualmente trabalho com desenvolvimento do Software Ambiental do Mato Grosso do Sul chamado SIRIEMA.</a:t>
            </a:r>
          </a:p>
          <a:p>
            <a:pPr rtl="0">
              <a:spcBef>
                <a:spcPts val="0"/>
              </a:spcBef>
              <a:buNone/>
            </a:pPr>
            <a:endParaRPr lang="en" sz="2600" dirty="0"/>
          </a:p>
          <a:p>
            <a:pPr rtl="0">
              <a:spcBef>
                <a:spcPts val="0"/>
              </a:spcBef>
              <a:buNone/>
            </a:pPr>
            <a:r>
              <a:rPr lang="en" sz="2600" dirty="0" smtClean="0"/>
              <a:t>Meu email é: </a:t>
            </a:r>
            <a:r>
              <a:rPr lang="en" sz="1600" dirty="0" smtClean="0"/>
              <a:t>jrafael_campossilva@hotmail.com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09" y="3519585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" name="Shape 77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8" name="Shape 78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Retângulo 1"/>
          <p:cNvSpPr/>
          <p:nvPr/>
        </p:nvSpPr>
        <p:spPr>
          <a:xfrm>
            <a:off x="1362737" y="2418651"/>
            <a:ext cx="621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/>
              <a:t>Orientadora: </a:t>
            </a:r>
            <a:r>
              <a:rPr lang="pt-BR" sz="1800" b="1" dirty="0"/>
              <a:t>Prof.ª </a:t>
            </a:r>
            <a:r>
              <a:rPr lang="pt-BR" sz="1800" b="1" dirty="0" err="1"/>
              <a:t>MSc</a:t>
            </a:r>
            <a:r>
              <a:rPr lang="pt-BR" sz="1800" b="1" dirty="0"/>
              <a:t>. Edilene </a:t>
            </a:r>
            <a:r>
              <a:rPr lang="pt-BR" sz="1800" b="1" dirty="0" err="1"/>
              <a:t>Veneruchi</a:t>
            </a:r>
            <a:r>
              <a:rPr lang="pt-BR" sz="1800" b="1" dirty="0"/>
              <a:t> de Campos</a:t>
            </a:r>
            <a:endParaRPr lang="en" sz="1800" b="1" dirty="0"/>
          </a:p>
        </p:txBody>
      </p:sp>
      <p:sp>
        <p:nvSpPr>
          <p:cNvPr id="11" name="Retângulo 10"/>
          <p:cNvSpPr/>
          <p:nvPr/>
        </p:nvSpPr>
        <p:spPr>
          <a:xfrm>
            <a:off x="2455010" y="2706877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dirty="0" smtClean="0"/>
              <a:t>Universidade Anhanguera UNIDERP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3.2 Aplicação Back-end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77370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500" dirty="0" smtClean="0"/>
              <a:t>Classes Mappers para o mapeamento de dados.</a:t>
            </a:r>
            <a:endParaRPr lang="en" sz="2500" dirty="0"/>
          </a:p>
          <a:p>
            <a:pPr marL="457200" lvl="0" indent="-228600"/>
            <a:r>
              <a:rPr lang="pt-BR" sz="2500" dirty="0" smtClean="0"/>
              <a:t>Classes Reduces que recebem o resultado das classes de mapeamento e realizam a reduções.</a:t>
            </a:r>
          </a:p>
          <a:p>
            <a:pPr marL="457200" lvl="0" indent="-228600"/>
            <a:r>
              <a:rPr lang="pt-BR" sz="2500" dirty="0" smtClean="0"/>
              <a:t>Classes </a:t>
            </a:r>
            <a:r>
              <a:rPr lang="pt-BR" sz="2500" dirty="0" err="1" smtClean="0"/>
              <a:t>MapReduces</a:t>
            </a:r>
            <a:r>
              <a:rPr lang="pt-BR" sz="2500" dirty="0" smtClean="0"/>
              <a:t> onde são </a:t>
            </a:r>
            <a:r>
              <a:rPr lang="pt-BR" sz="2500" dirty="0" err="1" smtClean="0"/>
              <a:t>setadas</a:t>
            </a:r>
            <a:r>
              <a:rPr lang="pt-BR" sz="2500" dirty="0" smtClean="0"/>
              <a:t> as configurações de acesso a infra e encapsuladas as classes de </a:t>
            </a:r>
            <a:r>
              <a:rPr lang="pt-BR" sz="2500" dirty="0" err="1" smtClean="0"/>
              <a:t>map</a:t>
            </a:r>
            <a:r>
              <a:rPr lang="pt-BR" sz="2500" dirty="0" smtClean="0"/>
              <a:t> e </a:t>
            </a:r>
            <a:r>
              <a:rPr lang="pt-BR" sz="2500" dirty="0" err="1" smtClean="0"/>
              <a:t>reduce</a:t>
            </a:r>
            <a:r>
              <a:rPr lang="pt-BR" sz="2500" dirty="0" smtClean="0"/>
              <a:t>.</a:t>
            </a:r>
          </a:p>
          <a:p>
            <a:pPr marL="457200" lvl="0" indent="-228600"/>
            <a:r>
              <a:rPr lang="pt-BR" sz="2500" dirty="0" smtClean="0"/>
              <a:t>Classes de negócio que recebem o retorno dos servidores e tratam para a exibição na interface.</a:t>
            </a:r>
          </a:p>
          <a:p>
            <a:pPr marL="457200" lvl="0" indent="-228600"/>
            <a:r>
              <a:rPr lang="pt-BR" sz="2500" dirty="0" smtClean="0"/>
              <a:t>Recursos </a:t>
            </a:r>
            <a:r>
              <a:rPr lang="pt-BR" sz="2500" dirty="0" err="1" smtClean="0"/>
              <a:t>RESTful</a:t>
            </a:r>
            <a:r>
              <a:rPr lang="pt-BR" sz="2500" dirty="0" smtClean="0"/>
              <a:t> utilizando a biblioteca Jersey.</a:t>
            </a:r>
          </a:p>
        </p:txBody>
      </p:sp>
    </p:spTree>
    <p:extLst>
      <p:ext uri="{BB962C8B-B14F-4D97-AF65-F5344CB8AC3E}">
        <p14:creationId xmlns:p14="http://schemas.microsoft.com/office/powerpoint/2010/main" val="29736579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3.3 Aplicação Front-end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2313532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Interface web construída totalmente e HTML/CSS/JAVASCRIPT.</a:t>
            </a:r>
            <a:endParaRPr lang="en" sz="2800" dirty="0"/>
          </a:p>
          <a:p>
            <a:pPr marL="457200" lvl="0" indent="-228600"/>
            <a:r>
              <a:rPr lang="pt-BR" sz="2800" dirty="0" smtClean="0"/>
              <a:t>API </a:t>
            </a:r>
            <a:r>
              <a:rPr lang="pt-BR" sz="2800" dirty="0" err="1" smtClean="0"/>
              <a:t>Flot</a:t>
            </a:r>
            <a:r>
              <a:rPr lang="pt-BR" sz="2800" dirty="0" smtClean="0"/>
              <a:t> para a implementação de gráficos.</a:t>
            </a:r>
          </a:p>
          <a:p>
            <a:pPr marL="457200" lvl="0" indent="-228600"/>
            <a:r>
              <a:rPr lang="pt-BR" sz="2800" dirty="0" err="1" smtClean="0"/>
              <a:t>AngularJS</a:t>
            </a:r>
            <a:r>
              <a:rPr lang="pt-BR" sz="2800" dirty="0" smtClean="0"/>
              <a:t> usado na manipulação do DOM e para realizar requisições </a:t>
            </a:r>
            <a:r>
              <a:rPr lang="pt-BR" sz="2800" dirty="0"/>
              <a:t>A</a:t>
            </a:r>
            <a:r>
              <a:rPr lang="pt-BR" sz="2800" dirty="0" smtClean="0"/>
              <a:t>jax ao Back-end.</a:t>
            </a:r>
          </a:p>
        </p:txBody>
      </p:sp>
    </p:spTree>
    <p:extLst>
      <p:ext uri="{BB962C8B-B14F-4D97-AF65-F5344CB8AC3E}">
        <p14:creationId xmlns:p14="http://schemas.microsoft.com/office/powerpoint/2010/main" val="34487015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772172" y="286439"/>
            <a:ext cx="3862968" cy="45535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Diagrama de Blocos do Projeto</a:t>
            </a:r>
            <a:endParaRPr lang="en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1" y="818916"/>
            <a:ext cx="7050794" cy="56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88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515900" y="1106057"/>
            <a:ext cx="5998800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5400" dirty="0" smtClean="0"/>
              <a:t>500 mil registros</a:t>
            </a:r>
            <a:endParaRPr lang="en" sz="5400" dirty="0"/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515900" y="1998902"/>
            <a:ext cx="59988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/>
              <a:t>Quantidade de dados processados por Job</a:t>
            </a:r>
            <a:endParaRPr lang="en" sz="2400" dirty="0"/>
          </a:p>
        </p:txBody>
      </p:sp>
      <p:sp>
        <p:nvSpPr>
          <p:cNvPr id="8" name="Shape 190"/>
          <p:cNvSpPr txBox="1">
            <a:spLocks/>
          </p:cNvSpPr>
          <p:nvPr/>
        </p:nvSpPr>
        <p:spPr>
          <a:xfrm>
            <a:off x="5733524" y="267301"/>
            <a:ext cx="2551160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3200" dirty="0" smtClean="0"/>
              <a:t>Resultados</a:t>
            </a:r>
            <a:endParaRPr lang="en" sz="3200" dirty="0"/>
          </a:p>
        </p:txBody>
      </p:sp>
      <p:sp>
        <p:nvSpPr>
          <p:cNvPr id="10" name="Shape 190"/>
          <p:cNvSpPr txBox="1">
            <a:spLocks/>
          </p:cNvSpPr>
          <p:nvPr/>
        </p:nvSpPr>
        <p:spPr>
          <a:xfrm>
            <a:off x="1515900" y="2541513"/>
            <a:ext cx="5998800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5400" dirty="0" smtClean="0"/>
              <a:t>De 2 a 3 minutos</a:t>
            </a:r>
            <a:endParaRPr lang="en" sz="5400" dirty="0"/>
          </a:p>
        </p:txBody>
      </p:sp>
      <p:sp>
        <p:nvSpPr>
          <p:cNvPr id="11" name="Shape 191"/>
          <p:cNvSpPr txBox="1">
            <a:spLocks/>
          </p:cNvSpPr>
          <p:nvPr/>
        </p:nvSpPr>
        <p:spPr>
          <a:xfrm>
            <a:off x="1515900" y="3434358"/>
            <a:ext cx="59988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>
              <a:spcBef>
                <a:spcPts val="0"/>
              </a:spcBef>
              <a:buFont typeface="Source Sans Pro"/>
              <a:buNone/>
            </a:pPr>
            <a:r>
              <a:rPr lang="en" sz="2400" dirty="0" smtClean="0"/>
              <a:t>Tempo médio de execução de cada Job</a:t>
            </a:r>
            <a:endParaRPr lang="en" sz="2400" dirty="0"/>
          </a:p>
        </p:txBody>
      </p:sp>
      <p:sp>
        <p:nvSpPr>
          <p:cNvPr id="12" name="Shape 191"/>
          <p:cNvSpPr txBox="1">
            <a:spLocks/>
          </p:cNvSpPr>
          <p:nvPr/>
        </p:nvSpPr>
        <p:spPr>
          <a:xfrm>
            <a:off x="1515900" y="5977415"/>
            <a:ext cx="59988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>
              <a:spcBef>
                <a:spcPts val="0"/>
              </a:spcBef>
              <a:buFont typeface="Source Sans Pro"/>
              <a:buNone/>
            </a:pPr>
            <a:r>
              <a:rPr lang="en" sz="2400" dirty="0" smtClean="0"/>
              <a:t>Variáveis observadas</a:t>
            </a:r>
            <a:endParaRPr lang="en" sz="2400" dirty="0"/>
          </a:p>
        </p:txBody>
      </p:sp>
      <p:sp>
        <p:nvSpPr>
          <p:cNvPr id="13" name="Shape 190"/>
          <p:cNvSpPr txBox="1">
            <a:spLocks/>
          </p:cNvSpPr>
          <p:nvPr/>
        </p:nvSpPr>
        <p:spPr>
          <a:xfrm>
            <a:off x="1515899" y="5651475"/>
            <a:ext cx="4928967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2800" dirty="0" smtClean="0"/>
              <a:t>Umidade Relativa do Ar</a:t>
            </a:r>
            <a:endParaRPr lang="en" sz="2800" dirty="0"/>
          </a:p>
        </p:txBody>
      </p:sp>
      <p:sp>
        <p:nvSpPr>
          <p:cNvPr id="14" name="Shape 190"/>
          <p:cNvSpPr txBox="1">
            <a:spLocks/>
          </p:cNvSpPr>
          <p:nvPr/>
        </p:nvSpPr>
        <p:spPr>
          <a:xfrm>
            <a:off x="1515898" y="5288452"/>
            <a:ext cx="4928967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2800" dirty="0" smtClean="0"/>
              <a:t>Cobertura de Nuvens</a:t>
            </a:r>
            <a:endParaRPr lang="en" sz="2800" dirty="0"/>
          </a:p>
        </p:txBody>
      </p:sp>
      <p:sp>
        <p:nvSpPr>
          <p:cNvPr id="15" name="Shape 190"/>
          <p:cNvSpPr txBox="1">
            <a:spLocks/>
          </p:cNvSpPr>
          <p:nvPr/>
        </p:nvSpPr>
        <p:spPr>
          <a:xfrm>
            <a:off x="1515897" y="4933094"/>
            <a:ext cx="4928967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2800" dirty="0" smtClean="0"/>
              <a:t>Altura das Nuvens</a:t>
            </a:r>
            <a:endParaRPr lang="en" sz="2800" dirty="0"/>
          </a:p>
        </p:txBody>
      </p:sp>
      <p:sp>
        <p:nvSpPr>
          <p:cNvPr id="16" name="Shape 190"/>
          <p:cNvSpPr txBox="1">
            <a:spLocks/>
          </p:cNvSpPr>
          <p:nvPr/>
        </p:nvSpPr>
        <p:spPr>
          <a:xfrm>
            <a:off x="1515896" y="4581224"/>
            <a:ext cx="4928967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2800" dirty="0" smtClean="0"/>
              <a:t>Velocidade do vento</a:t>
            </a:r>
            <a:endParaRPr lang="en" sz="2800" dirty="0"/>
          </a:p>
        </p:txBody>
      </p:sp>
      <p:sp>
        <p:nvSpPr>
          <p:cNvPr id="17" name="Shape 190"/>
          <p:cNvSpPr txBox="1">
            <a:spLocks/>
          </p:cNvSpPr>
          <p:nvPr/>
        </p:nvSpPr>
        <p:spPr>
          <a:xfrm>
            <a:off x="1515895" y="4203822"/>
            <a:ext cx="4928967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2800" dirty="0" smtClean="0"/>
              <a:t>Temperatura média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345074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2001837" y="5916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399" cy="21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Apresentação do Protótipo</a:t>
            </a:r>
            <a:endParaRPr lang="en" b="1" dirty="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highlight>
                  <a:srgbClr val="ECEFF1"/>
                </a:highlight>
              </a:rPr>
              <a:t>Testes de processamento com o Hadoop utilizando a aplicação AgroTime.</a:t>
            </a:r>
            <a:endParaRPr lang="en" sz="2400" dirty="0">
              <a:highlight>
                <a:srgbClr val="ECEFF1"/>
              </a:highligh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050" y="804151"/>
            <a:ext cx="4717800" cy="3007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65813" y="33370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4 Conclusões, Dificuldades e Projetos Futuros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65813" y="1735147"/>
            <a:ext cx="7571700" cy="19885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t-BR" sz="2000" dirty="0"/>
              <a:t>A</a:t>
            </a:r>
            <a:r>
              <a:rPr lang="pt-BR" sz="2000" dirty="0" smtClean="0"/>
              <a:t>bordamos </a:t>
            </a:r>
            <a:r>
              <a:rPr lang="pt-BR" sz="2000" dirty="0"/>
              <a:t>conceitos para a construção de uma infraestrutura compatível com o </a:t>
            </a:r>
            <a:r>
              <a:rPr lang="pt-BR" sz="2000" dirty="0" err="1" smtClean="0"/>
              <a:t>BigData</a:t>
            </a:r>
            <a:r>
              <a:rPr lang="pt-BR" sz="2000" dirty="0" smtClean="0"/>
              <a:t>.</a:t>
            </a:r>
          </a:p>
          <a:p>
            <a:pPr marL="457200" lvl="0" indent="-228600"/>
            <a:r>
              <a:rPr lang="pt-BR" sz="2000" dirty="0" smtClean="0"/>
              <a:t>Pode-se construir uma infraestrutura </a:t>
            </a:r>
            <a:r>
              <a:rPr lang="pt-BR" sz="2000" dirty="0" err="1" smtClean="0"/>
              <a:t>BigData</a:t>
            </a:r>
            <a:r>
              <a:rPr lang="pt-BR" sz="2000" dirty="0" smtClean="0"/>
              <a:t> poderosa somente com sistemas de código aberto.</a:t>
            </a:r>
          </a:p>
          <a:p>
            <a:pPr marL="457200" lvl="0" indent="-228600"/>
            <a:r>
              <a:rPr lang="pt-BR" sz="2000" dirty="0" smtClean="0"/>
              <a:t>Com o </a:t>
            </a:r>
            <a:r>
              <a:rPr lang="pt-BR" sz="2000" dirty="0" err="1" smtClean="0"/>
              <a:t>BigData</a:t>
            </a:r>
            <a:r>
              <a:rPr lang="pt-BR" sz="2000" dirty="0" smtClean="0"/>
              <a:t> e </a:t>
            </a:r>
            <a:r>
              <a:rPr lang="pt-BR" sz="2000" dirty="0" err="1" smtClean="0"/>
              <a:t>Hadoop</a:t>
            </a:r>
            <a:r>
              <a:rPr lang="pt-BR" sz="2000" dirty="0" smtClean="0"/>
              <a:t> é possível obter valor de dados que antes só ocupavam espaço nos servidores.</a:t>
            </a:r>
          </a:p>
        </p:txBody>
      </p:sp>
      <p:sp>
        <p:nvSpPr>
          <p:cNvPr id="4" name="Shape 94"/>
          <p:cNvSpPr txBox="1">
            <a:spLocks/>
          </p:cNvSpPr>
          <p:nvPr/>
        </p:nvSpPr>
        <p:spPr>
          <a:xfrm>
            <a:off x="830217" y="1270607"/>
            <a:ext cx="1747729" cy="464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b="1" dirty="0" smtClean="0">
                <a:solidFill>
                  <a:schemeClr val="tx1"/>
                </a:solidFill>
              </a:rPr>
              <a:t>- Conclusões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6" name="Shape 94"/>
          <p:cNvSpPr txBox="1">
            <a:spLocks/>
          </p:cNvSpPr>
          <p:nvPr/>
        </p:nvSpPr>
        <p:spPr>
          <a:xfrm>
            <a:off x="830216" y="3723740"/>
            <a:ext cx="1968068" cy="464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b="1" dirty="0" smtClean="0">
                <a:solidFill>
                  <a:schemeClr val="tx1"/>
                </a:solidFill>
              </a:rPr>
              <a:t>- Dificuldades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7" name="Shape 95"/>
          <p:cNvSpPr txBox="1">
            <a:spLocks/>
          </p:cNvSpPr>
          <p:nvPr/>
        </p:nvSpPr>
        <p:spPr>
          <a:xfrm>
            <a:off x="486859" y="4101938"/>
            <a:ext cx="7571700" cy="7344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marL="457200" indent="-228600"/>
            <a:r>
              <a:rPr lang="pt-BR" sz="2000" dirty="0" smtClean="0"/>
              <a:t>Configuração da infraestrutura do </a:t>
            </a:r>
            <a:r>
              <a:rPr lang="pt-BR" sz="2000" dirty="0" err="1" smtClean="0"/>
              <a:t>Haddop</a:t>
            </a:r>
            <a:r>
              <a:rPr lang="pt-BR" sz="2000" dirty="0" smtClean="0"/>
              <a:t> e a execução remota de Jobs a partir de uma aplicação.</a:t>
            </a:r>
          </a:p>
        </p:txBody>
      </p:sp>
      <p:sp>
        <p:nvSpPr>
          <p:cNvPr id="9" name="Shape 94"/>
          <p:cNvSpPr txBox="1">
            <a:spLocks/>
          </p:cNvSpPr>
          <p:nvPr/>
        </p:nvSpPr>
        <p:spPr>
          <a:xfrm>
            <a:off x="2877517" y="4982334"/>
            <a:ext cx="2443630" cy="464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b="1" dirty="0" smtClean="0">
                <a:solidFill>
                  <a:schemeClr val="tx1"/>
                </a:solidFill>
              </a:rPr>
              <a:t>- Projetos Futuros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10" name="Shape 95"/>
          <p:cNvSpPr txBox="1">
            <a:spLocks/>
          </p:cNvSpPr>
          <p:nvPr/>
        </p:nvSpPr>
        <p:spPr>
          <a:xfrm>
            <a:off x="2655345" y="5345099"/>
            <a:ext cx="6213233" cy="108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marL="457200" indent="-228600"/>
            <a:r>
              <a:rPr lang="pt-BR" sz="2000" dirty="0" smtClean="0"/>
              <a:t>Considerar mais variáveis do tempo e implantar um sistema de sugestões e dicas para agricultores baseando-se nos dados processados.</a:t>
            </a:r>
          </a:p>
        </p:txBody>
      </p:sp>
    </p:spTree>
    <p:extLst>
      <p:ext uri="{BB962C8B-B14F-4D97-AF65-F5344CB8AC3E}">
        <p14:creationId xmlns:p14="http://schemas.microsoft.com/office/powerpoint/2010/main" val="21252041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 smtClean="0"/>
              <a:t>Obrigado!</a:t>
            </a:r>
            <a:endParaRPr lang="en" sz="6000" b="1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/>
              <a:t>Alguma pergunta?</a:t>
            </a:r>
            <a:endParaRPr lang="en" sz="3600" b="1" dirty="0"/>
          </a:p>
        </p:txBody>
      </p:sp>
      <p:sp>
        <p:nvSpPr>
          <p:cNvPr id="304" name="Shape 304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/>
              <a:t>Meu email é: </a:t>
            </a:r>
            <a:r>
              <a:rPr lang="en" sz="2000" dirty="0"/>
              <a:t>jrafael_campossilva@hotmail.com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Sumário</a:t>
            </a:r>
            <a:endParaRPr lang="en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86150" y="1403532"/>
            <a:ext cx="6462949" cy="49752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/>
              <a:t>1. BigData………………………………………………….04</a:t>
            </a:r>
            <a:br>
              <a:rPr lang="en" sz="2000" dirty="0" smtClean="0"/>
            </a:br>
            <a:r>
              <a:rPr lang="en" sz="2000" dirty="0"/>
              <a:t>      </a:t>
            </a:r>
            <a:r>
              <a:rPr lang="en" sz="1800" dirty="0"/>
              <a:t>1.1. Oque é BigData</a:t>
            </a:r>
            <a:r>
              <a:rPr lang="en" sz="1800" dirty="0" smtClean="0"/>
              <a:t>?.................................................................05</a:t>
            </a:r>
            <a:r>
              <a:rPr lang="en" sz="2000" dirty="0" smtClean="0"/>
              <a:t/>
            </a:r>
            <a:br>
              <a:rPr lang="en" sz="2000" dirty="0" smtClean="0"/>
            </a:br>
            <a:r>
              <a:rPr lang="en" sz="2000" dirty="0" smtClean="0"/>
              <a:t>2. Hadoop………………………………………………….08</a:t>
            </a:r>
            <a:br>
              <a:rPr lang="en" sz="2000" dirty="0" smtClean="0"/>
            </a:br>
            <a:r>
              <a:rPr lang="en" sz="2000" dirty="0" smtClean="0"/>
              <a:t>       </a:t>
            </a:r>
            <a:r>
              <a:rPr lang="en" sz="1800" dirty="0" smtClean="0"/>
              <a:t>2.1</a:t>
            </a:r>
            <a:r>
              <a:rPr lang="en" sz="1800" dirty="0"/>
              <a:t>. Oque é Hadoop</a:t>
            </a:r>
            <a:r>
              <a:rPr lang="en" sz="1800" dirty="0" smtClean="0"/>
              <a:t>?................................................................09</a:t>
            </a:r>
            <a:br>
              <a:rPr lang="en" sz="1800" dirty="0" smtClean="0"/>
            </a:br>
            <a:r>
              <a:rPr lang="en" sz="1800" dirty="0" smtClean="0"/>
              <a:t>        2.2. </a:t>
            </a:r>
            <a:r>
              <a:rPr lang="en" sz="1800" dirty="0"/>
              <a:t>Porque ultilizar o Hadoop</a:t>
            </a:r>
            <a:r>
              <a:rPr lang="en" sz="1800" dirty="0" smtClean="0"/>
              <a:t>?...............................................10</a:t>
            </a:r>
            <a:br>
              <a:rPr lang="en" sz="1800" dirty="0" smtClean="0"/>
            </a:br>
            <a:r>
              <a:rPr lang="en" sz="1800" dirty="0" smtClean="0"/>
              <a:t>        2.3. HDFS……………………………………………………..12</a:t>
            </a:r>
            <a:br>
              <a:rPr lang="en" sz="1800" dirty="0" smtClean="0"/>
            </a:br>
            <a:r>
              <a:rPr lang="en" sz="1800" dirty="0" smtClean="0"/>
              <a:t>        2.4. MapReduce………………………………………………13</a:t>
            </a:r>
            <a:br>
              <a:rPr lang="en" sz="1800" dirty="0" smtClean="0"/>
            </a:br>
            <a:r>
              <a:rPr lang="en" sz="1800" dirty="0" smtClean="0"/>
              <a:t>        2.5. </a:t>
            </a:r>
            <a:r>
              <a:rPr lang="en" sz="1800" dirty="0"/>
              <a:t>Custo de </a:t>
            </a:r>
            <a:r>
              <a:rPr lang="en" sz="1800" dirty="0" smtClean="0"/>
              <a:t>Implantação…………………………………...14</a:t>
            </a:r>
          </a:p>
          <a:p>
            <a:pPr>
              <a:buNone/>
            </a:pPr>
            <a:r>
              <a:rPr lang="en" sz="2000" dirty="0" smtClean="0"/>
              <a:t>3. AgroTime</a:t>
            </a:r>
            <a:r>
              <a:rPr lang="en" sz="2000" dirty="0"/>
              <a:t>………………………………………………..15</a:t>
            </a:r>
            <a:br>
              <a:rPr lang="en" sz="2000" dirty="0"/>
            </a:br>
            <a:r>
              <a:rPr lang="en" sz="1800" dirty="0"/>
              <a:t>      </a:t>
            </a:r>
            <a:r>
              <a:rPr lang="en" sz="1800" dirty="0" smtClean="0"/>
              <a:t>  3.1. </a:t>
            </a:r>
            <a:r>
              <a:rPr lang="en" sz="1800" dirty="0"/>
              <a:t>Infraestrutura </a:t>
            </a:r>
            <a:r>
              <a:rPr lang="en" sz="1800" dirty="0" smtClean="0"/>
              <a:t>Hadoop………………………………..…17</a:t>
            </a:r>
            <a:br>
              <a:rPr lang="en" sz="1800" dirty="0" smtClean="0"/>
            </a:br>
            <a:r>
              <a:rPr lang="en" sz="1800" dirty="0" smtClean="0"/>
              <a:t>        3.2. Aplicação Back-end……………………………………..19</a:t>
            </a:r>
            <a:br>
              <a:rPr lang="en" sz="1800" dirty="0" smtClean="0"/>
            </a:br>
            <a:r>
              <a:rPr lang="en" sz="1800" dirty="0" smtClean="0"/>
              <a:t>        3.3. Aplicação Front-end…………………………………….20</a:t>
            </a:r>
            <a:endParaRPr lang="en" sz="1800" dirty="0"/>
          </a:p>
          <a:p>
            <a:pPr>
              <a:buNone/>
            </a:pPr>
            <a:r>
              <a:rPr lang="en" sz="2000" dirty="0" smtClean="0"/>
              <a:t>4</a:t>
            </a:r>
            <a:r>
              <a:rPr lang="en" sz="2000" dirty="0"/>
              <a:t>. Conclusões, Dificuldades e Projetos Futuros </a:t>
            </a:r>
            <a:r>
              <a:rPr lang="en" sz="2000" dirty="0" smtClean="0"/>
              <a:t>……....…24</a:t>
            </a:r>
            <a:br>
              <a:rPr lang="en" sz="2000" dirty="0" smtClean="0"/>
            </a:b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5518411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215299" y="2920041"/>
            <a:ext cx="6713399" cy="33375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dirty="0" smtClean="0"/>
              <a:t>A Imprevisibilidade </a:t>
            </a:r>
            <a:r>
              <a:rPr lang="pt-BR" dirty="0"/>
              <a:t>do </a:t>
            </a:r>
            <a:r>
              <a:rPr lang="pt-BR" dirty="0" smtClean="0"/>
              <a:t>tempo atrapalha o planejamento e desenvolvimento dos agronegócios causando perdas irreversíveis.</a:t>
            </a:r>
            <a:endParaRPr lang="en" dirty="0"/>
          </a:p>
        </p:txBody>
      </p:sp>
      <p:sp>
        <p:nvSpPr>
          <p:cNvPr id="2" name="Retângulo 1"/>
          <p:cNvSpPr/>
          <p:nvPr/>
        </p:nvSpPr>
        <p:spPr>
          <a:xfrm>
            <a:off x="3703010" y="2272841"/>
            <a:ext cx="1737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b="1" dirty="0" smtClean="0">
                <a:solidFill>
                  <a:srgbClr val="0091EA"/>
                </a:solidFill>
                <a:latin typeface="Source Sans Pro" panose="020B060402020202020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4379759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215299" y="2920041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dirty="0"/>
              <a:t>Auxiliar agricultores na tomada de decisão baseada em uma base de dados meteorológicos não estruturada, gerada a partir de um banco de dados relacional como BDMEP e PROTIN.</a:t>
            </a:r>
            <a:endParaRPr lang="en" dirty="0"/>
          </a:p>
        </p:txBody>
      </p:sp>
      <p:sp>
        <p:nvSpPr>
          <p:cNvPr id="2" name="Retângulo 1"/>
          <p:cNvSpPr/>
          <p:nvPr/>
        </p:nvSpPr>
        <p:spPr>
          <a:xfrm>
            <a:off x="3335923" y="2239790"/>
            <a:ext cx="247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b="1" dirty="0" smtClean="0">
                <a:solidFill>
                  <a:srgbClr val="0091EA"/>
                </a:solidFill>
                <a:latin typeface="Source Sans Pro" panose="020B0604020202020204" charset="0"/>
              </a:rPr>
              <a:t>Objetivo Geral</a:t>
            </a:r>
            <a:endParaRPr lang="pt-BR" sz="2800" dirty="0">
              <a:latin typeface="Source Sans Pro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CFD8DC"/>
                </a:solidFill>
              </a:rPr>
              <a:t>1. </a:t>
            </a:r>
            <a:br>
              <a:rPr lang="en" sz="6000" dirty="0" smtClean="0">
                <a:solidFill>
                  <a:srgbClr val="CFD8DC"/>
                </a:solidFill>
              </a:rPr>
            </a:br>
            <a:r>
              <a:rPr lang="en" dirty="0" smtClean="0"/>
              <a:t>BigData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46025" y="3424109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Volume, variedade, velocidade e veracidade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1.1 Oque é BigData?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Grande volume de dados gerados diariamente.</a:t>
            </a:r>
            <a:endParaRPr lang="en" dirty="0"/>
          </a:p>
          <a:p>
            <a:pPr marL="457200" lvl="0" indent="-228600"/>
            <a:r>
              <a:rPr lang="pt-BR" dirty="0"/>
              <a:t>V</a:t>
            </a:r>
            <a:r>
              <a:rPr lang="pt-BR" dirty="0" smtClean="0"/>
              <a:t>olume </a:t>
            </a:r>
            <a:r>
              <a:rPr lang="pt-BR" dirty="0"/>
              <a:t>+ variedade + velocidade + veracidade, gerando algum </a:t>
            </a:r>
            <a:r>
              <a:rPr lang="pt-BR" dirty="0" smtClean="0"/>
              <a:t>valor.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Analise de uma grande quantidade de dados de uma forma rapida, alciliando na tomada de decisões.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 dirty="0" smtClean="0"/>
              <a:t>Boa Aposta</a:t>
            </a:r>
            <a:endParaRPr lang="en" sz="6000" b="1" dirty="0"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 smtClean="0"/>
              <a:t>Gigantes como Facebook, Google e Microsoft ja ultilizam esses conceitos</a:t>
            </a:r>
            <a:endParaRPr lang="en" dirty="0"/>
          </a:p>
        </p:txBody>
      </p:sp>
      <p:cxnSp>
        <p:nvCxnSpPr>
          <p:cNvPr id="103" name="Shape 103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" name="Shape 105"/>
          <p:cNvCxnSpPr>
            <a:endCxn id="100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6" name="Shape 106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08" name="Shape 1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 dirty="0" smtClean="0"/>
              <a:t>500 TeraBytes</a:t>
            </a:r>
            <a:endParaRPr lang="en" sz="9600" b="1" dirty="0"/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201168" y="3878177"/>
            <a:ext cx="873252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O Facebook divulgou na </a:t>
            </a:r>
            <a:r>
              <a:rPr lang="pt-BR" dirty="0" err="1" smtClean="0"/>
              <a:t>TechCrunch</a:t>
            </a:r>
            <a:r>
              <a:rPr lang="pt-BR" dirty="0" smtClean="0"/>
              <a:t> em 2012 que processa mais de 500 </a:t>
            </a:r>
            <a:r>
              <a:rPr lang="pt-BR" dirty="0" err="1" smtClean="0"/>
              <a:t>TeraBytes</a:t>
            </a:r>
            <a:r>
              <a:rPr lang="pt-BR" dirty="0" smtClean="0"/>
              <a:t> de dados por dia.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739</Words>
  <Application>Microsoft Office PowerPoint</Application>
  <PresentationFormat>Apresentação na tela (4:3)</PresentationFormat>
  <Paragraphs>102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Roboto Slab</vt:lpstr>
      <vt:lpstr>Source Sans Pro</vt:lpstr>
      <vt:lpstr>Cordelia template</vt:lpstr>
      <vt:lpstr>USO DE BASES METEREOLÓGICAS RELACIONAIS EM BANCO DE DADOS NOSQL PARA GERAR INFORMAÇÕES QUE APOIEM A TOMADA DE DECISÃO DE AGRICULTORES</vt:lpstr>
      <vt:lpstr>Olá!</vt:lpstr>
      <vt:lpstr>Sumário</vt:lpstr>
      <vt:lpstr>Apresentação do PowerPoint</vt:lpstr>
      <vt:lpstr>Apresentação do PowerPoint</vt:lpstr>
      <vt:lpstr>1.  BigData</vt:lpstr>
      <vt:lpstr>1.1 Oque é BigData?</vt:lpstr>
      <vt:lpstr>Boa Aposta</vt:lpstr>
      <vt:lpstr>500 TeraBytes</vt:lpstr>
      <vt:lpstr>2.  Hadoop</vt:lpstr>
      <vt:lpstr>2.1 Oque é Hadoop?</vt:lpstr>
      <vt:lpstr>2.2 Porque ultilizar o Hadoop?</vt:lpstr>
      <vt:lpstr>Existem concorrentes?</vt:lpstr>
      <vt:lpstr>2.3 HDFS</vt:lpstr>
      <vt:lpstr>2.4 MapReduce</vt:lpstr>
      <vt:lpstr>2.5 Custo de Implantação</vt:lpstr>
      <vt:lpstr>Apresentação do PowerPoint</vt:lpstr>
      <vt:lpstr>3.1 Infraestrutura Hadoop</vt:lpstr>
      <vt:lpstr>Infraestrutura Hadoop</vt:lpstr>
      <vt:lpstr>3.2 Aplicação Back-end</vt:lpstr>
      <vt:lpstr>3.3 Aplicação Front-end</vt:lpstr>
      <vt:lpstr>Diagrama de Blocos do Projeto</vt:lpstr>
      <vt:lpstr>500 mil registros</vt:lpstr>
      <vt:lpstr>Apresentação do PowerPoint</vt:lpstr>
      <vt:lpstr>4 Conclusões, Dificuldades e Projetos Futuros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BASES METEREOLÓGICAS RELACIONAIS EM BANCO DE DADOS NOSQL PARA GERAR INFORMAÇÕES QUE APOIEM A TOMADA DE DECISÃO DE AGRICULTORES</dc:title>
  <cp:lastModifiedBy>Joao Rafael Campos Silva</cp:lastModifiedBy>
  <cp:revision>40</cp:revision>
  <cp:lastPrinted>2015-12-03T16:38:20Z</cp:lastPrinted>
  <dcterms:modified xsi:type="dcterms:W3CDTF">2015-12-03T16:46:04Z</dcterms:modified>
</cp:coreProperties>
</file>